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58" r:id="rId2"/>
    <p:sldId id="509" r:id="rId3"/>
    <p:sldId id="510" r:id="rId4"/>
    <p:sldId id="504" r:id="rId5"/>
    <p:sldId id="505" r:id="rId6"/>
    <p:sldId id="499" r:id="rId7"/>
    <p:sldId id="507" r:id="rId8"/>
    <p:sldId id="508" r:id="rId9"/>
    <p:sldId id="511" r:id="rId10"/>
    <p:sldId id="512" r:id="rId11"/>
    <p:sldId id="513" r:id="rId12"/>
    <p:sldId id="520" r:id="rId13"/>
    <p:sldId id="514" r:id="rId14"/>
    <p:sldId id="515" r:id="rId15"/>
    <p:sldId id="516" r:id="rId16"/>
    <p:sldId id="517" r:id="rId17"/>
    <p:sldId id="518" r:id="rId18"/>
    <p:sldId id="519" r:id="rId19"/>
    <p:sldId id="523" r:id="rId20"/>
    <p:sldId id="524" r:id="rId21"/>
    <p:sldId id="521" r:id="rId22"/>
    <p:sldId id="522" r:id="rId23"/>
    <p:sldId id="49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6623"/>
    <a:srgbClr val="EDEDEE"/>
    <a:srgbClr val="FCD3C2"/>
    <a:srgbClr val="FFFFFF"/>
    <a:srgbClr val="000000"/>
    <a:srgbClr val="F26724"/>
    <a:srgbClr val="4241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56" autoAdjust="0"/>
    <p:restoredTop sz="94631"/>
  </p:normalViewPr>
  <p:slideViewPr>
    <p:cSldViewPr snapToGrid="0" snapToObjects="1">
      <p:cViewPr varScale="1">
        <p:scale>
          <a:sx n="69" d="100"/>
          <a:sy n="69" d="100"/>
        </p:scale>
        <p:origin x="966" y="60"/>
      </p:cViewPr>
      <p:guideLst>
        <p:guide orient="horz" pos="2160"/>
        <p:guide pos="3840"/>
      </p:guideLst>
    </p:cSldViewPr>
  </p:slideViewPr>
  <p:notesTextViewPr>
    <p:cViewPr>
      <p:scale>
        <a:sx n="1" d="1"/>
        <a:sy n="1" d="1"/>
      </p:scale>
      <p:origin x="0" y="0"/>
    </p:cViewPr>
  </p:notesTextViewPr>
  <p:notesViewPr>
    <p:cSldViewPr snapToGrid="0" snapToObjects="1">
      <p:cViewPr varScale="1">
        <p:scale>
          <a:sx n="112" d="100"/>
          <a:sy n="112" d="100"/>
        </p:scale>
        <p:origin x="4320"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75FE44-BF18-4ADF-AEA9-DCBFD056A73C}"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IN"/>
        </a:p>
      </dgm:t>
    </dgm:pt>
    <dgm:pt modelId="{BD797137-F6D4-4649-89CE-E2462CC06686}">
      <dgm:prSet phldrT="[Text]"/>
      <dgm:spPr/>
      <dgm:t>
        <a:bodyPr/>
        <a:lstStyle/>
        <a:p>
          <a:r>
            <a:rPr lang="en-IN" dirty="0"/>
            <a:t>How to raise money? – </a:t>
          </a:r>
          <a:r>
            <a:rPr lang="en-IN" i="1" dirty="0"/>
            <a:t>Financing Decision</a:t>
          </a:r>
        </a:p>
      </dgm:t>
    </dgm:pt>
    <dgm:pt modelId="{68DB4503-4BD7-4C7E-84D5-BBC51B8F6F19}" type="parTrans" cxnId="{51A12375-ED08-4D74-B63A-BD22FFE11795}">
      <dgm:prSet/>
      <dgm:spPr/>
      <dgm:t>
        <a:bodyPr/>
        <a:lstStyle/>
        <a:p>
          <a:endParaRPr lang="en-IN"/>
        </a:p>
      </dgm:t>
    </dgm:pt>
    <dgm:pt modelId="{2D4C026A-DB2C-48FA-95D2-A979EB78DCB5}" type="sibTrans" cxnId="{51A12375-ED08-4D74-B63A-BD22FFE11795}">
      <dgm:prSet/>
      <dgm:spPr/>
      <dgm:t>
        <a:bodyPr/>
        <a:lstStyle/>
        <a:p>
          <a:endParaRPr lang="en-IN"/>
        </a:p>
      </dgm:t>
    </dgm:pt>
    <dgm:pt modelId="{84227C99-3110-4C00-8454-D2CCCDEBD258}">
      <dgm:prSet phldrT="[Text]" custT="1"/>
      <dgm:spPr/>
      <dgm:t>
        <a:bodyPr/>
        <a:lstStyle/>
        <a:p>
          <a:r>
            <a:rPr lang="en-IN" sz="1800" dirty="0"/>
            <a:t>What is the Mix of Raising Money? – Financing Decision (Define </a:t>
          </a:r>
          <a:r>
            <a:rPr lang="en-IN" sz="1800" b="1" u="sng" dirty="0"/>
            <a:t>Capital Structure</a:t>
          </a:r>
          <a:r>
            <a:rPr lang="en-IN" sz="1800" dirty="0"/>
            <a:t>) </a:t>
          </a:r>
          <a:r>
            <a:rPr lang="en-IN" sz="1800" dirty="0">
              <a:sym typeface="Wingdings" panose="05000000000000000000" pitchFamily="2" charset="2"/>
            </a:rPr>
            <a:t> </a:t>
          </a:r>
          <a:r>
            <a:rPr lang="en-IN" sz="1800" b="1" u="sng" dirty="0">
              <a:sym typeface="Wingdings" panose="05000000000000000000" pitchFamily="2" charset="2"/>
            </a:rPr>
            <a:t>Cost of Capital</a:t>
          </a:r>
          <a:endParaRPr lang="en-IN" sz="1800" b="1" u="sng" dirty="0"/>
        </a:p>
      </dgm:t>
    </dgm:pt>
    <dgm:pt modelId="{6FAEF183-225C-48AD-8437-65763A00B449}" type="parTrans" cxnId="{6375E1C0-2919-46DF-B0C9-FE781B00E20E}">
      <dgm:prSet/>
      <dgm:spPr/>
      <dgm:t>
        <a:bodyPr/>
        <a:lstStyle/>
        <a:p>
          <a:endParaRPr lang="en-IN"/>
        </a:p>
      </dgm:t>
    </dgm:pt>
    <dgm:pt modelId="{5B1E462D-20B0-4665-A618-9980522F91B7}" type="sibTrans" cxnId="{6375E1C0-2919-46DF-B0C9-FE781B00E20E}">
      <dgm:prSet/>
      <dgm:spPr/>
      <dgm:t>
        <a:bodyPr/>
        <a:lstStyle/>
        <a:p>
          <a:endParaRPr lang="en-IN"/>
        </a:p>
      </dgm:t>
    </dgm:pt>
    <dgm:pt modelId="{A3956F6C-8FA6-44F3-9A9A-0DB5622D4C8B}">
      <dgm:prSet phldrT="[Text]"/>
      <dgm:spPr/>
      <dgm:t>
        <a:bodyPr/>
        <a:lstStyle/>
        <a:p>
          <a:r>
            <a:rPr lang="en-IN" dirty="0"/>
            <a:t>Where to Invest the money raised? – Investment Decision (Capital Budgeting Decision)</a:t>
          </a:r>
        </a:p>
      </dgm:t>
    </dgm:pt>
    <dgm:pt modelId="{47621275-52D6-4B73-B390-AE42D54583CB}" type="parTrans" cxnId="{F8F57EB7-2844-407A-BD0E-4FE70B8777F1}">
      <dgm:prSet/>
      <dgm:spPr/>
      <dgm:t>
        <a:bodyPr/>
        <a:lstStyle/>
        <a:p>
          <a:endParaRPr lang="en-IN"/>
        </a:p>
      </dgm:t>
    </dgm:pt>
    <dgm:pt modelId="{D51DE01D-5CEC-4C56-B36A-1312E184944B}" type="sibTrans" cxnId="{F8F57EB7-2844-407A-BD0E-4FE70B8777F1}">
      <dgm:prSet/>
      <dgm:spPr/>
      <dgm:t>
        <a:bodyPr/>
        <a:lstStyle/>
        <a:p>
          <a:endParaRPr lang="en-IN"/>
        </a:p>
      </dgm:t>
    </dgm:pt>
    <dgm:pt modelId="{A06C6745-AD5B-4B71-B3A6-06AFC7C76FE0}" type="pres">
      <dgm:prSet presAssocID="{8775FE44-BF18-4ADF-AEA9-DCBFD056A73C}" presName="linear" presStyleCnt="0">
        <dgm:presLayoutVars>
          <dgm:dir/>
          <dgm:animLvl val="lvl"/>
          <dgm:resizeHandles val="exact"/>
        </dgm:presLayoutVars>
      </dgm:prSet>
      <dgm:spPr/>
    </dgm:pt>
    <dgm:pt modelId="{89486B90-7DE3-4174-B0AC-91AAFCCB8DCA}" type="pres">
      <dgm:prSet presAssocID="{BD797137-F6D4-4649-89CE-E2462CC06686}" presName="parentLin" presStyleCnt="0"/>
      <dgm:spPr/>
    </dgm:pt>
    <dgm:pt modelId="{4E393BAD-5951-4247-A82D-D8D53BF72DB6}" type="pres">
      <dgm:prSet presAssocID="{BD797137-F6D4-4649-89CE-E2462CC06686}" presName="parentLeftMargin" presStyleLbl="node1" presStyleIdx="0" presStyleCnt="3"/>
      <dgm:spPr/>
    </dgm:pt>
    <dgm:pt modelId="{A3519993-C104-4BC0-AAB8-EE9AA668EBDD}" type="pres">
      <dgm:prSet presAssocID="{BD797137-F6D4-4649-89CE-E2462CC06686}" presName="parentText" presStyleLbl="node1" presStyleIdx="0" presStyleCnt="3" custScaleX="128931">
        <dgm:presLayoutVars>
          <dgm:chMax val="0"/>
          <dgm:bulletEnabled val="1"/>
        </dgm:presLayoutVars>
      </dgm:prSet>
      <dgm:spPr/>
    </dgm:pt>
    <dgm:pt modelId="{28FABB45-668C-4ED3-A965-6BF4BAD4071C}" type="pres">
      <dgm:prSet presAssocID="{BD797137-F6D4-4649-89CE-E2462CC06686}" presName="negativeSpace" presStyleCnt="0"/>
      <dgm:spPr/>
    </dgm:pt>
    <dgm:pt modelId="{D1765726-C515-4517-8857-FFC2EE365979}" type="pres">
      <dgm:prSet presAssocID="{BD797137-F6D4-4649-89CE-E2462CC06686}" presName="childText" presStyleLbl="conFgAcc1" presStyleIdx="0" presStyleCnt="3">
        <dgm:presLayoutVars>
          <dgm:bulletEnabled val="1"/>
        </dgm:presLayoutVars>
      </dgm:prSet>
      <dgm:spPr/>
    </dgm:pt>
    <dgm:pt modelId="{01342691-03BF-47FD-9553-E61C2C1269AD}" type="pres">
      <dgm:prSet presAssocID="{2D4C026A-DB2C-48FA-95D2-A979EB78DCB5}" presName="spaceBetweenRectangles" presStyleCnt="0"/>
      <dgm:spPr/>
    </dgm:pt>
    <dgm:pt modelId="{4D701384-21B7-4A1C-A4F3-44EB2EC28E22}" type="pres">
      <dgm:prSet presAssocID="{84227C99-3110-4C00-8454-D2CCCDEBD258}" presName="parentLin" presStyleCnt="0"/>
      <dgm:spPr/>
    </dgm:pt>
    <dgm:pt modelId="{F25DFE0C-7B3E-4FA6-AEFF-355ECF092515}" type="pres">
      <dgm:prSet presAssocID="{84227C99-3110-4C00-8454-D2CCCDEBD258}" presName="parentLeftMargin" presStyleLbl="node1" presStyleIdx="0" presStyleCnt="3"/>
      <dgm:spPr/>
    </dgm:pt>
    <dgm:pt modelId="{10059355-938F-4D5C-A882-99AC783C105A}" type="pres">
      <dgm:prSet presAssocID="{84227C99-3110-4C00-8454-D2CCCDEBD258}" presName="parentText" presStyleLbl="node1" presStyleIdx="1" presStyleCnt="3" custScaleX="128931">
        <dgm:presLayoutVars>
          <dgm:chMax val="0"/>
          <dgm:bulletEnabled val="1"/>
        </dgm:presLayoutVars>
      </dgm:prSet>
      <dgm:spPr/>
    </dgm:pt>
    <dgm:pt modelId="{1792AAE1-FC4F-48A0-A9DC-50D3E44D4704}" type="pres">
      <dgm:prSet presAssocID="{84227C99-3110-4C00-8454-D2CCCDEBD258}" presName="negativeSpace" presStyleCnt="0"/>
      <dgm:spPr/>
    </dgm:pt>
    <dgm:pt modelId="{596C591A-82F5-4E2E-A1F0-3F1B594B31EF}" type="pres">
      <dgm:prSet presAssocID="{84227C99-3110-4C00-8454-D2CCCDEBD258}" presName="childText" presStyleLbl="conFgAcc1" presStyleIdx="1" presStyleCnt="3">
        <dgm:presLayoutVars>
          <dgm:bulletEnabled val="1"/>
        </dgm:presLayoutVars>
      </dgm:prSet>
      <dgm:spPr/>
    </dgm:pt>
    <dgm:pt modelId="{2FFBF7CF-D1D5-4123-A93A-3D1C070EF6BD}" type="pres">
      <dgm:prSet presAssocID="{5B1E462D-20B0-4665-A618-9980522F91B7}" presName="spaceBetweenRectangles" presStyleCnt="0"/>
      <dgm:spPr/>
    </dgm:pt>
    <dgm:pt modelId="{10231BE8-AEB1-4210-9901-AEB82EEA6D36}" type="pres">
      <dgm:prSet presAssocID="{A3956F6C-8FA6-44F3-9A9A-0DB5622D4C8B}" presName="parentLin" presStyleCnt="0"/>
      <dgm:spPr/>
    </dgm:pt>
    <dgm:pt modelId="{351502BC-C04F-4B12-9D79-A1C87ACA1125}" type="pres">
      <dgm:prSet presAssocID="{A3956F6C-8FA6-44F3-9A9A-0DB5622D4C8B}" presName="parentLeftMargin" presStyleLbl="node1" presStyleIdx="1" presStyleCnt="3"/>
      <dgm:spPr/>
    </dgm:pt>
    <dgm:pt modelId="{FED4E709-4679-4141-BB1E-68E5E7514DED}" type="pres">
      <dgm:prSet presAssocID="{A3956F6C-8FA6-44F3-9A9A-0DB5622D4C8B}" presName="parentText" presStyleLbl="node1" presStyleIdx="2" presStyleCnt="3" custScaleX="128931">
        <dgm:presLayoutVars>
          <dgm:chMax val="0"/>
          <dgm:bulletEnabled val="1"/>
        </dgm:presLayoutVars>
      </dgm:prSet>
      <dgm:spPr/>
    </dgm:pt>
    <dgm:pt modelId="{9CDB1F0E-1CC8-4D66-B355-27A93FDBFE69}" type="pres">
      <dgm:prSet presAssocID="{A3956F6C-8FA6-44F3-9A9A-0DB5622D4C8B}" presName="negativeSpace" presStyleCnt="0"/>
      <dgm:spPr/>
    </dgm:pt>
    <dgm:pt modelId="{9483FF94-A921-4776-81FD-E94502398840}" type="pres">
      <dgm:prSet presAssocID="{A3956F6C-8FA6-44F3-9A9A-0DB5622D4C8B}" presName="childText" presStyleLbl="conFgAcc1" presStyleIdx="2" presStyleCnt="3">
        <dgm:presLayoutVars>
          <dgm:bulletEnabled val="1"/>
        </dgm:presLayoutVars>
      </dgm:prSet>
      <dgm:spPr/>
    </dgm:pt>
  </dgm:ptLst>
  <dgm:cxnLst>
    <dgm:cxn modelId="{7C63FD19-275E-4843-A8B0-56C6DD3C8C16}" type="presOf" srcId="{8775FE44-BF18-4ADF-AEA9-DCBFD056A73C}" destId="{A06C6745-AD5B-4B71-B3A6-06AFC7C76FE0}" srcOrd="0" destOrd="0" presId="urn:microsoft.com/office/officeart/2005/8/layout/list1"/>
    <dgm:cxn modelId="{3550173C-0CE3-459F-9E5C-57251E9C1113}" type="presOf" srcId="{A3956F6C-8FA6-44F3-9A9A-0DB5622D4C8B}" destId="{FED4E709-4679-4141-BB1E-68E5E7514DED}" srcOrd="1" destOrd="0" presId="urn:microsoft.com/office/officeart/2005/8/layout/list1"/>
    <dgm:cxn modelId="{DD62EE42-4209-45B9-ABD1-AD7D19F7C908}" type="presOf" srcId="{84227C99-3110-4C00-8454-D2CCCDEBD258}" destId="{10059355-938F-4D5C-A882-99AC783C105A}" srcOrd="1" destOrd="0" presId="urn:microsoft.com/office/officeart/2005/8/layout/list1"/>
    <dgm:cxn modelId="{51A12375-ED08-4D74-B63A-BD22FFE11795}" srcId="{8775FE44-BF18-4ADF-AEA9-DCBFD056A73C}" destId="{BD797137-F6D4-4649-89CE-E2462CC06686}" srcOrd="0" destOrd="0" parTransId="{68DB4503-4BD7-4C7E-84D5-BBC51B8F6F19}" sibTransId="{2D4C026A-DB2C-48FA-95D2-A979EB78DCB5}"/>
    <dgm:cxn modelId="{F8F57EB7-2844-407A-BD0E-4FE70B8777F1}" srcId="{8775FE44-BF18-4ADF-AEA9-DCBFD056A73C}" destId="{A3956F6C-8FA6-44F3-9A9A-0DB5622D4C8B}" srcOrd="2" destOrd="0" parTransId="{47621275-52D6-4B73-B390-AE42D54583CB}" sibTransId="{D51DE01D-5CEC-4C56-B36A-1312E184944B}"/>
    <dgm:cxn modelId="{6375E1C0-2919-46DF-B0C9-FE781B00E20E}" srcId="{8775FE44-BF18-4ADF-AEA9-DCBFD056A73C}" destId="{84227C99-3110-4C00-8454-D2CCCDEBD258}" srcOrd="1" destOrd="0" parTransId="{6FAEF183-225C-48AD-8437-65763A00B449}" sibTransId="{5B1E462D-20B0-4665-A618-9980522F91B7}"/>
    <dgm:cxn modelId="{7F029AC2-97F2-4E2B-85CA-F961E54BA2AC}" type="presOf" srcId="{A3956F6C-8FA6-44F3-9A9A-0DB5622D4C8B}" destId="{351502BC-C04F-4B12-9D79-A1C87ACA1125}" srcOrd="0" destOrd="0" presId="urn:microsoft.com/office/officeart/2005/8/layout/list1"/>
    <dgm:cxn modelId="{D451F3C6-710A-4D8F-9F8B-38EAEAE6C4BA}" type="presOf" srcId="{BD797137-F6D4-4649-89CE-E2462CC06686}" destId="{4E393BAD-5951-4247-A82D-D8D53BF72DB6}" srcOrd="0" destOrd="0" presId="urn:microsoft.com/office/officeart/2005/8/layout/list1"/>
    <dgm:cxn modelId="{DF56E2E5-240E-4403-ACE3-1F9C098FDB1F}" type="presOf" srcId="{BD797137-F6D4-4649-89CE-E2462CC06686}" destId="{A3519993-C104-4BC0-AAB8-EE9AA668EBDD}" srcOrd="1" destOrd="0" presId="urn:microsoft.com/office/officeart/2005/8/layout/list1"/>
    <dgm:cxn modelId="{55DC73E9-503C-437C-B2F3-D719E4A69E52}" type="presOf" srcId="{84227C99-3110-4C00-8454-D2CCCDEBD258}" destId="{F25DFE0C-7B3E-4FA6-AEFF-355ECF092515}" srcOrd="0" destOrd="0" presId="urn:microsoft.com/office/officeart/2005/8/layout/list1"/>
    <dgm:cxn modelId="{9514BEA2-B10D-4C46-A276-E110B54DAC76}" type="presParOf" srcId="{A06C6745-AD5B-4B71-B3A6-06AFC7C76FE0}" destId="{89486B90-7DE3-4174-B0AC-91AAFCCB8DCA}" srcOrd="0" destOrd="0" presId="urn:microsoft.com/office/officeart/2005/8/layout/list1"/>
    <dgm:cxn modelId="{FC87AF77-BC64-4342-8F35-360BE720131A}" type="presParOf" srcId="{89486B90-7DE3-4174-B0AC-91AAFCCB8DCA}" destId="{4E393BAD-5951-4247-A82D-D8D53BF72DB6}" srcOrd="0" destOrd="0" presId="urn:microsoft.com/office/officeart/2005/8/layout/list1"/>
    <dgm:cxn modelId="{6C35A8EC-1A4A-4807-8F6C-F89BA45C964E}" type="presParOf" srcId="{89486B90-7DE3-4174-B0AC-91AAFCCB8DCA}" destId="{A3519993-C104-4BC0-AAB8-EE9AA668EBDD}" srcOrd="1" destOrd="0" presId="urn:microsoft.com/office/officeart/2005/8/layout/list1"/>
    <dgm:cxn modelId="{896FE4E0-5FFF-4E27-B547-11E556C14BCF}" type="presParOf" srcId="{A06C6745-AD5B-4B71-B3A6-06AFC7C76FE0}" destId="{28FABB45-668C-4ED3-A965-6BF4BAD4071C}" srcOrd="1" destOrd="0" presId="urn:microsoft.com/office/officeart/2005/8/layout/list1"/>
    <dgm:cxn modelId="{F7E67C26-4182-45A0-8EBE-7FBA177E2598}" type="presParOf" srcId="{A06C6745-AD5B-4B71-B3A6-06AFC7C76FE0}" destId="{D1765726-C515-4517-8857-FFC2EE365979}" srcOrd="2" destOrd="0" presId="urn:microsoft.com/office/officeart/2005/8/layout/list1"/>
    <dgm:cxn modelId="{29938463-3B4E-46C7-90C4-57B49204ED28}" type="presParOf" srcId="{A06C6745-AD5B-4B71-B3A6-06AFC7C76FE0}" destId="{01342691-03BF-47FD-9553-E61C2C1269AD}" srcOrd="3" destOrd="0" presId="urn:microsoft.com/office/officeart/2005/8/layout/list1"/>
    <dgm:cxn modelId="{CAA3972C-1704-4C5B-BB54-E29CF2673390}" type="presParOf" srcId="{A06C6745-AD5B-4B71-B3A6-06AFC7C76FE0}" destId="{4D701384-21B7-4A1C-A4F3-44EB2EC28E22}" srcOrd="4" destOrd="0" presId="urn:microsoft.com/office/officeart/2005/8/layout/list1"/>
    <dgm:cxn modelId="{8F39CFCE-63E4-47C7-AEAC-89320BB74D0B}" type="presParOf" srcId="{4D701384-21B7-4A1C-A4F3-44EB2EC28E22}" destId="{F25DFE0C-7B3E-4FA6-AEFF-355ECF092515}" srcOrd="0" destOrd="0" presId="urn:microsoft.com/office/officeart/2005/8/layout/list1"/>
    <dgm:cxn modelId="{C40E8293-B426-43D0-9BC2-A617ACB84E6F}" type="presParOf" srcId="{4D701384-21B7-4A1C-A4F3-44EB2EC28E22}" destId="{10059355-938F-4D5C-A882-99AC783C105A}" srcOrd="1" destOrd="0" presId="urn:microsoft.com/office/officeart/2005/8/layout/list1"/>
    <dgm:cxn modelId="{AFD0C47B-4AD9-4787-8909-0F6D93BCB253}" type="presParOf" srcId="{A06C6745-AD5B-4B71-B3A6-06AFC7C76FE0}" destId="{1792AAE1-FC4F-48A0-A9DC-50D3E44D4704}" srcOrd="5" destOrd="0" presId="urn:microsoft.com/office/officeart/2005/8/layout/list1"/>
    <dgm:cxn modelId="{AE95B744-8E96-45E3-9A9F-41B32D160C7A}" type="presParOf" srcId="{A06C6745-AD5B-4B71-B3A6-06AFC7C76FE0}" destId="{596C591A-82F5-4E2E-A1F0-3F1B594B31EF}" srcOrd="6" destOrd="0" presId="urn:microsoft.com/office/officeart/2005/8/layout/list1"/>
    <dgm:cxn modelId="{17BEDD4C-5B77-4200-AE49-1E313C9B3260}" type="presParOf" srcId="{A06C6745-AD5B-4B71-B3A6-06AFC7C76FE0}" destId="{2FFBF7CF-D1D5-4123-A93A-3D1C070EF6BD}" srcOrd="7" destOrd="0" presId="urn:microsoft.com/office/officeart/2005/8/layout/list1"/>
    <dgm:cxn modelId="{09D52C9C-4919-427B-8150-04A365ACDC37}" type="presParOf" srcId="{A06C6745-AD5B-4B71-B3A6-06AFC7C76FE0}" destId="{10231BE8-AEB1-4210-9901-AEB82EEA6D36}" srcOrd="8" destOrd="0" presId="urn:microsoft.com/office/officeart/2005/8/layout/list1"/>
    <dgm:cxn modelId="{A8DAC1BB-11E0-45E7-80F7-9376CB2F4D21}" type="presParOf" srcId="{10231BE8-AEB1-4210-9901-AEB82EEA6D36}" destId="{351502BC-C04F-4B12-9D79-A1C87ACA1125}" srcOrd="0" destOrd="0" presId="urn:microsoft.com/office/officeart/2005/8/layout/list1"/>
    <dgm:cxn modelId="{424FEBBD-07B4-484F-94D9-B2A4E4615569}" type="presParOf" srcId="{10231BE8-AEB1-4210-9901-AEB82EEA6D36}" destId="{FED4E709-4679-4141-BB1E-68E5E7514DED}" srcOrd="1" destOrd="0" presId="urn:microsoft.com/office/officeart/2005/8/layout/list1"/>
    <dgm:cxn modelId="{22D539E9-EDAE-4F47-AA3C-B9F50E938350}" type="presParOf" srcId="{A06C6745-AD5B-4B71-B3A6-06AFC7C76FE0}" destId="{9CDB1F0E-1CC8-4D66-B355-27A93FDBFE69}" srcOrd="9" destOrd="0" presId="urn:microsoft.com/office/officeart/2005/8/layout/list1"/>
    <dgm:cxn modelId="{D78B5DDB-F26B-4356-9EE1-BECEE01EA294}" type="presParOf" srcId="{A06C6745-AD5B-4B71-B3A6-06AFC7C76FE0}" destId="{9483FF94-A921-4776-81FD-E9450239884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903EC4-BF24-453D-813A-8207E0D20F3D}"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en-IN"/>
        </a:p>
      </dgm:t>
    </dgm:pt>
    <dgm:pt modelId="{451BCAEF-A49D-4240-9EFC-DD699653E43C}">
      <dgm:prSet phldrT="[Text]"/>
      <dgm:spPr/>
      <dgm:t>
        <a:bodyPr/>
        <a:lstStyle/>
        <a:p>
          <a:r>
            <a:rPr lang="en-IN" dirty="0"/>
            <a:t>Risk Classification</a:t>
          </a:r>
        </a:p>
      </dgm:t>
    </dgm:pt>
    <dgm:pt modelId="{A168B35B-A986-408F-9CBB-492B1A575B69}" type="parTrans" cxnId="{29584284-A31A-4C48-AE48-7867B9E326CA}">
      <dgm:prSet/>
      <dgm:spPr/>
      <dgm:t>
        <a:bodyPr/>
        <a:lstStyle/>
        <a:p>
          <a:endParaRPr lang="en-IN"/>
        </a:p>
      </dgm:t>
    </dgm:pt>
    <dgm:pt modelId="{F8B13F54-118E-439B-BAD3-4FE30091BCDD}" type="sibTrans" cxnId="{29584284-A31A-4C48-AE48-7867B9E326CA}">
      <dgm:prSet/>
      <dgm:spPr/>
      <dgm:t>
        <a:bodyPr/>
        <a:lstStyle/>
        <a:p>
          <a:endParaRPr lang="en-IN"/>
        </a:p>
      </dgm:t>
    </dgm:pt>
    <dgm:pt modelId="{E3764F5B-0C00-4BA9-BEFA-B2C31AFF1D92}">
      <dgm:prSet phldrT="[Text]"/>
      <dgm:spPr/>
      <dgm:t>
        <a:bodyPr/>
        <a:lstStyle/>
        <a:p>
          <a:r>
            <a:rPr lang="en-IN" dirty="0"/>
            <a:t>Specific / Unsystematic / Diversifiable Risk</a:t>
          </a:r>
        </a:p>
      </dgm:t>
    </dgm:pt>
    <dgm:pt modelId="{63158952-FB69-4F76-972C-24503DFA79BB}" type="parTrans" cxnId="{5B06E5C3-E031-4302-8FBD-D1284D186F07}">
      <dgm:prSet/>
      <dgm:spPr/>
      <dgm:t>
        <a:bodyPr/>
        <a:lstStyle/>
        <a:p>
          <a:endParaRPr lang="en-IN"/>
        </a:p>
      </dgm:t>
    </dgm:pt>
    <dgm:pt modelId="{CEC38798-4CF7-4EA8-9293-FA0CB399D2C9}" type="sibTrans" cxnId="{5B06E5C3-E031-4302-8FBD-D1284D186F07}">
      <dgm:prSet/>
      <dgm:spPr/>
      <dgm:t>
        <a:bodyPr/>
        <a:lstStyle/>
        <a:p>
          <a:endParaRPr lang="en-IN"/>
        </a:p>
      </dgm:t>
    </dgm:pt>
    <dgm:pt modelId="{697465B1-073A-49A4-A973-E14FB3ABEA0F}">
      <dgm:prSet phldrT="[Text]"/>
      <dgm:spPr/>
      <dgm:t>
        <a:bodyPr/>
        <a:lstStyle/>
        <a:p>
          <a:r>
            <a:rPr lang="en-IN" b="1" dirty="0">
              <a:solidFill>
                <a:srgbClr val="FF0000"/>
              </a:solidFill>
            </a:rPr>
            <a:t>Systematic Risk</a:t>
          </a:r>
        </a:p>
      </dgm:t>
    </dgm:pt>
    <dgm:pt modelId="{F952B1D2-7CAA-4A4E-B55B-A30FBF3F61C7}" type="parTrans" cxnId="{75F4967B-754B-43BF-A112-5CF5F0A2C574}">
      <dgm:prSet/>
      <dgm:spPr/>
      <dgm:t>
        <a:bodyPr/>
        <a:lstStyle/>
        <a:p>
          <a:endParaRPr lang="en-IN"/>
        </a:p>
      </dgm:t>
    </dgm:pt>
    <dgm:pt modelId="{3D55AB17-7125-43EE-B895-EDE4577CFB05}" type="sibTrans" cxnId="{75F4967B-754B-43BF-A112-5CF5F0A2C574}">
      <dgm:prSet/>
      <dgm:spPr/>
      <dgm:t>
        <a:bodyPr/>
        <a:lstStyle/>
        <a:p>
          <a:endParaRPr lang="en-IN"/>
        </a:p>
      </dgm:t>
    </dgm:pt>
    <dgm:pt modelId="{437602A3-A26E-4ECC-9760-3ADC2B8E3B54}" type="pres">
      <dgm:prSet presAssocID="{DB903EC4-BF24-453D-813A-8207E0D20F3D}" presName="hierChild1" presStyleCnt="0">
        <dgm:presLayoutVars>
          <dgm:orgChart val="1"/>
          <dgm:chPref val="1"/>
          <dgm:dir/>
          <dgm:animOne val="branch"/>
          <dgm:animLvl val="lvl"/>
          <dgm:resizeHandles/>
        </dgm:presLayoutVars>
      </dgm:prSet>
      <dgm:spPr/>
    </dgm:pt>
    <dgm:pt modelId="{40327811-9CAF-4515-A434-E21D7F552D4C}" type="pres">
      <dgm:prSet presAssocID="{451BCAEF-A49D-4240-9EFC-DD699653E43C}" presName="hierRoot1" presStyleCnt="0">
        <dgm:presLayoutVars>
          <dgm:hierBranch val="init"/>
        </dgm:presLayoutVars>
      </dgm:prSet>
      <dgm:spPr/>
    </dgm:pt>
    <dgm:pt modelId="{6CF1E192-1803-4349-AC04-1A828C1FC536}" type="pres">
      <dgm:prSet presAssocID="{451BCAEF-A49D-4240-9EFC-DD699653E43C}" presName="rootComposite1" presStyleCnt="0"/>
      <dgm:spPr/>
    </dgm:pt>
    <dgm:pt modelId="{4CFD95C7-CCA8-4C1C-B555-716FF5F109C5}" type="pres">
      <dgm:prSet presAssocID="{451BCAEF-A49D-4240-9EFC-DD699653E43C}" presName="rootText1" presStyleLbl="node0" presStyleIdx="0" presStyleCnt="1" custScaleX="229655">
        <dgm:presLayoutVars>
          <dgm:chPref val="3"/>
        </dgm:presLayoutVars>
      </dgm:prSet>
      <dgm:spPr/>
    </dgm:pt>
    <dgm:pt modelId="{97925352-DA1F-40C1-B8B5-603221C67DBA}" type="pres">
      <dgm:prSet presAssocID="{451BCAEF-A49D-4240-9EFC-DD699653E43C}" presName="rootConnector1" presStyleLbl="node1" presStyleIdx="0" presStyleCnt="0"/>
      <dgm:spPr/>
    </dgm:pt>
    <dgm:pt modelId="{3D373793-C8E5-4DD1-B39C-7E5C65782DED}" type="pres">
      <dgm:prSet presAssocID="{451BCAEF-A49D-4240-9EFC-DD699653E43C}" presName="hierChild2" presStyleCnt="0"/>
      <dgm:spPr/>
    </dgm:pt>
    <dgm:pt modelId="{A19DA96D-225C-462D-AB2C-A0AE60FDEC70}" type="pres">
      <dgm:prSet presAssocID="{63158952-FB69-4F76-972C-24503DFA79BB}" presName="Name37" presStyleLbl="parChTrans1D2" presStyleIdx="0" presStyleCnt="2"/>
      <dgm:spPr/>
    </dgm:pt>
    <dgm:pt modelId="{257C3E9D-CD5F-4D6B-868A-45479E1014BB}" type="pres">
      <dgm:prSet presAssocID="{E3764F5B-0C00-4BA9-BEFA-B2C31AFF1D92}" presName="hierRoot2" presStyleCnt="0">
        <dgm:presLayoutVars>
          <dgm:hierBranch val="init"/>
        </dgm:presLayoutVars>
      </dgm:prSet>
      <dgm:spPr/>
    </dgm:pt>
    <dgm:pt modelId="{F552B512-9A99-403F-B1AE-10A170022559}" type="pres">
      <dgm:prSet presAssocID="{E3764F5B-0C00-4BA9-BEFA-B2C31AFF1D92}" presName="rootComposite" presStyleCnt="0"/>
      <dgm:spPr/>
    </dgm:pt>
    <dgm:pt modelId="{6E4C9A50-6CE8-42F6-B2CF-D1746F2A850A}" type="pres">
      <dgm:prSet presAssocID="{E3764F5B-0C00-4BA9-BEFA-B2C31AFF1D92}" presName="rootText" presStyleLbl="node2" presStyleIdx="0" presStyleCnt="2" custScaleX="197553" custLinFactNeighborX="-2587" custLinFactNeighborY="11">
        <dgm:presLayoutVars>
          <dgm:chPref val="3"/>
        </dgm:presLayoutVars>
      </dgm:prSet>
      <dgm:spPr/>
    </dgm:pt>
    <dgm:pt modelId="{7859BC97-BD80-4979-91A8-7BDCC56887A7}" type="pres">
      <dgm:prSet presAssocID="{E3764F5B-0C00-4BA9-BEFA-B2C31AFF1D92}" presName="rootConnector" presStyleLbl="node2" presStyleIdx="0" presStyleCnt="2"/>
      <dgm:spPr/>
    </dgm:pt>
    <dgm:pt modelId="{BEDBDA5C-AECC-479B-80C1-BA76B4DB3A68}" type="pres">
      <dgm:prSet presAssocID="{E3764F5B-0C00-4BA9-BEFA-B2C31AFF1D92}" presName="hierChild4" presStyleCnt="0"/>
      <dgm:spPr/>
    </dgm:pt>
    <dgm:pt modelId="{1530B986-38AB-46BF-AE6C-1D05A79F586B}" type="pres">
      <dgm:prSet presAssocID="{E3764F5B-0C00-4BA9-BEFA-B2C31AFF1D92}" presName="hierChild5" presStyleCnt="0"/>
      <dgm:spPr/>
    </dgm:pt>
    <dgm:pt modelId="{EC60192A-E0A5-45D5-806C-DF05FA84C272}" type="pres">
      <dgm:prSet presAssocID="{F952B1D2-7CAA-4A4E-B55B-A30FBF3F61C7}" presName="Name37" presStyleLbl="parChTrans1D2" presStyleIdx="1" presStyleCnt="2"/>
      <dgm:spPr/>
    </dgm:pt>
    <dgm:pt modelId="{3195B548-8545-431B-95BA-BF0419F935E5}" type="pres">
      <dgm:prSet presAssocID="{697465B1-073A-49A4-A973-E14FB3ABEA0F}" presName="hierRoot2" presStyleCnt="0">
        <dgm:presLayoutVars>
          <dgm:hierBranch val="init"/>
        </dgm:presLayoutVars>
      </dgm:prSet>
      <dgm:spPr/>
    </dgm:pt>
    <dgm:pt modelId="{D57336F5-A97D-4480-A210-2537DCA1C093}" type="pres">
      <dgm:prSet presAssocID="{697465B1-073A-49A4-A973-E14FB3ABEA0F}" presName="rootComposite" presStyleCnt="0"/>
      <dgm:spPr/>
    </dgm:pt>
    <dgm:pt modelId="{6AB030FC-768B-432D-8273-6DCB04D95846}" type="pres">
      <dgm:prSet presAssocID="{697465B1-073A-49A4-A973-E14FB3ABEA0F}" presName="rootText" presStyleLbl="node2" presStyleIdx="1" presStyleCnt="2" custScaleX="197553">
        <dgm:presLayoutVars>
          <dgm:chPref val="3"/>
        </dgm:presLayoutVars>
      </dgm:prSet>
      <dgm:spPr/>
    </dgm:pt>
    <dgm:pt modelId="{E9331202-54F3-4CD8-8E7A-7B5F548E3050}" type="pres">
      <dgm:prSet presAssocID="{697465B1-073A-49A4-A973-E14FB3ABEA0F}" presName="rootConnector" presStyleLbl="node2" presStyleIdx="1" presStyleCnt="2"/>
      <dgm:spPr/>
    </dgm:pt>
    <dgm:pt modelId="{A3892D26-8AB2-4634-AD27-B6460D027E51}" type="pres">
      <dgm:prSet presAssocID="{697465B1-073A-49A4-A973-E14FB3ABEA0F}" presName="hierChild4" presStyleCnt="0"/>
      <dgm:spPr/>
    </dgm:pt>
    <dgm:pt modelId="{90B8D05D-9BAC-4559-ABE3-662935C06D55}" type="pres">
      <dgm:prSet presAssocID="{697465B1-073A-49A4-A973-E14FB3ABEA0F}" presName="hierChild5" presStyleCnt="0"/>
      <dgm:spPr/>
    </dgm:pt>
    <dgm:pt modelId="{30DE96A7-3346-4A22-B6C8-44E34323722F}" type="pres">
      <dgm:prSet presAssocID="{451BCAEF-A49D-4240-9EFC-DD699653E43C}" presName="hierChild3" presStyleCnt="0"/>
      <dgm:spPr/>
    </dgm:pt>
  </dgm:ptLst>
  <dgm:cxnLst>
    <dgm:cxn modelId="{F26A0B10-17ED-4027-BF28-0FEC32998BEB}" type="presOf" srcId="{DB903EC4-BF24-453D-813A-8207E0D20F3D}" destId="{437602A3-A26E-4ECC-9760-3ADC2B8E3B54}" srcOrd="0" destOrd="0" presId="urn:microsoft.com/office/officeart/2005/8/layout/orgChart1"/>
    <dgm:cxn modelId="{2A193617-9EF1-4213-BDC1-EB78D918B0A6}" type="presOf" srcId="{697465B1-073A-49A4-A973-E14FB3ABEA0F}" destId="{E9331202-54F3-4CD8-8E7A-7B5F548E3050}" srcOrd="1" destOrd="0" presId="urn:microsoft.com/office/officeart/2005/8/layout/orgChart1"/>
    <dgm:cxn modelId="{7EB26146-4364-4337-A86D-1E31D5DA9C04}" type="presOf" srcId="{451BCAEF-A49D-4240-9EFC-DD699653E43C}" destId="{97925352-DA1F-40C1-B8B5-603221C67DBA}" srcOrd="1" destOrd="0" presId="urn:microsoft.com/office/officeart/2005/8/layout/orgChart1"/>
    <dgm:cxn modelId="{917CC455-57FD-42AF-9DF5-6BEC7D40065D}" type="presOf" srcId="{697465B1-073A-49A4-A973-E14FB3ABEA0F}" destId="{6AB030FC-768B-432D-8273-6DCB04D95846}" srcOrd="0" destOrd="0" presId="urn:microsoft.com/office/officeart/2005/8/layout/orgChart1"/>
    <dgm:cxn modelId="{75F4967B-754B-43BF-A112-5CF5F0A2C574}" srcId="{451BCAEF-A49D-4240-9EFC-DD699653E43C}" destId="{697465B1-073A-49A4-A973-E14FB3ABEA0F}" srcOrd="1" destOrd="0" parTransId="{F952B1D2-7CAA-4A4E-B55B-A30FBF3F61C7}" sibTransId="{3D55AB17-7125-43EE-B895-EDE4577CFB05}"/>
    <dgm:cxn modelId="{4968FB7D-6D49-4473-A76C-BA0B9020DD9A}" type="presOf" srcId="{E3764F5B-0C00-4BA9-BEFA-B2C31AFF1D92}" destId="{7859BC97-BD80-4979-91A8-7BDCC56887A7}" srcOrd="1" destOrd="0" presId="urn:microsoft.com/office/officeart/2005/8/layout/orgChart1"/>
    <dgm:cxn modelId="{29584284-A31A-4C48-AE48-7867B9E326CA}" srcId="{DB903EC4-BF24-453D-813A-8207E0D20F3D}" destId="{451BCAEF-A49D-4240-9EFC-DD699653E43C}" srcOrd="0" destOrd="0" parTransId="{A168B35B-A986-408F-9CBB-492B1A575B69}" sibTransId="{F8B13F54-118E-439B-BAD3-4FE30091BCDD}"/>
    <dgm:cxn modelId="{3A9ACDB3-40ED-41FD-8614-E53B713CF11D}" type="presOf" srcId="{E3764F5B-0C00-4BA9-BEFA-B2C31AFF1D92}" destId="{6E4C9A50-6CE8-42F6-B2CF-D1746F2A850A}" srcOrd="0" destOrd="0" presId="urn:microsoft.com/office/officeart/2005/8/layout/orgChart1"/>
    <dgm:cxn modelId="{5B06E5C3-E031-4302-8FBD-D1284D186F07}" srcId="{451BCAEF-A49D-4240-9EFC-DD699653E43C}" destId="{E3764F5B-0C00-4BA9-BEFA-B2C31AFF1D92}" srcOrd="0" destOrd="0" parTransId="{63158952-FB69-4F76-972C-24503DFA79BB}" sibTransId="{CEC38798-4CF7-4EA8-9293-FA0CB399D2C9}"/>
    <dgm:cxn modelId="{830BE3D7-06DC-4633-87FE-3988DA40FF72}" type="presOf" srcId="{F952B1D2-7CAA-4A4E-B55B-A30FBF3F61C7}" destId="{EC60192A-E0A5-45D5-806C-DF05FA84C272}" srcOrd="0" destOrd="0" presId="urn:microsoft.com/office/officeart/2005/8/layout/orgChart1"/>
    <dgm:cxn modelId="{7756ABE5-F3F0-4557-A599-B198E51E8350}" type="presOf" srcId="{451BCAEF-A49D-4240-9EFC-DD699653E43C}" destId="{4CFD95C7-CCA8-4C1C-B555-716FF5F109C5}" srcOrd="0" destOrd="0" presId="urn:microsoft.com/office/officeart/2005/8/layout/orgChart1"/>
    <dgm:cxn modelId="{534991ED-5C3C-4DCF-B853-4E4AFB27C451}" type="presOf" srcId="{63158952-FB69-4F76-972C-24503DFA79BB}" destId="{A19DA96D-225C-462D-AB2C-A0AE60FDEC70}" srcOrd="0" destOrd="0" presId="urn:microsoft.com/office/officeart/2005/8/layout/orgChart1"/>
    <dgm:cxn modelId="{A7A8E27D-EB17-4478-AB2B-EEA688971907}" type="presParOf" srcId="{437602A3-A26E-4ECC-9760-3ADC2B8E3B54}" destId="{40327811-9CAF-4515-A434-E21D7F552D4C}" srcOrd="0" destOrd="0" presId="urn:microsoft.com/office/officeart/2005/8/layout/orgChart1"/>
    <dgm:cxn modelId="{6227620C-14F3-4175-9434-D17F7B56515B}" type="presParOf" srcId="{40327811-9CAF-4515-A434-E21D7F552D4C}" destId="{6CF1E192-1803-4349-AC04-1A828C1FC536}" srcOrd="0" destOrd="0" presId="urn:microsoft.com/office/officeart/2005/8/layout/orgChart1"/>
    <dgm:cxn modelId="{36FDA983-7531-4C07-9341-D07116C3FB58}" type="presParOf" srcId="{6CF1E192-1803-4349-AC04-1A828C1FC536}" destId="{4CFD95C7-CCA8-4C1C-B555-716FF5F109C5}" srcOrd="0" destOrd="0" presId="urn:microsoft.com/office/officeart/2005/8/layout/orgChart1"/>
    <dgm:cxn modelId="{448744FA-3248-47FE-ABF1-7C1821A9388D}" type="presParOf" srcId="{6CF1E192-1803-4349-AC04-1A828C1FC536}" destId="{97925352-DA1F-40C1-B8B5-603221C67DBA}" srcOrd="1" destOrd="0" presId="urn:microsoft.com/office/officeart/2005/8/layout/orgChart1"/>
    <dgm:cxn modelId="{5FF0722B-8AEF-4D62-8597-DC6D5B2DAED6}" type="presParOf" srcId="{40327811-9CAF-4515-A434-E21D7F552D4C}" destId="{3D373793-C8E5-4DD1-B39C-7E5C65782DED}" srcOrd="1" destOrd="0" presId="urn:microsoft.com/office/officeart/2005/8/layout/orgChart1"/>
    <dgm:cxn modelId="{3EADC562-BDC2-48A5-8AC6-777074AAAE87}" type="presParOf" srcId="{3D373793-C8E5-4DD1-B39C-7E5C65782DED}" destId="{A19DA96D-225C-462D-AB2C-A0AE60FDEC70}" srcOrd="0" destOrd="0" presId="urn:microsoft.com/office/officeart/2005/8/layout/orgChart1"/>
    <dgm:cxn modelId="{CD05AA23-F309-4CA3-A522-C195307A498F}" type="presParOf" srcId="{3D373793-C8E5-4DD1-B39C-7E5C65782DED}" destId="{257C3E9D-CD5F-4D6B-868A-45479E1014BB}" srcOrd="1" destOrd="0" presId="urn:microsoft.com/office/officeart/2005/8/layout/orgChart1"/>
    <dgm:cxn modelId="{F7AA6E93-4388-429E-9141-6DCD5DBE37F8}" type="presParOf" srcId="{257C3E9D-CD5F-4D6B-868A-45479E1014BB}" destId="{F552B512-9A99-403F-B1AE-10A170022559}" srcOrd="0" destOrd="0" presId="urn:microsoft.com/office/officeart/2005/8/layout/orgChart1"/>
    <dgm:cxn modelId="{61C89593-5EEC-491B-A40D-5448C822028A}" type="presParOf" srcId="{F552B512-9A99-403F-B1AE-10A170022559}" destId="{6E4C9A50-6CE8-42F6-B2CF-D1746F2A850A}" srcOrd="0" destOrd="0" presId="urn:microsoft.com/office/officeart/2005/8/layout/orgChart1"/>
    <dgm:cxn modelId="{437F8808-973C-4E92-9AC7-0AC900134172}" type="presParOf" srcId="{F552B512-9A99-403F-B1AE-10A170022559}" destId="{7859BC97-BD80-4979-91A8-7BDCC56887A7}" srcOrd="1" destOrd="0" presId="urn:microsoft.com/office/officeart/2005/8/layout/orgChart1"/>
    <dgm:cxn modelId="{64F78511-BB50-409C-A327-252EB6A91F79}" type="presParOf" srcId="{257C3E9D-CD5F-4D6B-868A-45479E1014BB}" destId="{BEDBDA5C-AECC-479B-80C1-BA76B4DB3A68}" srcOrd="1" destOrd="0" presId="urn:microsoft.com/office/officeart/2005/8/layout/orgChart1"/>
    <dgm:cxn modelId="{D45CAE7D-FC12-4502-8BA9-F73C80C306EB}" type="presParOf" srcId="{257C3E9D-CD5F-4D6B-868A-45479E1014BB}" destId="{1530B986-38AB-46BF-AE6C-1D05A79F586B}" srcOrd="2" destOrd="0" presId="urn:microsoft.com/office/officeart/2005/8/layout/orgChart1"/>
    <dgm:cxn modelId="{754E6DFC-89D1-4D80-A255-5252FE3174D4}" type="presParOf" srcId="{3D373793-C8E5-4DD1-B39C-7E5C65782DED}" destId="{EC60192A-E0A5-45D5-806C-DF05FA84C272}" srcOrd="2" destOrd="0" presId="urn:microsoft.com/office/officeart/2005/8/layout/orgChart1"/>
    <dgm:cxn modelId="{BD4CC12F-E4F2-4BA8-90EE-1E6734C787FC}" type="presParOf" srcId="{3D373793-C8E5-4DD1-B39C-7E5C65782DED}" destId="{3195B548-8545-431B-95BA-BF0419F935E5}" srcOrd="3" destOrd="0" presId="urn:microsoft.com/office/officeart/2005/8/layout/orgChart1"/>
    <dgm:cxn modelId="{318C496C-9025-4738-9E31-15A47C74A8D2}" type="presParOf" srcId="{3195B548-8545-431B-95BA-BF0419F935E5}" destId="{D57336F5-A97D-4480-A210-2537DCA1C093}" srcOrd="0" destOrd="0" presId="urn:microsoft.com/office/officeart/2005/8/layout/orgChart1"/>
    <dgm:cxn modelId="{707E92F0-29D1-4AB6-BA4C-807D65375F62}" type="presParOf" srcId="{D57336F5-A97D-4480-A210-2537DCA1C093}" destId="{6AB030FC-768B-432D-8273-6DCB04D95846}" srcOrd="0" destOrd="0" presId="urn:microsoft.com/office/officeart/2005/8/layout/orgChart1"/>
    <dgm:cxn modelId="{5E0A5AEC-5B48-4D80-843C-D7A7F0EB6206}" type="presParOf" srcId="{D57336F5-A97D-4480-A210-2537DCA1C093}" destId="{E9331202-54F3-4CD8-8E7A-7B5F548E3050}" srcOrd="1" destOrd="0" presId="urn:microsoft.com/office/officeart/2005/8/layout/orgChart1"/>
    <dgm:cxn modelId="{329FFF72-A5C9-4CCF-84A8-590FE1B29E00}" type="presParOf" srcId="{3195B548-8545-431B-95BA-BF0419F935E5}" destId="{A3892D26-8AB2-4634-AD27-B6460D027E51}" srcOrd="1" destOrd="0" presId="urn:microsoft.com/office/officeart/2005/8/layout/orgChart1"/>
    <dgm:cxn modelId="{43B7EECB-107C-4A71-8182-91B8EBF62C33}" type="presParOf" srcId="{3195B548-8545-431B-95BA-BF0419F935E5}" destId="{90B8D05D-9BAC-4559-ABE3-662935C06D55}" srcOrd="2" destOrd="0" presId="urn:microsoft.com/office/officeart/2005/8/layout/orgChart1"/>
    <dgm:cxn modelId="{F174D829-4807-42D3-90EC-D3A1C39A89FF}" type="presParOf" srcId="{40327811-9CAF-4515-A434-E21D7F552D4C}" destId="{30DE96A7-3346-4A22-B6C8-44E34323722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765726-C515-4517-8857-FFC2EE365979}">
      <dsp:nvSpPr>
        <dsp:cNvPr id="0" name=""/>
        <dsp:cNvSpPr/>
      </dsp:nvSpPr>
      <dsp:spPr>
        <a:xfrm>
          <a:off x="0" y="1323551"/>
          <a:ext cx="11873345" cy="4284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3519993-C104-4BC0-AAB8-EE9AA668EBDD}">
      <dsp:nvSpPr>
        <dsp:cNvPr id="0" name=""/>
        <dsp:cNvSpPr/>
      </dsp:nvSpPr>
      <dsp:spPr>
        <a:xfrm>
          <a:off x="593667" y="1072631"/>
          <a:ext cx="10715896" cy="5018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4149" tIns="0" rIns="314149" bIns="0" numCol="1" spcCol="1270" anchor="ctr" anchorCtr="0">
          <a:noAutofit/>
        </a:bodyPr>
        <a:lstStyle/>
        <a:p>
          <a:pPr marL="0" lvl="0" indent="0" algn="l" defTabSz="755650">
            <a:lnSpc>
              <a:spcPct val="90000"/>
            </a:lnSpc>
            <a:spcBef>
              <a:spcPct val="0"/>
            </a:spcBef>
            <a:spcAft>
              <a:spcPct val="35000"/>
            </a:spcAft>
            <a:buNone/>
          </a:pPr>
          <a:r>
            <a:rPr lang="en-IN" sz="1700" kern="1200" dirty="0"/>
            <a:t>How to raise money? – </a:t>
          </a:r>
          <a:r>
            <a:rPr lang="en-IN" sz="1700" i="1" kern="1200" dirty="0"/>
            <a:t>Financing Decision</a:t>
          </a:r>
        </a:p>
      </dsp:txBody>
      <dsp:txXfrm>
        <a:off x="618165" y="1097129"/>
        <a:ext cx="10666900" cy="452844"/>
      </dsp:txXfrm>
    </dsp:sp>
    <dsp:sp modelId="{596C591A-82F5-4E2E-A1F0-3F1B594B31EF}">
      <dsp:nvSpPr>
        <dsp:cNvPr id="0" name=""/>
        <dsp:cNvSpPr/>
      </dsp:nvSpPr>
      <dsp:spPr>
        <a:xfrm>
          <a:off x="0" y="2094671"/>
          <a:ext cx="11873345" cy="4284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0059355-938F-4D5C-A882-99AC783C105A}">
      <dsp:nvSpPr>
        <dsp:cNvPr id="0" name=""/>
        <dsp:cNvSpPr/>
      </dsp:nvSpPr>
      <dsp:spPr>
        <a:xfrm>
          <a:off x="593667" y="1843751"/>
          <a:ext cx="10715896" cy="5018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4149" tIns="0" rIns="314149" bIns="0" numCol="1" spcCol="1270" anchor="ctr" anchorCtr="0">
          <a:noAutofit/>
        </a:bodyPr>
        <a:lstStyle/>
        <a:p>
          <a:pPr marL="0" lvl="0" indent="0" algn="l" defTabSz="800100">
            <a:lnSpc>
              <a:spcPct val="90000"/>
            </a:lnSpc>
            <a:spcBef>
              <a:spcPct val="0"/>
            </a:spcBef>
            <a:spcAft>
              <a:spcPct val="35000"/>
            </a:spcAft>
            <a:buNone/>
          </a:pPr>
          <a:r>
            <a:rPr lang="en-IN" sz="1800" kern="1200" dirty="0"/>
            <a:t>What is the Mix of Raising Money? – Financing Decision (Define </a:t>
          </a:r>
          <a:r>
            <a:rPr lang="en-IN" sz="1800" b="1" u="sng" kern="1200" dirty="0"/>
            <a:t>Capital Structure</a:t>
          </a:r>
          <a:r>
            <a:rPr lang="en-IN" sz="1800" kern="1200" dirty="0"/>
            <a:t>) </a:t>
          </a:r>
          <a:r>
            <a:rPr lang="en-IN" sz="1800" kern="1200" dirty="0">
              <a:sym typeface="Wingdings" panose="05000000000000000000" pitchFamily="2" charset="2"/>
            </a:rPr>
            <a:t> </a:t>
          </a:r>
          <a:r>
            <a:rPr lang="en-IN" sz="1800" b="1" u="sng" kern="1200" dirty="0">
              <a:sym typeface="Wingdings" panose="05000000000000000000" pitchFamily="2" charset="2"/>
            </a:rPr>
            <a:t>Cost of Capital</a:t>
          </a:r>
          <a:endParaRPr lang="en-IN" sz="1800" b="1" u="sng" kern="1200" dirty="0"/>
        </a:p>
      </dsp:txBody>
      <dsp:txXfrm>
        <a:off x="618165" y="1868249"/>
        <a:ext cx="10666900" cy="452844"/>
      </dsp:txXfrm>
    </dsp:sp>
    <dsp:sp modelId="{9483FF94-A921-4776-81FD-E94502398840}">
      <dsp:nvSpPr>
        <dsp:cNvPr id="0" name=""/>
        <dsp:cNvSpPr/>
      </dsp:nvSpPr>
      <dsp:spPr>
        <a:xfrm>
          <a:off x="0" y="2865791"/>
          <a:ext cx="11873345" cy="4284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ED4E709-4679-4141-BB1E-68E5E7514DED}">
      <dsp:nvSpPr>
        <dsp:cNvPr id="0" name=""/>
        <dsp:cNvSpPr/>
      </dsp:nvSpPr>
      <dsp:spPr>
        <a:xfrm>
          <a:off x="593667" y="2614871"/>
          <a:ext cx="10715896" cy="50184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4149" tIns="0" rIns="314149" bIns="0" numCol="1" spcCol="1270" anchor="ctr" anchorCtr="0">
          <a:noAutofit/>
        </a:bodyPr>
        <a:lstStyle/>
        <a:p>
          <a:pPr marL="0" lvl="0" indent="0" algn="l" defTabSz="755650">
            <a:lnSpc>
              <a:spcPct val="90000"/>
            </a:lnSpc>
            <a:spcBef>
              <a:spcPct val="0"/>
            </a:spcBef>
            <a:spcAft>
              <a:spcPct val="35000"/>
            </a:spcAft>
            <a:buNone/>
          </a:pPr>
          <a:r>
            <a:rPr lang="en-IN" sz="1700" kern="1200" dirty="0"/>
            <a:t>Where to Invest the money raised? – Investment Decision (Capital Budgeting Decision)</a:t>
          </a:r>
        </a:p>
      </dsp:txBody>
      <dsp:txXfrm>
        <a:off x="618165" y="2639369"/>
        <a:ext cx="10666900" cy="4528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60192A-E0A5-45D5-806C-DF05FA84C272}">
      <dsp:nvSpPr>
        <dsp:cNvPr id="0" name=""/>
        <dsp:cNvSpPr/>
      </dsp:nvSpPr>
      <dsp:spPr>
        <a:xfrm>
          <a:off x="5375564" y="812081"/>
          <a:ext cx="1774745" cy="341058"/>
        </a:xfrm>
        <a:custGeom>
          <a:avLst/>
          <a:gdLst/>
          <a:ahLst/>
          <a:cxnLst/>
          <a:rect l="0" t="0" r="0" b="0"/>
          <a:pathLst>
            <a:path>
              <a:moveTo>
                <a:pt x="0" y="0"/>
              </a:moveTo>
              <a:lnTo>
                <a:pt x="0" y="170529"/>
              </a:lnTo>
              <a:lnTo>
                <a:pt x="1774745" y="170529"/>
              </a:lnTo>
              <a:lnTo>
                <a:pt x="1774745" y="34105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9DA96D-225C-462D-AB2C-A0AE60FDEC70}">
      <dsp:nvSpPr>
        <dsp:cNvPr id="0" name=""/>
        <dsp:cNvSpPr/>
      </dsp:nvSpPr>
      <dsp:spPr>
        <a:xfrm>
          <a:off x="3558803" y="812081"/>
          <a:ext cx="1816760" cy="341096"/>
        </a:xfrm>
        <a:custGeom>
          <a:avLst/>
          <a:gdLst/>
          <a:ahLst/>
          <a:cxnLst/>
          <a:rect l="0" t="0" r="0" b="0"/>
          <a:pathLst>
            <a:path>
              <a:moveTo>
                <a:pt x="1816760" y="0"/>
              </a:moveTo>
              <a:lnTo>
                <a:pt x="1816760" y="170566"/>
              </a:lnTo>
              <a:lnTo>
                <a:pt x="0" y="170566"/>
              </a:lnTo>
              <a:lnTo>
                <a:pt x="0" y="34109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FD95C7-CCA8-4C1C-B555-716FF5F109C5}">
      <dsp:nvSpPr>
        <dsp:cNvPr id="0" name=""/>
        <dsp:cNvSpPr/>
      </dsp:nvSpPr>
      <dsp:spPr>
        <a:xfrm>
          <a:off x="3510665" y="37"/>
          <a:ext cx="3729797" cy="812043"/>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IN" sz="2600" kern="1200" dirty="0"/>
            <a:t>Risk Classification</a:t>
          </a:r>
        </a:p>
      </dsp:txBody>
      <dsp:txXfrm>
        <a:off x="3510665" y="37"/>
        <a:ext cx="3729797" cy="812043"/>
      </dsp:txXfrm>
    </dsp:sp>
    <dsp:sp modelId="{6E4C9A50-6CE8-42F6-B2CF-D1746F2A850A}">
      <dsp:nvSpPr>
        <dsp:cNvPr id="0" name=""/>
        <dsp:cNvSpPr/>
      </dsp:nvSpPr>
      <dsp:spPr>
        <a:xfrm>
          <a:off x="1954587" y="1153177"/>
          <a:ext cx="3208432" cy="812043"/>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IN" sz="2600" kern="1200" dirty="0"/>
            <a:t>Specific / Unsystematic / Diversifiable Risk</a:t>
          </a:r>
        </a:p>
      </dsp:txBody>
      <dsp:txXfrm>
        <a:off x="1954587" y="1153177"/>
        <a:ext cx="3208432" cy="812043"/>
      </dsp:txXfrm>
    </dsp:sp>
    <dsp:sp modelId="{6AB030FC-768B-432D-8273-6DCB04D95846}">
      <dsp:nvSpPr>
        <dsp:cNvPr id="0" name=""/>
        <dsp:cNvSpPr/>
      </dsp:nvSpPr>
      <dsp:spPr>
        <a:xfrm>
          <a:off x="5546093" y="1153139"/>
          <a:ext cx="3208432" cy="812043"/>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IN" sz="2600" b="1" kern="1200" dirty="0">
              <a:solidFill>
                <a:srgbClr val="FF0000"/>
              </a:solidFill>
            </a:rPr>
            <a:t>Systematic Risk</a:t>
          </a:r>
        </a:p>
      </dsp:txBody>
      <dsp:txXfrm>
        <a:off x="5546093" y="1153139"/>
        <a:ext cx="3208432" cy="81204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51FF11-E8B5-974A-A7F9-820287719F0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9FAD3D8-BF3E-9A45-BB2E-8741E080B8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D2DB952-2A9F-FE4B-907D-A51DC08421D5}" type="datetimeFigureOut">
              <a:rPr lang="en-US" smtClean="0"/>
              <a:pPr/>
              <a:t>4/26/2021</a:t>
            </a:fld>
            <a:endParaRPr lang="en-US"/>
          </a:p>
        </p:txBody>
      </p:sp>
      <p:sp>
        <p:nvSpPr>
          <p:cNvPr id="4" name="Footer Placeholder 3">
            <a:extLst>
              <a:ext uri="{FF2B5EF4-FFF2-40B4-BE49-F238E27FC236}">
                <a16:creationId xmlns:a16="http://schemas.microsoft.com/office/drawing/2014/main" id="{42494F6D-F76A-CF44-BA2F-D77DC67B5FE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ECBD634-BA8A-AB41-9ED8-BACB999D3F8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D8C3D9-14DD-E74E-B615-7E08BDF19FA2}" type="slidenum">
              <a:rPr lang="en-US" smtClean="0"/>
              <a:pPr/>
              <a:t>‹#›</a:t>
            </a:fld>
            <a:endParaRPr lang="en-US"/>
          </a:p>
        </p:txBody>
      </p:sp>
    </p:spTree>
    <p:extLst>
      <p:ext uri="{BB962C8B-B14F-4D97-AF65-F5344CB8AC3E}">
        <p14:creationId xmlns:p14="http://schemas.microsoft.com/office/powerpoint/2010/main" val="296637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F5C31E-DDC8-4B3B-94FE-94FC773413F3}" type="datetimeFigureOut">
              <a:rPr lang="en-IN" smtClean="0"/>
              <a:pPr/>
              <a:t>26-04-2021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267C0-6CBB-4AF4-ABD2-EFA4EF607181}" type="slidenum">
              <a:rPr lang="en-IN" smtClean="0"/>
              <a:pPr/>
              <a:t>‹#›</a:t>
            </a:fld>
            <a:endParaRPr lang="en-IN"/>
          </a:p>
        </p:txBody>
      </p:sp>
    </p:spTree>
    <p:extLst>
      <p:ext uri="{BB962C8B-B14F-4D97-AF65-F5344CB8AC3E}">
        <p14:creationId xmlns:p14="http://schemas.microsoft.com/office/powerpoint/2010/main" val="2679852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9D4BDE-E287-D14B-9436-247C8841C012}"/>
              </a:ext>
            </a:extLst>
          </p:cNvPr>
          <p:cNvSpPr/>
          <p:nvPr userDrawn="1"/>
        </p:nvSpPr>
        <p:spPr>
          <a:xfrm>
            <a:off x="2103120" y="3036776"/>
            <a:ext cx="798576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735FC1-5CEE-B747-9055-5200823D0A5B}"/>
              </a:ext>
            </a:extLst>
          </p:cNvPr>
          <p:cNvSpPr>
            <a:spLocks noGrp="1"/>
          </p:cNvSpPr>
          <p:nvPr>
            <p:ph type="ctrTitle"/>
          </p:nvPr>
        </p:nvSpPr>
        <p:spPr>
          <a:xfrm>
            <a:off x="1524000" y="1122363"/>
            <a:ext cx="9144000" cy="2387600"/>
          </a:xfrm>
        </p:spPr>
        <p:txBody>
          <a:bodyPr anchor="b">
            <a:normAutofit/>
          </a:bodyPr>
          <a:lstStyle>
            <a:lvl1pPr algn="ctr">
              <a:defRPr sz="4400"/>
            </a:lvl1pPr>
          </a:lstStyle>
          <a:p>
            <a:r>
              <a:rPr lang="en-US"/>
              <a:t>Click to edit Master title style</a:t>
            </a:r>
          </a:p>
        </p:txBody>
      </p:sp>
      <p:sp>
        <p:nvSpPr>
          <p:cNvPr id="3" name="Subtitle 2">
            <a:extLst>
              <a:ext uri="{FF2B5EF4-FFF2-40B4-BE49-F238E27FC236}">
                <a16:creationId xmlns:a16="http://schemas.microsoft.com/office/drawing/2014/main" id="{234E948C-D240-724B-9B89-FDB3B14CA3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29E013-E164-B74C-8152-F72E2338BE26}"/>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5" name="Footer Placeholder 4">
            <a:extLst>
              <a:ext uri="{FF2B5EF4-FFF2-40B4-BE49-F238E27FC236}">
                <a16:creationId xmlns:a16="http://schemas.microsoft.com/office/drawing/2014/main" id="{425D46EB-C9BF-4D4A-899F-96B2B054A3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5C178C-3A1C-7846-8C54-B449032D604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88514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C2FCD-18A9-2D42-B84D-D99B187802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D157A0-ACAF-5B44-A359-52C51DEE74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987245-B3C4-3D4E-A6F8-1F1316AD2E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D69965-9BC6-5345-B2D0-6C90A68A75A9}"/>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6" name="Footer Placeholder 5">
            <a:extLst>
              <a:ext uri="{FF2B5EF4-FFF2-40B4-BE49-F238E27FC236}">
                <a16:creationId xmlns:a16="http://schemas.microsoft.com/office/drawing/2014/main" id="{5CD083EE-9E01-C046-A765-6C417A187D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8EA403-D618-0848-BCC5-8393E30CC5E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28724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5EB47-6F41-4044-808C-D09164BA21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384202-04C0-4C46-A9AD-172B4084BA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221D020-A612-0746-B5D2-61689C50D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2730E1-EAD6-F74C-B572-7FA04F719BB8}"/>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6" name="Footer Placeholder 5">
            <a:extLst>
              <a:ext uri="{FF2B5EF4-FFF2-40B4-BE49-F238E27FC236}">
                <a16:creationId xmlns:a16="http://schemas.microsoft.com/office/drawing/2014/main" id="{7D84F45E-467D-4C47-9DD4-61BC18BA55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A19AC5-4725-C344-A416-7884860E1186}"/>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805540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4886-5ADE-564C-BB6A-3D8F42E8C7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258407-0EDC-CC47-B88F-1C37C2A2BC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D62C5C-7D1C-AA42-A571-92813FE919E3}"/>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5" name="Footer Placeholder 4">
            <a:extLst>
              <a:ext uri="{FF2B5EF4-FFF2-40B4-BE49-F238E27FC236}">
                <a16:creationId xmlns:a16="http://schemas.microsoft.com/office/drawing/2014/main" id="{84E362DE-6775-7745-AE4F-1E49287A73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37C83C-DF1A-B744-B85D-25DF26CF0E9C}"/>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380040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D0C1A9-B6B8-7A4A-9669-B90B750040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F92B24-A8BD-9845-976F-9EA169FDA6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D10554-27EF-1E4B-9828-11CBD07233BB}"/>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5" name="Footer Placeholder 4">
            <a:extLst>
              <a:ext uri="{FF2B5EF4-FFF2-40B4-BE49-F238E27FC236}">
                <a16:creationId xmlns:a16="http://schemas.microsoft.com/office/drawing/2014/main" id="{17689FB8-5001-8241-8703-920FCD8175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4CAF07-27EB-D341-846D-7AAA3B2BB10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634406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6819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875853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63834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B4EEBA9-EE23-8946-8968-D8924F827D80}"/>
              </a:ext>
            </a:extLst>
          </p:cNvPr>
          <p:cNvSpPr/>
          <p:nvPr userDrawn="1"/>
        </p:nvSpPr>
        <p:spPr>
          <a:xfrm>
            <a:off x="838200" y="4104155"/>
            <a:ext cx="797433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F8C4045C-76E6-AA4B-9784-A028AC65B7B5}"/>
              </a:ext>
            </a:extLst>
          </p:cNvPr>
          <p:cNvSpPr>
            <a:spLocks noGrp="1"/>
          </p:cNvSpPr>
          <p:nvPr>
            <p:ph type="title"/>
          </p:nvPr>
        </p:nvSpPr>
        <p:spPr>
          <a:xfrm>
            <a:off x="831850" y="1709738"/>
            <a:ext cx="10515600" cy="2852737"/>
          </a:xfrm>
        </p:spPr>
        <p:txBody>
          <a:bodyPr anchor="b">
            <a:normAutofit/>
          </a:bodyPr>
          <a:lstStyle>
            <a:lvl1pPr>
              <a:defRPr sz="4400"/>
            </a:lvl1pPr>
          </a:lstStyle>
          <a:p>
            <a:r>
              <a:rPr lang="en-US"/>
              <a:t>Click to edit Master title style</a:t>
            </a:r>
          </a:p>
        </p:txBody>
      </p:sp>
      <p:sp>
        <p:nvSpPr>
          <p:cNvPr id="3" name="Text Placeholder 2">
            <a:extLst>
              <a:ext uri="{FF2B5EF4-FFF2-40B4-BE49-F238E27FC236}">
                <a16:creationId xmlns:a16="http://schemas.microsoft.com/office/drawing/2014/main" id="{8FF664B1-AD6A-3040-B7D4-0299560F7464}"/>
              </a:ext>
            </a:extLst>
          </p:cNvPr>
          <p:cNvSpPr>
            <a:spLocks noGrp="1"/>
          </p:cNvSpPr>
          <p:nvPr>
            <p:ph type="body" idx="1"/>
          </p:nvPr>
        </p:nvSpPr>
        <p:spPr>
          <a:xfrm>
            <a:off x="831850" y="4589463"/>
            <a:ext cx="10515600" cy="1500187"/>
          </a:xfrm>
        </p:spPr>
        <p:txBody>
          <a:bodyPr>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2BC9A9-EC29-134C-AECE-54DDD5762192}"/>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5" name="Footer Placeholder 4">
            <a:extLst>
              <a:ext uri="{FF2B5EF4-FFF2-40B4-BE49-F238E27FC236}">
                <a16:creationId xmlns:a16="http://schemas.microsoft.com/office/drawing/2014/main" id="{413C8B07-567B-1B47-B220-0338242AFC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ECB435-33FD-3F45-BD2D-6CAA5C288BD0}"/>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96153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479AA76-4E43-164C-ADE7-A0CFA848737A}"/>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14D6AE42-E39B-4948-B321-F19D21FDA6F0}"/>
              </a:ext>
            </a:extLst>
          </p:cNvPr>
          <p:cNvSpPr>
            <a:spLocks noGrp="1"/>
          </p:cNvSpPr>
          <p:nvPr>
            <p:ph type="title"/>
          </p:nvPr>
        </p:nvSpPr>
        <p:spPr>
          <a:xfrm>
            <a:off x="838200" y="681037"/>
            <a:ext cx="10515600" cy="741176"/>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652A57D-01D7-B54A-B618-27F0B4D8A193}"/>
              </a:ext>
            </a:extLst>
          </p:cNvPr>
          <p:cNvSpPr>
            <a:spLocks noGrp="1"/>
          </p:cNvSpPr>
          <p:nvPr>
            <p:ph sz="half" idx="1"/>
          </p:nvPr>
        </p:nvSpPr>
        <p:spPr>
          <a:xfrm>
            <a:off x="838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1407BB-25DD-5841-BEBF-C394C86F759A}"/>
              </a:ext>
            </a:extLst>
          </p:cNvPr>
          <p:cNvSpPr>
            <a:spLocks noGrp="1"/>
          </p:cNvSpPr>
          <p:nvPr>
            <p:ph sz="half" idx="2"/>
          </p:nvPr>
        </p:nvSpPr>
        <p:spPr>
          <a:xfrm>
            <a:off x="6172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B41DED-1195-DE42-BD2F-00971D9CF3C9}"/>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6" name="Footer Placeholder 5">
            <a:extLst>
              <a:ext uri="{FF2B5EF4-FFF2-40B4-BE49-F238E27FC236}">
                <a16:creationId xmlns:a16="http://schemas.microsoft.com/office/drawing/2014/main" id="{42CD99B4-9DE9-5D4F-B8CB-B0B831DCA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C5A338-9EE2-7A44-BB15-7A4F0EE12EE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597922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ACFAD9-90C8-F347-A654-4D6A5F3D495C}"/>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5F188C31-802D-3D4A-AEA1-3CF8D3E51360}"/>
              </a:ext>
            </a:extLst>
          </p:cNvPr>
          <p:cNvSpPr>
            <a:spLocks noGrp="1"/>
          </p:cNvSpPr>
          <p:nvPr>
            <p:ph type="title"/>
          </p:nvPr>
        </p:nvSpPr>
        <p:spPr>
          <a:xfrm>
            <a:off x="839788" y="653784"/>
            <a:ext cx="10515600" cy="748245"/>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4FE5C8-995C-2045-9541-E22F351D6320}"/>
              </a:ext>
            </a:extLst>
          </p:cNvPr>
          <p:cNvSpPr>
            <a:spLocks noGrp="1"/>
          </p:cNvSpPr>
          <p:nvPr>
            <p:ph type="body" idx="1" hasCustomPrompt="1"/>
          </p:nvPr>
        </p:nvSpPr>
        <p:spPr>
          <a:xfrm>
            <a:off x="839788" y="1540248"/>
            <a:ext cx="5157787"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C972FE9A-4ED5-9A49-8907-E00133517BD9}"/>
              </a:ext>
            </a:extLst>
          </p:cNvPr>
          <p:cNvSpPr>
            <a:spLocks noGrp="1"/>
          </p:cNvSpPr>
          <p:nvPr>
            <p:ph sz="half" idx="2"/>
          </p:nvPr>
        </p:nvSpPr>
        <p:spPr>
          <a:xfrm>
            <a:off x="839788" y="2411892"/>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A93268-3EB9-3E4E-8206-62780D6EF362}"/>
              </a:ext>
            </a:extLst>
          </p:cNvPr>
          <p:cNvSpPr>
            <a:spLocks noGrp="1"/>
          </p:cNvSpPr>
          <p:nvPr>
            <p:ph type="body" sz="quarter" idx="3" hasCustomPrompt="1"/>
          </p:nvPr>
        </p:nvSpPr>
        <p:spPr>
          <a:xfrm>
            <a:off x="6172200" y="1540248"/>
            <a:ext cx="5183188"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0F7A103F-B97E-AC4B-8395-A83886339A83}"/>
              </a:ext>
            </a:extLst>
          </p:cNvPr>
          <p:cNvSpPr>
            <a:spLocks noGrp="1"/>
          </p:cNvSpPr>
          <p:nvPr>
            <p:ph sz="quarter" idx="4"/>
          </p:nvPr>
        </p:nvSpPr>
        <p:spPr>
          <a:xfrm>
            <a:off x="6172200" y="2411892"/>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337486-CD2B-0E47-8478-E6DFAD595848}"/>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8" name="Footer Placeholder 7">
            <a:extLst>
              <a:ext uri="{FF2B5EF4-FFF2-40B4-BE49-F238E27FC236}">
                <a16:creationId xmlns:a16="http://schemas.microsoft.com/office/drawing/2014/main" id="{841F7CA1-18DC-1048-81B7-3AEEF05235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A00F5B-6C2E-1249-9089-697CD51F87F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4277132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0B06C-BB5A-E94D-8257-CE9F2465C3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49A010-5D43-FF48-A7E1-D39F6B610503}"/>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4" name="Footer Placeholder 3">
            <a:extLst>
              <a:ext uri="{FF2B5EF4-FFF2-40B4-BE49-F238E27FC236}">
                <a16:creationId xmlns:a16="http://schemas.microsoft.com/office/drawing/2014/main" id="{67A81710-55F1-C44B-AEA2-848E391E55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7F2312-0DA6-C24E-977A-1ECD1A02467B}"/>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83791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9213DB-325C-5A40-9859-AE202B123556}"/>
              </a:ext>
            </a:extLst>
          </p:cNvPr>
          <p:cNvSpPr>
            <a:spLocks noGrp="1"/>
          </p:cNvSpPr>
          <p:nvPr>
            <p:ph type="dt" sz="half" idx="10"/>
          </p:nvPr>
        </p:nvSpPr>
        <p:spPr/>
        <p:txBody>
          <a:bodyPr/>
          <a:lstStyle/>
          <a:p>
            <a:fld id="{2A269F68-A112-7E45-9E09-D07179E5D466}" type="datetimeFigureOut">
              <a:rPr lang="en-US" smtClean="0"/>
              <a:pPr/>
              <a:t>4/26/2021</a:t>
            </a:fld>
            <a:endParaRPr lang="en-US"/>
          </a:p>
        </p:txBody>
      </p:sp>
      <p:sp>
        <p:nvSpPr>
          <p:cNvPr id="3" name="Footer Placeholder 2">
            <a:extLst>
              <a:ext uri="{FF2B5EF4-FFF2-40B4-BE49-F238E27FC236}">
                <a16:creationId xmlns:a16="http://schemas.microsoft.com/office/drawing/2014/main" id="{C0538230-B643-014A-ABCC-47983A0E3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3C0FE8-804A-DC4B-8CDC-DAFFE5BA181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410195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00E407-BF2E-FE42-9041-5EAF752A2328}"/>
              </a:ext>
            </a:extLst>
          </p:cNvPr>
          <p:cNvSpPr>
            <a:spLocks noGrp="1"/>
          </p:cNvSpPr>
          <p:nvPr>
            <p:ph type="title"/>
          </p:nvPr>
        </p:nvSpPr>
        <p:spPr>
          <a:xfrm>
            <a:off x="838200" y="681037"/>
            <a:ext cx="10515600" cy="7411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FCBBD1-7D0F-8E4D-A35C-839603DFEB15}"/>
              </a:ext>
            </a:extLst>
          </p:cNvPr>
          <p:cNvSpPr>
            <a:spLocks noGrp="1"/>
          </p:cNvSpPr>
          <p:nvPr>
            <p:ph type="body" idx="1"/>
          </p:nvPr>
        </p:nvSpPr>
        <p:spPr>
          <a:xfrm>
            <a:off x="838200" y="1422213"/>
            <a:ext cx="10515600" cy="4754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CAE55C9-EA11-A545-B6D1-B29601E192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b="0" i="0">
                <a:solidFill>
                  <a:schemeClr val="tx1">
                    <a:tint val="75000"/>
                  </a:schemeClr>
                </a:solidFill>
                <a:latin typeface="Roboto Light" panose="02000000000000000000" pitchFamily="2" charset="0"/>
                <a:ea typeface="Roboto Light" panose="02000000000000000000" pitchFamily="2" charset="0"/>
              </a:defRPr>
            </a:lvl1pPr>
          </a:lstStyle>
          <a:p>
            <a:fld id="{2A269F68-A112-7E45-9E09-D07179E5D466}" type="datetimeFigureOut">
              <a:rPr lang="en-US" smtClean="0"/>
              <a:pPr/>
              <a:t>4/26/2021</a:t>
            </a:fld>
            <a:endParaRPr lang="en-US"/>
          </a:p>
        </p:txBody>
      </p:sp>
      <p:sp>
        <p:nvSpPr>
          <p:cNvPr id="5" name="Footer Placeholder 4">
            <a:extLst>
              <a:ext uri="{FF2B5EF4-FFF2-40B4-BE49-F238E27FC236}">
                <a16:creationId xmlns:a16="http://schemas.microsoft.com/office/drawing/2014/main" id="{EBF599D3-BB28-E74A-9C09-D5B0DC923C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b="0" i="0">
                <a:solidFill>
                  <a:schemeClr val="tx1">
                    <a:tint val="75000"/>
                  </a:schemeClr>
                </a:solidFill>
                <a:latin typeface="Roboto Light" panose="02000000000000000000" pitchFamily="2" charset="0"/>
                <a:ea typeface="Roboto Light" panose="02000000000000000000" pitchFamily="2" charset="0"/>
              </a:defRPr>
            </a:lvl1pPr>
          </a:lstStyle>
          <a:p>
            <a:endParaRPr lang="en-US"/>
          </a:p>
        </p:txBody>
      </p:sp>
      <p:sp>
        <p:nvSpPr>
          <p:cNvPr id="6" name="Slide Number Placeholder 5">
            <a:extLst>
              <a:ext uri="{FF2B5EF4-FFF2-40B4-BE49-F238E27FC236}">
                <a16:creationId xmlns:a16="http://schemas.microsoft.com/office/drawing/2014/main" id="{88BBCD0B-C696-234C-8B40-BDF0AB4579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100" b="0" i="0">
                <a:solidFill>
                  <a:schemeClr val="tx1">
                    <a:tint val="75000"/>
                  </a:schemeClr>
                </a:solidFill>
                <a:latin typeface="Roboto Light" panose="02000000000000000000" pitchFamily="2" charset="0"/>
                <a:ea typeface="Roboto Light" panose="02000000000000000000" pitchFamily="2" charset="0"/>
              </a:defRPr>
            </a:lvl1pPr>
          </a:lstStyle>
          <a:p>
            <a:fld id="{47894467-E227-B849-BB10-8705222BB906}" type="slidenum">
              <a:rPr lang="en-US" smtClean="0"/>
              <a:pPr/>
              <a:t>‹#›</a:t>
            </a:fld>
            <a:endParaRPr lang="en-US"/>
          </a:p>
        </p:txBody>
      </p:sp>
    </p:spTree>
    <p:extLst>
      <p:ext uri="{BB962C8B-B14F-4D97-AF65-F5344CB8AC3E}">
        <p14:creationId xmlns:p14="http://schemas.microsoft.com/office/powerpoint/2010/main" val="690398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3200" kern="1200">
          <a:solidFill>
            <a:schemeClr val="tx1"/>
          </a:solidFill>
          <a:latin typeface="Lora" pitchFamily="2" charset="77"/>
          <a:ea typeface="+mj-ea"/>
          <a:cs typeface="+mj-cs"/>
        </a:defRPr>
      </a:lvl1pPr>
    </p:titleStyle>
    <p:bodyStyle>
      <a:lvl1pPr marL="0" indent="0" algn="l" defTabSz="914400" rtl="0" eaLnBrk="1" latinLnBrk="0" hangingPunct="1">
        <a:lnSpc>
          <a:spcPct val="110000"/>
        </a:lnSpc>
        <a:spcBef>
          <a:spcPts val="1000"/>
        </a:spcBef>
        <a:spcAft>
          <a:spcPts val="500"/>
        </a:spcAft>
        <a:buFont typeface="Arial" panose="020B0604020202020204" pitchFamily="34" charset="0"/>
        <a:buNone/>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1pPr>
      <a:lvl2pPr marL="6858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2pPr>
      <a:lvl3pPr marL="11430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3pPr>
      <a:lvl4pPr marL="16002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4pPr>
      <a:lvl5pPr marL="20574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12E1DFC-8F4A-6941-A280-A0C6B7D61A33}"/>
              </a:ext>
            </a:extLst>
          </p:cNvPr>
          <p:cNvPicPr>
            <a:picLocks noChangeAspect="1"/>
          </p:cNvPicPr>
          <p:nvPr/>
        </p:nvPicPr>
        <p:blipFill>
          <a:blip r:embed="rId2"/>
          <a:stretch>
            <a:fillRect/>
          </a:stretch>
        </p:blipFill>
        <p:spPr>
          <a:xfrm>
            <a:off x="2401575" y="414695"/>
            <a:ext cx="7709692" cy="1936965"/>
          </a:xfrm>
          <a:prstGeom prst="rect">
            <a:avLst/>
          </a:prstGeom>
        </p:spPr>
      </p:pic>
      <p:sp>
        <p:nvSpPr>
          <p:cNvPr id="72" name="TextBox 71">
            <a:extLst>
              <a:ext uri="{FF2B5EF4-FFF2-40B4-BE49-F238E27FC236}">
                <a16:creationId xmlns:a16="http://schemas.microsoft.com/office/drawing/2014/main" id="{9D5FC421-D452-403F-A269-BF3744BA5E3B}"/>
              </a:ext>
            </a:extLst>
          </p:cNvPr>
          <p:cNvSpPr txBox="1"/>
          <p:nvPr/>
        </p:nvSpPr>
        <p:spPr>
          <a:xfrm>
            <a:off x="556591" y="3627782"/>
            <a:ext cx="11078817" cy="707886"/>
          </a:xfrm>
          <a:prstGeom prst="rect">
            <a:avLst/>
          </a:prstGeom>
          <a:solidFill>
            <a:schemeClr val="accent2">
              <a:lumMod val="40000"/>
              <a:lumOff val="60000"/>
            </a:schemeClr>
          </a:solidFill>
          <a:ln>
            <a:noFill/>
          </a:ln>
        </p:spPr>
        <p:txBody>
          <a:bodyPr wrap="square" rtlCol="0">
            <a:spAutoFit/>
          </a:bodyPr>
          <a:lstStyle/>
          <a:p>
            <a:pPr algn="ctr"/>
            <a:r>
              <a:rPr lang="en-GB" sz="4000" b="1" dirty="0">
                <a:latin typeface="Segoe UI" pitchFamily="34" charset="0"/>
                <a:cs typeface="Segoe UI" pitchFamily="34" charset="0"/>
              </a:rPr>
              <a:t>Subject : Business Finance II</a:t>
            </a:r>
            <a:endParaRPr lang="en-IN" sz="4000" b="1" dirty="0">
              <a:latin typeface="Segoe UI" pitchFamily="34" charset="0"/>
              <a:cs typeface="Segoe UI" pitchFamily="34" charset="0"/>
            </a:endParaRPr>
          </a:p>
        </p:txBody>
      </p:sp>
      <p:sp>
        <p:nvSpPr>
          <p:cNvPr id="73" name="Rectangle 72"/>
          <p:cNvSpPr/>
          <p:nvPr/>
        </p:nvSpPr>
        <p:spPr>
          <a:xfrm flipH="1">
            <a:off x="2016957" y="4567895"/>
            <a:ext cx="8757060" cy="707886"/>
          </a:xfrm>
          <a:prstGeom prst="rect">
            <a:avLst/>
          </a:prstGeom>
        </p:spPr>
        <p:txBody>
          <a:bodyPr wrap="square">
            <a:spAutoFit/>
          </a:bodyPr>
          <a:lstStyle/>
          <a:p>
            <a:pPr algn="ctr"/>
            <a:r>
              <a:rPr lang="en-GB" sz="4000" b="1" i="1" dirty="0">
                <a:latin typeface="Segoe UI" pitchFamily="34" charset="0"/>
                <a:cs typeface="Segoe UI" pitchFamily="34" charset="0"/>
              </a:rPr>
              <a:t>Cost of Capital</a:t>
            </a:r>
          </a:p>
        </p:txBody>
      </p:sp>
    </p:spTree>
    <p:extLst>
      <p:ext uri="{BB962C8B-B14F-4D97-AF65-F5344CB8AC3E}">
        <p14:creationId xmlns:p14="http://schemas.microsoft.com/office/powerpoint/2010/main" val="2065762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F0DF5-3B67-4E9D-8762-35D6686AD710}"/>
              </a:ext>
            </a:extLst>
          </p:cNvPr>
          <p:cNvSpPr>
            <a:spLocks noGrp="1"/>
          </p:cNvSpPr>
          <p:nvPr>
            <p:ph type="title"/>
          </p:nvPr>
        </p:nvSpPr>
        <p:spPr/>
        <p:txBody>
          <a:bodyPr/>
          <a:lstStyle/>
          <a:p>
            <a:r>
              <a:rPr lang="en-IN" dirty="0"/>
              <a:t>Capital asset pricing model (CAPM) and risk</a:t>
            </a:r>
          </a:p>
        </p:txBody>
      </p:sp>
      <p:sp>
        <p:nvSpPr>
          <p:cNvPr id="3" name="Content Placeholder 2">
            <a:extLst>
              <a:ext uri="{FF2B5EF4-FFF2-40B4-BE49-F238E27FC236}">
                <a16:creationId xmlns:a16="http://schemas.microsoft.com/office/drawing/2014/main" id="{CE040614-A11C-4E78-8B27-BB1B804F0162}"/>
              </a:ext>
            </a:extLst>
          </p:cNvPr>
          <p:cNvSpPr>
            <a:spLocks noGrp="1"/>
          </p:cNvSpPr>
          <p:nvPr>
            <p:ph idx="1"/>
          </p:nvPr>
        </p:nvSpPr>
        <p:spPr/>
        <p:txBody>
          <a:bodyPr>
            <a:normAutofit fontScale="85000" lnSpcReduction="20000"/>
          </a:bodyPr>
          <a:lstStyle/>
          <a:p>
            <a:pPr marL="285750" indent="-285750">
              <a:buFont typeface="Wingdings" panose="05000000000000000000" pitchFamily="2" charset="2"/>
              <a:buChar char="q"/>
            </a:pPr>
            <a:r>
              <a:rPr lang="en-IN" sz="1600" dirty="0"/>
              <a:t>The variance (or standard deviation) of the returns experienced by individual stocks are different to (and usually greater than) the market as a whole. This is a consequence of the fact that the individual stock returns are, typically, not perfectly correlated.</a:t>
            </a:r>
          </a:p>
          <a:p>
            <a:pPr marL="285750" indent="-285750">
              <a:buFont typeface="Wingdings" panose="05000000000000000000" pitchFamily="2" charset="2"/>
              <a:buChar char="q"/>
            </a:pPr>
            <a:r>
              <a:rPr lang="en-IN" sz="1600" b="1" dirty="0"/>
              <a:t>Specific Risk and Systematic Risk</a:t>
            </a:r>
          </a:p>
          <a:p>
            <a:pPr marL="971550" lvl="1" indent="-285750">
              <a:buFont typeface="Wingdings" panose="05000000000000000000" pitchFamily="2" charset="2"/>
              <a:buChar char="q"/>
            </a:pPr>
            <a:r>
              <a:rPr lang="en-IN" sz="1600" dirty="0"/>
              <a:t>Specific Risk can be diversified away</a:t>
            </a:r>
          </a:p>
          <a:p>
            <a:pPr marL="971550" lvl="1" indent="-285750">
              <a:buFont typeface="Wingdings" panose="05000000000000000000" pitchFamily="2" charset="2"/>
              <a:buChar char="q"/>
            </a:pPr>
            <a:r>
              <a:rPr lang="en-IN" sz="1600" dirty="0"/>
              <a:t>Systematic risk would be the risk of being exposed to the economy in general.</a:t>
            </a:r>
          </a:p>
          <a:p>
            <a:pPr marL="971550" lvl="1" indent="-285750">
              <a:buFont typeface="Wingdings" panose="05000000000000000000" pitchFamily="2" charset="2"/>
              <a:buChar char="q"/>
            </a:pPr>
            <a:endParaRPr lang="en-IN" sz="1600" dirty="0"/>
          </a:p>
          <a:p>
            <a:r>
              <a:rPr lang="en-IN" sz="1600" b="1" dirty="0"/>
              <a:t>Sources of Systematic Risk</a:t>
            </a:r>
            <a:r>
              <a:rPr lang="en-IN" sz="1600" dirty="0"/>
              <a:t>:</a:t>
            </a:r>
          </a:p>
          <a:p>
            <a:pPr marL="342900" indent="-342900">
              <a:buFont typeface="+mj-lt"/>
              <a:buAutoNum type="arabicPeriod"/>
            </a:pPr>
            <a:r>
              <a:rPr lang="en-IN" sz="1600" dirty="0"/>
              <a:t>Business Cycles</a:t>
            </a:r>
          </a:p>
          <a:p>
            <a:pPr marL="342900" indent="-342900">
              <a:buFont typeface="+mj-lt"/>
              <a:buAutoNum type="arabicPeriod"/>
            </a:pPr>
            <a:r>
              <a:rPr lang="en-IN" sz="1600" dirty="0"/>
              <a:t>Interest Rates</a:t>
            </a:r>
          </a:p>
          <a:p>
            <a:pPr marL="342900" indent="-342900">
              <a:buFont typeface="+mj-lt"/>
              <a:buAutoNum type="arabicPeriod"/>
            </a:pPr>
            <a:r>
              <a:rPr lang="en-IN" sz="1600" dirty="0"/>
              <a:t>Inflation</a:t>
            </a:r>
          </a:p>
          <a:p>
            <a:pPr marL="342900" indent="-342900">
              <a:buFont typeface="+mj-lt"/>
              <a:buAutoNum type="arabicPeriod"/>
            </a:pPr>
            <a:r>
              <a:rPr lang="en-IN" sz="1600" dirty="0"/>
              <a:t>Tax</a:t>
            </a:r>
          </a:p>
          <a:p>
            <a:pPr marL="342900" indent="-342900">
              <a:buFont typeface="+mj-lt"/>
              <a:buAutoNum type="arabicPeriod"/>
            </a:pPr>
            <a:r>
              <a:rPr lang="en-IN" sz="1600" dirty="0"/>
              <a:t>Currency</a:t>
            </a:r>
          </a:p>
          <a:p>
            <a:pPr marL="342900" indent="-342900">
              <a:buFont typeface="+mj-lt"/>
              <a:buAutoNum type="arabicPeriod"/>
            </a:pPr>
            <a:r>
              <a:rPr lang="en-IN" sz="1600" b="1" u="sng" dirty="0"/>
              <a:t>Global Events</a:t>
            </a:r>
          </a:p>
          <a:p>
            <a:pPr marL="285750" indent="-285750">
              <a:buFont typeface="Wingdings" panose="05000000000000000000" pitchFamily="2" charset="2"/>
              <a:buChar char="q"/>
            </a:pPr>
            <a:endParaRPr lang="en-IN" sz="1600" b="1" dirty="0"/>
          </a:p>
          <a:p>
            <a:pPr marL="285750" indent="-285750">
              <a:buFont typeface="Wingdings" panose="05000000000000000000" pitchFamily="2" charset="2"/>
              <a:buChar char="q"/>
            </a:pPr>
            <a:endParaRPr lang="en-IN" sz="1600" b="1" dirty="0"/>
          </a:p>
        </p:txBody>
      </p:sp>
    </p:spTree>
    <p:extLst>
      <p:ext uri="{BB962C8B-B14F-4D97-AF65-F5344CB8AC3E}">
        <p14:creationId xmlns:p14="http://schemas.microsoft.com/office/powerpoint/2010/main" val="2697671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50CF8-FB41-4CCA-A7A9-5E6F0BF4BAF7}"/>
              </a:ext>
            </a:extLst>
          </p:cNvPr>
          <p:cNvSpPr>
            <a:spLocks noGrp="1"/>
          </p:cNvSpPr>
          <p:nvPr>
            <p:ph type="title"/>
          </p:nvPr>
        </p:nvSpPr>
        <p:spPr/>
        <p:txBody>
          <a:bodyPr/>
          <a:lstStyle/>
          <a:p>
            <a:r>
              <a:rPr lang="en-IN" dirty="0"/>
              <a:t>Beta a Measure of Systematic Risk</a:t>
            </a:r>
          </a:p>
        </p:txBody>
      </p:sp>
      <p:sp>
        <p:nvSpPr>
          <p:cNvPr id="3" name="Content Placeholder 2">
            <a:extLst>
              <a:ext uri="{FF2B5EF4-FFF2-40B4-BE49-F238E27FC236}">
                <a16:creationId xmlns:a16="http://schemas.microsoft.com/office/drawing/2014/main" id="{4FB916D6-021E-4DC5-B2FB-DA12E3797912}"/>
              </a:ext>
            </a:extLst>
          </p:cNvPr>
          <p:cNvSpPr>
            <a:spLocks noGrp="1"/>
          </p:cNvSpPr>
          <p:nvPr>
            <p:ph idx="1"/>
          </p:nvPr>
        </p:nvSpPr>
        <p:spPr/>
        <p:txBody>
          <a:bodyPr>
            <a:normAutofit/>
          </a:bodyPr>
          <a:lstStyle/>
          <a:p>
            <a:pPr marL="285750" indent="-285750">
              <a:buFont typeface="Wingdings" panose="05000000000000000000" pitchFamily="2" charset="2"/>
              <a:buChar char="q"/>
            </a:pPr>
            <a:r>
              <a:rPr lang="en-IN" sz="1600" dirty="0"/>
              <a:t>All companies are exposed to systematic risk because they are all exposed to the market. However, some companies are more exposed to the market than others and therefore are exposed to a greater proportion of the systematic risk in the market</a:t>
            </a:r>
          </a:p>
          <a:p>
            <a:pPr marL="285750" indent="-285750">
              <a:buFont typeface="Wingdings" panose="05000000000000000000" pitchFamily="2" charset="2"/>
              <a:buChar char="q"/>
            </a:pPr>
            <a:endParaRPr lang="en-IN" sz="1600" dirty="0"/>
          </a:p>
          <a:p>
            <a:pPr marL="285750" indent="-285750">
              <a:buFont typeface="Wingdings" panose="05000000000000000000" pitchFamily="2" charset="2"/>
              <a:buChar char="q"/>
            </a:pPr>
            <a:endParaRPr lang="en-IN" sz="1600" dirty="0"/>
          </a:p>
          <a:p>
            <a:pPr marL="285750" indent="-285750">
              <a:buFont typeface="Wingdings" panose="05000000000000000000" pitchFamily="2" charset="2"/>
              <a:buChar char="q"/>
            </a:pPr>
            <a:endParaRPr lang="en-IN" sz="1600" dirty="0"/>
          </a:p>
          <a:p>
            <a:pPr marL="285750" indent="-285750">
              <a:buFont typeface="Wingdings" panose="05000000000000000000" pitchFamily="2" charset="2"/>
              <a:buChar char="q"/>
            </a:pPr>
            <a:endParaRPr lang="en-IN" sz="1600" dirty="0"/>
          </a:p>
        </p:txBody>
      </p:sp>
      <p:pic>
        <p:nvPicPr>
          <p:cNvPr id="4" name="Picture 3">
            <a:extLst>
              <a:ext uri="{FF2B5EF4-FFF2-40B4-BE49-F238E27FC236}">
                <a16:creationId xmlns:a16="http://schemas.microsoft.com/office/drawing/2014/main" id="{3EE5656C-D809-4937-9BC2-5B89F86A645F}"/>
              </a:ext>
            </a:extLst>
          </p:cNvPr>
          <p:cNvPicPr>
            <a:picLocks noChangeAspect="1"/>
          </p:cNvPicPr>
          <p:nvPr/>
        </p:nvPicPr>
        <p:blipFill>
          <a:blip r:embed="rId2"/>
          <a:stretch>
            <a:fillRect/>
          </a:stretch>
        </p:blipFill>
        <p:spPr>
          <a:xfrm>
            <a:off x="988001" y="2571750"/>
            <a:ext cx="1921453" cy="1176400"/>
          </a:xfrm>
          <a:prstGeom prst="rect">
            <a:avLst/>
          </a:prstGeom>
        </p:spPr>
      </p:pic>
      <p:sp>
        <p:nvSpPr>
          <p:cNvPr id="5" name="TextBox 4">
            <a:extLst>
              <a:ext uri="{FF2B5EF4-FFF2-40B4-BE49-F238E27FC236}">
                <a16:creationId xmlns:a16="http://schemas.microsoft.com/office/drawing/2014/main" id="{050CB59A-F40F-46FB-93E8-109AF7CADC60}"/>
              </a:ext>
            </a:extLst>
          </p:cNvPr>
          <p:cNvSpPr txBox="1"/>
          <p:nvPr/>
        </p:nvSpPr>
        <p:spPr>
          <a:xfrm>
            <a:off x="3422073" y="2812473"/>
            <a:ext cx="914400" cy="369332"/>
          </a:xfrm>
          <a:prstGeom prst="rect">
            <a:avLst/>
          </a:prstGeom>
          <a:noFill/>
        </p:spPr>
        <p:txBody>
          <a:bodyPr wrap="square" rtlCol="0">
            <a:spAutoFit/>
          </a:bodyPr>
          <a:lstStyle/>
          <a:p>
            <a:r>
              <a:rPr lang="en-IN" dirty="0"/>
              <a:t>OR</a:t>
            </a:r>
          </a:p>
        </p:txBody>
      </p:sp>
      <p:pic>
        <p:nvPicPr>
          <p:cNvPr id="6" name="Picture 5">
            <a:extLst>
              <a:ext uri="{FF2B5EF4-FFF2-40B4-BE49-F238E27FC236}">
                <a16:creationId xmlns:a16="http://schemas.microsoft.com/office/drawing/2014/main" id="{D03A32DE-0B1D-4525-BB3B-86C31E5827DB}"/>
              </a:ext>
            </a:extLst>
          </p:cNvPr>
          <p:cNvPicPr>
            <a:picLocks noChangeAspect="1"/>
          </p:cNvPicPr>
          <p:nvPr/>
        </p:nvPicPr>
        <p:blipFill>
          <a:blip r:embed="rId3"/>
          <a:stretch>
            <a:fillRect/>
          </a:stretch>
        </p:blipFill>
        <p:spPr>
          <a:xfrm>
            <a:off x="4455967" y="2571750"/>
            <a:ext cx="1921453" cy="1017240"/>
          </a:xfrm>
          <a:prstGeom prst="rect">
            <a:avLst/>
          </a:prstGeom>
        </p:spPr>
      </p:pic>
      <p:pic>
        <p:nvPicPr>
          <p:cNvPr id="7" name="Picture 6">
            <a:extLst>
              <a:ext uri="{FF2B5EF4-FFF2-40B4-BE49-F238E27FC236}">
                <a16:creationId xmlns:a16="http://schemas.microsoft.com/office/drawing/2014/main" id="{870A1DA1-EB77-4519-92D8-672D69B14D62}"/>
              </a:ext>
            </a:extLst>
          </p:cNvPr>
          <p:cNvPicPr>
            <a:picLocks noChangeAspect="1"/>
          </p:cNvPicPr>
          <p:nvPr/>
        </p:nvPicPr>
        <p:blipFill>
          <a:blip r:embed="rId4"/>
          <a:stretch>
            <a:fillRect/>
          </a:stretch>
        </p:blipFill>
        <p:spPr>
          <a:xfrm>
            <a:off x="988001" y="3812496"/>
            <a:ext cx="9177228" cy="2170381"/>
          </a:xfrm>
          <a:prstGeom prst="rect">
            <a:avLst/>
          </a:prstGeom>
        </p:spPr>
      </p:pic>
    </p:spTree>
    <p:extLst>
      <p:ext uri="{BB962C8B-B14F-4D97-AF65-F5344CB8AC3E}">
        <p14:creationId xmlns:p14="http://schemas.microsoft.com/office/powerpoint/2010/main" val="3881278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1CA64-D778-47AF-958E-2E12302FAB89}"/>
              </a:ext>
            </a:extLst>
          </p:cNvPr>
          <p:cNvSpPr>
            <a:spLocks noGrp="1"/>
          </p:cNvSpPr>
          <p:nvPr>
            <p:ph type="title"/>
          </p:nvPr>
        </p:nvSpPr>
        <p:spPr/>
        <p:txBody>
          <a:bodyPr/>
          <a:lstStyle/>
          <a:p>
            <a:r>
              <a:rPr lang="en-IN" dirty="0"/>
              <a:t>Beta in Practise </a:t>
            </a:r>
          </a:p>
        </p:txBody>
      </p:sp>
      <p:sp>
        <p:nvSpPr>
          <p:cNvPr id="3" name="Content Placeholder 2">
            <a:extLst>
              <a:ext uri="{FF2B5EF4-FFF2-40B4-BE49-F238E27FC236}">
                <a16:creationId xmlns:a16="http://schemas.microsoft.com/office/drawing/2014/main" id="{9C5F2730-9EEF-442C-A446-9EA88B7BE1F1}"/>
              </a:ext>
            </a:extLst>
          </p:cNvPr>
          <p:cNvSpPr>
            <a:spLocks noGrp="1"/>
          </p:cNvSpPr>
          <p:nvPr>
            <p:ph idx="1"/>
          </p:nvPr>
        </p:nvSpPr>
        <p:spPr/>
        <p:txBody>
          <a:bodyPr/>
          <a:lstStyle/>
          <a:p>
            <a:r>
              <a:rPr lang="en-IN" b="1" dirty="0"/>
              <a:t>Beta – -0.8 (Correlation between the stock and the market is very low)</a:t>
            </a:r>
          </a:p>
          <a:p>
            <a:r>
              <a:rPr lang="en-IN" dirty="0"/>
              <a:t>Market Return is 10%</a:t>
            </a:r>
          </a:p>
          <a:p>
            <a:r>
              <a:rPr lang="en-IN" dirty="0"/>
              <a:t>Stock Return – </a:t>
            </a:r>
            <a:r>
              <a:rPr lang="en-IN" b="1" u="sng" dirty="0"/>
              <a:t>-0.8 </a:t>
            </a:r>
            <a:r>
              <a:rPr lang="en-IN" dirty="0"/>
              <a:t>* 10% = -8%</a:t>
            </a:r>
          </a:p>
          <a:p>
            <a:endParaRPr lang="en-IN" dirty="0"/>
          </a:p>
          <a:p>
            <a:r>
              <a:rPr lang="en-IN" dirty="0"/>
              <a:t>Stock Price is very stable against the Market</a:t>
            </a:r>
          </a:p>
          <a:p>
            <a:endParaRPr lang="en-IN" dirty="0"/>
          </a:p>
        </p:txBody>
      </p:sp>
    </p:spTree>
    <p:extLst>
      <p:ext uri="{BB962C8B-B14F-4D97-AF65-F5344CB8AC3E}">
        <p14:creationId xmlns:p14="http://schemas.microsoft.com/office/powerpoint/2010/main" val="971052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0E996-38C7-4052-A2BC-8632B42C3217}"/>
              </a:ext>
            </a:extLst>
          </p:cNvPr>
          <p:cNvSpPr>
            <a:spLocks noGrp="1"/>
          </p:cNvSpPr>
          <p:nvPr>
            <p:ph type="title"/>
          </p:nvPr>
        </p:nvSpPr>
        <p:spPr/>
        <p:txBody>
          <a:bodyPr/>
          <a:lstStyle/>
          <a:p>
            <a:r>
              <a:rPr lang="en-IN" dirty="0"/>
              <a:t>CAPM (Ke)</a:t>
            </a:r>
          </a:p>
        </p:txBody>
      </p:sp>
      <p:pic>
        <p:nvPicPr>
          <p:cNvPr id="4" name="Content Placeholder 3">
            <a:extLst>
              <a:ext uri="{FF2B5EF4-FFF2-40B4-BE49-F238E27FC236}">
                <a16:creationId xmlns:a16="http://schemas.microsoft.com/office/drawing/2014/main" id="{89604676-FFA9-4A7E-9751-590B6B5F45FC}"/>
              </a:ext>
            </a:extLst>
          </p:cNvPr>
          <p:cNvPicPr>
            <a:picLocks noGrp="1" noChangeAspect="1"/>
          </p:cNvPicPr>
          <p:nvPr>
            <p:ph idx="1"/>
          </p:nvPr>
        </p:nvPicPr>
        <p:blipFill>
          <a:blip r:embed="rId2"/>
          <a:stretch>
            <a:fillRect/>
          </a:stretch>
        </p:blipFill>
        <p:spPr>
          <a:xfrm>
            <a:off x="1363373" y="1926718"/>
            <a:ext cx="4151837" cy="1356809"/>
          </a:xfrm>
          <a:prstGeom prst="rect">
            <a:avLst/>
          </a:prstGeom>
        </p:spPr>
      </p:pic>
    </p:spTree>
    <p:extLst>
      <p:ext uri="{BB962C8B-B14F-4D97-AF65-F5344CB8AC3E}">
        <p14:creationId xmlns:p14="http://schemas.microsoft.com/office/powerpoint/2010/main" val="2799901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BF419-E750-41B5-86C9-670964FA12F6}"/>
              </a:ext>
            </a:extLst>
          </p:cNvPr>
          <p:cNvSpPr>
            <a:spLocks noGrp="1"/>
          </p:cNvSpPr>
          <p:nvPr>
            <p:ph type="title"/>
          </p:nvPr>
        </p:nvSpPr>
        <p:spPr/>
        <p:txBody>
          <a:bodyPr/>
          <a:lstStyle/>
          <a:p>
            <a:r>
              <a:rPr lang="en-IN" dirty="0"/>
              <a:t>WACC = Weighted Average Cost of Capital</a:t>
            </a:r>
          </a:p>
        </p:txBody>
      </p:sp>
      <p:sp>
        <p:nvSpPr>
          <p:cNvPr id="3" name="Content Placeholder 2">
            <a:extLst>
              <a:ext uri="{FF2B5EF4-FFF2-40B4-BE49-F238E27FC236}">
                <a16:creationId xmlns:a16="http://schemas.microsoft.com/office/drawing/2014/main" id="{BDD028EE-6A10-40E2-8BE4-2DD0F30EDF68}"/>
              </a:ext>
            </a:extLst>
          </p:cNvPr>
          <p:cNvSpPr>
            <a:spLocks noGrp="1"/>
          </p:cNvSpPr>
          <p:nvPr>
            <p:ph idx="1"/>
          </p:nvPr>
        </p:nvSpPr>
        <p:spPr/>
        <p:txBody>
          <a:bodyPr>
            <a:normAutofit lnSpcReduction="10000"/>
          </a:bodyPr>
          <a:lstStyle/>
          <a:p>
            <a:r>
              <a:rPr lang="en-IN" sz="1800" b="1" dirty="0"/>
              <a:t>WACC (Post Tax) = (</a:t>
            </a:r>
            <a:r>
              <a:rPr lang="en-IN" sz="1800" b="1" dirty="0" err="1"/>
              <a:t>Wd</a:t>
            </a:r>
            <a:r>
              <a:rPr lang="en-IN" sz="1800" b="1" dirty="0"/>
              <a:t> * </a:t>
            </a:r>
            <a:r>
              <a:rPr lang="en-IN" sz="1800" b="1" dirty="0" err="1"/>
              <a:t>Kd</a:t>
            </a:r>
            <a:r>
              <a:rPr lang="en-IN" sz="1800" b="1" dirty="0"/>
              <a:t>) + (We * Ke)</a:t>
            </a:r>
          </a:p>
          <a:p>
            <a:r>
              <a:rPr lang="en-IN" sz="1800" b="1" dirty="0"/>
              <a:t>Equity Returns </a:t>
            </a:r>
            <a:r>
              <a:rPr lang="en-IN" sz="1800" b="1" dirty="0">
                <a:sym typeface="Wingdings" panose="05000000000000000000" pitchFamily="2" charset="2"/>
              </a:rPr>
              <a:t> </a:t>
            </a:r>
            <a:r>
              <a:rPr lang="en-IN" sz="1800" b="1" dirty="0"/>
              <a:t>(After Tax)</a:t>
            </a:r>
          </a:p>
          <a:p>
            <a:r>
              <a:rPr lang="en-IN" sz="1800" b="1" dirty="0"/>
              <a:t>Debt </a:t>
            </a:r>
            <a:r>
              <a:rPr lang="en-IN" sz="1800" b="1" dirty="0">
                <a:sym typeface="Wingdings" panose="05000000000000000000" pitchFamily="2" charset="2"/>
              </a:rPr>
              <a:t> Pre-Tax</a:t>
            </a:r>
            <a:endParaRPr lang="en-IN" sz="1800" b="1" dirty="0"/>
          </a:p>
          <a:p>
            <a:endParaRPr lang="en-IN" sz="1800" b="1" dirty="0"/>
          </a:p>
          <a:p>
            <a:r>
              <a:rPr lang="en-IN" sz="1800" b="1" dirty="0"/>
              <a:t>Cost of Debt </a:t>
            </a:r>
            <a:r>
              <a:rPr lang="en-IN" sz="1800" b="1" dirty="0">
                <a:sym typeface="Wingdings" panose="05000000000000000000" pitchFamily="2" charset="2"/>
              </a:rPr>
              <a:t> </a:t>
            </a:r>
            <a:r>
              <a:rPr lang="en-IN" sz="1800" b="1" i="1" u="sng" dirty="0">
                <a:sym typeface="Wingdings" panose="05000000000000000000" pitchFamily="2" charset="2"/>
              </a:rPr>
              <a:t>Interest Payments</a:t>
            </a:r>
          </a:p>
          <a:p>
            <a:r>
              <a:rPr lang="en-IN" sz="1800" b="1" i="1" u="sng" dirty="0"/>
              <a:t>Lower Credit Standing </a:t>
            </a:r>
            <a:r>
              <a:rPr lang="en-IN" sz="1800" b="1" i="1" u="sng" dirty="0">
                <a:sym typeface="Wingdings" panose="05000000000000000000" pitchFamily="2" charset="2"/>
              </a:rPr>
              <a:t> Higher Cost of Debt</a:t>
            </a:r>
          </a:p>
          <a:p>
            <a:r>
              <a:rPr lang="en-IN" sz="1800" b="1" i="1" u="sng" dirty="0">
                <a:sym typeface="Wingdings" panose="05000000000000000000" pitchFamily="2" charset="2"/>
              </a:rPr>
              <a:t>Higher Credit Rated  Lower Cost of Debt</a:t>
            </a:r>
          </a:p>
          <a:p>
            <a:endParaRPr lang="en-IN" sz="1800" b="1" i="1" u="sng" dirty="0">
              <a:sym typeface="Wingdings" panose="05000000000000000000" pitchFamily="2" charset="2"/>
            </a:endParaRPr>
          </a:p>
          <a:p>
            <a:r>
              <a:rPr lang="en-IN" sz="1800" i="1" dirty="0"/>
              <a:t>Cost of Debt (A) = Interest Rate paid by the Company ( 1 – Tax Rate)</a:t>
            </a:r>
          </a:p>
          <a:p>
            <a:r>
              <a:rPr lang="en-IN" sz="1800" b="1" i="1" u="sng" dirty="0"/>
              <a:t>Account for the tax shield</a:t>
            </a:r>
          </a:p>
        </p:txBody>
      </p:sp>
    </p:spTree>
    <p:extLst>
      <p:ext uri="{BB962C8B-B14F-4D97-AF65-F5344CB8AC3E}">
        <p14:creationId xmlns:p14="http://schemas.microsoft.com/office/powerpoint/2010/main" val="50608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B87B5-49D5-48E7-8E7C-9B24DF6DE34D}"/>
              </a:ext>
            </a:extLst>
          </p:cNvPr>
          <p:cNvSpPr>
            <a:spLocks noGrp="1"/>
          </p:cNvSpPr>
          <p:nvPr>
            <p:ph type="title"/>
          </p:nvPr>
        </p:nvSpPr>
        <p:spPr/>
        <p:txBody>
          <a:bodyPr/>
          <a:lstStyle/>
          <a:p>
            <a:r>
              <a:rPr lang="en-IN" dirty="0"/>
              <a:t>Cost of Equity</a:t>
            </a:r>
          </a:p>
        </p:txBody>
      </p:sp>
      <p:sp>
        <p:nvSpPr>
          <p:cNvPr id="3" name="Content Placeholder 2">
            <a:extLst>
              <a:ext uri="{FF2B5EF4-FFF2-40B4-BE49-F238E27FC236}">
                <a16:creationId xmlns:a16="http://schemas.microsoft.com/office/drawing/2014/main" id="{CF38F619-922D-4A85-AA32-7337F10BAF36}"/>
              </a:ext>
            </a:extLst>
          </p:cNvPr>
          <p:cNvSpPr>
            <a:spLocks noGrp="1"/>
          </p:cNvSpPr>
          <p:nvPr>
            <p:ph idx="1"/>
          </p:nvPr>
        </p:nvSpPr>
        <p:spPr/>
        <p:txBody>
          <a:bodyPr>
            <a:normAutofit/>
          </a:bodyPr>
          <a:lstStyle/>
          <a:p>
            <a:r>
              <a:rPr lang="en-IN" sz="1600" dirty="0"/>
              <a:t>Return Expectation for an </a:t>
            </a:r>
            <a:r>
              <a:rPr lang="en-IN" sz="1600" b="1" dirty="0"/>
              <a:t>Investor </a:t>
            </a:r>
            <a:r>
              <a:rPr lang="en-IN" sz="1600" dirty="0">
                <a:sym typeface="Wingdings" panose="05000000000000000000" pitchFamily="2" charset="2"/>
              </a:rPr>
              <a:t> Capital Appreciation and Dividends = Cost incurred by the Company</a:t>
            </a:r>
          </a:p>
          <a:p>
            <a:r>
              <a:rPr lang="en-IN" sz="1600" b="1" i="1" u="sng" dirty="0"/>
              <a:t>Expected Return (</a:t>
            </a:r>
            <a:r>
              <a:rPr lang="en-IN" sz="1600" b="1" i="1" u="sng" dirty="0" err="1"/>
              <a:t>PoV</a:t>
            </a:r>
            <a:r>
              <a:rPr lang="en-IN" sz="1600" b="1" i="1" u="sng" dirty="0"/>
              <a:t> – Investor) = </a:t>
            </a:r>
            <a:r>
              <a:rPr lang="en-IN" sz="1600" b="1" i="1" u="sng" dirty="0" err="1"/>
              <a:t>Div</a:t>
            </a:r>
            <a:r>
              <a:rPr lang="en-IN" sz="1600" b="1" i="1" u="sng" dirty="0"/>
              <a:t> Yield + Cap Appreciation</a:t>
            </a:r>
          </a:p>
          <a:p>
            <a:r>
              <a:rPr lang="en-IN" sz="1600" dirty="0"/>
              <a:t>				Reduced </a:t>
            </a:r>
            <a:r>
              <a:rPr lang="en-IN" sz="1600" dirty="0" err="1"/>
              <a:t>Div</a:t>
            </a:r>
            <a:r>
              <a:rPr lang="en-IN" sz="1600" dirty="0"/>
              <a:t> + Negative Returns on Cap </a:t>
            </a:r>
            <a:r>
              <a:rPr lang="en-IN" sz="1600" dirty="0" err="1"/>
              <a:t>Appre</a:t>
            </a:r>
            <a:endParaRPr lang="en-IN" sz="1600" dirty="0"/>
          </a:p>
          <a:p>
            <a:endParaRPr lang="en-IN" sz="1600" dirty="0"/>
          </a:p>
          <a:p>
            <a:r>
              <a:rPr lang="en-IN" sz="1600" b="1" i="1" u="sng" dirty="0"/>
              <a:t>Company’s Cost of Equity (Required Rate of Return) = Risk Free Rate + Equity Risk Premium</a:t>
            </a:r>
          </a:p>
          <a:p>
            <a:endParaRPr lang="en-IN" sz="1600" dirty="0"/>
          </a:p>
          <a:p>
            <a:r>
              <a:rPr lang="en-IN" sz="1600" dirty="0"/>
              <a:t>Risk Free Rate – Govt Bond Rate (Long Term – 10 years to be a proxy tenure)</a:t>
            </a:r>
          </a:p>
        </p:txBody>
      </p:sp>
    </p:spTree>
    <p:extLst>
      <p:ext uri="{BB962C8B-B14F-4D97-AF65-F5344CB8AC3E}">
        <p14:creationId xmlns:p14="http://schemas.microsoft.com/office/powerpoint/2010/main" val="2061203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899C7-8732-4705-88F0-3832B716370A}"/>
              </a:ext>
            </a:extLst>
          </p:cNvPr>
          <p:cNvSpPr>
            <a:spLocks noGrp="1"/>
          </p:cNvSpPr>
          <p:nvPr>
            <p:ph type="title"/>
          </p:nvPr>
        </p:nvSpPr>
        <p:spPr/>
        <p:txBody>
          <a:bodyPr/>
          <a:lstStyle/>
          <a:p>
            <a:r>
              <a:rPr lang="en-IN" dirty="0"/>
              <a:t>CAPM – Calculation of Cost of Equity</a:t>
            </a:r>
          </a:p>
        </p:txBody>
      </p:sp>
      <p:pic>
        <p:nvPicPr>
          <p:cNvPr id="4" name="Content Placeholder 3">
            <a:extLst>
              <a:ext uri="{FF2B5EF4-FFF2-40B4-BE49-F238E27FC236}">
                <a16:creationId xmlns:a16="http://schemas.microsoft.com/office/drawing/2014/main" id="{FF168292-EE00-4A37-95B4-AA98DBC073A7}"/>
              </a:ext>
            </a:extLst>
          </p:cNvPr>
          <p:cNvPicPr>
            <a:picLocks noGrp="1" noChangeAspect="1"/>
          </p:cNvPicPr>
          <p:nvPr>
            <p:ph idx="1"/>
          </p:nvPr>
        </p:nvPicPr>
        <p:blipFill>
          <a:blip r:embed="rId2"/>
          <a:stretch>
            <a:fillRect/>
          </a:stretch>
        </p:blipFill>
        <p:spPr>
          <a:xfrm>
            <a:off x="838200" y="1580355"/>
            <a:ext cx="5257800" cy="1718235"/>
          </a:xfrm>
          <a:prstGeom prst="rect">
            <a:avLst/>
          </a:prstGeom>
        </p:spPr>
      </p:pic>
      <p:sp>
        <p:nvSpPr>
          <p:cNvPr id="5" name="Rectangle 4">
            <a:extLst>
              <a:ext uri="{FF2B5EF4-FFF2-40B4-BE49-F238E27FC236}">
                <a16:creationId xmlns:a16="http://schemas.microsoft.com/office/drawing/2014/main" id="{B768EA5A-EEE8-446E-905E-2F11B6C09AD2}"/>
              </a:ext>
            </a:extLst>
          </p:cNvPr>
          <p:cNvSpPr/>
          <p:nvPr/>
        </p:nvSpPr>
        <p:spPr>
          <a:xfrm>
            <a:off x="2992582" y="1759527"/>
            <a:ext cx="2978727" cy="1136073"/>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id="{4F674946-4CAA-4034-B412-5032BD54FA86}"/>
              </a:ext>
            </a:extLst>
          </p:cNvPr>
          <p:cNvSpPr txBox="1"/>
          <p:nvPr/>
        </p:nvSpPr>
        <p:spPr>
          <a:xfrm>
            <a:off x="3319895" y="2956409"/>
            <a:ext cx="2324100" cy="369332"/>
          </a:xfrm>
          <a:prstGeom prst="rect">
            <a:avLst/>
          </a:prstGeom>
          <a:noFill/>
        </p:spPr>
        <p:txBody>
          <a:bodyPr wrap="square" rtlCol="0">
            <a:spAutoFit/>
          </a:bodyPr>
          <a:lstStyle/>
          <a:p>
            <a:pPr algn="ctr"/>
            <a:r>
              <a:rPr lang="en-IN" dirty="0"/>
              <a:t>Equity Risk Premium</a:t>
            </a:r>
          </a:p>
        </p:txBody>
      </p:sp>
      <p:sp>
        <p:nvSpPr>
          <p:cNvPr id="7" name="Isosceles Triangle 6">
            <a:extLst>
              <a:ext uri="{FF2B5EF4-FFF2-40B4-BE49-F238E27FC236}">
                <a16:creationId xmlns:a16="http://schemas.microsoft.com/office/drawing/2014/main" id="{B25B4BF9-45DB-4442-B457-BBD444F00E1F}"/>
              </a:ext>
            </a:extLst>
          </p:cNvPr>
          <p:cNvSpPr/>
          <p:nvPr/>
        </p:nvSpPr>
        <p:spPr>
          <a:xfrm rot="5400000">
            <a:off x="5682994" y="2268382"/>
            <a:ext cx="1593272" cy="34218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TextBox 7">
            <a:extLst>
              <a:ext uri="{FF2B5EF4-FFF2-40B4-BE49-F238E27FC236}">
                <a16:creationId xmlns:a16="http://schemas.microsoft.com/office/drawing/2014/main" id="{AF0BE3EB-AD75-4266-9A48-419ABD3A5070}"/>
              </a:ext>
            </a:extLst>
          </p:cNvPr>
          <p:cNvSpPr txBox="1"/>
          <p:nvPr/>
        </p:nvSpPr>
        <p:spPr>
          <a:xfrm>
            <a:off x="7412179" y="1839307"/>
            <a:ext cx="3435928" cy="1200329"/>
          </a:xfrm>
          <a:prstGeom prst="rect">
            <a:avLst/>
          </a:prstGeom>
          <a:noFill/>
        </p:spPr>
        <p:txBody>
          <a:bodyPr wrap="square" rtlCol="0">
            <a:spAutoFit/>
          </a:bodyPr>
          <a:lstStyle/>
          <a:p>
            <a:pPr algn="ctr"/>
            <a:r>
              <a:rPr lang="en-IN" dirty="0"/>
              <a:t>Risk-Adjusted Returns</a:t>
            </a:r>
          </a:p>
          <a:p>
            <a:pPr algn="ctr"/>
            <a:r>
              <a:rPr lang="en-IN" b="1" u="sng" dirty="0"/>
              <a:t>OR</a:t>
            </a:r>
          </a:p>
          <a:p>
            <a:pPr algn="ctr"/>
            <a:r>
              <a:rPr lang="en-IN" dirty="0"/>
              <a:t>Co wants to remunerate me in a just manner for the risk I take</a:t>
            </a:r>
          </a:p>
        </p:txBody>
      </p:sp>
    </p:spTree>
    <p:extLst>
      <p:ext uri="{BB962C8B-B14F-4D97-AF65-F5344CB8AC3E}">
        <p14:creationId xmlns:p14="http://schemas.microsoft.com/office/powerpoint/2010/main" val="3880892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33C1F-AD2E-4BBB-BB85-909BFE083A9A}"/>
              </a:ext>
            </a:extLst>
          </p:cNvPr>
          <p:cNvSpPr>
            <a:spLocks noGrp="1"/>
          </p:cNvSpPr>
          <p:nvPr>
            <p:ph type="title"/>
          </p:nvPr>
        </p:nvSpPr>
        <p:spPr/>
        <p:txBody>
          <a:bodyPr/>
          <a:lstStyle/>
          <a:p>
            <a:r>
              <a:rPr lang="en-IN" dirty="0"/>
              <a:t>Different Types of Risks</a:t>
            </a:r>
          </a:p>
        </p:txBody>
      </p:sp>
      <p:graphicFrame>
        <p:nvGraphicFramePr>
          <p:cNvPr id="4" name="Diagram 3">
            <a:extLst>
              <a:ext uri="{FF2B5EF4-FFF2-40B4-BE49-F238E27FC236}">
                <a16:creationId xmlns:a16="http://schemas.microsoft.com/office/drawing/2014/main" id="{73ABE3CF-9B69-40B1-94A1-F461A954C651}"/>
              </a:ext>
            </a:extLst>
          </p:cNvPr>
          <p:cNvGraphicFramePr/>
          <p:nvPr>
            <p:extLst>
              <p:ext uri="{D42A27DB-BD31-4B8C-83A1-F6EECF244321}">
                <p14:modId xmlns:p14="http://schemas.microsoft.com/office/powerpoint/2010/main" val="4075908569"/>
              </p:ext>
            </p:extLst>
          </p:nvPr>
        </p:nvGraphicFramePr>
        <p:xfrm>
          <a:off x="720436" y="1463779"/>
          <a:ext cx="10751128" cy="19652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E8C92834-9B91-420A-AE0F-3AD5787E2CC1}"/>
              </a:ext>
            </a:extLst>
          </p:cNvPr>
          <p:cNvSpPr txBox="1"/>
          <p:nvPr/>
        </p:nvSpPr>
        <p:spPr>
          <a:xfrm>
            <a:off x="526471" y="3248882"/>
            <a:ext cx="5569528" cy="3416320"/>
          </a:xfrm>
          <a:prstGeom prst="rect">
            <a:avLst/>
          </a:prstGeom>
          <a:noFill/>
        </p:spPr>
        <p:txBody>
          <a:bodyPr wrap="square" rtlCol="0">
            <a:spAutoFit/>
          </a:bodyPr>
          <a:lstStyle/>
          <a:p>
            <a:pPr marL="285750" indent="-285750">
              <a:buFont typeface="Arial" panose="020B0604020202020204" pitchFamily="34" charset="0"/>
              <a:buChar char="•"/>
            </a:pPr>
            <a:r>
              <a:rPr lang="en-IN" dirty="0"/>
              <a:t>Risk that an investor takes by investing in my company</a:t>
            </a:r>
          </a:p>
          <a:p>
            <a:pPr marL="285750" indent="-285750">
              <a:buFont typeface="Arial" panose="020B0604020202020204" pitchFamily="34" charset="0"/>
              <a:buChar char="•"/>
            </a:pPr>
            <a:r>
              <a:rPr lang="en-IN" dirty="0"/>
              <a:t>Any risk that my company is specifically exposed to is known as Specific Risk</a:t>
            </a:r>
          </a:p>
          <a:p>
            <a:pPr marL="285750" indent="-285750">
              <a:buFont typeface="Arial" panose="020B0604020202020204" pitchFamily="34" charset="0"/>
              <a:buChar char="•"/>
            </a:pPr>
            <a:r>
              <a:rPr lang="en-IN" b="1" u="sng" dirty="0"/>
              <a:t>Risk that can be foregone by DIVERSIFYING your investments </a:t>
            </a:r>
          </a:p>
          <a:p>
            <a:pPr marL="285750" indent="-285750">
              <a:buFont typeface="Arial" panose="020B0604020202020204" pitchFamily="34" charset="0"/>
              <a:buChar char="•"/>
            </a:pPr>
            <a:r>
              <a:rPr lang="en-IN" i="1" dirty="0"/>
              <a:t>E.g. Debt Structure; Volatile Market; Competitive Advantage; Level of Sophistication/ Stability; Loss Making Co; Factory Closures; Union Issues; Management Changes International Growth</a:t>
            </a:r>
          </a:p>
          <a:p>
            <a:pPr marL="285750" indent="-285750">
              <a:buFont typeface="Arial" panose="020B0604020202020204" pitchFamily="34" charset="0"/>
              <a:buChar char="•"/>
            </a:pPr>
            <a:r>
              <a:rPr lang="en-IN" dirty="0"/>
              <a:t>They do not need to remunerate the investors for any </a:t>
            </a:r>
            <a:r>
              <a:rPr lang="en-IN" b="1" u="sng" dirty="0"/>
              <a:t>Specific Risk</a:t>
            </a:r>
            <a:r>
              <a:rPr lang="en-IN" b="1" dirty="0"/>
              <a:t> </a:t>
            </a:r>
            <a:r>
              <a:rPr lang="en-IN" dirty="0"/>
              <a:t>because if they don’t want it they can easily diversify</a:t>
            </a:r>
          </a:p>
        </p:txBody>
      </p:sp>
      <p:sp>
        <p:nvSpPr>
          <p:cNvPr id="6" name="TextBox 5">
            <a:extLst>
              <a:ext uri="{FF2B5EF4-FFF2-40B4-BE49-F238E27FC236}">
                <a16:creationId xmlns:a16="http://schemas.microsoft.com/office/drawing/2014/main" id="{B02143EA-B4AC-4707-85DF-78212EB2AEA6}"/>
              </a:ext>
            </a:extLst>
          </p:cNvPr>
          <p:cNvSpPr txBox="1"/>
          <p:nvPr/>
        </p:nvSpPr>
        <p:spPr>
          <a:xfrm>
            <a:off x="6289964" y="3546757"/>
            <a:ext cx="4655127" cy="2308324"/>
          </a:xfrm>
          <a:prstGeom prst="rect">
            <a:avLst/>
          </a:prstGeom>
          <a:noFill/>
        </p:spPr>
        <p:txBody>
          <a:bodyPr wrap="square" rtlCol="0">
            <a:spAutoFit/>
          </a:bodyPr>
          <a:lstStyle/>
          <a:p>
            <a:pPr marL="285750" indent="-285750">
              <a:buFont typeface="Arial" panose="020B0604020202020204" pitchFamily="34" charset="0"/>
              <a:buChar char="•"/>
            </a:pPr>
            <a:r>
              <a:rPr lang="en-IN" dirty="0"/>
              <a:t>Risk that an investor takes by investing by just investing in Equities</a:t>
            </a:r>
          </a:p>
          <a:p>
            <a:pPr marL="285750" indent="-285750">
              <a:buFont typeface="Arial" panose="020B0604020202020204" pitchFamily="34" charset="0"/>
              <a:buChar char="•"/>
            </a:pPr>
            <a:r>
              <a:rPr lang="en-IN" dirty="0"/>
              <a:t>This is a risk that all companies in a Market will be exposed to</a:t>
            </a:r>
          </a:p>
          <a:p>
            <a:pPr marL="285750" indent="-285750">
              <a:buFont typeface="Arial" panose="020B0604020202020204" pitchFamily="34" charset="0"/>
              <a:buChar char="•"/>
            </a:pPr>
            <a:r>
              <a:rPr lang="en-IN" i="1" dirty="0"/>
              <a:t>E.g. Business Cycle (Recession / Boom); Govt Policies; Global Inflation; Interest Rates; FX; International Trade Policies; Change in Standards; Tax</a:t>
            </a:r>
          </a:p>
        </p:txBody>
      </p:sp>
      <p:graphicFrame>
        <p:nvGraphicFramePr>
          <p:cNvPr id="7" name="Table 6">
            <a:extLst>
              <a:ext uri="{FF2B5EF4-FFF2-40B4-BE49-F238E27FC236}">
                <a16:creationId xmlns:a16="http://schemas.microsoft.com/office/drawing/2014/main" id="{5FF3325A-DF49-4657-96A8-CFB4BAF7D334}"/>
              </a:ext>
            </a:extLst>
          </p:cNvPr>
          <p:cNvGraphicFramePr>
            <a:graphicFrameLocks noGrp="1"/>
          </p:cNvGraphicFramePr>
          <p:nvPr>
            <p:extLst>
              <p:ext uri="{D42A27DB-BD31-4B8C-83A1-F6EECF244321}">
                <p14:modId xmlns:p14="http://schemas.microsoft.com/office/powerpoint/2010/main" val="2993110549"/>
              </p:ext>
            </p:extLst>
          </p:nvPr>
        </p:nvGraphicFramePr>
        <p:xfrm>
          <a:off x="2032000" y="545913"/>
          <a:ext cx="8127999" cy="17526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289032790"/>
                    </a:ext>
                  </a:extLst>
                </a:gridCol>
                <a:gridCol w="2709333">
                  <a:extLst>
                    <a:ext uri="{9D8B030D-6E8A-4147-A177-3AD203B41FA5}">
                      <a16:colId xmlns:a16="http://schemas.microsoft.com/office/drawing/2014/main" val="1991454215"/>
                    </a:ext>
                  </a:extLst>
                </a:gridCol>
                <a:gridCol w="2709333">
                  <a:extLst>
                    <a:ext uri="{9D8B030D-6E8A-4147-A177-3AD203B41FA5}">
                      <a16:colId xmlns:a16="http://schemas.microsoft.com/office/drawing/2014/main" val="2655097356"/>
                    </a:ext>
                  </a:extLst>
                </a:gridCol>
              </a:tblGrid>
              <a:tr h="370840">
                <a:tc>
                  <a:txBody>
                    <a:bodyPr/>
                    <a:lstStyle/>
                    <a:p>
                      <a:endParaRPr lang="en-IN" dirty="0"/>
                    </a:p>
                  </a:txBody>
                  <a:tcPr/>
                </a:tc>
                <a:tc>
                  <a:txBody>
                    <a:bodyPr/>
                    <a:lstStyle/>
                    <a:p>
                      <a:pPr algn="ctr"/>
                      <a:r>
                        <a:rPr lang="en-IN" dirty="0"/>
                        <a:t>TCS</a:t>
                      </a:r>
                    </a:p>
                  </a:txBody>
                  <a:tcPr/>
                </a:tc>
                <a:tc>
                  <a:txBody>
                    <a:bodyPr/>
                    <a:lstStyle/>
                    <a:p>
                      <a:pPr algn="ctr"/>
                      <a:r>
                        <a:rPr lang="en-IN" dirty="0"/>
                        <a:t>Tata Steel</a:t>
                      </a:r>
                    </a:p>
                  </a:txBody>
                  <a:tcPr/>
                </a:tc>
                <a:extLst>
                  <a:ext uri="{0D108BD9-81ED-4DB2-BD59-A6C34878D82A}">
                    <a16:rowId xmlns:a16="http://schemas.microsoft.com/office/drawing/2014/main" val="3952789674"/>
                  </a:ext>
                </a:extLst>
              </a:tr>
              <a:tr h="370840">
                <a:tc>
                  <a:txBody>
                    <a:bodyPr/>
                    <a:lstStyle/>
                    <a:p>
                      <a:r>
                        <a:rPr lang="en-IN" dirty="0"/>
                        <a:t>Case 1: Invested (75%)</a:t>
                      </a:r>
                    </a:p>
                  </a:txBody>
                  <a:tcPr/>
                </a:tc>
                <a:tc>
                  <a:txBody>
                    <a:bodyPr/>
                    <a:lstStyle/>
                    <a:p>
                      <a:r>
                        <a:rPr lang="en-IN" dirty="0"/>
                        <a:t>100% (75%)</a:t>
                      </a:r>
                    </a:p>
                  </a:txBody>
                  <a:tcPr/>
                </a:tc>
                <a:tc>
                  <a:txBody>
                    <a:bodyPr/>
                    <a:lstStyle/>
                    <a:p>
                      <a:r>
                        <a:rPr lang="en-IN" dirty="0"/>
                        <a:t>0%</a:t>
                      </a:r>
                    </a:p>
                  </a:txBody>
                  <a:tcPr/>
                </a:tc>
                <a:extLst>
                  <a:ext uri="{0D108BD9-81ED-4DB2-BD59-A6C34878D82A}">
                    <a16:rowId xmlns:a16="http://schemas.microsoft.com/office/drawing/2014/main" val="1809766747"/>
                  </a:ext>
                </a:extLst>
              </a:tr>
              <a:tr h="370840">
                <a:tc>
                  <a:txBody>
                    <a:bodyPr/>
                    <a:lstStyle/>
                    <a:p>
                      <a:r>
                        <a:rPr lang="en-IN" dirty="0"/>
                        <a:t>Case 2: Diversify your Investment (36%)</a:t>
                      </a:r>
                    </a:p>
                  </a:txBody>
                  <a:tcPr/>
                </a:tc>
                <a:tc>
                  <a:txBody>
                    <a:bodyPr/>
                    <a:lstStyle/>
                    <a:p>
                      <a:r>
                        <a:rPr lang="en-IN" dirty="0"/>
                        <a:t>40% (40% * 75%)</a:t>
                      </a:r>
                    </a:p>
                  </a:txBody>
                  <a:tcPr/>
                </a:tc>
                <a:tc>
                  <a:txBody>
                    <a:bodyPr/>
                    <a:lstStyle/>
                    <a:p>
                      <a:r>
                        <a:rPr lang="en-IN" dirty="0"/>
                        <a:t>60% (60% * 10%)</a:t>
                      </a:r>
                    </a:p>
                  </a:txBody>
                  <a:tcPr/>
                </a:tc>
                <a:extLst>
                  <a:ext uri="{0D108BD9-81ED-4DB2-BD59-A6C34878D82A}">
                    <a16:rowId xmlns:a16="http://schemas.microsoft.com/office/drawing/2014/main" val="2969200231"/>
                  </a:ext>
                </a:extLst>
              </a:tr>
              <a:tr h="370840">
                <a:tc>
                  <a:txBody>
                    <a:bodyPr/>
                    <a:lstStyle/>
                    <a:p>
                      <a:r>
                        <a:rPr lang="en-IN" dirty="0"/>
                        <a:t>Risk of Cyber Fraud</a:t>
                      </a:r>
                    </a:p>
                  </a:txBody>
                  <a:tcPr/>
                </a:tc>
                <a:tc>
                  <a:txBody>
                    <a:bodyPr/>
                    <a:lstStyle/>
                    <a:p>
                      <a:r>
                        <a:rPr lang="en-IN" dirty="0"/>
                        <a:t>75%</a:t>
                      </a:r>
                    </a:p>
                  </a:txBody>
                  <a:tcPr/>
                </a:tc>
                <a:tc>
                  <a:txBody>
                    <a:bodyPr/>
                    <a:lstStyle/>
                    <a:p>
                      <a:r>
                        <a:rPr lang="en-IN" dirty="0"/>
                        <a:t>10%</a:t>
                      </a:r>
                    </a:p>
                  </a:txBody>
                  <a:tcPr/>
                </a:tc>
                <a:extLst>
                  <a:ext uri="{0D108BD9-81ED-4DB2-BD59-A6C34878D82A}">
                    <a16:rowId xmlns:a16="http://schemas.microsoft.com/office/drawing/2014/main" val="3631877877"/>
                  </a:ext>
                </a:extLst>
              </a:tr>
            </a:tbl>
          </a:graphicData>
        </a:graphic>
      </p:graphicFrame>
    </p:spTree>
    <p:extLst>
      <p:ext uri="{BB962C8B-B14F-4D97-AF65-F5344CB8AC3E}">
        <p14:creationId xmlns:p14="http://schemas.microsoft.com/office/powerpoint/2010/main" val="3331439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75B32-9FA6-4149-9DE2-2DC306C48947}"/>
              </a:ext>
            </a:extLst>
          </p:cNvPr>
          <p:cNvSpPr>
            <a:spLocks noGrp="1"/>
          </p:cNvSpPr>
          <p:nvPr>
            <p:ph type="title"/>
          </p:nvPr>
        </p:nvSpPr>
        <p:spPr/>
        <p:txBody>
          <a:bodyPr/>
          <a:lstStyle/>
          <a:p>
            <a:r>
              <a:rPr lang="en-IN" dirty="0"/>
              <a:t>Beta – A Measure of Systematic Risk</a:t>
            </a:r>
          </a:p>
        </p:txBody>
      </p:sp>
      <p:sp>
        <p:nvSpPr>
          <p:cNvPr id="3" name="Content Placeholder 2">
            <a:extLst>
              <a:ext uri="{FF2B5EF4-FFF2-40B4-BE49-F238E27FC236}">
                <a16:creationId xmlns:a16="http://schemas.microsoft.com/office/drawing/2014/main" id="{D1AA4B64-CD66-4C36-B690-9D139481F3AB}"/>
              </a:ext>
            </a:extLst>
          </p:cNvPr>
          <p:cNvSpPr>
            <a:spLocks noGrp="1"/>
          </p:cNvSpPr>
          <p:nvPr>
            <p:ph idx="1"/>
          </p:nvPr>
        </p:nvSpPr>
        <p:spPr/>
        <p:txBody>
          <a:bodyPr/>
          <a:lstStyle/>
          <a:p>
            <a:r>
              <a:rPr lang="en-IN" sz="1800" dirty="0"/>
              <a:t>Remunerate for the Systematic Risk </a:t>
            </a:r>
            <a:r>
              <a:rPr lang="en-IN" sz="1800" dirty="0">
                <a:sym typeface="Wingdings" panose="05000000000000000000" pitchFamily="2" charset="2"/>
              </a:rPr>
              <a:t> </a:t>
            </a:r>
            <a:r>
              <a:rPr lang="en-IN" sz="1800" b="1" dirty="0">
                <a:sym typeface="Wingdings" panose="05000000000000000000" pitchFamily="2" charset="2"/>
              </a:rPr>
              <a:t>Covid-19</a:t>
            </a:r>
          </a:p>
          <a:p>
            <a:endParaRPr lang="en-IN" sz="1800" b="1" dirty="0">
              <a:sym typeface="Wingdings" panose="05000000000000000000" pitchFamily="2" charset="2"/>
            </a:endParaRPr>
          </a:p>
          <a:p>
            <a:r>
              <a:rPr lang="en-IN" sz="1800" dirty="0">
                <a:sym typeface="Wingdings" panose="05000000000000000000" pitchFamily="2" charset="2"/>
              </a:rPr>
              <a:t>Positives – Pharma, Healthcare, Telecom, IT, Online Service, OTT</a:t>
            </a:r>
          </a:p>
          <a:p>
            <a:r>
              <a:rPr lang="en-IN" sz="1800" dirty="0">
                <a:sym typeface="Wingdings" panose="05000000000000000000" pitchFamily="2" charset="2"/>
              </a:rPr>
              <a:t>Negatives – F&amp;B, Movie, Luxury, Tourism, Automobile, O&amp;G</a:t>
            </a:r>
            <a:endParaRPr lang="en-IN" sz="1800" dirty="0"/>
          </a:p>
          <a:p>
            <a:endParaRPr lang="en-IN" sz="2000" b="1" dirty="0"/>
          </a:p>
          <a:p>
            <a:r>
              <a:rPr lang="en-IN" sz="2000" b="1" u="sng" dirty="0"/>
              <a:t>Market</a:t>
            </a:r>
            <a:r>
              <a:rPr lang="en-IN" sz="2000" b="1" dirty="0"/>
              <a:t> is created with all these type of companies</a:t>
            </a:r>
          </a:p>
          <a:p>
            <a:endParaRPr lang="en-IN" sz="2000" b="1" dirty="0"/>
          </a:p>
          <a:p>
            <a:r>
              <a:rPr lang="en-IN" sz="2000" b="1" dirty="0"/>
              <a:t>Beta calculates </a:t>
            </a:r>
            <a:r>
              <a:rPr lang="en-IN" sz="2000" b="1" dirty="0">
                <a:sym typeface="Wingdings" panose="05000000000000000000" pitchFamily="2" charset="2"/>
              </a:rPr>
              <a:t> measure of calculating systematic risk, Calculates the returns that you / company has made against the market</a:t>
            </a:r>
            <a:endParaRPr lang="en-IN" sz="2000" b="1" dirty="0"/>
          </a:p>
        </p:txBody>
      </p:sp>
    </p:spTree>
    <p:extLst>
      <p:ext uri="{BB962C8B-B14F-4D97-AF65-F5344CB8AC3E}">
        <p14:creationId xmlns:p14="http://schemas.microsoft.com/office/powerpoint/2010/main" val="2903844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72DA9-745F-4452-904D-B91A098FE818}"/>
              </a:ext>
            </a:extLst>
          </p:cNvPr>
          <p:cNvSpPr>
            <a:spLocks noGrp="1"/>
          </p:cNvSpPr>
          <p:nvPr>
            <p:ph type="title"/>
          </p:nvPr>
        </p:nvSpPr>
        <p:spPr/>
        <p:txBody>
          <a:bodyPr/>
          <a:lstStyle/>
          <a:p>
            <a:r>
              <a:rPr lang="en-IN" dirty="0"/>
              <a:t>Measuring Beta – Historical Returns</a:t>
            </a:r>
          </a:p>
        </p:txBody>
      </p:sp>
      <p:pic>
        <p:nvPicPr>
          <p:cNvPr id="4" name="Picture 3">
            <a:extLst>
              <a:ext uri="{FF2B5EF4-FFF2-40B4-BE49-F238E27FC236}">
                <a16:creationId xmlns:a16="http://schemas.microsoft.com/office/drawing/2014/main" id="{13E4BCEA-FA2E-4DEB-9519-DC053B853953}"/>
              </a:ext>
            </a:extLst>
          </p:cNvPr>
          <p:cNvPicPr>
            <a:picLocks noChangeAspect="1"/>
          </p:cNvPicPr>
          <p:nvPr/>
        </p:nvPicPr>
        <p:blipFill>
          <a:blip r:embed="rId2"/>
          <a:stretch>
            <a:fillRect/>
          </a:stretch>
        </p:blipFill>
        <p:spPr>
          <a:xfrm>
            <a:off x="786661" y="1307738"/>
            <a:ext cx="6534626" cy="2121262"/>
          </a:xfrm>
          <a:prstGeom prst="rect">
            <a:avLst/>
          </a:prstGeom>
        </p:spPr>
      </p:pic>
      <p:pic>
        <p:nvPicPr>
          <p:cNvPr id="5" name="Picture 4">
            <a:extLst>
              <a:ext uri="{FF2B5EF4-FFF2-40B4-BE49-F238E27FC236}">
                <a16:creationId xmlns:a16="http://schemas.microsoft.com/office/drawing/2014/main" id="{977BB6C0-F056-4B70-A71C-B16DE6EF31D8}"/>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5181601" y="2957944"/>
            <a:ext cx="6400800" cy="3076575"/>
          </a:xfrm>
          <a:prstGeom prst="rect">
            <a:avLst/>
          </a:prstGeom>
        </p:spPr>
      </p:pic>
    </p:spTree>
    <p:extLst>
      <p:ext uri="{BB962C8B-B14F-4D97-AF65-F5344CB8AC3E}">
        <p14:creationId xmlns:p14="http://schemas.microsoft.com/office/powerpoint/2010/main" val="2926884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EE97E-00B9-4B08-B753-7CED63F64805}"/>
              </a:ext>
            </a:extLst>
          </p:cNvPr>
          <p:cNvSpPr>
            <a:spLocks noGrp="1"/>
          </p:cNvSpPr>
          <p:nvPr>
            <p:ph type="title"/>
          </p:nvPr>
        </p:nvSpPr>
        <p:spPr/>
        <p:txBody>
          <a:bodyPr/>
          <a:lstStyle/>
          <a:p>
            <a:r>
              <a:rPr lang="en-IN" dirty="0"/>
              <a:t>Key Decision Making</a:t>
            </a:r>
          </a:p>
        </p:txBody>
      </p:sp>
      <p:graphicFrame>
        <p:nvGraphicFramePr>
          <p:cNvPr id="4" name="Content Placeholder 3">
            <a:extLst>
              <a:ext uri="{FF2B5EF4-FFF2-40B4-BE49-F238E27FC236}">
                <a16:creationId xmlns:a16="http://schemas.microsoft.com/office/drawing/2014/main" id="{D226D556-2A43-42FF-950E-207F9DA5EA2D}"/>
              </a:ext>
            </a:extLst>
          </p:cNvPr>
          <p:cNvGraphicFramePr>
            <a:graphicFrameLocks noGrp="1"/>
          </p:cNvGraphicFramePr>
          <p:nvPr>
            <p:ph idx="1"/>
            <p:extLst>
              <p:ext uri="{D42A27DB-BD31-4B8C-83A1-F6EECF244321}">
                <p14:modId xmlns:p14="http://schemas.microsoft.com/office/powerpoint/2010/main" val="2683747433"/>
              </p:ext>
            </p:extLst>
          </p:nvPr>
        </p:nvGraphicFramePr>
        <p:xfrm>
          <a:off x="159327" y="706582"/>
          <a:ext cx="11873346" cy="43668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197CBB67-0934-4406-BD9F-5AAB8A42F302}"/>
              </a:ext>
            </a:extLst>
          </p:cNvPr>
          <p:cNvSpPr txBox="1"/>
          <p:nvPr/>
        </p:nvSpPr>
        <p:spPr>
          <a:xfrm>
            <a:off x="159327" y="5076166"/>
            <a:ext cx="7294418" cy="1477328"/>
          </a:xfrm>
          <a:prstGeom prst="rect">
            <a:avLst/>
          </a:prstGeom>
          <a:noFill/>
        </p:spPr>
        <p:txBody>
          <a:bodyPr wrap="square" rtlCol="0">
            <a:spAutoFit/>
          </a:bodyPr>
          <a:lstStyle/>
          <a:p>
            <a:pPr marL="342900" indent="-342900">
              <a:buAutoNum type="arabicPeriod"/>
            </a:pPr>
            <a:r>
              <a:rPr lang="en-IN" dirty="0">
                <a:solidFill>
                  <a:schemeClr val="accent6">
                    <a:lumMod val="50000"/>
                  </a:schemeClr>
                </a:solidFill>
              </a:rPr>
              <a:t>Debt (Interest, )</a:t>
            </a:r>
          </a:p>
          <a:p>
            <a:pPr marL="342900" indent="-342900">
              <a:buAutoNum type="arabicPeriod"/>
            </a:pPr>
            <a:r>
              <a:rPr lang="en-IN" dirty="0">
                <a:solidFill>
                  <a:schemeClr val="accent6">
                    <a:lumMod val="50000"/>
                  </a:schemeClr>
                </a:solidFill>
              </a:rPr>
              <a:t>Equity (Dividends, Residual Profits / Capital Appreciation)</a:t>
            </a:r>
          </a:p>
          <a:p>
            <a:pPr marL="342900" indent="-342900">
              <a:buAutoNum type="arabicPeriod"/>
            </a:pPr>
            <a:r>
              <a:rPr lang="en-IN" dirty="0">
                <a:solidFill>
                  <a:schemeClr val="accent6">
                    <a:lumMod val="50000"/>
                  </a:schemeClr>
                </a:solidFill>
              </a:rPr>
              <a:t>Preference Shares (</a:t>
            </a:r>
            <a:r>
              <a:rPr lang="en-IN" u="sng" dirty="0">
                <a:solidFill>
                  <a:schemeClr val="accent6">
                    <a:lumMod val="50000"/>
                  </a:schemeClr>
                </a:solidFill>
              </a:rPr>
              <a:t>Dividends</a:t>
            </a:r>
            <a:r>
              <a:rPr lang="en-IN" dirty="0">
                <a:solidFill>
                  <a:schemeClr val="accent6">
                    <a:lumMod val="50000"/>
                  </a:schemeClr>
                </a:solidFill>
              </a:rPr>
              <a:t>, )</a:t>
            </a:r>
          </a:p>
          <a:p>
            <a:pPr marL="342900" indent="-342900">
              <a:buAutoNum type="arabicPeriod"/>
            </a:pPr>
            <a:r>
              <a:rPr lang="en-IN" dirty="0">
                <a:solidFill>
                  <a:srgbClr val="FF0000"/>
                </a:solidFill>
              </a:rPr>
              <a:t>Ignore this Cost that a business incurs to raise these capital (Agency Costs)</a:t>
            </a:r>
          </a:p>
        </p:txBody>
      </p:sp>
      <p:sp>
        <p:nvSpPr>
          <p:cNvPr id="6" name="TextBox 5">
            <a:extLst>
              <a:ext uri="{FF2B5EF4-FFF2-40B4-BE49-F238E27FC236}">
                <a16:creationId xmlns:a16="http://schemas.microsoft.com/office/drawing/2014/main" id="{4FD8B88E-0EAA-4A3D-AB60-2968DFF1BAEA}"/>
              </a:ext>
            </a:extLst>
          </p:cNvPr>
          <p:cNvSpPr txBox="1"/>
          <p:nvPr/>
        </p:nvSpPr>
        <p:spPr>
          <a:xfrm>
            <a:off x="1856510" y="4247117"/>
            <a:ext cx="8049490" cy="646331"/>
          </a:xfrm>
          <a:prstGeom prst="rect">
            <a:avLst/>
          </a:prstGeom>
          <a:noFill/>
        </p:spPr>
        <p:txBody>
          <a:bodyPr wrap="square" rtlCol="0">
            <a:spAutoFit/>
          </a:bodyPr>
          <a:lstStyle/>
          <a:p>
            <a:pPr marL="342900" indent="-342900">
              <a:buAutoNum type="arabicPeriod"/>
            </a:pPr>
            <a:r>
              <a:rPr lang="en-IN" dirty="0"/>
              <a:t>Cost of raising capital </a:t>
            </a:r>
          </a:p>
          <a:p>
            <a:pPr marL="342900" indent="-342900">
              <a:buAutoNum type="arabicPeriod"/>
            </a:pPr>
            <a:r>
              <a:rPr lang="en-IN" dirty="0"/>
              <a:t>Interest or allied payments to support the financing decision</a:t>
            </a:r>
          </a:p>
        </p:txBody>
      </p:sp>
      <p:sp>
        <p:nvSpPr>
          <p:cNvPr id="7" name="TextBox 6">
            <a:extLst>
              <a:ext uri="{FF2B5EF4-FFF2-40B4-BE49-F238E27FC236}">
                <a16:creationId xmlns:a16="http://schemas.microsoft.com/office/drawing/2014/main" id="{B597359F-BF7A-4445-9B5D-244CB906D793}"/>
              </a:ext>
            </a:extLst>
          </p:cNvPr>
          <p:cNvSpPr txBox="1"/>
          <p:nvPr/>
        </p:nvSpPr>
        <p:spPr>
          <a:xfrm>
            <a:off x="7313017" y="5073405"/>
            <a:ext cx="4040783" cy="646331"/>
          </a:xfrm>
          <a:prstGeom prst="rect">
            <a:avLst/>
          </a:prstGeom>
          <a:noFill/>
        </p:spPr>
        <p:txBody>
          <a:bodyPr wrap="square" rtlCol="0">
            <a:spAutoFit/>
          </a:bodyPr>
          <a:lstStyle/>
          <a:p>
            <a:r>
              <a:rPr lang="en-IN" dirty="0"/>
              <a:t>Weighted Average Cost of Capital (WACC) = </a:t>
            </a:r>
          </a:p>
        </p:txBody>
      </p:sp>
    </p:spTree>
    <p:extLst>
      <p:ext uri="{BB962C8B-B14F-4D97-AF65-F5344CB8AC3E}">
        <p14:creationId xmlns:p14="http://schemas.microsoft.com/office/powerpoint/2010/main" val="41508394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2CC4F-D6E1-4FFC-ABAA-76CC4F4B5F61}"/>
              </a:ext>
            </a:extLst>
          </p:cNvPr>
          <p:cNvSpPr>
            <a:spLocks noGrp="1"/>
          </p:cNvSpPr>
          <p:nvPr>
            <p:ph type="title"/>
          </p:nvPr>
        </p:nvSpPr>
        <p:spPr/>
        <p:txBody>
          <a:bodyPr/>
          <a:lstStyle/>
          <a:p>
            <a:r>
              <a:rPr lang="en-IN" dirty="0"/>
              <a:t>Beta </a:t>
            </a:r>
            <a:r>
              <a:rPr lang="en-IN" dirty="0">
                <a:sym typeface="Wingdings" panose="05000000000000000000" pitchFamily="2" charset="2"/>
              </a:rPr>
              <a:t> Any company by comparing itself to the Market</a:t>
            </a:r>
            <a:endParaRPr lang="en-IN" dirty="0"/>
          </a:p>
        </p:txBody>
      </p:sp>
      <p:sp>
        <p:nvSpPr>
          <p:cNvPr id="3" name="Content Placeholder 2">
            <a:extLst>
              <a:ext uri="{FF2B5EF4-FFF2-40B4-BE49-F238E27FC236}">
                <a16:creationId xmlns:a16="http://schemas.microsoft.com/office/drawing/2014/main" id="{A68500BA-93E1-425A-AB1F-CA23C6EC7BFD}"/>
              </a:ext>
            </a:extLst>
          </p:cNvPr>
          <p:cNvSpPr>
            <a:spLocks noGrp="1"/>
          </p:cNvSpPr>
          <p:nvPr>
            <p:ph idx="1"/>
          </p:nvPr>
        </p:nvSpPr>
        <p:spPr/>
        <p:txBody>
          <a:bodyPr>
            <a:normAutofit/>
          </a:bodyPr>
          <a:lstStyle/>
          <a:p>
            <a:r>
              <a:rPr lang="en-IN" sz="1800" dirty="0"/>
              <a:t>For a given </a:t>
            </a:r>
            <a:r>
              <a:rPr lang="en-IN" sz="1800" b="1" u="sng" dirty="0"/>
              <a:t>Capital Structure </a:t>
            </a:r>
            <a:r>
              <a:rPr lang="en-IN" sz="1800" dirty="0">
                <a:sym typeface="Wingdings" panose="05000000000000000000" pitchFamily="2" charset="2"/>
              </a:rPr>
              <a:t> I have no debt</a:t>
            </a:r>
          </a:p>
          <a:p>
            <a:r>
              <a:rPr lang="en-IN" sz="1800" dirty="0">
                <a:sym typeface="Wingdings" panose="05000000000000000000" pitchFamily="2" charset="2"/>
              </a:rPr>
              <a:t>As you start taking debt, the business </a:t>
            </a:r>
            <a:r>
              <a:rPr lang="en-IN" sz="1800" b="1" u="sng" dirty="0">
                <a:sym typeface="Wingdings" panose="05000000000000000000" pitchFamily="2" charset="2"/>
              </a:rPr>
              <a:t>becomes risky</a:t>
            </a:r>
          </a:p>
          <a:p>
            <a:r>
              <a:rPr lang="en-IN" sz="1800" dirty="0">
                <a:sym typeface="Wingdings" panose="05000000000000000000" pitchFamily="2" charset="2"/>
              </a:rPr>
              <a:t>Beta can start increasing</a:t>
            </a:r>
          </a:p>
          <a:p>
            <a:r>
              <a:rPr lang="en-IN" sz="1800" dirty="0">
                <a:sym typeface="Wingdings" panose="05000000000000000000" pitchFamily="2" charset="2"/>
              </a:rPr>
              <a:t>Market increases by 1%; 0.8%</a:t>
            </a:r>
          </a:p>
        </p:txBody>
      </p:sp>
    </p:spTree>
    <p:extLst>
      <p:ext uri="{BB962C8B-B14F-4D97-AF65-F5344CB8AC3E}">
        <p14:creationId xmlns:p14="http://schemas.microsoft.com/office/powerpoint/2010/main" val="174380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2CC35-5CB9-4695-9416-16F12D2202D0}"/>
              </a:ext>
            </a:extLst>
          </p:cNvPr>
          <p:cNvSpPr>
            <a:spLocks noGrp="1"/>
          </p:cNvSpPr>
          <p:nvPr>
            <p:ph type="title"/>
          </p:nvPr>
        </p:nvSpPr>
        <p:spPr/>
        <p:txBody>
          <a:bodyPr/>
          <a:lstStyle/>
          <a:p>
            <a:r>
              <a:rPr lang="en-IN" b="1" dirty="0"/>
              <a:t>Adjusting beta for gearing</a:t>
            </a:r>
            <a:endParaRPr lang="en-IN" dirty="0"/>
          </a:p>
        </p:txBody>
      </p:sp>
      <p:sp>
        <p:nvSpPr>
          <p:cNvPr id="3" name="Content Placeholder 2">
            <a:extLst>
              <a:ext uri="{FF2B5EF4-FFF2-40B4-BE49-F238E27FC236}">
                <a16:creationId xmlns:a16="http://schemas.microsoft.com/office/drawing/2014/main" id="{3EEFD302-60B4-4C54-A79D-97CCF00EFC18}"/>
              </a:ext>
            </a:extLst>
          </p:cNvPr>
          <p:cNvSpPr>
            <a:spLocks noGrp="1"/>
          </p:cNvSpPr>
          <p:nvPr>
            <p:ph idx="1"/>
          </p:nvPr>
        </p:nvSpPr>
        <p:spPr/>
        <p:txBody>
          <a:bodyPr>
            <a:normAutofit/>
          </a:bodyPr>
          <a:lstStyle/>
          <a:p>
            <a:pPr marL="285750" indent="-285750">
              <a:buFont typeface="Wingdings" panose="05000000000000000000" pitchFamily="2" charset="2"/>
              <a:buChar char="q"/>
            </a:pPr>
            <a:r>
              <a:rPr lang="en-IN" sz="1800" dirty="0"/>
              <a:t>The beta of a company’s shares, and hence the cost of equity, is affected by the company’s existing </a:t>
            </a:r>
            <a:r>
              <a:rPr lang="en-IN" sz="1800" u="sng" dirty="0"/>
              <a:t>gearing (leverage / debt position)</a:t>
            </a:r>
          </a:p>
          <a:p>
            <a:pPr marL="285750" indent="-285750">
              <a:buFont typeface="Wingdings" panose="05000000000000000000" pitchFamily="2" charset="2"/>
              <a:buChar char="q"/>
            </a:pPr>
            <a:r>
              <a:rPr lang="en-IN" sz="1800" dirty="0"/>
              <a:t>The company’s current value of beta incorporates the effect of its current level of gearing. If the gearing changes, the new beta must be found in two stages:</a:t>
            </a:r>
          </a:p>
          <a:p>
            <a:pPr marL="1028700" lvl="1" indent="-342900">
              <a:buFont typeface="+mj-lt"/>
              <a:buAutoNum type="arabicPeriod"/>
            </a:pPr>
            <a:r>
              <a:rPr lang="en-IN" sz="1800" dirty="0"/>
              <a:t>find the ungeared beta first</a:t>
            </a:r>
          </a:p>
          <a:p>
            <a:pPr marL="1028700" lvl="1" indent="-342900">
              <a:buFont typeface="+mj-lt"/>
              <a:buAutoNum type="arabicPeriod"/>
            </a:pPr>
            <a:r>
              <a:rPr lang="en-IN" sz="1800" dirty="0"/>
              <a:t>then find the new beta for the new level of gearing</a:t>
            </a:r>
          </a:p>
          <a:p>
            <a:pPr marL="285750" indent="-285750">
              <a:buFont typeface="Wingdings" panose="05000000000000000000" pitchFamily="2" charset="2"/>
              <a:buChar char="q"/>
            </a:pPr>
            <a:endParaRPr lang="en-IN" sz="1800" dirty="0"/>
          </a:p>
        </p:txBody>
      </p:sp>
      <p:pic>
        <p:nvPicPr>
          <p:cNvPr id="4" name="Picture 3">
            <a:extLst>
              <a:ext uri="{FF2B5EF4-FFF2-40B4-BE49-F238E27FC236}">
                <a16:creationId xmlns:a16="http://schemas.microsoft.com/office/drawing/2014/main" id="{A3DF7F08-128A-4EDB-98A8-8EB4845FDFA1}"/>
              </a:ext>
            </a:extLst>
          </p:cNvPr>
          <p:cNvPicPr>
            <a:picLocks noChangeAspect="1"/>
          </p:cNvPicPr>
          <p:nvPr/>
        </p:nvPicPr>
        <p:blipFill>
          <a:blip r:embed="rId2"/>
          <a:stretch>
            <a:fillRect/>
          </a:stretch>
        </p:blipFill>
        <p:spPr>
          <a:xfrm>
            <a:off x="1180666" y="4336849"/>
            <a:ext cx="3945515" cy="1302214"/>
          </a:xfrm>
          <a:prstGeom prst="rect">
            <a:avLst/>
          </a:prstGeom>
        </p:spPr>
      </p:pic>
    </p:spTree>
    <p:extLst>
      <p:ext uri="{BB962C8B-B14F-4D97-AF65-F5344CB8AC3E}">
        <p14:creationId xmlns:p14="http://schemas.microsoft.com/office/powerpoint/2010/main" val="2354548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A40DC-D75A-4928-B2AC-FA6BC2D029E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44E2A5E-BB42-4106-98DE-4EEE04825279}"/>
              </a:ext>
            </a:extLst>
          </p:cNvPr>
          <p:cNvSpPr>
            <a:spLocks noGrp="1"/>
          </p:cNvSpPr>
          <p:nvPr>
            <p:ph idx="1"/>
          </p:nvPr>
        </p:nvSpPr>
        <p:spPr/>
        <p:txBody>
          <a:bodyPr>
            <a:normAutofit lnSpcReduction="10000"/>
          </a:bodyPr>
          <a:lstStyle/>
          <a:p>
            <a:r>
              <a:rPr lang="en-IN" sz="1200" dirty="0"/>
              <a:t>Suppose Led plc has debt to equity ratio of 2:3, a beta of 1.2 and is taxed at 30%.</a:t>
            </a:r>
          </a:p>
          <a:p>
            <a:r>
              <a:rPr lang="en-IN" sz="1200" dirty="0"/>
              <a:t>(</a:t>
            </a:r>
            <a:r>
              <a:rPr lang="en-IN" sz="1200" dirty="0" err="1"/>
              <a:t>i</a:t>
            </a:r>
            <a:r>
              <a:rPr lang="en-IN" sz="1200" dirty="0"/>
              <a:t>) Calculate the beta of the company’s shares if the company repaid all its debt.</a:t>
            </a:r>
          </a:p>
          <a:p>
            <a:r>
              <a:rPr lang="en-IN" sz="1200" dirty="0"/>
              <a:t>(ii) Calculate the beta if the debt to equity ratio increased to 3:2.</a:t>
            </a:r>
          </a:p>
          <a:p>
            <a:endParaRPr lang="en-IN" sz="1200" dirty="0"/>
          </a:p>
          <a:p>
            <a:pPr marL="342900" indent="-342900">
              <a:buAutoNum type="arabicParenR"/>
            </a:pPr>
            <a:r>
              <a:rPr lang="en-IN" sz="1800" dirty="0"/>
              <a:t>B(geared) = B(Ungeared) x (1+ D/E(1-t))</a:t>
            </a:r>
          </a:p>
          <a:p>
            <a:r>
              <a:rPr lang="en-IN" sz="1800" dirty="0"/>
              <a:t>1.2 = B(</a:t>
            </a:r>
            <a:r>
              <a:rPr lang="en-IN" sz="1800" dirty="0" err="1"/>
              <a:t>ung</a:t>
            </a:r>
            <a:r>
              <a:rPr lang="en-IN" sz="1800" dirty="0"/>
              <a:t>) x </a:t>
            </a:r>
            <a:r>
              <a:rPr lang="en-IN" sz="1800" b="1" u="sng" dirty="0"/>
              <a:t>(1+ 2/3(1-30%))</a:t>
            </a:r>
          </a:p>
          <a:p>
            <a:r>
              <a:rPr lang="en-IN" sz="1800" b="1" dirty="0"/>
              <a:t>1.2 / 1.467 = B (Ung) = 0.81</a:t>
            </a:r>
          </a:p>
          <a:p>
            <a:endParaRPr lang="en-IN" sz="1800" dirty="0"/>
          </a:p>
          <a:p>
            <a:r>
              <a:rPr lang="en-IN" sz="1800" dirty="0"/>
              <a:t>2. B(geared) = B(Ungeared) x (1+ D/E(1-t))</a:t>
            </a:r>
          </a:p>
          <a:p>
            <a:r>
              <a:rPr lang="en-IN" sz="1800" dirty="0"/>
              <a:t> = 0.81 x (1+ 3/2(1-30%))</a:t>
            </a:r>
          </a:p>
          <a:p>
            <a:r>
              <a:rPr lang="en-IN" sz="1800" b="1" dirty="0"/>
              <a:t>= 1.66</a:t>
            </a:r>
            <a:endParaRPr lang="en-IN" sz="1200" dirty="0"/>
          </a:p>
          <a:p>
            <a:endParaRPr lang="en-IN" sz="1200" dirty="0"/>
          </a:p>
          <a:p>
            <a:endParaRPr lang="en-IN" sz="1200" b="1" dirty="0"/>
          </a:p>
          <a:p>
            <a:endParaRPr lang="en-IN" sz="1200" dirty="0"/>
          </a:p>
        </p:txBody>
      </p:sp>
    </p:spTree>
    <p:extLst>
      <p:ext uri="{BB962C8B-B14F-4D97-AF65-F5344CB8AC3E}">
        <p14:creationId xmlns:p14="http://schemas.microsoft.com/office/powerpoint/2010/main" val="391355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a:xfrm>
            <a:off x="41105" y="1178300"/>
            <a:ext cx="10809850" cy="5271736"/>
          </a:xfrm>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3" name="AutoShape 2" descr="Why does scarcity affect everyone? - Quora">
            <a:extLst>
              <a:ext uri="{FF2B5EF4-FFF2-40B4-BE49-F238E27FC236}">
                <a16:creationId xmlns:a16="http://schemas.microsoft.com/office/drawing/2014/main" id="{B9A1DEE1-897C-4F78-8349-1C67817EEA71}"/>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6" name="AutoShape 4" descr="Why does scarcity affect everyone? - Quora">
            <a:extLst>
              <a:ext uri="{FF2B5EF4-FFF2-40B4-BE49-F238E27FC236}">
                <a16:creationId xmlns:a16="http://schemas.microsoft.com/office/drawing/2014/main" id="{1BE66190-3306-40D0-9CBF-E8791662BF15}"/>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TextBox 7">
            <a:extLst>
              <a:ext uri="{FF2B5EF4-FFF2-40B4-BE49-F238E27FC236}">
                <a16:creationId xmlns:a16="http://schemas.microsoft.com/office/drawing/2014/main" id="{6047C09D-9146-4F4F-AB5B-9D3F044D5D5C}"/>
              </a:ext>
            </a:extLst>
          </p:cNvPr>
          <p:cNvSpPr txBox="1"/>
          <p:nvPr/>
        </p:nvSpPr>
        <p:spPr>
          <a:xfrm>
            <a:off x="4161182" y="3043678"/>
            <a:ext cx="3564835" cy="923330"/>
          </a:xfrm>
          <a:prstGeom prst="rect">
            <a:avLst/>
          </a:prstGeom>
          <a:noFill/>
        </p:spPr>
        <p:txBody>
          <a:bodyPr wrap="square" rtlCol="0">
            <a:spAutoFit/>
          </a:bodyPr>
          <a:lstStyle/>
          <a:p>
            <a:r>
              <a:rPr lang="en-IN" sz="5400" b="1" i="1" dirty="0">
                <a:latin typeface="Segoe UI" panose="020B0502040204020203" pitchFamily="34" charset="0"/>
                <a:cs typeface="Segoe UI" panose="020B0502040204020203" pitchFamily="34" charset="0"/>
              </a:rPr>
              <a:t>Thank You</a:t>
            </a:r>
          </a:p>
        </p:txBody>
      </p:sp>
    </p:spTree>
    <p:extLst>
      <p:ext uri="{BB962C8B-B14F-4D97-AF65-F5344CB8AC3E}">
        <p14:creationId xmlns:p14="http://schemas.microsoft.com/office/powerpoint/2010/main" val="766142083"/>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DABC6-C913-4421-9D60-A5F8999A89C4}"/>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1323327B-2D32-494A-A36D-BC695C8406CC}"/>
              </a:ext>
            </a:extLst>
          </p:cNvPr>
          <p:cNvGraphicFramePr>
            <a:graphicFrameLocks noGrp="1"/>
          </p:cNvGraphicFramePr>
          <p:nvPr>
            <p:ph idx="1"/>
            <p:extLst>
              <p:ext uri="{D42A27DB-BD31-4B8C-83A1-F6EECF244321}">
                <p14:modId xmlns:p14="http://schemas.microsoft.com/office/powerpoint/2010/main" val="2213538861"/>
              </p:ext>
            </p:extLst>
          </p:nvPr>
        </p:nvGraphicFramePr>
        <p:xfrm>
          <a:off x="838200" y="1546904"/>
          <a:ext cx="10515600" cy="5055366"/>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1991354448"/>
                    </a:ext>
                  </a:extLst>
                </a:gridCol>
                <a:gridCol w="3505200">
                  <a:extLst>
                    <a:ext uri="{9D8B030D-6E8A-4147-A177-3AD203B41FA5}">
                      <a16:colId xmlns:a16="http://schemas.microsoft.com/office/drawing/2014/main" val="448302777"/>
                    </a:ext>
                  </a:extLst>
                </a:gridCol>
                <a:gridCol w="3505200">
                  <a:extLst>
                    <a:ext uri="{9D8B030D-6E8A-4147-A177-3AD203B41FA5}">
                      <a16:colId xmlns:a16="http://schemas.microsoft.com/office/drawing/2014/main" val="2492373405"/>
                    </a:ext>
                  </a:extLst>
                </a:gridCol>
              </a:tblGrid>
              <a:tr h="337747">
                <a:tc>
                  <a:txBody>
                    <a:bodyPr/>
                    <a:lstStyle/>
                    <a:p>
                      <a:r>
                        <a:rPr lang="en-IN" dirty="0"/>
                        <a:t>Capital Structure</a:t>
                      </a:r>
                    </a:p>
                  </a:txBody>
                  <a:tcPr/>
                </a:tc>
                <a:tc>
                  <a:txBody>
                    <a:bodyPr/>
                    <a:lstStyle/>
                    <a:p>
                      <a:r>
                        <a:rPr lang="en-IN" u="sng" dirty="0"/>
                        <a:t>Market</a:t>
                      </a:r>
                      <a:r>
                        <a:rPr lang="en-IN" u="none" dirty="0"/>
                        <a:t> </a:t>
                      </a:r>
                      <a:r>
                        <a:rPr lang="en-IN" dirty="0"/>
                        <a:t>Value</a:t>
                      </a:r>
                    </a:p>
                  </a:txBody>
                  <a:tcPr/>
                </a:tc>
                <a:tc>
                  <a:txBody>
                    <a:bodyPr/>
                    <a:lstStyle/>
                    <a:p>
                      <a:r>
                        <a:rPr lang="en-IN" dirty="0"/>
                        <a:t>Cost of Capital</a:t>
                      </a:r>
                    </a:p>
                  </a:txBody>
                  <a:tcPr/>
                </a:tc>
                <a:extLst>
                  <a:ext uri="{0D108BD9-81ED-4DB2-BD59-A6C34878D82A}">
                    <a16:rowId xmlns:a16="http://schemas.microsoft.com/office/drawing/2014/main" val="1934889442"/>
                  </a:ext>
                </a:extLst>
              </a:tr>
              <a:tr h="449045">
                <a:tc>
                  <a:txBody>
                    <a:bodyPr/>
                    <a:lstStyle/>
                    <a:p>
                      <a:r>
                        <a:rPr lang="en-IN" dirty="0"/>
                        <a:t>Equity</a:t>
                      </a:r>
                    </a:p>
                  </a:txBody>
                  <a:tcPr/>
                </a:tc>
                <a:tc>
                  <a:txBody>
                    <a:bodyPr/>
                    <a:lstStyle/>
                    <a:p>
                      <a:r>
                        <a:rPr lang="en-IN" dirty="0"/>
                        <a:t>$ 100 million</a:t>
                      </a:r>
                    </a:p>
                  </a:txBody>
                  <a:tcPr/>
                </a:tc>
                <a:tc>
                  <a:txBody>
                    <a:bodyPr/>
                    <a:lstStyle/>
                    <a:p>
                      <a:r>
                        <a:rPr lang="en-IN" b="1" i="1" u="sng" dirty="0"/>
                        <a:t>K</a:t>
                      </a:r>
                      <a:r>
                        <a:rPr lang="en-IN" sz="1200" b="1" i="1" u="sng" baseline="0" dirty="0"/>
                        <a:t>e </a:t>
                      </a:r>
                      <a:r>
                        <a:rPr lang="en-IN" sz="1800" b="1" i="1" u="sng" baseline="0" dirty="0"/>
                        <a:t>= 14% </a:t>
                      </a:r>
                      <a:r>
                        <a:rPr lang="en-IN" sz="1800" b="1" i="1" u="sng" baseline="0" dirty="0">
                          <a:sym typeface="Wingdings" panose="05000000000000000000" pitchFamily="2" charset="2"/>
                        </a:rPr>
                        <a:t> 15%  16%  18%</a:t>
                      </a:r>
                      <a:endParaRPr lang="en-IN" sz="1800" b="1" i="1" u="sng" baseline="0" dirty="0"/>
                    </a:p>
                  </a:txBody>
                  <a:tcPr/>
                </a:tc>
                <a:extLst>
                  <a:ext uri="{0D108BD9-81ED-4DB2-BD59-A6C34878D82A}">
                    <a16:rowId xmlns:a16="http://schemas.microsoft.com/office/drawing/2014/main" val="4106331401"/>
                  </a:ext>
                </a:extLst>
              </a:tr>
              <a:tr h="582961">
                <a:tc>
                  <a:txBody>
                    <a:bodyPr/>
                    <a:lstStyle/>
                    <a:p>
                      <a:r>
                        <a:rPr lang="en-IN" dirty="0"/>
                        <a:t>Debt</a:t>
                      </a:r>
                    </a:p>
                  </a:txBody>
                  <a:tcPr/>
                </a:tc>
                <a:tc>
                  <a:txBody>
                    <a:bodyPr/>
                    <a:lstStyle/>
                    <a:p>
                      <a:r>
                        <a:rPr lang="en-IN" dirty="0"/>
                        <a:t>$ 25 million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i="1" u="sng" dirty="0" err="1"/>
                        <a:t>K</a:t>
                      </a:r>
                      <a:r>
                        <a:rPr lang="en-IN" sz="1200" i="1" u="sng" baseline="0" dirty="0" err="1"/>
                        <a:t>d</a:t>
                      </a:r>
                      <a:r>
                        <a:rPr lang="en-IN" sz="1800" i="1" u="sng" baseline="0" dirty="0"/>
                        <a:t> =  9% </a:t>
                      </a:r>
                      <a:r>
                        <a:rPr lang="en-IN" sz="1800" i="1" u="sng" baseline="0" dirty="0">
                          <a:sym typeface="Wingdings" panose="05000000000000000000" pitchFamily="2" charset="2"/>
                        </a:rPr>
                        <a:t> 10%  11%  12%</a:t>
                      </a:r>
                      <a:endParaRPr lang="en-IN" i="1" dirty="0"/>
                    </a:p>
                  </a:txBody>
                  <a:tcPr/>
                </a:tc>
                <a:extLst>
                  <a:ext uri="{0D108BD9-81ED-4DB2-BD59-A6C34878D82A}">
                    <a16:rowId xmlns:a16="http://schemas.microsoft.com/office/drawing/2014/main" val="23288450"/>
                  </a:ext>
                </a:extLst>
              </a:tr>
              <a:tr h="582961">
                <a:tc>
                  <a:txBody>
                    <a:bodyPr/>
                    <a:lstStyle/>
                    <a:p>
                      <a:r>
                        <a:rPr lang="en-IN" b="1" dirty="0"/>
                        <a:t>WACC = 13%</a:t>
                      </a:r>
                    </a:p>
                  </a:txBody>
                  <a:tcPr/>
                </a:tc>
                <a:tc>
                  <a:txBody>
                    <a:bodyPr/>
                    <a:lstStyle/>
                    <a:p>
                      <a:endParaRPr lang="en-IN" dirty="0"/>
                    </a:p>
                  </a:txBody>
                  <a:tcPr/>
                </a:tc>
                <a:tc>
                  <a:txBody>
                    <a:bodyPr/>
                    <a:lstStyle/>
                    <a:p>
                      <a:r>
                        <a:rPr lang="en-IN" b="1" dirty="0"/>
                        <a:t>WACC = (100*14%) + (9%*25)/125 = 13% of full capital (125mm)</a:t>
                      </a:r>
                    </a:p>
                  </a:txBody>
                  <a:tcPr/>
                </a:tc>
                <a:extLst>
                  <a:ext uri="{0D108BD9-81ED-4DB2-BD59-A6C34878D82A}">
                    <a16:rowId xmlns:a16="http://schemas.microsoft.com/office/drawing/2014/main" val="3115579663"/>
                  </a:ext>
                </a:extLst>
              </a:tr>
              <a:tr h="582961">
                <a:tc>
                  <a:txBody>
                    <a:bodyPr/>
                    <a:lstStyle/>
                    <a:p>
                      <a:r>
                        <a:rPr lang="en-IN" b="1" dirty="0" err="1"/>
                        <a:t>RoCE</a:t>
                      </a:r>
                      <a:r>
                        <a:rPr lang="en-IN" b="1" dirty="0"/>
                        <a:t> = EBIT / (D+E) = 16% &gt; utilising are funds more effectively to ensure maximisation / create shareholder wealth </a:t>
                      </a:r>
                    </a:p>
                  </a:txBody>
                  <a:tcPr/>
                </a:tc>
                <a:tc>
                  <a:txBody>
                    <a:bodyPr/>
                    <a:lstStyle/>
                    <a:p>
                      <a:r>
                        <a:rPr lang="en-IN" dirty="0"/>
                        <a:t>14 + 2.25 = $ 16.25 mm</a:t>
                      </a:r>
                    </a:p>
                    <a:p>
                      <a:endParaRPr lang="en-IN" dirty="0"/>
                    </a:p>
                    <a:p>
                      <a:r>
                        <a:rPr lang="en-IN" dirty="0"/>
                        <a:t>13% of 125 = $ 16.25 mm</a:t>
                      </a:r>
                    </a:p>
                  </a:txBody>
                  <a:tcPr/>
                </a:tc>
                <a:tc>
                  <a:txBody>
                    <a:bodyPr/>
                    <a:lstStyle/>
                    <a:p>
                      <a:endParaRPr lang="en-IN" b="1" dirty="0"/>
                    </a:p>
                  </a:txBody>
                  <a:tcPr/>
                </a:tc>
                <a:extLst>
                  <a:ext uri="{0D108BD9-81ED-4DB2-BD59-A6C34878D82A}">
                    <a16:rowId xmlns:a16="http://schemas.microsoft.com/office/drawing/2014/main" val="874369550"/>
                  </a:ext>
                </a:extLst>
              </a:tr>
              <a:tr h="582961">
                <a:tc>
                  <a:txBody>
                    <a:bodyPr/>
                    <a:lstStyle/>
                    <a:p>
                      <a:r>
                        <a:rPr lang="en-IN" b="1" dirty="0"/>
                        <a:t>WACC 13% &gt; </a:t>
                      </a:r>
                      <a:r>
                        <a:rPr lang="en-IN" b="1" dirty="0" err="1"/>
                        <a:t>RoCE</a:t>
                      </a:r>
                      <a:r>
                        <a:rPr lang="en-IN" b="1" dirty="0"/>
                        <a:t> 10% </a:t>
                      </a:r>
                      <a:r>
                        <a:rPr lang="en-IN" b="1" dirty="0">
                          <a:sym typeface="Wingdings" panose="05000000000000000000" pitchFamily="2" charset="2"/>
                        </a:rPr>
                        <a:t> destroyed shareholder wealth</a:t>
                      </a:r>
                      <a:endParaRPr lang="en-IN" b="0" dirty="0"/>
                    </a:p>
                  </a:txBody>
                  <a:tcPr/>
                </a:tc>
                <a:tc>
                  <a:txBody>
                    <a:bodyPr/>
                    <a:lstStyle/>
                    <a:p>
                      <a:endParaRPr lang="en-IN" dirty="0"/>
                    </a:p>
                  </a:txBody>
                  <a:tcPr/>
                </a:tc>
                <a:tc>
                  <a:txBody>
                    <a:bodyPr/>
                    <a:lstStyle/>
                    <a:p>
                      <a:endParaRPr lang="en-IN" b="1" dirty="0"/>
                    </a:p>
                  </a:txBody>
                  <a:tcPr/>
                </a:tc>
                <a:extLst>
                  <a:ext uri="{0D108BD9-81ED-4DB2-BD59-A6C34878D82A}">
                    <a16:rowId xmlns:a16="http://schemas.microsoft.com/office/drawing/2014/main" val="2248383094"/>
                  </a:ext>
                </a:extLst>
              </a:tr>
              <a:tr h="582961">
                <a:tc>
                  <a:txBody>
                    <a:bodyPr/>
                    <a:lstStyle/>
                    <a:p>
                      <a:pPr marL="285750" indent="-285750">
                        <a:buFont typeface="Arial" panose="020B0604020202020204" pitchFamily="34" charset="0"/>
                        <a:buChar char="•"/>
                      </a:pPr>
                      <a:r>
                        <a:rPr lang="en-IN" b="0" dirty="0"/>
                        <a:t>Investor Meeting</a:t>
                      </a:r>
                    </a:p>
                    <a:p>
                      <a:pPr marL="285750" indent="-285750">
                        <a:buFont typeface="Arial" panose="020B0604020202020204" pitchFamily="34" charset="0"/>
                        <a:buChar char="•"/>
                      </a:pPr>
                      <a:r>
                        <a:rPr lang="en-IN" b="0" dirty="0"/>
                        <a:t>Raising more capital </a:t>
                      </a:r>
                    </a:p>
                    <a:p>
                      <a:pPr marL="285750" indent="-285750">
                        <a:buFont typeface="Arial" panose="020B0604020202020204" pitchFamily="34" charset="0"/>
                        <a:buChar char="•"/>
                      </a:pPr>
                      <a:r>
                        <a:rPr lang="en-IN" b="0" dirty="0"/>
                        <a:t>Internal Targets for finance business</a:t>
                      </a:r>
                    </a:p>
                  </a:txBody>
                  <a:tcPr/>
                </a:tc>
                <a:tc>
                  <a:txBody>
                    <a:bodyPr/>
                    <a:lstStyle/>
                    <a:p>
                      <a:endParaRPr lang="en-IN" dirty="0"/>
                    </a:p>
                  </a:txBody>
                  <a:tcPr/>
                </a:tc>
                <a:tc>
                  <a:txBody>
                    <a:bodyPr/>
                    <a:lstStyle/>
                    <a:p>
                      <a:endParaRPr lang="en-IN" b="1" dirty="0"/>
                    </a:p>
                  </a:txBody>
                  <a:tcPr/>
                </a:tc>
                <a:extLst>
                  <a:ext uri="{0D108BD9-81ED-4DB2-BD59-A6C34878D82A}">
                    <a16:rowId xmlns:a16="http://schemas.microsoft.com/office/drawing/2014/main" val="4054481564"/>
                  </a:ext>
                </a:extLst>
              </a:tr>
            </a:tbl>
          </a:graphicData>
        </a:graphic>
      </p:graphicFrame>
    </p:spTree>
    <p:extLst>
      <p:ext uri="{BB962C8B-B14F-4D97-AF65-F5344CB8AC3E}">
        <p14:creationId xmlns:p14="http://schemas.microsoft.com/office/powerpoint/2010/main" val="1582034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529F0-F8B3-4C20-A9CC-3FCD7CE4F35C}"/>
              </a:ext>
            </a:extLst>
          </p:cNvPr>
          <p:cNvSpPr>
            <a:spLocks noGrp="1"/>
          </p:cNvSpPr>
          <p:nvPr>
            <p:ph type="title"/>
          </p:nvPr>
        </p:nvSpPr>
        <p:spPr/>
        <p:txBody>
          <a:bodyPr/>
          <a:lstStyle/>
          <a:p>
            <a:r>
              <a:rPr lang="en-IN" dirty="0"/>
              <a:t>WACC</a:t>
            </a:r>
          </a:p>
        </p:txBody>
      </p:sp>
      <p:sp>
        <p:nvSpPr>
          <p:cNvPr id="3" name="Content Placeholder 2">
            <a:extLst>
              <a:ext uri="{FF2B5EF4-FFF2-40B4-BE49-F238E27FC236}">
                <a16:creationId xmlns:a16="http://schemas.microsoft.com/office/drawing/2014/main" id="{DBBE1990-F764-4E61-9870-9C1BBB144168}"/>
              </a:ext>
            </a:extLst>
          </p:cNvPr>
          <p:cNvSpPr>
            <a:spLocks noGrp="1"/>
          </p:cNvSpPr>
          <p:nvPr>
            <p:ph idx="1"/>
          </p:nvPr>
        </p:nvSpPr>
        <p:spPr/>
        <p:txBody>
          <a:bodyPr>
            <a:normAutofit/>
          </a:bodyPr>
          <a:lstStyle/>
          <a:p>
            <a:r>
              <a:rPr lang="en-IN" sz="1600" dirty="0"/>
              <a:t>There are many methods of financing a company, they broadly fall into just the two camps of equity or debt.</a:t>
            </a:r>
          </a:p>
          <a:p>
            <a:endParaRPr lang="en-IN" sz="1600" dirty="0"/>
          </a:p>
          <a:p>
            <a:r>
              <a:rPr lang="en-IN" sz="1600" b="1" dirty="0"/>
              <a:t>Traditional View:</a:t>
            </a:r>
          </a:p>
          <a:p>
            <a:endParaRPr lang="en-IN" sz="1600" dirty="0"/>
          </a:p>
        </p:txBody>
      </p:sp>
      <p:pic>
        <p:nvPicPr>
          <p:cNvPr id="5" name="Picture 4">
            <a:extLst>
              <a:ext uri="{FF2B5EF4-FFF2-40B4-BE49-F238E27FC236}">
                <a16:creationId xmlns:a16="http://schemas.microsoft.com/office/drawing/2014/main" id="{92595648-3EF2-44C7-988D-BC982BA51BFC}"/>
              </a:ext>
            </a:extLst>
          </p:cNvPr>
          <p:cNvPicPr>
            <a:picLocks noChangeAspect="1"/>
          </p:cNvPicPr>
          <p:nvPr/>
        </p:nvPicPr>
        <p:blipFill>
          <a:blip r:embed="rId2"/>
          <a:stretch>
            <a:fillRect/>
          </a:stretch>
        </p:blipFill>
        <p:spPr>
          <a:xfrm>
            <a:off x="838200" y="2766125"/>
            <a:ext cx="5806516" cy="3410838"/>
          </a:xfrm>
          <a:prstGeom prst="rect">
            <a:avLst/>
          </a:prstGeom>
        </p:spPr>
      </p:pic>
      <p:pic>
        <p:nvPicPr>
          <p:cNvPr id="7" name="Picture 6">
            <a:extLst>
              <a:ext uri="{FF2B5EF4-FFF2-40B4-BE49-F238E27FC236}">
                <a16:creationId xmlns:a16="http://schemas.microsoft.com/office/drawing/2014/main" id="{F6D71563-B8EC-4640-A00C-4124EDF78D56}"/>
              </a:ext>
            </a:extLst>
          </p:cNvPr>
          <p:cNvPicPr>
            <a:picLocks noChangeAspect="1"/>
          </p:cNvPicPr>
          <p:nvPr/>
        </p:nvPicPr>
        <p:blipFill>
          <a:blip r:embed="rId3"/>
          <a:stretch>
            <a:fillRect/>
          </a:stretch>
        </p:blipFill>
        <p:spPr>
          <a:xfrm>
            <a:off x="6644716" y="2403330"/>
            <a:ext cx="4859746" cy="725589"/>
          </a:xfrm>
          <a:prstGeom prst="rect">
            <a:avLst/>
          </a:prstGeom>
        </p:spPr>
      </p:pic>
      <p:pic>
        <p:nvPicPr>
          <p:cNvPr id="8" name="Picture 7">
            <a:extLst>
              <a:ext uri="{FF2B5EF4-FFF2-40B4-BE49-F238E27FC236}">
                <a16:creationId xmlns:a16="http://schemas.microsoft.com/office/drawing/2014/main" id="{FED882AF-5346-4807-A647-667073864225}"/>
              </a:ext>
            </a:extLst>
          </p:cNvPr>
          <p:cNvPicPr>
            <a:picLocks noChangeAspect="1"/>
          </p:cNvPicPr>
          <p:nvPr/>
        </p:nvPicPr>
        <p:blipFill>
          <a:blip r:embed="rId4"/>
          <a:stretch>
            <a:fillRect/>
          </a:stretch>
        </p:blipFill>
        <p:spPr>
          <a:xfrm>
            <a:off x="7354632" y="3178254"/>
            <a:ext cx="3999168" cy="691841"/>
          </a:xfrm>
          <a:prstGeom prst="rect">
            <a:avLst/>
          </a:prstGeom>
        </p:spPr>
      </p:pic>
      <p:sp>
        <p:nvSpPr>
          <p:cNvPr id="9" name="Rectangle 8">
            <a:extLst>
              <a:ext uri="{FF2B5EF4-FFF2-40B4-BE49-F238E27FC236}">
                <a16:creationId xmlns:a16="http://schemas.microsoft.com/office/drawing/2014/main" id="{0019F1BD-5AB2-4F21-8813-9114C3EA9155}"/>
              </a:ext>
            </a:extLst>
          </p:cNvPr>
          <p:cNvSpPr/>
          <p:nvPr/>
        </p:nvSpPr>
        <p:spPr>
          <a:xfrm>
            <a:off x="6511636" y="4585855"/>
            <a:ext cx="4859746" cy="12053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err="1"/>
              <a:t>Kd</a:t>
            </a:r>
            <a:r>
              <a:rPr lang="en-IN" dirty="0"/>
              <a:t> = Interest Rate (1- Tax)</a:t>
            </a:r>
          </a:p>
          <a:p>
            <a:pPr algn="ctr"/>
            <a:r>
              <a:rPr lang="en-IN" dirty="0"/>
              <a:t>= 10% (1-30%)</a:t>
            </a:r>
          </a:p>
          <a:p>
            <a:pPr algn="ctr"/>
            <a:r>
              <a:rPr lang="en-IN" dirty="0"/>
              <a:t>=7%</a:t>
            </a:r>
          </a:p>
        </p:txBody>
      </p:sp>
    </p:spTree>
    <p:extLst>
      <p:ext uri="{BB962C8B-B14F-4D97-AF65-F5344CB8AC3E}">
        <p14:creationId xmlns:p14="http://schemas.microsoft.com/office/powerpoint/2010/main" val="159398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772AE-B2D9-452B-9C14-91E3B56AE9C8}"/>
              </a:ext>
            </a:extLst>
          </p:cNvPr>
          <p:cNvSpPr>
            <a:spLocks noGrp="1"/>
          </p:cNvSpPr>
          <p:nvPr>
            <p:ph type="title"/>
          </p:nvPr>
        </p:nvSpPr>
        <p:spPr/>
        <p:txBody>
          <a:bodyPr>
            <a:normAutofit fontScale="90000"/>
          </a:bodyPr>
          <a:lstStyle/>
          <a:p>
            <a:r>
              <a:rPr lang="en-IN" dirty="0"/>
              <a:t>Modigliani-Miller First Irrelevance Proposition </a:t>
            </a:r>
            <a:r>
              <a:rPr lang="en-IN" i="1" dirty="0"/>
              <a:t>(Idea behind the CAPM Model of calculating Ke)</a:t>
            </a:r>
          </a:p>
        </p:txBody>
      </p:sp>
      <p:sp>
        <p:nvSpPr>
          <p:cNvPr id="6" name="Content Placeholder 5">
            <a:extLst>
              <a:ext uri="{FF2B5EF4-FFF2-40B4-BE49-F238E27FC236}">
                <a16:creationId xmlns:a16="http://schemas.microsoft.com/office/drawing/2014/main" id="{85CD2E72-6145-4B37-B078-2EC744B76678}"/>
              </a:ext>
            </a:extLst>
          </p:cNvPr>
          <p:cNvSpPr>
            <a:spLocks noGrp="1"/>
          </p:cNvSpPr>
          <p:nvPr>
            <p:ph idx="1"/>
          </p:nvPr>
        </p:nvSpPr>
        <p:spPr>
          <a:xfrm>
            <a:off x="838200" y="1685449"/>
            <a:ext cx="10515600" cy="4754750"/>
          </a:xfrm>
        </p:spPr>
        <p:txBody>
          <a:bodyPr>
            <a:normAutofit fontScale="92500" lnSpcReduction="20000"/>
          </a:bodyPr>
          <a:lstStyle/>
          <a:p>
            <a:pPr marL="342900" indent="-342900">
              <a:buFont typeface="+mj-lt"/>
              <a:buAutoNum type="arabicPeriod"/>
            </a:pPr>
            <a:r>
              <a:rPr lang="en-IN" sz="1600" b="1" dirty="0"/>
              <a:t>The market value of any firm is independent of its capital structure</a:t>
            </a:r>
          </a:p>
          <a:p>
            <a:pPr marL="342900" indent="-342900">
              <a:buFont typeface="+mj-lt"/>
              <a:buAutoNum type="arabicPeriod"/>
            </a:pPr>
            <a:r>
              <a:rPr lang="en-IN" sz="1600" b="1" dirty="0"/>
              <a:t>The expected rate of return on the common stock of a leveraged firm increases in proportion to the debt-equity ratio, expressed in market values</a:t>
            </a:r>
          </a:p>
          <a:p>
            <a:endParaRPr lang="en-IN" sz="1600" b="1" dirty="0"/>
          </a:p>
          <a:p>
            <a:r>
              <a:rPr lang="en-IN" sz="1600" dirty="0"/>
              <a:t>Modigliani and Miller argued that, under certain assumptions, gearing has no effect on the value of the company. Their view was that the value of the company lies in its ability to produce profits, not in the way that it is financed  in other words, that the market value of a company is determined primarily by its investment decisions and not by its financing decisions. This proposition allows complete separation of investment and financing decisions.</a:t>
            </a:r>
          </a:p>
          <a:p>
            <a:r>
              <a:rPr lang="en-IN" sz="1600" b="1" dirty="0"/>
              <a:t>Assumptions:</a:t>
            </a:r>
          </a:p>
          <a:p>
            <a:pPr marL="285750" indent="-285750">
              <a:buFont typeface="Wingdings" panose="05000000000000000000" pitchFamily="2" charset="2"/>
              <a:buChar char="q"/>
            </a:pPr>
            <a:r>
              <a:rPr lang="en-IN" sz="1600" dirty="0"/>
              <a:t>No Taxes</a:t>
            </a:r>
          </a:p>
          <a:p>
            <a:pPr marL="285750" indent="-285750">
              <a:buFont typeface="Wingdings" panose="05000000000000000000" pitchFamily="2" charset="2"/>
              <a:buChar char="q"/>
            </a:pPr>
            <a:r>
              <a:rPr lang="en-IN" sz="1600" dirty="0"/>
              <a:t>Unlimited borrowing capacity</a:t>
            </a:r>
          </a:p>
          <a:p>
            <a:pPr marL="285750" indent="-285750">
              <a:buFont typeface="Wingdings" panose="05000000000000000000" pitchFamily="2" charset="2"/>
              <a:buChar char="q"/>
            </a:pPr>
            <a:r>
              <a:rPr lang="en-IN" sz="1600" dirty="0"/>
              <a:t>Debt is risk-free</a:t>
            </a:r>
          </a:p>
          <a:p>
            <a:pPr marL="285750" indent="-285750">
              <a:buFont typeface="Wingdings" panose="05000000000000000000" pitchFamily="2" charset="2"/>
              <a:buChar char="q"/>
            </a:pPr>
            <a:r>
              <a:rPr lang="en-IN" sz="1600" dirty="0"/>
              <a:t>No Agency Costs</a:t>
            </a:r>
          </a:p>
          <a:p>
            <a:pPr marL="285750" indent="-285750">
              <a:buFont typeface="Wingdings" panose="05000000000000000000" pitchFamily="2" charset="2"/>
              <a:buChar char="q"/>
            </a:pPr>
            <a:r>
              <a:rPr lang="en-IN" sz="1600" dirty="0"/>
              <a:t>No Information Asymmetry</a:t>
            </a:r>
          </a:p>
        </p:txBody>
      </p:sp>
    </p:spTree>
    <p:extLst>
      <p:ext uri="{BB962C8B-B14F-4D97-AF65-F5344CB8AC3E}">
        <p14:creationId xmlns:p14="http://schemas.microsoft.com/office/powerpoint/2010/main" val="3692054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E2059-A9A2-415D-987C-68F6BD38DA2A}"/>
              </a:ext>
            </a:extLst>
          </p:cNvPr>
          <p:cNvSpPr>
            <a:spLocks noGrp="1"/>
          </p:cNvSpPr>
          <p:nvPr>
            <p:ph type="title"/>
          </p:nvPr>
        </p:nvSpPr>
        <p:spPr/>
        <p:txBody>
          <a:bodyPr/>
          <a:lstStyle/>
          <a:p>
            <a:r>
              <a:rPr lang="en-IN" dirty="0"/>
              <a:t>MM Graph</a:t>
            </a:r>
          </a:p>
        </p:txBody>
      </p:sp>
      <p:pic>
        <p:nvPicPr>
          <p:cNvPr id="6" name="Picture 5">
            <a:extLst>
              <a:ext uri="{FF2B5EF4-FFF2-40B4-BE49-F238E27FC236}">
                <a16:creationId xmlns:a16="http://schemas.microsoft.com/office/drawing/2014/main" id="{DDE69979-D216-4AC8-AD7D-8C772A9C07E8}"/>
              </a:ext>
            </a:extLst>
          </p:cNvPr>
          <p:cNvPicPr>
            <a:picLocks noChangeAspect="1"/>
          </p:cNvPicPr>
          <p:nvPr/>
        </p:nvPicPr>
        <p:blipFill>
          <a:blip r:embed="rId2"/>
          <a:stretch>
            <a:fillRect/>
          </a:stretch>
        </p:blipFill>
        <p:spPr>
          <a:xfrm>
            <a:off x="853606" y="1545003"/>
            <a:ext cx="6106746" cy="3767992"/>
          </a:xfrm>
          <a:prstGeom prst="rect">
            <a:avLst/>
          </a:prstGeom>
        </p:spPr>
      </p:pic>
      <p:sp>
        <p:nvSpPr>
          <p:cNvPr id="7" name="Rectangle 6">
            <a:extLst>
              <a:ext uri="{FF2B5EF4-FFF2-40B4-BE49-F238E27FC236}">
                <a16:creationId xmlns:a16="http://schemas.microsoft.com/office/drawing/2014/main" id="{A7421E96-7911-40B5-B79D-4F2DEB260C52}"/>
              </a:ext>
            </a:extLst>
          </p:cNvPr>
          <p:cNvSpPr/>
          <p:nvPr/>
        </p:nvSpPr>
        <p:spPr>
          <a:xfrm>
            <a:off x="7176654" y="1929675"/>
            <a:ext cx="4364182" cy="2126864"/>
          </a:xfrm>
          <a:prstGeom prst="rect">
            <a:avLst/>
          </a:prstGeom>
        </p:spPr>
        <p:txBody>
          <a:bodyPr wrap="square">
            <a:spAutoFit/>
          </a:bodyPr>
          <a:lstStyle/>
          <a:p>
            <a:pPr algn="ctr">
              <a:lnSpc>
                <a:spcPct val="150000"/>
              </a:lnSpc>
            </a:pPr>
            <a:r>
              <a:rPr lang="en-IN" dirty="0">
                <a:latin typeface="Calibri" panose="020F0502020204030204" pitchFamily="34" charset="0"/>
              </a:rPr>
              <a:t>A more highly geared structure offers a higher return on equity, but it also offers a higher risk. These two features cancel out to leave </a:t>
            </a:r>
            <a:r>
              <a:rPr lang="en-IN" b="1" i="1" u="sng" dirty="0">
                <a:latin typeface="Calibri" panose="020F0502020204030204" pitchFamily="34" charset="0"/>
              </a:rPr>
              <a:t>the price of the shares, the value of the company and the WACC unchanged</a:t>
            </a:r>
            <a:r>
              <a:rPr lang="en-IN" dirty="0">
                <a:latin typeface="Calibri" panose="020F0502020204030204" pitchFamily="34" charset="0"/>
              </a:rPr>
              <a:t>.</a:t>
            </a:r>
          </a:p>
        </p:txBody>
      </p:sp>
    </p:spTree>
    <p:extLst>
      <p:ext uri="{BB962C8B-B14F-4D97-AF65-F5344CB8AC3E}">
        <p14:creationId xmlns:p14="http://schemas.microsoft.com/office/powerpoint/2010/main" val="1063519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D005C-C513-431F-B001-4A3CDC9E7EDC}"/>
              </a:ext>
            </a:extLst>
          </p:cNvPr>
          <p:cNvSpPr>
            <a:spLocks noGrp="1"/>
          </p:cNvSpPr>
          <p:nvPr>
            <p:ph type="title"/>
          </p:nvPr>
        </p:nvSpPr>
        <p:spPr/>
        <p:txBody>
          <a:bodyPr/>
          <a:lstStyle/>
          <a:p>
            <a:r>
              <a:rPr lang="en-IN" dirty="0"/>
              <a:t>Later Theories</a:t>
            </a:r>
          </a:p>
        </p:txBody>
      </p:sp>
      <p:sp>
        <p:nvSpPr>
          <p:cNvPr id="3" name="Rectangle 2">
            <a:extLst>
              <a:ext uri="{FF2B5EF4-FFF2-40B4-BE49-F238E27FC236}">
                <a16:creationId xmlns:a16="http://schemas.microsoft.com/office/drawing/2014/main" id="{E494A729-5D1B-4CA9-82BE-DEBF933E4EF8}"/>
              </a:ext>
            </a:extLst>
          </p:cNvPr>
          <p:cNvSpPr/>
          <p:nvPr/>
        </p:nvSpPr>
        <p:spPr>
          <a:xfrm>
            <a:off x="838200" y="1581789"/>
            <a:ext cx="9982200" cy="4216539"/>
          </a:xfrm>
          <a:prstGeom prst="rect">
            <a:avLst/>
          </a:prstGeom>
        </p:spPr>
        <p:txBody>
          <a:bodyPr wrap="square">
            <a:spAutoFit/>
          </a:bodyPr>
          <a:lstStyle/>
          <a:p>
            <a:r>
              <a:rPr lang="en-IN" sz="2800" b="1" i="1" dirty="0">
                <a:latin typeface="Calibri,BoldItalic"/>
              </a:rPr>
              <a:t>The effect of tax</a:t>
            </a:r>
          </a:p>
          <a:p>
            <a:endParaRPr lang="en-IN" sz="2000" b="1" i="1" dirty="0">
              <a:latin typeface="Calibri,BoldItalic"/>
            </a:endParaRPr>
          </a:p>
          <a:p>
            <a:r>
              <a:rPr lang="en-IN" sz="2000" dirty="0"/>
              <a:t>The after-tax version examined the tax advantages of debt finance. Whereas the initial model suggested that the value of the pie is independent of how the pie is split (between debt and equity), the introduction of tax implies that there is a third slice, i.e. the government’s slice.</a:t>
            </a:r>
          </a:p>
          <a:p>
            <a:endParaRPr lang="en-IN" sz="2000" dirty="0"/>
          </a:p>
          <a:p>
            <a:r>
              <a:rPr lang="en-IN" sz="2000" dirty="0"/>
              <a:t>The tax system provides a debt tax shield (i.e. a reduction in tax) so that the value of the geared firm is the value of the ungeared firm plus the tax shield. This could suggest that firms should become 100% debt financed if we ignore other considerations</a:t>
            </a:r>
          </a:p>
          <a:p>
            <a:endParaRPr lang="en-IN" sz="2000" dirty="0"/>
          </a:p>
          <a:p>
            <a:r>
              <a:rPr lang="en-IN" sz="2000" dirty="0"/>
              <a:t>However, MM later found that when personal income taxes as well as corporate taxes are taken into account, the gain from a company increasing its gearing is reduced, eliminated or even negative.</a:t>
            </a:r>
          </a:p>
        </p:txBody>
      </p:sp>
    </p:spTree>
    <p:extLst>
      <p:ext uri="{BB962C8B-B14F-4D97-AF65-F5344CB8AC3E}">
        <p14:creationId xmlns:p14="http://schemas.microsoft.com/office/powerpoint/2010/main" val="4011501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D005C-C513-431F-B001-4A3CDC9E7EDC}"/>
              </a:ext>
            </a:extLst>
          </p:cNvPr>
          <p:cNvSpPr>
            <a:spLocks noGrp="1"/>
          </p:cNvSpPr>
          <p:nvPr>
            <p:ph type="title"/>
          </p:nvPr>
        </p:nvSpPr>
        <p:spPr/>
        <p:txBody>
          <a:bodyPr/>
          <a:lstStyle/>
          <a:p>
            <a:r>
              <a:rPr lang="en-IN" dirty="0"/>
              <a:t>Later Theories</a:t>
            </a:r>
          </a:p>
        </p:txBody>
      </p:sp>
      <p:sp>
        <p:nvSpPr>
          <p:cNvPr id="3" name="Rectangle 2">
            <a:extLst>
              <a:ext uri="{FF2B5EF4-FFF2-40B4-BE49-F238E27FC236}">
                <a16:creationId xmlns:a16="http://schemas.microsoft.com/office/drawing/2014/main" id="{E494A729-5D1B-4CA9-82BE-DEBF933E4EF8}"/>
              </a:ext>
            </a:extLst>
          </p:cNvPr>
          <p:cNvSpPr/>
          <p:nvPr/>
        </p:nvSpPr>
        <p:spPr>
          <a:xfrm>
            <a:off x="838200" y="1581789"/>
            <a:ext cx="9982200" cy="4524315"/>
          </a:xfrm>
          <a:prstGeom prst="rect">
            <a:avLst/>
          </a:prstGeom>
        </p:spPr>
        <p:txBody>
          <a:bodyPr wrap="square">
            <a:spAutoFit/>
          </a:bodyPr>
          <a:lstStyle/>
          <a:p>
            <a:r>
              <a:rPr lang="en-IN" sz="2400" b="1" i="1" dirty="0">
                <a:latin typeface="Calibri,BoldItalic"/>
              </a:rPr>
              <a:t>The effect of different borrowing rates</a:t>
            </a:r>
            <a:endParaRPr lang="en-IN" b="1" i="1" dirty="0">
              <a:latin typeface="Calibri,BoldItalic"/>
            </a:endParaRPr>
          </a:p>
          <a:p>
            <a:endParaRPr lang="en-IN" dirty="0"/>
          </a:p>
          <a:p>
            <a:r>
              <a:rPr lang="en-IN" dirty="0"/>
              <a:t>If we allow for companies being able to borrow at lower rates of interest than individuals, then it means that individuals would not be able to replicate the returns from a more highly geared company by borrowing and buying more shares themselves (as MM assumed).</a:t>
            </a:r>
          </a:p>
          <a:p>
            <a:endParaRPr lang="en-IN" dirty="0"/>
          </a:p>
          <a:p>
            <a:endParaRPr lang="en-IN" dirty="0"/>
          </a:p>
          <a:p>
            <a:r>
              <a:rPr lang="en-IN" sz="2400" b="1" i="1" dirty="0">
                <a:latin typeface="Calibri,BoldItalic"/>
              </a:rPr>
              <a:t>The effect of restricted debt capacity</a:t>
            </a:r>
          </a:p>
          <a:p>
            <a:endParaRPr lang="en-IN" sz="2400" b="1" i="1" dirty="0">
              <a:latin typeface="Calibri,BoldItalic"/>
            </a:endParaRPr>
          </a:p>
          <a:p>
            <a:r>
              <a:rPr lang="en-IN" dirty="0"/>
              <a:t>The MM analysis assumed that increased debt can be raised at the same cost as before, but of course the debt is not risk-free. Loan capital providers would reassess the required return on the company’s debt given the new, more highly geared and risky structure, </a:t>
            </a:r>
            <a:r>
              <a:rPr lang="en-IN" dirty="0" err="1"/>
              <a:t>ie</a:t>
            </a:r>
            <a:r>
              <a:rPr lang="en-IN" dirty="0"/>
              <a:t> the credit rating of the company would decrease.</a:t>
            </a:r>
          </a:p>
          <a:p>
            <a:endParaRPr lang="en-IN" dirty="0"/>
          </a:p>
          <a:p>
            <a:endParaRPr lang="en-IN" dirty="0"/>
          </a:p>
        </p:txBody>
      </p:sp>
    </p:spTree>
    <p:extLst>
      <p:ext uri="{BB962C8B-B14F-4D97-AF65-F5344CB8AC3E}">
        <p14:creationId xmlns:p14="http://schemas.microsoft.com/office/powerpoint/2010/main" val="93105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0D49C-C801-41BC-AD79-D417A8C49F10}"/>
              </a:ext>
            </a:extLst>
          </p:cNvPr>
          <p:cNvSpPr>
            <a:spLocks noGrp="1"/>
          </p:cNvSpPr>
          <p:nvPr>
            <p:ph type="title"/>
          </p:nvPr>
        </p:nvSpPr>
        <p:spPr/>
        <p:txBody>
          <a:bodyPr/>
          <a:lstStyle/>
          <a:p>
            <a:r>
              <a:rPr lang="en-IN" b="1" dirty="0"/>
              <a:t>Cost of equity</a:t>
            </a:r>
            <a:endParaRPr lang="en-IN" dirty="0"/>
          </a:p>
        </p:txBody>
      </p:sp>
      <p:sp>
        <p:nvSpPr>
          <p:cNvPr id="3" name="Content Placeholder 2">
            <a:extLst>
              <a:ext uri="{FF2B5EF4-FFF2-40B4-BE49-F238E27FC236}">
                <a16:creationId xmlns:a16="http://schemas.microsoft.com/office/drawing/2014/main" id="{A63C96E0-1099-47D2-856A-757289D04456}"/>
              </a:ext>
            </a:extLst>
          </p:cNvPr>
          <p:cNvSpPr>
            <a:spLocks noGrp="1"/>
          </p:cNvSpPr>
          <p:nvPr>
            <p:ph idx="1"/>
          </p:nvPr>
        </p:nvSpPr>
        <p:spPr/>
        <p:txBody>
          <a:bodyPr/>
          <a:lstStyle/>
          <a:p>
            <a:r>
              <a:rPr lang="en-IN" sz="1800" i="1" dirty="0"/>
              <a:t>The cost of equity represents the </a:t>
            </a:r>
            <a:r>
              <a:rPr lang="en-IN" sz="1800" b="1" i="1" u="sng" dirty="0"/>
              <a:t>opportunity cost of capital</a:t>
            </a:r>
            <a:r>
              <a:rPr lang="en-IN" sz="1800" i="1" dirty="0"/>
              <a:t> – the rate foregone by shareholders investing in the project rather than investing in alternative securities.</a:t>
            </a:r>
          </a:p>
          <a:p>
            <a:endParaRPr lang="en-IN" dirty="0"/>
          </a:p>
          <a:p>
            <a:r>
              <a:rPr lang="en-IN" dirty="0"/>
              <a:t>Cost of Equity – Risk Free Rate + Equity Risk Premium</a:t>
            </a:r>
          </a:p>
          <a:p>
            <a:endParaRPr lang="en-IN" dirty="0"/>
          </a:p>
          <a:p>
            <a:r>
              <a:rPr lang="en-IN" dirty="0"/>
              <a:t>Points to check:</a:t>
            </a:r>
          </a:p>
          <a:p>
            <a:endParaRPr lang="en-IN" dirty="0"/>
          </a:p>
          <a:p>
            <a:pPr marL="342900" indent="-342900">
              <a:buFont typeface="Arial" panose="020B0604020202020204" pitchFamily="34" charset="0"/>
              <a:buAutoNum type="arabicPeriod"/>
            </a:pPr>
            <a:r>
              <a:rPr lang="en-IN" b="1" dirty="0"/>
              <a:t>Choice of the historical period</a:t>
            </a:r>
          </a:p>
          <a:p>
            <a:pPr marL="342900" indent="-342900">
              <a:buFont typeface="Arial" panose="020B0604020202020204" pitchFamily="34" charset="0"/>
              <a:buAutoNum type="arabicPeriod"/>
            </a:pPr>
            <a:r>
              <a:rPr lang="en-IN" b="1" dirty="0"/>
              <a:t>Real and nominal rates </a:t>
            </a:r>
            <a:r>
              <a:rPr lang="en-IN" dirty="0"/>
              <a:t>- Real cashflows should be discounted at a real rate of return, while nominal cashflows will need a nominal rate for discounting</a:t>
            </a:r>
          </a:p>
          <a:p>
            <a:pPr marL="342900" indent="-342900">
              <a:buFont typeface="Arial" panose="020B0604020202020204" pitchFamily="34" charset="0"/>
              <a:buAutoNum type="arabicPeriod"/>
            </a:pPr>
            <a:endParaRPr lang="en-IN" dirty="0"/>
          </a:p>
        </p:txBody>
      </p:sp>
    </p:spTree>
    <p:extLst>
      <p:ext uri="{BB962C8B-B14F-4D97-AF65-F5344CB8AC3E}">
        <p14:creationId xmlns:p14="http://schemas.microsoft.com/office/powerpoint/2010/main" val="590600588"/>
      </p:ext>
    </p:extLst>
  </p:cSld>
  <p:clrMapOvr>
    <a:masterClrMapping/>
  </p:clrMapOvr>
</p:sld>
</file>

<file path=ppt/theme/theme1.xml><?xml version="1.0" encoding="utf-8"?>
<a:theme xmlns:a="http://schemas.openxmlformats.org/drawingml/2006/main" name="IAQS PPT- Zil_ Final">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IAQS PPT- Zil_ Final</Template>
  <TotalTime>6152</TotalTime>
  <Words>1701</Words>
  <Application>Microsoft Office PowerPoint</Application>
  <PresentationFormat>Widescreen</PresentationFormat>
  <Paragraphs>184</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Calibri,BoldItalic</vt:lpstr>
      <vt:lpstr>Lora</vt:lpstr>
      <vt:lpstr>Roboto Light</vt:lpstr>
      <vt:lpstr>Segoe UI</vt:lpstr>
      <vt:lpstr>Wingdings</vt:lpstr>
      <vt:lpstr>IAQS PPT- Zil_ Final</vt:lpstr>
      <vt:lpstr>PowerPoint Presentation</vt:lpstr>
      <vt:lpstr>Key Decision Making</vt:lpstr>
      <vt:lpstr>PowerPoint Presentation</vt:lpstr>
      <vt:lpstr>WACC</vt:lpstr>
      <vt:lpstr>Modigliani-Miller First Irrelevance Proposition (Idea behind the CAPM Model of calculating Ke)</vt:lpstr>
      <vt:lpstr>MM Graph</vt:lpstr>
      <vt:lpstr>Later Theories</vt:lpstr>
      <vt:lpstr>Later Theories</vt:lpstr>
      <vt:lpstr>Cost of equity</vt:lpstr>
      <vt:lpstr>Capital asset pricing model (CAPM) and risk</vt:lpstr>
      <vt:lpstr>Beta a Measure of Systematic Risk</vt:lpstr>
      <vt:lpstr>Beta in Practise </vt:lpstr>
      <vt:lpstr>CAPM (Ke)</vt:lpstr>
      <vt:lpstr>WACC = Weighted Average Cost of Capital</vt:lpstr>
      <vt:lpstr>Cost of Equity</vt:lpstr>
      <vt:lpstr>CAPM – Calculation of Cost of Equity</vt:lpstr>
      <vt:lpstr>Different Types of Risks</vt:lpstr>
      <vt:lpstr>Beta – A Measure of Systematic Risk</vt:lpstr>
      <vt:lpstr>Measuring Beta – Historical Returns</vt:lpstr>
      <vt:lpstr>Beta  Any company by comparing itself to the Market</vt:lpstr>
      <vt:lpstr>Adjusting beta for gearing</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lokesh</dc:creator>
  <cp:lastModifiedBy>sanil shah</cp:lastModifiedBy>
  <cp:revision>412</cp:revision>
  <dcterms:created xsi:type="dcterms:W3CDTF">2019-12-10T16:16:08Z</dcterms:created>
  <dcterms:modified xsi:type="dcterms:W3CDTF">2021-04-26T03:03:45Z</dcterms:modified>
</cp:coreProperties>
</file>