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8" r:id="rId2"/>
    <p:sldId id="422" r:id="rId3"/>
    <p:sldId id="495" r:id="rId4"/>
    <p:sldId id="497" r:id="rId5"/>
    <p:sldId id="499" r:id="rId6"/>
    <p:sldId id="498" r:id="rId7"/>
    <p:sldId id="501" r:id="rId8"/>
    <p:sldId id="502" r:id="rId9"/>
    <p:sldId id="503" r:id="rId10"/>
    <p:sldId id="504" r:id="rId11"/>
    <p:sldId id="505" r:id="rId12"/>
    <p:sldId id="507" r:id="rId13"/>
    <p:sldId id="508" r:id="rId14"/>
    <p:sldId id="510" r:id="rId15"/>
    <p:sldId id="514" r:id="rId16"/>
    <p:sldId id="515" r:id="rId17"/>
    <p:sldId id="516" r:id="rId18"/>
    <p:sldId id="517" r:id="rId19"/>
    <p:sldId id="49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6623"/>
    <a:srgbClr val="EDEDEE"/>
    <a:srgbClr val="FCD3C2"/>
    <a:srgbClr val="FFFFFF"/>
    <a:srgbClr val="000000"/>
    <a:srgbClr val="F26724"/>
    <a:srgbClr val="4241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29" autoAdjust="0"/>
    <p:restoredTop sz="94631"/>
  </p:normalViewPr>
  <p:slideViewPr>
    <p:cSldViewPr snapToGrid="0" snapToObjects="1">
      <p:cViewPr varScale="1">
        <p:scale>
          <a:sx n="68" d="100"/>
          <a:sy n="68" d="100"/>
        </p:scale>
        <p:origin x="15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2" d="100"/>
          <a:sy n="112" d="100"/>
        </p:scale>
        <p:origin x="4320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C51FF11-E8B5-974A-A7F9-820287719F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AD3D8-BF3E-9A45-BB2E-8741E080B8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DB952-2A9F-FE4B-907D-A51DC08421D5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494F6D-F76A-CF44-BA2F-D77DC67B5F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CBD634-BA8A-AB41-9ED8-BACB999D3F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8C3D9-14DD-E74E-B615-7E08BDF19F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5C31E-DDC8-4B3B-94FE-94FC773413F3}" type="datetimeFigureOut">
              <a:rPr lang="en-IN" smtClean="0"/>
              <a:pPr/>
              <a:t>08-03-2021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267C0-6CBB-4AF4-ABD2-EFA4EF60718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9852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9D4BDE-E287-D14B-9436-247C8841C012}"/>
              </a:ext>
            </a:extLst>
          </p:cNvPr>
          <p:cNvSpPr/>
          <p:nvPr userDrawn="1"/>
        </p:nvSpPr>
        <p:spPr>
          <a:xfrm>
            <a:off x="2103120" y="3036776"/>
            <a:ext cx="7985760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735FC1-5CEE-B747-9055-5200823D0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4E948C-D240-724B-9B89-FDB3B14CA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9E013-E164-B74C-8152-F72E2338B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D46EB-C9BF-4D4A-899F-96B2B054A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C178C-3A1C-7846-8C54-B449032D6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14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C2FCD-18A9-2D42-B84D-D99B18780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157A0-ACAF-5B44-A359-52C51DEE7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87245-B3C4-3D4E-A6F8-1F1316AD2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69965-9BC6-5345-B2D0-6C90A68A7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083EE-9E01-C046-A765-6C417A187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EA403-D618-0848-BCC5-8393E30CC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4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5EB47-6F41-4044-808C-D09164BA2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84202-04C0-4C46-A9AD-172B4084BA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21D020-A612-0746-B5D2-61689C50D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730E1-EAD6-F74C-B572-7FA04F719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84F45E-467D-4C47-9DD4-61BC18BA5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A19AC5-4725-C344-A416-7884860E1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40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4886-5ADE-564C-BB6A-3D8F42E8C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58407-0EDC-CC47-B88F-1C37C2A2B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62C5C-7D1C-AA42-A571-92813FE9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362DE-6775-7745-AE4F-1E49287A7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7C83C-DF1A-B744-B85D-25DF26CF0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40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D0C1A9-B6B8-7A4A-9669-B90B750040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F92B24-A8BD-9845-976F-9EA169FDA6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10554-27EF-1E4B-9828-11CBD0723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89FB8-5001-8241-8703-920FCD81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CAF07-27EB-D341-846D-7AAA3B2BB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06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576C5AA-7A56-0D43-A989-FF7C0A0B30B5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9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325D0D-6BE8-0C41-BA4D-F85965321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576C5AA-7A56-0D43-A989-FF7C0A0B30B5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53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325D0D-6BE8-0C41-BA4D-F85965321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4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4EEBA9-EE23-8946-8968-D8924F827D80}"/>
              </a:ext>
            </a:extLst>
          </p:cNvPr>
          <p:cNvSpPr/>
          <p:nvPr userDrawn="1"/>
        </p:nvSpPr>
        <p:spPr>
          <a:xfrm>
            <a:off x="838200" y="4104155"/>
            <a:ext cx="7974330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4045C-76E6-AA4B-9784-A028AC65B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664B1-AD6A-3040-B7D4-0299560F7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BC9A9-EC29-134C-AECE-54DDD5762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C8B07-567B-1B47-B220-0338242AF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CB435-33FD-3F45-BD2D-6CAA5C288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3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479AA76-4E43-164C-ADE7-A0CFA848737A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D6AE42-E39B-4948-B321-F19D21FDA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2A57D-01D7-B54A-B618-27F0B4D8A1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92261"/>
            <a:ext cx="5181600" cy="45847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1407BB-25DD-5841-BEBF-C394C86F7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92261"/>
            <a:ext cx="5181600" cy="45847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B41DED-1195-DE42-BD2F-00971D9CF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D99B4-9DE9-5D4F-B8CB-B0B831DCA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5A338-9EE2-7A44-BB15-7A4F0EE1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2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DACFAD9-90C8-F347-A654-4D6A5F3D495C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188C31-802D-3D4A-AEA1-3CF8D3E51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53784"/>
            <a:ext cx="10515600" cy="7482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FE5C8-995C-2045-9541-E22F351D632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540248"/>
            <a:ext cx="5157787" cy="733425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26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2FE9A-4ED5-9A49-8907-E00133517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411892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A93268-3EB9-3E4E-8206-62780D6EF36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540248"/>
            <a:ext cx="5183188" cy="733425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26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7A103F-B97E-AC4B-8395-A83886339A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11892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337486-CD2B-0E47-8478-E6DFAD595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1F7CA1-18DC-1048-81B7-3AEEF052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A00F5B-6C2E-1249-9089-697CD51F8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32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B06C-BB5A-E94D-8257-CE9F2465C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49A010-5D43-FF48-A7E1-D39F6B610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81710-55F1-C44B-AEA2-848E391E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F2312-0DA6-C24E-977A-1ECD1A024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91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9213DB-325C-5A40-9859-AE202B123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538230-B643-014A-ABCC-47983A0E3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C0FE8-804A-DC4B-8CDC-DAFFE5BA1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95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00E407-BF2E-FE42-9041-5EAF752A2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CBBD1-7D0F-8E4D-A35C-839603DFE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22213"/>
            <a:ext cx="10515600" cy="4754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E55C9-EA11-A545-B6D1-B29601E19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2A269F68-A112-7E45-9E09-D07179E5D466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599D3-BB28-E74A-9C09-D5B0DC923C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BCD0B-C696-234C-8B40-BDF0AB457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9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Lora" pitchFamily="2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spcAft>
          <a:spcPts val="500"/>
        </a:spcAft>
        <a:buFont typeface="Arial" panose="020B0604020202020204" pitchFamily="34" charset="0"/>
        <a:buNone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2E1DFC-8F4A-6941-A280-A0C6B7D61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1154" y="414695"/>
            <a:ext cx="7709692" cy="1936965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9D5FC421-D452-403F-A269-BF3744BA5E3B}"/>
              </a:ext>
            </a:extLst>
          </p:cNvPr>
          <p:cNvSpPr txBox="1"/>
          <p:nvPr/>
        </p:nvSpPr>
        <p:spPr>
          <a:xfrm>
            <a:off x="556591" y="3627782"/>
            <a:ext cx="1107881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Segoe UI" pitchFamily="34" charset="0"/>
                <a:cs typeface="Segoe UI" pitchFamily="34" charset="0"/>
              </a:rPr>
              <a:t>Subject : Advanced Applications of Excel</a:t>
            </a:r>
            <a:endParaRPr lang="en-IN" sz="4000" b="1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 flipH="1">
            <a:off x="2016957" y="4567895"/>
            <a:ext cx="87570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i="1" dirty="0">
                <a:latin typeface="Segoe UI" pitchFamily="34" charset="0"/>
                <a:cs typeface="Segoe UI" pitchFamily="34" charset="0"/>
              </a:rPr>
              <a:t>Overview of Excel </a:t>
            </a:r>
            <a:r>
              <a:rPr lang="en-GB" sz="4000" b="1" i="1" dirty="0" err="1">
                <a:latin typeface="Segoe UI" pitchFamily="34" charset="0"/>
                <a:cs typeface="Segoe UI" pitchFamily="34" charset="0"/>
              </a:rPr>
              <a:t>VBA+Macro</a:t>
            </a:r>
            <a:r>
              <a:rPr lang="en-GB" sz="4000" b="1" i="1" dirty="0">
                <a:latin typeface="Segoe UI" pitchFamily="34" charset="0"/>
                <a:cs typeface="Segoe UI" pitchFamily="34" charset="0"/>
              </a:rPr>
              <a:t> Recording</a:t>
            </a:r>
          </a:p>
        </p:txBody>
      </p:sp>
    </p:spTree>
    <p:extLst>
      <p:ext uri="{BB962C8B-B14F-4D97-AF65-F5344CB8AC3E}">
        <p14:creationId xmlns:p14="http://schemas.microsoft.com/office/powerpoint/2010/main" val="206576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22255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Examining the Macro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108098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Choose Developer ➪Code ➪Visual Basic (or press Alt+F11)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In the VBE window, locate the window called Project.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Select the project that corresponds to the workbook in which you recorded the macro.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Double-click Module1.</a:t>
            </a: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970300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22255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Modifying the Macro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1080985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Change the name that’s entered in the active cell. 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Change the font name or size.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Figure out the appropriate location for this new statement that makes the cells italic:</a:t>
            </a:r>
          </a:p>
          <a:p>
            <a:r>
              <a:rPr lang="en-US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		</a:t>
            </a:r>
            <a:r>
              <a:rPr 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Selection.Font.Italic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True </a:t>
            </a:r>
            <a:b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2400" dirty="0">
              <a:latin typeface="Cambria" panose="02040503050406030204" pitchFamily="18" charset="0"/>
              <a:ea typeface="Cambria" panose="020405030504060302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360536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50274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Saving Workbooks with Macros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1080985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3200" dirty="0">
                <a:latin typeface="Segoe UI" panose="020B0502040204020203" pitchFamily="34" charset="0"/>
                <a:cs typeface="Segoe UI" panose="020B0502040204020203" pitchFamily="34" charset="0"/>
              </a:rPr>
              <a:t>If you store one or more macros in a workbook, the file must be saved as a macro-enabled file type.</a:t>
            </a:r>
          </a:p>
          <a:p>
            <a:endParaRPr lang="en-IN" sz="3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3200" dirty="0">
                <a:latin typeface="Segoe UI" panose="020B0502040204020203" pitchFamily="34" charset="0"/>
                <a:cs typeface="Segoe UI" panose="020B0502040204020203" pitchFamily="34" charset="0"/>
              </a:rPr>
              <a:t>In other words, the file must be saved with an XLSM extension rather than the normal XLSX extension. </a:t>
            </a:r>
            <a:br>
              <a:rPr lang="en-IN" sz="2400" dirty="0"/>
            </a:br>
            <a:b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2400" dirty="0">
              <a:latin typeface="Cambria" panose="02040503050406030204" pitchFamily="18" charset="0"/>
              <a:ea typeface="Cambria" panose="020405030504060302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982322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7"/>
            <a:ext cx="6265984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Macro Security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1080985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By default, Excel uses the Disable All Macros with Notification option.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With this setting in effect, if you open a workbook that contains macros (and the file is not digitally “signed” or stored in a trusted location), Excel displays a warning like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N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N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N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N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800" dirty="0">
                <a:latin typeface="Segoe UI" panose="020B0502040204020203" pitchFamily="34" charset="0"/>
                <a:cs typeface="Segoe UI" panose="020B0502040204020203" pitchFamily="34" charset="0"/>
              </a:rPr>
              <a:t>If you are certain that the workbook comes from a trusted source, click Enable Macros, and the macros will be enabled.</a:t>
            </a:r>
            <a:b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2400" dirty="0">
              <a:latin typeface="Cambria" panose="02040503050406030204" pitchFamily="18" charset="0"/>
              <a:ea typeface="Cambria" panose="02040503050406030204" pitchFamily="18" charset="0"/>
              <a:cs typeface="Segoe UI" panose="020B0502040204020203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3B19AC-E287-4DB1-9B53-C46583086E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4811" y="3541850"/>
            <a:ext cx="2171700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8305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0818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More Macro points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108098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For the macro to work, its workbook must be open.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If you close the workbook, the macro isn’t available so it can’t work (and its shortcut keys have no effect).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As long as the workbook containing the macro is open, you can run the macro while any workbook is active.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The macro </a:t>
            </a:r>
            <a:r>
              <a:rPr lang="en-IN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WILL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overwrite existing text with no warning — and its effects can’t be undone.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You can create this macro manually rather than record it.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You can store this macro in your Personal Macro Workbook – then, the macro is available automatically whenever you start Excel.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You can also convert the workbook to an add-in file. </a:t>
            </a:r>
          </a:p>
        </p:txBody>
      </p:sp>
    </p:spTree>
    <p:extLst>
      <p:ext uri="{BB962C8B-B14F-4D97-AF65-F5344CB8AC3E}">
        <p14:creationId xmlns:p14="http://schemas.microsoft.com/office/powerpoint/2010/main" val="2513299929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8244841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Exercise 1 – Elephant in a Cage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108098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0" i="0" dirty="0">
                <a:effectLst/>
                <a:latin typeface="Open Sans"/>
              </a:rPr>
              <a:t>Open the “Elephant” sheet in the “Exercises-</a:t>
            </a:r>
            <a:r>
              <a:rPr lang="en-IN" sz="2400" b="0" i="0" dirty="0" err="1">
                <a:effectLst/>
                <a:latin typeface="Open Sans"/>
              </a:rPr>
              <a:t>MacroRecording</a:t>
            </a:r>
            <a:r>
              <a:rPr lang="en-IN" sz="2400" b="0" i="0" dirty="0">
                <a:effectLst/>
                <a:latin typeface="Open Sans"/>
              </a:rPr>
              <a:t>” Sheet</a:t>
            </a:r>
          </a:p>
          <a:p>
            <a:pPr algn="l"/>
            <a:endParaRPr lang="en-IN" sz="2400" b="0" i="0" dirty="0">
              <a:effectLst/>
              <a:latin typeface="Open Sans"/>
            </a:endParaRPr>
          </a:p>
          <a:p>
            <a:pPr algn="l"/>
            <a:r>
              <a:rPr lang="en-IN" sz="2400" b="0" i="0" dirty="0">
                <a:effectLst/>
                <a:latin typeface="Open Sans"/>
              </a:rPr>
              <a:t>Write a macro to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N" sz="2400" b="0" i="0" dirty="0">
                <a:effectLst/>
                <a:latin typeface="Open Sans"/>
              </a:rPr>
              <a:t>Put an Elephant in a cell (Write "Elephant”)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N" sz="2400" b="0" i="0" dirty="0">
                <a:effectLst/>
                <a:latin typeface="Open Sans"/>
              </a:rPr>
              <a:t>Make the elephant bigger (increase the font size to 36)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N" sz="2400" b="0" i="0" dirty="0">
                <a:effectLst/>
                <a:latin typeface="Open Sans"/>
              </a:rPr>
              <a:t>Align it centrally horizontally and vertically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N" sz="2400" b="0" i="0" dirty="0">
                <a:effectLst/>
                <a:latin typeface="Open Sans"/>
              </a:rPr>
              <a:t>Give it a cage (put a border round the cell)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N" sz="2400" b="0" i="0" dirty="0">
                <a:effectLst/>
                <a:latin typeface="Open Sans"/>
              </a:rPr>
              <a:t>Make it the right colour (make the background grey)</a:t>
            </a:r>
          </a:p>
        </p:txBody>
      </p:sp>
    </p:spTree>
    <p:extLst>
      <p:ext uri="{BB962C8B-B14F-4D97-AF65-F5344CB8AC3E}">
        <p14:creationId xmlns:p14="http://schemas.microsoft.com/office/powerpoint/2010/main" val="1043179618"/>
      </p:ext>
    </p:extLst>
  </p:cSld>
  <p:clrMapOvr>
    <a:masterClrMapping/>
  </p:clrMapOvr>
  <p:transition spd="slow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54733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Exercise 2 – Voting Form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555205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IN" sz="2000" b="0" i="0" dirty="0">
                <a:effectLst/>
                <a:latin typeface="Open Sans"/>
              </a:rPr>
              <a:t>Open the “Voting Form” sheet in the “Exercises-</a:t>
            </a:r>
            <a:r>
              <a:rPr lang="en-IN" sz="2000" b="0" i="0" dirty="0" err="1">
                <a:effectLst/>
                <a:latin typeface="Open Sans"/>
              </a:rPr>
              <a:t>MacroRecording</a:t>
            </a:r>
            <a:r>
              <a:rPr lang="en-IN" sz="2000" b="0" i="0" dirty="0">
                <a:effectLst/>
                <a:latin typeface="Open Sans"/>
              </a:rPr>
              <a:t>” Sheet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N" sz="2000" b="0" i="0" dirty="0">
                <a:effectLst/>
                <a:latin typeface="Open Sans"/>
              </a:rPr>
              <a:t>Record a macro to apply the following to cell </a:t>
            </a:r>
            <a:r>
              <a:rPr lang="en-IN" sz="2000" b="1" i="0" dirty="0">
                <a:effectLst/>
                <a:latin typeface="Open Sans"/>
              </a:rPr>
              <a:t>C4</a:t>
            </a:r>
            <a:r>
              <a:rPr lang="en-IN" sz="2000" b="0" i="0" dirty="0">
                <a:effectLst/>
                <a:latin typeface="Open Sans"/>
              </a:rPr>
              <a:t> (the first input cell):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N" sz="2000" b="0" i="1" dirty="0">
                <a:effectLst/>
                <a:latin typeface="Open Sans"/>
              </a:rPr>
              <a:t>Validation</a:t>
            </a:r>
            <a:r>
              <a:rPr lang="en-IN" sz="2000" b="0" i="0" dirty="0">
                <a:effectLst/>
                <a:latin typeface="Open Sans"/>
              </a:rPr>
              <a:t> (so that you can only input a whole number between 0 and 10)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N" sz="2000" b="0" i="1" dirty="0">
                <a:effectLst/>
                <a:latin typeface="Open Sans"/>
              </a:rPr>
              <a:t>Protection</a:t>
            </a:r>
            <a:r>
              <a:rPr lang="en-IN" sz="2000" b="0" i="0" dirty="0">
                <a:effectLst/>
                <a:latin typeface="Open Sans"/>
              </a:rPr>
              <a:t> (unlock the cell for editing)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IN" sz="2000" b="0" i="1" dirty="0">
                <a:effectLst/>
                <a:latin typeface="Open Sans"/>
              </a:rPr>
              <a:t>Formatting</a:t>
            </a:r>
            <a:r>
              <a:rPr lang="en-IN" sz="2000" b="0" i="0" dirty="0">
                <a:effectLst/>
                <a:latin typeface="Open Sans"/>
              </a:rPr>
              <a:t> (give the cell a yellow background)</a:t>
            </a:r>
          </a:p>
          <a:p>
            <a:pPr marL="0" lvl="1"/>
            <a:r>
              <a:rPr lang="en-IN" sz="2000" dirty="0">
                <a:latin typeface="Open Sans"/>
              </a:rPr>
              <a:t>This is the effect we are trying to achieve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N" sz="2000" b="0" i="0" dirty="0">
                <a:effectLst/>
                <a:latin typeface="Open Sans"/>
              </a:rPr>
              <a:t>Stop recording, and edit your macro to strip out all the redundant code.  You should be able to reduce it to 5 lines.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N" sz="2000" b="0" i="0" dirty="0">
                <a:effectLst/>
                <a:latin typeface="Open Sans"/>
              </a:rPr>
              <a:t>Test your slimmed-down macro out to check that it works on the other two input cells.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27B44B-2952-40B7-8FEF-A5D7400738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0374" y="1996937"/>
            <a:ext cx="4419600" cy="3314700"/>
          </a:xfrm>
          <a:prstGeom prst="rect">
            <a:avLst/>
          </a:prstGeom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89EB79AA-F8FC-4CE5-AEB1-CE779DF2E7CE}"/>
              </a:ext>
            </a:extLst>
          </p:cNvPr>
          <p:cNvSpPr/>
          <p:nvPr/>
        </p:nvSpPr>
        <p:spPr>
          <a:xfrm>
            <a:off x="5234609" y="4492488"/>
            <a:ext cx="1012136" cy="3313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464718"/>
      </p:ext>
    </p:extLst>
  </p:cSld>
  <p:clrMapOvr>
    <a:masterClrMapping/>
  </p:clrMapOvr>
  <p:transition spd="slow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223782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Exercise 3 – Cheese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108098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400" b="0" i="0" dirty="0">
                <a:effectLst/>
                <a:latin typeface="Open Sans"/>
              </a:rPr>
              <a:t>Before you start recording a macro, take a copy of the current sheet so you have a replica to test your macro on later.</a:t>
            </a:r>
          </a:p>
          <a:p>
            <a:pPr algn="l"/>
            <a:endParaRPr lang="en-IN" sz="2400" b="0" i="0" dirty="0">
              <a:effectLst/>
              <a:latin typeface="Open Sans"/>
            </a:endParaRPr>
          </a:p>
          <a:p>
            <a:pPr algn="l"/>
            <a:r>
              <a:rPr lang="en-IN" sz="2400" b="0" i="0" dirty="0">
                <a:effectLst/>
                <a:latin typeface="Open Sans"/>
              </a:rPr>
              <a:t>Record a macro called </a:t>
            </a:r>
            <a:r>
              <a:rPr lang="en-IN" sz="2400" b="0" i="0" dirty="0" err="1">
                <a:effectLst/>
                <a:latin typeface="Open Sans"/>
              </a:rPr>
              <a:t>FormatTable</a:t>
            </a:r>
            <a:r>
              <a:rPr lang="en-IN" sz="2400" b="0" i="0" dirty="0">
                <a:effectLst/>
                <a:latin typeface="Open Sans"/>
              </a:rPr>
              <a:t>, with the shortcut CTRL + SHIFT + F, which will format the table and add a formula into column C to calculate the ratio of people who prefer each cheese.</a:t>
            </a:r>
          </a:p>
          <a:p>
            <a:pPr algn="l"/>
            <a:endParaRPr lang="en-IN" sz="2400" dirty="0">
              <a:solidFill>
                <a:srgbClr val="666666"/>
              </a:solidFill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018325523"/>
      </p:ext>
    </p:extLst>
  </p:cSld>
  <p:clrMapOvr>
    <a:masterClrMapping/>
  </p:clrMapOvr>
  <p:transition spd="slow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0818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Exercise 3 – Cheese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0643" y="1713565"/>
            <a:ext cx="4108174" cy="4754750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616165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400" b="0" i="0" dirty="0">
                <a:effectLst/>
                <a:latin typeface="Open Sans"/>
              </a:rPr>
              <a:t>The steps involved in this macro are:</a:t>
            </a:r>
          </a:p>
          <a:p>
            <a:pPr algn="l"/>
            <a:endParaRPr lang="en-IN" sz="2400" b="0" i="0" dirty="0">
              <a:effectLst/>
              <a:latin typeface="Open Sans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IN" sz="2000" b="0" i="0" dirty="0">
                <a:effectLst/>
                <a:latin typeface="Open Sans"/>
              </a:rPr>
              <a:t>In Cell C3 add in the header % People.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N" sz="2000" b="0" i="0" dirty="0">
                <a:effectLst/>
                <a:latin typeface="Open Sans"/>
              </a:rPr>
              <a:t>Highlight Columns A-C and centre the text within each column.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N" sz="2000" b="0" i="0" dirty="0">
                <a:effectLst/>
                <a:latin typeface="Open Sans"/>
              </a:rPr>
              <a:t>Align the main header Favourite Cheeses Data across Columns A-C.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N" sz="2000" b="0" i="0" dirty="0">
                <a:effectLst/>
                <a:latin typeface="Open Sans"/>
              </a:rPr>
              <a:t>Change the Font of the main header to Bold and Size 14pt.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N" sz="2000" b="0" i="0" dirty="0">
                <a:effectLst/>
                <a:latin typeface="Open Sans"/>
              </a:rPr>
              <a:t>Change the Font of the table headers in Row 3 to Bold and Size 12pt.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N" sz="2000" b="0" i="0" dirty="0">
                <a:effectLst/>
                <a:latin typeface="Open Sans"/>
              </a:rPr>
              <a:t>In Cell C5 type in a formula to calculate the ratio of the people who prefer that cheese.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N" sz="2000" b="0" i="0" dirty="0">
                <a:effectLst/>
                <a:latin typeface="Open Sans"/>
              </a:rPr>
              <a:t>AutoFill this down to the bottom of the list.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N" sz="2000" b="0" i="0" dirty="0" err="1">
                <a:effectLst/>
                <a:latin typeface="Open Sans"/>
              </a:rPr>
              <a:t>AutoSize</a:t>
            </a:r>
            <a:r>
              <a:rPr lang="en-IN" sz="2000" b="0" i="0" dirty="0">
                <a:effectLst/>
                <a:latin typeface="Open Sans"/>
              </a:rPr>
              <a:t> the column widths.</a:t>
            </a:r>
          </a:p>
        </p:txBody>
      </p:sp>
      <p:pic>
        <p:nvPicPr>
          <p:cNvPr id="1026" name="Picture 2" descr="Excel VBA Macros exercise - Recording macros and buttons (image 1)">
            <a:extLst>
              <a:ext uri="{FF2B5EF4-FFF2-40B4-BE49-F238E27FC236}">
                <a16:creationId xmlns:a16="http://schemas.microsoft.com/office/drawing/2014/main" id="{ED3A1208-207A-4FF7-A7D3-AA80B42963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067" y="2106484"/>
            <a:ext cx="4215020" cy="376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6630075"/>
      </p:ext>
    </p:extLst>
  </p:cSld>
  <p:clrMapOvr>
    <a:masterClrMapping/>
  </p:clrMapOvr>
  <p:transition spd="slow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05" y="1178300"/>
            <a:ext cx="10809850" cy="5271736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3" name="AutoShape 2" descr="Why does scarcity affect everyone? - Quora">
            <a:extLst>
              <a:ext uri="{FF2B5EF4-FFF2-40B4-BE49-F238E27FC236}">
                <a16:creationId xmlns:a16="http://schemas.microsoft.com/office/drawing/2014/main" id="{B9A1DEE1-897C-4F78-8349-1C67817EEA7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6" name="AutoShape 4" descr="Why does scarcity affect everyone? - Quora">
            <a:extLst>
              <a:ext uri="{FF2B5EF4-FFF2-40B4-BE49-F238E27FC236}">
                <a16:creationId xmlns:a16="http://schemas.microsoft.com/office/drawing/2014/main" id="{1BE66190-3306-40D0-9CBF-E8791662BF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47C09D-9146-4F4F-AB5B-9D3F044D5D5C}"/>
              </a:ext>
            </a:extLst>
          </p:cNvPr>
          <p:cNvSpPr txBox="1"/>
          <p:nvPr/>
        </p:nvSpPr>
        <p:spPr>
          <a:xfrm>
            <a:off x="4161182" y="3043678"/>
            <a:ext cx="35648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5400" b="1" i="1" dirty="0">
                <a:latin typeface="Segoe UI" panose="020B0502040204020203" pitchFamily="34" charset="0"/>
                <a:cs typeface="Segoe UI" panose="020B0502040204020203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66142083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7"/>
            <a:ext cx="6265984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Introduction to VBA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200" y="1725248"/>
            <a:ext cx="10809850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VBA – Visual Basic for Applications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Programming language by Microsoft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Automation is the theme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Inserting text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Repetitive tasks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Creative custom commands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Applications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Analyzing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Budgeting and Forecasting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Creating invoices and other forms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Developing charts from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Keeping lists of things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Used by governments, companies, municipalities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Also called “Debt”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Involves an entity borrowing money in exchange for promised payments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Debtholder obligations have priority over shareholders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Safer investment than stocks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Provide diversification benefits</a:t>
            </a: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43115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7"/>
            <a:ext cx="6927166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VBA - Pluses and Minuses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200" y="1725248"/>
            <a:ext cx="108098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Pluses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Consistency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Speed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Error-free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Minuses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Steeper learning curve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Need a copy of Excel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Moving target – newer versions of Excel</a:t>
            </a: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923118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237849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VBA in a Nutshell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200" y="1725248"/>
            <a:ext cx="1080985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Perform actions by writing/recording macros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VBA module consists of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sub procedures (does something)	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function procedures (returns a value)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VBA manipulates </a:t>
            </a:r>
            <a:r>
              <a:rPr lang="en-US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Objects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(workbook, worksheet, cell, range, chart, shape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Objects have a hierarchy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Objects of same type form a collection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An object is referred to by mentioning its position in hierarchy </a:t>
            </a:r>
          </a:p>
          <a:p>
            <a:pPr lvl="2"/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Application. Workbooks(“Book1.xlsx), </a:t>
            </a:r>
          </a:p>
          <a:p>
            <a:pPr lvl="2"/>
            <a:r>
              <a:rPr 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Application.Workbooks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(“Book1.xlsx”).Worksheets(“Sheet1”), </a:t>
            </a:r>
            <a:r>
              <a:rPr 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Application.Workbooks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(“Book1.xlsx”).Worksheets(“Sheet1”). Range(“A1)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If we omit specific references, Excel uses the active objects</a:t>
            </a: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73673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7"/>
            <a:ext cx="6265984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VBA in a Nutshell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200" y="1725248"/>
            <a:ext cx="1080985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Objects have properties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(Property is like a setting, a Range object has such properties as Value and Address. Chart object has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HasTitle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and Type. VBA determines or changes properties)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We refer to a property be referring to the object name followed by dot followed by property </a:t>
            </a:r>
          </a:p>
          <a:p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(e.g. 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Worksheets(“Sheet1”).Range(“A1”).Value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We can assign values to variables</a:t>
            </a:r>
          </a:p>
          <a:p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   (e.g. 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Interest = Worksheets(“Sheet1”).Range(“A1”).Value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530972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294120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VBA in a Nutshell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1080985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Objects have methods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Method is an action that Excel performs on an object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(e.g. – The object Range has a method </a:t>
            </a:r>
            <a:r>
              <a:rPr 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ClearContents</a:t>
            </a: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that does what it sounds like)</a:t>
            </a:r>
          </a:p>
          <a:p>
            <a:pPr lvl="1"/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A method is specified by object name followed by dot followed by method name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e.g. 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Worksheets("Sheet1").Range("A1").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ClearContents</a:t>
            </a: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IN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VBA includes all the constructs of modern programming languages, including variables, arrays, and looping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281904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7"/>
            <a:ext cx="6280051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My first Macro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1080985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Create a new, empty workbook.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Click the Developer tab, and enable the “Use Relative References” button in the Code group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Select a cell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Choose Developer ➪Code ➪Record Macro or click the macro recording button on the status bar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Enter a name for the macro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Click the Shortcut Key box, and enter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Shift+N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(for an uppercase N) as the shortcut key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Make sure the Store Macro In setting is This Workbook.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Enter some text in the Description box, if you like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Click Ok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159588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251917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My first Macro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108098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10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Type your name in the active cell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Move the cell pointer to the cell below and enter this formula: =NOW()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Select the formula cell, and press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Ctrl+C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to copy that cell to the Clipboard.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Choose Home ➪Clipboard ➪Paste ➪Values (V).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With the date cell selected, press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Shift+up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arrow to select that cell and the one above it (which contains your name).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Use the controls in the Home ➪Font group to change the formatting to Bold and make the font size 16 point.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Choose Developer ➪Code ➪Stop Recording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216162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280052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Testing the Macro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543950" y="1701139"/>
            <a:ext cx="108098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To test your macro, move to an empty cell and press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Ctrl+Shift+N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(or whatever shortcut you assigned).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OR</a:t>
            </a:r>
          </a:p>
          <a:p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Choose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Developer➪Code➪Macros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(or press Alt+F8) to display the Macros dialog box. 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Select the macro from the list (in this case,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NameAndTime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), and click Run.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Make sure you select the cell that will hold your name before executing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701170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IAQS PPT- Zil_ Fin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IAQS PPT- Zil_ Final</Template>
  <TotalTime>3673</TotalTime>
  <Words>1421</Words>
  <Application>Microsoft Office PowerPoint</Application>
  <PresentationFormat>Widescreen</PresentationFormat>
  <Paragraphs>175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Cambria</vt:lpstr>
      <vt:lpstr>CordiaUPC</vt:lpstr>
      <vt:lpstr>Lora</vt:lpstr>
      <vt:lpstr>Open Sans</vt:lpstr>
      <vt:lpstr>Roboto Light</vt:lpstr>
      <vt:lpstr>Segoe UI</vt:lpstr>
      <vt:lpstr>IAQS PPT- Zil_ Final</vt:lpstr>
      <vt:lpstr>PowerPoint Presentation</vt:lpstr>
      <vt:lpstr>Introduction to VBA</vt:lpstr>
      <vt:lpstr>VBA - Pluses and Minuses</vt:lpstr>
      <vt:lpstr>VBA in a Nutshell</vt:lpstr>
      <vt:lpstr>VBA in a Nutshell</vt:lpstr>
      <vt:lpstr>VBA in a Nutshell</vt:lpstr>
      <vt:lpstr>My first Macro</vt:lpstr>
      <vt:lpstr>My first Macro</vt:lpstr>
      <vt:lpstr>Testing the Macro</vt:lpstr>
      <vt:lpstr>Examining the Macro</vt:lpstr>
      <vt:lpstr>Modifying the Macro</vt:lpstr>
      <vt:lpstr>Saving Workbooks with Macros</vt:lpstr>
      <vt:lpstr>Macro Security</vt:lpstr>
      <vt:lpstr>More Macro points</vt:lpstr>
      <vt:lpstr>Exercise 1 – Elephant in a Cage</vt:lpstr>
      <vt:lpstr>Exercise 2 – Voting Form</vt:lpstr>
      <vt:lpstr>Exercise 3 – Cheese</vt:lpstr>
      <vt:lpstr>Exercise 3 – Cheese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lokesh</dc:creator>
  <cp:lastModifiedBy>vibhanshu bisht</cp:lastModifiedBy>
  <cp:revision>187</cp:revision>
  <dcterms:created xsi:type="dcterms:W3CDTF">2019-12-10T16:16:08Z</dcterms:created>
  <dcterms:modified xsi:type="dcterms:W3CDTF">2021-03-08T05:55:42Z</dcterms:modified>
</cp:coreProperties>
</file>