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258" r:id="rId2"/>
    <p:sldId id="422" r:id="rId3"/>
    <p:sldId id="495" r:id="rId4"/>
    <p:sldId id="497" r:id="rId5"/>
    <p:sldId id="499" r:id="rId6"/>
    <p:sldId id="518" r:id="rId7"/>
    <p:sldId id="520" r:id="rId8"/>
    <p:sldId id="498" r:id="rId9"/>
    <p:sldId id="500" r:id="rId10"/>
    <p:sldId id="501" r:id="rId11"/>
    <p:sldId id="502" r:id="rId12"/>
    <p:sldId id="519" r:id="rId13"/>
    <p:sldId id="503" r:id="rId14"/>
    <p:sldId id="504" r:id="rId15"/>
    <p:sldId id="521" r:id="rId16"/>
    <p:sldId id="516" r:id="rId17"/>
    <p:sldId id="522" r:id="rId18"/>
    <p:sldId id="524" r:id="rId19"/>
    <p:sldId id="525" r:id="rId20"/>
    <p:sldId id="526" r:id="rId21"/>
    <p:sldId id="527" r:id="rId22"/>
    <p:sldId id="528" r:id="rId23"/>
    <p:sldId id="530" r:id="rId24"/>
    <p:sldId id="529" r:id="rId25"/>
    <p:sldId id="531" r:id="rId26"/>
    <p:sldId id="532" r:id="rId27"/>
    <p:sldId id="533" r:id="rId28"/>
    <p:sldId id="534" r:id="rId29"/>
    <p:sldId id="535" r:id="rId30"/>
    <p:sldId id="536" r:id="rId31"/>
    <p:sldId id="537" r:id="rId32"/>
    <p:sldId id="538" r:id="rId33"/>
    <p:sldId id="539" r:id="rId34"/>
    <p:sldId id="540" r:id="rId35"/>
    <p:sldId id="541" r:id="rId36"/>
    <p:sldId id="542" r:id="rId37"/>
    <p:sldId id="544" r:id="rId38"/>
    <p:sldId id="545" r:id="rId39"/>
    <p:sldId id="547" r:id="rId40"/>
    <p:sldId id="492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6623"/>
    <a:srgbClr val="EDEDEE"/>
    <a:srgbClr val="FCD3C2"/>
    <a:srgbClr val="FFFFFF"/>
    <a:srgbClr val="000000"/>
    <a:srgbClr val="F26724"/>
    <a:srgbClr val="4241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29" autoAdjust="0"/>
    <p:restoredTop sz="94249" autoAdjust="0"/>
  </p:normalViewPr>
  <p:slideViewPr>
    <p:cSldViewPr snapToGrid="0" snapToObjects="1">
      <p:cViewPr varScale="1">
        <p:scale>
          <a:sx n="64" d="100"/>
          <a:sy n="64" d="100"/>
        </p:scale>
        <p:origin x="96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12" d="100"/>
          <a:sy n="112" d="100"/>
        </p:scale>
        <p:origin x="4320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C51FF11-E8B5-974A-A7F9-820287719F0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AD3D8-BF3E-9A45-BB2E-8741E080B8D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2DB952-2A9F-FE4B-907D-A51DC08421D5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494F6D-F76A-CF44-BA2F-D77DC67B5F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CBD634-BA8A-AB41-9ED8-BACB999D3F8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D8C3D9-14DD-E74E-B615-7E08BDF19F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76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F5C31E-DDC8-4B3B-94FE-94FC773413F3}" type="datetimeFigureOut">
              <a:rPr lang="en-IN" smtClean="0"/>
              <a:pPr/>
              <a:t>08-03-2021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E267C0-6CBB-4AF4-ABD2-EFA4EF60718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9852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E267C0-6CBB-4AF4-ABD2-EFA4EF607181}" type="slidenum">
              <a:rPr lang="en-IN" smtClean="0"/>
              <a:pPr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8954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E267C0-6CBB-4AF4-ABD2-EFA4EF607181}" type="slidenum">
              <a:rPr lang="en-IN" smtClean="0"/>
              <a:pPr/>
              <a:t>33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85401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E267C0-6CBB-4AF4-ABD2-EFA4EF607181}" type="slidenum">
              <a:rPr lang="en-IN" smtClean="0"/>
              <a:pPr/>
              <a:t>34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249917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E267C0-6CBB-4AF4-ABD2-EFA4EF607181}" type="slidenum">
              <a:rPr lang="en-IN" smtClean="0"/>
              <a:pPr/>
              <a:t>35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63077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E267C0-6CBB-4AF4-ABD2-EFA4EF607181}" type="slidenum">
              <a:rPr lang="en-IN" smtClean="0"/>
              <a:pPr/>
              <a:t>36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94092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E267C0-6CBB-4AF4-ABD2-EFA4EF607181}" type="slidenum">
              <a:rPr lang="en-IN" smtClean="0"/>
              <a:pPr/>
              <a:t>37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413313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E267C0-6CBB-4AF4-ABD2-EFA4EF607181}" type="slidenum">
              <a:rPr lang="en-IN" smtClean="0"/>
              <a:pPr/>
              <a:t>38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72162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E267C0-6CBB-4AF4-ABD2-EFA4EF607181}" type="slidenum">
              <a:rPr lang="en-IN" smtClean="0"/>
              <a:pPr/>
              <a:t>39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80227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9D4BDE-E287-D14B-9436-247C8841C012}"/>
              </a:ext>
            </a:extLst>
          </p:cNvPr>
          <p:cNvSpPr/>
          <p:nvPr userDrawn="1"/>
        </p:nvSpPr>
        <p:spPr>
          <a:xfrm>
            <a:off x="2103120" y="3036776"/>
            <a:ext cx="7985760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735FC1-5CEE-B747-9055-5200823D0A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4E948C-D240-724B-9B89-FDB3B14CA3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9E013-E164-B74C-8152-F72E2338B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5D46EB-C9BF-4D4A-899F-96B2B054A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5C178C-3A1C-7846-8C54-B449032D6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514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C2FCD-18A9-2D42-B84D-D99B18780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157A0-ACAF-5B44-A359-52C51DEE7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987245-B3C4-3D4E-A6F8-1F1316AD2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D69965-9BC6-5345-B2D0-6C90A68A7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D083EE-9E01-C046-A765-6C417A187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8EA403-D618-0848-BCC5-8393E30CC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247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5EB47-6F41-4044-808C-D09164BA2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384202-04C0-4C46-A9AD-172B4084BA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21D020-A612-0746-B5D2-61689C50DA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2730E1-EAD6-F74C-B572-7FA04F719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84F45E-467D-4C47-9DD4-61BC18BA5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A19AC5-4725-C344-A416-7884860E1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540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44886-5ADE-564C-BB6A-3D8F42E8C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258407-0EDC-CC47-B88F-1C37C2A2BC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D62C5C-7D1C-AA42-A571-92813FE91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E362DE-6775-7745-AE4F-1E49287A7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7C83C-DF1A-B744-B85D-25DF26CF0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040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D0C1A9-B6B8-7A4A-9669-B90B750040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F92B24-A8BD-9845-976F-9EA169FDA6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10554-27EF-1E4B-9828-11CBD0723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89FB8-5001-8241-8703-920FCD817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4CAF07-27EB-D341-846D-7AAA3B2BB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406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576C5AA-7A56-0D43-A989-FF7C0A0B30B5}"/>
              </a:ext>
            </a:extLst>
          </p:cNvPr>
          <p:cNvSpPr/>
          <p:nvPr userDrawn="1"/>
        </p:nvSpPr>
        <p:spPr>
          <a:xfrm>
            <a:off x="838200" y="914400"/>
            <a:ext cx="6252882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AC83A2-58A2-8846-B66C-A7B446F1E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D6DE7-E41F-E340-8EDF-E5781F307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754E3-7390-2C4D-8224-CE37880B7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EA47A-749E-2E44-AAD0-0D07B5999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D71D4-D33D-ED4A-9F8D-86E812B66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196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4325D0D-6BE8-0C41-BA4D-F859653215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2392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E576C5AA-7A56-0D43-A989-FF7C0A0B30B5}"/>
              </a:ext>
            </a:extLst>
          </p:cNvPr>
          <p:cNvSpPr/>
          <p:nvPr userDrawn="1"/>
        </p:nvSpPr>
        <p:spPr>
          <a:xfrm>
            <a:off x="838200" y="914400"/>
            <a:ext cx="6252882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AC83A2-58A2-8846-B66C-A7B446F1E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D6DE7-E41F-E340-8EDF-E5781F307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754E3-7390-2C4D-8224-CE37880B7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EA47A-749E-2E44-AAD0-0D07B5999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D71D4-D33D-ED4A-9F8D-86E812B66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853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4325D0D-6BE8-0C41-BA4D-F859653215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239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7AC83A2-58A2-8846-B66C-A7B446F1E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D6DE7-E41F-E340-8EDF-E5781F307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754E3-7390-2C4D-8224-CE37880B7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EA47A-749E-2E44-AAD0-0D07B5999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D71D4-D33D-ED4A-9F8D-86E812B66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343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4EEBA9-EE23-8946-8968-D8924F827D80}"/>
              </a:ext>
            </a:extLst>
          </p:cNvPr>
          <p:cNvSpPr/>
          <p:nvPr userDrawn="1"/>
        </p:nvSpPr>
        <p:spPr>
          <a:xfrm>
            <a:off x="838200" y="4104155"/>
            <a:ext cx="7974330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C4045C-76E6-AA4B-9784-A028AC65B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664B1-AD6A-3040-B7D4-0299560F74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BC9A9-EC29-134C-AECE-54DDD5762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3C8B07-567B-1B47-B220-0338242AF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ECB435-33FD-3F45-BD2D-6CAA5C288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53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479AA76-4E43-164C-ADE7-A0CFA848737A}"/>
              </a:ext>
            </a:extLst>
          </p:cNvPr>
          <p:cNvSpPr/>
          <p:nvPr userDrawn="1"/>
        </p:nvSpPr>
        <p:spPr>
          <a:xfrm>
            <a:off x="838200" y="914400"/>
            <a:ext cx="6252882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D6AE42-E39B-4948-B321-F19D21FDA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74117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52A57D-01D7-B54A-B618-27F0B4D8A1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92261"/>
            <a:ext cx="5181600" cy="45847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1407BB-25DD-5841-BEBF-C394C86F75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92261"/>
            <a:ext cx="5181600" cy="45847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B41DED-1195-DE42-BD2F-00971D9CF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CD99B4-9DE9-5D4F-B8CB-B0B831DCA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C5A338-9EE2-7A44-BB15-7A4F0EE12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922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DACFAD9-90C8-F347-A654-4D6A5F3D495C}"/>
              </a:ext>
            </a:extLst>
          </p:cNvPr>
          <p:cNvSpPr/>
          <p:nvPr userDrawn="1"/>
        </p:nvSpPr>
        <p:spPr>
          <a:xfrm>
            <a:off x="838200" y="914400"/>
            <a:ext cx="6252882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188C31-802D-3D4A-AEA1-3CF8D3E51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53784"/>
            <a:ext cx="10515600" cy="74824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4FE5C8-995C-2045-9541-E22F351D632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540248"/>
            <a:ext cx="5157787" cy="733425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2672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72FE9A-4ED5-9A49-8907-E00133517B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411892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A93268-3EB9-3E4E-8206-62780D6EF36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540248"/>
            <a:ext cx="5183188" cy="733425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2672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7A103F-B97E-AC4B-8395-A83886339A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411892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337486-CD2B-0E47-8478-E6DFAD595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1F7CA1-18DC-1048-81B7-3AEEF0523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A00F5B-6C2E-1249-9089-697CD51F8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132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0B06C-BB5A-E94D-8257-CE9F2465C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49A010-5D43-FF48-A7E1-D39F6B610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A81710-55F1-C44B-AEA2-848E391E5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7F2312-0DA6-C24E-977A-1ECD1A024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916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9213DB-325C-5A40-9859-AE202B123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538230-B643-014A-ABCC-47983A0E3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3C0FE8-804A-DC4B-8CDC-DAFFE5BA1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195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00E407-BF2E-FE42-9041-5EAF752A2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741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CBBD1-7D0F-8E4D-A35C-839603DFEB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22213"/>
            <a:ext cx="10515600" cy="4754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AE55C9-EA11-A545-B6D1-B29601E192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0" i="0">
                <a:solidFill>
                  <a:schemeClr val="tx1">
                    <a:tint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599D3-BB28-E74A-9C09-D5B0DC923C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0" i="0">
                <a:solidFill>
                  <a:schemeClr val="tx1">
                    <a:tint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BBCD0B-C696-234C-8B40-BDF0AB4579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 i="0">
                <a:solidFill>
                  <a:schemeClr val="tx1">
                    <a:tint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398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Lora" pitchFamily="2" charset="77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spcAft>
          <a:spcPts val="500"/>
        </a:spcAft>
        <a:buFont typeface="Arial" panose="020B0604020202020204" pitchFamily="34" charset="0"/>
        <a:buNone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12E1DFC-8F4A-6941-A280-A0C6B7D61A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1154" y="414695"/>
            <a:ext cx="7709692" cy="1936965"/>
          </a:xfrm>
          <a:prstGeom prst="rect">
            <a:avLst/>
          </a:prstGeom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id="{9D5FC421-D452-403F-A269-BF3744BA5E3B}"/>
              </a:ext>
            </a:extLst>
          </p:cNvPr>
          <p:cNvSpPr txBox="1"/>
          <p:nvPr/>
        </p:nvSpPr>
        <p:spPr>
          <a:xfrm>
            <a:off x="556591" y="3627782"/>
            <a:ext cx="11078817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latin typeface="Segoe UI" pitchFamily="34" charset="0"/>
                <a:cs typeface="Segoe UI" pitchFamily="34" charset="0"/>
              </a:rPr>
              <a:t>Subject : </a:t>
            </a:r>
            <a:r>
              <a:rPr lang="en-GB" sz="4000" b="1">
                <a:latin typeface="Segoe UI" pitchFamily="34" charset="0"/>
                <a:cs typeface="Segoe UI" pitchFamily="34" charset="0"/>
              </a:rPr>
              <a:t>Advanced Applications of Excel</a:t>
            </a:r>
            <a:endParaRPr lang="en-IN" sz="4000" b="1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 flipH="1">
            <a:off x="2016957" y="4567895"/>
            <a:ext cx="87570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i="1" dirty="0">
                <a:latin typeface="Segoe UI" pitchFamily="34" charset="0"/>
                <a:cs typeface="Segoe UI" pitchFamily="34" charset="0"/>
              </a:rPr>
              <a:t>Sub and Function Procedures, Variables</a:t>
            </a:r>
          </a:p>
        </p:txBody>
      </p:sp>
    </p:spTree>
    <p:extLst>
      <p:ext uri="{BB962C8B-B14F-4D97-AF65-F5344CB8AC3E}">
        <p14:creationId xmlns:p14="http://schemas.microsoft.com/office/powerpoint/2010/main" val="2065762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8845446" cy="1020102"/>
          </a:xfrm>
          <a:solidFill>
            <a:srgbClr val="FCD3C2"/>
          </a:solidFill>
        </p:spPr>
        <p:txBody>
          <a:bodyPr>
            <a:normAutofit fontScale="90000"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Executing a Procedure from Another Procedure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600200"/>
            <a:ext cx="3657599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838200" y="1701139"/>
            <a:ext cx="10515599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NewSub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()</a:t>
            </a: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Call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ShowTenthRoot</a:t>
            </a:r>
            <a:endParaRPr lang="en-IN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</a:t>
            </a:r>
            <a:b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endParaRPr lang="en-US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159588"/>
      </p:ext>
    </p:extLst>
  </p:cSld>
  <p:clrMapOvr>
    <a:masterClrMapping/>
  </p:clrMapOvr>
  <p:transition spd="slow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31210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Calling a Function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543950" y="1701139"/>
            <a:ext cx="1080985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IN" sz="2800" dirty="0"/>
              <a:t>From another sub</a:t>
            </a: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CallerSub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()</a:t>
            </a: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Ans =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TenthRoot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(125)</a:t>
            </a:r>
          </a:p>
          <a:p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MsgBox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Ans</a:t>
            </a: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</a:t>
            </a:r>
          </a:p>
          <a:p>
            <a:endParaRPr lang="en-IN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pPr marL="0" lvl="1"/>
            <a:r>
              <a:rPr lang="en-IN" sz="2800" dirty="0"/>
              <a:t>From formula</a:t>
            </a: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=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TenthRoot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(67)</a:t>
            </a:r>
          </a:p>
        </p:txBody>
      </p:sp>
    </p:spTree>
    <p:extLst>
      <p:ext uri="{BB962C8B-B14F-4D97-AF65-F5344CB8AC3E}">
        <p14:creationId xmlns:p14="http://schemas.microsoft.com/office/powerpoint/2010/main" val="2208216162"/>
      </p:ext>
    </p:extLst>
  </p:cSld>
  <p:clrMapOvr>
    <a:masterClrMapping/>
  </p:clrMapOvr>
  <p:transition spd="slow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357079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VBA Comments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   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838200" y="1422213"/>
            <a:ext cx="1068923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A comment is the simplest type of VBA statement.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Use comments liberally and extensively to describe what the code does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VBA doesn’t interpret an apostrophe inside a set of quotation marks as a comment indicator.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To comment a block of code  -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In the VBE, choose </a:t>
            </a:r>
            <a:r>
              <a:rPr lang="en-IN" sz="2800" dirty="0" err="1">
                <a:latin typeface="Segoe UI" panose="020B0502040204020203" pitchFamily="34" charset="0"/>
                <a:cs typeface="Segoe UI" panose="020B0502040204020203" pitchFamily="34" charset="0"/>
              </a:rPr>
              <a:t>View➪Toolbars➪Edit</a:t>
            </a:r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 to display the Edit toolbar.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To convert a block of statements to comments, select the statements and click the Comment Block button</a:t>
            </a:r>
            <a:endParaRPr lang="en-US" sz="2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214461"/>
      </p:ext>
    </p:extLst>
  </p:cSld>
  <p:clrMapOvr>
    <a:masterClrMapping/>
  </p:clrMapOvr>
  <p:transition spd="slow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31210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Tips for Commenting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838201" y="1738690"/>
            <a:ext cx="1080985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Identify yourself as the author.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Briefly describe the purpose of each Sub or Function procedure you write.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Use comments to keep track of changes you make to a procedure.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Use a comment to indicate that you’re using a function or a construct in an unusual or nonstandard manner.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Use comments to describe the variables you use, especially if you don’t use meaningful variable names.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Use a comment to describe any workarounds you develop to overcome bugs in Excel.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Write comments as you develop code instead of saving the task for a final step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701170"/>
      </p:ext>
    </p:extLst>
  </p:cSld>
  <p:clrMapOvr>
    <a:masterClrMapping/>
  </p:clrMapOvr>
  <p:transition spd="slow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993972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Variables, Constants, and Data Types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543950" y="1701139"/>
            <a:ext cx="1080985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A variable is simply a named storage location in the computer’s memory that’s used by a program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We can use letters, numbers, and some punctuation characters, but the first character must be a letter.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VBA doesn’t distinguish between uppercase and lowercase letters.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We can’t use any spaces, periods, or mathematical operators in a variable name.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We can’t use the following characters in a variable name: #, $, %, &amp;, or !.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Variable names can be no longer than 255 characters.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VBA has reserved words that can’t be used for variable names or procedure names such as Sub, Dim, With, End, Next, and For.</a:t>
            </a:r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                                         </a:t>
            </a:r>
            <a:endParaRPr lang="en-US" sz="2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970300"/>
      </p:ext>
    </p:extLst>
  </p:cSld>
  <p:clrMapOvr>
    <a:masterClrMapping/>
  </p:clrMapOvr>
  <p:transition spd="slow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996970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Variables, Constants, and Data Types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838200" y="1718370"/>
            <a:ext cx="1080985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x = 1</a:t>
            </a:r>
          </a:p>
          <a:p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InterestRate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0.075</a:t>
            </a:r>
          </a:p>
          <a:p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LoanPayoffAmount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243089</a:t>
            </a:r>
          </a:p>
          <a:p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DataEntered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False</a:t>
            </a: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x = x + 1</a:t>
            </a:r>
          </a:p>
          <a:p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UserName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"Bob Johnson"</a:t>
            </a:r>
          </a:p>
          <a:p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Date_Started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#3/14/2019#</a:t>
            </a:r>
          </a:p>
          <a:p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MyNum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YourNum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* 1.25</a:t>
            </a:r>
            <a:endParaRPr lang="en-US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49678778"/>
      </p:ext>
    </p:extLst>
  </p:cSld>
  <p:clrMapOvr>
    <a:masterClrMapping/>
  </p:clrMapOvr>
  <p:transition spd="slow"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32709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VBA Data Types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543950" y="1701139"/>
            <a:ext cx="1080985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N" sz="2400" b="0" i="0" dirty="0">
                <a:effectLst/>
                <a:latin typeface="Open Sans"/>
              </a:rPr>
              <a:t>VBA automatically handles all the data details, which makes life easier for programmers.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N" sz="2400" b="0" i="0" dirty="0">
                <a:effectLst/>
                <a:latin typeface="Open Sans"/>
              </a:rPr>
              <a:t>VBA is not </a:t>
            </a:r>
            <a:r>
              <a:rPr lang="en-IN" sz="2400" b="1" i="0" dirty="0">
                <a:effectLst/>
                <a:latin typeface="Open Sans"/>
              </a:rPr>
              <a:t>strictly typed</a:t>
            </a:r>
            <a:r>
              <a:rPr lang="en-IN" sz="2400" b="0" i="0" dirty="0">
                <a:effectLst/>
                <a:latin typeface="Open Sans"/>
              </a:rPr>
              <a:t>, which means the programmer may not explicitly define the data type for every variable used.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N" sz="2400" b="0" i="0" dirty="0">
                <a:effectLst/>
                <a:latin typeface="Open Sans"/>
              </a:rPr>
              <a:t>VBA doesn’t require that we declare the variables that we use, but it’s definitely a good practice.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N" sz="2400" b="0" i="0" dirty="0">
                <a:effectLst/>
                <a:latin typeface="Open Sans"/>
              </a:rPr>
              <a:t>VBA has a variety of built-in data types.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N" sz="2400" b="0" i="0" dirty="0">
                <a:effectLst/>
                <a:latin typeface="Open Sans"/>
              </a:rPr>
              <a:t>In general, we choose the data type that uses the smallest number of bytes but can still handle all the data we want to store in the variable.</a:t>
            </a:r>
          </a:p>
        </p:txBody>
      </p:sp>
    </p:spTree>
    <p:extLst>
      <p:ext uri="{BB962C8B-B14F-4D97-AF65-F5344CB8AC3E}">
        <p14:creationId xmlns:p14="http://schemas.microsoft.com/office/powerpoint/2010/main" val="1018325523"/>
      </p:ext>
    </p:extLst>
  </p:cSld>
  <p:clrMapOvr>
    <a:masterClrMapping/>
  </p:clrMapOvr>
  <p:transition spd="slow"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32709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VBA Data Types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FCAA324-983E-47EE-91BC-E4D49F8105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1567621"/>
            <a:ext cx="8920395" cy="505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234248"/>
      </p:ext>
    </p:extLst>
  </p:cSld>
  <p:clrMapOvr>
    <a:masterClrMapping/>
  </p:clrMapOvr>
  <p:transition spd="slow">
    <p:pul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8"/>
            <a:ext cx="8260829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Variable declaration and scope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11055246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90000"/>
              </a:lnSpc>
              <a:defRPr/>
            </a:pPr>
            <a:r>
              <a:rPr lang="en-IN" dirty="0"/>
              <a:t>If we don’t declare the data type for a variable you use in a VBA routine, VBA uses the default data type: </a:t>
            </a:r>
            <a:r>
              <a:rPr lang="en-IN" b="1" dirty="0"/>
              <a:t>Variant</a:t>
            </a:r>
            <a:r>
              <a:rPr lang="en-IN" dirty="0"/>
              <a:t>. </a:t>
            </a:r>
          </a:p>
          <a:p>
            <a:pPr lvl="0">
              <a:lnSpc>
                <a:spcPct val="90000"/>
              </a:lnSpc>
              <a:defRPr/>
            </a:pPr>
            <a:r>
              <a:rPr lang="en-IN" dirty="0"/>
              <a:t>Data stored as a variant changes type depending on what we do with it. </a:t>
            </a:r>
          </a:p>
          <a:p>
            <a:pPr lvl="0">
              <a:lnSpc>
                <a:spcPct val="90000"/>
              </a:lnSpc>
              <a:defRPr/>
            </a:pPr>
            <a:r>
              <a:rPr lang="en-IN" dirty="0"/>
              <a:t>For example, if a variable is a Variant data type and contains a text string that looks like a number (such as “143”), we can use this variable for string manipulations as well as numeric calculations.</a:t>
            </a:r>
          </a:p>
          <a:p>
            <a:pPr lvl="0">
              <a:lnSpc>
                <a:spcPct val="90000"/>
              </a:lnSpc>
              <a:defRPr/>
            </a:pPr>
            <a:r>
              <a:rPr lang="en-IN" dirty="0"/>
              <a:t>VBA automatically handles the conversion. </a:t>
            </a:r>
          </a:p>
          <a:p>
            <a:pPr lvl="0">
              <a:lnSpc>
                <a:spcPct val="90000"/>
              </a:lnSpc>
              <a:defRPr/>
            </a:pPr>
            <a:r>
              <a:rPr lang="en-IN" dirty="0"/>
              <a:t>Letting VBA handle data types sacrifices speed and increases</a:t>
            </a:r>
            <a:br>
              <a:rPr lang="en-IN" dirty="0"/>
            </a:br>
            <a:r>
              <a:rPr lang="en-IN" dirty="0"/>
              <a:t>memory used. </a:t>
            </a:r>
            <a:br>
              <a:rPr lang="en-IN" sz="2000" dirty="0"/>
            </a:b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116172"/>
      </p:ext>
    </p:extLst>
  </p:cSld>
  <p:clrMapOvr>
    <a:masterClrMapping/>
  </p:clrMapOvr>
  <p:transition spd="slow">
    <p:pull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29711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Option Explicit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11055246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90000"/>
              </a:lnSpc>
              <a:defRPr/>
            </a:pPr>
            <a:r>
              <a:rPr lang="en-IN" sz="2800" dirty="0"/>
              <a:t>When this statement is present, we won’t be able to run code if it contains any undeclared variables.</a:t>
            </a:r>
          </a:p>
          <a:p>
            <a:pPr lvl="0">
              <a:lnSpc>
                <a:spcPct val="90000"/>
              </a:lnSpc>
              <a:defRPr/>
            </a:pPr>
            <a:r>
              <a:rPr lang="en-IN" sz="2800" dirty="0"/>
              <a:t>We need to use Option Explicit only once: at the beginning of the module, before the declaration of any procedures in the module. </a:t>
            </a:r>
          </a:p>
          <a:p>
            <a:pPr lvl="0">
              <a:lnSpc>
                <a:spcPct val="90000"/>
              </a:lnSpc>
              <a:defRPr/>
            </a:pPr>
            <a:r>
              <a:rPr lang="en-IN" sz="2800" dirty="0"/>
              <a:t>The Option Explicit statement applies only to the module in which it resides. </a:t>
            </a:r>
          </a:p>
          <a:p>
            <a:pPr lvl="0">
              <a:lnSpc>
                <a:spcPct val="90000"/>
              </a:lnSpc>
              <a:defRPr/>
            </a:pPr>
            <a:r>
              <a:rPr lang="en-IN" sz="2800" dirty="0"/>
              <a:t>To ensure that the Option Explicit statement is inserted automatically whenever you insert a new VBA module, turn on the Require Variable Definition option. (in the VBE, choose </a:t>
            </a:r>
            <a:r>
              <a:rPr lang="en-IN" sz="2800" dirty="0" err="1"/>
              <a:t>Tools➪Options</a:t>
            </a:r>
            <a:r>
              <a:rPr lang="en-IN" sz="2800" dirty="0"/>
              <a:t>)</a:t>
            </a:r>
            <a:br>
              <a:rPr lang="en-IN" sz="2000" dirty="0"/>
            </a:b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729880"/>
      </p:ext>
    </p:extLst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8050967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Procedure – Sub and Function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457200" y="1725248"/>
            <a:ext cx="1080985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VBA code that we write in the Visual Basic Editor is known as a procedure.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A </a:t>
            </a:r>
            <a:r>
              <a:rPr lang="en-IN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Sub procedure 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is a group of VBA statements that performs an action (or a sequence of actions) with Excel.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A </a:t>
            </a:r>
            <a:r>
              <a:rPr lang="en-IN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Function procedure 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is a group of VBA statements that performs a calculation and returns a single value (or, sometimes, an array)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Most of the macros we write in VBA are Sub procedures.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A Sub procedure is like a command: Execute the Sub procedure, &amp;  something happens.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Excel includes many worksheet functions such as SUM, PMT, and VLOOKUP. Each function takes one or more arguments (a few functions don’t)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The function does some behind-the-scenes calculations using those arguments and then returns a single value. 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43115"/>
      </p:ext>
    </p:extLst>
  </p:cSld>
  <p:clrMapOvr>
    <a:masterClrMapping/>
  </p:clrMapOvr>
  <p:transition spd="slow">
    <p:pull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372069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Variable Declaration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11055246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90000"/>
              </a:lnSpc>
              <a:buNone/>
              <a:defRPr/>
            </a:pP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Dim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YourName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As String</a:t>
            </a:r>
            <a:b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Dim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January_Inventory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As Double</a:t>
            </a:r>
            <a:b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Dim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AmountDue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As Double</a:t>
            </a:r>
            <a:b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Dim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RowNumber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As Long</a:t>
            </a:r>
            <a:b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Dim X </a:t>
            </a:r>
            <a:br>
              <a:rPr lang="en-IN" sz="1600" dirty="0"/>
            </a:b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500686"/>
      </p:ext>
    </p:extLst>
  </p:cSld>
  <p:clrMapOvr>
    <a:masterClrMapping/>
  </p:clrMapOvr>
  <p:transition spd="slow">
    <p:pull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29711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Variable Scope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11055246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90000"/>
              </a:lnSpc>
              <a:buNone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629F736-1B54-4C65-B4C7-3F71484DF5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298522"/>
              </p:ext>
            </p:extLst>
          </p:nvPr>
        </p:nvGraphicFramePr>
        <p:xfrm>
          <a:off x="838201" y="2137022"/>
          <a:ext cx="10199974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5400">
                  <a:extLst>
                    <a:ext uri="{9D8B030D-6E8A-4147-A177-3AD203B41FA5}">
                      <a16:colId xmlns:a16="http://schemas.microsoft.com/office/drawing/2014/main" val="2209966442"/>
                    </a:ext>
                  </a:extLst>
                </a:gridCol>
                <a:gridCol w="6504574">
                  <a:extLst>
                    <a:ext uri="{9D8B030D-6E8A-4147-A177-3AD203B41FA5}">
                      <a16:colId xmlns:a16="http://schemas.microsoft.com/office/drawing/2014/main" val="30116845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Scope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How the Variable Is Declared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900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Procedure only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By using a Dim or a Static statement in the procedure that uses the variable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424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Module only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By using a Dim or a Private statement before the first Sub or Function statement in the module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57346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000" dirty="0"/>
                        <a:t>All procedures in all modules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By using a Public statement before the first Sub or Function statement in a module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00216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1892777"/>
      </p:ext>
    </p:extLst>
  </p:cSld>
  <p:clrMapOvr>
    <a:masterClrMapping/>
  </p:clrMapOvr>
  <p:transition spd="slow">
    <p:pull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31210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Variable Scope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11055246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IN" dirty="0"/>
              <a:t>The lowest level of scope for a variable is at the procedure level. (A </a:t>
            </a:r>
            <a:r>
              <a:rPr lang="en-IN" i="1" dirty="0"/>
              <a:t>procedure </a:t>
            </a:r>
            <a:r>
              <a:rPr lang="en-IN" dirty="0"/>
              <a:t>is either a Sub or a Function procedure.) </a:t>
            </a:r>
          </a:p>
          <a:p>
            <a:pPr>
              <a:lnSpc>
                <a:spcPct val="90000"/>
              </a:lnSpc>
              <a:defRPr/>
            </a:pPr>
            <a:r>
              <a:rPr lang="en-IN" dirty="0"/>
              <a:t>Variables declared with this scope can be used only in the procedure in which they’re declared. </a:t>
            </a:r>
          </a:p>
          <a:p>
            <a:pPr>
              <a:lnSpc>
                <a:spcPct val="90000"/>
              </a:lnSpc>
              <a:defRPr/>
            </a:pPr>
            <a:r>
              <a:rPr lang="en-IN" dirty="0"/>
              <a:t>When the procedure ends, the variable no longer exists, and Excel frees up its memory. </a:t>
            </a:r>
          </a:p>
          <a:p>
            <a:pPr>
              <a:lnSpc>
                <a:spcPct val="90000"/>
              </a:lnSpc>
              <a:defRPr/>
            </a:pPr>
            <a:r>
              <a:rPr lang="en-IN" dirty="0"/>
              <a:t>If we execute the procedure again, the variable comes back to life, but its previous value is lost</a:t>
            </a:r>
            <a:r>
              <a:rPr lang="en-IN" sz="2000" dirty="0"/>
              <a:t> </a:t>
            </a:r>
            <a:br>
              <a:rPr lang="en-IN" sz="2000" dirty="0"/>
            </a:b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8318195"/>
      </p:ext>
    </p:extLst>
  </p:cSld>
  <p:clrMapOvr>
    <a:masterClrMapping/>
  </p:clrMapOvr>
  <p:transition spd="slow">
    <p:pull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551951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Procedure-only Variable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11055246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IN" sz="2800" dirty="0"/>
              <a:t>The lowest level of scope for a variable is at the procedure level. </a:t>
            </a:r>
          </a:p>
          <a:p>
            <a:pPr>
              <a:lnSpc>
                <a:spcPct val="90000"/>
              </a:lnSpc>
              <a:defRPr/>
            </a:pPr>
            <a:r>
              <a:rPr lang="en-IN" sz="2800" dirty="0"/>
              <a:t>Variables declared with this scope can be used only in the procedure in which they’re declared. </a:t>
            </a:r>
          </a:p>
          <a:p>
            <a:pPr>
              <a:lnSpc>
                <a:spcPct val="90000"/>
              </a:lnSpc>
              <a:defRPr/>
            </a:pPr>
            <a:r>
              <a:rPr lang="en-IN" sz="2800" dirty="0"/>
              <a:t>When the procedure ends, the variable no longer exists, and Excel frees up its memory. </a:t>
            </a:r>
          </a:p>
          <a:p>
            <a:pPr>
              <a:lnSpc>
                <a:spcPct val="90000"/>
              </a:lnSpc>
              <a:defRPr/>
            </a:pPr>
            <a:r>
              <a:rPr lang="en-IN" sz="2800" dirty="0"/>
              <a:t>If we execute the procedure again, the variable comes back to life, but its previous value is lost</a:t>
            </a:r>
            <a:r>
              <a:rPr lang="en-IN" sz="1800" dirty="0"/>
              <a:t> </a:t>
            </a:r>
          </a:p>
          <a:p>
            <a:pPr>
              <a:lnSpc>
                <a:spcPct val="90000"/>
              </a:lnSpc>
              <a:defRPr/>
            </a:pPr>
            <a:r>
              <a:rPr lang="en-IN" sz="2800" dirty="0"/>
              <a:t>If we declare a variable with procedure-only scope, other procedures in the same module can use the same variable name, but each instance of the variable is </a:t>
            </a:r>
            <a:r>
              <a:rPr lang="en-IN" sz="2400" dirty="0"/>
              <a:t>unique </a:t>
            </a:r>
            <a:r>
              <a:rPr lang="en-IN" sz="2800" dirty="0"/>
              <a:t>to its own procedure.</a:t>
            </a:r>
          </a:p>
          <a:p>
            <a:pPr>
              <a:lnSpc>
                <a:spcPct val="90000"/>
              </a:lnSpc>
              <a:defRPr/>
            </a:pPr>
            <a:r>
              <a:rPr lang="en-IN" sz="2800" dirty="0"/>
              <a:t>Most Efficient</a:t>
            </a:r>
            <a:br>
              <a:rPr lang="en-IN" sz="2000" dirty="0"/>
            </a:b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330555"/>
      </p:ext>
    </p:extLst>
  </p:cSld>
  <p:clrMapOvr>
    <a:masterClrMapping/>
  </p:clrMapOvr>
  <p:transition spd="slow">
    <p:pull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13348"/>
            <a:ext cx="6723089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Module-Only Variable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11055246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IN" sz="2800" dirty="0"/>
              <a:t>Sometimes, we want a variable to be available to all procedures in a module. </a:t>
            </a:r>
          </a:p>
          <a:p>
            <a:pPr>
              <a:lnSpc>
                <a:spcPct val="90000"/>
              </a:lnSpc>
              <a:defRPr/>
            </a:pPr>
            <a:r>
              <a:rPr lang="en-IN" sz="2800" dirty="0"/>
              <a:t>If so, we just declare the variable (using Dim or Private) before the module’s first Sub or Function statement — outside any procedures. </a:t>
            </a:r>
          </a:p>
          <a:p>
            <a:pPr>
              <a:lnSpc>
                <a:spcPct val="90000"/>
              </a:lnSpc>
              <a:defRPr/>
            </a:pPr>
            <a:r>
              <a:rPr lang="en-IN" sz="2800" dirty="0"/>
              <a:t>We do this in the Declarations section, at the beginning of the module. (This is also where the Option Explicit statement is located.) </a:t>
            </a:r>
          </a:p>
          <a:p>
            <a:pPr>
              <a:lnSpc>
                <a:spcPct val="90000"/>
              </a:lnSpc>
              <a:defRPr/>
            </a:pPr>
            <a:r>
              <a:rPr lang="en-IN" sz="2800" dirty="0"/>
              <a:t>With this declaration in place the variable can be used from any other procedure within the module, and it retains its value from one procedure to another. </a:t>
            </a:r>
            <a:br>
              <a:rPr lang="en-IN" sz="1050" dirty="0"/>
            </a:br>
            <a:br>
              <a:rPr lang="en-IN" sz="1600" dirty="0"/>
            </a:b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22721"/>
      </p:ext>
    </p:extLst>
  </p:cSld>
  <p:clrMapOvr>
    <a:masterClrMapping/>
  </p:clrMapOvr>
  <p:transition spd="slow">
    <p:pull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13348"/>
            <a:ext cx="669310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Public variables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11055246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IN" sz="2400" dirty="0"/>
              <a:t>If we need to make a variable available to all the procedures in all VBA modules in a workbook, we declare the variable at the module level (in the Declarations section) by using the Public keyword. </a:t>
            </a:r>
          </a:p>
          <a:p>
            <a:pPr>
              <a:lnSpc>
                <a:spcPct val="90000"/>
              </a:lnSpc>
              <a:defRPr/>
            </a:pPr>
            <a:r>
              <a:rPr lang="en-IN" sz="2400" dirty="0"/>
              <a:t>The Public keyword makes the variable available to any procedure in the workbook — even those in other VBA modules. </a:t>
            </a:r>
          </a:p>
          <a:p>
            <a:pPr>
              <a:lnSpc>
                <a:spcPct val="90000"/>
              </a:lnSpc>
              <a:defRPr/>
            </a:pPr>
            <a:r>
              <a:rPr lang="en-IN" sz="2400" dirty="0"/>
              <a:t>We must insert this statement before the first Sub or Function statement in a module.</a:t>
            </a:r>
          </a:p>
          <a:p>
            <a:pPr>
              <a:lnSpc>
                <a:spcPct val="90000"/>
              </a:lnSpc>
              <a:defRPr/>
            </a:pPr>
            <a:r>
              <a:rPr lang="en-IN" sz="2400" dirty="0"/>
              <a:t>If we’d like a variable to be available to modules in other workbooks, we must declare the variable as Public and establish a reference to the workbook that contains the variable declaration. </a:t>
            </a:r>
          </a:p>
          <a:p>
            <a:pPr>
              <a:lnSpc>
                <a:spcPct val="90000"/>
              </a:lnSpc>
              <a:defRPr/>
            </a:pPr>
            <a:r>
              <a:rPr lang="en-IN" sz="2400" dirty="0"/>
              <a:t>Set up a reference by choosing </a:t>
            </a:r>
            <a:r>
              <a:rPr lang="en-IN" sz="2400" dirty="0" err="1"/>
              <a:t>Tools➪References</a:t>
            </a:r>
            <a:r>
              <a:rPr lang="en-IN" sz="2400" dirty="0"/>
              <a:t> in the VBE. </a:t>
            </a:r>
          </a:p>
          <a:p>
            <a:pPr>
              <a:lnSpc>
                <a:spcPct val="90000"/>
              </a:lnSpc>
              <a:defRPr/>
            </a:pPr>
            <a:r>
              <a:rPr lang="en-IN" sz="2400" dirty="0"/>
              <a:t>In practice, sharing a variable across workbooks is hardly ever done.</a:t>
            </a:r>
            <a:br>
              <a:rPr lang="en-IN" sz="2800" dirty="0"/>
            </a:br>
            <a:br>
              <a:rPr lang="en-IN" sz="1600" dirty="0"/>
            </a:b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194267"/>
      </p:ext>
    </p:extLst>
  </p:cSld>
  <p:clrMapOvr>
    <a:masterClrMapping/>
  </p:clrMapOvr>
  <p:transition spd="slow">
    <p:pull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13348"/>
            <a:ext cx="670809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Static variables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11055246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IN" dirty="0"/>
              <a:t>When a procedure ends, all the procedure’s variables are reset. </a:t>
            </a:r>
          </a:p>
          <a:p>
            <a:pPr>
              <a:lnSpc>
                <a:spcPct val="90000"/>
              </a:lnSpc>
              <a:defRPr/>
            </a:pPr>
            <a:r>
              <a:rPr lang="en-IN" dirty="0"/>
              <a:t>Static variables are special cases because they retain their value even when the procedure ends. </a:t>
            </a:r>
          </a:p>
          <a:p>
            <a:pPr>
              <a:lnSpc>
                <a:spcPct val="90000"/>
              </a:lnSpc>
              <a:defRPr/>
            </a:pPr>
            <a:r>
              <a:rPr lang="en-IN" dirty="0"/>
              <a:t>We declare a static variable at the procedure level. </a:t>
            </a:r>
          </a:p>
          <a:p>
            <a:pPr>
              <a:lnSpc>
                <a:spcPct val="90000"/>
              </a:lnSpc>
              <a:defRPr/>
            </a:pPr>
            <a:r>
              <a:rPr lang="en-IN" dirty="0"/>
              <a:t>A static variable may be useful if we need to track the number of times we execute a procedure.</a:t>
            </a:r>
          </a:p>
          <a:p>
            <a:pPr marL="0" indent="0">
              <a:lnSpc>
                <a:spcPct val="90000"/>
              </a:lnSpc>
              <a:buNone/>
              <a:defRPr/>
            </a:pPr>
            <a:br>
              <a:rPr lang="en-IN" sz="1600" dirty="0"/>
            </a:b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214731"/>
      </p:ext>
    </p:extLst>
  </p:cSld>
  <p:clrMapOvr>
    <a:masterClrMapping/>
  </p:clrMapOvr>
  <p:transition spd="slow">
    <p:pull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13348"/>
            <a:ext cx="7277725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Static variables - example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11055246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MySub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()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Static Counter As Integer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Dim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As String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Counter = Counter + 1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"Number of executions: " &amp; Counter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MsgBox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</a:t>
            </a:r>
            <a:endParaRPr lang="en-IN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</a:t>
            </a:r>
          </a:p>
          <a:p>
            <a:pPr>
              <a:lnSpc>
                <a:spcPct val="90000"/>
              </a:lnSpc>
              <a:defRPr/>
            </a:pPr>
            <a:r>
              <a:rPr lang="en-IN" sz="2400" dirty="0"/>
              <a:t>The value of the Counter variable isn’t reset when the procedure ends</a:t>
            </a:r>
          </a:p>
          <a:p>
            <a:pPr>
              <a:lnSpc>
                <a:spcPct val="90000"/>
              </a:lnSpc>
              <a:defRPr/>
            </a:pPr>
            <a:r>
              <a:rPr lang="en-IN" sz="2400" dirty="0"/>
              <a:t>But it’s reset when we close and reopen the workbook.</a:t>
            </a:r>
          </a:p>
          <a:p>
            <a:pPr>
              <a:lnSpc>
                <a:spcPct val="90000"/>
              </a:lnSpc>
              <a:defRPr/>
            </a:pPr>
            <a:r>
              <a:rPr lang="en-IN" sz="2400" dirty="0"/>
              <a:t>The value of a variable declared as Static is unavailable to other procedures. </a:t>
            </a:r>
            <a:br>
              <a:rPr lang="en-IN" sz="2800" dirty="0"/>
            </a:br>
            <a:endParaRPr kumimoji="0" lang="en-US" altLang="en-US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498218"/>
      </p:ext>
    </p:extLst>
  </p:cSld>
  <p:clrMapOvr>
    <a:masterClrMapping/>
  </p:clrMapOvr>
  <p:transition spd="slow">
    <p:pull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13348"/>
            <a:ext cx="667811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Life of Variables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11055246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  <a:defRPr/>
            </a:pPr>
            <a:r>
              <a:rPr lang="en-IN" sz="2400" dirty="0"/>
              <a:t>We can purge all variables from memory by using three methods:</a:t>
            </a:r>
          </a:p>
          <a:p>
            <a:pPr>
              <a:lnSpc>
                <a:spcPct val="90000"/>
              </a:lnSpc>
              <a:defRPr/>
            </a:pPr>
            <a:r>
              <a:rPr lang="en-IN" sz="2400" dirty="0"/>
              <a:t>Clicking the Reset toolbar button (the little blue square button on the Standard toolbar in the VBE).</a:t>
            </a:r>
          </a:p>
          <a:p>
            <a:pPr>
              <a:lnSpc>
                <a:spcPct val="90000"/>
              </a:lnSpc>
              <a:defRPr/>
            </a:pPr>
            <a:r>
              <a:rPr lang="en-IN" sz="2400" dirty="0"/>
              <a:t>Clicking End when a runtime error message dialog box shows up.</a:t>
            </a:r>
          </a:p>
          <a:p>
            <a:pPr>
              <a:lnSpc>
                <a:spcPct val="90000"/>
              </a:lnSpc>
              <a:defRPr/>
            </a:pPr>
            <a:r>
              <a:rPr lang="en-IN" sz="2400" dirty="0"/>
              <a:t>Including an End statement anywhere in the code. This is not the same as an End Sub or End Function statement.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altLang="en-US" sz="2400" dirty="0"/>
              <a:t>Otherwise, only procedure-level variables will be removed from memory when the macro code has completed running. 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altLang="en-US" sz="2400" dirty="0"/>
              <a:t>Static variables, module-level variables, and global (public) variables all retain their values in between runs of the code.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711469102"/>
      </p:ext>
    </p:extLst>
  </p:cSld>
  <p:clrMapOvr>
    <a:masterClrMapping/>
  </p:clrMapOvr>
  <p:transition spd="slow">
    <p:pull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13348"/>
            <a:ext cx="667811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Constants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11055246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IN" sz="2800" dirty="0"/>
              <a:t>A constant is a named element whose value does not change</a:t>
            </a:r>
          </a:p>
          <a:p>
            <a:pPr>
              <a:lnSpc>
                <a:spcPct val="90000"/>
              </a:lnSpc>
              <a:defRPr/>
            </a:pPr>
            <a:r>
              <a:rPr lang="en-IN" sz="2800" dirty="0"/>
              <a:t>Like variables, constants have a scope.</a:t>
            </a:r>
          </a:p>
          <a:p>
            <a:pPr lvl="1">
              <a:lnSpc>
                <a:spcPct val="90000"/>
              </a:lnSpc>
              <a:defRPr/>
            </a:pPr>
            <a:r>
              <a:rPr lang="en-IN" sz="2400" dirty="0"/>
              <a:t>To make a constant available within only a single procedure, we declare the constant after the procedure’s Sub or Function statement.</a:t>
            </a:r>
          </a:p>
          <a:p>
            <a:pPr lvl="1">
              <a:lnSpc>
                <a:spcPct val="90000"/>
              </a:lnSpc>
              <a:defRPr/>
            </a:pPr>
            <a:r>
              <a:rPr lang="en-IN" sz="2400" dirty="0"/>
              <a:t>To make a constant available to all procedures in a module, we declare the constant in the Declarations section for the module.</a:t>
            </a:r>
          </a:p>
          <a:p>
            <a:pPr lvl="1">
              <a:lnSpc>
                <a:spcPct val="90000"/>
              </a:lnSpc>
              <a:defRPr/>
            </a:pPr>
            <a:r>
              <a:rPr lang="en-IN" sz="2400" dirty="0"/>
              <a:t>To make a constant available to all modules in the workbook, we use the Public keyword and declare the constant in the Declarations section of any module.</a:t>
            </a:r>
          </a:p>
          <a:p>
            <a:pPr>
              <a:lnSpc>
                <a:spcPct val="90000"/>
              </a:lnSpc>
              <a:defRPr/>
            </a:pPr>
            <a:r>
              <a:rPr lang="en-IN" sz="2800" dirty="0"/>
              <a:t>Unlike a variable, the value of a constant doesn’t vary.</a:t>
            </a:r>
          </a:p>
          <a:p>
            <a:pPr>
              <a:lnSpc>
                <a:spcPct val="90000"/>
              </a:lnSpc>
              <a:defRPr/>
            </a:pPr>
            <a:r>
              <a:rPr lang="en-IN" sz="2800" dirty="0"/>
              <a:t>If we attempt to change the value of a constant in a VBA routine, we get an error. 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845791148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25214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A test sub procedure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422213"/>
            <a:ext cx="10515599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90000"/>
              </a:lnSpc>
              <a:defRPr/>
            </a:pPr>
            <a:endParaRPr lang="en-IN" altLang="en-US" sz="2000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lvl="0" indent="0">
              <a:lnSpc>
                <a:spcPct val="90000"/>
              </a:lnSpc>
              <a:buNone/>
              <a:defRPr/>
            </a:pPr>
            <a:r>
              <a:rPr lang="en-IN" alt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</a:t>
            </a:r>
            <a:r>
              <a:rPr lang="en-IN" alt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ShowMessage</a:t>
            </a:r>
            <a:r>
              <a:rPr lang="en-IN" alt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()</a:t>
            </a:r>
          </a:p>
          <a:p>
            <a:pPr marL="0" lvl="0" indent="0">
              <a:lnSpc>
                <a:spcPct val="90000"/>
              </a:lnSpc>
              <a:buNone/>
              <a:defRPr/>
            </a:pPr>
            <a:r>
              <a:rPr lang="en-IN" alt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MsgBox</a:t>
            </a:r>
            <a:r>
              <a:rPr lang="en-IN" alt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“This is a message box!"</a:t>
            </a:r>
          </a:p>
          <a:p>
            <a:pPr marL="0" lvl="0" indent="0">
              <a:lnSpc>
                <a:spcPct val="90000"/>
              </a:lnSpc>
              <a:buNone/>
              <a:defRPr/>
            </a:pPr>
            <a:r>
              <a:rPr lang="en-IN" alt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</a:t>
            </a:r>
          </a:p>
          <a:p>
            <a:pPr marL="285750" lvl="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IN" alt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A set of parentheses follows the procedure’s name. </a:t>
            </a:r>
          </a:p>
          <a:p>
            <a:pPr marL="285750" lvl="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IN" alt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In most cases, these parentheses are empty.</a:t>
            </a:r>
          </a:p>
          <a:p>
            <a:pPr marL="285750" lvl="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IN" alt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However, we can pass arguments to Sub procedures from other procedures.</a:t>
            </a:r>
          </a:p>
          <a:p>
            <a:pPr marL="285750" lvl="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IN" alt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If the Sub uses arguments, list them between the parentheses.</a:t>
            </a:r>
            <a:endParaRPr lang="en-US" alt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923118"/>
      </p:ext>
    </p:extLst>
  </p:cSld>
  <p:clrMapOvr>
    <a:masterClrMapping/>
  </p:clrMapOvr>
  <p:transition spd="slow">
    <p:pull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375" y="658091"/>
            <a:ext cx="6689933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Examples of Constants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375" y="2073926"/>
            <a:ext cx="11055246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Const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NumQuarters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As Integer = 4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Const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Rate = .0725, Period = 12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Const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ModName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As String = "Budget Macros"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Public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Const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AppName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As String = "Budget Application"</a:t>
            </a:r>
            <a:endParaRPr lang="en-US" altLang="en-US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64857204"/>
      </p:ext>
    </p:extLst>
  </p:cSld>
  <p:clrMapOvr>
    <a:masterClrMapping/>
  </p:clrMapOvr>
  <p:transition spd="slow">
    <p:pull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375" y="713348"/>
            <a:ext cx="6704923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Strings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375" y="2073926"/>
            <a:ext cx="11055246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IN" sz="2800" dirty="0">
                <a:solidFill>
                  <a:srgbClr val="000000"/>
                </a:solidFill>
                <a:latin typeface="Merriweather-Regular"/>
              </a:rPr>
              <a:t>Text is referred to as ‘string’. We can work with two types of strings in VBA:</a:t>
            </a:r>
          </a:p>
          <a:p>
            <a:pPr lvl="1">
              <a:lnSpc>
                <a:spcPct val="90000"/>
              </a:lnSpc>
              <a:defRPr/>
            </a:pPr>
            <a:r>
              <a:rPr lang="en-IN" sz="2400" dirty="0">
                <a:solidFill>
                  <a:srgbClr val="000000"/>
                </a:solidFill>
                <a:latin typeface="Merriweather-Regular"/>
              </a:rPr>
              <a:t>Fixed-length strings are declared with a specified number of characters. The maximum length is 65,526 characters.</a:t>
            </a:r>
          </a:p>
          <a:p>
            <a:pPr lvl="1">
              <a:lnSpc>
                <a:spcPct val="90000"/>
              </a:lnSpc>
              <a:defRPr/>
            </a:pPr>
            <a:r>
              <a:rPr lang="en-IN" sz="2400" dirty="0">
                <a:solidFill>
                  <a:srgbClr val="000000"/>
                </a:solidFill>
                <a:latin typeface="Merriweather-Regular"/>
              </a:rPr>
              <a:t>Variable-length strings theoretically can hold as many as two billion characters.</a:t>
            </a:r>
          </a:p>
          <a:p>
            <a:pPr>
              <a:lnSpc>
                <a:spcPct val="90000"/>
              </a:lnSpc>
              <a:defRPr/>
            </a:pPr>
            <a:r>
              <a:rPr lang="en-IN" sz="2800" dirty="0">
                <a:solidFill>
                  <a:srgbClr val="000000"/>
                </a:solidFill>
                <a:latin typeface="Merriweather-Regular"/>
              </a:rPr>
              <a:t>When declaring a string variable with a Dim statement, we can specify the maximum length if we know it (it’s a fixed-length string) or let VBA handle it dynamically (it’s a variable-length string). </a:t>
            </a:r>
          </a:p>
          <a:p>
            <a:pPr marL="0" indent="0">
              <a:lnSpc>
                <a:spcPct val="90000"/>
              </a:lnSpc>
              <a:buNone/>
              <a:defRPr/>
            </a:pPr>
            <a:endParaRPr lang="en-IN" sz="2400" dirty="0">
              <a:solidFill>
                <a:srgbClr val="000000"/>
              </a:solidFill>
              <a:latin typeface="Merriweather-Regular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Dim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MyString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As String * 50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Dim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YourString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As String</a:t>
            </a:r>
          </a:p>
        </p:txBody>
      </p:sp>
    </p:spTree>
    <p:extLst>
      <p:ext uri="{BB962C8B-B14F-4D97-AF65-F5344CB8AC3E}">
        <p14:creationId xmlns:p14="http://schemas.microsoft.com/office/powerpoint/2010/main" val="1657545945"/>
      </p:ext>
    </p:extLst>
  </p:cSld>
  <p:clrMapOvr>
    <a:masterClrMapping/>
  </p:clrMapOvr>
  <p:transition spd="slow">
    <p:pull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422" y="713348"/>
            <a:ext cx="6538886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Dates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375" y="2073926"/>
            <a:ext cx="11055246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IN" sz="2400" dirty="0">
                <a:solidFill>
                  <a:srgbClr val="000000"/>
                </a:solidFill>
                <a:latin typeface="Merriweather-Regular"/>
              </a:rPr>
              <a:t>A variable defined as a Date can hold dates ranging from January 1, 0100, to December 31, 9999. </a:t>
            </a:r>
          </a:p>
          <a:p>
            <a:pPr>
              <a:lnSpc>
                <a:spcPct val="90000"/>
              </a:lnSpc>
              <a:defRPr/>
            </a:pPr>
            <a:r>
              <a:rPr lang="en-IN" sz="2400" dirty="0">
                <a:solidFill>
                  <a:srgbClr val="000000"/>
                </a:solidFill>
                <a:latin typeface="Merriweather-Regular"/>
              </a:rPr>
              <a:t>We can also use the Date data type to work with time data. (VBA lacks a Time data type.)</a:t>
            </a:r>
          </a:p>
          <a:p>
            <a:pPr>
              <a:lnSpc>
                <a:spcPct val="90000"/>
              </a:lnSpc>
              <a:defRPr/>
            </a:pPr>
            <a:r>
              <a:rPr lang="en-IN" sz="2400" dirty="0">
                <a:solidFill>
                  <a:srgbClr val="000000"/>
                </a:solidFill>
                <a:latin typeface="Merriweather-Regular"/>
              </a:rPr>
              <a:t>We can use a string variable to store dates, but then we can’t perform date calculations. </a:t>
            </a:r>
            <a:br>
              <a:rPr lang="en-IN" sz="1400" dirty="0"/>
            </a:br>
            <a:endParaRPr lang="en-IN" sz="2400" dirty="0">
              <a:solidFill>
                <a:srgbClr val="000000"/>
              </a:solidFill>
              <a:latin typeface="Merriweather-Regular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Dim Today As Date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Dim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StartTime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As Date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Const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FirstDay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As Date = #1/1/2019#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Const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Noon = #12:00:00#</a:t>
            </a:r>
          </a:p>
        </p:txBody>
      </p:sp>
    </p:spTree>
    <p:extLst>
      <p:ext uri="{BB962C8B-B14F-4D97-AF65-F5344CB8AC3E}">
        <p14:creationId xmlns:p14="http://schemas.microsoft.com/office/powerpoint/2010/main" val="2986293877"/>
      </p:ext>
    </p:extLst>
  </p:cSld>
  <p:clrMapOvr>
    <a:masterClrMapping/>
  </p:clrMapOvr>
  <p:transition spd="slow">
    <p:pull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13348"/>
            <a:ext cx="7352675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Dates- Points to Remember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3153"/>
            <a:ext cx="11055246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IN" sz="2400" dirty="0">
                <a:solidFill>
                  <a:srgbClr val="000000"/>
                </a:solidFill>
                <a:latin typeface="Merriweather-Regular"/>
              </a:rPr>
              <a:t>Date variables display dates  and time according to the system’s short date format, and system’s time format (either 12- or 24-hour formatting). </a:t>
            </a:r>
          </a:p>
          <a:p>
            <a:pPr>
              <a:lnSpc>
                <a:spcPct val="90000"/>
              </a:lnSpc>
              <a:defRPr/>
            </a:pPr>
            <a:r>
              <a:rPr lang="en-IN" sz="2400" dirty="0">
                <a:solidFill>
                  <a:srgbClr val="000000"/>
                </a:solidFill>
                <a:latin typeface="Merriweather-Regular"/>
              </a:rPr>
              <a:t>The Windows Registry stores these settings, and we can modify them via the Regional and Language Settings dialog box in the Windows Control Panel. </a:t>
            </a:r>
          </a:p>
          <a:p>
            <a:pPr>
              <a:lnSpc>
                <a:spcPct val="90000"/>
              </a:lnSpc>
              <a:defRPr/>
            </a:pPr>
            <a:r>
              <a:rPr lang="en-IN" sz="2400" dirty="0">
                <a:solidFill>
                  <a:srgbClr val="000000"/>
                </a:solidFill>
                <a:latin typeface="Merriweather-Regular"/>
              </a:rPr>
              <a:t>Therefore, the VBA-displayed date or time format may vary, depending on the settings for the system on which the application is running.</a:t>
            </a:r>
          </a:p>
          <a:p>
            <a:pPr>
              <a:lnSpc>
                <a:spcPct val="90000"/>
              </a:lnSpc>
              <a:defRPr/>
            </a:pPr>
            <a:r>
              <a:rPr lang="en-IN" sz="2400" dirty="0">
                <a:solidFill>
                  <a:srgbClr val="000000"/>
                </a:solidFill>
                <a:latin typeface="Merriweather-Regular"/>
              </a:rPr>
              <a:t>When writing VBA code, however, we must use one of the U.S. date formats (such as mm/dd/</a:t>
            </a:r>
            <a:r>
              <a:rPr lang="en-IN" sz="2400" dirty="0" err="1">
                <a:solidFill>
                  <a:srgbClr val="000000"/>
                </a:solidFill>
                <a:latin typeface="Merriweather-Regular"/>
              </a:rPr>
              <a:t>yyyy</a:t>
            </a:r>
            <a:r>
              <a:rPr lang="en-IN" sz="2400" dirty="0">
                <a:solidFill>
                  <a:srgbClr val="000000"/>
                </a:solidFill>
                <a:latin typeface="Merriweather-Regular"/>
              </a:rPr>
              <a:t>). </a:t>
            </a:r>
          </a:p>
          <a:p>
            <a:pPr>
              <a:lnSpc>
                <a:spcPct val="90000"/>
              </a:lnSpc>
              <a:defRPr/>
            </a:pPr>
            <a:r>
              <a:rPr lang="en-IN" sz="2400" dirty="0">
                <a:solidFill>
                  <a:srgbClr val="000000"/>
                </a:solidFill>
                <a:latin typeface="Merriweather-Regular"/>
              </a:rPr>
              <a:t>The following statement assigns a day in October (not November) to the </a:t>
            </a:r>
            <a:r>
              <a:rPr lang="en-IN" sz="2400" dirty="0" err="1">
                <a:solidFill>
                  <a:srgbClr val="000000"/>
                </a:solidFill>
                <a:latin typeface="Merriweather-Regular"/>
              </a:rPr>
              <a:t>MyDate</a:t>
            </a:r>
            <a:r>
              <a:rPr lang="en-IN" sz="2400" dirty="0">
                <a:solidFill>
                  <a:srgbClr val="000000"/>
                </a:solidFill>
                <a:latin typeface="Merriweather-Regular"/>
              </a:rPr>
              <a:t> variable (even if your system is set to use dd/mm/</a:t>
            </a:r>
            <a:r>
              <a:rPr lang="en-IN" sz="2400" dirty="0" err="1">
                <a:solidFill>
                  <a:srgbClr val="000000"/>
                </a:solidFill>
                <a:latin typeface="Merriweather-Regular"/>
              </a:rPr>
              <a:t>yyyy</a:t>
            </a:r>
            <a:r>
              <a:rPr lang="en-IN" sz="2400" dirty="0">
                <a:solidFill>
                  <a:srgbClr val="000000"/>
                </a:solidFill>
                <a:latin typeface="Merriweather-Regular"/>
              </a:rPr>
              <a:t> for dates):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MyDate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#10/11/2019#</a:t>
            </a:r>
          </a:p>
          <a:p>
            <a:pPr>
              <a:lnSpc>
                <a:spcPct val="90000"/>
              </a:lnSpc>
              <a:defRPr/>
            </a:pPr>
            <a:r>
              <a:rPr lang="en-IN" sz="2400" dirty="0">
                <a:solidFill>
                  <a:srgbClr val="000000"/>
                </a:solidFill>
                <a:latin typeface="Merriweather-Regular"/>
              </a:rPr>
              <a:t>When we display the variable (with the </a:t>
            </a:r>
            <a:r>
              <a:rPr lang="en-IN" sz="2400" dirty="0" err="1">
                <a:solidFill>
                  <a:srgbClr val="000000"/>
                </a:solidFill>
                <a:latin typeface="Merriweather-Regular"/>
              </a:rPr>
              <a:t>MsgBox</a:t>
            </a:r>
            <a:r>
              <a:rPr lang="en-IN" sz="2400" dirty="0">
                <a:solidFill>
                  <a:srgbClr val="000000"/>
                </a:solidFill>
                <a:latin typeface="Merriweather-Regular"/>
              </a:rPr>
              <a:t> function, for example), VBA shows </a:t>
            </a:r>
            <a:r>
              <a:rPr lang="en-IN" sz="2400" dirty="0" err="1">
                <a:solidFill>
                  <a:srgbClr val="000000"/>
                </a:solidFill>
                <a:latin typeface="Merriweather-Regular"/>
              </a:rPr>
              <a:t>MyDate</a:t>
            </a:r>
            <a:r>
              <a:rPr lang="en-IN" sz="2400" dirty="0">
                <a:solidFill>
                  <a:srgbClr val="000000"/>
                </a:solidFill>
                <a:latin typeface="Merriweather-Regular"/>
              </a:rPr>
              <a:t> using the system settings. So if the system uses the dd/mm/</a:t>
            </a:r>
            <a:r>
              <a:rPr lang="en-IN" sz="2400" dirty="0" err="1">
                <a:solidFill>
                  <a:srgbClr val="000000"/>
                </a:solidFill>
                <a:latin typeface="Merriweather-Regular"/>
              </a:rPr>
              <a:t>yyyy</a:t>
            </a:r>
            <a:r>
              <a:rPr lang="en-IN" sz="2400" dirty="0">
                <a:solidFill>
                  <a:srgbClr val="000000"/>
                </a:solidFill>
                <a:latin typeface="Merriweather-Regular"/>
              </a:rPr>
              <a:t> date format, </a:t>
            </a:r>
            <a:r>
              <a:rPr lang="en-IN" sz="2400" dirty="0" err="1">
                <a:solidFill>
                  <a:srgbClr val="000000"/>
                </a:solidFill>
                <a:latin typeface="Merriweather-Regular"/>
              </a:rPr>
              <a:t>MyDate</a:t>
            </a:r>
            <a:r>
              <a:rPr lang="en-IN" sz="2400" dirty="0">
                <a:solidFill>
                  <a:srgbClr val="000000"/>
                </a:solidFill>
                <a:latin typeface="Merriweather-Regular"/>
              </a:rPr>
              <a:t> is displayed as 11/10/2019.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17203205"/>
      </p:ext>
    </p:extLst>
  </p:cSld>
  <p:clrMapOvr>
    <a:masterClrMapping/>
  </p:clrMapOvr>
  <p:transition spd="slow">
    <p:pull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13348"/>
            <a:ext cx="6753069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Assignment Statement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3153"/>
            <a:ext cx="11055246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IN" sz="2400" dirty="0">
                <a:solidFill>
                  <a:srgbClr val="000000"/>
                </a:solidFill>
                <a:latin typeface="Merriweather-Regular"/>
              </a:rPr>
              <a:t>An assignment statement is a VBA statement that assigns the result of an expression to a variable or an object.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x = 1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x = x + 1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HouseCost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375000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FileOpen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True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Range("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TheYear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").Value = 2019</a:t>
            </a:r>
          </a:p>
        </p:txBody>
      </p:sp>
    </p:spTree>
    <p:extLst>
      <p:ext uri="{BB962C8B-B14F-4D97-AF65-F5344CB8AC3E}">
        <p14:creationId xmlns:p14="http://schemas.microsoft.com/office/powerpoint/2010/main" val="3264688002"/>
      </p:ext>
    </p:extLst>
  </p:cSld>
  <p:clrMapOvr>
    <a:masterClrMapping/>
  </p:clrMapOvr>
  <p:transition spd="slow">
    <p:pull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13348"/>
            <a:ext cx="7697449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VBA Arithmetical Operators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3153"/>
            <a:ext cx="11055246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endParaRPr lang="en-IN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DA6BFF5-E729-4345-A707-4A0524BC4F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163240"/>
              </p:ext>
            </p:extLst>
          </p:nvPr>
        </p:nvGraphicFramePr>
        <p:xfrm>
          <a:off x="460375" y="2007534"/>
          <a:ext cx="81280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22331799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4788458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Function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Operator Symbol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6183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0266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Multiplication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0996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Division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0436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Subtraction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9222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Exponentiation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^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40006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String Concatenation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&amp;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64619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Integer Division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\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57116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Modulo Arithmetic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575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4289695"/>
      </p:ext>
    </p:extLst>
  </p:cSld>
  <p:clrMapOvr>
    <a:masterClrMapping/>
  </p:clrMapOvr>
  <p:transition spd="slow">
    <p:pull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375" y="698904"/>
            <a:ext cx="6719914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VBA Logical Operators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33133"/>
            <a:ext cx="11055246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endParaRPr lang="en-IN" dirty="0"/>
          </a:p>
          <a:p>
            <a:pPr>
              <a:lnSpc>
                <a:spcPct val="90000"/>
              </a:lnSpc>
              <a:defRPr/>
            </a:pPr>
            <a:endParaRPr lang="en-IN" dirty="0"/>
          </a:p>
          <a:p>
            <a:pPr>
              <a:lnSpc>
                <a:spcPct val="90000"/>
              </a:lnSpc>
              <a:defRPr/>
            </a:pPr>
            <a:endParaRPr lang="en-IN" dirty="0"/>
          </a:p>
          <a:p>
            <a:pPr>
              <a:lnSpc>
                <a:spcPct val="90000"/>
              </a:lnSpc>
              <a:defRPr/>
            </a:pPr>
            <a:endParaRPr lang="en-IN" dirty="0"/>
          </a:p>
          <a:p>
            <a:pPr>
              <a:lnSpc>
                <a:spcPct val="90000"/>
              </a:lnSpc>
              <a:defRPr/>
            </a:pPr>
            <a:endParaRPr lang="en-IN" dirty="0"/>
          </a:p>
          <a:p>
            <a:pPr>
              <a:lnSpc>
                <a:spcPct val="90000"/>
              </a:lnSpc>
              <a:defRPr/>
            </a:pPr>
            <a:endParaRPr lang="en-IN" dirty="0"/>
          </a:p>
          <a:p>
            <a:pPr>
              <a:lnSpc>
                <a:spcPct val="90000"/>
              </a:lnSpc>
              <a:defRPr/>
            </a:pPr>
            <a:r>
              <a:rPr lang="en-IN" sz="2400" dirty="0"/>
              <a:t>The</a:t>
            </a:r>
            <a:r>
              <a:rPr lang="en-IN" dirty="0"/>
              <a:t> </a:t>
            </a:r>
            <a:r>
              <a:rPr lang="en-IN" sz="2400" dirty="0"/>
              <a:t>precedence order for operators in VBA is exactly the same as in Excel formulas.</a:t>
            </a:r>
            <a:br>
              <a:rPr lang="en-IN" sz="2400" dirty="0"/>
            </a:br>
            <a:r>
              <a:rPr lang="en-IN" sz="2400" dirty="0"/>
              <a:t>Exponentiation has the highest precedence. </a:t>
            </a:r>
          </a:p>
          <a:p>
            <a:pPr>
              <a:lnSpc>
                <a:spcPct val="90000"/>
              </a:lnSpc>
              <a:defRPr/>
            </a:pPr>
            <a:r>
              <a:rPr lang="en-IN" sz="2400" dirty="0"/>
              <a:t>Multiplication and division come next, followed by addition and subtraction. </a:t>
            </a:r>
            <a:br>
              <a:rPr lang="en-IN" sz="2800" dirty="0"/>
            </a:br>
            <a:endParaRPr lang="en-IN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DA6BFF5-E729-4345-A707-4A0524BC4F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366179"/>
              </p:ext>
            </p:extLst>
          </p:nvPr>
        </p:nvGraphicFramePr>
        <p:xfrm>
          <a:off x="460375" y="2007534"/>
          <a:ext cx="8128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2609">
                  <a:extLst>
                    <a:ext uri="{9D8B030D-6E8A-4147-A177-3AD203B41FA5}">
                      <a16:colId xmlns:a16="http://schemas.microsoft.com/office/drawing/2014/main" val="3223317991"/>
                    </a:ext>
                  </a:extLst>
                </a:gridCol>
                <a:gridCol w="5515391">
                  <a:extLst>
                    <a:ext uri="{9D8B030D-6E8A-4147-A177-3AD203B41FA5}">
                      <a16:colId xmlns:a16="http://schemas.microsoft.com/office/drawing/2014/main" val="4788458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Operator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What it does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6183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Not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Performs a logical negation on an expression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0266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Performs a logical conjunction on two expressions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0996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Performs a logical disjunction on two expressions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0436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 err="1"/>
                        <a:t>Xor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Performs a logical exclusion on two expressions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9222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 err="1"/>
                        <a:t>Eqv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Performs a logical equivalence on two expressions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40006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Imp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Performs a logical implication on two expressions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64619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761235"/>
      </p:ext>
    </p:extLst>
  </p:cSld>
  <p:clrMapOvr>
    <a:masterClrMapping/>
  </p:clrMapOvr>
  <p:transition spd="slow">
    <p:pull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13348"/>
            <a:ext cx="670809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Arrays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3153"/>
            <a:ext cx="11055246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IN" sz="2400" dirty="0"/>
              <a:t>An </a:t>
            </a:r>
            <a:r>
              <a:rPr lang="en-IN" sz="2400" i="1" dirty="0"/>
              <a:t>array </a:t>
            </a:r>
            <a:r>
              <a:rPr lang="en-IN" sz="2400" dirty="0"/>
              <a:t>is a group of variables that share a name.</a:t>
            </a:r>
          </a:p>
          <a:p>
            <a:pPr>
              <a:lnSpc>
                <a:spcPct val="90000"/>
              </a:lnSpc>
              <a:defRPr/>
            </a:pPr>
            <a:r>
              <a:rPr lang="en-IN" sz="2400" b="0" i="0" dirty="0">
                <a:solidFill>
                  <a:srgbClr val="000000"/>
                </a:solidFill>
                <a:effectLst/>
                <a:latin typeface="Merriweather-Regular"/>
              </a:rPr>
              <a:t>We refer to a specific variable in the array by using the array name and an index number in parentheses.</a:t>
            </a:r>
          </a:p>
          <a:p>
            <a:pPr>
              <a:lnSpc>
                <a:spcPct val="90000"/>
              </a:lnSpc>
              <a:defRPr/>
            </a:pPr>
            <a:r>
              <a:rPr lang="en-IN" sz="2400" b="0" i="0" dirty="0">
                <a:solidFill>
                  <a:srgbClr val="000000"/>
                </a:solidFill>
                <a:effectLst/>
                <a:latin typeface="Merriweather-Regular"/>
              </a:rPr>
              <a:t>We declare an array with a Dim statement, just as we declare a regular variable. </a:t>
            </a:r>
          </a:p>
          <a:p>
            <a:pPr>
              <a:lnSpc>
                <a:spcPct val="90000"/>
              </a:lnSpc>
              <a:defRPr/>
            </a:pPr>
            <a:r>
              <a:rPr lang="en-IN" sz="2400" dirty="0">
                <a:solidFill>
                  <a:srgbClr val="000000"/>
                </a:solidFill>
                <a:latin typeface="Merriweather-Regular"/>
              </a:rPr>
              <a:t>W</a:t>
            </a:r>
            <a:r>
              <a:rPr lang="en-IN" sz="2400" b="0" i="0" dirty="0">
                <a:solidFill>
                  <a:srgbClr val="000000"/>
                </a:solidFill>
                <a:effectLst/>
                <a:latin typeface="Merriweather-Regular"/>
              </a:rPr>
              <a:t>e also need to specify the number of elements in the array by specifying the first index number, the keyword To, and the last index number — all inside parentheses.</a:t>
            </a:r>
          </a:p>
          <a:p>
            <a:pPr>
              <a:lnSpc>
                <a:spcPct val="90000"/>
              </a:lnSpc>
              <a:defRPr/>
            </a:pPr>
            <a:r>
              <a:rPr lang="en-IN" sz="2400" dirty="0">
                <a:solidFill>
                  <a:srgbClr val="000000"/>
                </a:solidFill>
                <a:latin typeface="Merriweather-Regular"/>
              </a:rPr>
              <a:t>When we declare an array, we can choose to specify only the upper index. If we omit the lower index, VBA assumes that it’s 0.</a:t>
            </a:r>
          </a:p>
          <a:p>
            <a:pPr marL="0" indent="0">
              <a:lnSpc>
                <a:spcPct val="90000"/>
              </a:lnSpc>
              <a:buNone/>
              <a:defRPr/>
            </a:pPr>
            <a:br>
              <a:rPr lang="en-IN" sz="1600" dirty="0"/>
            </a:br>
            <a:r>
              <a:rPr lang="en-IN" sz="1600" dirty="0"/>
              <a:t>	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Dim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MyArray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(0 To 100) As Integer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Dim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MyArray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(100) As Integer</a:t>
            </a:r>
            <a:br>
              <a:rPr lang="en-IN" sz="2800" dirty="0"/>
            </a:br>
            <a:endParaRPr lang="en-IN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46537912"/>
      </p:ext>
    </p:extLst>
  </p:cSld>
  <p:clrMapOvr>
    <a:masterClrMapping/>
  </p:clrMapOvr>
  <p:transition spd="slow">
    <p:pull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375" y="713348"/>
            <a:ext cx="6644963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Arrays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3153"/>
            <a:ext cx="11055246" cy="4917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IN" sz="2400" b="0" i="0" dirty="0">
                <a:solidFill>
                  <a:srgbClr val="000000"/>
                </a:solidFill>
                <a:effectLst/>
                <a:latin typeface="Merriweather-Regular"/>
              </a:rPr>
              <a:t>If we want VBA to assume that 1 (rather than 0) is the lower index for our arrays,</a:t>
            </a:r>
            <a:br>
              <a:rPr lang="en-IN" sz="2400" b="0" i="0" dirty="0">
                <a:solidFill>
                  <a:srgbClr val="000000"/>
                </a:solidFill>
                <a:effectLst/>
                <a:latin typeface="Merriweather-Regular"/>
              </a:rPr>
            </a:br>
            <a:r>
              <a:rPr lang="en-IN" sz="2400" b="0" i="0" dirty="0">
                <a:solidFill>
                  <a:srgbClr val="000000"/>
                </a:solidFill>
                <a:effectLst/>
                <a:latin typeface="Merriweather-Regular"/>
              </a:rPr>
              <a:t>we include the following statement in the Declarations section at the top of the</a:t>
            </a:r>
            <a:br>
              <a:rPr lang="en-IN" sz="2400" b="0" i="0" dirty="0">
                <a:solidFill>
                  <a:srgbClr val="000000"/>
                </a:solidFill>
                <a:effectLst/>
                <a:latin typeface="Merriweather-Regular"/>
              </a:rPr>
            </a:br>
            <a:r>
              <a:rPr lang="en-IN" sz="2400" b="0" i="0" dirty="0">
                <a:solidFill>
                  <a:srgbClr val="000000"/>
                </a:solidFill>
                <a:effectLst/>
                <a:latin typeface="Merriweather-Regular"/>
              </a:rPr>
              <a:t>module:</a:t>
            </a:r>
            <a:r>
              <a:rPr lang="en-IN" sz="1800" dirty="0"/>
              <a:t> </a:t>
            </a:r>
            <a:br>
              <a:rPr lang="en-IN" sz="1800" dirty="0"/>
            </a:br>
            <a:r>
              <a:rPr lang="en-IN" sz="1800" dirty="0"/>
              <a:t>	</a:t>
            </a:r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Option Base 1 </a:t>
            </a:r>
            <a:endParaRPr lang="en-US" sz="105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solidFill>
                  <a:srgbClr val="000000"/>
                </a:solidFill>
                <a:latin typeface="Merriweather-Regular"/>
              </a:rPr>
              <a:t>The following are now identical</a:t>
            </a:r>
            <a:br>
              <a:rPr lang="en-IN" sz="1600" dirty="0"/>
            </a:br>
            <a:r>
              <a:rPr lang="en-IN" sz="1600" dirty="0"/>
              <a:t>	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Dim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MyArray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(1 To 100) As Integer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    	Dim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MyArray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(100) As Integer</a:t>
            </a:r>
          </a:p>
          <a:p>
            <a:pPr>
              <a:lnSpc>
                <a:spcPct val="90000"/>
              </a:lnSpc>
              <a:defRPr/>
            </a:pPr>
            <a:r>
              <a:rPr lang="en-IN" sz="2400" b="0" i="0" dirty="0">
                <a:solidFill>
                  <a:srgbClr val="000000"/>
                </a:solidFill>
                <a:effectLst/>
                <a:latin typeface="Merriweather-Regular"/>
              </a:rPr>
              <a:t>Arrays in VBA can have as many as 60 dimensions 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Dim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MyArray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(1 To 9, 1 To 9) As Integer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Dim My3DArray (1 To 10, 1 To 10, 1 To 10) As Integer</a:t>
            </a:r>
          </a:p>
          <a:p>
            <a:pPr>
              <a:lnSpc>
                <a:spcPct val="90000"/>
              </a:lnSpc>
              <a:defRPr/>
            </a:pPr>
            <a:r>
              <a:rPr lang="en-IN" sz="2400" dirty="0">
                <a:solidFill>
                  <a:srgbClr val="000000"/>
                </a:solidFill>
                <a:latin typeface="Merriweather-Regular"/>
              </a:rPr>
              <a:t>Assigning value to an element of an array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</a:t>
            </a:r>
            <a:r>
              <a:rPr 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MyArray</a:t>
            </a:r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(3, 4)= 125 </a:t>
            </a:r>
            <a:br>
              <a:rPr lang="en-US" sz="1600" dirty="0"/>
            </a:br>
            <a:endParaRPr lang="en-IN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br>
              <a:rPr lang="en-IN" sz="2800" dirty="0"/>
            </a:br>
            <a:endParaRPr lang="en-IN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73605772"/>
      </p:ext>
    </p:extLst>
  </p:cSld>
  <p:clrMapOvr>
    <a:masterClrMapping/>
  </p:clrMapOvr>
  <p:transition spd="slow">
    <p:pull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13348"/>
            <a:ext cx="669310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Dynamic Arrays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3153"/>
            <a:ext cx="11055246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IN" sz="1800" b="0" i="0" dirty="0">
                <a:solidFill>
                  <a:srgbClr val="000000"/>
                </a:solidFill>
                <a:effectLst/>
                <a:latin typeface="Merriweather-Regular"/>
              </a:rPr>
              <a:t> A dynamic array doesn’t have a </a:t>
            </a:r>
            <a:r>
              <a:rPr lang="en-IN" sz="1800" b="0" i="0" dirty="0" err="1">
                <a:solidFill>
                  <a:srgbClr val="000000"/>
                </a:solidFill>
                <a:effectLst/>
                <a:latin typeface="Merriweather-Regular"/>
              </a:rPr>
              <a:t>preset</a:t>
            </a:r>
            <a:r>
              <a:rPr lang="en-IN" sz="1800" b="0" i="0" dirty="0">
                <a:solidFill>
                  <a:srgbClr val="000000"/>
                </a:solidFill>
                <a:effectLst/>
                <a:latin typeface="Merriweather-Regular"/>
              </a:rPr>
              <a:t> number of elements. We declare a dynamic array with an empty set of parentheses</a:t>
            </a:r>
            <a:endParaRPr lang="en-IN" sz="1800" dirty="0">
              <a:solidFill>
                <a:srgbClr val="000000"/>
              </a:solidFill>
              <a:latin typeface="Merriweather-Regular"/>
              <a:cs typeface="CordiaUPC" panose="020B0502040204020203" pitchFamily="34" charset="-34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Dim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MyArray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() As Integer</a:t>
            </a:r>
          </a:p>
          <a:p>
            <a:pPr>
              <a:lnSpc>
                <a:spcPct val="90000"/>
              </a:lnSpc>
              <a:defRPr/>
            </a:pPr>
            <a:r>
              <a:rPr lang="en-IN" sz="1800" dirty="0">
                <a:solidFill>
                  <a:srgbClr val="000000"/>
                </a:solidFill>
                <a:latin typeface="Merriweather-Regular"/>
              </a:rPr>
              <a:t>Before we can use this array, we must use the </a:t>
            </a:r>
            <a:r>
              <a:rPr lang="en-IN" sz="1800" dirty="0" err="1">
                <a:solidFill>
                  <a:srgbClr val="000000"/>
                </a:solidFill>
                <a:latin typeface="Merriweather-Regular"/>
              </a:rPr>
              <a:t>ReDim</a:t>
            </a:r>
            <a:r>
              <a:rPr lang="en-IN" sz="1800" dirty="0">
                <a:solidFill>
                  <a:srgbClr val="000000"/>
                </a:solidFill>
                <a:latin typeface="Merriweather-Regular"/>
              </a:rPr>
              <a:t> statement to tell VBA how many elements the array has.</a:t>
            </a:r>
          </a:p>
          <a:p>
            <a:pPr>
              <a:lnSpc>
                <a:spcPct val="90000"/>
              </a:lnSpc>
              <a:defRPr/>
            </a:pPr>
            <a:r>
              <a:rPr lang="en-IN" sz="1800" dirty="0">
                <a:solidFill>
                  <a:srgbClr val="000000"/>
                </a:solidFill>
                <a:latin typeface="Merriweather-Regular"/>
              </a:rPr>
              <a:t>Usually, the number of elements in the array is determined while the code is running. </a:t>
            </a:r>
          </a:p>
          <a:p>
            <a:pPr>
              <a:lnSpc>
                <a:spcPct val="90000"/>
              </a:lnSpc>
              <a:defRPr/>
            </a:pPr>
            <a:r>
              <a:rPr lang="en-IN" sz="1800" dirty="0">
                <a:solidFill>
                  <a:srgbClr val="000000"/>
                </a:solidFill>
                <a:latin typeface="Merriweather-Regular"/>
              </a:rPr>
              <a:t>We can use the </a:t>
            </a:r>
            <a:r>
              <a:rPr lang="en-IN" sz="1800" dirty="0" err="1">
                <a:solidFill>
                  <a:srgbClr val="000000"/>
                </a:solidFill>
                <a:latin typeface="Merriweather-Regular"/>
              </a:rPr>
              <a:t>ReDim</a:t>
            </a:r>
            <a:r>
              <a:rPr lang="en-IN" sz="1800" dirty="0">
                <a:solidFill>
                  <a:srgbClr val="000000"/>
                </a:solidFill>
                <a:latin typeface="Merriweather-Regular"/>
              </a:rPr>
              <a:t> statement any number of times, changing the array’s size as often as needed. 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ReDim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MyArray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(1 To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NumElements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)</a:t>
            </a:r>
          </a:p>
          <a:p>
            <a:pPr>
              <a:lnSpc>
                <a:spcPct val="90000"/>
              </a:lnSpc>
              <a:defRPr/>
            </a:pPr>
            <a:endParaRPr lang="en-IN" sz="1050" dirty="0"/>
          </a:p>
          <a:p>
            <a:pPr>
              <a:lnSpc>
                <a:spcPct val="90000"/>
              </a:lnSpc>
              <a:defRPr/>
            </a:pPr>
            <a:r>
              <a:rPr lang="en-IN" sz="1800" dirty="0">
                <a:solidFill>
                  <a:srgbClr val="000000"/>
                </a:solidFill>
                <a:latin typeface="Merriweather-Regular"/>
              </a:rPr>
              <a:t>When we </a:t>
            </a:r>
            <a:r>
              <a:rPr lang="en-IN" sz="1800" dirty="0" err="1">
                <a:solidFill>
                  <a:srgbClr val="000000"/>
                </a:solidFill>
                <a:latin typeface="Merriweather-Regular"/>
              </a:rPr>
              <a:t>redimension</a:t>
            </a:r>
            <a:r>
              <a:rPr lang="en-IN" sz="1800" dirty="0">
                <a:solidFill>
                  <a:srgbClr val="000000"/>
                </a:solidFill>
                <a:latin typeface="Merriweather-Regular"/>
              </a:rPr>
              <a:t> an array by using </a:t>
            </a:r>
            <a:r>
              <a:rPr lang="en-IN" sz="1800" dirty="0" err="1">
                <a:solidFill>
                  <a:srgbClr val="000000"/>
                </a:solidFill>
                <a:latin typeface="Merriweather-Regular"/>
              </a:rPr>
              <a:t>ReDim</a:t>
            </a:r>
            <a:r>
              <a:rPr lang="en-IN" sz="1800" dirty="0">
                <a:solidFill>
                  <a:srgbClr val="000000"/>
                </a:solidFill>
                <a:latin typeface="Merriweather-Regular"/>
              </a:rPr>
              <a:t>, we wipe out any values currently stored in the array elements. We can avoid destroying the old values by using the Preserve keyword.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ReDim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Preserve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MyArray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(1 To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NumElements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)</a:t>
            </a:r>
          </a:p>
          <a:p>
            <a:pPr>
              <a:lnSpc>
                <a:spcPct val="90000"/>
              </a:lnSpc>
              <a:defRPr/>
            </a:pPr>
            <a:r>
              <a:rPr lang="en-IN" sz="1800" dirty="0">
                <a:solidFill>
                  <a:srgbClr val="000000"/>
                </a:solidFill>
                <a:latin typeface="Merriweather-Regular"/>
              </a:rPr>
              <a:t>If </a:t>
            </a:r>
            <a:r>
              <a:rPr lang="en-IN" sz="1800" dirty="0" err="1">
                <a:solidFill>
                  <a:srgbClr val="000000"/>
                </a:solidFill>
                <a:latin typeface="Merriweather-Regular"/>
              </a:rPr>
              <a:t>MyArray</a:t>
            </a:r>
            <a:r>
              <a:rPr lang="en-IN" sz="1800" dirty="0">
                <a:solidFill>
                  <a:srgbClr val="000000"/>
                </a:solidFill>
                <a:latin typeface="Merriweather-Regular"/>
              </a:rPr>
              <a:t> currently has ten elements, and we execute the preceding statement with </a:t>
            </a:r>
            <a:r>
              <a:rPr lang="en-IN" sz="1800" dirty="0" err="1">
                <a:solidFill>
                  <a:srgbClr val="000000"/>
                </a:solidFill>
                <a:latin typeface="Merriweather-Regular"/>
              </a:rPr>
              <a:t>NumElements</a:t>
            </a:r>
            <a:r>
              <a:rPr lang="en-IN" sz="1800" dirty="0">
                <a:solidFill>
                  <a:srgbClr val="000000"/>
                </a:solidFill>
                <a:latin typeface="Merriweather-Regular"/>
              </a:rPr>
              <a:t> </a:t>
            </a:r>
            <a:r>
              <a:rPr lang="en-IN" sz="1800" dirty="0" err="1">
                <a:solidFill>
                  <a:srgbClr val="000000"/>
                </a:solidFill>
                <a:latin typeface="Merriweather-Regular"/>
              </a:rPr>
              <a:t>equaling</a:t>
            </a:r>
            <a:r>
              <a:rPr lang="en-IN" sz="1800" dirty="0">
                <a:solidFill>
                  <a:srgbClr val="000000"/>
                </a:solidFill>
                <a:latin typeface="Merriweather-Regular"/>
              </a:rPr>
              <a:t> 12, the first ten elements remain intact, and the array has room for two additional elements </a:t>
            </a:r>
          </a:p>
          <a:p>
            <a:pPr>
              <a:lnSpc>
                <a:spcPct val="90000"/>
              </a:lnSpc>
              <a:defRPr/>
            </a:pPr>
            <a:r>
              <a:rPr lang="en-IN" sz="1800" dirty="0">
                <a:solidFill>
                  <a:srgbClr val="000000"/>
                </a:solidFill>
                <a:latin typeface="Merriweather-Regular"/>
              </a:rPr>
              <a:t>If </a:t>
            </a:r>
            <a:r>
              <a:rPr lang="en-IN" sz="1800" dirty="0" err="1">
                <a:solidFill>
                  <a:srgbClr val="000000"/>
                </a:solidFill>
                <a:latin typeface="Merriweather-Regular"/>
              </a:rPr>
              <a:t>NumElements</a:t>
            </a:r>
            <a:r>
              <a:rPr lang="en-IN" sz="1800" dirty="0">
                <a:solidFill>
                  <a:srgbClr val="000000"/>
                </a:solidFill>
                <a:latin typeface="Merriweather-Regular"/>
              </a:rPr>
              <a:t> equals 7, the first 7 elements are retained but the remaining 3 elements are erased</a:t>
            </a:r>
          </a:p>
        </p:txBody>
      </p:sp>
    </p:spTree>
    <p:extLst>
      <p:ext uri="{BB962C8B-B14F-4D97-AF65-F5344CB8AC3E}">
        <p14:creationId xmlns:p14="http://schemas.microsoft.com/office/powerpoint/2010/main" val="1362251136"/>
      </p:ext>
    </p:extLst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8023" y="593072"/>
            <a:ext cx="6042285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Functions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457200" y="1725248"/>
            <a:ext cx="1080985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Function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TenthRoot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(number)</a:t>
            </a:r>
            <a:b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TenthRoot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number ^ (1 /10)</a:t>
            </a:r>
            <a:b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Function </a:t>
            </a:r>
            <a:endParaRPr lang="en-IN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This function, named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TenthRoot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, takes one argument (a variable named number), which is enclosed in parentheses.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Functions can have as many as 255 arguments or none at all.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When we execute this function, it returns a single value — the tenth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root of the argument passed to the function.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VBA allows us to specify what data type is returned by a Function procedure. For example, a currency, date, or text string.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We can execute a Function procedure in only two ways: from another procedure (a Sub or another Function procedure) or in a worksheet formula.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We can’t use the Excel macro recorder to record a Function procedure. </a:t>
            </a:r>
          </a:p>
        </p:txBody>
      </p:sp>
    </p:spTree>
    <p:extLst>
      <p:ext uri="{BB962C8B-B14F-4D97-AF65-F5344CB8AC3E}">
        <p14:creationId xmlns:p14="http://schemas.microsoft.com/office/powerpoint/2010/main" val="3073873673"/>
      </p:ext>
    </p:extLst>
  </p:cSld>
  <p:clrMapOvr>
    <a:masterClrMapping/>
  </p:clrMapOvr>
  <p:transition spd="slow">
    <p:pull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05" y="1178300"/>
            <a:ext cx="10809850" cy="5271736"/>
          </a:xfrm>
        </p:spPr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3" name="AutoShape 2" descr="Why does scarcity affect everyone? - Quora">
            <a:extLst>
              <a:ext uri="{FF2B5EF4-FFF2-40B4-BE49-F238E27FC236}">
                <a16:creationId xmlns:a16="http://schemas.microsoft.com/office/drawing/2014/main" id="{B9A1DEE1-897C-4F78-8349-1C67817EEA7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6" name="AutoShape 4" descr="Why does scarcity affect everyone? - Quora">
            <a:extLst>
              <a:ext uri="{FF2B5EF4-FFF2-40B4-BE49-F238E27FC236}">
                <a16:creationId xmlns:a16="http://schemas.microsoft.com/office/drawing/2014/main" id="{1BE66190-3306-40D0-9CBF-E8791662BF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047C09D-9146-4F4F-AB5B-9D3F044D5D5C}"/>
              </a:ext>
            </a:extLst>
          </p:cNvPr>
          <p:cNvSpPr txBox="1"/>
          <p:nvPr/>
        </p:nvSpPr>
        <p:spPr>
          <a:xfrm>
            <a:off x="4161182" y="3043678"/>
            <a:ext cx="35648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5400" b="1" i="1" dirty="0">
                <a:latin typeface="Segoe UI" panose="020B0502040204020203" pitchFamily="34" charset="0"/>
                <a:cs typeface="Segoe UI" panose="020B0502040204020203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766142083"/>
      </p:ext>
    </p:extLst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7511321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Naming Subs and Functions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457200" y="1725248"/>
            <a:ext cx="1080985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Can use letters, numbers, and some punctuation characters, but the first character must be a letter.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Can’t use any spaces or periods in the name.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VBA does not distinguish between uppercase and lowercase letters.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Can’t use any of the following characters in a procedure name: #, $, %, &amp;, @, ^, *, or !.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If you write a Function procedure for use in a formula, avoid using a name that looks like a cell address (for example, A1 or B52).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Procedure names can be no longer than 255 characters.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Ideally, a procedure’s name describes the routine’s purpose.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A good practice is to create a name by combining a verb and a noun — for example,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ProcessData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PrintReport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Sort_Array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, or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CheckFilename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530972"/>
      </p:ext>
    </p:extLst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941695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Executing Sub Procedures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924950" y="1713565"/>
            <a:ext cx="1080985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IN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Choose </a:t>
            </a:r>
            <a:r>
              <a:rPr lang="en-IN" sz="24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Run➪Run</a:t>
            </a:r>
            <a:r>
              <a:rPr lang="en-IN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 Sub/</a:t>
            </a:r>
            <a:r>
              <a:rPr lang="en-IN" sz="24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UserForm</a:t>
            </a:r>
            <a:r>
              <a:rPr lang="en-IN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 (in the VBE). 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Excel executes the Sub procedure in which the cursor is located. Two alternatives: the F5 key and the Run Sub/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UserForm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 button on the Standard toolbar in the VBE. These methods don’t work if the procedure requires one or more arguments.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Use Excel’s Macro dialog box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. You open this box by choosing Developer➪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Code➪Macros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 or by choosing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View➪Macros➪Macros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Press Alt+F8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. When the Macro dialog box appears, select the Sub procedure you want and click Run. This dialog box lists only the procedures that don’t require an argument.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IN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From Shortcut 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- Press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Ctrl+key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 (or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Ctrl+Shift+key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) assigned to the Sub procedure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IN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From a button or a shape on a worksheet -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 The button or shape must have a Sub procedure assigned to it 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07239"/>
      </p:ext>
    </p:extLst>
  </p:cSld>
  <p:clrMapOvr>
    <a:masterClrMapping/>
  </p:clrMapOvr>
  <p:transition spd="slow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971675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Executing Sub Procedures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924950" y="1713565"/>
            <a:ext cx="1080985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IN" sz="2400" b="1" dirty="0"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From another Sub procedure that we write.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IN" sz="2400" b="1" dirty="0"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From a custom item we’ve added to the Ribbon - 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Click a button that you’ve added to the Quick Access toolbar.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IN" sz="2400" b="1" dirty="0"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When an event occurs -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These events include opening the workbook, closing the workbook, saving the workbook, making a change to a cell, activating a sheet, and other things.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IN" sz="2400" b="1" dirty="0"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From the Immediate window in the VBE - 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Just type the name of the Sub procedure and press Enter.</a:t>
            </a:r>
            <a:endParaRPr lang="en-US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332500"/>
      </p:ext>
    </p:extLst>
  </p:cSld>
  <p:clrMapOvr>
    <a:masterClrMapping/>
  </p:clrMapOvr>
  <p:transition spd="slow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81037"/>
            <a:ext cx="7121577" cy="741176"/>
          </a:xfrm>
          <a:solidFill>
            <a:srgbClr val="FCD3C2"/>
          </a:solidFill>
        </p:spPr>
        <p:txBody>
          <a:bodyPr>
            <a:normAutofit fontScale="90000"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Executing the Sub - Practice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924950" y="1713565"/>
            <a:ext cx="1080985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</a:t>
            </a:r>
            <a:r>
              <a:rPr 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ShowTenthRoot</a:t>
            </a:r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()</a:t>
            </a:r>
            <a:b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Num = </a:t>
            </a:r>
            <a:r>
              <a:rPr 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InputBox</a:t>
            </a:r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("Enter a positive number")</a:t>
            </a:r>
            <a:b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MsgBox</a:t>
            </a:r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(Num )^ (1/10) &amp; " is the tenth root."</a:t>
            </a:r>
            <a:b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 </a:t>
            </a:r>
          </a:p>
          <a:p>
            <a:pPr marL="0" lvl="1"/>
            <a:br>
              <a:rPr lang="en-US" sz="2800" dirty="0"/>
            </a:br>
            <a:r>
              <a:rPr lang="en-US" sz="2800" dirty="0"/>
              <a:t>Try each of the methods listed in the previous slides to run this sub</a:t>
            </a:r>
            <a:endParaRPr lang="en-US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  <a:sym typeface="Wingdings" panose="05000000000000000000" pitchFamily="2" charset="2"/>
            </a:endParaRP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en-US" sz="2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281904"/>
      </p:ext>
    </p:extLst>
  </p:cSld>
  <p:clrMapOvr>
    <a:masterClrMapping/>
  </p:clrMapOvr>
  <p:transition spd="slow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9984697" cy="1032528"/>
          </a:xfrm>
          <a:solidFill>
            <a:srgbClr val="FCD3C2"/>
          </a:solidFill>
        </p:spPr>
        <p:txBody>
          <a:bodyPr>
            <a:normAutofit fontScale="90000"/>
          </a:bodyPr>
          <a:lstStyle/>
          <a:p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Executing the procedure from a button or shape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1023424" y="1713565"/>
            <a:ext cx="1080985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Activate a worksheet.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Add a button from the Form Controls group.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Click the Button tool in the Form Controls group.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Drag in the worksheet to create the button.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Select the macro you want to assign to the button.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Click OK.</a:t>
            </a:r>
            <a:b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622385"/>
      </p:ext>
    </p:extLst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IAQS PPT- Zil_ Fina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IAQS PPT- Zil_ Final</Template>
  <TotalTime>4483</TotalTime>
  <Words>3537</Words>
  <Application>Microsoft Office PowerPoint</Application>
  <PresentationFormat>Widescreen</PresentationFormat>
  <Paragraphs>346</Paragraphs>
  <Slides>40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9" baseType="lpstr">
      <vt:lpstr>Arial</vt:lpstr>
      <vt:lpstr>Calibri</vt:lpstr>
      <vt:lpstr>CordiaUPC</vt:lpstr>
      <vt:lpstr>Lora</vt:lpstr>
      <vt:lpstr>Merriweather-Regular</vt:lpstr>
      <vt:lpstr>Open Sans</vt:lpstr>
      <vt:lpstr>Roboto Light</vt:lpstr>
      <vt:lpstr>Segoe UI</vt:lpstr>
      <vt:lpstr>IAQS PPT- Zil_ Final</vt:lpstr>
      <vt:lpstr>PowerPoint Presentation</vt:lpstr>
      <vt:lpstr>Procedure – Sub and Function</vt:lpstr>
      <vt:lpstr>A test sub procedure</vt:lpstr>
      <vt:lpstr>Functions</vt:lpstr>
      <vt:lpstr>Naming Subs and Functions</vt:lpstr>
      <vt:lpstr>Executing Sub Procedures</vt:lpstr>
      <vt:lpstr>Executing Sub Procedures</vt:lpstr>
      <vt:lpstr>Executing the Sub - Practice</vt:lpstr>
      <vt:lpstr>Executing the procedure from a button or shape</vt:lpstr>
      <vt:lpstr>Executing a Procedure from Another Procedure</vt:lpstr>
      <vt:lpstr>Calling a Function</vt:lpstr>
      <vt:lpstr>VBA Comments</vt:lpstr>
      <vt:lpstr>Tips for Commenting</vt:lpstr>
      <vt:lpstr>Variables, Constants, and Data Types</vt:lpstr>
      <vt:lpstr>Variables, Constants, and Data Types</vt:lpstr>
      <vt:lpstr>VBA Data Types</vt:lpstr>
      <vt:lpstr>VBA Data Types</vt:lpstr>
      <vt:lpstr>Variable declaration and scope</vt:lpstr>
      <vt:lpstr>Option Explicit</vt:lpstr>
      <vt:lpstr>Variable Declaration</vt:lpstr>
      <vt:lpstr>Variable Scope</vt:lpstr>
      <vt:lpstr>Variable Scope</vt:lpstr>
      <vt:lpstr>Procedure-only Variable</vt:lpstr>
      <vt:lpstr>Module-Only Variable</vt:lpstr>
      <vt:lpstr>Public variables</vt:lpstr>
      <vt:lpstr>Static variables</vt:lpstr>
      <vt:lpstr>Static variables - example</vt:lpstr>
      <vt:lpstr>Life of Variables</vt:lpstr>
      <vt:lpstr>Constants</vt:lpstr>
      <vt:lpstr>Examples of Constants</vt:lpstr>
      <vt:lpstr>Strings</vt:lpstr>
      <vt:lpstr>Dates</vt:lpstr>
      <vt:lpstr>Dates- Points to Remember</vt:lpstr>
      <vt:lpstr>Assignment Statement</vt:lpstr>
      <vt:lpstr>VBA Arithmetical Operators</vt:lpstr>
      <vt:lpstr>VBA Logical Operators</vt:lpstr>
      <vt:lpstr>Arrays</vt:lpstr>
      <vt:lpstr>Arrays</vt:lpstr>
      <vt:lpstr>Dynamic Arrays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lokesh</dc:creator>
  <cp:lastModifiedBy>vibhanshu bisht</cp:lastModifiedBy>
  <cp:revision>223</cp:revision>
  <dcterms:created xsi:type="dcterms:W3CDTF">2019-12-10T16:16:08Z</dcterms:created>
  <dcterms:modified xsi:type="dcterms:W3CDTF">2021-03-08T06:23:42Z</dcterms:modified>
</cp:coreProperties>
</file>