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handoutMasterIdLst>
    <p:handoutMasterId r:id="rId21"/>
  </p:handoutMasterIdLst>
  <p:sldIdLst>
    <p:sldId id="258" r:id="rId2"/>
    <p:sldId id="422" r:id="rId3"/>
    <p:sldId id="548" r:id="rId4"/>
    <p:sldId id="495" r:id="rId5"/>
    <p:sldId id="549" r:id="rId6"/>
    <p:sldId id="550" r:id="rId7"/>
    <p:sldId id="551" r:id="rId8"/>
    <p:sldId id="497" r:id="rId9"/>
    <p:sldId id="499" r:id="rId10"/>
    <p:sldId id="552" r:id="rId11"/>
    <p:sldId id="518" r:id="rId12"/>
    <p:sldId id="554" r:id="rId13"/>
    <p:sldId id="520" r:id="rId14"/>
    <p:sldId id="555" r:id="rId15"/>
    <p:sldId id="556" r:id="rId16"/>
    <p:sldId id="557" r:id="rId17"/>
    <p:sldId id="558" r:id="rId18"/>
    <p:sldId id="55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6623"/>
    <a:srgbClr val="EDEDEE"/>
    <a:srgbClr val="FCD3C2"/>
    <a:srgbClr val="FFFFFF"/>
    <a:srgbClr val="000000"/>
    <a:srgbClr val="F26724"/>
    <a:srgbClr val="4241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29" autoAdjust="0"/>
    <p:restoredTop sz="94249" autoAdjust="0"/>
  </p:normalViewPr>
  <p:slideViewPr>
    <p:cSldViewPr snapToGrid="0" snapToObjects="1">
      <p:cViewPr varScale="1">
        <p:scale>
          <a:sx n="64" d="100"/>
          <a:sy n="64" d="100"/>
        </p:scale>
        <p:origin x="960" y="96"/>
      </p:cViewPr>
      <p:guideLst>
        <p:guide orient="horz" pos="2160"/>
        <p:guide pos="3840"/>
      </p:guideLst>
    </p:cSldViewPr>
  </p:slideViewPr>
  <p:notesTextViewPr>
    <p:cViewPr>
      <p:scale>
        <a:sx n="1" d="1"/>
        <a:sy n="1" d="1"/>
      </p:scale>
      <p:origin x="0" y="0"/>
    </p:cViewPr>
  </p:notesTextViewPr>
  <p:notesViewPr>
    <p:cSldViewPr snapToGrid="0" snapToObjects="1">
      <p:cViewPr varScale="1">
        <p:scale>
          <a:sx n="112" d="100"/>
          <a:sy n="112" d="100"/>
        </p:scale>
        <p:origin x="4320"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51FF11-E8B5-974A-A7F9-820287719F0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9FAD3D8-BF3E-9A45-BB2E-8741E080B8D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D2DB952-2A9F-FE4B-907D-A51DC08421D5}" type="datetimeFigureOut">
              <a:rPr lang="en-US" smtClean="0"/>
              <a:pPr/>
              <a:t>3/8/2021</a:t>
            </a:fld>
            <a:endParaRPr lang="en-US"/>
          </a:p>
        </p:txBody>
      </p:sp>
      <p:sp>
        <p:nvSpPr>
          <p:cNvPr id="4" name="Footer Placeholder 3">
            <a:extLst>
              <a:ext uri="{FF2B5EF4-FFF2-40B4-BE49-F238E27FC236}">
                <a16:creationId xmlns:a16="http://schemas.microsoft.com/office/drawing/2014/main" id="{42494F6D-F76A-CF44-BA2F-D77DC67B5FE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ECBD634-BA8A-AB41-9ED8-BACB999D3F8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D8C3D9-14DD-E74E-B615-7E08BDF19FA2}" type="slidenum">
              <a:rPr lang="en-US" smtClean="0"/>
              <a:pPr/>
              <a:t>‹#›</a:t>
            </a:fld>
            <a:endParaRPr lang="en-US"/>
          </a:p>
        </p:txBody>
      </p:sp>
    </p:spTree>
    <p:extLst>
      <p:ext uri="{BB962C8B-B14F-4D97-AF65-F5344CB8AC3E}">
        <p14:creationId xmlns:p14="http://schemas.microsoft.com/office/powerpoint/2010/main" val="2966376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F5C31E-DDC8-4B3B-94FE-94FC773413F3}" type="datetimeFigureOut">
              <a:rPr lang="en-IN" smtClean="0"/>
              <a:pPr/>
              <a:t>08-03-2021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E267C0-6CBB-4AF4-ABD2-EFA4EF607181}" type="slidenum">
              <a:rPr lang="en-IN" smtClean="0"/>
              <a:pPr/>
              <a:t>‹#›</a:t>
            </a:fld>
            <a:endParaRPr lang="en-IN"/>
          </a:p>
        </p:txBody>
      </p:sp>
    </p:spTree>
    <p:extLst>
      <p:ext uri="{BB962C8B-B14F-4D97-AF65-F5344CB8AC3E}">
        <p14:creationId xmlns:p14="http://schemas.microsoft.com/office/powerpoint/2010/main" val="2679852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9</a:t>
            </a:fld>
            <a:endParaRPr lang="en-IN"/>
          </a:p>
        </p:txBody>
      </p:sp>
    </p:spTree>
    <p:extLst>
      <p:ext uri="{BB962C8B-B14F-4D97-AF65-F5344CB8AC3E}">
        <p14:creationId xmlns:p14="http://schemas.microsoft.com/office/powerpoint/2010/main" val="7389542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E267C0-6CBB-4AF4-ABD2-EFA4EF607181}" type="slidenum">
              <a:rPr lang="en-IN" smtClean="0"/>
              <a:pPr/>
              <a:t>10</a:t>
            </a:fld>
            <a:endParaRPr lang="en-IN"/>
          </a:p>
        </p:txBody>
      </p:sp>
    </p:spTree>
    <p:extLst>
      <p:ext uri="{BB962C8B-B14F-4D97-AF65-F5344CB8AC3E}">
        <p14:creationId xmlns:p14="http://schemas.microsoft.com/office/powerpoint/2010/main" val="3887274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9D4BDE-E287-D14B-9436-247C8841C012}"/>
              </a:ext>
            </a:extLst>
          </p:cNvPr>
          <p:cNvSpPr/>
          <p:nvPr userDrawn="1"/>
        </p:nvSpPr>
        <p:spPr>
          <a:xfrm>
            <a:off x="2103120" y="3036776"/>
            <a:ext cx="798576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735FC1-5CEE-B747-9055-5200823D0A5B}"/>
              </a:ext>
            </a:extLst>
          </p:cNvPr>
          <p:cNvSpPr>
            <a:spLocks noGrp="1"/>
          </p:cNvSpPr>
          <p:nvPr>
            <p:ph type="ctrTitle"/>
          </p:nvPr>
        </p:nvSpPr>
        <p:spPr>
          <a:xfrm>
            <a:off x="1524000" y="1122363"/>
            <a:ext cx="9144000" cy="2387600"/>
          </a:xfrm>
        </p:spPr>
        <p:txBody>
          <a:bodyPr anchor="b">
            <a:normAutofit/>
          </a:bodyPr>
          <a:lstStyle>
            <a:lvl1pPr algn="ctr">
              <a:defRPr sz="4400"/>
            </a:lvl1pPr>
          </a:lstStyle>
          <a:p>
            <a:r>
              <a:rPr lang="en-US"/>
              <a:t>Click to edit Master title style</a:t>
            </a:r>
          </a:p>
        </p:txBody>
      </p:sp>
      <p:sp>
        <p:nvSpPr>
          <p:cNvPr id="3" name="Subtitle 2">
            <a:extLst>
              <a:ext uri="{FF2B5EF4-FFF2-40B4-BE49-F238E27FC236}">
                <a16:creationId xmlns:a16="http://schemas.microsoft.com/office/drawing/2014/main" id="{234E948C-D240-724B-9B89-FDB3B14CA3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B29E013-E164-B74C-8152-F72E2338BE26}"/>
              </a:ext>
            </a:extLst>
          </p:cNvPr>
          <p:cNvSpPr>
            <a:spLocks noGrp="1"/>
          </p:cNvSpPr>
          <p:nvPr>
            <p:ph type="dt" sz="half" idx="10"/>
          </p:nvPr>
        </p:nvSpPr>
        <p:spPr/>
        <p:txBody>
          <a:bodyPr/>
          <a:lstStyle/>
          <a:p>
            <a:fld id="{2A269F68-A112-7E45-9E09-D07179E5D466}" type="datetimeFigureOut">
              <a:rPr lang="en-US" smtClean="0"/>
              <a:pPr/>
              <a:t>3/8/2021</a:t>
            </a:fld>
            <a:endParaRPr lang="en-US"/>
          </a:p>
        </p:txBody>
      </p:sp>
      <p:sp>
        <p:nvSpPr>
          <p:cNvPr id="5" name="Footer Placeholder 4">
            <a:extLst>
              <a:ext uri="{FF2B5EF4-FFF2-40B4-BE49-F238E27FC236}">
                <a16:creationId xmlns:a16="http://schemas.microsoft.com/office/drawing/2014/main" id="{425D46EB-C9BF-4D4A-899F-96B2B054A3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5C178C-3A1C-7846-8C54-B449032D604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088514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C2FCD-18A9-2D42-B84D-D99B187802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D157A0-ACAF-5B44-A359-52C51DEE74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987245-B3C4-3D4E-A6F8-1F1316AD2E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D69965-9BC6-5345-B2D0-6C90A68A75A9}"/>
              </a:ext>
            </a:extLst>
          </p:cNvPr>
          <p:cNvSpPr>
            <a:spLocks noGrp="1"/>
          </p:cNvSpPr>
          <p:nvPr>
            <p:ph type="dt" sz="half" idx="10"/>
          </p:nvPr>
        </p:nvSpPr>
        <p:spPr/>
        <p:txBody>
          <a:bodyPr/>
          <a:lstStyle/>
          <a:p>
            <a:fld id="{2A269F68-A112-7E45-9E09-D07179E5D466}" type="datetimeFigureOut">
              <a:rPr lang="en-US" smtClean="0"/>
              <a:pPr/>
              <a:t>3/8/2021</a:t>
            </a:fld>
            <a:endParaRPr lang="en-US"/>
          </a:p>
        </p:txBody>
      </p:sp>
      <p:sp>
        <p:nvSpPr>
          <p:cNvPr id="6" name="Footer Placeholder 5">
            <a:extLst>
              <a:ext uri="{FF2B5EF4-FFF2-40B4-BE49-F238E27FC236}">
                <a16:creationId xmlns:a16="http://schemas.microsoft.com/office/drawing/2014/main" id="{5CD083EE-9E01-C046-A765-6C417A187D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8EA403-D618-0848-BCC5-8393E30CC5E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287247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5EB47-6F41-4044-808C-D09164BA21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5384202-04C0-4C46-A9AD-172B4084BA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221D020-A612-0746-B5D2-61689C50DA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2730E1-EAD6-F74C-B572-7FA04F719BB8}"/>
              </a:ext>
            </a:extLst>
          </p:cNvPr>
          <p:cNvSpPr>
            <a:spLocks noGrp="1"/>
          </p:cNvSpPr>
          <p:nvPr>
            <p:ph type="dt" sz="half" idx="10"/>
          </p:nvPr>
        </p:nvSpPr>
        <p:spPr/>
        <p:txBody>
          <a:bodyPr/>
          <a:lstStyle/>
          <a:p>
            <a:fld id="{2A269F68-A112-7E45-9E09-D07179E5D466}" type="datetimeFigureOut">
              <a:rPr lang="en-US" smtClean="0"/>
              <a:pPr/>
              <a:t>3/8/2021</a:t>
            </a:fld>
            <a:endParaRPr lang="en-US"/>
          </a:p>
        </p:txBody>
      </p:sp>
      <p:sp>
        <p:nvSpPr>
          <p:cNvPr id="6" name="Footer Placeholder 5">
            <a:extLst>
              <a:ext uri="{FF2B5EF4-FFF2-40B4-BE49-F238E27FC236}">
                <a16:creationId xmlns:a16="http://schemas.microsoft.com/office/drawing/2014/main" id="{7D84F45E-467D-4C47-9DD4-61BC18BA55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A19AC5-4725-C344-A416-7884860E1186}"/>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3805540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44886-5ADE-564C-BB6A-3D8F42E8C7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258407-0EDC-CC47-B88F-1C37C2A2BC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D62C5C-7D1C-AA42-A571-92813FE919E3}"/>
              </a:ext>
            </a:extLst>
          </p:cNvPr>
          <p:cNvSpPr>
            <a:spLocks noGrp="1"/>
          </p:cNvSpPr>
          <p:nvPr>
            <p:ph type="dt" sz="half" idx="10"/>
          </p:nvPr>
        </p:nvSpPr>
        <p:spPr/>
        <p:txBody>
          <a:bodyPr/>
          <a:lstStyle/>
          <a:p>
            <a:fld id="{2A269F68-A112-7E45-9E09-D07179E5D466}" type="datetimeFigureOut">
              <a:rPr lang="en-US" smtClean="0"/>
              <a:pPr/>
              <a:t>3/8/2021</a:t>
            </a:fld>
            <a:endParaRPr lang="en-US"/>
          </a:p>
        </p:txBody>
      </p:sp>
      <p:sp>
        <p:nvSpPr>
          <p:cNvPr id="5" name="Footer Placeholder 4">
            <a:extLst>
              <a:ext uri="{FF2B5EF4-FFF2-40B4-BE49-F238E27FC236}">
                <a16:creationId xmlns:a16="http://schemas.microsoft.com/office/drawing/2014/main" id="{84E362DE-6775-7745-AE4F-1E49287A73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37C83C-DF1A-B744-B85D-25DF26CF0E9C}"/>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380040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D0C1A9-B6B8-7A4A-9669-B90B750040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F92B24-A8BD-9845-976F-9EA169FDA6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D10554-27EF-1E4B-9828-11CBD07233BB}"/>
              </a:ext>
            </a:extLst>
          </p:cNvPr>
          <p:cNvSpPr>
            <a:spLocks noGrp="1"/>
          </p:cNvSpPr>
          <p:nvPr>
            <p:ph type="dt" sz="half" idx="10"/>
          </p:nvPr>
        </p:nvSpPr>
        <p:spPr/>
        <p:txBody>
          <a:bodyPr/>
          <a:lstStyle/>
          <a:p>
            <a:fld id="{2A269F68-A112-7E45-9E09-D07179E5D466}" type="datetimeFigureOut">
              <a:rPr lang="en-US" smtClean="0"/>
              <a:pPr/>
              <a:t>3/8/2021</a:t>
            </a:fld>
            <a:endParaRPr lang="en-US"/>
          </a:p>
        </p:txBody>
      </p:sp>
      <p:sp>
        <p:nvSpPr>
          <p:cNvPr id="5" name="Footer Placeholder 4">
            <a:extLst>
              <a:ext uri="{FF2B5EF4-FFF2-40B4-BE49-F238E27FC236}">
                <a16:creationId xmlns:a16="http://schemas.microsoft.com/office/drawing/2014/main" id="{17689FB8-5001-8241-8703-920FCD8175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4CAF07-27EB-D341-846D-7AAA3B2BB10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3634406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3/8/2021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068196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7" name="Rectangle 6">
            <a:extLst>
              <a:ext uri="{FF2B5EF4-FFF2-40B4-BE49-F238E27FC236}">
                <a16:creationId xmlns:a16="http://schemas.microsoft.com/office/drawing/2014/main"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3/8/2021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875853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3/8/2021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638343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B4EEBA9-EE23-8946-8968-D8924F827D80}"/>
              </a:ext>
            </a:extLst>
          </p:cNvPr>
          <p:cNvSpPr/>
          <p:nvPr userDrawn="1"/>
        </p:nvSpPr>
        <p:spPr>
          <a:xfrm>
            <a:off x="838200" y="4104155"/>
            <a:ext cx="797433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F8C4045C-76E6-AA4B-9784-A028AC65B7B5}"/>
              </a:ext>
            </a:extLst>
          </p:cNvPr>
          <p:cNvSpPr>
            <a:spLocks noGrp="1"/>
          </p:cNvSpPr>
          <p:nvPr>
            <p:ph type="title"/>
          </p:nvPr>
        </p:nvSpPr>
        <p:spPr>
          <a:xfrm>
            <a:off x="831850" y="1709738"/>
            <a:ext cx="10515600" cy="2852737"/>
          </a:xfrm>
        </p:spPr>
        <p:txBody>
          <a:bodyPr anchor="b">
            <a:normAutofit/>
          </a:bodyPr>
          <a:lstStyle>
            <a:lvl1pPr>
              <a:defRPr sz="4400"/>
            </a:lvl1pPr>
          </a:lstStyle>
          <a:p>
            <a:r>
              <a:rPr lang="en-US"/>
              <a:t>Click to edit Master title style</a:t>
            </a:r>
          </a:p>
        </p:txBody>
      </p:sp>
      <p:sp>
        <p:nvSpPr>
          <p:cNvPr id="3" name="Text Placeholder 2">
            <a:extLst>
              <a:ext uri="{FF2B5EF4-FFF2-40B4-BE49-F238E27FC236}">
                <a16:creationId xmlns:a16="http://schemas.microsoft.com/office/drawing/2014/main" id="{8FF664B1-AD6A-3040-B7D4-0299560F7464}"/>
              </a:ext>
            </a:extLst>
          </p:cNvPr>
          <p:cNvSpPr>
            <a:spLocks noGrp="1"/>
          </p:cNvSpPr>
          <p:nvPr>
            <p:ph type="body" idx="1"/>
          </p:nvPr>
        </p:nvSpPr>
        <p:spPr>
          <a:xfrm>
            <a:off x="831850" y="4589463"/>
            <a:ext cx="10515600" cy="1500187"/>
          </a:xfrm>
        </p:spPr>
        <p:txBody>
          <a:bodyPr>
            <a:norm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2BC9A9-EC29-134C-AECE-54DDD5762192}"/>
              </a:ext>
            </a:extLst>
          </p:cNvPr>
          <p:cNvSpPr>
            <a:spLocks noGrp="1"/>
          </p:cNvSpPr>
          <p:nvPr>
            <p:ph type="dt" sz="half" idx="10"/>
          </p:nvPr>
        </p:nvSpPr>
        <p:spPr/>
        <p:txBody>
          <a:bodyPr/>
          <a:lstStyle/>
          <a:p>
            <a:fld id="{2A269F68-A112-7E45-9E09-D07179E5D466}" type="datetimeFigureOut">
              <a:rPr lang="en-US" smtClean="0"/>
              <a:pPr/>
              <a:t>3/8/2021</a:t>
            </a:fld>
            <a:endParaRPr lang="en-US"/>
          </a:p>
        </p:txBody>
      </p:sp>
      <p:sp>
        <p:nvSpPr>
          <p:cNvPr id="5" name="Footer Placeholder 4">
            <a:extLst>
              <a:ext uri="{FF2B5EF4-FFF2-40B4-BE49-F238E27FC236}">
                <a16:creationId xmlns:a16="http://schemas.microsoft.com/office/drawing/2014/main" id="{413C8B07-567B-1B47-B220-0338242AFC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ECB435-33FD-3F45-BD2D-6CAA5C288BD0}"/>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96153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479AA76-4E43-164C-ADE7-A0CFA848737A}"/>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14D6AE42-E39B-4948-B321-F19D21FDA6F0}"/>
              </a:ext>
            </a:extLst>
          </p:cNvPr>
          <p:cNvSpPr>
            <a:spLocks noGrp="1"/>
          </p:cNvSpPr>
          <p:nvPr>
            <p:ph type="title"/>
          </p:nvPr>
        </p:nvSpPr>
        <p:spPr>
          <a:xfrm>
            <a:off x="838200" y="681037"/>
            <a:ext cx="10515600" cy="741176"/>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652A57D-01D7-B54A-B618-27F0B4D8A193}"/>
              </a:ext>
            </a:extLst>
          </p:cNvPr>
          <p:cNvSpPr>
            <a:spLocks noGrp="1"/>
          </p:cNvSpPr>
          <p:nvPr>
            <p:ph sz="half" idx="1"/>
          </p:nvPr>
        </p:nvSpPr>
        <p:spPr>
          <a:xfrm>
            <a:off x="838200" y="1592261"/>
            <a:ext cx="5181600" cy="458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1407BB-25DD-5841-BEBF-C394C86F759A}"/>
              </a:ext>
            </a:extLst>
          </p:cNvPr>
          <p:cNvSpPr>
            <a:spLocks noGrp="1"/>
          </p:cNvSpPr>
          <p:nvPr>
            <p:ph sz="half" idx="2"/>
          </p:nvPr>
        </p:nvSpPr>
        <p:spPr>
          <a:xfrm>
            <a:off x="6172200" y="1592261"/>
            <a:ext cx="5181600" cy="458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B41DED-1195-DE42-BD2F-00971D9CF3C9}"/>
              </a:ext>
            </a:extLst>
          </p:cNvPr>
          <p:cNvSpPr>
            <a:spLocks noGrp="1"/>
          </p:cNvSpPr>
          <p:nvPr>
            <p:ph type="dt" sz="half" idx="10"/>
          </p:nvPr>
        </p:nvSpPr>
        <p:spPr/>
        <p:txBody>
          <a:bodyPr/>
          <a:lstStyle/>
          <a:p>
            <a:fld id="{2A269F68-A112-7E45-9E09-D07179E5D466}" type="datetimeFigureOut">
              <a:rPr lang="en-US" smtClean="0"/>
              <a:pPr/>
              <a:t>3/8/2021</a:t>
            </a:fld>
            <a:endParaRPr lang="en-US"/>
          </a:p>
        </p:txBody>
      </p:sp>
      <p:sp>
        <p:nvSpPr>
          <p:cNvPr id="6" name="Footer Placeholder 5">
            <a:extLst>
              <a:ext uri="{FF2B5EF4-FFF2-40B4-BE49-F238E27FC236}">
                <a16:creationId xmlns:a16="http://schemas.microsoft.com/office/drawing/2014/main" id="{42CD99B4-9DE9-5D4F-B8CB-B0B831DCAC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C5A338-9EE2-7A44-BB15-7A4F0EE12EE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597922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DACFAD9-90C8-F347-A654-4D6A5F3D495C}"/>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5F188C31-802D-3D4A-AEA1-3CF8D3E51360}"/>
              </a:ext>
            </a:extLst>
          </p:cNvPr>
          <p:cNvSpPr>
            <a:spLocks noGrp="1"/>
          </p:cNvSpPr>
          <p:nvPr>
            <p:ph type="title"/>
          </p:nvPr>
        </p:nvSpPr>
        <p:spPr>
          <a:xfrm>
            <a:off x="839788" y="653784"/>
            <a:ext cx="10515600" cy="748245"/>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4FE5C8-995C-2045-9541-E22F351D6320}"/>
              </a:ext>
            </a:extLst>
          </p:cNvPr>
          <p:cNvSpPr>
            <a:spLocks noGrp="1"/>
          </p:cNvSpPr>
          <p:nvPr>
            <p:ph type="body" idx="1" hasCustomPrompt="1"/>
          </p:nvPr>
        </p:nvSpPr>
        <p:spPr>
          <a:xfrm>
            <a:off x="839788" y="1540248"/>
            <a:ext cx="5157787"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C972FE9A-4ED5-9A49-8907-E00133517BD9}"/>
              </a:ext>
            </a:extLst>
          </p:cNvPr>
          <p:cNvSpPr>
            <a:spLocks noGrp="1"/>
          </p:cNvSpPr>
          <p:nvPr>
            <p:ph sz="half" idx="2"/>
          </p:nvPr>
        </p:nvSpPr>
        <p:spPr>
          <a:xfrm>
            <a:off x="839788" y="2411892"/>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3A93268-3EB9-3E4E-8206-62780D6EF362}"/>
              </a:ext>
            </a:extLst>
          </p:cNvPr>
          <p:cNvSpPr>
            <a:spLocks noGrp="1"/>
          </p:cNvSpPr>
          <p:nvPr>
            <p:ph type="body" sz="quarter" idx="3" hasCustomPrompt="1"/>
          </p:nvPr>
        </p:nvSpPr>
        <p:spPr>
          <a:xfrm>
            <a:off x="6172200" y="1540248"/>
            <a:ext cx="5183188"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a:extLst>
              <a:ext uri="{FF2B5EF4-FFF2-40B4-BE49-F238E27FC236}">
                <a16:creationId xmlns:a16="http://schemas.microsoft.com/office/drawing/2014/main" id="{0F7A103F-B97E-AC4B-8395-A83886339A83}"/>
              </a:ext>
            </a:extLst>
          </p:cNvPr>
          <p:cNvSpPr>
            <a:spLocks noGrp="1"/>
          </p:cNvSpPr>
          <p:nvPr>
            <p:ph sz="quarter" idx="4"/>
          </p:nvPr>
        </p:nvSpPr>
        <p:spPr>
          <a:xfrm>
            <a:off x="6172200" y="2411892"/>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C337486-CD2B-0E47-8478-E6DFAD595848}"/>
              </a:ext>
            </a:extLst>
          </p:cNvPr>
          <p:cNvSpPr>
            <a:spLocks noGrp="1"/>
          </p:cNvSpPr>
          <p:nvPr>
            <p:ph type="dt" sz="half" idx="10"/>
          </p:nvPr>
        </p:nvSpPr>
        <p:spPr/>
        <p:txBody>
          <a:bodyPr/>
          <a:lstStyle/>
          <a:p>
            <a:fld id="{2A269F68-A112-7E45-9E09-D07179E5D466}" type="datetimeFigureOut">
              <a:rPr lang="en-US" smtClean="0"/>
              <a:pPr/>
              <a:t>3/8/2021</a:t>
            </a:fld>
            <a:endParaRPr lang="en-US"/>
          </a:p>
        </p:txBody>
      </p:sp>
      <p:sp>
        <p:nvSpPr>
          <p:cNvPr id="8" name="Footer Placeholder 7">
            <a:extLst>
              <a:ext uri="{FF2B5EF4-FFF2-40B4-BE49-F238E27FC236}">
                <a16:creationId xmlns:a16="http://schemas.microsoft.com/office/drawing/2014/main" id="{841F7CA1-18DC-1048-81B7-3AEEF05235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A00F5B-6C2E-1249-9089-697CD51F87F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4277132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0B06C-BB5A-E94D-8257-CE9F2465C3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49A010-5D43-FF48-A7E1-D39F6B610503}"/>
              </a:ext>
            </a:extLst>
          </p:cNvPr>
          <p:cNvSpPr>
            <a:spLocks noGrp="1"/>
          </p:cNvSpPr>
          <p:nvPr>
            <p:ph type="dt" sz="half" idx="10"/>
          </p:nvPr>
        </p:nvSpPr>
        <p:spPr/>
        <p:txBody>
          <a:bodyPr/>
          <a:lstStyle/>
          <a:p>
            <a:fld id="{2A269F68-A112-7E45-9E09-D07179E5D466}" type="datetimeFigureOut">
              <a:rPr lang="en-US" smtClean="0"/>
              <a:pPr/>
              <a:t>3/8/2021</a:t>
            </a:fld>
            <a:endParaRPr lang="en-US"/>
          </a:p>
        </p:txBody>
      </p:sp>
      <p:sp>
        <p:nvSpPr>
          <p:cNvPr id="4" name="Footer Placeholder 3">
            <a:extLst>
              <a:ext uri="{FF2B5EF4-FFF2-40B4-BE49-F238E27FC236}">
                <a16:creationId xmlns:a16="http://schemas.microsoft.com/office/drawing/2014/main" id="{67A81710-55F1-C44B-AEA2-848E391E55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D7F2312-0DA6-C24E-977A-1ECD1A02467B}"/>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837916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9213DB-325C-5A40-9859-AE202B123556}"/>
              </a:ext>
            </a:extLst>
          </p:cNvPr>
          <p:cNvSpPr>
            <a:spLocks noGrp="1"/>
          </p:cNvSpPr>
          <p:nvPr>
            <p:ph type="dt" sz="half" idx="10"/>
          </p:nvPr>
        </p:nvSpPr>
        <p:spPr/>
        <p:txBody>
          <a:bodyPr/>
          <a:lstStyle/>
          <a:p>
            <a:fld id="{2A269F68-A112-7E45-9E09-D07179E5D466}" type="datetimeFigureOut">
              <a:rPr lang="en-US" smtClean="0"/>
              <a:pPr/>
              <a:t>3/8/2021</a:t>
            </a:fld>
            <a:endParaRPr lang="en-US"/>
          </a:p>
        </p:txBody>
      </p:sp>
      <p:sp>
        <p:nvSpPr>
          <p:cNvPr id="3" name="Footer Placeholder 2">
            <a:extLst>
              <a:ext uri="{FF2B5EF4-FFF2-40B4-BE49-F238E27FC236}">
                <a16:creationId xmlns:a16="http://schemas.microsoft.com/office/drawing/2014/main" id="{C0538230-B643-014A-ABCC-47983A0E32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3C0FE8-804A-DC4B-8CDC-DAFFE5BA181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410195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00E407-BF2E-FE42-9041-5EAF752A2328}"/>
              </a:ext>
            </a:extLst>
          </p:cNvPr>
          <p:cNvSpPr>
            <a:spLocks noGrp="1"/>
          </p:cNvSpPr>
          <p:nvPr>
            <p:ph type="title"/>
          </p:nvPr>
        </p:nvSpPr>
        <p:spPr>
          <a:xfrm>
            <a:off x="838200" y="681037"/>
            <a:ext cx="10515600" cy="74117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FCBBD1-7D0F-8E4D-A35C-839603DFEB15}"/>
              </a:ext>
            </a:extLst>
          </p:cNvPr>
          <p:cNvSpPr>
            <a:spLocks noGrp="1"/>
          </p:cNvSpPr>
          <p:nvPr>
            <p:ph type="body" idx="1"/>
          </p:nvPr>
        </p:nvSpPr>
        <p:spPr>
          <a:xfrm>
            <a:off x="838200" y="1422213"/>
            <a:ext cx="10515600" cy="4754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CAE55C9-EA11-A545-B6D1-B29601E192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b="0" i="0">
                <a:solidFill>
                  <a:schemeClr val="tx1">
                    <a:tint val="75000"/>
                  </a:schemeClr>
                </a:solidFill>
                <a:latin typeface="Roboto Light" panose="02000000000000000000" pitchFamily="2" charset="0"/>
                <a:ea typeface="Roboto Light" panose="02000000000000000000" pitchFamily="2" charset="0"/>
              </a:defRPr>
            </a:lvl1pPr>
          </a:lstStyle>
          <a:p>
            <a:fld id="{2A269F68-A112-7E45-9E09-D07179E5D466}" type="datetimeFigureOut">
              <a:rPr lang="en-US" smtClean="0"/>
              <a:pPr/>
              <a:t>3/8/2021</a:t>
            </a:fld>
            <a:endParaRPr lang="en-US"/>
          </a:p>
        </p:txBody>
      </p:sp>
      <p:sp>
        <p:nvSpPr>
          <p:cNvPr id="5" name="Footer Placeholder 4">
            <a:extLst>
              <a:ext uri="{FF2B5EF4-FFF2-40B4-BE49-F238E27FC236}">
                <a16:creationId xmlns:a16="http://schemas.microsoft.com/office/drawing/2014/main" id="{EBF599D3-BB28-E74A-9C09-D5B0DC923C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b="0" i="0">
                <a:solidFill>
                  <a:schemeClr val="tx1">
                    <a:tint val="75000"/>
                  </a:schemeClr>
                </a:solidFill>
                <a:latin typeface="Roboto Light" panose="02000000000000000000" pitchFamily="2" charset="0"/>
                <a:ea typeface="Roboto Light" panose="02000000000000000000" pitchFamily="2" charset="0"/>
              </a:defRPr>
            </a:lvl1pPr>
          </a:lstStyle>
          <a:p>
            <a:endParaRPr lang="en-US"/>
          </a:p>
        </p:txBody>
      </p:sp>
      <p:sp>
        <p:nvSpPr>
          <p:cNvPr id="6" name="Slide Number Placeholder 5">
            <a:extLst>
              <a:ext uri="{FF2B5EF4-FFF2-40B4-BE49-F238E27FC236}">
                <a16:creationId xmlns:a16="http://schemas.microsoft.com/office/drawing/2014/main" id="{88BBCD0B-C696-234C-8B40-BDF0AB4579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100" b="0" i="0">
                <a:solidFill>
                  <a:schemeClr val="tx1">
                    <a:tint val="75000"/>
                  </a:schemeClr>
                </a:solidFill>
                <a:latin typeface="Roboto Light" panose="02000000000000000000" pitchFamily="2" charset="0"/>
                <a:ea typeface="Roboto Light" panose="02000000000000000000" pitchFamily="2" charset="0"/>
              </a:defRPr>
            </a:lvl1pPr>
          </a:lstStyle>
          <a:p>
            <a:fld id="{47894467-E227-B849-BB10-8705222BB906}" type="slidenum">
              <a:rPr lang="en-US" smtClean="0"/>
              <a:pPr/>
              <a:t>‹#›</a:t>
            </a:fld>
            <a:endParaRPr lang="en-US"/>
          </a:p>
        </p:txBody>
      </p:sp>
    </p:spTree>
    <p:extLst>
      <p:ext uri="{BB962C8B-B14F-4D97-AF65-F5344CB8AC3E}">
        <p14:creationId xmlns:p14="http://schemas.microsoft.com/office/powerpoint/2010/main" val="690398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3200" kern="1200">
          <a:solidFill>
            <a:schemeClr val="tx1"/>
          </a:solidFill>
          <a:latin typeface="Lora" pitchFamily="2" charset="77"/>
          <a:ea typeface="+mj-ea"/>
          <a:cs typeface="+mj-cs"/>
        </a:defRPr>
      </a:lvl1pPr>
    </p:titleStyle>
    <p:bodyStyle>
      <a:lvl1pPr marL="0" indent="0" algn="l" defTabSz="914400" rtl="0" eaLnBrk="1" latinLnBrk="0" hangingPunct="1">
        <a:lnSpc>
          <a:spcPct val="110000"/>
        </a:lnSpc>
        <a:spcBef>
          <a:spcPts val="1000"/>
        </a:spcBef>
        <a:spcAft>
          <a:spcPts val="500"/>
        </a:spcAft>
        <a:buFont typeface="Arial" panose="020B0604020202020204" pitchFamily="34" charset="0"/>
        <a:buNone/>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1pPr>
      <a:lvl2pPr marL="6858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2pPr>
      <a:lvl3pPr marL="11430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3pPr>
      <a:lvl4pPr marL="16002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4pPr>
      <a:lvl5pPr marL="20574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12E1DFC-8F4A-6941-A280-A0C6B7D61A33}"/>
              </a:ext>
            </a:extLst>
          </p:cNvPr>
          <p:cNvPicPr>
            <a:picLocks noChangeAspect="1"/>
          </p:cNvPicPr>
          <p:nvPr/>
        </p:nvPicPr>
        <p:blipFill>
          <a:blip r:embed="rId2"/>
          <a:stretch>
            <a:fillRect/>
          </a:stretch>
        </p:blipFill>
        <p:spPr>
          <a:xfrm>
            <a:off x="2241154" y="414695"/>
            <a:ext cx="7709692" cy="1936965"/>
          </a:xfrm>
          <a:prstGeom prst="rect">
            <a:avLst/>
          </a:prstGeom>
        </p:spPr>
      </p:pic>
      <p:sp>
        <p:nvSpPr>
          <p:cNvPr id="72" name="TextBox 71">
            <a:extLst>
              <a:ext uri="{FF2B5EF4-FFF2-40B4-BE49-F238E27FC236}">
                <a16:creationId xmlns:a16="http://schemas.microsoft.com/office/drawing/2014/main" id="{9D5FC421-D452-403F-A269-BF3744BA5E3B}"/>
              </a:ext>
            </a:extLst>
          </p:cNvPr>
          <p:cNvSpPr txBox="1"/>
          <p:nvPr/>
        </p:nvSpPr>
        <p:spPr>
          <a:xfrm>
            <a:off x="556591" y="3627782"/>
            <a:ext cx="11078817" cy="707886"/>
          </a:xfrm>
          <a:prstGeom prst="rect">
            <a:avLst/>
          </a:prstGeom>
          <a:solidFill>
            <a:schemeClr val="accent2">
              <a:lumMod val="40000"/>
              <a:lumOff val="60000"/>
            </a:schemeClr>
          </a:solidFill>
          <a:ln>
            <a:noFill/>
          </a:ln>
        </p:spPr>
        <p:txBody>
          <a:bodyPr wrap="square" rtlCol="0">
            <a:spAutoFit/>
          </a:bodyPr>
          <a:lstStyle/>
          <a:p>
            <a:pPr algn="ctr"/>
            <a:r>
              <a:rPr lang="en-GB" sz="4000" b="1" dirty="0">
                <a:latin typeface="Segoe UI" pitchFamily="34" charset="0"/>
                <a:cs typeface="Segoe UI" pitchFamily="34" charset="0"/>
              </a:rPr>
              <a:t>Subject : Advanced Applications of Excel</a:t>
            </a:r>
            <a:endParaRPr lang="en-IN" sz="4000" b="1" dirty="0">
              <a:latin typeface="Segoe UI" pitchFamily="34" charset="0"/>
              <a:cs typeface="Segoe UI" pitchFamily="34" charset="0"/>
            </a:endParaRPr>
          </a:p>
        </p:txBody>
      </p:sp>
      <p:sp>
        <p:nvSpPr>
          <p:cNvPr id="73" name="Rectangle 72"/>
          <p:cNvSpPr/>
          <p:nvPr/>
        </p:nvSpPr>
        <p:spPr>
          <a:xfrm flipH="1">
            <a:off x="2016957" y="4567895"/>
            <a:ext cx="8757060" cy="707886"/>
          </a:xfrm>
          <a:prstGeom prst="rect">
            <a:avLst/>
          </a:prstGeom>
        </p:spPr>
        <p:txBody>
          <a:bodyPr wrap="square">
            <a:spAutoFit/>
          </a:bodyPr>
          <a:lstStyle/>
          <a:p>
            <a:pPr algn="ctr"/>
            <a:r>
              <a:rPr lang="en-GB" sz="4000" b="1" i="1" dirty="0">
                <a:latin typeface="Segoe UI" pitchFamily="34" charset="0"/>
                <a:cs typeface="Segoe UI" pitchFamily="34" charset="0"/>
              </a:rPr>
              <a:t>The Range Object</a:t>
            </a:r>
          </a:p>
        </p:txBody>
      </p:sp>
    </p:spTree>
    <p:extLst>
      <p:ext uri="{BB962C8B-B14F-4D97-AF65-F5344CB8AC3E}">
        <p14:creationId xmlns:p14="http://schemas.microsoft.com/office/powerpoint/2010/main" val="2065762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12108"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Address &amp; </a:t>
            </a:r>
            <a:r>
              <a:rPr lang="en-GB" sz="4400" b="1" i="1" dirty="0" err="1">
                <a:latin typeface="Segoe UI" pitchFamily="34" charset="0"/>
                <a:ea typeface="Segoe UI" panose="020B0502040204020203" pitchFamily="34" charset="0"/>
                <a:cs typeface="Segoe UI" pitchFamily="34" charset="0"/>
              </a:rPr>
              <a:t>Hasformula</a:t>
            </a:r>
            <a:endParaRPr lang="en-GB" sz="4400" b="1" i="1" dirty="0">
              <a:latin typeface="Segoe UI" pitchFamily="34" charset="0"/>
              <a:ea typeface="Segoe UI" panose="020B0502040204020203" pitchFamily="34" charset="0"/>
              <a:cs typeface="Segoe UI"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691075" y="1600200"/>
            <a:ext cx="10809850" cy="5324535"/>
          </a:xfrm>
          <a:prstGeom prst="rect">
            <a:avLst/>
          </a:prstGeom>
          <a:noFill/>
        </p:spPr>
        <p:txBody>
          <a:bodyPr wrap="square" rtlCol="0">
            <a:spAutoFit/>
          </a:bodyPr>
          <a:lstStyle/>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Address, a read-only property, displays the cell address for a Range object as an absolute reference</a:t>
            </a:r>
          </a:p>
          <a:p>
            <a:r>
              <a:rPr lang="en-IN" sz="2800" dirty="0" err="1">
                <a:solidFill>
                  <a:schemeClr val="accent1"/>
                </a:solidFill>
                <a:latin typeface="CordiaUPC" panose="020B0502040204020203" pitchFamily="34" charset="-34"/>
                <a:cs typeface="CordiaUPC" panose="020B0502040204020203" pitchFamily="34" charset="-34"/>
              </a:rPr>
              <a:t>MsgBox</a:t>
            </a:r>
            <a:r>
              <a:rPr lang="en-IN" sz="2800" dirty="0">
                <a:solidFill>
                  <a:schemeClr val="accent1"/>
                </a:solidFill>
                <a:latin typeface="CordiaUPC" panose="020B0502040204020203" pitchFamily="34" charset="-34"/>
                <a:cs typeface="CordiaUPC" panose="020B0502040204020203" pitchFamily="34" charset="-34"/>
              </a:rPr>
              <a:t> Range(Cells(1, 1), Cells(5, 5)).Address</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a:t>
            </a:r>
            <a:r>
              <a:rPr lang="en-IN" sz="2400" dirty="0" err="1">
                <a:latin typeface="Segoe UI" panose="020B0502040204020203" pitchFamily="34" charset="0"/>
                <a:cs typeface="Segoe UI" panose="020B0502040204020203" pitchFamily="34" charset="0"/>
              </a:rPr>
              <a:t>HasFormula</a:t>
            </a:r>
            <a:r>
              <a:rPr lang="en-IN" sz="2400" dirty="0">
                <a:latin typeface="Segoe UI" panose="020B0502040204020203" pitchFamily="34" charset="0"/>
                <a:cs typeface="Segoe UI" panose="020B0502040204020203" pitchFamily="34" charset="0"/>
              </a:rPr>
              <a:t> property (which is read-only) returns True if the single-cell range contains a formula.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It returns False if the cell contains something other than a formula (or is empty). If the range consists of more than one cell, VBA returns True only if all cells in the range contain a formula or False if all cells in the range don’t have a formula.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property returns Null if the range contains a mixture of formulas and </a:t>
            </a:r>
            <a:r>
              <a:rPr lang="en-IN" sz="2400" dirty="0" err="1">
                <a:latin typeface="Segoe UI" panose="020B0502040204020203" pitchFamily="34" charset="0"/>
                <a:cs typeface="Segoe UI" panose="020B0502040204020203" pitchFamily="34" charset="0"/>
              </a:rPr>
              <a:t>nonformulas</a:t>
            </a:r>
            <a:r>
              <a:rPr lang="en-IN" sz="2400" dirty="0">
                <a:latin typeface="Segoe UI" panose="020B0502040204020203" pitchFamily="34" charset="0"/>
                <a:cs typeface="Segoe UI" panose="020B0502040204020203" pitchFamily="34" charset="0"/>
              </a:rPr>
              <a:t>.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Null is kind of a no-man’s land: The answer is neither True nor False, and any cell in the range may or may not have a formula.</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only data type that can deal with Null is Variant. </a:t>
            </a:r>
            <a:endParaRPr lang="en-US"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074503243"/>
      </p:ext>
    </p:extLst>
  </p:cSld>
  <p:clrMapOvr>
    <a:masterClrMapping/>
  </p:clrMapOvr>
  <p:transition spd="slow">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12108"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The Font Property</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924950" y="1713565"/>
            <a:ext cx="10809850" cy="2000548"/>
          </a:xfrm>
          <a:prstGeom prst="rect">
            <a:avLst/>
          </a:prstGeom>
          <a:noFill/>
        </p:spPr>
        <p:txBody>
          <a:bodyPr wrap="square" rtlCol="0">
            <a:spAutoFit/>
          </a:bodyPr>
          <a:lstStyle/>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Font property returns a Font object.</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A Font object has many accessible properties.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To change some aspect of a range’s font, we must first access the range’s Font object and then manipulate the properties of that object.</a:t>
            </a:r>
          </a:p>
          <a:p>
            <a:r>
              <a:rPr lang="en-IN" sz="2800" dirty="0">
                <a:solidFill>
                  <a:schemeClr val="accent1"/>
                </a:solidFill>
                <a:latin typeface="CordiaUPC" panose="020B0502040204020203" pitchFamily="34" charset="-34"/>
                <a:cs typeface="CordiaUPC" panose="020B0502040204020203" pitchFamily="34" charset="-34"/>
              </a:rPr>
              <a:t>Range("A1").</a:t>
            </a:r>
            <a:r>
              <a:rPr lang="en-IN" sz="2800" dirty="0" err="1">
                <a:solidFill>
                  <a:schemeClr val="accent1"/>
                </a:solidFill>
                <a:latin typeface="CordiaUPC" panose="020B0502040204020203" pitchFamily="34" charset="-34"/>
                <a:cs typeface="CordiaUPC" panose="020B0502040204020203" pitchFamily="34" charset="-34"/>
              </a:rPr>
              <a:t>Font.Bold</a:t>
            </a:r>
            <a:r>
              <a:rPr lang="en-IN" sz="2800" dirty="0">
                <a:solidFill>
                  <a:schemeClr val="accent1"/>
                </a:solidFill>
                <a:latin typeface="CordiaUPC" panose="020B0502040204020203" pitchFamily="34" charset="-34"/>
                <a:cs typeface="CordiaUPC" panose="020B0502040204020203" pitchFamily="34" charset="-34"/>
              </a:rPr>
              <a:t> = True</a:t>
            </a:r>
            <a:endParaRPr lang="en-US" sz="20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2407239"/>
      </p:ext>
    </p:extLst>
  </p:cSld>
  <p:clrMapOvr>
    <a:masterClrMapping/>
  </p:clrMapOvr>
  <p:transition spd="slow">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924950" y="681037"/>
            <a:ext cx="6255339"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The Formula Property</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924950" y="1713565"/>
            <a:ext cx="10809850" cy="4339650"/>
          </a:xfrm>
          <a:prstGeom prst="rect">
            <a:avLst/>
          </a:prstGeom>
          <a:noFill/>
        </p:spPr>
        <p:txBody>
          <a:bodyPr wrap="square" rtlCol="0">
            <a:spAutoFit/>
          </a:bodyPr>
          <a:lstStyle/>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Formula property represents the formula in a cell.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This is a read-write property, so you can access it to either view the formula in a cell or insert a formula into a cell. </a:t>
            </a:r>
          </a:p>
          <a:p>
            <a:pPr marL="342900"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The following statement enters a SUM formula into cell A13: </a:t>
            </a:r>
            <a:br>
              <a:rPr lang="en-IN" sz="2400" dirty="0"/>
            </a:br>
            <a:r>
              <a:rPr lang="en-US" sz="2800" dirty="0">
                <a:solidFill>
                  <a:schemeClr val="accent1"/>
                </a:solidFill>
                <a:latin typeface="CordiaUPC" panose="020B0502040204020203" pitchFamily="34" charset="-34"/>
                <a:cs typeface="CordiaUPC" panose="020B0502040204020203" pitchFamily="34" charset="-34"/>
              </a:rPr>
              <a:t>Range("A13").Formula = "=SUM(A1:A12)" </a:t>
            </a:r>
          </a:p>
          <a:p>
            <a:pPr marL="342900"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The formula is a text string and is enclosed in quotation marks. Also the formula begins with an equal sign, as all formulas do.</a:t>
            </a:r>
          </a:p>
          <a:p>
            <a:pPr marL="342900"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If the formula itself contains quotation marks, we need to replace every quotation mark in the formula with two quotation marks. </a:t>
            </a:r>
          </a:p>
          <a:p>
            <a:pPr marL="342900"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Otherwise, VBA gets confused and claims that there’s a syntax error </a:t>
            </a:r>
          </a:p>
          <a:p>
            <a:r>
              <a:rPr lang="en-US" sz="2800" dirty="0">
                <a:solidFill>
                  <a:schemeClr val="accent1"/>
                </a:solidFill>
                <a:latin typeface="CordiaUPC" panose="020B0502040204020203" pitchFamily="34" charset="-34"/>
                <a:cs typeface="CordiaUPC" panose="020B0502040204020203" pitchFamily="34" charset="-34"/>
              </a:rPr>
              <a:t> Range("A13").Formula = "=SUM(A1:A12)&amp;"" Stores"""</a:t>
            </a:r>
          </a:p>
        </p:txBody>
      </p:sp>
    </p:spTree>
    <p:extLst>
      <p:ext uri="{BB962C8B-B14F-4D97-AF65-F5344CB8AC3E}">
        <p14:creationId xmlns:p14="http://schemas.microsoft.com/office/powerpoint/2010/main" val="39038158"/>
      </p:ext>
    </p:extLst>
  </p:cSld>
  <p:clrMapOvr>
    <a:masterClrMapping/>
  </p:clrMapOvr>
  <p:transition spd="slow">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7766154"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The </a:t>
            </a:r>
            <a:r>
              <a:rPr lang="en-GB" sz="4400" b="1" i="1" dirty="0" err="1">
                <a:latin typeface="Segoe UI" pitchFamily="34" charset="0"/>
                <a:ea typeface="Segoe UI" panose="020B0502040204020203" pitchFamily="34" charset="0"/>
                <a:cs typeface="Segoe UI" pitchFamily="34" charset="0"/>
              </a:rPr>
              <a:t>NumberFormat</a:t>
            </a:r>
            <a:r>
              <a:rPr lang="en-GB" sz="4400" b="1" i="1" dirty="0">
                <a:latin typeface="Segoe UI" pitchFamily="34" charset="0"/>
                <a:ea typeface="Segoe UI" panose="020B0502040204020203" pitchFamily="34" charset="0"/>
                <a:cs typeface="Segoe UI" pitchFamily="34" charset="0"/>
              </a:rPr>
              <a:t> Property</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924950" y="1713565"/>
            <a:ext cx="10809850" cy="4955203"/>
          </a:xfrm>
          <a:prstGeom prst="rect">
            <a:avLst/>
          </a:prstGeom>
          <a:noFill/>
        </p:spPr>
        <p:txBody>
          <a:bodyPr wrap="square" rtlCol="0">
            <a:spAutoFit/>
          </a:bodyPr>
          <a:lstStyle/>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a:t>
            </a:r>
            <a:r>
              <a:rPr lang="en-IN" sz="2400" dirty="0" err="1">
                <a:latin typeface="Segoe UI" panose="020B0502040204020203" pitchFamily="34" charset="0"/>
                <a:cs typeface="Segoe UI" panose="020B0502040204020203" pitchFamily="34" charset="0"/>
              </a:rPr>
              <a:t>NumberFormat</a:t>
            </a:r>
            <a:r>
              <a:rPr lang="en-IN" sz="2400" dirty="0">
                <a:latin typeface="Segoe UI" panose="020B0502040204020203" pitchFamily="34" charset="0"/>
                <a:cs typeface="Segoe UI" panose="020B0502040204020203" pitchFamily="34" charset="0"/>
              </a:rPr>
              <a:t> property represents the number format (expressed as a text string) of the Range object.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This is a read-write property, so VBA code can either examine the number format or change it.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following statement changes the number format of column A to a percentage with two decimal places:</a:t>
            </a:r>
          </a:p>
          <a:p>
            <a:r>
              <a:rPr lang="en-US" sz="2800" dirty="0">
                <a:solidFill>
                  <a:schemeClr val="accent1"/>
                </a:solidFill>
                <a:latin typeface="CordiaUPC" panose="020B0502040204020203" pitchFamily="34" charset="-34"/>
                <a:cs typeface="CordiaUPC" panose="020B0502040204020203" pitchFamily="34" charset="-34"/>
              </a:rPr>
              <a:t>Columns("A:A").</a:t>
            </a:r>
            <a:r>
              <a:rPr lang="en-US" sz="2800" dirty="0" err="1">
                <a:solidFill>
                  <a:schemeClr val="accent1"/>
                </a:solidFill>
                <a:latin typeface="CordiaUPC" panose="020B0502040204020203" pitchFamily="34" charset="-34"/>
                <a:cs typeface="CordiaUPC" panose="020B0502040204020203" pitchFamily="34" charset="-34"/>
              </a:rPr>
              <a:t>NumberFormat</a:t>
            </a:r>
            <a:r>
              <a:rPr lang="en-US" sz="2800" dirty="0">
                <a:solidFill>
                  <a:schemeClr val="accent1"/>
                </a:solidFill>
                <a:latin typeface="CordiaUPC" panose="020B0502040204020203" pitchFamily="34" charset="-34"/>
                <a:cs typeface="CordiaUPC" panose="020B0502040204020203" pitchFamily="34" charset="-34"/>
              </a:rPr>
              <a:t> = "0.00%“</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Follow these steps to see a list of other number formats</a:t>
            </a:r>
          </a:p>
          <a:p>
            <a:pPr marL="457200" indent="-457200">
              <a:buFont typeface="+mj-lt"/>
              <a:buAutoNum type="arabicPeriod"/>
            </a:pPr>
            <a:r>
              <a:rPr lang="en-IN" sz="2400" dirty="0">
                <a:latin typeface="Segoe UI" panose="020B0502040204020203" pitchFamily="34" charset="0"/>
                <a:cs typeface="Segoe UI" panose="020B0502040204020203" pitchFamily="34" charset="0"/>
              </a:rPr>
              <a:t>Activate a worksheet.</a:t>
            </a:r>
          </a:p>
          <a:p>
            <a:pPr marL="457200" indent="-457200">
              <a:buFont typeface="+mj-lt"/>
              <a:buAutoNum type="arabicPeriod"/>
            </a:pPr>
            <a:r>
              <a:rPr lang="en-IN" sz="2400" dirty="0">
                <a:latin typeface="Segoe UI" panose="020B0502040204020203" pitchFamily="34" charset="0"/>
                <a:cs typeface="Segoe UI" panose="020B0502040204020203" pitchFamily="34" charset="0"/>
              </a:rPr>
              <a:t>Press Ctrl+1 to access the Format Cells dialog box.</a:t>
            </a:r>
          </a:p>
          <a:p>
            <a:pPr marL="457200" indent="-457200">
              <a:buFont typeface="+mj-lt"/>
              <a:buAutoNum type="arabicPeriod"/>
            </a:pPr>
            <a:r>
              <a:rPr lang="en-IN" sz="2400" dirty="0">
                <a:latin typeface="Segoe UI" panose="020B0502040204020203" pitchFamily="34" charset="0"/>
                <a:cs typeface="Segoe UI" panose="020B0502040204020203" pitchFamily="34" charset="0"/>
              </a:rPr>
              <a:t>Click the Number tab.</a:t>
            </a:r>
          </a:p>
          <a:p>
            <a:pPr marL="457200" indent="-457200">
              <a:buFont typeface="+mj-lt"/>
              <a:buAutoNum type="arabicPeriod"/>
            </a:pPr>
            <a:r>
              <a:rPr lang="en-IN" sz="2400" dirty="0">
                <a:latin typeface="Segoe UI" panose="020B0502040204020203" pitchFamily="34" charset="0"/>
                <a:cs typeface="Segoe UI" panose="020B0502040204020203" pitchFamily="34" charset="0"/>
              </a:rPr>
              <a:t>Select the Custom category to view and apply some additional number format string</a:t>
            </a:r>
            <a:endParaRPr lang="en-US"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104332500"/>
      </p:ext>
    </p:extLst>
  </p:cSld>
  <p:clrMapOvr>
    <a:masterClrMapping/>
  </p:clrMapOvr>
  <p:transition spd="slow">
    <p:pull/>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57079"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The Select method</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924950" y="1713565"/>
            <a:ext cx="10809850" cy="3662541"/>
          </a:xfrm>
          <a:prstGeom prst="rect">
            <a:avLst/>
          </a:prstGeom>
          <a:noFill/>
        </p:spPr>
        <p:txBody>
          <a:bodyPr wrap="square" rtlCol="0">
            <a:spAutoFit/>
          </a:bodyPr>
          <a:lstStyle/>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Select method is used to select a range of cells. </a:t>
            </a:r>
          </a:p>
          <a:p>
            <a:r>
              <a:rPr lang="en-IN" sz="2800" dirty="0">
                <a:solidFill>
                  <a:schemeClr val="accent1"/>
                </a:solidFill>
                <a:latin typeface="CordiaUPC" panose="020B0502040204020203" pitchFamily="34" charset="-34"/>
                <a:cs typeface="CordiaUPC" panose="020B0502040204020203" pitchFamily="34" charset="-34"/>
              </a:rPr>
              <a:t>Range("A1:C12").Select</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following commands should be used to first activate the sheet that contains the range</a:t>
            </a:r>
          </a:p>
          <a:p>
            <a:r>
              <a:rPr lang="en-IN" sz="2800" dirty="0">
                <a:solidFill>
                  <a:schemeClr val="accent1"/>
                </a:solidFill>
                <a:latin typeface="CordiaUPC" panose="020B0502040204020203" pitchFamily="34" charset="-34"/>
                <a:cs typeface="CordiaUPC" panose="020B0502040204020203" pitchFamily="34" charset="-34"/>
              </a:rPr>
              <a:t>Sheets("Sheet1").Activate</a:t>
            </a:r>
          </a:p>
          <a:p>
            <a:r>
              <a:rPr lang="en-IN" sz="2800" dirty="0">
                <a:solidFill>
                  <a:schemeClr val="accent1"/>
                </a:solidFill>
                <a:latin typeface="CordiaUPC" panose="020B0502040204020203" pitchFamily="34" charset="-34"/>
                <a:cs typeface="CordiaUPC" panose="020B0502040204020203" pitchFamily="34" charset="-34"/>
              </a:rPr>
              <a:t>Range("A1:C12").Select</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Using the </a:t>
            </a:r>
            <a:r>
              <a:rPr lang="en-IN" sz="2400" dirty="0" err="1">
                <a:latin typeface="Segoe UI" panose="020B0502040204020203" pitchFamily="34" charset="0"/>
                <a:cs typeface="Segoe UI" panose="020B0502040204020203" pitchFamily="34" charset="0"/>
              </a:rPr>
              <a:t>GoTo</a:t>
            </a:r>
            <a:r>
              <a:rPr lang="en-IN" sz="2400" dirty="0">
                <a:latin typeface="Segoe UI" panose="020B0502040204020203" pitchFamily="34" charset="0"/>
                <a:cs typeface="Segoe UI" panose="020B0502040204020203" pitchFamily="34" charset="0"/>
              </a:rPr>
              <a:t> method of the Application object to select a range activates Sheet1 and then selects the range:</a:t>
            </a:r>
          </a:p>
          <a:p>
            <a:r>
              <a:rPr lang="en-IN" sz="2800" dirty="0" err="1">
                <a:solidFill>
                  <a:schemeClr val="accent1"/>
                </a:solidFill>
                <a:latin typeface="CordiaUPC" panose="020B0502040204020203" pitchFamily="34" charset="-34"/>
                <a:cs typeface="CordiaUPC" panose="020B0502040204020203" pitchFamily="34" charset="-34"/>
              </a:rPr>
              <a:t>Application.Goto</a:t>
            </a:r>
            <a:r>
              <a:rPr lang="en-IN" sz="2800" dirty="0">
                <a:solidFill>
                  <a:schemeClr val="accent1"/>
                </a:solidFill>
                <a:latin typeface="CordiaUPC" panose="020B0502040204020203" pitchFamily="34" charset="-34"/>
                <a:cs typeface="CordiaUPC" panose="020B0502040204020203" pitchFamily="34" charset="-34"/>
              </a:rPr>
              <a:t> Sheets("Sheet1").Range("A1:C12")</a:t>
            </a:r>
          </a:p>
        </p:txBody>
      </p:sp>
    </p:spTree>
    <p:extLst>
      <p:ext uri="{BB962C8B-B14F-4D97-AF65-F5344CB8AC3E}">
        <p14:creationId xmlns:p14="http://schemas.microsoft.com/office/powerpoint/2010/main" val="735031035"/>
      </p:ext>
    </p:extLst>
  </p:cSld>
  <p:clrMapOvr>
    <a:masterClrMapping/>
  </p:clrMapOvr>
  <p:transition spd="slow">
    <p:pull/>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677992" y="731837"/>
            <a:ext cx="7635615"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The Copy and Paste method</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924950" y="1713565"/>
            <a:ext cx="10809850" cy="4216539"/>
          </a:xfrm>
          <a:prstGeom prst="rect">
            <a:avLst/>
          </a:prstGeom>
          <a:noFill/>
        </p:spPr>
        <p:txBody>
          <a:bodyPr wrap="square" rtlCol="0">
            <a:spAutoFit/>
          </a:bodyPr>
          <a:lstStyle/>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Copy method is applicable to the Range object, but the Paste method applies to the Worksheet object.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We copy to a range and paste it to a worksheet.</a:t>
            </a:r>
          </a:p>
          <a:p>
            <a:r>
              <a:rPr lang="en-IN" sz="2800" dirty="0">
                <a:solidFill>
                  <a:schemeClr val="accent1"/>
                </a:solidFill>
                <a:latin typeface="CordiaUPC" panose="020B0502040204020203" pitchFamily="34" charset="-34"/>
                <a:cs typeface="CordiaUPC" panose="020B0502040204020203" pitchFamily="34" charset="-34"/>
              </a:rPr>
              <a:t>	Sub </a:t>
            </a:r>
            <a:r>
              <a:rPr lang="en-IN" sz="2800" dirty="0" err="1">
                <a:solidFill>
                  <a:schemeClr val="accent1"/>
                </a:solidFill>
                <a:latin typeface="CordiaUPC" panose="020B0502040204020203" pitchFamily="34" charset="-34"/>
                <a:cs typeface="CordiaUPC" panose="020B0502040204020203" pitchFamily="34" charset="-34"/>
              </a:rPr>
              <a:t>CopyRange</a:t>
            </a:r>
            <a:r>
              <a:rPr lang="en-IN" sz="2800" dirty="0">
                <a:solidFill>
                  <a:schemeClr val="accent1"/>
                </a:solidFill>
                <a:latin typeface="CordiaUPC" panose="020B0502040204020203" pitchFamily="34" charset="-34"/>
                <a:cs typeface="CordiaUPC" panose="020B0502040204020203" pitchFamily="34" charset="-34"/>
              </a:rPr>
              <a:t>()</a:t>
            </a:r>
          </a:p>
          <a:p>
            <a:pPr lvl="2"/>
            <a:r>
              <a:rPr lang="en-IN" sz="2800" dirty="0">
                <a:solidFill>
                  <a:schemeClr val="accent1"/>
                </a:solidFill>
                <a:latin typeface="CordiaUPC" panose="020B0502040204020203" pitchFamily="34" charset="-34"/>
                <a:cs typeface="CordiaUPC" panose="020B0502040204020203" pitchFamily="34" charset="-34"/>
              </a:rPr>
              <a:t>	Range("A1:A12").Select</a:t>
            </a:r>
          </a:p>
          <a:p>
            <a:pPr lvl="2"/>
            <a:r>
              <a:rPr lang="en-IN" sz="2800" dirty="0">
                <a:solidFill>
                  <a:schemeClr val="accent1"/>
                </a:solidFill>
                <a:latin typeface="CordiaUPC" panose="020B0502040204020203" pitchFamily="34" charset="-34"/>
                <a:cs typeface="CordiaUPC" panose="020B0502040204020203" pitchFamily="34" charset="-34"/>
              </a:rPr>
              <a:t>	</a:t>
            </a:r>
            <a:r>
              <a:rPr lang="en-IN" sz="2800" dirty="0" err="1">
                <a:solidFill>
                  <a:schemeClr val="accent1"/>
                </a:solidFill>
                <a:latin typeface="CordiaUPC" panose="020B0502040204020203" pitchFamily="34" charset="-34"/>
                <a:cs typeface="CordiaUPC" panose="020B0502040204020203" pitchFamily="34" charset="-34"/>
              </a:rPr>
              <a:t>Selection.Copy</a:t>
            </a:r>
            <a:endParaRPr lang="en-IN" sz="2800" dirty="0">
              <a:solidFill>
                <a:schemeClr val="accent1"/>
              </a:solidFill>
              <a:latin typeface="CordiaUPC" panose="020B0502040204020203" pitchFamily="34" charset="-34"/>
              <a:cs typeface="CordiaUPC" panose="020B0502040204020203" pitchFamily="34" charset="-34"/>
            </a:endParaRPr>
          </a:p>
          <a:p>
            <a:pPr lvl="2"/>
            <a:r>
              <a:rPr lang="en-IN" sz="2800" dirty="0">
                <a:solidFill>
                  <a:schemeClr val="accent1"/>
                </a:solidFill>
                <a:latin typeface="CordiaUPC" panose="020B0502040204020203" pitchFamily="34" charset="-34"/>
                <a:cs typeface="CordiaUPC" panose="020B0502040204020203" pitchFamily="34" charset="-34"/>
              </a:rPr>
              <a:t>	Range("C1").Select</a:t>
            </a:r>
          </a:p>
          <a:p>
            <a:pPr lvl="2"/>
            <a:r>
              <a:rPr lang="en-IN" sz="2800" dirty="0">
                <a:solidFill>
                  <a:schemeClr val="accent1"/>
                </a:solidFill>
                <a:latin typeface="CordiaUPC" panose="020B0502040204020203" pitchFamily="34" charset="-34"/>
                <a:cs typeface="CordiaUPC" panose="020B0502040204020203" pitchFamily="34" charset="-34"/>
              </a:rPr>
              <a:t>	</a:t>
            </a:r>
            <a:r>
              <a:rPr lang="en-IN" sz="2800" dirty="0" err="1">
                <a:solidFill>
                  <a:schemeClr val="accent1"/>
                </a:solidFill>
                <a:latin typeface="CordiaUPC" panose="020B0502040204020203" pitchFamily="34" charset="-34"/>
                <a:cs typeface="CordiaUPC" panose="020B0502040204020203" pitchFamily="34" charset="-34"/>
              </a:rPr>
              <a:t>ActiveSheet.Paste</a:t>
            </a:r>
            <a:endParaRPr lang="en-IN" sz="2800" dirty="0">
              <a:solidFill>
                <a:schemeClr val="accent1"/>
              </a:solidFill>
              <a:latin typeface="CordiaUPC" panose="020B0502040204020203" pitchFamily="34" charset="-34"/>
              <a:cs typeface="CordiaUPC" panose="020B0502040204020203" pitchFamily="34" charset="-34"/>
            </a:endParaRPr>
          </a:p>
          <a:p>
            <a:r>
              <a:rPr lang="en-IN" sz="2800" dirty="0">
                <a:solidFill>
                  <a:schemeClr val="accent1"/>
                </a:solidFill>
                <a:latin typeface="CordiaUPC" panose="020B0502040204020203" pitchFamily="34" charset="-34"/>
                <a:cs typeface="CordiaUPC" panose="020B0502040204020203" pitchFamily="34" charset="-34"/>
              </a:rPr>
              <a:t>	End Sub</a:t>
            </a:r>
          </a:p>
          <a:p>
            <a:endParaRPr lang="en-IN" sz="2800" dirty="0">
              <a:solidFill>
                <a:schemeClr val="accent1"/>
              </a:solidFill>
              <a:latin typeface="CordiaUPC" panose="020B0502040204020203" pitchFamily="34" charset="-34"/>
              <a:cs typeface="CordiaUPC" panose="020B0502040204020203" pitchFamily="34" charset="-34"/>
            </a:endParaRPr>
          </a:p>
        </p:txBody>
      </p:sp>
    </p:spTree>
    <p:extLst>
      <p:ext uri="{BB962C8B-B14F-4D97-AF65-F5344CB8AC3E}">
        <p14:creationId xmlns:p14="http://schemas.microsoft.com/office/powerpoint/2010/main" val="600021726"/>
      </p:ext>
    </p:extLst>
  </p:cSld>
  <p:clrMapOvr>
    <a:masterClrMapping/>
  </p:clrMapOvr>
  <p:transition spd="slow">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7586272"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The Copy and Paste method</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924950" y="1713565"/>
            <a:ext cx="10809850" cy="4031873"/>
          </a:xfrm>
          <a:prstGeom prst="rect">
            <a:avLst/>
          </a:prstGeom>
          <a:noFill/>
        </p:spPr>
        <p:txBody>
          <a:bodyPr wrap="square" rtlCol="0">
            <a:spAutoFit/>
          </a:bodyPr>
          <a:lstStyle/>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a:t>
            </a:r>
            <a:r>
              <a:rPr lang="en-IN" sz="2400" dirty="0" err="1">
                <a:latin typeface="Segoe UI" panose="020B0502040204020203" pitchFamily="34" charset="0"/>
                <a:cs typeface="Segoe UI" panose="020B0502040204020203" pitchFamily="34" charset="0"/>
              </a:rPr>
              <a:t>ActiveSheet</a:t>
            </a:r>
            <a:r>
              <a:rPr lang="en-IN" sz="2400" dirty="0">
                <a:latin typeface="Segoe UI" panose="020B0502040204020203" pitchFamily="34" charset="0"/>
                <a:cs typeface="Segoe UI" panose="020B0502040204020203" pitchFamily="34" charset="0"/>
              </a:rPr>
              <a:t> object used with the Paste method, is a special version of the Worksheet object that refers to the currently active worksheet.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macro selects the range before copying it.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We don’t have to select a range before doing something with it.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following procedure accomplishes the same task as the preceding</a:t>
            </a:r>
            <a:br>
              <a:rPr lang="en-IN" sz="1800" b="0" i="0" dirty="0">
                <a:solidFill>
                  <a:srgbClr val="000000"/>
                </a:solidFill>
                <a:effectLst/>
                <a:latin typeface="Merriweather-Regular"/>
              </a:rPr>
            </a:br>
            <a:r>
              <a:rPr lang="en-IN" sz="2400" dirty="0">
                <a:latin typeface="Segoe UI" panose="020B0502040204020203" pitchFamily="34" charset="0"/>
                <a:cs typeface="Segoe UI" panose="020B0502040204020203" pitchFamily="34" charset="0"/>
              </a:rPr>
              <a:t>example by using a single statement: </a:t>
            </a:r>
            <a:br>
              <a:rPr lang="en-IN" sz="2400" dirty="0"/>
            </a:br>
            <a:r>
              <a:rPr lang="en-IN" sz="2400" dirty="0"/>
              <a:t> </a:t>
            </a:r>
            <a:r>
              <a:rPr lang="en-IN" sz="2800" dirty="0">
                <a:solidFill>
                  <a:schemeClr val="accent1"/>
                </a:solidFill>
                <a:latin typeface="CordiaUPC" panose="020B0502040204020203" pitchFamily="34" charset="-34"/>
                <a:cs typeface="CordiaUPC" panose="020B0502040204020203" pitchFamily="34" charset="-34"/>
              </a:rPr>
              <a:t>Sub CopyRange2()</a:t>
            </a:r>
          </a:p>
          <a:p>
            <a:r>
              <a:rPr lang="en-IN" sz="2800" dirty="0">
                <a:solidFill>
                  <a:schemeClr val="accent1"/>
                </a:solidFill>
                <a:latin typeface="CordiaUPC" panose="020B0502040204020203" pitchFamily="34" charset="-34"/>
                <a:cs typeface="CordiaUPC" panose="020B0502040204020203" pitchFamily="34" charset="-34"/>
              </a:rPr>
              <a:t>	Range("A1:A12").Copy Range("C1")</a:t>
            </a:r>
          </a:p>
          <a:p>
            <a:r>
              <a:rPr lang="en-IN" sz="2800" dirty="0">
                <a:solidFill>
                  <a:schemeClr val="accent1"/>
                </a:solidFill>
                <a:latin typeface="CordiaUPC" panose="020B0502040204020203" pitchFamily="34" charset="-34"/>
                <a:cs typeface="CordiaUPC" panose="020B0502040204020203" pitchFamily="34" charset="-34"/>
              </a:rPr>
              <a:t>      End Sub</a:t>
            </a:r>
          </a:p>
          <a:p>
            <a:endParaRPr lang="en-IN" sz="2800" dirty="0">
              <a:solidFill>
                <a:schemeClr val="accent1"/>
              </a:solidFill>
              <a:latin typeface="CordiaUPC" panose="020B0502040204020203" pitchFamily="34" charset="-34"/>
              <a:cs typeface="CordiaUPC" panose="020B0502040204020203" pitchFamily="34" charset="-34"/>
            </a:endParaRPr>
          </a:p>
        </p:txBody>
      </p:sp>
    </p:spTree>
    <p:extLst>
      <p:ext uri="{BB962C8B-B14F-4D97-AF65-F5344CB8AC3E}">
        <p14:creationId xmlns:p14="http://schemas.microsoft.com/office/powerpoint/2010/main" val="2707727701"/>
      </p:ext>
    </p:extLst>
  </p:cSld>
  <p:clrMapOvr>
    <a:masterClrMapping/>
  </p:clrMapOvr>
  <p:transition spd="slow">
    <p:pull/>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12108"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The Clear method</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924950" y="1713565"/>
            <a:ext cx="10809850" cy="3477875"/>
          </a:xfrm>
          <a:prstGeom prst="rect">
            <a:avLst/>
          </a:prstGeom>
          <a:noFill/>
        </p:spPr>
        <p:txBody>
          <a:bodyPr wrap="square" rtlCol="0">
            <a:spAutoFit/>
          </a:bodyPr>
          <a:lstStyle/>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Clear method -  deletes the contents of a range, plus all the cell formatting. </a:t>
            </a:r>
          </a:p>
          <a:p>
            <a:r>
              <a:rPr lang="en-IN" sz="2400" dirty="0"/>
              <a:t> </a:t>
            </a:r>
          </a:p>
          <a:p>
            <a:r>
              <a:rPr lang="en-IN" sz="2400" dirty="0">
                <a:solidFill>
                  <a:schemeClr val="accent1"/>
                </a:solidFill>
                <a:latin typeface="CordiaUPC" panose="020B0502040204020203" pitchFamily="34" charset="-34"/>
                <a:cs typeface="CordiaUPC" panose="020B0502040204020203" pitchFamily="34" charset="-34"/>
              </a:rPr>
              <a:t>	</a:t>
            </a:r>
            <a:r>
              <a:rPr lang="en-IN" sz="2800" dirty="0">
                <a:solidFill>
                  <a:schemeClr val="accent1"/>
                </a:solidFill>
                <a:latin typeface="CordiaUPC" panose="020B0502040204020203" pitchFamily="34" charset="-34"/>
                <a:cs typeface="CordiaUPC" panose="020B0502040204020203" pitchFamily="34" charset="-34"/>
              </a:rPr>
              <a:t>Columns("D:D").Clear </a:t>
            </a:r>
          </a:p>
          <a:p>
            <a:r>
              <a:rPr lang="en-IN" sz="2400" dirty="0">
                <a:latin typeface="Segoe UI" panose="020B0502040204020203" pitchFamily="34" charset="0"/>
                <a:cs typeface="Segoe UI" panose="020B0502040204020203" pitchFamily="34" charset="0"/>
              </a:rPr>
              <a:t>The above code clears everything in column D </a:t>
            </a:r>
          </a:p>
          <a:p>
            <a:endParaRPr lang="en-IN" sz="24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IN" sz="2400" dirty="0" err="1">
                <a:latin typeface="Segoe UI" panose="020B0502040204020203" pitchFamily="34" charset="0"/>
                <a:cs typeface="Segoe UI" panose="020B0502040204020203" pitchFamily="34" charset="0"/>
              </a:rPr>
              <a:t>ClearContents</a:t>
            </a:r>
            <a:r>
              <a:rPr lang="en-IN" sz="2400" dirty="0">
                <a:latin typeface="Segoe UI" panose="020B0502040204020203" pitchFamily="34" charset="0"/>
                <a:cs typeface="Segoe UI" panose="020B0502040204020203" pitchFamily="34" charset="0"/>
              </a:rPr>
              <a:t> method - deletes the contents of the range but leaves the formatting intact. </a:t>
            </a:r>
          </a:p>
          <a:p>
            <a:pPr marL="285750" indent="-285750">
              <a:buFont typeface="Arial" panose="020B0604020202020204" pitchFamily="34" charset="0"/>
              <a:buChar char="•"/>
            </a:pPr>
            <a:r>
              <a:rPr lang="en-IN" sz="2400" dirty="0" err="1">
                <a:latin typeface="Segoe UI" panose="020B0502040204020203" pitchFamily="34" charset="0"/>
                <a:cs typeface="Segoe UI" panose="020B0502040204020203" pitchFamily="34" charset="0"/>
              </a:rPr>
              <a:t>ClearFormats</a:t>
            </a:r>
            <a:r>
              <a:rPr lang="en-IN" sz="2400" dirty="0">
                <a:latin typeface="Segoe UI" panose="020B0502040204020203" pitchFamily="34" charset="0"/>
                <a:cs typeface="Segoe UI" panose="020B0502040204020203" pitchFamily="34" charset="0"/>
              </a:rPr>
              <a:t> method  - deletes the formatting in the range but not the cell contents.</a:t>
            </a:r>
          </a:p>
        </p:txBody>
      </p:sp>
    </p:spTree>
    <p:extLst>
      <p:ext uri="{BB962C8B-B14F-4D97-AF65-F5344CB8AC3E}">
        <p14:creationId xmlns:p14="http://schemas.microsoft.com/office/powerpoint/2010/main" val="1035958475"/>
      </p:ext>
    </p:extLst>
  </p:cSld>
  <p:clrMapOvr>
    <a:masterClrMapping/>
  </p:clrMapOvr>
  <p:transition spd="slow">
    <p:pull/>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27098"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The Delete method</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924950" y="1713565"/>
            <a:ext cx="10809850" cy="3847207"/>
          </a:xfrm>
          <a:prstGeom prst="rect">
            <a:avLst/>
          </a:prstGeom>
          <a:noFill/>
        </p:spPr>
        <p:txBody>
          <a:bodyPr wrap="square" rtlCol="0">
            <a:spAutoFit/>
          </a:bodyPr>
          <a:lstStyle/>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When we delete a range, Excel shifts the remaining cells around to fill up the range deleted.</a:t>
            </a:r>
          </a:p>
          <a:p>
            <a:r>
              <a:rPr lang="en-IN" sz="2400" dirty="0"/>
              <a:t> </a:t>
            </a:r>
          </a:p>
          <a:p>
            <a:r>
              <a:rPr lang="en-IN" sz="2400" dirty="0">
                <a:solidFill>
                  <a:schemeClr val="accent1"/>
                </a:solidFill>
                <a:latin typeface="CordiaUPC" panose="020B0502040204020203" pitchFamily="34" charset="-34"/>
                <a:cs typeface="CordiaUPC" panose="020B0502040204020203" pitchFamily="34" charset="-34"/>
              </a:rPr>
              <a:t>	</a:t>
            </a:r>
            <a:r>
              <a:rPr lang="en-IN" sz="2800" dirty="0">
                <a:solidFill>
                  <a:schemeClr val="accent1"/>
                </a:solidFill>
                <a:latin typeface="CordiaUPC" panose="020B0502040204020203" pitchFamily="34" charset="-34"/>
                <a:cs typeface="CordiaUPC" panose="020B0502040204020203" pitchFamily="34" charset="-34"/>
              </a:rPr>
              <a:t>Rows("6:6").Delete</a:t>
            </a:r>
          </a:p>
          <a:p>
            <a:pPr marL="342900"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When we delete a range that’s not a complete row or column, Excel needs to know how to shift the cells. </a:t>
            </a:r>
          </a:p>
          <a:p>
            <a:pPr marL="342900"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The following statement deletes a range and then fills the resulting gap by shifting the other cells to the left</a:t>
            </a:r>
          </a:p>
          <a:p>
            <a:endParaRPr lang="en-IN" sz="2400" dirty="0">
              <a:latin typeface="Segoe UI" panose="020B0502040204020203" pitchFamily="34" charset="0"/>
              <a:cs typeface="Segoe UI" panose="020B0502040204020203" pitchFamily="34" charset="0"/>
            </a:endParaRPr>
          </a:p>
          <a:p>
            <a:r>
              <a:rPr lang="en-IN" sz="2400" dirty="0">
                <a:solidFill>
                  <a:schemeClr val="accent1"/>
                </a:solidFill>
                <a:latin typeface="CordiaUPC" panose="020B0502040204020203" pitchFamily="34" charset="-34"/>
                <a:cs typeface="CordiaUPC" panose="020B0502040204020203" pitchFamily="34" charset="-34"/>
              </a:rPr>
              <a:t>	Range("C6:C10").Delete </a:t>
            </a:r>
            <a:r>
              <a:rPr lang="en-IN" sz="2400" dirty="0" err="1">
                <a:solidFill>
                  <a:schemeClr val="accent1"/>
                </a:solidFill>
                <a:latin typeface="CordiaUPC" panose="020B0502040204020203" pitchFamily="34" charset="-34"/>
                <a:cs typeface="CordiaUPC" panose="020B0502040204020203" pitchFamily="34" charset="-34"/>
              </a:rPr>
              <a:t>xlToLeft</a:t>
            </a:r>
            <a:endParaRPr lang="en-IN" sz="2400" dirty="0">
              <a:solidFill>
                <a:schemeClr val="accent1"/>
              </a:solidFill>
              <a:latin typeface="CordiaUPC" panose="020B0502040204020203" pitchFamily="34" charset="-34"/>
              <a:cs typeface="CordiaUPC" panose="020B0502040204020203" pitchFamily="34" charset="-34"/>
            </a:endParaRPr>
          </a:p>
        </p:txBody>
      </p:sp>
    </p:spTree>
    <p:extLst>
      <p:ext uri="{BB962C8B-B14F-4D97-AF65-F5344CB8AC3E}">
        <p14:creationId xmlns:p14="http://schemas.microsoft.com/office/powerpoint/2010/main" val="4171299873"/>
      </p:ext>
    </p:extLst>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27098"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Range Object</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200" y="1725248"/>
            <a:ext cx="10809850" cy="3919535"/>
          </a:xfrm>
          <a:prstGeom prst="rect">
            <a:avLst/>
          </a:prstGeom>
          <a:noFill/>
        </p:spPr>
        <p:txBody>
          <a:bodyPr wrap="square" rtlCol="0">
            <a:spAutoFit/>
          </a:bodyPr>
          <a:lstStyle/>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Is a container for cells that represents a range contained in a Worksheet object.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Has properties (which we can examine and sometimes change) and methods (which perform actions on the object).</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Can be as small as a single cell (for example, B4) or as large as every one of the 17,179,869,184 cells in a worksheet (A1:XFD1048576).</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When we refer to a Range object, the address is always surrounded by double quotes, like this:</a:t>
            </a:r>
          </a:p>
          <a:p>
            <a:pPr lvl="1" fontAlgn="base">
              <a:lnSpc>
                <a:spcPct val="90000"/>
              </a:lnSpc>
              <a:spcBef>
                <a:spcPct val="20000"/>
              </a:spcBef>
              <a:spcAft>
                <a:spcPct val="0"/>
              </a:spcAft>
              <a:defRPr/>
            </a:pPr>
            <a:r>
              <a:rPr lang="en-IN" sz="2800" dirty="0">
                <a:solidFill>
                  <a:schemeClr val="accent1"/>
                </a:solidFill>
                <a:latin typeface="CordiaUPC" panose="020B0502040204020203" pitchFamily="34" charset="-34"/>
                <a:cs typeface="CordiaUPC" panose="020B0502040204020203" pitchFamily="34" charset="-34"/>
              </a:rPr>
              <a:t>Range("A1:C5")</a:t>
            </a:r>
            <a:br>
              <a:rPr lang="en-IN" sz="2800" dirty="0"/>
            </a:br>
            <a:r>
              <a:rPr lang="en-IN" sz="2800" dirty="0">
                <a:solidFill>
                  <a:schemeClr val="accent1"/>
                </a:solidFill>
                <a:latin typeface="CordiaUPC" panose="020B0502040204020203" pitchFamily="34" charset="-34"/>
                <a:cs typeface="CordiaUPC" panose="020B0502040204020203" pitchFamily="34" charset="-34"/>
              </a:rPr>
              <a:t>Range("K9")</a:t>
            </a:r>
          </a:p>
        </p:txBody>
      </p:sp>
    </p:spTree>
    <p:extLst>
      <p:ext uri="{BB962C8B-B14F-4D97-AF65-F5344CB8AC3E}">
        <p14:creationId xmlns:p14="http://schemas.microsoft.com/office/powerpoint/2010/main" val="272643115"/>
      </p:ext>
    </p:extLst>
  </p:cSld>
  <p:clrMapOvr>
    <a:masterClrMapping/>
  </p:clrMapOvr>
  <p:transition spd="slow">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6282127"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Range Object</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200" y="1725248"/>
            <a:ext cx="10809850" cy="5089085"/>
          </a:xfrm>
          <a:prstGeom prst="rect">
            <a:avLst/>
          </a:prstGeom>
          <a:noFill/>
        </p:spPr>
        <p:txBody>
          <a:bodyPr wrap="square" rtlCol="0">
            <a:spAutoFit/>
          </a:bodyPr>
          <a:lstStyle/>
          <a:p>
            <a:pPr marL="285750" indent="-285750" fontAlgn="base">
              <a:lnSpc>
                <a:spcPct val="90000"/>
              </a:lnSpc>
              <a:spcBef>
                <a:spcPct val="20000"/>
              </a:spcBef>
              <a:spcAft>
                <a:spcPct val="0"/>
              </a:spcAft>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If the range has a name (created with </a:t>
            </a:r>
            <a:r>
              <a:rPr lang="en-IN" sz="2400" dirty="0" err="1">
                <a:latin typeface="Segoe UI" panose="020B0502040204020203" pitchFamily="34" charset="0"/>
                <a:cs typeface="Segoe UI" panose="020B0502040204020203" pitchFamily="34" charset="0"/>
              </a:rPr>
              <a:t>Formulas➪Defined</a:t>
            </a:r>
            <a:r>
              <a:rPr lang="en-IN" sz="2400" dirty="0">
                <a:latin typeface="Segoe UI" panose="020B0502040204020203" pitchFamily="34" charset="0"/>
                <a:cs typeface="Segoe UI" panose="020B0502040204020203" pitchFamily="34" charset="0"/>
              </a:rPr>
              <a:t> </a:t>
            </a:r>
            <a:r>
              <a:rPr lang="en-IN" sz="2400" dirty="0" err="1">
                <a:latin typeface="Segoe UI" panose="020B0502040204020203" pitchFamily="34" charset="0"/>
                <a:cs typeface="Segoe UI" panose="020B0502040204020203" pitchFamily="34" charset="0"/>
              </a:rPr>
              <a:t>Names➪Define</a:t>
            </a:r>
            <a:r>
              <a:rPr lang="en-IN" sz="2400" dirty="0">
                <a:latin typeface="Segoe UI" panose="020B0502040204020203" pitchFamily="34" charset="0"/>
                <a:cs typeface="Segoe UI" panose="020B0502040204020203" pitchFamily="34" charset="0"/>
              </a:rPr>
              <a:t> Name ), we can refer to the range by its name (also in quotes):</a:t>
            </a:r>
          </a:p>
          <a:p>
            <a:pPr fontAlgn="base">
              <a:lnSpc>
                <a:spcPct val="90000"/>
              </a:lnSpc>
              <a:spcBef>
                <a:spcPct val="20000"/>
              </a:spcBef>
              <a:spcAft>
                <a:spcPct val="0"/>
              </a:spcAft>
              <a:defRPr/>
            </a:pPr>
            <a:r>
              <a:rPr lang="en-IN" sz="2800" dirty="0">
                <a:solidFill>
                  <a:schemeClr val="accent1"/>
                </a:solidFill>
                <a:latin typeface="CordiaUPC" panose="020B0502040204020203" pitchFamily="34" charset="-34"/>
                <a:cs typeface="CordiaUPC" panose="020B0502040204020203" pitchFamily="34" charset="-34"/>
              </a:rPr>
              <a:t>Range("</a:t>
            </a:r>
            <a:r>
              <a:rPr lang="en-IN" sz="2800" dirty="0" err="1">
                <a:solidFill>
                  <a:schemeClr val="accent1"/>
                </a:solidFill>
                <a:latin typeface="CordiaUPC" panose="020B0502040204020203" pitchFamily="34" charset="-34"/>
                <a:cs typeface="CordiaUPC" panose="020B0502040204020203" pitchFamily="34" charset="-34"/>
              </a:rPr>
              <a:t>PriceList</a:t>
            </a:r>
            <a:r>
              <a:rPr lang="en-IN" sz="2800" dirty="0">
                <a:solidFill>
                  <a:schemeClr val="accent1"/>
                </a:solidFill>
                <a:latin typeface="CordiaUPC" panose="020B0502040204020203" pitchFamily="34" charset="-34"/>
                <a:cs typeface="CordiaUPC" panose="020B0502040204020203" pitchFamily="34" charset="-34"/>
              </a:rPr>
              <a:t>")</a:t>
            </a:r>
          </a:p>
          <a:p>
            <a:pPr marL="285750" indent="-285750" fontAlgn="base">
              <a:lnSpc>
                <a:spcPct val="90000"/>
              </a:lnSpc>
              <a:spcBef>
                <a:spcPct val="20000"/>
              </a:spcBef>
              <a:spcAft>
                <a:spcPct val="0"/>
              </a:spcAft>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Without the range reference, Excel assumes that we’re referring to a range on the active worksheet. </a:t>
            </a:r>
          </a:p>
          <a:p>
            <a:pPr marL="285750" indent="-285750" fontAlgn="base">
              <a:lnSpc>
                <a:spcPct val="90000"/>
              </a:lnSpc>
              <a:spcBef>
                <a:spcPct val="20000"/>
              </a:spcBef>
              <a:spcAft>
                <a:spcPct val="0"/>
              </a:spcAft>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If anything other than a worksheet is active (such as a chart sheet), the range reference fails, and the macro displays an error message and halts.</a:t>
            </a:r>
          </a:p>
          <a:p>
            <a:pPr fontAlgn="base">
              <a:lnSpc>
                <a:spcPct val="90000"/>
              </a:lnSpc>
              <a:spcBef>
                <a:spcPct val="20000"/>
              </a:spcBef>
              <a:spcAft>
                <a:spcPct val="0"/>
              </a:spcAft>
              <a:defRPr/>
            </a:pPr>
            <a:r>
              <a:rPr lang="en-IN" sz="2800" dirty="0">
                <a:solidFill>
                  <a:schemeClr val="accent1"/>
                </a:solidFill>
                <a:latin typeface="CordiaUPC" panose="020B0502040204020203" pitchFamily="34" charset="-34"/>
                <a:cs typeface="CordiaUPC" panose="020B0502040204020203" pitchFamily="34" charset="-34"/>
              </a:rPr>
              <a:t>Worksheets("Sheet1").Range("A1:C5")  - </a:t>
            </a:r>
            <a:r>
              <a:rPr lang="en-IN" sz="2400" dirty="0">
                <a:latin typeface="Segoe UI" panose="020B0502040204020203" pitchFamily="34" charset="0"/>
                <a:cs typeface="Segoe UI" panose="020B0502040204020203" pitchFamily="34" charset="0"/>
              </a:rPr>
              <a:t>Another sheet</a:t>
            </a:r>
          </a:p>
          <a:p>
            <a:pPr fontAlgn="base">
              <a:lnSpc>
                <a:spcPct val="90000"/>
              </a:lnSpc>
              <a:spcBef>
                <a:spcPct val="20000"/>
              </a:spcBef>
              <a:spcAft>
                <a:spcPct val="0"/>
              </a:spcAft>
              <a:defRPr/>
            </a:pPr>
            <a:r>
              <a:rPr lang="en-IN" sz="2800" dirty="0">
                <a:solidFill>
                  <a:schemeClr val="accent1"/>
                </a:solidFill>
                <a:latin typeface="CordiaUPC" panose="020B0502040204020203" pitchFamily="34" charset="-34"/>
                <a:cs typeface="CordiaUPC" panose="020B0502040204020203" pitchFamily="34" charset="-34"/>
              </a:rPr>
              <a:t>Workbooks("Budget.xlsx").Worksheets("Sheet1").Range("A1:C5") –</a:t>
            </a:r>
            <a:r>
              <a:rPr lang="en-IN" sz="2400" dirty="0">
                <a:latin typeface="Segoe UI" panose="020B0502040204020203" pitchFamily="34" charset="0"/>
                <a:cs typeface="Segoe UI" panose="020B0502040204020203" pitchFamily="34" charset="0"/>
              </a:rPr>
              <a:t>On another workbook</a:t>
            </a:r>
          </a:p>
          <a:p>
            <a:pPr fontAlgn="base">
              <a:lnSpc>
                <a:spcPct val="90000"/>
              </a:lnSpc>
              <a:spcBef>
                <a:spcPct val="20000"/>
              </a:spcBef>
              <a:spcAft>
                <a:spcPct val="0"/>
              </a:spcAft>
              <a:defRPr/>
            </a:pPr>
            <a:r>
              <a:rPr lang="en-IN" sz="2800" dirty="0">
                <a:solidFill>
                  <a:schemeClr val="accent1"/>
                </a:solidFill>
                <a:latin typeface="CordiaUPC" panose="020B0502040204020203" pitchFamily="34" charset="-34"/>
                <a:cs typeface="CordiaUPC" panose="020B0502040204020203" pitchFamily="34" charset="-34"/>
              </a:rPr>
              <a:t>Range("3:3") – </a:t>
            </a:r>
            <a:r>
              <a:rPr lang="en-IN" sz="2400" dirty="0">
                <a:latin typeface="Segoe UI" panose="020B0502040204020203" pitchFamily="34" charset="0"/>
                <a:cs typeface="Segoe UI" panose="020B0502040204020203" pitchFamily="34" charset="0"/>
              </a:rPr>
              <a:t>Entire row</a:t>
            </a:r>
          </a:p>
          <a:p>
            <a:pPr fontAlgn="base">
              <a:lnSpc>
                <a:spcPct val="90000"/>
              </a:lnSpc>
              <a:spcBef>
                <a:spcPct val="20000"/>
              </a:spcBef>
              <a:spcAft>
                <a:spcPct val="0"/>
              </a:spcAft>
              <a:defRPr/>
            </a:pPr>
            <a:r>
              <a:rPr lang="en-IN" sz="2800" dirty="0">
                <a:solidFill>
                  <a:schemeClr val="accent1"/>
                </a:solidFill>
                <a:latin typeface="CordiaUPC" panose="020B0502040204020203" pitchFamily="34" charset="-34"/>
                <a:cs typeface="CordiaUPC" panose="020B0502040204020203" pitchFamily="34" charset="-34"/>
              </a:rPr>
              <a:t>Range("D:D") – </a:t>
            </a:r>
            <a:r>
              <a:rPr lang="en-IN" sz="2400" dirty="0">
                <a:latin typeface="Segoe UI" panose="020B0502040204020203" pitchFamily="34" charset="0"/>
                <a:cs typeface="Segoe UI" panose="020B0502040204020203" pitchFamily="34" charset="0"/>
              </a:rPr>
              <a:t>Entire column</a:t>
            </a:r>
          </a:p>
          <a:p>
            <a:pPr fontAlgn="base">
              <a:lnSpc>
                <a:spcPct val="90000"/>
              </a:lnSpc>
              <a:spcBef>
                <a:spcPct val="20000"/>
              </a:spcBef>
              <a:spcAft>
                <a:spcPct val="0"/>
              </a:spcAft>
              <a:defRPr/>
            </a:pPr>
            <a:r>
              <a:rPr lang="en-IN" sz="2800" dirty="0">
                <a:solidFill>
                  <a:schemeClr val="accent1"/>
                </a:solidFill>
                <a:latin typeface="CordiaUPC" panose="020B0502040204020203" pitchFamily="34" charset="-34"/>
                <a:cs typeface="CordiaUPC" panose="020B0502040204020203" pitchFamily="34" charset="-34"/>
              </a:rPr>
              <a:t>Range("A1:B8,D9:G16") – </a:t>
            </a:r>
            <a:r>
              <a:rPr lang="en-IN" sz="2400" dirty="0">
                <a:latin typeface="Segoe UI" panose="020B0502040204020203" pitchFamily="34" charset="0"/>
                <a:cs typeface="Segoe UI" panose="020B0502040204020203" pitchFamily="34" charset="0"/>
              </a:rPr>
              <a:t>Non-contiguous</a:t>
            </a:r>
          </a:p>
        </p:txBody>
      </p:sp>
    </p:spTree>
    <p:extLst>
      <p:ext uri="{BB962C8B-B14F-4D97-AF65-F5344CB8AC3E}">
        <p14:creationId xmlns:p14="http://schemas.microsoft.com/office/powerpoint/2010/main" val="1767409988"/>
      </p:ext>
    </p:extLst>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10515600"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Other Ways to Refer to a Range - Cells</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838200" y="1422213"/>
            <a:ext cx="10515599"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90000"/>
              </a:lnSpc>
              <a:defRPr/>
            </a:pPr>
            <a:endParaRPr lang="en-IN" altLang="en-US" sz="2000" dirty="0">
              <a:solidFill>
                <a:srgbClr val="000000"/>
              </a:solidFill>
              <a:latin typeface="Segoe UI" panose="020B0502040204020203" pitchFamily="34" charset="0"/>
              <a:cs typeface="Segoe UI" panose="020B0502040204020203" pitchFamily="34" charset="0"/>
            </a:endParaRPr>
          </a:p>
          <a:p>
            <a:pPr marL="285750" lvl="0" indent="-285750">
              <a:lnSpc>
                <a:spcPct val="90000"/>
              </a:lnSpc>
              <a:buFont typeface="Arial" panose="020B0604020202020204" pitchFamily="34" charset="0"/>
              <a:buChar char="•"/>
              <a:defRPr/>
            </a:pPr>
            <a:r>
              <a:rPr lang="en-IN" altLang="en-US" sz="2400" dirty="0">
                <a:latin typeface="Segoe UI" panose="020B0502040204020203" pitchFamily="34" charset="0"/>
                <a:cs typeface="Segoe UI" panose="020B0502040204020203" pitchFamily="34" charset="0"/>
              </a:rPr>
              <a:t>Although Cells may seem like an object (or a collection), it’s really a property that VBA evaluates. </a:t>
            </a:r>
          </a:p>
          <a:p>
            <a:pPr marL="285750" lvl="0" indent="-285750">
              <a:lnSpc>
                <a:spcPct val="90000"/>
              </a:lnSpc>
              <a:buFont typeface="Arial" panose="020B0604020202020204" pitchFamily="34" charset="0"/>
              <a:buChar char="•"/>
              <a:defRPr/>
            </a:pPr>
            <a:r>
              <a:rPr lang="en-IN" altLang="en-US" sz="2400" dirty="0">
                <a:latin typeface="Segoe UI" panose="020B0502040204020203" pitchFamily="34" charset="0"/>
                <a:cs typeface="Segoe UI" panose="020B0502040204020203" pitchFamily="34" charset="0"/>
              </a:rPr>
              <a:t>VBA then returns an object (more specifically, a Range object). </a:t>
            </a:r>
          </a:p>
          <a:p>
            <a:pPr marL="285750" lvl="0" indent="-285750">
              <a:lnSpc>
                <a:spcPct val="90000"/>
              </a:lnSpc>
              <a:buFont typeface="Arial" panose="020B0604020202020204" pitchFamily="34" charset="0"/>
              <a:buChar char="•"/>
              <a:defRPr/>
            </a:pPr>
            <a:r>
              <a:rPr lang="en-IN" altLang="en-US" sz="2400" dirty="0">
                <a:latin typeface="Segoe UI" panose="020B0502040204020203" pitchFamily="34" charset="0"/>
                <a:cs typeface="Segoe UI" panose="020B0502040204020203" pitchFamily="34" charset="0"/>
              </a:rPr>
              <a:t>The Cells property takes two arguments: a row number and a column number.</a:t>
            </a:r>
          </a:p>
          <a:p>
            <a:pPr marL="285750" lvl="0" indent="-285750">
              <a:lnSpc>
                <a:spcPct val="90000"/>
              </a:lnSpc>
              <a:buFont typeface="Arial" panose="020B0604020202020204" pitchFamily="34" charset="0"/>
              <a:buChar char="•"/>
              <a:defRPr/>
            </a:pPr>
            <a:r>
              <a:rPr lang="en-IN" altLang="en-US" sz="2400" dirty="0">
                <a:latin typeface="Segoe UI" panose="020B0502040204020203" pitchFamily="34" charset="0"/>
                <a:cs typeface="Segoe UI" panose="020B0502040204020203" pitchFamily="34" charset="0"/>
              </a:rPr>
              <a:t>Both of these arguments are numbers, even though we usually refer to columns by using letters. </a:t>
            </a:r>
          </a:p>
          <a:p>
            <a:pPr marL="285750" lvl="0" indent="-285750">
              <a:lnSpc>
                <a:spcPct val="90000"/>
              </a:lnSpc>
              <a:buFont typeface="Arial" panose="020B0604020202020204" pitchFamily="34" charset="0"/>
              <a:buChar char="•"/>
              <a:defRPr/>
            </a:pPr>
            <a:r>
              <a:rPr lang="en-IN" altLang="en-US" sz="2400" dirty="0">
                <a:latin typeface="Segoe UI" panose="020B0502040204020203" pitchFamily="34" charset="0"/>
                <a:cs typeface="Segoe UI" panose="020B0502040204020203" pitchFamily="34" charset="0"/>
              </a:rPr>
              <a:t>For example, the following expression refers to cell C2 on Sheet2:</a:t>
            </a:r>
          </a:p>
          <a:p>
            <a:pPr marL="0" indent="0">
              <a:lnSpc>
                <a:spcPct val="90000"/>
              </a:lnSpc>
              <a:buNone/>
              <a:defRPr/>
            </a:pPr>
            <a:r>
              <a:rPr lang="en-IN" sz="2800" dirty="0">
                <a:solidFill>
                  <a:schemeClr val="accent1"/>
                </a:solidFill>
                <a:latin typeface="CordiaUPC" panose="020B0502040204020203" pitchFamily="34" charset="-34"/>
                <a:cs typeface="CordiaUPC" panose="020B0502040204020203" pitchFamily="34" charset="-34"/>
              </a:rPr>
              <a:t>Worksheets("Sheet2").Cells(2, 3) </a:t>
            </a:r>
            <a:br>
              <a:rPr lang="en-IN" sz="1400" dirty="0"/>
            </a:br>
            <a:r>
              <a:rPr lang="en-IN" sz="2400" dirty="0">
                <a:latin typeface="Segoe UI" panose="020B0502040204020203" pitchFamily="34" charset="0"/>
                <a:cs typeface="Segoe UI" panose="020B0502040204020203" pitchFamily="34" charset="0"/>
              </a:rPr>
              <a:t>We can also use the Cells property to refer to a multicell range.</a:t>
            </a:r>
          </a:p>
          <a:p>
            <a:pPr marL="0" lvl="0" indent="0">
              <a:lnSpc>
                <a:spcPct val="90000"/>
              </a:lnSpc>
              <a:buNone/>
              <a:defRPr/>
            </a:pPr>
            <a:r>
              <a:rPr lang="fr-FR" altLang="en-US" sz="2800" dirty="0">
                <a:solidFill>
                  <a:schemeClr val="accent1"/>
                </a:solidFill>
                <a:latin typeface="CordiaUPC" panose="020B0502040204020203" pitchFamily="34" charset="-34"/>
                <a:cs typeface="CordiaUPC" panose="020B0502040204020203" pitchFamily="34" charset="-34"/>
              </a:rPr>
              <a:t>Range(</a:t>
            </a:r>
            <a:r>
              <a:rPr lang="fr-FR" altLang="en-US" sz="2800" dirty="0" err="1">
                <a:solidFill>
                  <a:schemeClr val="accent1"/>
                </a:solidFill>
                <a:latin typeface="CordiaUPC" panose="020B0502040204020203" pitchFamily="34" charset="-34"/>
                <a:cs typeface="CordiaUPC" panose="020B0502040204020203" pitchFamily="34" charset="-34"/>
              </a:rPr>
              <a:t>Cells</a:t>
            </a:r>
            <a:r>
              <a:rPr lang="fr-FR" altLang="en-US" sz="2800" dirty="0">
                <a:solidFill>
                  <a:schemeClr val="accent1"/>
                </a:solidFill>
                <a:latin typeface="CordiaUPC" panose="020B0502040204020203" pitchFamily="34" charset="-34"/>
                <a:cs typeface="CordiaUPC" panose="020B0502040204020203" pitchFamily="34" charset="-34"/>
              </a:rPr>
              <a:t>(1, 1), </a:t>
            </a:r>
            <a:r>
              <a:rPr lang="fr-FR" altLang="en-US" sz="2800" dirty="0" err="1">
                <a:solidFill>
                  <a:schemeClr val="accent1"/>
                </a:solidFill>
                <a:latin typeface="CordiaUPC" panose="020B0502040204020203" pitchFamily="34" charset="-34"/>
                <a:cs typeface="CordiaUPC" panose="020B0502040204020203" pitchFamily="34" charset="-34"/>
              </a:rPr>
              <a:t>Cells</a:t>
            </a:r>
            <a:r>
              <a:rPr lang="fr-FR" altLang="en-US" sz="2800" dirty="0">
                <a:solidFill>
                  <a:schemeClr val="accent1"/>
                </a:solidFill>
                <a:latin typeface="CordiaUPC" panose="020B0502040204020203" pitchFamily="34" charset="-34"/>
                <a:cs typeface="CordiaUPC" panose="020B0502040204020203" pitchFamily="34" charset="-34"/>
              </a:rPr>
              <a:t>(10, 8))</a:t>
            </a:r>
          </a:p>
        </p:txBody>
      </p:sp>
    </p:spTree>
    <p:extLst>
      <p:ext uri="{BB962C8B-B14F-4D97-AF65-F5344CB8AC3E}">
        <p14:creationId xmlns:p14="http://schemas.microsoft.com/office/powerpoint/2010/main" val="2010923118"/>
      </p:ext>
    </p:extLst>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10515600"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Other Ways to Refer to a Range - Cells</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838200" y="1308848"/>
            <a:ext cx="10515599"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90000"/>
              </a:lnSpc>
              <a:defRPr/>
            </a:pPr>
            <a:endParaRPr lang="en-IN" altLang="en-US" sz="2000" dirty="0">
              <a:solidFill>
                <a:srgbClr val="000000"/>
              </a:solidFill>
              <a:latin typeface="Segoe UI" panose="020B0502040204020203" pitchFamily="34" charset="0"/>
              <a:cs typeface="Segoe UI" panose="020B0502040204020203" pitchFamily="34" charset="0"/>
            </a:endParaRPr>
          </a:p>
          <a:p>
            <a:pPr marL="285750" lvl="0" indent="-285750">
              <a:lnSpc>
                <a:spcPct val="90000"/>
              </a:lnSpc>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We can also use the Cells property to refer to a multicell range.</a:t>
            </a:r>
          </a:p>
          <a:p>
            <a:pPr marL="0" lvl="0" indent="0">
              <a:lnSpc>
                <a:spcPct val="90000"/>
              </a:lnSpc>
              <a:buNone/>
              <a:defRPr/>
            </a:pPr>
            <a:r>
              <a:rPr lang="fr-FR" altLang="en-US" sz="2800" dirty="0">
                <a:solidFill>
                  <a:schemeClr val="accent1"/>
                </a:solidFill>
                <a:latin typeface="CordiaUPC" panose="020B0502040204020203" pitchFamily="34" charset="-34"/>
                <a:cs typeface="CordiaUPC" panose="020B0502040204020203" pitchFamily="34" charset="-34"/>
              </a:rPr>
              <a:t>Range(</a:t>
            </a:r>
            <a:r>
              <a:rPr lang="fr-FR" altLang="en-US" sz="2800" dirty="0" err="1">
                <a:solidFill>
                  <a:schemeClr val="accent1"/>
                </a:solidFill>
                <a:latin typeface="CordiaUPC" panose="020B0502040204020203" pitchFamily="34" charset="-34"/>
                <a:cs typeface="CordiaUPC" panose="020B0502040204020203" pitchFamily="34" charset="-34"/>
              </a:rPr>
              <a:t>Cells</a:t>
            </a:r>
            <a:r>
              <a:rPr lang="fr-FR" altLang="en-US" sz="2800" dirty="0">
                <a:solidFill>
                  <a:schemeClr val="accent1"/>
                </a:solidFill>
                <a:latin typeface="CordiaUPC" panose="020B0502040204020203" pitchFamily="34" charset="-34"/>
                <a:cs typeface="CordiaUPC" panose="020B0502040204020203" pitchFamily="34" charset="-34"/>
              </a:rPr>
              <a:t>(1, 1), </a:t>
            </a:r>
            <a:r>
              <a:rPr lang="fr-FR" altLang="en-US" sz="2800" dirty="0" err="1">
                <a:solidFill>
                  <a:schemeClr val="accent1"/>
                </a:solidFill>
                <a:latin typeface="CordiaUPC" panose="020B0502040204020203" pitchFamily="34" charset="-34"/>
                <a:cs typeface="CordiaUPC" panose="020B0502040204020203" pitchFamily="34" charset="-34"/>
              </a:rPr>
              <a:t>Cells</a:t>
            </a:r>
            <a:r>
              <a:rPr lang="fr-FR" altLang="en-US" sz="2800" dirty="0">
                <a:solidFill>
                  <a:schemeClr val="accent1"/>
                </a:solidFill>
                <a:latin typeface="CordiaUPC" panose="020B0502040204020203" pitchFamily="34" charset="-34"/>
                <a:cs typeface="CordiaUPC" panose="020B0502040204020203" pitchFamily="34" charset="-34"/>
              </a:rPr>
              <a:t>(10, 8))</a:t>
            </a:r>
          </a:p>
          <a:p>
            <a:pPr marL="285750" indent="-285750">
              <a:lnSpc>
                <a:spcPct val="90000"/>
              </a:lnSpc>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The following statements both produce the same result; they enter a value of 99 into a 10-by-8 range of cells. More specifically, these statements set the Value property of the Range object</a:t>
            </a:r>
          </a:p>
          <a:p>
            <a:pPr marL="0" indent="0">
              <a:lnSpc>
                <a:spcPct val="90000"/>
              </a:lnSpc>
              <a:buNone/>
              <a:defRPr/>
            </a:pPr>
            <a:r>
              <a:rPr lang="en-IN" sz="2800" dirty="0">
                <a:solidFill>
                  <a:schemeClr val="accent1"/>
                </a:solidFill>
                <a:latin typeface="CordiaUPC" panose="020B0502040204020203" pitchFamily="34" charset="-34"/>
                <a:cs typeface="CordiaUPC" panose="020B0502040204020203" pitchFamily="34" charset="-34"/>
              </a:rPr>
              <a:t>Range("A1:H10").Value = 99</a:t>
            </a:r>
          </a:p>
          <a:p>
            <a:pPr marL="0" indent="0">
              <a:lnSpc>
                <a:spcPct val="90000"/>
              </a:lnSpc>
              <a:buNone/>
              <a:defRPr/>
            </a:pPr>
            <a:r>
              <a:rPr lang="en-IN" sz="2800" dirty="0">
                <a:solidFill>
                  <a:schemeClr val="accent1"/>
                </a:solidFill>
                <a:latin typeface="CordiaUPC" panose="020B0502040204020203" pitchFamily="34" charset="-34"/>
                <a:cs typeface="CordiaUPC" panose="020B0502040204020203" pitchFamily="34" charset="-34"/>
              </a:rPr>
              <a:t>Range(Cells(1, 1), Cells(10, 8)).Value = 99</a:t>
            </a:r>
          </a:p>
        </p:txBody>
      </p:sp>
    </p:spTree>
    <p:extLst>
      <p:ext uri="{BB962C8B-B14F-4D97-AF65-F5344CB8AC3E}">
        <p14:creationId xmlns:p14="http://schemas.microsoft.com/office/powerpoint/2010/main" val="1890528544"/>
      </p:ext>
    </p:extLst>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10515600" cy="741176"/>
          </a:xfrm>
          <a:solidFill>
            <a:srgbClr val="FCD3C2"/>
          </a:solidFill>
        </p:spPr>
        <p:txBody>
          <a:bodyPr>
            <a:normAutofit fontScale="90000"/>
          </a:bodyPr>
          <a:lstStyle/>
          <a:p>
            <a:r>
              <a:rPr lang="en-GB" sz="4400" b="1" i="1" dirty="0">
                <a:latin typeface="Segoe UI" pitchFamily="34" charset="0"/>
                <a:ea typeface="Segoe UI" panose="020B0502040204020203" pitchFamily="34" charset="0"/>
                <a:cs typeface="Segoe UI" pitchFamily="34" charset="0"/>
              </a:rPr>
              <a:t>Other Ways to Refer to a Range - Offset</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838200" y="1308848"/>
            <a:ext cx="10515599"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90000"/>
              </a:lnSpc>
              <a:defRPr/>
            </a:pPr>
            <a:endParaRPr lang="en-IN" altLang="en-US" sz="2000" dirty="0">
              <a:solidFill>
                <a:srgbClr val="000000"/>
              </a:solidFill>
              <a:latin typeface="Segoe UI" panose="020B0502040204020203" pitchFamily="34" charset="0"/>
              <a:cs typeface="Segoe UI" panose="020B0502040204020203" pitchFamily="34" charset="0"/>
            </a:endParaRPr>
          </a:p>
          <a:p>
            <a:pPr marL="285750" lvl="0" indent="-285750">
              <a:lnSpc>
                <a:spcPct val="90000"/>
              </a:lnSpc>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The Offset property operates on a Range object and returns another Range object</a:t>
            </a:r>
          </a:p>
          <a:p>
            <a:pPr marL="285750" lvl="0" indent="-285750">
              <a:lnSpc>
                <a:spcPct val="90000"/>
              </a:lnSpc>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Allows us to refer to a cell that is a particular number of rows and columns away from another cell.</a:t>
            </a:r>
          </a:p>
          <a:p>
            <a:pPr marL="285750" lvl="0" indent="-285750">
              <a:lnSpc>
                <a:spcPct val="90000"/>
              </a:lnSpc>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The Offset property takes 2 arguments- the number of rows to offset; the number of columns to offset.</a:t>
            </a:r>
          </a:p>
          <a:p>
            <a:pPr marL="285750" lvl="0" indent="-285750">
              <a:lnSpc>
                <a:spcPct val="90000"/>
              </a:lnSpc>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The following expression refers to a cell one row below cell A1 and two columns to the right of cell A1. </a:t>
            </a:r>
          </a:p>
          <a:p>
            <a:pPr marL="0" lvl="0" indent="0">
              <a:lnSpc>
                <a:spcPct val="90000"/>
              </a:lnSpc>
              <a:buNone/>
              <a:defRPr/>
            </a:pPr>
            <a:r>
              <a:rPr lang="en-IN" sz="2400" dirty="0">
                <a:latin typeface="Segoe UI" panose="020B0502040204020203" pitchFamily="34" charset="0"/>
                <a:cs typeface="Segoe UI" panose="020B0502040204020203" pitchFamily="34" charset="0"/>
              </a:rPr>
              <a:t> </a:t>
            </a:r>
            <a:r>
              <a:rPr lang="en-IN" sz="2800" dirty="0">
                <a:solidFill>
                  <a:schemeClr val="accent1"/>
                </a:solidFill>
                <a:latin typeface="CordiaUPC" panose="020B0502040204020203" pitchFamily="34" charset="-34"/>
                <a:cs typeface="CordiaUPC" panose="020B0502040204020203" pitchFamily="34" charset="-34"/>
              </a:rPr>
              <a:t>Range("A1").Offset(1, 2)</a:t>
            </a:r>
          </a:p>
          <a:p>
            <a:pPr marL="285750" indent="-285750">
              <a:lnSpc>
                <a:spcPct val="90000"/>
              </a:lnSpc>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The Offset property can also use negative arguments. </a:t>
            </a:r>
          </a:p>
          <a:p>
            <a:pPr marL="0" indent="0">
              <a:lnSpc>
                <a:spcPct val="90000"/>
              </a:lnSpc>
              <a:buNone/>
              <a:defRPr/>
            </a:pPr>
            <a:r>
              <a:rPr lang="en-IN" sz="2800" dirty="0">
                <a:solidFill>
                  <a:schemeClr val="accent1"/>
                </a:solidFill>
                <a:latin typeface="CordiaUPC" panose="020B0502040204020203" pitchFamily="34" charset="-34"/>
                <a:cs typeface="CordiaUPC" panose="020B0502040204020203" pitchFamily="34" charset="-34"/>
              </a:rPr>
              <a:t>Range("C2").Offset(-1, -2) </a:t>
            </a:r>
          </a:p>
          <a:p>
            <a:pPr marL="0" indent="0">
              <a:lnSpc>
                <a:spcPct val="90000"/>
              </a:lnSpc>
              <a:buNone/>
              <a:defRPr/>
            </a:pPr>
            <a:r>
              <a:rPr lang="en-IN" sz="2800" dirty="0">
                <a:solidFill>
                  <a:schemeClr val="accent1"/>
                </a:solidFill>
                <a:latin typeface="CordiaUPC" panose="020B0502040204020203" pitchFamily="34" charset="-34"/>
                <a:cs typeface="CordiaUPC" panose="020B0502040204020203" pitchFamily="34" charset="-34"/>
              </a:rPr>
              <a:t>Range("A1").Offset(0, 0) </a:t>
            </a:r>
          </a:p>
          <a:p>
            <a:pPr marL="0" indent="0">
              <a:lnSpc>
                <a:spcPct val="90000"/>
              </a:lnSpc>
              <a:buNone/>
              <a:defRPr/>
            </a:pPr>
            <a:r>
              <a:rPr lang="en-US" sz="2800" dirty="0" err="1">
                <a:solidFill>
                  <a:schemeClr val="accent1"/>
                </a:solidFill>
                <a:latin typeface="CordiaUPC" panose="020B0502040204020203" pitchFamily="34" charset="-34"/>
                <a:cs typeface="CordiaUPC" panose="020B0502040204020203" pitchFamily="34" charset="-34"/>
              </a:rPr>
              <a:t>ActiveCell.Offset</a:t>
            </a:r>
            <a:r>
              <a:rPr lang="en-US" sz="2800" dirty="0">
                <a:solidFill>
                  <a:schemeClr val="accent1"/>
                </a:solidFill>
                <a:latin typeface="CordiaUPC" panose="020B0502040204020203" pitchFamily="34" charset="-34"/>
                <a:cs typeface="CordiaUPC" panose="020B0502040204020203" pitchFamily="34" charset="-34"/>
              </a:rPr>
              <a:t>(0,1) = Time </a:t>
            </a:r>
            <a:br>
              <a:rPr lang="en-US" sz="800" dirty="0"/>
            </a:br>
            <a:br>
              <a:rPr lang="en-IN" sz="1000" dirty="0"/>
            </a:br>
            <a:br>
              <a:rPr lang="en-IN" sz="1400" dirty="0"/>
            </a:br>
            <a:endParaRPr lang="en-IN"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123736056"/>
      </p:ext>
    </p:extLst>
  </p:cSld>
  <p:clrMapOvr>
    <a:masterClrMapping/>
  </p:clrMapOvr>
  <p:transition spd="slow">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6297117" cy="741176"/>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The Value Property</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200" y="1725248"/>
            <a:ext cx="11277600" cy="5570756"/>
          </a:xfrm>
          <a:prstGeom prst="rect">
            <a:avLst/>
          </a:prstGeom>
          <a:noFill/>
        </p:spPr>
        <p:txBody>
          <a:bodyPr wrap="square" rtlCol="0">
            <a:spAutoFit/>
          </a:bodyPr>
          <a:lstStyle/>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Value property represents the value contained in a cell. </a:t>
            </a:r>
          </a:p>
          <a:p>
            <a:pPr marL="285750" indent="-285750">
              <a:buFont typeface="Arial" panose="020B0604020202020204" pitchFamily="34" charset="0"/>
              <a:buChar char="•"/>
            </a:pPr>
            <a:r>
              <a:rPr lang="en-US" sz="2400" dirty="0">
                <a:latin typeface="Segoe UI" panose="020B0502040204020203" pitchFamily="34" charset="0"/>
                <a:cs typeface="Segoe UI" panose="020B0502040204020203" pitchFamily="34" charset="0"/>
              </a:rPr>
              <a:t>It’s a read-write property, </a:t>
            </a:r>
          </a:p>
          <a:p>
            <a:pPr marL="285750" indent="-285750">
              <a:buFont typeface="Arial" panose="020B0604020202020204" pitchFamily="34" charset="0"/>
              <a:buChar char="•"/>
            </a:pPr>
            <a:r>
              <a:rPr lang="en-US" sz="2400" dirty="0">
                <a:latin typeface="Segoe UI" panose="020B0502040204020203" pitchFamily="34" charset="0"/>
                <a:cs typeface="Segoe UI" panose="020B0502040204020203" pitchFamily="34" charset="0"/>
              </a:rPr>
              <a:t>We</a:t>
            </a:r>
            <a:r>
              <a:rPr lang="en-IN" sz="2400" dirty="0">
                <a:latin typeface="Segoe UI" panose="020B0502040204020203" pitchFamily="34" charset="0"/>
                <a:cs typeface="Segoe UI" panose="020B0502040204020203" pitchFamily="34" charset="0"/>
              </a:rPr>
              <a:t> can read the Value property only for a single-cell</a:t>
            </a:r>
          </a:p>
          <a:p>
            <a:pPr lvl="1"/>
            <a:r>
              <a:rPr lang="en-IN" sz="2800" dirty="0" err="1">
                <a:solidFill>
                  <a:schemeClr val="accent1"/>
                </a:solidFill>
                <a:latin typeface="CordiaUPC" panose="020B0502040204020203" pitchFamily="34" charset="-34"/>
                <a:cs typeface="CordiaUPC" panose="020B0502040204020203" pitchFamily="34" charset="-34"/>
              </a:rPr>
              <a:t>MsgBox</a:t>
            </a:r>
            <a:r>
              <a:rPr lang="en-IN" sz="2800" dirty="0">
                <a:solidFill>
                  <a:schemeClr val="accent1"/>
                </a:solidFill>
                <a:latin typeface="CordiaUPC" panose="020B0502040204020203" pitchFamily="34" charset="-34"/>
                <a:cs typeface="CordiaUPC" panose="020B0502040204020203" pitchFamily="34" charset="-34"/>
              </a:rPr>
              <a:t> Worksheets("Sheet1").Range("A1").Value </a:t>
            </a:r>
            <a:br>
              <a:rPr lang="en-IN" sz="2800" dirty="0">
                <a:solidFill>
                  <a:schemeClr val="accent1"/>
                </a:solidFill>
                <a:latin typeface="CordiaUPC" panose="020B0502040204020203" pitchFamily="34" charset="-34"/>
                <a:cs typeface="CordiaUPC" panose="020B0502040204020203" pitchFamily="34" charset="-34"/>
              </a:rPr>
            </a:br>
            <a:r>
              <a:rPr lang="en-IN" sz="2800" dirty="0" err="1">
                <a:solidFill>
                  <a:schemeClr val="accent1"/>
                </a:solidFill>
                <a:latin typeface="CordiaUPC" panose="020B0502040204020203" pitchFamily="34" charset="-34"/>
                <a:cs typeface="CordiaUPC" panose="020B0502040204020203" pitchFamily="34" charset="-34"/>
              </a:rPr>
              <a:t>MsgBox</a:t>
            </a:r>
            <a:r>
              <a:rPr lang="en-IN" sz="2800" dirty="0">
                <a:solidFill>
                  <a:schemeClr val="accent1"/>
                </a:solidFill>
                <a:latin typeface="CordiaUPC" panose="020B0502040204020203" pitchFamily="34" charset="-34"/>
                <a:cs typeface="CordiaUPC" panose="020B0502040204020203" pitchFamily="34" charset="-34"/>
              </a:rPr>
              <a:t> Worksheets("Sheet1").Range("A1:C3").Value </a:t>
            </a:r>
          </a:p>
          <a:p>
            <a:pPr marL="342900"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We can, however, change the Value property for a range of any size. </a:t>
            </a:r>
          </a:p>
          <a:p>
            <a:pPr lvl="1"/>
            <a:r>
              <a:rPr lang="en-IN" sz="2800" dirty="0">
                <a:solidFill>
                  <a:schemeClr val="accent1"/>
                </a:solidFill>
                <a:latin typeface="CordiaUPC" panose="020B0502040204020203" pitchFamily="34" charset="-34"/>
                <a:cs typeface="CordiaUPC" panose="020B0502040204020203" pitchFamily="34" charset="-34"/>
              </a:rPr>
              <a:t>Worksheets("Sheet1").Range("A1:C3").Value = 123 </a:t>
            </a:r>
          </a:p>
          <a:p>
            <a:pPr marL="342900"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Value is the default property for a Range object. If we omit a property for a Range, Excel uses its Value property. </a:t>
            </a:r>
            <a:br>
              <a:rPr lang="en-IN" sz="2400" dirty="0"/>
            </a:br>
            <a:r>
              <a:rPr lang="en-IN" sz="2800" dirty="0">
                <a:solidFill>
                  <a:schemeClr val="accent1"/>
                </a:solidFill>
                <a:latin typeface="CordiaUPC" panose="020B0502040204020203" pitchFamily="34" charset="-34"/>
                <a:cs typeface="CordiaUPC" panose="020B0502040204020203" pitchFamily="34" charset="-34"/>
              </a:rPr>
              <a:t>Range("A1").Value = 75</a:t>
            </a:r>
            <a:br>
              <a:rPr lang="en-IN" sz="2800" dirty="0">
                <a:solidFill>
                  <a:schemeClr val="accent1"/>
                </a:solidFill>
                <a:latin typeface="CordiaUPC" panose="020B0502040204020203" pitchFamily="34" charset="-34"/>
                <a:cs typeface="CordiaUPC" panose="020B0502040204020203" pitchFamily="34" charset="-34"/>
              </a:rPr>
            </a:br>
            <a:r>
              <a:rPr lang="en-IN" sz="2800" dirty="0">
                <a:solidFill>
                  <a:schemeClr val="accent1"/>
                </a:solidFill>
                <a:latin typeface="CordiaUPC" panose="020B0502040204020203" pitchFamily="34" charset="-34"/>
                <a:cs typeface="CordiaUPC" panose="020B0502040204020203" pitchFamily="34" charset="-34"/>
              </a:rPr>
              <a:t>Range("A1") = 75 </a:t>
            </a:r>
          </a:p>
          <a:p>
            <a:pPr marL="342900" indent="-342900">
              <a:buFont typeface="Arial" panose="020B0604020202020204" pitchFamily="34" charset="0"/>
              <a:buChar char="•"/>
            </a:pPr>
            <a:r>
              <a:rPr lang="en-IN" sz="2400" dirty="0"/>
              <a:t>Even though we can read the Value property only for a single-cell Range object, we can assign the values in a multicell range to a variable, as long as the variable is a variant.</a:t>
            </a:r>
            <a:br>
              <a:rPr lang="en-IN" sz="2400" dirty="0"/>
            </a:br>
            <a:endParaRPr lang="en-IN"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75544172"/>
      </p:ext>
    </p:extLst>
  </p:cSld>
  <p:clrMapOvr>
    <a:masterClrMapping/>
  </p:clrMapOvr>
  <p:transition spd="slow">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357079" cy="741176"/>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The Text Property</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200" y="1725248"/>
            <a:ext cx="10809850" cy="5016758"/>
          </a:xfrm>
          <a:prstGeom prst="rect">
            <a:avLst/>
          </a:prstGeom>
          <a:noFill/>
        </p:spPr>
        <p:txBody>
          <a:bodyPr wrap="square" rtlCol="0">
            <a:spAutoFit/>
          </a:bodyPr>
          <a:lstStyle/>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Text property returns a string that represents the text as it’s displayed in a cell — the formatted value.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Is read-only. </a:t>
            </a:r>
          </a:p>
          <a:p>
            <a:pPr marL="285750" indent="-285750">
              <a:buFont typeface="Arial" panose="020B0604020202020204" pitchFamily="34" charset="0"/>
              <a:buChar char="•"/>
            </a:pPr>
            <a:endParaRPr lang="en-IN" sz="24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Suppose that cell A1 contains the value 12.3 and is formatted to display two decimals and a dollar sign ($12.30).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following statement displays a message box containing $12.30</a:t>
            </a:r>
          </a:p>
          <a:p>
            <a:r>
              <a:rPr lang="en-IN" sz="2800" dirty="0" err="1">
                <a:solidFill>
                  <a:schemeClr val="accent1"/>
                </a:solidFill>
                <a:latin typeface="CordiaUPC" panose="020B0502040204020203" pitchFamily="34" charset="-34"/>
                <a:cs typeface="CordiaUPC" panose="020B0502040204020203" pitchFamily="34" charset="-34"/>
              </a:rPr>
              <a:t>MsgBox</a:t>
            </a:r>
            <a:r>
              <a:rPr lang="en-IN" sz="2800" dirty="0">
                <a:solidFill>
                  <a:schemeClr val="accent1"/>
                </a:solidFill>
                <a:latin typeface="CordiaUPC" panose="020B0502040204020203" pitchFamily="34" charset="-34"/>
                <a:cs typeface="CordiaUPC" panose="020B0502040204020203" pitchFamily="34" charset="-34"/>
              </a:rPr>
              <a:t> Worksheets("Sheet1").Range("A1").Text</a:t>
            </a:r>
          </a:p>
          <a:p>
            <a:pPr marL="342900"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This command returns a value</a:t>
            </a:r>
            <a:endParaRPr lang="en-IN" dirty="0">
              <a:solidFill>
                <a:srgbClr val="000000"/>
              </a:solidFill>
              <a:latin typeface="AnonymousPro"/>
              <a:cs typeface="Segoe UI" panose="020B0502040204020203" pitchFamily="34" charset="0"/>
            </a:endParaRPr>
          </a:p>
          <a:p>
            <a:r>
              <a:rPr lang="en-IN" sz="2800" dirty="0" err="1">
                <a:solidFill>
                  <a:schemeClr val="accent1"/>
                </a:solidFill>
                <a:latin typeface="CordiaUPC" panose="020B0502040204020203" pitchFamily="34" charset="-34"/>
                <a:cs typeface="CordiaUPC" panose="020B0502040204020203" pitchFamily="34" charset="-34"/>
              </a:rPr>
              <a:t>MsgBox</a:t>
            </a:r>
            <a:r>
              <a:rPr lang="en-IN" sz="2800" dirty="0">
                <a:solidFill>
                  <a:schemeClr val="accent1"/>
                </a:solidFill>
                <a:latin typeface="CordiaUPC" panose="020B0502040204020203" pitchFamily="34" charset="-34"/>
                <a:cs typeface="CordiaUPC" panose="020B0502040204020203" pitchFamily="34" charset="-34"/>
              </a:rPr>
              <a:t> Worksheets("Sheet1").Range("A1").Value</a:t>
            </a:r>
          </a:p>
          <a:p>
            <a:pPr marL="342900"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If the cell contains a formula, the Text property returns the result of the formula.</a:t>
            </a:r>
            <a:br>
              <a:rPr lang="en-IN" sz="2400" dirty="0"/>
            </a:br>
            <a:endParaRPr lang="en-IN"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073873673"/>
      </p:ext>
    </p:extLst>
  </p:cSld>
  <p:clrMapOvr>
    <a:masterClrMapping/>
  </p:clrMapOvr>
  <p:transition spd="slow">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432030"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Count &amp; Column &amp; Row</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200" y="1725248"/>
            <a:ext cx="10809850" cy="4708981"/>
          </a:xfrm>
          <a:prstGeom prst="rect">
            <a:avLst/>
          </a:prstGeom>
          <a:noFill/>
        </p:spPr>
        <p:txBody>
          <a:bodyPr wrap="square" rtlCol="0">
            <a:spAutoFit/>
          </a:bodyPr>
          <a:lstStyle/>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Count property returns the number of cells in a range.</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It counts all cells, not just the nonblank cells.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Read-only property</a:t>
            </a:r>
          </a:p>
          <a:p>
            <a:r>
              <a:rPr lang="en-IN" sz="2800" dirty="0" err="1">
                <a:solidFill>
                  <a:schemeClr val="accent1"/>
                </a:solidFill>
                <a:latin typeface="CordiaUPC" panose="020B0502040204020203" pitchFamily="34" charset="-34"/>
                <a:cs typeface="CordiaUPC" panose="020B0502040204020203" pitchFamily="34" charset="-34"/>
              </a:rPr>
              <a:t>MsgBox</a:t>
            </a:r>
            <a:r>
              <a:rPr lang="en-IN" sz="2800" dirty="0">
                <a:solidFill>
                  <a:schemeClr val="accent1"/>
                </a:solidFill>
                <a:latin typeface="CordiaUPC" panose="020B0502040204020203" pitchFamily="34" charset="-34"/>
                <a:cs typeface="CordiaUPC" panose="020B0502040204020203" pitchFamily="34" charset="-34"/>
              </a:rPr>
              <a:t> Range("A1:C3").</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Column property returns the column number of a single-cell range.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The Row property, returns the row number of a single-cell range. </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Both are read-only properties. </a:t>
            </a:r>
          </a:p>
          <a:p>
            <a:r>
              <a:rPr lang="en-IN" sz="2800" dirty="0" err="1">
                <a:solidFill>
                  <a:schemeClr val="accent1"/>
                </a:solidFill>
                <a:latin typeface="CordiaUPC" panose="020B0502040204020203" pitchFamily="34" charset="-34"/>
                <a:cs typeface="CordiaUPC" panose="020B0502040204020203" pitchFamily="34" charset="-34"/>
              </a:rPr>
              <a:t>MsgBox</a:t>
            </a:r>
            <a:r>
              <a:rPr lang="en-IN" sz="2800" dirty="0">
                <a:solidFill>
                  <a:schemeClr val="accent1"/>
                </a:solidFill>
                <a:latin typeface="CordiaUPC" panose="020B0502040204020203" pitchFamily="34" charset="-34"/>
                <a:cs typeface="CordiaUPC" panose="020B0502040204020203" pitchFamily="34" charset="-34"/>
              </a:rPr>
              <a:t> Sheets("Sheet1").Range("F3").Column</a:t>
            </a:r>
          </a:p>
          <a:p>
            <a:r>
              <a:rPr lang="en-IN" sz="2800" dirty="0" err="1">
                <a:solidFill>
                  <a:schemeClr val="accent1"/>
                </a:solidFill>
                <a:latin typeface="CordiaUPC" panose="020B0502040204020203" pitchFamily="34" charset="-34"/>
                <a:cs typeface="CordiaUPC" panose="020B0502040204020203" pitchFamily="34" charset="-34"/>
              </a:rPr>
              <a:t>MsgBox</a:t>
            </a:r>
            <a:r>
              <a:rPr lang="en-IN" sz="2800" dirty="0">
                <a:solidFill>
                  <a:schemeClr val="accent1"/>
                </a:solidFill>
                <a:latin typeface="CordiaUPC" panose="020B0502040204020203" pitchFamily="34" charset="-34"/>
                <a:cs typeface="CordiaUPC" panose="020B0502040204020203" pitchFamily="34" charset="-34"/>
              </a:rPr>
              <a:t> Sheets("Sheet1").Range("F3").Row</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If the Range object consists of more than one cell, the Column property returns the column number of the first column in the range, and the Row property returns the row number of the first row in the range.</a:t>
            </a:r>
            <a:endParaRPr lang="en-US"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601530972"/>
      </p:ext>
    </p:extLst>
  </p:cSld>
  <p:clrMapOvr>
    <a:masterClrMapping/>
  </p:clrMapOvr>
  <p:transition spd="slow">
    <p:pull/>
  </p:transition>
</p:sld>
</file>

<file path=ppt/theme/theme1.xml><?xml version="1.0" encoding="utf-8"?>
<a:theme xmlns:a="http://schemas.openxmlformats.org/drawingml/2006/main" name="IAQS PPT- Zil_ Final">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IAQS PPT- Zil_ Final</Template>
  <TotalTime>6461</TotalTime>
  <Words>1889</Words>
  <Application>Microsoft Office PowerPoint</Application>
  <PresentationFormat>Widescreen</PresentationFormat>
  <Paragraphs>165</Paragraphs>
  <Slides>18</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AnonymousPro</vt:lpstr>
      <vt:lpstr>Arial</vt:lpstr>
      <vt:lpstr>Calibri</vt:lpstr>
      <vt:lpstr>CordiaUPC</vt:lpstr>
      <vt:lpstr>Lora</vt:lpstr>
      <vt:lpstr>Merriweather-Regular</vt:lpstr>
      <vt:lpstr>Roboto Light</vt:lpstr>
      <vt:lpstr>Segoe UI</vt:lpstr>
      <vt:lpstr>IAQS PPT- Zil_ Final</vt:lpstr>
      <vt:lpstr>PowerPoint Presentation</vt:lpstr>
      <vt:lpstr>Range Object</vt:lpstr>
      <vt:lpstr>Range Object</vt:lpstr>
      <vt:lpstr>Other Ways to Refer to a Range - Cells</vt:lpstr>
      <vt:lpstr>Other Ways to Refer to a Range - Cells</vt:lpstr>
      <vt:lpstr>Other Ways to Refer to a Range - Offset</vt:lpstr>
      <vt:lpstr>The Value Property</vt:lpstr>
      <vt:lpstr>The Text Property</vt:lpstr>
      <vt:lpstr>Count &amp; Column &amp; Row</vt:lpstr>
      <vt:lpstr>Address &amp; Hasformula</vt:lpstr>
      <vt:lpstr>The Font Property</vt:lpstr>
      <vt:lpstr>The Formula Property</vt:lpstr>
      <vt:lpstr>The NumberFormat Property</vt:lpstr>
      <vt:lpstr>The Select method</vt:lpstr>
      <vt:lpstr>The Copy and Paste method</vt:lpstr>
      <vt:lpstr>The Copy and Paste method</vt:lpstr>
      <vt:lpstr>The Clear method</vt:lpstr>
      <vt:lpstr>The Delete method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lokesh</dc:creator>
  <cp:lastModifiedBy>vibhanshu bisht</cp:lastModifiedBy>
  <cp:revision>233</cp:revision>
  <dcterms:created xsi:type="dcterms:W3CDTF">2019-12-10T16:16:08Z</dcterms:created>
  <dcterms:modified xsi:type="dcterms:W3CDTF">2021-03-08T06:34:08Z</dcterms:modified>
</cp:coreProperties>
</file>