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8" r:id="rId2"/>
    <p:sldId id="422" r:id="rId3"/>
    <p:sldId id="548" r:id="rId4"/>
    <p:sldId id="495" r:id="rId5"/>
    <p:sldId id="549" r:id="rId6"/>
    <p:sldId id="550" r:id="rId7"/>
    <p:sldId id="551" r:id="rId8"/>
    <p:sldId id="560" r:id="rId9"/>
    <p:sldId id="497" r:id="rId10"/>
    <p:sldId id="561" r:id="rId11"/>
    <p:sldId id="499" r:id="rId12"/>
    <p:sldId id="552" r:id="rId13"/>
    <p:sldId id="562" r:id="rId14"/>
    <p:sldId id="518" r:id="rId15"/>
    <p:sldId id="563" r:id="rId16"/>
    <p:sldId id="564" r:id="rId17"/>
    <p:sldId id="565" r:id="rId18"/>
    <p:sldId id="567" r:id="rId19"/>
    <p:sldId id="568" r:id="rId20"/>
    <p:sldId id="569" r:id="rId21"/>
    <p:sldId id="570" r:id="rId22"/>
    <p:sldId id="571" r:id="rId23"/>
    <p:sldId id="572" r:id="rId24"/>
    <p:sldId id="573" r:id="rId25"/>
    <p:sldId id="574" r:id="rId26"/>
    <p:sldId id="576" r:id="rId27"/>
    <p:sldId id="577" r:id="rId28"/>
    <p:sldId id="578" r:id="rId29"/>
    <p:sldId id="579" r:id="rId30"/>
    <p:sldId id="580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6623"/>
    <a:srgbClr val="EDEDEE"/>
    <a:srgbClr val="FCD3C2"/>
    <a:srgbClr val="FFFFFF"/>
    <a:srgbClr val="000000"/>
    <a:srgbClr val="F26724"/>
    <a:srgbClr val="4241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29" autoAdjust="0"/>
    <p:restoredTop sz="94249" autoAdjust="0"/>
  </p:normalViewPr>
  <p:slideViewPr>
    <p:cSldViewPr snapToGrid="0" snapToObjects="1">
      <p:cViewPr varScale="1">
        <p:scale>
          <a:sx n="64" d="100"/>
          <a:sy n="64" d="100"/>
        </p:scale>
        <p:origin x="96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2" d="100"/>
          <a:sy n="112" d="100"/>
        </p:scale>
        <p:origin x="4320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C51FF11-E8B5-974A-A7F9-820287719F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AD3D8-BF3E-9A45-BB2E-8741E080B8D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2DB952-2A9F-FE4B-907D-A51DC08421D5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494F6D-F76A-CF44-BA2F-D77DC67B5F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CBD634-BA8A-AB41-9ED8-BACB999D3F8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8C3D9-14DD-E74E-B615-7E08BDF19F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7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5C31E-DDC8-4B3B-94FE-94FC773413F3}" type="datetimeFigureOut">
              <a:rPr lang="en-IN" smtClean="0"/>
              <a:pPr/>
              <a:t>22-03-2021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267C0-6CBB-4AF4-ABD2-EFA4EF60718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9852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E267C0-6CBB-4AF4-ABD2-EFA4EF607181}" type="slidenum">
              <a:rPr lang="en-IN" smtClean="0"/>
              <a:pPr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8954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E267C0-6CBB-4AF4-ABD2-EFA4EF607181}" type="slidenum">
              <a:rPr lang="en-IN" smtClean="0"/>
              <a:pPr/>
              <a:t>12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7274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E267C0-6CBB-4AF4-ABD2-EFA4EF607181}" type="slidenum">
              <a:rPr lang="en-IN" smtClean="0"/>
              <a:pPr/>
              <a:t>13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717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9D4BDE-E287-D14B-9436-247C8841C012}"/>
              </a:ext>
            </a:extLst>
          </p:cNvPr>
          <p:cNvSpPr/>
          <p:nvPr userDrawn="1"/>
        </p:nvSpPr>
        <p:spPr>
          <a:xfrm>
            <a:off x="2103120" y="3036776"/>
            <a:ext cx="7985760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735FC1-5CEE-B747-9055-5200823D0A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4E948C-D240-724B-9B89-FDB3B14CA3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9E013-E164-B74C-8152-F72E2338B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D46EB-C9BF-4D4A-899F-96B2B054A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C178C-3A1C-7846-8C54-B449032D6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14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C2FCD-18A9-2D42-B84D-D99B18780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157A0-ACAF-5B44-A359-52C51DEE7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987245-B3C4-3D4E-A6F8-1F1316AD2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D69965-9BC6-5345-B2D0-6C90A68A7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D083EE-9E01-C046-A765-6C417A187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8EA403-D618-0848-BCC5-8393E30CC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247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5EB47-6F41-4044-808C-D09164BA2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384202-04C0-4C46-A9AD-172B4084BA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21D020-A612-0746-B5D2-61689C50D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2730E1-EAD6-F74C-B572-7FA04F719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84F45E-467D-4C47-9DD4-61BC18BA5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A19AC5-4725-C344-A416-7884860E1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40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44886-5ADE-564C-BB6A-3D8F42E8C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258407-0EDC-CC47-B88F-1C37C2A2BC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62C5C-7D1C-AA42-A571-92813FE91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362DE-6775-7745-AE4F-1E49287A7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7C83C-DF1A-B744-B85D-25DF26CF0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40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D0C1A9-B6B8-7A4A-9669-B90B750040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F92B24-A8BD-9845-976F-9EA169FDA6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10554-27EF-1E4B-9828-11CBD0723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89FB8-5001-8241-8703-920FCD817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CAF07-27EB-D341-846D-7AAA3B2BB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406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576C5AA-7A56-0D43-A989-FF7C0A0B30B5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196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4325D0D-6BE8-0C41-BA4D-F859653215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576C5AA-7A56-0D43-A989-FF7C0A0B30B5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853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4325D0D-6BE8-0C41-BA4D-F859653215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43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4EEBA9-EE23-8946-8968-D8924F827D80}"/>
              </a:ext>
            </a:extLst>
          </p:cNvPr>
          <p:cNvSpPr/>
          <p:nvPr userDrawn="1"/>
        </p:nvSpPr>
        <p:spPr>
          <a:xfrm>
            <a:off x="838200" y="4104155"/>
            <a:ext cx="7974330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C4045C-76E6-AA4B-9784-A028AC65B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664B1-AD6A-3040-B7D4-0299560F7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BC9A9-EC29-134C-AECE-54DDD5762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C8B07-567B-1B47-B220-0338242AF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ECB435-33FD-3F45-BD2D-6CAA5C288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53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479AA76-4E43-164C-ADE7-A0CFA848737A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D6AE42-E39B-4948-B321-F19D21FDA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74117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2A57D-01D7-B54A-B618-27F0B4D8A1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92261"/>
            <a:ext cx="5181600" cy="45847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1407BB-25DD-5841-BEBF-C394C86F7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92261"/>
            <a:ext cx="5181600" cy="45847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B41DED-1195-DE42-BD2F-00971D9CF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CD99B4-9DE9-5D4F-B8CB-B0B831DCA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5A338-9EE2-7A44-BB15-7A4F0EE12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922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DACFAD9-90C8-F347-A654-4D6A5F3D495C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188C31-802D-3D4A-AEA1-3CF8D3E51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53784"/>
            <a:ext cx="10515600" cy="7482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FE5C8-995C-2045-9541-E22F351D632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540248"/>
            <a:ext cx="5157787" cy="733425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2672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72FE9A-4ED5-9A49-8907-E00133517B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411892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A93268-3EB9-3E4E-8206-62780D6EF36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540248"/>
            <a:ext cx="5183188" cy="733425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2672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7A103F-B97E-AC4B-8395-A83886339A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411892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337486-CD2B-0E47-8478-E6DFAD595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1F7CA1-18DC-1048-81B7-3AEEF0523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A00F5B-6C2E-1249-9089-697CD51F8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132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0B06C-BB5A-E94D-8257-CE9F2465C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49A010-5D43-FF48-A7E1-D39F6B610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A81710-55F1-C44B-AEA2-848E391E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F2312-0DA6-C24E-977A-1ECD1A024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916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9213DB-325C-5A40-9859-AE202B123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9F68-A112-7E45-9E09-D07179E5D466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538230-B643-014A-ABCC-47983A0E3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3C0FE8-804A-DC4B-8CDC-DAFFE5BA1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195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00E407-BF2E-FE42-9041-5EAF752A2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741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CBBD1-7D0F-8E4D-A35C-839603DFE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22213"/>
            <a:ext cx="10515600" cy="4754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E55C9-EA11-A545-B6D1-B29601E192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fld id="{2A269F68-A112-7E45-9E09-D07179E5D466}" type="datetimeFigureOut">
              <a:rPr lang="en-US" smtClean="0"/>
              <a:pPr/>
              <a:t>3/22/2021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599D3-BB28-E74A-9C09-D5B0DC923C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BCD0B-C696-234C-8B40-BDF0AB4579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398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Lora" pitchFamily="2" charset="77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spcAft>
          <a:spcPts val="500"/>
        </a:spcAft>
        <a:buFont typeface="Arial" panose="020B0604020202020204" pitchFamily="34" charset="0"/>
        <a:buNone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12E1DFC-8F4A-6941-A280-A0C6B7D61A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1154" y="414695"/>
            <a:ext cx="7709692" cy="1936965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9D5FC421-D452-403F-A269-BF3744BA5E3B}"/>
              </a:ext>
            </a:extLst>
          </p:cNvPr>
          <p:cNvSpPr txBox="1"/>
          <p:nvPr/>
        </p:nvSpPr>
        <p:spPr>
          <a:xfrm>
            <a:off x="556591" y="3627782"/>
            <a:ext cx="11078817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latin typeface="Segoe UI" pitchFamily="34" charset="0"/>
                <a:cs typeface="Segoe UI" pitchFamily="34" charset="0"/>
              </a:rPr>
              <a:t>Subject : Advanced Applications of Excel</a:t>
            </a:r>
            <a:endParaRPr lang="en-IN" sz="4000" b="1" dirty="0"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 flipH="1">
            <a:off x="2016957" y="4567895"/>
            <a:ext cx="87570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i="1" dirty="0">
                <a:latin typeface="Segoe UI" pitchFamily="34" charset="0"/>
                <a:cs typeface="Segoe UI" pitchFamily="34" charset="0"/>
              </a:rPr>
              <a:t>Controlling Program Flow</a:t>
            </a:r>
          </a:p>
        </p:txBody>
      </p:sp>
    </p:spTree>
    <p:extLst>
      <p:ext uri="{BB962C8B-B14F-4D97-AF65-F5344CB8AC3E}">
        <p14:creationId xmlns:p14="http://schemas.microsoft.com/office/powerpoint/2010/main" val="2065762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357079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More If-then-Else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6667C4-68D6-4DA3-A51D-00FBE0885603}"/>
              </a:ext>
            </a:extLst>
          </p:cNvPr>
          <p:cNvSpPr txBox="1"/>
          <p:nvPr/>
        </p:nvSpPr>
        <p:spPr>
          <a:xfrm>
            <a:off x="838200" y="1764536"/>
            <a:ext cx="907029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GreetMe6()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Dim 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As String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If Time &lt; 0.5 Then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"Morning"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End If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If Time &gt;= 0.5 And Time &lt; 0.75 Then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"Afternoon"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End If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If Time &gt;= 0.75 Then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"Evening"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End If</a:t>
            </a: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"Good " &amp; 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</a:t>
            </a:r>
            <a:endParaRPr lang="en-IN" sz="24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53166188"/>
      </p:ext>
    </p:extLst>
  </p:cSld>
  <p:clrMapOvr>
    <a:masterClrMapping/>
  </p:clrMapOvr>
  <p:transition spd="slow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432030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More If-Then-Else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200" y="1725248"/>
            <a:ext cx="108098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GreetMe7()</a:t>
            </a:r>
            <a:b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Dim 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As String</a:t>
            </a:r>
            <a:b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If Time &lt; 0.5 Then</a:t>
            </a:r>
            <a:b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"Morning"</a:t>
            </a:r>
            <a:b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ElseIf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Time &gt;= 0.5 And Time &lt; 0.75 Then</a:t>
            </a:r>
            <a:b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"Afternoon"</a:t>
            </a:r>
            <a:b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Else</a:t>
            </a:r>
            <a:b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"Evening"</a:t>
            </a:r>
            <a:b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End If</a:t>
            </a:r>
            <a:b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"Good " &amp; </a:t>
            </a:r>
            <a:r>
              <a:rPr lang="en-IN" sz="24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</a:t>
            </a:r>
            <a:b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IN" sz="24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End Sub </a:t>
            </a:r>
            <a:br>
              <a:rPr lang="en-IN" sz="2400" dirty="0"/>
            </a:b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530972"/>
      </p:ext>
    </p:extLst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31210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Select Case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691075" y="1600200"/>
            <a:ext cx="1080985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ShowDiscount3()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Dim Quantity As Long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Dim Discount As Double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Quantity = </a:t>
            </a:r>
            <a:r>
              <a:rPr lang="en-IN" sz="20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InputBox</a:t>
            </a:r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("Enter Quantity: ")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Select Case Quantity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	Case 0 To 24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		Discount = 0.1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	Case 25 To 49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		Discount = 0.15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	Case 50 To 74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		Discount = 0.2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	Case Is &gt;= 75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		Discount = 0.25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End Select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0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"Discount: " &amp; Discount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  <a:endParaRPr lang="en-US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74503243"/>
      </p:ext>
    </p:extLst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31210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Select Case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691075" y="1600200"/>
            <a:ext cx="1080985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ShowDiscount4 ()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Dim Quantity As Long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Dim Discount As Double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Quantity = </a:t>
            </a:r>
            <a:r>
              <a:rPr lang="en-IN" sz="20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InputBox</a:t>
            </a:r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("Enter Quantity: ")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Select Case Quantity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Case 0 To 24: Discount = 0.1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Case 25 To 49: Discount = 0.15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Case 50 To 74: Discount = 0.2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Case Is &gt;= 75: Discount = 0.25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End Select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0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"Discount: " &amp; Discount</a:t>
            </a:r>
          </a:p>
          <a:p>
            <a:r>
              <a:rPr lang="en-IN" sz="20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  <a:endParaRPr lang="en-US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38323461"/>
      </p:ext>
    </p:extLst>
  </p:cSld>
  <p:clrMapOvr>
    <a:masterClrMapping/>
  </p:clrMapOvr>
  <p:transition spd="slow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31210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Nested Select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212"/>
            <a:ext cx="10515600" cy="5435787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751" y="1422213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924950" y="1861801"/>
            <a:ext cx="1080985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Sub </a:t>
            </a:r>
            <a:r>
              <a:rPr lang="en-IN" sz="16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CheckCell</a:t>
            </a:r>
            <a:r>
              <a:rPr lang="en-IN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()</a:t>
            </a:r>
            <a:br>
              <a:rPr lang="en-IN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</a:br>
            <a:r>
              <a:rPr lang="en-IN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Dim </a:t>
            </a:r>
            <a:r>
              <a:rPr lang="en-IN" sz="16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Msg</a:t>
            </a:r>
            <a:r>
              <a:rPr lang="en-IN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As String</a:t>
            </a:r>
            <a:br>
              <a:rPr lang="en-IN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</a:br>
            <a:r>
              <a:rPr lang="en-IN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Select Case </a:t>
            </a:r>
            <a:r>
              <a:rPr lang="en-IN" sz="16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IsEmpty</a:t>
            </a:r>
            <a:r>
              <a:rPr lang="en-IN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(</a:t>
            </a:r>
            <a:r>
              <a:rPr lang="en-IN" sz="16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ActiveCell</a:t>
            </a:r>
            <a:r>
              <a:rPr lang="en-IN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)</a:t>
            </a:r>
            <a:r>
              <a:rPr lang="en-IN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en-IN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IN" dirty="0">
                <a:solidFill>
                  <a:schemeClr val="accent1">
                    <a:lumMod val="75000"/>
                  </a:schemeClr>
                </a:solidFill>
              </a:rPr>
              <a:t>		</a:t>
            </a:r>
            <a: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Case True</a:t>
            </a:r>
            <a:b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</a:br>
            <a: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Msg = "is blank."</a:t>
            </a:r>
            <a:b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</a:br>
            <a: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Case Else</a:t>
            </a:r>
            <a:b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</a:br>
            <a: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Select Case </a:t>
            </a:r>
            <a:r>
              <a:rPr lang="en-US" sz="16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ActiveCell.HasFormula</a:t>
            </a:r>
            <a:b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</a:br>
            <a: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Case True</a:t>
            </a:r>
            <a:b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</a:br>
            <a: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Msg = "has a formula"</a:t>
            </a:r>
            <a:b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</a:br>
            <a: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Case Else</a:t>
            </a:r>
            <a:b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</a:br>
            <a: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Select Case </a:t>
            </a:r>
            <a:r>
              <a:rPr lang="en-US" sz="16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IsNumeric</a:t>
            </a:r>
            <a: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(</a:t>
            </a:r>
            <a:r>
              <a:rPr lang="en-US" sz="16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ActiveCell</a:t>
            </a:r>
            <a: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)</a:t>
            </a:r>
            <a:b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</a:br>
            <a: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	Case True</a:t>
            </a:r>
            <a:b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</a:br>
            <a: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		Msg = "has a number"</a:t>
            </a:r>
            <a:b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</a:br>
            <a: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	Case Else</a:t>
            </a:r>
            <a:b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</a:br>
            <a: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		Msg = "has text"</a:t>
            </a:r>
            <a:b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</a:br>
            <a: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	End Select</a:t>
            </a:r>
            <a:b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</a:br>
            <a: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End Select</a:t>
            </a:r>
            <a:b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</a:br>
            <a: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End Select</a:t>
            </a:r>
            <a:b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</a:br>
            <a: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</a:t>
            </a:r>
            <a:r>
              <a:rPr lang="en-US" sz="16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MsgBox</a:t>
            </a:r>
            <a: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"Cell " &amp; </a:t>
            </a:r>
            <a:r>
              <a:rPr lang="en-US" sz="16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ActiveCell.Address</a:t>
            </a:r>
            <a: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&amp; " " &amp; Msg</a:t>
            </a:r>
            <a:b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</a:br>
            <a:r>
              <a:rPr lang="en-US" sz="16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End Sub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en-US" dirty="0"/>
            </a:b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07239"/>
      </p:ext>
    </p:extLst>
  </p:cSld>
  <p:clrMapOvr>
    <a:masterClrMapping/>
  </p:clrMapOvr>
  <p:transition spd="slow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31210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Loops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212"/>
            <a:ext cx="10515600" cy="5435787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751" y="1422213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924950" y="1861801"/>
            <a:ext cx="10809850" cy="3527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Loop through a range of cells, working with each cell individually.</a:t>
            </a:r>
          </a:p>
          <a:p>
            <a:pPr marL="285750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Loop through all open workbooks (the Workbooks collection) and do something with each one.</a:t>
            </a:r>
          </a:p>
          <a:p>
            <a:pPr marL="285750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Loop through all worksheets in a workbook (the Worksheets collection) and</a:t>
            </a:r>
            <a:b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do something with each one.</a:t>
            </a:r>
          </a:p>
          <a:p>
            <a:pPr marL="285750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Loop through all the elements in an array.</a:t>
            </a:r>
          </a:p>
          <a:p>
            <a:pPr marL="285750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Loop through all characters in a cell.</a:t>
            </a:r>
          </a:p>
          <a:p>
            <a:pPr marL="285750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Loop through all charts on a worksheet (the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ChartObjects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collection) and do something with each chart.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560638"/>
      </p:ext>
    </p:extLst>
  </p:cSld>
  <p:clrMapOvr>
    <a:masterClrMapping/>
  </p:clrMapOvr>
  <p:transition spd="slow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31210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Loops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212"/>
            <a:ext cx="10515600" cy="5435787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751" y="1422213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924950" y="1861801"/>
            <a:ext cx="10809850" cy="3527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Loop through a range of cells, working with each cell individually.</a:t>
            </a:r>
          </a:p>
          <a:p>
            <a:pPr marL="285750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Loop through all open workbooks (the Workbooks collection) and do something with each one.</a:t>
            </a:r>
          </a:p>
          <a:p>
            <a:pPr marL="285750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Loop through all worksheets in a workbook (the Worksheets collection) and</a:t>
            </a:r>
            <a:b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do something with each one.</a:t>
            </a:r>
          </a:p>
          <a:p>
            <a:pPr marL="285750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Loop through all the elements in an array.</a:t>
            </a:r>
          </a:p>
          <a:p>
            <a:pPr marL="285750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Loop through all characters in a cell.</a:t>
            </a:r>
          </a:p>
          <a:p>
            <a:pPr marL="285750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Loop through all charts on a worksheet (the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ChartObjects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collection) and do something with each chart.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073773"/>
      </p:ext>
    </p:extLst>
  </p:cSld>
  <p:clrMapOvr>
    <a:masterClrMapping/>
  </p:clrMapOvr>
  <p:transition spd="slow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312108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For-Next Loop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212"/>
            <a:ext cx="10515600" cy="5435787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751" y="1422213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924950" y="1861801"/>
            <a:ext cx="10809850" cy="19020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The simplest type of loop is a For-Next loop. </a:t>
            </a:r>
          </a:p>
          <a:p>
            <a:pPr marL="285750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The looping is controlled by a counter variable, which starts at one value and stops at another value. </a:t>
            </a:r>
          </a:p>
          <a:p>
            <a:pPr marL="285750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The statements between the For statement and the Next statement are the statements that get repeated in the loop. 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398351"/>
      </p:ext>
    </p:extLst>
  </p:cSld>
  <p:clrMapOvr>
    <a:masterClrMapping/>
  </p:clrMapOvr>
  <p:transition spd="slow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986666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Example of For-Next Loop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212"/>
            <a:ext cx="10515600" cy="5435787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751" y="1422213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924950" y="1861801"/>
            <a:ext cx="1080985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Sub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AddNumbers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()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Dim Total As Double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Dim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Cnt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As Long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Total = 0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For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Cnt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= 1 To 1000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Total = Total +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Cnt</a:t>
            </a:r>
            <a:endParaRPr lang="en-IN" sz="2400" b="0" i="0" dirty="0">
              <a:solidFill>
                <a:schemeClr val="accent1">
                  <a:lumMod val="75000"/>
                </a:schemeClr>
              </a:solidFill>
              <a:effectLst/>
              <a:latin typeface="AnonymousPro"/>
            </a:endParaRP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Next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Cnt</a:t>
            </a:r>
            <a:endParaRPr lang="en-IN" sz="2400" b="0" i="0" dirty="0">
              <a:solidFill>
                <a:schemeClr val="accent1">
                  <a:lumMod val="75000"/>
                </a:schemeClr>
              </a:solidFill>
              <a:effectLst/>
              <a:latin typeface="AnonymousPro"/>
            </a:endParaRP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MsgBox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Total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End Sub</a:t>
            </a:r>
            <a:br>
              <a:rPr lang="en-US" dirty="0"/>
            </a:b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388789"/>
      </p:ext>
    </p:extLst>
  </p:cSld>
  <p:clrMapOvr>
    <a:masterClrMapping/>
  </p:clrMapOvr>
  <p:transition spd="slow"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9175230" cy="741176"/>
          </a:xfrm>
          <a:solidFill>
            <a:srgbClr val="FCD3C2"/>
          </a:solidFill>
        </p:spPr>
        <p:txBody>
          <a:bodyPr>
            <a:normAutofit fontScale="90000"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Example of For-Next Loop with Step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212"/>
            <a:ext cx="10515600" cy="5435787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751" y="1422213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924950" y="1861801"/>
            <a:ext cx="108098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Sub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AddOddNumbers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()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Dim Total As Double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Dim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Cnt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As Long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Total = 0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For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Cnt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= 1 To 1000 Step 2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Total = Total +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Cnt</a:t>
            </a:r>
            <a:endParaRPr lang="en-IN" sz="2400" b="0" i="0" dirty="0">
              <a:solidFill>
                <a:schemeClr val="accent1">
                  <a:lumMod val="75000"/>
                </a:schemeClr>
              </a:solidFill>
              <a:effectLst/>
              <a:latin typeface="AnonymousPro"/>
            </a:endParaRP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Next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Cnt</a:t>
            </a:r>
            <a:endParaRPr lang="en-IN" sz="2400" b="0" i="0" dirty="0">
              <a:solidFill>
                <a:schemeClr val="accent1">
                  <a:lumMod val="75000"/>
                </a:schemeClr>
              </a:solidFill>
              <a:effectLst/>
              <a:latin typeface="AnonymousPro"/>
            </a:endParaRP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MsgBox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Total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End Sub</a:t>
            </a:r>
            <a:endParaRPr lang="en-US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7265083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81037"/>
            <a:ext cx="9340121" cy="741176"/>
          </a:xfrm>
          <a:solidFill>
            <a:srgbClr val="FCD3C2"/>
          </a:solidFill>
        </p:spPr>
        <p:txBody>
          <a:bodyPr>
            <a:normAutofit fontScale="90000"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Control Flow Programming Constructs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200" y="1725248"/>
            <a:ext cx="108098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Control flow programming constructs, control the flow of the code by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skipping some statements,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executing some statements multiple times, and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testing conditions </a:t>
            </a:r>
          </a:p>
          <a:p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    to determine what the procedure does next. </a:t>
            </a:r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2643115"/>
      </p:ext>
    </p:extLst>
  </p:cSld>
  <p:clrMapOvr>
    <a:masterClrMapping/>
  </p:clrMapOvr>
  <p:transition spd="slow"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9175230" cy="741176"/>
          </a:xfrm>
          <a:solidFill>
            <a:srgbClr val="FCD3C2"/>
          </a:solidFill>
        </p:spPr>
        <p:txBody>
          <a:bodyPr>
            <a:normAutofit fontScale="90000"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Example of For-Next Loop with Step 2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212"/>
            <a:ext cx="10515600" cy="5435787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751" y="1422213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924950" y="1861801"/>
            <a:ext cx="108098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Sub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ShadeEveryThirdRow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()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Dim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i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As Long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For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i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= 1 To 100 Step 3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Rows(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i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).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Interior.Color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= RGB(200, 200, 200)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Next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i</a:t>
            </a:r>
            <a:endParaRPr lang="en-IN" sz="2400" b="0" i="0" dirty="0">
              <a:solidFill>
                <a:schemeClr val="accent1">
                  <a:lumMod val="75000"/>
                </a:schemeClr>
              </a:solidFill>
              <a:effectLst/>
              <a:latin typeface="AnonymousPro"/>
            </a:endParaRP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End Sub</a:t>
            </a:r>
            <a:endParaRPr lang="en-US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729570"/>
      </p:ext>
    </p:extLst>
  </p:cSld>
  <p:clrMapOvr>
    <a:masterClrMapping/>
  </p:clrMapOvr>
  <p:transition spd="slow"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9175230" cy="741176"/>
          </a:xfrm>
          <a:solidFill>
            <a:srgbClr val="FCD3C2"/>
          </a:solidFill>
        </p:spPr>
        <p:txBody>
          <a:bodyPr>
            <a:normAutofit fontScale="90000"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Example of For-Next Loop with Step 3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212"/>
            <a:ext cx="10515600" cy="5435787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751" y="1422213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924950" y="1861801"/>
            <a:ext cx="1080985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Function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TextPart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(Str)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Dim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i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As Long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TextPart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= ""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For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i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= 1 To Len(Str)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If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IsNumeric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(Mid(Str,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i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, 1)) Then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Exit For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Else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TextPart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=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TextPart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&amp; Mid(Str,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i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, 1)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End If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Next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i</a:t>
            </a:r>
            <a:endParaRPr lang="en-IN" sz="2400" b="0" i="0" dirty="0">
              <a:solidFill>
                <a:schemeClr val="accent1">
                  <a:lumMod val="75000"/>
                </a:schemeClr>
              </a:solidFill>
              <a:effectLst/>
              <a:latin typeface="AnonymousPro"/>
            </a:endParaRP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End Function</a:t>
            </a:r>
            <a:endParaRPr lang="en-US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784056"/>
      </p:ext>
    </p:extLst>
  </p:cSld>
  <p:clrMapOvr>
    <a:masterClrMapping/>
  </p:clrMapOvr>
  <p:transition spd="slow">
    <p:pull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9175230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A Nested For-Next Loop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212"/>
            <a:ext cx="10515600" cy="5435787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751" y="1422213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924950" y="1861801"/>
            <a:ext cx="108098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Sub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FillRange</a:t>
            </a:r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()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Dim Col As Long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Dim Row As Long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For Col = 1 To 5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For Row = 1 To 12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Cells(Row, Col) = </a:t>
            </a:r>
            <a:r>
              <a:rPr lang="en-IN" sz="24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Rnd</a:t>
            </a:r>
            <a:endParaRPr lang="en-IN" sz="2400" b="0" i="0" dirty="0">
              <a:solidFill>
                <a:schemeClr val="accent1">
                  <a:lumMod val="75000"/>
                </a:schemeClr>
              </a:solidFill>
              <a:effectLst/>
              <a:latin typeface="AnonymousPro"/>
            </a:endParaRP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Next Row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Next Col</a:t>
            </a:r>
          </a:p>
          <a:p>
            <a:r>
              <a:rPr lang="en-IN" sz="24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End Sub</a:t>
            </a:r>
            <a:endParaRPr lang="en-US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621556"/>
      </p:ext>
    </p:extLst>
  </p:cSld>
  <p:clrMapOvr>
    <a:masterClrMapping/>
  </p:clrMapOvr>
  <p:transition spd="slow">
    <p:pull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9175230" cy="741176"/>
          </a:xfrm>
          <a:solidFill>
            <a:srgbClr val="FCD3C2"/>
          </a:solidFill>
        </p:spPr>
        <p:txBody>
          <a:bodyPr>
            <a:normAutofit fontScale="90000"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A Nested For-Next Loop Example 2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212"/>
            <a:ext cx="10515600" cy="5435787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751" y="1422213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924950" y="1861801"/>
            <a:ext cx="1080985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Sub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MakeCheckerboard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()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Dim R As Long, C As Long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For R = 1 To 8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If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WorksheetFunction.IsOdd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(R) Then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For C = 2 To 8 Step 2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	Cells(R, C).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Interior.Color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= 255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Next C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Else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For C = 1 To 8 Step 2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	Cells(R, C).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Interior.Color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= 255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Next C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End If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Next R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Rows("1:8").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RowHeight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= 35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Columns("A:H").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ColumnWidth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= 6.5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End Sub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214377"/>
      </p:ext>
    </p:extLst>
  </p:cSld>
  <p:clrMapOvr>
    <a:masterClrMapping/>
  </p:clrMapOvr>
  <p:transition spd="slow">
    <p:pull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9175230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Do-While Loop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212"/>
            <a:ext cx="10515600" cy="5435787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751" y="1422213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924950" y="1861801"/>
            <a:ext cx="1080985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Unlike a For-Next Loop that runs a fixed number of times, a do-while loop runs till a particular condition holds true</a:t>
            </a:r>
          </a:p>
          <a:p>
            <a:endParaRPr lang="en-IN" sz="2000" dirty="0">
              <a:solidFill>
                <a:schemeClr val="accent1">
                  <a:lumMod val="75000"/>
                </a:schemeClr>
              </a:solidFill>
              <a:latin typeface="AnonymousPro"/>
            </a:endParaRP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Sub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DoWhileDemo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()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Do While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ActiveCell.Value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&lt;&gt; Empty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ActiveCell.Value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=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ActiveCell.Value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* 2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ActiveCell.Offset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(1, 0).Select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Loop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End Sub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554381"/>
      </p:ext>
    </p:extLst>
  </p:cSld>
  <p:clrMapOvr>
    <a:masterClrMapping/>
  </p:clrMapOvr>
  <p:transition spd="slow">
    <p:pull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9175230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Do-Until Loop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212"/>
            <a:ext cx="10515600" cy="5435787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751" y="1422213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924950" y="1861801"/>
            <a:ext cx="1080985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In a Do-Until loop, the program executes the loop until the condition is true.</a:t>
            </a:r>
          </a:p>
          <a:p>
            <a:endParaRPr lang="en-IN" sz="2000" dirty="0">
              <a:solidFill>
                <a:schemeClr val="accent1">
                  <a:lumMod val="75000"/>
                </a:schemeClr>
              </a:solidFill>
              <a:latin typeface="AnonymousPro"/>
            </a:endParaRP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Sub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DoUntilDemo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()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Do Until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IsEmpty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(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ActiveCell.Value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)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ActiveCell.Value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=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ActiveCell.Value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* 2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ActiveCell.Offset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(1, 0).Select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Loop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End Sub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618102"/>
      </p:ext>
    </p:extLst>
  </p:cSld>
  <p:clrMapOvr>
    <a:masterClrMapping/>
  </p:clrMapOvr>
  <p:transition spd="slow">
    <p:pull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9175230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Looping Through Collections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212"/>
            <a:ext cx="10515600" cy="5435787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751" y="1422213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924950" y="1861801"/>
            <a:ext cx="108098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VBA supports yet another type of looping: looping through each object in a collection of objects.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A collection, consists of a number of objects of the same type.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For example, Excel has a collection of all open workbooks (the Workbooks collection), and each workbook has a collection of worksheets (the Worksheets collection)</a:t>
            </a:r>
            <a:endParaRPr lang="en-IN" sz="2000" dirty="0">
              <a:solidFill>
                <a:schemeClr val="accent1">
                  <a:lumMod val="75000"/>
                </a:schemeClr>
              </a:solidFill>
              <a:latin typeface="AnonymousPro"/>
            </a:endParaRPr>
          </a:p>
        </p:txBody>
      </p:sp>
    </p:spTree>
    <p:extLst>
      <p:ext uri="{BB962C8B-B14F-4D97-AF65-F5344CB8AC3E}">
        <p14:creationId xmlns:p14="http://schemas.microsoft.com/office/powerpoint/2010/main" val="683096401"/>
      </p:ext>
    </p:extLst>
  </p:cSld>
  <p:clrMapOvr>
    <a:masterClrMapping/>
  </p:clrMapOvr>
  <p:transition spd="slow">
    <p:pull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9175230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Looping Through Collections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212"/>
            <a:ext cx="10515600" cy="5435787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751" y="1422213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924950" y="1861801"/>
            <a:ext cx="1080985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Sub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DeleteEmptySheets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()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Dim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WkSht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As Worksheet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Application.DisplayAlerts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= False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For Each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WkSht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In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ActiveWorkbook.Worksheets</a:t>
            </a:r>
            <a:endParaRPr lang="en-IN" sz="2000" b="0" i="0" dirty="0">
              <a:solidFill>
                <a:schemeClr val="accent1">
                  <a:lumMod val="75000"/>
                </a:schemeClr>
              </a:solidFill>
              <a:effectLst/>
              <a:latin typeface="AnonymousPro"/>
            </a:endParaRP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If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WorksheetFunction.CountA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(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WkSht.Cells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) = 0 Then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	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WkSht.Delete</a:t>
            </a:r>
            <a:endParaRPr lang="en-IN" sz="2000" b="0" i="0" dirty="0">
              <a:solidFill>
                <a:schemeClr val="accent1">
                  <a:lumMod val="75000"/>
                </a:schemeClr>
              </a:solidFill>
              <a:effectLst/>
              <a:latin typeface="AnonymousPro"/>
            </a:endParaRP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End If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Next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WkSht</a:t>
            </a:r>
            <a:endParaRPr lang="en-IN" sz="2000" b="0" i="0" dirty="0">
              <a:solidFill>
                <a:schemeClr val="accent1">
                  <a:lumMod val="75000"/>
                </a:schemeClr>
              </a:solidFill>
              <a:effectLst/>
              <a:latin typeface="AnonymousPro"/>
            </a:endParaRP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Application.DisplayAlerts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= True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End Sub</a:t>
            </a:r>
            <a:endParaRPr lang="en-US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137644"/>
      </p:ext>
    </p:extLst>
  </p:cSld>
  <p:clrMapOvr>
    <a:masterClrMapping/>
  </p:clrMapOvr>
  <p:transition spd="slow">
    <p:pull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9175230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Looping Through Collections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212"/>
            <a:ext cx="10515600" cy="5435787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751" y="1422213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924950" y="1861801"/>
            <a:ext cx="1080985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Sub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DeleteEmptySheets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()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Dim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WkSht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As Worksheet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Application.DisplayAlerts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= False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For Each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WkSht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In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ActiveWorkbook.Worksheets</a:t>
            </a:r>
            <a:endParaRPr lang="en-IN" sz="2000" b="0" i="0" dirty="0">
              <a:solidFill>
                <a:schemeClr val="accent1">
                  <a:lumMod val="75000"/>
                </a:schemeClr>
              </a:solidFill>
              <a:effectLst/>
              <a:latin typeface="AnonymousPro"/>
            </a:endParaRP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If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WorksheetFunction.CountA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(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WkSht.Cells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) = 0 Then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	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WkSht.Delete</a:t>
            </a:r>
            <a:endParaRPr lang="en-IN" sz="2000" b="0" i="0" dirty="0">
              <a:solidFill>
                <a:schemeClr val="accent1">
                  <a:lumMod val="75000"/>
                </a:schemeClr>
              </a:solidFill>
              <a:effectLst/>
              <a:latin typeface="AnonymousPro"/>
            </a:endParaRP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End If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Next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WkSht</a:t>
            </a:r>
            <a:endParaRPr lang="en-IN" sz="2000" b="0" i="0" dirty="0">
              <a:solidFill>
                <a:schemeClr val="accent1">
                  <a:lumMod val="75000"/>
                </a:schemeClr>
              </a:solidFill>
              <a:effectLst/>
              <a:latin typeface="AnonymousPro"/>
            </a:endParaRP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Application.DisplayAlerts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= True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End Sub</a:t>
            </a:r>
          </a:p>
          <a:p>
            <a:endParaRPr lang="en-IN" sz="2000" dirty="0">
              <a:solidFill>
                <a:schemeClr val="accent1">
                  <a:lumMod val="75000"/>
                </a:schemeClr>
              </a:solidFill>
              <a:latin typeface="AnonymousPro"/>
              <a:cs typeface="Segoe UI" panose="020B0502040204020203" pitchFamily="34" charset="0"/>
            </a:endParaRPr>
          </a:p>
          <a:p>
            <a:pPr marL="285750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In this example, the variable </a:t>
            </a:r>
            <a:r>
              <a:rPr lang="en-IN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WkSht</a:t>
            </a: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 is an object variable that represents each worksheet in the workbook. </a:t>
            </a:r>
          </a:p>
          <a:p>
            <a:pPr marL="285750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The code loops through each worksheet and determines an empty sheet by counting the nonblank cells.</a:t>
            </a:r>
          </a:p>
          <a:p>
            <a:pPr marL="285750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If that count is zero, the sheet is empty, and it’s deleted.</a:t>
            </a:r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614442"/>
      </p:ext>
    </p:extLst>
  </p:cSld>
  <p:clrMapOvr>
    <a:masterClrMapping/>
  </p:clrMapOvr>
  <p:transition spd="slow">
    <p:pull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9175230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Looping Through Collections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212"/>
            <a:ext cx="10515600" cy="5435787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751" y="1422213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924950" y="1861801"/>
            <a:ext cx="1080985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Sub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HideSheets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()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Dim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Sht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As Worksheet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For Each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Sht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In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ActiveWorkbook.Worksheets</a:t>
            </a:r>
            <a:endParaRPr lang="en-IN" sz="2000" b="0" i="0" dirty="0">
              <a:solidFill>
                <a:schemeClr val="accent1">
                  <a:lumMod val="75000"/>
                </a:schemeClr>
              </a:solidFill>
              <a:effectLst/>
              <a:latin typeface="AnonymousPro"/>
            </a:endParaRP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If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Sht.Name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&lt;&gt;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ActiveSheet.Name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Then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Sht.Visible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=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xlSheetHidden</a:t>
            </a:r>
            <a:endParaRPr lang="en-IN" sz="2000" b="0" i="0" dirty="0">
              <a:solidFill>
                <a:schemeClr val="accent1">
                  <a:lumMod val="75000"/>
                </a:schemeClr>
              </a:solidFill>
              <a:effectLst/>
              <a:latin typeface="AnonymousPro"/>
            </a:endParaRP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End If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Next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Sht</a:t>
            </a:r>
            <a:endParaRPr lang="en-IN" sz="2000" b="0" i="0" dirty="0">
              <a:solidFill>
                <a:schemeClr val="accent1">
                  <a:lumMod val="75000"/>
                </a:schemeClr>
              </a:solidFill>
              <a:effectLst/>
              <a:latin typeface="AnonymousPro"/>
            </a:endParaRP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End Sub</a:t>
            </a:r>
            <a:endParaRPr lang="en-IN" sz="2000" dirty="0">
              <a:solidFill>
                <a:schemeClr val="accent1">
                  <a:lumMod val="75000"/>
                </a:schemeClr>
              </a:solidFill>
              <a:latin typeface="AnonymousPro"/>
              <a:cs typeface="Segoe UI" panose="020B0502040204020203" pitchFamily="34" charset="0"/>
            </a:endParaRPr>
          </a:p>
          <a:p>
            <a:pPr marL="285750" indent="-28575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The </a:t>
            </a:r>
            <a:r>
              <a:rPr lang="en-IN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HideSheets</a:t>
            </a: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 procedure checks the sheet name. If it’s not the same as the active sheet’s name, the sheet is hidden.</a:t>
            </a:r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071181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6"/>
            <a:ext cx="9025327" cy="1044211"/>
          </a:xfrm>
          <a:solidFill>
            <a:srgbClr val="FCD3C2"/>
          </a:solidFill>
        </p:spPr>
        <p:txBody>
          <a:bodyPr>
            <a:normAutofit fontScale="90000"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Programming Constructs for Making Decisions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01" y="2275166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C3B75744-F42E-4202-A1B4-1EFEEF1DF7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083225"/>
              </p:ext>
            </p:extLst>
          </p:nvPr>
        </p:nvGraphicFramePr>
        <p:xfrm>
          <a:off x="838200" y="2275166"/>
          <a:ext cx="9025327" cy="2595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14662">
                  <a:extLst>
                    <a:ext uri="{9D8B030D-6E8A-4147-A177-3AD203B41FA5}">
                      <a16:colId xmlns:a16="http://schemas.microsoft.com/office/drawing/2014/main" val="40439499"/>
                    </a:ext>
                  </a:extLst>
                </a:gridCol>
                <a:gridCol w="6410665">
                  <a:extLst>
                    <a:ext uri="{9D8B030D-6E8A-4147-A177-3AD203B41FA5}">
                      <a16:colId xmlns:a16="http://schemas.microsoft.com/office/drawing/2014/main" val="31978947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Construct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How it works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724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 err="1"/>
                        <a:t>GoTo</a:t>
                      </a:r>
                      <a:r>
                        <a:rPr lang="en-IN" dirty="0"/>
                        <a:t> statement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Jumps to a particular statement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0275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If-Then structure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/>
                        <a:t>Does something if something else is 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973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Select Case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/>
                        <a:t>Does any of several things, depending on something’s 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970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For-Next loop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/>
                        <a:t>Executes a series of statements a specified number of times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153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Do-While loop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/>
                        <a:t>Does something as long as something else remains 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818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Do-Until loop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/>
                        <a:t>Does something until something else becomes true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3230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7409988"/>
      </p:ext>
    </p:extLst>
  </p:cSld>
  <p:clrMapOvr>
    <a:masterClrMapping/>
  </p:clrMapOvr>
  <p:transition spd="slow">
    <p:pull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9175230" cy="741176"/>
          </a:xfrm>
          <a:solidFill>
            <a:srgbClr val="FCD3C2"/>
          </a:solidFill>
        </p:spPr>
        <p:txBody>
          <a:bodyPr>
            <a:normAutofit fontScale="90000"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Nested Looping Through Collections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212"/>
            <a:ext cx="10515600" cy="5435787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8751" y="1422213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924950" y="1861801"/>
            <a:ext cx="1080985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Sub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CountBold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()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Dim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WBook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As Workbook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Dim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WSheet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As Worksheet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Dim Cell As Range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Dim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Cnt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As Long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For Each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WBook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In Workbooks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For Each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WSheet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In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WBook.Worksheets</a:t>
            </a:r>
            <a:endParaRPr lang="en-IN" sz="2000" b="0" i="0" dirty="0">
              <a:solidFill>
                <a:schemeClr val="accent1">
                  <a:lumMod val="75000"/>
                </a:schemeClr>
              </a:solidFill>
              <a:effectLst/>
              <a:latin typeface="AnonymousPro"/>
            </a:endParaRP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	For Each Cell In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WSheet.UsedRange</a:t>
            </a:r>
            <a:endParaRPr lang="en-IN" sz="2000" b="0" i="0" dirty="0">
              <a:solidFill>
                <a:schemeClr val="accent1">
                  <a:lumMod val="75000"/>
                </a:schemeClr>
              </a:solidFill>
              <a:effectLst/>
              <a:latin typeface="AnonymousPro"/>
            </a:endParaRP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		If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Cell.Font.Bold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= True Then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Cnt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=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Cnt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+ 1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	Next Cell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	Next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WSheet</a:t>
            </a:r>
            <a:endParaRPr lang="en-IN" sz="2000" b="0" i="0" dirty="0">
              <a:solidFill>
                <a:schemeClr val="accent1">
                  <a:lumMod val="75000"/>
                </a:schemeClr>
              </a:solidFill>
              <a:effectLst/>
              <a:latin typeface="AnonymousPro"/>
            </a:endParaRP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	Next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WBook</a:t>
            </a:r>
            <a:endParaRPr lang="en-IN" sz="2000" b="0" i="0" dirty="0">
              <a:solidFill>
                <a:schemeClr val="accent1">
                  <a:lumMod val="75000"/>
                </a:schemeClr>
              </a:solidFill>
              <a:effectLst/>
              <a:latin typeface="AnonymousPro"/>
            </a:endParaRP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	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MsgBox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</a:t>
            </a:r>
            <a:r>
              <a:rPr lang="en-IN" sz="2000" b="0" i="0" dirty="0" err="1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Cnt</a:t>
            </a:r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 &amp; " bold cells found"</a:t>
            </a:r>
          </a:p>
          <a:p>
            <a:r>
              <a:rPr lang="en-IN" sz="2000" b="0" i="0" dirty="0">
                <a:solidFill>
                  <a:schemeClr val="accent1">
                    <a:lumMod val="75000"/>
                  </a:schemeClr>
                </a:solidFill>
                <a:effectLst/>
                <a:latin typeface="AnonymousPro"/>
              </a:rPr>
              <a:t>End Sub</a:t>
            </a:r>
          </a:p>
          <a:p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The </a:t>
            </a:r>
            <a:r>
              <a:rPr lang="en-IN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CountBold</a:t>
            </a: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 procedure loops through every cell in the used range on each worksheet in every open workbook and displays a count of the number of cells that are formatted as bold</a:t>
            </a:r>
            <a:endParaRPr lang="en-US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073102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The </a:t>
            </a:r>
            <a:r>
              <a:rPr lang="en-GB" sz="4400" b="1" i="1" dirty="0" err="1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GoTo</a:t>
            </a:r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 Statement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422213"/>
            <a:ext cx="10515599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90000"/>
              </a:lnSpc>
              <a:defRPr/>
            </a:pPr>
            <a:endParaRPr lang="en-IN" altLang="en-US" sz="200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IN" alt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The </a:t>
            </a:r>
            <a:r>
              <a:rPr lang="en-IN" altLang="en-US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GoTo</a:t>
            </a:r>
            <a:r>
              <a:rPr lang="en-IN" alt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 statement simply transfers program execution to a new statement, which is preceded by a label</a:t>
            </a:r>
          </a:p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IN" altLang="en-US" sz="2400" dirty="0">
                <a:latin typeface="Segoe UI" panose="020B0502040204020203" pitchFamily="34" charset="0"/>
                <a:cs typeface="Segoe UI" panose="020B0502040204020203" pitchFamily="34" charset="0"/>
              </a:rPr>
              <a:t>The VBA procedures can contain as many labels as we like. A label is just a text string followed by a colon.</a:t>
            </a:r>
          </a:p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CheckUser()</a:t>
            </a:r>
            <a:b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UserAge</a:t>
            </a: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</a:t>
            </a:r>
            <a:r>
              <a:rPr 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InputBox</a:t>
            </a: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("Enter Your Age: ")</a:t>
            </a:r>
            <a:b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If </a:t>
            </a:r>
            <a:r>
              <a:rPr 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UserAge</a:t>
            </a: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&lt; 60 Then </a:t>
            </a:r>
            <a:r>
              <a:rPr 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GoTo</a:t>
            </a: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UnderAge</a:t>
            </a:r>
            <a:b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("Welcome to your Vaccine registration form")</a:t>
            </a:r>
            <a:b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Exit Sub</a:t>
            </a:r>
            <a:b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UnderAge</a:t>
            </a: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:</a:t>
            </a:r>
            <a:b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US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"Sorry. You are not allowed to get the vaccine yet."</a:t>
            </a:r>
            <a:b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US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 </a:t>
            </a:r>
            <a:br>
              <a:rPr lang="en-US" sz="1400" dirty="0"/>
            </a:br>
            <a:endParaRPr lang="fr-FR" altLang="en-US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10923118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7"/>
            <a:ext cx="6746822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Structured Programming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536606"/>
            <a:ext cx="10515599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90000"/>
              </a:lnSpc>
              <a:defRPr/>
            </a:pPr>
            <a:endParaRPr lang="en-IN" altLang="en-US" sz="200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The basic premise of structured programming is that a procedure or code segment should have only one entry point and one exit point. </a:t>
            </a:r>
          </a:p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In other words, a block of code should be a stand-alone unit. </a:t>
            </a:r>
          </a:p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A program cannot jump into the middle of this unit; neither can it exit at any point except the single exit point. </a:t>
            </a:r>
          </a:p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In structured code, the program progresses in an orderly manner and is easy to follow — unlike a program that jumps around in a haphazard fashion. </a:t>
            </a:r>
          </a:p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This pretty much rules out using the </a:t>
            </a:r>
            <a:r>
              <a:rPr lang="en-IN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GoTo</a:t>
            </a: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 statement.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In general, a structured program is easier to read and understand. More important, it’s also easier to modify when the need arises.</a:t>
            </a:r>
          </a:p>
        </p:txBody>
      </p:sp>
    </p:spTree>
    <p:extLst>
      <p:ext uri="{BB962C8B-B14F-4D97-AF65-F5344CB8AC3E}">
        <p14:creationId xmlns:p14="http://schemas.microsoft.com/office/powerpoint/2010/main" val="1890528544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237157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GB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If-Then Structure</a:t>
            </a:r>
            <a:endParaRPr lang="en-US" sz="4400" b="1" i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308848"/>
            <a:ext cx="10515599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90000"/>
              </a:lnSpc>
              <a:defRPr/>
            </a:pPr>
            <a:endParaRPr lang="en-IN" altLang="en-US" sz="200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Use the If-Then structure when we want to execute one or more statements conditionally. 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IN" sz="2400" dirty="0">
                <a:latin typeface="Segoe UI" panose="020B0502040204020203" pitchFamily="34" charset="0"/>
                <a:cs typeface="Segoe UI" panose="020B0502040204020203" pitchFamily="34" charset="0"/>
              </a:rPr>
              <a:t>The optional Else clause, if included, lets us execute one or more statements if the condition we’re testing is not true. 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US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CheckUser()</a:t>
            </a:r>
            <a:br>
              <a:rPr lang="en-US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US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UserAge</a:t>
            </a:r>
            <a:r>
              <a:rPr lang="en-US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</a:t>
            </a:r>
            <a:r>
              <a:rPr lang="en-US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InputBox</a:t>
            </a:r>
            <a:r>
              <a:rPr lang="en-US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("Enter Your Age: ")</a:t>
            </a:r>
            <a:br>
              <a:rPr lang="en-US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US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If </a:t>
            </a:r>
            <a:r>
              <a:rPr lang="en-US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UserAge</a:t>
            </a:r>
            <a:r>
              <a:rPr lang="en-US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&lt; 60 Then</a:t>
            </a:r>
            <a:br>
              <a:rPr lang="en-US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US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US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("Welcome to your Vaccine registration form")</a:t>
            </a:r>
            <a:br>
              <a:rPr lang="en-US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US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Else</a:t>
            </a:r>
            <a:br>
              <a:rPr lang="en-US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US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US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"Sorry. You are not allowed to get the vaccine yet."</a:t>
            </a:r>
            <a:br>
              <a:rPr lang="en-US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</a:br>
            <a:r>
              <a:rPr lang="en-US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 </a:t>
            </a:r>
            <a:br>
              <a:rPr lang="en-US" sz="1800" dirty="0"/>
            </a:br>
            <a:endParaRPr lang="fr-FR" altLang="en-US" sz="24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pPr marL="285750" lvl="0" indent="-28575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br>
              <a:rPr lang="en-IN" sz="1000" dirty="0"/>
            </a:br>
            <a:br>
              <a:rPr lang="en-IN" sz="1400" dirty="0"/>
            </a:br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736056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7"/>
            <a:ext cx="6297117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If-Then-Else Structure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682729" y="1767966"/>
            <a:ext cx="112776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GreetMe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()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If Time &lt; 0.5 Then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"Good Morning"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  <a:p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GreetMe2()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If Time &lt; 0.5 Then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"Good Morning"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If Time &gt;= 0.5 Then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"Good Afternoon"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  <a:p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44172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81037"/>
            <a:ext cx="6297117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If-Then-Else Structure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200" y="1725248"/>
            <a:ext cx="112776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GreetMe3()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If Time &lt; 0.5 Then 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"Good Morning" Else _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"Good Afternoon"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  <a:p>
            <a:endParaRPr lang="en-IN" sz="28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GreetMe4()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If Time &lt; 0.5 Then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"Good Morning"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Else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28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"Good Afternoon"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End If</a:t>
            </a:r>
          </a:p>
          <a:p>
            <a:r>
              <a:rPr lang="en-IN" sz="28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  <a:p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IN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760249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0D644F4-D7E7-714B-B6EF-683E3E00B775}"/>
              </a:ext>
            </a:extLst>
          </p:cNvPr>
          <p:cNvSpPr/>
          <p:nvPr/>
        </p:nvSpPr>
        <p:spPr>
          <a:xfrm>
            <a:off x="838201" y="681038"/>
            <a:ext cx="2270760" cy="627810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26724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91E4A88-92EE-694D-A87D-ECD1349BF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6357079" cy="741176"/>
          </a:xfrm>
          <a:solidFill>
            <a:srgbClr val="FCD3C2"/>
          </a:solidFill>
        </p:spPr>
        <p:txBody>
          <a:bodyPr>
            <a:normAutofit/>
          </a:bodyPr>
          <a:lstStyle/>
          <a:p>
            <a:r>
              <a:rPr lang="en-IN" sz="4400" b="1" i="1" dirty="0">
                <a:latin typeface="Segoe UI" pitchFamily="34" charset="0"/>
                <a:ea typeface="Segoe UI" panose="020B0502040204020203" pitchFamily="34" charset="0"/>
                <a:cs typeface="Segoe UI" pitchFamily="34" charset="0"/>
              </a:rPr>
              <a:t>More If-then-else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B1978E-5788-4537-AD2C-418F08DDA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800" dirty="0">
                <a:solidFill>
                  <a:schemeClr val="tx1"/>
                </a:solidFill>
                <a:latin typeface="Segoe UI"/>
                <a:cs typeface="Segoe UI"/>
              </a:rPr>
              <a:t>.</a:t>
            </a:r>
          </a:p>
        </p:txBody>
      </p:sp>
      <p:sp>
        <p:nvSpPr>
          <p:cNvPr id="7" name="AutoShape 6" descr="Image result for vecto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745B69EA-D192-457E-8554-8B80AD5AB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AE15E6-55CE-45AA-9C9F-1A38EFA74BB7}"/>
              </a:ext>
            </a:extLst>
          </p:cNvPr>
          <p:cNvSpPr txBox="1"/>
          <p:nvPr/>
        </p:nvSpPr>
        <p:spPr>
          <a:xfrm>
            <a:off x="457199" y="1725248"/>
            <a:ext cx="8956624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Sub GreetMe5()</a:t>
            </a: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Dim 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As String</a:t>
            </a: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If Time &lt; 0.5 Then 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"Morning"</a:t>
            </a: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If Time &gt;= 0.5 And Time &lt; 0.75 Then 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"Afternoon"</a:t>
            </a: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If Time &gt;= 0.75 Then 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= "Evening"</a:t>
            </a: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	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MsgBox</a:t>
            </a:r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 "Good " &amp; </a:t>
            </a:r>
            <a:r>
              <a:rPr lang="en-IN" sz="3200" dirty="0" err="1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Msg</a:t>
            </a:r>
            <a:endParaRPr lang="en-IN" sz="32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  <a:p>
            <a:r>
              <a:rPr lang="en-IN" sz="3200" dirty="0">
                <a:solidFill>
                  <a:schemeClr val="accent1"/>
                </a:solidFill>
                <a:latin typeface="CordiaUPC" panose="020B0502040204020203" pitchFamily="34" charset="-34"/>
                <a:cs typeface="CordiaUPC" panose="020B0502040204020203" pitchFamily="34" charset="-34"/>
              </a:rPr>
              <a:t>End Sub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2000" dirty="0">
              <a:solidFill>
                <a:schemeClr val="accent1"/>
              </a:solidFill>
              <a:latin typeface="CordiaUPC" panose="020B0502040204020203" pitchFamily="34" charset="-34"/>
              <a:cs typeface="CordiaUPC" panose="020B05020402040202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73873673"/>
      </p:ext>
    </p:extLst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IAQS PPT- Zil_ Fin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IAQS PPT- Zil_ Final</Template>
  <TotalTime>6575</TotalTime>
  <Words>2267</Words>
  <Application>Microsoft Office PowerPoint</Application>
  <PresentationFormat>Widescreen</PresentationFormat>
  <Paragraphs>312</Paragraphs>
  <Slides>30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AnonymousPro</vt:lpstr>
      <vt:lpstr>Arial</vt:lpstr>
      <vt:lpstr>Calibri</vt:lpstr>
      <vt:lpstr>CordiaUPC</vt:lpstr>
      <vt:lpstr>Lora</vt:lpstr>
      <vt:lpstr>Roboto Light</vt:lpstr>
      <vt:lpstr>Segoe UI</vt:lpstr>
      <vt:lpstr>IAQS PPT- Zil_ Final</vt:lpstr>
      <vt:lpstr>PowerPoint Presentation</vt:lpstr>
      <vt:lpstr>Control Flow Programming Constructs</vt:lpstr>
      <vt:lpstr>Programming Constructs for Making Decisions</vt:lpstr>
      <vt:lpstr>The GoTo Statement</vt:lpstr>
      <vt:lpstr>Structured Programming</vt:lpstr>
      <vt:lpstr>If-Then Structure</vt:lpstr>
      <vt:lpstr>If-Then-Else Structure</vt:lpstr>
      <vt:lpstr>If-Then-Else Structure</vt:lpstr>
      <vt:lpstr>More If-then-else</vt:lpstr>
      <vt:lpstr>More If-then-Else</vt:lpstr>
      <vt:lpstr>More If-Then-Else</vt:lpstr>
      <vt:lpstr>Select Case</vt:lpstr>
      <vt:lpstr>Select Case</vt:lpstr>
      <vt:lpstr>Nested Select</vt:lpstr>
      <vt:lpstr>Loops</vt:lpstr>
      <vt:lpstr>Loops</vt:lpstr>
      <vt:lpstr>For-Next Loop</vt:lpstr>
      <vt:lpstr>Example of For-Next Loop</vt:lpstr>
      <vt:lpstr>Example of For-Next Loop with Step</vt:lpstr>
      <vt:lpstr>Example of For-Next Loop with Step 2</vt:lpstr>
      <vt:lpstr>Example of For-Next Loop with Step 3</vt:lpstr>
      <vt:lpstr>A Nested For-Next Loop</vt:lpstr>
      <vt:lpstr>A Nested For-Next Loop Example 2</vt:lpstr>
      <vt:lpstr>Do-While Loop</vt:lpstr>
      <vt:lpstr>Do-Until Loop</vt:lpstr>
      <vt:lpstr>Looping Through Collections</vt:lpstr>
      <vt:lpstr>Looping Through Collections</vt:lpstr>
      <vt:lpstr>Looping Through Collections</vt:lpstr>
      <vt:lpstr>Looping Through Collections</vt:lpstr>
      <vt:lpstr>Nested Looping Through Collections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lokesh</dc:creator>
  <cp:lastModifiedBy>vibhanshu bisht</cp:lastModifiedBy>
  <cp:revision>246</cp:revision>
  <dcterms:created xsi:type="dcterms:W3CDTF">2019-12-10T16:16:08Z</dcterms:created>
  <dcterms:modified xsi:type="dcterms:W3CDTF">2021-03-22T02:13:22Z</dcterms:modified>
</cp:coreProperties>
</file>