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258" r:id="rId2"/>
    <p:sldId id="422" r:id="rId3"/>
    <p:sldId id="582" r:id="rId4"/>
    <p:sldId id="548" r:id="rId5"/>
    <p:sldId id="581" r:id="rId6"/>
    <p:sldId id="495" r:id="rId7"/>
    <p:sldId id="549" r:id="rId8"/>
    <p:sldId id="550" r:id="rId9"/>
    <p:sldId id="551" r:id="rId10"/>
    <p:sldId id="560" r:id="rId11"/>
    <p:sldId id="583" r:id="rId12"/>
    <p:sldId id="497" r:id="rId13"/>
    <p:sldId id="584" r:id="rId14"/>
    <p:sldId id="585" r:id="rId15"/>
    <p:sldId id="586" r:id="rId16"/>
    <p:sldId id="587" r:id="rId17"/>
    <p:sldId id="588" r:id="rId18"/>
    <p:sldId id="589" r:id="rId19"/>
    <p:sldId id="590" r:id="rId20"/>
    <p:sldId id="591" r:id="rId21"/>
    <p:sldId id="592" r:id="rId22"/>
    <p:sldId id="59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6623"/>
    <a:srgbClr val="EDEDEE"/>
    <a:srgbClr val="FCD3C2"/>
    <a:srgbClr val="FFFFFF"/>
    <a:srgbClr val="000000"/>
    <a:srgbClr val="F26724"/>
    <a:srgbClr val="424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29" autoAdjust="0"/>
    <p:restoredTop sz="94249" autoAdjust="0"/>
  </p:normalViewPr>
  <p:slideViewPr>
    <p:cSldViewPr snapToGrid="0" snapToObjects="1">
      <p:cViewPr varScale="1">
        <p:scale>
          <a:sx n="64" d="100"/>
          <a:sy n="64" d="100"/>
        </p:scale>
        <p:origin x="960" y="9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4/6/2021</a:t>
            </a:fld>
            <a:endParaRPr lang="en-US"/>
          </a:p>
        </p:txBody>
      </p:sp>
      <p:sp>
        <p:nvSpPr>
          <p:cNvPr id="4" name="Footer Placeholder 3">
            <a:extLst>
              <a:ext uri="{FF2B5EF4-FFF2-40B4-BE49-F238E27FC236}">
                <a16:creationId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06-04-2021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29E013-E164-B74C-8152-F72E2338BE26}"/>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D69965-9BC6-5345-B2D0-6C90A68A75A9}"/>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6" name="Footer Placeholder 5">
            <a:extLst>
              <a:ext uri="{FF2B5EF4-FFF2-40B4-BE49-F238E27FC236}">
                <a16:creationId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730E1-EAD6-F74C-B572-7FA04F719BB8}"/>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6" name="Footer Placeholder 5">
            <a:extLst>
              <a:ext uri="{FF2B5EF4-FFF2-40B4-BE49-F238E27FC236}">
                <a16:creationId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62C5C-7D1C-AA42-A571-92813FE919E3}"/>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10554-27EF-1E4B-9828-11CBD07233BB}"/>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BC9A9-EC29-134C-AECE-54DDD5762192}"/>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B41DED-1195-DE42-BD2F-00971D9CF3C9}"/>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6" name="Footer Placeholder 5">
            <a:extLst>
              <a:ext uri="{FF2B5EF4-FFF2-40B4-BE49-F238E27FC236}">
                <a16:creationId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337486-CD2B-0E47-8478-E6DFAD595848}"/>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8" name="Footer Placeholder 7">
            <a:extLst>
              <a:ext uri="{FF2B5EF4-FFF2-40B4-BE49-F238E27FC236}">
                <a16:creationId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49A010-5D43-FF48-A7E1-D39F6B610503}"/>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4" name="Footer Placeholder 3">
            <a:extLst>
              <a:ext uri="{FF2B5EF4-FFF2-40B4-BE49-F238E27FC236}">
                <a16:creationId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213DB-325C-5A40-9859-AE202B123556}"/>
              </a:ext>
            </a:extLst>
          </p:cNvPr>
          <p:cNvSpPr>
            <a:spLocks noGrp="1"/>
          </p:cNvSpPr>
          <p:nvPr>
            <p:ph type="dt" sz="half" idx="10"/>
          </p:nvPr>
        </p:nvSpPr>
        <p:spPr/>
        <p:txBody>
          <a:bodyPr/>
          <a:lstStyle/>
          <a:p>
            <a:fld id="{2A269F68-A112-7E45-9E09-D07179E5D466}" type="datetimeFigureOut">
              <a:rPr lang="en-US" smtClean="0"/>
              <a:pPr/>
              <a:t>4/6/2021</a:t>
            </a:fld>
            <a:endParaRPr lang="en-US"/>
          </a:p>
        </p:txBody>
      </p:sp>
      <p:sp>
        <p:nvSpPr>
          <p:cNvPr id="3" name="Footer Placeholder 2">
            <a:extLst>
              <a:ext uri="{FF2B5EF4-FFF2-40B4-BE49-F238E27FC236}">
                <a16:creationId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2A269F68-A112-7E45-9E09-D07179E5D466}" type="datetimeFigureOut">
              <a:rPr lang="en-US" smtClean="0"/>
              <a:pPr/>
              <a:t>4/6/2021</a:t>
            </a:fld>
            <a:endParaRPr lang="en-US"/>
          </a:p>
        </p:txBody>
      </p:sp>
      <p:sp>
        <p:nvSpPr>
          <p:cNvPr id="5" name="Footer Placeholder 4">
            <a:extLst>
              <a:ext uri="{FF2B5EF4-FFF2-40B4-BE49-F238E27FC236}">
                <a16:creationId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2E1DFC-8F4A-6941-A280-A0C6B7D61A33}"/>
              </a:ext>
            </a:extLst>
          </p:cNvPr>
          <p:cNvPicPr>
            <a:picLocks noChangeAspect="1"/>
          </p:cNvPicPr>
          <p:nvPr/>
        </p:nvPicPr>
        <p:blipFill>
          <a:blip r:embed="rId2"/>
          <a:stretch>
            <a:fillRect/>
          </a:stretch>
        </p:blipFill>
        <p:spPr>
          <a:xfrm>
            <a:off x="2241154" y="414695"/>
            <a:ext cx="7709692" cy="1936965"/>
          </a:xfrm>
          <a:prstGeom prst="rect">
            <a:avLst/>
          </a:prstGeom>
        </p:spPr>
      </p:pic>
      <p:sp>
        <p:nvSpPr>
          <p:cNvPr id="72" name="TextBox 71">
            <a:extLst>
              <a:ext uri="{FF2B5EF4-FFF2-40B4-BE49-F238E27FC236}">
                <a16:creationId xmlns:a16="http://schemas.microsoft.com/office/drawing/2014/main" id="{9D5FC421-D452-403F-A269-BF3744BA5E3B}"/>
              </a:ext>
            </a:extLst>
          </p:cNvPr>
          <p:cNvSpPr txBox="1"/>
          <p:nvPr/>
        </p:nvSpPr>
        <p:spPr>
          <a:xfrm>
            <a:off x="556591" y="3627782"/>
            <a:ext cx="11078817" cy="707886"/>
          </a:xfrm>
          <a:prstGeom prst="rect">
            <a:avLst/>
          </a:prstGeom>
          <a:solidFill>
            <a:schemeClr val="accent2">
              <a:lumMod val="40000"/>
              <a:lumOff val="60000"/>
            </a:schemeClr>
          </a:solidFill>
          <a:ln>
            <a:noFill/>
          </a:ln>
        </p:spPr>
        <p:txBody>
          <a:bodyPr wrap="square" rtlCol="0">
            <a:spAutoFit/>
          </a:bodyPr>
          <a:lstStyle/>
          <a:p>
            <a:pPr algn="ctr"/>
            <a:r>
              <a:rPr lang="en-GB" sz="4000" b="1" dirty="0">
                <a:latin typeface="Segoe UI" pitchFamily="34" charset="0"/>
                <a:cs typeface="Segoe UI" pitchFamily="34" charset="0"/>
              </a:rPr>
              <a:t>Subject : Advanced Applications of Excel</a:t>
            </a:r>
            <a:endParaRPr lang="en-IN" sz="4000" b="1" dirty="0">
              <a:latin typeface="Segoe UI" pitchFamily="34" charset="0"/>
              <a:cs typeface="Segoe UI" pitchFamily="34" charset="0"/>
            </a:endParaRPr>
          </a:p>
        </p:txBody>
      </p:sp>
      <p:sp>
        <p:nvSpPr>
          <p:cNvPr id="73" name="Rectangle 72"/>
          <p:cNvSpPr/>
          <p:nvPr/>
        </p:nvSpPr>
        <p:spPr>
          <a:xfrm flipH="1">
            <a:off x="2016957" y="4567895"/>
            <a:ext cx="8757060" cy="707886"/>
          </a:xfrm>
          <a:prstGeom prst="rect">
            <a:avLst/>
          </a:prstGeom>
        </p:spPr>
        <p:txBody>
          <a:bodyPr wrap="square">
            <a:spAutoFit/>
          </a:bodyPr>
          <a:lstStyle/>
          <a:p>
            <a:pPr algn="ctr"/>
            <a:r>
              <a:rPr lang="en-GB" sz="4000" b="1" i="1" dirty="0">
                <a:latin typeface="Segoe UI" pitchFamily="34" charset="0"/>
                <a:cs typeface="Segoe UI" pitchFamily="34" charset="0"/>
              </a:rPr>
              <a:t>Event-Handling</a:t>
            </a:r>
          </a:p>
        </p:txBody>
      </p:sp>
    </p:spTree>
    <p:extLst>
      <p:ext uri="{BB962C8B-B14F-4D97-AF65-F5344CB8AC3E}">
        <p14:creationId xmlns:p14="http://schemas.microsoft.com/office/powerpoint/2010/main" val="20657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 – Open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1277600" cy="4278094"/>
          </a:xfrm>
          <a:prstGeom prst="rect">
            <a:avLst/>
          </a:prstGeom>
          <a:noFill/>
        </p:spPr>
        <p:txBody>
          <a:bodyPr wrap="square" rtlCol="0">
            <a:spAutoFit/>
          </a:bodyPr>
          <a:lstStyle/>
          <a:p>
            <a:r>
              <a:rPr lang="en-IN" sz="2800" dirty="0">
                <a:solidFill>
                  <a:schemeClr val="accent1"/>
                </a:solidFill>
                <a:latin typeface="CordiaUPC" panose="020B0502040204020203" pitchFamily="34" charset="-34"/>
                <a:cs typeface="CordiaUPC" panose="020B0502040204020203" pitchFamily="34" charset="-34"/>
              </a:rPr>
              <a:t>Private Sub </a:t>
            </a:r>
            <a:r>
              <a:rPr lang="en-IN" sz="2800" dirty="0" err="1">
                <a:solidFill>
                  <a:schemeClr val="accent1"/>
                </a:solidFill>
                <a:latin typeface="CordiaUPC" panose="020B0502040204020203" pitchFamily="34" charset="-34"/>
                <a:cs typeface="CordiaUPC" panose="020B0502040204020203" pitchFamily="34" charset="-34"/>
              </a:rPr>
              <a:t>Workbook_Open</a:t>
            </a:r>
            <a:r>
              <a:rPr lang="en-IN" sz="2800" dirty="0">
                <a:solidFill>
                  <a:schemeClr val="accent1"/>
                </a:solidFill>
                <a:latin typeface="CordiaUPC" panose="020B0502040204020203" pitchFamily="34" charset="-34"/>
                <a:cs typeface="CordiaUPC" panose="020B0502040204020203" pitchFamily="34" charset="-34"/>
              </a:rPr>
              <a:t>()</a:t>
            </a:r>
          </a:p>
          <a:p>
            <a:r>
              <a:rPr lang="en-IN" sz="2800" dirty="0">
                <a:solidFill>
                  <a:schemeClr val="accent1"/>
                </a:solidFill>
                <a:latin typeface="CordiaUPC" panose="020B0502040204020203" pitchFamily="34" charset="-34"/>
                <a:cs typeface="CordiaUPC" panose="020B0502040204020203" pitchFamily="34" charset="-34"/>
              </a:rPr>
              <a:t>	Dim </a:t>
            </a:r>
            <a:r>
              <a:rPr lang="en-IN" sz="2800" dirty="0" err="1">
                <a:solidFill>
                  <a:schemeClr val="accent1"/>
                </a:solidFill>
                <a:latin typeface="CordiaUPC" panose="020B0502040204020203" pitchFamily="34" charset="-34"/>
                <a:cs typeface="CordiaUPC" panose="020B0502040204020203" pitchFamily="34" charset="-34"/>
              </a:rPr>
              <a:t>Msg</a:t>
            </a:r>
            <a:r>
              <a:rPr lang="en-IN" sz="2800" dirty="0">
                <a:solidFill>
                  <a:schemeClr val="accent1"/>
                </a:solidFill>
                <a:latin typeface="CordiaUPC" panose="020B0502040204020203" pitchFamily="34" charset="-34"/>
                <a:cs typeface="CordiaUPC" panose="020B0502040204020203" pitchFamily="34" charset="-34"/>
              </a:rPr>
              <a:t> As String</a:t>
            </a:r>
          </a:p>
          <a:p>
            <a:r>
              <a:rPr lang="en-IN" sz="2800" dirty="0">
                <a:solidFill>
                  <a:schemeClr val="accent1"/>
                </a:solidFill>
                <a:latin typeface="CordiaUPC" panose="020B0502040204020203" pitchFamily="34" charset="-34"/>
                <a:cs typeface="CordiaUPC" panose="020B0502040204020203" pitchFamily="34" charset="-34"/>
              </a:rPr>
              <a:t>	If Weekday(Now) = 6 Then</a:t>
            </a:r>
          </a:p>
          <a:p>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Msg</a:t>
            </a:r>
            <a:r>
              <a:rPr lang="en-IN" sz="2800" dirty="0">
                <a:solidFill>
                  <a:schemeClr val="accent1"/>
                </a:solidFill>
                <a:latin typeface="CordiaUPC" panose="020B0502040204020203" pitchFamily="34" charset="-34"/>
                <a:cs typeface="CordiaUPC" panose="020B0502040204020203" pitchFamily="34" charset="-34"/>
              </a:rPr>
              <a:t> = "Today is Friday. Don't forget to "</a:t>
            </a:r>
          </a:p>
          <a:p>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Msg</a:t>
            </a:r>
            <a:r>
              <a:rPr lang="en-IN" sz="2800" dirty="0">
                <a:solidFill>
                  <a:schemeClr val="accent1"/>
                </a:solidFill>
                <a:latin typeface="CordiaUPC" panose="020B0502040204020203" pitchFamily="34" charset="-34"/>
                <a:cs typeface="CordiaUPC" panose="020B0502040204020203" pitchFamily="34" charset="-34"/>
              </a:rPr>
              <a:t> = </a:t>
            </a:r>
            <a:r>
              <a:rPr lang="en-IN" sz="2800" dirty="0" err="1">
                <a:solidFill>
                  <a:schemeClr val="accent1"/>
                </a:solidFill>
                <a:latin typeface="CordiaUPC" panose="020B0502040204020203" pitchFamily="34" charset="-34"/>
                <a:cs typeface="CordiaUPC" panose="020B0502040204020203" pitchFamily="34" charset="-34"/>
              </a:rPr>
              <a:t>Msg</a:t>
            </a:r>
            <a:r>
              <a:rPr lang="en-IN" sz="2800" dirty="0">
                <a:solidFill>
                  <a:schemeClr val="accent1"/>
                </a:solidFill>
                <a:latin typeface="CordiaUPC" panose="020B0502040204020203" pitchFamily="34" charset="-34"/>
                <a:cs typeface="CordiaUPC" panose="020B0502040204020203" pitchFamily="34" charset="-34"/>
              </a:rPr>
              <a:t> &amp; "submit the Timesheet!"</a:t>
            </a:r>
          </a:p>
          <a:p>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Msg</a:t>
            </a:r>
            <a:endParaRPr lang="en-IN" sz="2800" dirty="0">
              <a:solidFill>
                <a:schemeClr val="accent1"/>
              </a:solidFill>
              <a:latin typeface="CordiaUPC" panose="020B0502040204020203" pitchFamily="34" charset="-34"/>
              <a:cs typeface="CordiaUPC" panose="020B0502040204020203" pitchFamily="34" charset="-34"/>
            </a:endParaRPr>
          </a:p>
          <a:p>
            <a:r>
              <a:rPr lang="en-IN" sz="2800" dirty="0">
                <a:solidFill>
                  <a:schemeClr val="accent1"/>
                </a:solidFill>
                <a:latin typeface="CordiaUPC" panose="020B0502040204020203" pitchFamily="34" charset="-34"/>
                <a:cs typeface="CordiaUPC" panose="020B0502040204020203" pitchFamily="34" charset="-34"/>
              </a:rPr>
              <a:t>	End If</a:t>
            </a:r>
          </a:p>
          <a:p>
            <a:r>
              <a:rPr lang="en-IN" sz="2800" dirty="0">
                <a:solidFill>
                  <a:schemeClr val="accent1"/>
                </a:solidFill>
                <a:latin typeface="CordiaUPC" panose="020B0502040204020203" pitchFamily="34" charset="-34"/>
                <a:cs typeface="CordiaUPC" panose="020B0502040204020203" pitchFamily="34" charset="-34"/>
              </a:rPr>
              <a:t>End Sub</a:t>
            </a:r>
            <a:endParaRPr lang="en-IN" sz="2400" dirty="0">
              <a:latin typeface="Segoe UI" panose="020B0502040204020203" pitchFamily="34" charset="0"/>
              <a:cs typeface="Segoe UI" panose="020B0502040204020203" pitchFamily="34" charset="0"/>
            </a:endParaRPr>
          </a:p>
          <a:p>
            <a:endParaRPr lang="en-IN" sz="2400" dirty="0">
              <a:latin typeface="Segoe UI" panose="020B0502040204020203" pitchFamily="34" charset="0"/>
              <a:cs typeface="Segoe UI" panose="020B0502040204020203" pitchFamily="34" charset="0"/>
            </a:endParaRPr>
          </a:p>
          <a:p>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61760249"/>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6297117" cy="741176"/>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Example 2 – Open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1277600" cy="3477875"/>
          </a:xfrm>
          <a:prstGeom prst="rect">
            <a:avLst/>
          </a:prstGeom>
          <a:noFill/>
        </p:spPr>
        <p:txBody>
          <a:bodyPr wrap="square" rtlCol="0">
            <a:spAutoFit/>
          </a:bodyPr>
          <a:lstStyle/>
          <a:p>
            <a:r>
              <a:rPr lang="en-IN" sz="2800" dirty="0">
                <a:solidFill>
                  <a:schemeClr val="accent1"/>
                </a:solidFill>
                <a:latin typeface="CordiaUPC" panose="020B0502040204020203" pitchFamily="34" charset="-34"/>
                <a:cs typeface="CordiaUPC" panose="020B0502040204020203" pitchFamily="34" charset="-34"/>
              </a:rPr>
              <a:t>Private Sub </a:t>
            </a:r>
            <a:r>
              <a:rPr lang="en-IN" sz="2800" dirty="0" err="1">
                <a:solidFill>
                  <a:schemeClr val="accent1"/>
                </a:solidFill>
                <a:latin typeface="CordiaUPC" panose="020B0502040204020203" pitchFamily="34" charset="-34"/>
                <a:cs typeface="CordiaUPC" panose="020B0502040204020203" pitchFamily="34" charset="-34"/>
              </a:rPr>
              <a:t>Workbook_Open</a:t>
            </a:r>
            <a:r>
              <a:rPr lang="en-IN" sz="2800" dirty="0">
                <a:solidFill>
                  <a:schemeClr val="accent1"/>
                </a:solidFill>
                <a:latin typeface="CordiaUPC" panose="020B0502040204020203" pitchFamily="34" charset="-34"/>
                <a:cs typeface="CordiaUPC" panose="020B0502040204020203" pitchFamily="34" charset="-34"/>
              </a:rPr>
              <a:t>()</a:t>
            </a:r>
          </a:p>
          <a:p>
            <a:r>
              <a:rPr lang="en-IN" sz="2800" dirty="0">
                <a:solidFill>
                  <a:schemeClr val="accent1"/>
                </a:solidFill>
                <a:latin typeface="CordiaUPC" panose="020B0502040204020203" pitchFamily="34" charset="-34"/>
                <a:cs typeface="CordiaUPC" panose="020B0502040204020203" pitchFamily="34" charset="-34"/>
              </a:rPr>
              <a:t>	Dim </a:t>
            </a:r>
            <a:r>
              <a:rPr lang="en-IN" sz="2800" dirty="0" err="1">
                <a:solidFill>
                  <a:schemeClr val="accent1"/>
                </a:solidFill>
                <a:latin typeface="CordiaUPC" panose="020B0502040204020203" pitchFamily="34" charset="-34"/>
                <a:cs typeface="CordiaUPC" panose="020B0502040204020203" pitchFamily="34" charset="-34"/>
              </a:rPr>
              <a:t>Cnt</a:t>
            </a:r>
            <a:r>
              <a:rPr lang="en-IN" sz="2800" dirty="0">
                <a:solidFill>
                  <a:schemeClr val="accent1"/>
                </a:solidFill>
                <a:latin typeface="CordiaUPC" panose="020B0502040204020203" pitchFamily="34" charset="-34"/>
                <a:cs typeface="CordiaUPC" panose="020B0502040204020203" pitchFamily="34" charset="-34"/>
              </a:rPr>
              <a:t> As Long</a:t>
            </a:r>
          </a:p>
          <a:p>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Cnt</a:t>
            </a:r>
            <a:r>
              <a:rPr lang="en-IN" sz="2800" dirty="0">
                <a:solidFill>
                  <a:schemeClr val="accent1"/>
                </a:solidFill>
                <a:latin typeface="CordiaUPC" panose="020B0502040204020203" pitchFamily="34" charset="-34"/>
                <a:cs typeface="CordiaUPC" panose="020B0502040204020203" pitchFamily="34" charset="-34"/>
              </a:rPr>
              <a:t> = </a:t>
            </a:r>
            <a:r>
              <a:rPr lang="en-IN" sz="2800" dirty="0" err="1">
                <a:solidFill>
                  <a:schemeClr val="accent1"/>
                </a:solidFill>
                <a:latin typeface="CordiaUPC" panose="020B0502040204020203" pitchFamily="34" charset="-34"/>
                <a:cs typeface="CordiaUPC" panose="020B0502040204020203" pitchFamily="34" charset="-34"/>
              </a:rPr>
              <a:t>GetSetting</a:t>
            </a:r>
            <a:r>
              <a:rPr lang="en-IN" sz="2800" dirty="0">
                <a:solidFill>
                  <a:schemeClr val="accent1"/>
                </a:solidFill>
                <a:latin typeface="CordiaUPC" panose="020B0502040204020203" pitchFamily="34" charset="-34"/>
                <a:cs typeface="CordiaUPC" panose="020B0502040204020203" pitchFamily="34" charset="-34"/>
              </a:rPr>
              <a:t>("</a:t>
            </a:r>
            <a:r>
              <a:rPr lang="en-IN" sz="2800" dirty="0" err="1">
                <a:solidFill>
                  <a:schemeClr val="accent1"/>
                </a:solidFill>
                <a:latin typeface="CordiaUPC" panose="020B0502040204020203" pitchFamily="34" charset="-34"/>
                <a:cs typeface="CordiaUPC" panose="020B0502040204020203" pitchFamily="34" charset="-34"/>
              </a:rPr>
              <a:t>MyApp</a:t>
            </a:r>
            <a:r>
              <a:rPr lang="en-IN" sz="2800" dirty="0">
                <a:solidFill>
                  <a:schemeClr val="accent1"/>
                </a:solidFill>
                <a:latin typeface="CordiaUPC" panose="020B0502040204020203" pitchFamily="34" charset="-34"/>
                <a:cs typeface="CordiaUPC" panose="020B0502040204020203" pitchFamily="34" charset="-34"/>
              </a:rPr>
              <a:t>", "Settings", "Open", 0)</a:t>
            </a:r>
          </a:p>
          <a:p>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Cnt</a:t>
            </a:r>
            <a:r>
              <a:rPr lang="en-IN" sz="2800" dirty="0">
                <a:solidFill>
                  <a:schemeClr val="accent1"/>
                </a:solidFill>
                <a:latin typeface="CordiaUPC" panose="020B0502040204020203" pitchFamily="34" charset="-34"/>
                <a:cs typeface="CordiaUPC" panose="020B0502040204020203" pitchFamily="34" charset="-34"/>
              </a:rPr>
              <a:t> = </a:t>
            </a:r>
            <a:r>
              <a:rPr lang="en-IN" sz="2800" dirty="0" err="1">
                <a:solidFill>
                  <a:schemeClr val="accent1"/>
                </a:solidFill>
                <a:latin typeface="CordiaUPC" panose="020B0502040204020203" pitchFamily="34" charset="-34"/>
                <a:cs typeface="CordiaUPC" panose="020B0502040204020203" pitchFamily="34" charset="-34"/>
              </a:rPr>
              <a:t>Cnt</a:t>
            </a:r>
            <a:r>
              <a:rPr lang="en-IN" sz="2800" dirty="0">
                <a:solidFill>
                  <a:schemeClr val="accent1"/>
                </a:solidFill>
                <a:latin typeface="CordiaUPC" panose="020B0502040204020203" pitchFamily="34" charset="-34"/>
                <a:cs typeface="CordiaUPC" panose="020B0502040204020203" pitchFamily="34" charset="-34"/>
              </a:rPr>
              <a:t> + 1</a:t>
            </a:r>
          </a:p>
          <a:p>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SaveSetting</a:t>
            </a:r>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MyApp</a:t>
            </a:r>
            <a:r>
              <a:rPr lang="en-IN" sz="2800" dirty="0">
                <a:solidFill>
                  <a:schemeClr val="accent1"/>
                </a:solidFill>
                <a:latin typeface="CordiaUPC" panose="020B0502040204020203" pitchFamily="34" charset="-34"/>
                <a:cs typeface="CordiaUPC" panose="020B0502040204020203" pitchFamily="34" charset="-34"/>
              </a:rPr>
              <a:t>", "Settings", "Open", </a:t>
            </a:r>
            <a:r>
              <a:rPr lang="en-IN" sz="2800" dirty="0" err="1">
                <a:solidFill>
                  <a:schemeClr val="accent1"/>
                </a:solidFill>
                <a:latin typeface="CordiaUPC" panose="020B0502040204020203" pitchFamily="34" charset="-34"/>
                <a:cs typeface="CordiaUPC" panose="020B0502040204020203" pitchFamily="34" charset="-34"/>
              </a:rPr>
              <a:t>Cnt</a:t>
            </a:r>
            <a:endParaRPr lang="en-IN" sz="2800" dirty="0">
              <a:solidFill>
                <a:schemeClr val="accent1"/>
              </a:solidFill>
              <a:latin typeface="CordiaUPC" panose="020B0502040204020203" pitchFamily="34" charset="-34"/>
              <a:cs typeface="CordiaUPC" panose="020B0502040204020203" pitchFamily="34" charset="-34"/>
            </a:endParaRPr>
          </a:p>
          <a:p>
            <a:r>
              <a:rPr lang="en-IN" sz="2800" dirty="0">
                <a:solidFill>
                  <a:schemeClr val="accent1"/>
                </a:solidFill>
                <a:latin typeface="CordiaUPC" panose="020B0502040204020203" pitchFamily="34" charset="-34"/>
                <a:cs typeface="CordiaUPC" panose="020B0502040204020203" pitchFamily="34" charset="-34"/>
              </a:rPr>
              <a:t>	</a:t>
            </a:r>
            <a:r>
              <a:rPr lang="en-IN" sz="2800" dirty="0" err="1">
                <a:solidFill>
                  <a:schemeClr val="accent1"/>
                </a:solidFill>
                <a:latin typeface="CordiaUPC" panose="020B0502040204020203" pitchFamily="34" charset="-34"/>
                <a:cs typeface="CordiaUPC" panose="020B0502040204020203" pitchFamily="34" charset="-34"/>
              </a:rPr>
              <a:t>MsgBox</a:t>
            </a:r>
            <a:r>
              <a:rPr lang="en-IN" sz="2800" dirty="0">
                <a:solidFill>
                  <a:schemeClr val="accent1"/>
                </a:solidFill>
                <a:latin typeface="CordiaUPC" panose="020B0502040204020203" pitchFamily="34" charset="-34"/>
                <a:cs typeface="CordiaUPC" panose="020B0502040204020203" pitchFamily="34" charset="-34"/>
              </a:rPr>
              <a:t> "This workbook has been opened " &amp; </a:t>
            </a:r>
            <a:r>
              <a:rPr lang="en-IN" sz="2800" dirty="0" err="1">
                <a:solidFill>
                  <a:schemeClr val="accent1"/>
                </a:solidFill>
                <a:latin typeface="CordiaUPC" panose="020B0502040204020203" pitchFamily="34" charset="-34"/>
                <a:cs typeface="CordiaUPC" panose="020B0502040204020203" pitchFamily="34" charset="-34"/>
              </a:rPr>
              <a:t>Cnt</a:t>
            </a:r>
            <a:r>
              <a:rPr lang="en-IN" sz="2800" dirty="0">
                <a:solidFill>
                  <a:schemeClr val="accent1"/>
                </a:solidFill>
                <a:latin typeface="CordiaUPC" panose="020B0502040204020203" pitchFamily="34" charset="-34"/>
                <a:cs typeface="CordiaUPC" panose="020B0502040204020203" pitchFamily="34" charset="-34"/>
              </a:rPr>
              <a:t> &amp; " times."</a:t>
            </a:r>
          </a:p>
          <a:p>
            <a:r>
              <a:rPr lang="en-IN" sz="2800" dirty="0">
                <a:solidFill>
                  <a:schemeClr val="accent1"/>
                </a:solidFill>
                <a:latin typeface="CordiaUPC" panose="020B0502040204020203" pitchFamily="34" charset="-34"/>
                <a:cs typeface="CordiaUPC" panose="020B0502040204020203" pitchFamily="34" charset="-34"/>
              </a:rPr>
              <a:t>End Sub</a:t>
            </a:r>
            <a:endParaRPr lang="en-IN" sz="2400" dirty="0">
              <a:latin typeface="Segoe UI" panose="020B0502040204020203" pitchFamily="34" charset="0"/>
              <a:cs typeface="Segoe UI" panose="020B0502040204020203" pitchFamily="34" charset="0"/>
            </a:endParaRPr>
          </a:p>
          <a:p>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17228558"/>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7361420" cy="752859"/>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Example – </a:t>
            </a:r>
            <a:r>
              <a:rPr lang="en-IN" sz="4400" b="1" i="1" dirty="0" err="1">
                <a:latin typeface="Segoe UI" pitchFamily="34" charset="0"/>
                <a:ea typeface="Segoe UI" panose="020B0502040204020203" pitchFamily="34" charset="0"/>
                <a:cs typeface="Segoe UI" pitchFamily="34" charset="0"/>
              </a:rPr>
              <a:t>BeforeClose</a:t>
            </a:r>
            <a:r>
              <a:rPr lang="en-IN" sz="4400" b="1" i="1" dirty="0">
                <a:latin typeface="Segoe UI" pitchFamily="34" charset="0"/>
                <a:ea typeface="Segoe UI" panose="020B0502040204020203" pitchFamily="34" charset="0"/>
                <a:cs typeface="Segoe UI" pitchFamily="34" charset="0"/>
              </a:rPr>
              <a: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9" y="1547260"/>
            <a:ext cx="8956624" cy="5509200"/>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Workbook_BeforeClose</a:t>
            </a:r>
            <a:r>
              <a:rPr lang="en-IN" sz="3200" dirty="0">
                <a:solidFill>
                  <a:schemeClr val="accent1"/>
                </a:solidFill>
                <a:latin typeface="CordiaUPC" panose="020B0502040204020203" pitchFamily="34" charset="-34"/>
                <a:cs typeface="CordiaUPC" panose="020B0502040204020203" pitchFamily="34" charset="-34"/>
              </a:rPr>
              <a:t>(Cancel As Boolean)</a:t>
            </a:r>
          </a:p>
          <a:p>
            <a:r>
              <a:rPr lang="en-IN" sz="3200" dirty="0">
                <a:solidFill>
                  <a:schemeClr val="accent1"/>
                </a:solidFill>
                <a:latin typeface="CordiaUPC" panose="020B0502040204020203" pitchFamily="34" charset="-34"/>
                <a:cs typeface="CordiaUPC" panose="020B0502040204020203" pitchFamily="34" charset="-34"/>
              </a:rPr>
              <a:t>	Dim </a:t>
            </a:r>
            <a:r>
              <a:rPr lang="en-IN" sz="3200" dirty="0" err="1">
                <a:solidFill>
                  <a:schemeClr val="accent1"/>
                </a:solidFill>
                <a:latin typeface="CordiaUPC" panose="020B0502040204020203" pitchFamily="34" charset="-34"/>
                <a:cs typeface="CordiaUPC" panose="020B0502040204020203" pitchFamily="34" charset="-34"/>
              </a:rPr>
              <a:t>Msg</a:t>
            </a:r>
            <a:r>
              <a:rPr lang="en-IN" sz="3200" dirty="0">
                <a:solidFill>
                  <a:schemeClr val="accent1"/>
                </a:solidFill>
                <a:latin typeface="CordiaUPC" panose="020B0502040204020203" pitchFamily="34" charset="-34"/>
                <a:cs typeface="CordiaUPC" panose="020B0502040204020203" pitchFamily="34" charset="-34"/>
              </a:rPr>
              <a:t> As String</a:t>
            </a:r>
          </a:p>
          <a:p>
            <a:r>
              <a:rPr lang="en-IN" sz="3200" dirty="0">
                <a:solidFill>
                  <a:schemeClr val="accent1"/>
                </a:solidFill>
                <a:latin typeface="CordiaUPC" panose="020B0502040204020203" pitchFamily="34" charset="-34"/>
                <a:cs typeface="CordiaUPC" panose="020B0502040204020203" pitchFamily="34" charset="-34"/>
              </a:rPr>
              <a:t>	Dim Ans As Long</a:t>
            </a:r>
          </a:p>
          <a:p>
            <a:r>
              <a:rPr lang="en-IN" sz="3200" dirty="0">
                <a:solidFill>
                  <a:schemeClr val="accent1"/>
                </a:solidFill>
                <a:latin typeface="CordiaUPC" panose="020B0502040204020203" pitchFamily="34" charset="-34"/>
                <a:cs typeface="CordiaUPC" panose="020B0502040204020203" pitchFamily="34" charset="-34"/>
              </a:rPr>
              <a:t>	Dim FName As String</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Msg</a:t>
            </a:r>
            <a:r>
              <a:rPr lang="en-IN" sz="3200" dirty="0">
                <a:solidFill>
                  <a:schemeClr val="accent1"/>
                </a:solidFill>
                <a:latin typeface="CordiaUPC" panose="020B0502040204020203" pitchFamily="34" charset="-34"/>
                <a:cs typeface="CordiaUPC" panose="020B0502040204020203" pitchFamily="34" charset="-34"/>
              </a:rPr>
              <a:t> = "Would you like to make a backup of this file?"</a:t>
            </a:r>
          </a:p>
          <a:p>
            <a:r>
              <a:rPr lang="en-IN" sz="3200" dirty="0">
                <a:solidFill>
                  <a:schemeClr val="accent1"/>
                </a:solidFill>
                <a:latin typeface="CordiaUPC" panose="020B0502040204020203" pitchFamily="34" charset="-34"/>
                <a:cs typeface="CordiaUPC" panose="020B0502040204020203" pitchFamily="34" charset="-34"/>
              </a:rPr>
              <a:t>	Ans = </a:t>
            </a:r>
            <a:r>
              <a:rPr lang="en-IN" sz="3200" dirty="0" err="1">
                <a:solidFill>
                  <a:schemeClr val="accent1"/>
                </a:solidFill>
                <a:latin typeface="CordiaUPC" panose="020B0502040204020203" pitchFamily="34" charset="-34"/>
                <a:cs typeface="CordiaUPC" panose="020B0502040204020203" pitchFamily="34" charset="-34"/>
              </a:rPr>
              <a:t>MsgBox</a:t>
            </a:r>
            <a:r>
              <a:rPr lang="en-IN" sz="3200" dirty="0">
                <a:solidFill>
                  <a:schemeClr val="accent1"/>
                </a:solidFill>
                <a:latin typeface="CordiaUPC" panose="020B0502040204020203" pitchFamily="34" charset="-34"/>
                <a:cs typeface="CordiaUPC" panose="020B0502040204020203" pitchFamily="34" charset="-34"/>
              </a:rPr>
              <a:t>(</a:t>
            </a:r>
            <a:r>
              <a:rPr lang="en-IN" sz="3200" dirty="0" err="1">
                <a:solidFill>
                  <a:schemeClr val="accent1"/>
                </a:solidFill>
                <a:latin typeface="CordiaUPC" panose="020B0502040204020203" pitchFamily="34" charset="-34"/>
                <a:cs typeface="CordiaUPC" panose="020B0502040204020203" pitchFamily="34" charset="-34"/>
              </a:rPr>
              <a:t>Msg</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vbYesNo</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a:solidFill>
                  <a:schemeClr val="accent1"/>
                </a:solidFill>
                <a:latin typeface="CordiaUPC" panose="020B0502040204020203" pitchFamily="34" charset="-34"/>
                <a:cs typeface="CordiaUPC" panose="020B0502040204020203" pitchFamily="34" charset="-34"/>
              </a:rPr>
              <a:t>	If Ans = </a:t>
            </a:r>
            <a:r>
              <a:rPr lang="en-IN" sz="3200" dirty="0" err="1">
                <a:solidFill>
                  <a:schemeClr val="accent1"/>
                </a:solidFill>
                <a:latin typeface="CordiaUPC" panose="020B0502040204020203" pitchFamily="34" charset="-34"/>
                <a:cs typeface="CordiaUPC" panose="020B0502040204020203" pitchFamily="34" charset="-34"/>
              </a:rPr>
              <a:t>vbYes</a:t>
            </a:r>
            <a:r>
              <a:rPr lang="en-IN" sz="3200" dirty="0">
                <a:solidFill>
                  <a:schemeClr val="accent1"/>
                </a:solidFill>
                <a:latin typeface="CordiaUPC" panose="020B0502040204020203" pitchFamily="34" charset="-34"/>
                <a:cs typeface="CordiaUPC" panose="020B0502040204020203" pitchFamily="34" charset="-34"/>
              </a:rPr>
              <a:t> Then</a:t>
            </a:r>
          </a:p>
          <a:p>
            <a:r>
              <a:rPr lang="en-IN" sz="3200" dirty="0">
                <a:solidFill>
                  <a:schemeClr val="accent1"/>
                </a:solidFill>
                <a:latin typeface="CordiaUPC" panose="020B0502040204020203" pitchFamily="34" charset="-34"/>
                <a:cs typeface="CordiaUPC" panose="020B0502040204020203" pitchFamily="34" charset="-34"/>
              </a:rPr>
              <a:t>		FName = "F:\BACKUP\" &amp; </a:t>
            </a:r>
            <a:r>
              <a:rPr lang="en-IN" sz="3200" dirty="0" err="1">
                <a:solidFill>
                  <a:schemeClr val="accent1"/>
                </a:solidFill>
                <a:latin typeface="CordiaUPC" panose="020B0502040204020203" pitchFamily="34" charset="-34"/>
                <a:cs typeface="CordiaUPC" panose="020B0502040204020203" pitchFamily="34" charset="-34"/>
              </a:rPr>
              <a:t>ThisWorkbook.Name</a:t>
            </a:r>
            <a:endParaRPr lang="en-IN" sz="3200" dirty="0">
              <a:solidFill>
                <a:schemeClr val="accent1"/>
              </a:solidFill>
              <a:latin typeface="CordiaUPC" panose="020B0502040204020203" pitchFamily="34" charset="-34"/>
              <a:cs typeface="CordiaUPC" panose="020B0502040204020203" pitchFamily="34" charset="-34"/>
            </a:endParaRP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ThisWorkbook.SaveCopyAs</a:t>
            </a:r>
            <a:r>
              <a:rPr lang="en-IN" sz="3200" dirty="0">
                <a:solidFill>
                  <a:schemeClr val="accent1"/>
                </a:solidFill>
                <a:latin typeface="CordiaUPC" panose="020B0502040204020203" pitchFamily="34" charset="-34"/>
                <a:cs typeface="CordiaUPC" panose="020B0502040204020203" pitchFamily="34" charset="-34"/>
              </a:rPr>
              <a:t> FName</a:t>
            </a:r>
          </a:p>
          <a:p>
            <a:r>
              <a:rPr lang="en-IN" sz="3200" dirty="0">
                <a:solidFill>
                  <a:schemeClr val="accent1"/>
                </a:solidFill>
                <a:latin typeface="CordiaUPC" panose="020B0502040204020203" pitchFamily="34" charset="-34"/>
                <a:cs typeface="CordiaUPC" panose="020B0502040204020203" pitchFamily="34" charset="-34"/>
              </a:rPr>
              <a:t>	End If</a:t>
            </a:r>
          </a:p>
          <a:p>
            <a:r>
              <a:rPr lang="en-IN" sz="3200" dirty="0">
                <a:solidFill>
                  <a:schemeClr val="accent1"/>
                </a:solidFill>
                <a:latin typeface="CordiaUPC" panose="020B0502040204020203" pitchFamily="34" charset="-34"/>
                <a:cs typeface="CordiaUPC" panose="020B0502040204020203" pitchFamily="34" charset="-34"/>
              </a:rPr>
              <a:t>End Sub</a:t>
            </a:r>
            <a:endParaRPr lang="en-IN" sz="20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3073873673"/>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7361420" cy="752859"/>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Example – </a:t>
            </a:r>
            <a:r>
              <a:rPr lang="en-IN" sz="4400" b="1" i="1" dirty="0" err="1">
                <a:latin typeface="Segoe UI" pitchFamily="34" charset="0"/>
                <a:ea typeface="Segoe UI" panose="020B0502040204020203" pitchFamily="34" charset="0"/>
                <a:cs typeface="Segoe UI" pitchFamily="34" charset="0"/>
              </a:rPr>
              <a:t>BeforeSave</a:t>
            </a:r>
            <a:r>
              <a:rPr lang="en-IN" sz="4400" b="1" i="1" dirty="0">
                <a:latin typeface="Segoe UI" pitchFamily="34" charset="0"/>
                <a:ea typeface="Segoe UI" panose="020B0502040204020203" pitchFamily="34" charset="0"/>
                <a:cs typeface="Segoe UI" pitchFamily="34" charset="0"/>
              </a:rPr>
              <a: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2554545"/>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Workbook_BeforeSave</a:t>
            </a:r>
            <a:r>
              <a:rPr lang="en-IN" sz="3200" dirty="0">
                <a:solidFill>
                  <a:schemeClr val="accent1"/>
                </a:solidFill>
                <a:latin typeface="CordiaUPC" panose="020B0502040204020203" pitchFamily="34" charset="-34"/>
                <a:cs typeface="CordiaUPC" panose="020B0502040204020203" pitchFamily="34" charset="-34"/>
              </a:rPr>
              <a:t>(</a:t>
            </a:r>
            <a:r>
              <a:rPr lang="en-IN" sz="3200" dirty="0" err="1">
                <a:solidFill>
                  <a:schemeClr val="accent1"/>
                </a:solidFill>
                <a:latin typeface="CordiaUPC" panose="020B0502040204020203" pitchFamily="34" charset="-34"/>
                <a:cs typeface="CordiaUPC" panose="020B0502040204020203" pitchFamily="34" charset="-34"/>
              </a:rPr>
              <a:t>ByVal</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SaveAsUI</a:t>
            </a:r>
            <a:r>
              <a:rPr lang="en-IN" sz="3200" dirty="0">
                <a:solidFill>
                  <a:schemeClr val="accent1"/>
                </a:solidFill>
                <a:latin typeface="CordiaUPC" panose="020B0502040204020203" pitchFamily="34" charset="-34"/>
                <a:cs typeface="CordiaUPC" panose="020B0502040204020203" pitchFamily="34" charset="-34"/>
              </a:rPr>
              <a:t> As Boolean, Cancel As Boolean)</a:t>
            </a:r>
          </a:p>
          <a:p>
            <a:r>
              <a:rPr lang="en-IN" sz="3200" dirty="0">
                <a:solidFill>
                  <a:schemeClr val="accent1"/>
                </a:solidFill>
                <a:latin typeface="CordiaUPC" panose="020B0502040204020203" pitchFamily="34" charset="-34"/>
                <a:cs typeface="CordiaUPC" panose="020B0502040204020203" pitchFamily="34" charset="-34"/>
              </a:rPr>
              <a:t>	Dim Counter As Range</a:t>
            </a:r>
          </a:p>
          <a:p>
            <a:r>
              <a:rPr lang="en-IN" sz="3200" dirty="0">
                <a:solidFill>
                  <a:schemeClr val="accent1"/>
                </a:solidFill>
                <a:latin typeface="CordiaUPC" panose="020B0502040204020203" pitchFamily="34" charset="-34"/>
                <a:cs typeface="CordiaUPC" panose="020B0502040204020203" pitchFamily="34" charset="-34"/>
              </a:rPr>
              <a:t>	Set Counter = Sheets("Sheet1").Range("A1")</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Counter.Value</a:t>
            </a:r>
            <a:r>
              <a:rPr lang="en-IN" sz="3200" dirty="0">
                <a:solidFill>
                  <a:schemeClr val="accent1"/>
                </a:solidFill>
                <a:latin typeface="CordiaUPC" panose="020B0502040204020203" pitchFamily="34" charset="-34"/>
                <a:cs typeface="CordiaUPC" panose="020B0502040204020203" pitchFamily="34" charset="-34"/>
              </a:rPr>
              <a:t> = </a:t>
            </a:r>
            <a:r>
              <a:rPr lang="en-IN" sz="3200" dirty="0" err="1">
                <a:solidFill>
                  <a:schemeClr val="accent1"/>
                </a:solidFill>
                <a:latin typeface="CordiaUPC" panose="020B0502040204020203" pitchFamily="34" charset="-34"/>
                <a:cs typeface="CordiaUPC" panose="020B0502040204020203" pitchFamily="34" charset="-34"/>
              </a:rPr>
              <a:t>Counter.Value</a:t>
            </a:r>
            <a:r>
              <a:rPr lang="en-IN" sz="3200" dirty="0">
                <a:solidFill>
                  <a:schemeClr val="accent1"/>
                </a:solidFill>
                <a:latin typeface="CordiaUPC" panose="020B0502040204020203" pitchFamily="34" charset="-34"/>
                <a:cs typeface="CordiaUPC" panose="020B0502040204020203" pitchFamily="34" charset="-34"/>
              </a:rPr>
              <a:t> + 1</a:t>
            </a:r>
          </a:p>
          <a:p>
            <a:r>
              <a:rPr lang="en-IN" sz="3200" dirty="0">
                <a:solidFill>
                  <a:schemeClr val="accent1"/>
                </a:solidFill>
                <a:latin typeface="CordiaUPC" panose="020B0502040204020203" pitchFamily="34" charset="-34"/>
                <a:cs typeface="CordiaUPC" panose="020B0502040204020203" pitchFamily="34" charset="-34"/>
              </a:rPr>
              <a:t>End Sub</a:t>
            </a:r>
            <a:endParaRPr lang="en-IN" sz="20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2454336336"/>
      </p:ext>
    </p:extLst>
  </p:cSld>
  <p:clrMapOvr>
    <a:masterClrMapping/>
  </p:clrMapOvr>
  <p:transition spd="slow">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7361420" cy="752859"/>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Example 2 – </a:t>
            </a:r>
            <a:r>
              <a:rPr lang="en-IN" sz="4400" b="1" i="1" dirty="0" err="1">
                <a:latin typeface="Segoe UI" pitchFamily="34" charset="0"/>
                <a:ea typeface="Segoe UI" panose="020B0502040204020203" pitchFamily="34" charset="0"/>
                <a:cs typeface="Segoe UI" pitchFamily="34" charset="0"/>
              </a:rPr>
              <a:t>BeforeSave</a:t>
            </a:r>
            <a:r>
              <a:rPr lang="en-IN" sz="4400" b="1" i="1" dirty="0">
                <a:latin typeface="Segoe UI" pitchFamily="34" charset="0"/>
                <a:ea typeface="Segoe UI" panose="020B0502040204020203" pitchFamily="34" charset="0"/>
                <a:cs typeface="Segoe UI" pitchFamily="34" charset="0"/>
              </a:rPr>
              <a: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3046988"/>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Workbook_BeforeSave</a:t>
            </a:r>
            <a:r>
              <a:rPr lang="en-IN" sz="3200" dirty="0">
                <a:solidFill>
                  <a:schemeClr val="accent1"/>
                </a:solidFill>
                <a:latin typeface="CordiaUPC" panose="020B0502040204020203" pitchFamily="34" charset="-34"/>
                <a:cs typeface="CordiaUPC" panose="020B0502040204020203" pitchFamily="34" charset="-34"/>
              </a:rPr>
              <a:t>(</a:t>
            </a:r>
            <a:r>
              <a:rPr lang="en-IN" sz="3200" dirty="0" err="1">
                <a:solidFill>
                  <a:schemeClr val="accent1"/>
                </a:solidFill>
                <a:latin typeface="CordiaUPC" panose="020B0502040204020203" pitchFamily="34" charset="-34"/>
                <a:cs typeface="CordiaUPC" panose="020B0502040204020203" pitchFamily="34" charset="-34"/>
              </a:rPr>
              <a:t>ByVal</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SaveAsUI</a:t>
            </a:r>
            <a:r>
              <a:rPr lang="en-IN" sz="3200" dirty="0">
                <a:solidFill>
                  <a:schemeClr val="accent1"/>
                </a:solidFill>
                <a:latin typeface="CordiaUPC" panose="020B0502040204020203" pitchFamily="34" charset="-34"/>
                <a:cs typeface="CordiaUPC" panose="020B0502040204020203" pitchFamily="34" charset="-34"/>
              </a:rPr>
              <a:t> As Boolean, Cancel As Boolean)</a:t>
            </a:r>
          </a:p>
          <a:p>
            <a:r>
              <a:rPr lang="en-IN" sz="3200" dirty="0">
                <a:solidFill>
                  <a:schemeClr val="accent1"/>
                </a:solidFill>
                <a:latin typeface="CordiaUPC" panose="020B0502040204020203" pitchFamily="34" charset="-34"/>
                <a:cs typeface="CordiaUPC" panose="020B0502040204020203" pitchFamily="34" charset="-34"/>
              </a:rPr>
              <a:t>	If </a:t>
            </a:r>
            <a:r>
              <a:rPr lang="en-IN" sz="3200" dirty="0" err="1">
                <a:solidFill>
                  <a:schemeClr val="accent1"/>
                </a:solidFill>
                <a:latin typeface="CordiaUPC" panose="020B0502040204020203" pitchFamily="34" charset="-34"/>
                <a:cs typeface="CordiaUPC" panose="020B0502040204020203" pitchFamily="34" charset="-34"/>
              </a:rPr>
              <a:t>SaveAsUI</a:t>
            </a:r>
            <a:r>
              <a:rPr lang="en-IN" sz="3200" dirty="0">
                <a:solidFill>
                  <a:schemeClr val="accent1"/>
                </a:solidFill>
                <a:latin typeface="CordiaUPC" panose="020B0502040204020203" pitchFamily="34" charset="-34"/>
                <a:cs typeface="CordiaUPC" panose="020B0502040204020203" pitchFamily="34" charset="-34"/>
              </a:rPr>
              <a:t> Then</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MsgBox</a:t>
            </a:r>
            <a:r>
              <a:rPr lang="en-IN" sz="3200" dirty="0">
                <a:solidFill>
                  <a:schemeClr val="accent1"/>
                </a:solidFill>
                <a:latin typeface="CordiaUPC" panose="020B0502040204020203" pitchFamily="34" charset="-34"/>
                <a:cs typeface="CordiaUPC" panose="020B0502040204020203" pitchFamily="34" charset="-34"/>
              </a:rPr>
              <a:t> "You cannot save a copy of this workbook!"</a:t>
            </a:r>
          </a:p>
          <a:p>
            <a:r>
              <a:rPr lang="en-IN" sz="3200" dirty="0">
                <a:solidFill>
                  <a:schemeClr val="accent1"/>
                </a:solidFill>
                <a:latin typeface="CordiaUPC" panose="020B0502040204020203" pitchFamily="34" charset="-34"/>
                <a:cs typeface="CordiaUPC" panose="020B0502040204020203" pitchFamily="34" charset="-34"/>
              </a:rPr>
              <a:t>	Cancel = True</a:t>
            </a:r>
          </a:p>
          <a:p>
            <a:r>
              <a:rPr lang="en-IN" sz="3200" dirty="0">
                <a:solidFill>
                  <a:schemeClr val="accent1"/>
                </a:solidFill>
                <a:latin typeface="CordiaUPC" panose="020B0502040204020203" pitchFamily="34" charset="-34"/>
                <a:cs typeface="CordiaUPC" panose="020B0502040204020203" pitchFamily="34" charset="-34"/>
              </a:rPr>
              <a:t>	End If</a:t>
            </a:r>
          </a:p>
          <a:p>
            <a:r>
              <a:rPr lang="en-IN" sz="3200" dirty="0">
                <a:solidFill>
                  <a:schemeClr val="accent1"/>
                </a:solidFill>
                <a:latin typeface="CordiaUPC" panose="020B0502040204020203" pitchFamily="34" charset="-34"/>
                <a:cs typeface="CordiaUPC" panose="020B0502040204020203" pitchFamily="34" charset="-34"/>
              </a:rPr>
              <a:t>End Sub</a:t>
            </a:r>
            <a:endParaRPr lang="en-IN" sz="20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4057672126"/>
      </p:ext>
    </p:extLst>
  </p:cSld>
  <p:clrMapOvr>
    <a:masterClrMapping/>
  </p:clrMapOvr>
  <p:transition spd="slow">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205210" cy="752859"/>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Example  – Activate Worksheet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3539430"/>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Worksheet_Activate</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err="1">
                <a:solidFill>
                  <a:schemeClr val="accent1"/>
                </a:solidFill>
                <a:latin typeface="CordiaUPC" panose="020B0502040204020203" pitchFamily="34" charset="-34"/>
                <a:cs typeface="CordiaUPC" panose="020B0502040204020203" pitchFamily="34" charset="-34"/>
              </a:rPr>
              <a:t>MsgBox</a:t>
            </a:r>
            <a:r>
              <a:rPr lang="en-IN" sz="3200" dirty="0">
                <a:solidFill>
                  <a:schemeClr val="accent1"/>
                </a:solidFill>
                <a:latin typeface="CordiaUPC" panose="020B0502040204020203" pitchFamily="34" charset="-34"/>
                <a:cs typeface="CordiaUPC" panose="020B0502040204020203" pitchFamily="34" charset="-34"/>
              </a:rPr>
              <a:t> "You just activated " &amp; </a:t>
            </a:r>
            <a:r>
              <a:rPr lang="en-IN" sz="3200" dirty="0" err="1">
                <a:solidFill>
                  <a:schemeClr val="accent1"/>
                </a:solidFill>
                <a:latin typeface="CordiaUPC" panose="020B0502040204020203" pitchFamily="34" charset="-34"/>
                <a:cs typeface="CordiaUPC" panose="020B0502040204020203" pitchFamily="34" charset="-34"/>
              </a:rPr>
              <a:t>ActiveSheet.Name</a:t>
            </a:r>
            <a:endParaRPr lang="en-IN" sz="3200" dirty="0">
              <a:solidFill>
                <a:schemeClr val="accent1"/>
              </a:solidFill>
              <a:latin typeface="CordiaUPC" panose="020B0502040204020203" pitchFamily="34" charset="-34"/>
              <a:cs typeface="CordiaUPC" panose="020B0502040204020203" pitchFamily="34" charset="-34"/>
            </a:endParaRPr>
          </a:p>
          <a:p>
            <a:r>
              <a:rPr lang="en-IN" sz="3200" dirty="0">
                <a:solidFill>
                  <a:schemeClr val="accent1"/>
                </a:solidFill>
                <a:latin typeface="CordiaUPC" panose="020B0502040204020203" pitchFamily="34" charset="-34"/>
                <a:cs typeface="CordiaUPC" panose="020B0502040204020203" pitchFamily="34" charset="-34"/>
              </a:rPr>
              <a:t>End Sub</a:t>
            </a:r>
          </a:p>
          <a:p>
            <a:endParaRPr lang="en-IN" sz="3200" dirty="0">
              <a:solidFill>
                <a:schemeClr val="accent1"/>
              </a:solidFill>
              <a:latin typeface="CordiaUPC" panose="020B0502040204020203" pitchFamily="34" charset="-34"/>
              <a:cs typeface="CordiaUPC" panose="020B0502040204020203" pitchFamily="34" charset="-34"/>
            </a:endParaRPr>
          </a:p>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Worksheet_Activate</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a:solidFill>
                  <a:schemeClr val="accent1"/>
                </a:solidFill>
                <a:latin typeface="CordiaUPC" panose="020B0502040204020203" pitchFamily="34" charset="-34"/>
                <a:cs typeface="CordiaUPC" panose="020B0502040204020203" pitchFamily="34" charset="-34"/>
              </a:rPr>
              <a:t>Range("A1").Activate</a:t>
            </a:r>
          </a:p>
          <a:p>
            <a:r>
              <a:rPr lang="en-IN" sz="3200" dirty="0">
                <a:solidFill>
                  <a:schemeClr val="accent1"/>
                </a:solidFill>
                <a:latin typeface="CordiaUPC" panose="020B0502040204020203" pitchFamily="34" charset="-34"/>
                <a:cs typeface="CordiaUPC" panose="020B0502040204020203" pitchFamily="34" charset="-34"/>
              </a:rPr>
              <a:t>End Sub</a:t>
            </a:r>
          </a:p>
        </p:txBody>
      </p:sp>
    </p:spTree>
    <p:extLst>
      <p:ext uri="{BB962C8B-B14F-4D97-AF65-F5344CB8AC3E}">
        <p14:creationId xmlns:p14="http://schemas.microsoft.com/office/powerpoint/2010/main" val="840088370"/>
      </p:ext>
    </p:extLst>
  </p:cSld>
  <p:clrMapOvr>
    <a:masterClrMapping/>
  </p:clrMapOvr>
  <p:transition spd="slow">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969708" cy="752859"/>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Example  – Deactivate Worksheet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2062103"/>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Worksheet_Deactivate</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err="1">
                <a:solidFill>
                  <a:schemeClr val="accent1"/>
                </a:solidFill>
                <a:latin typeface="CordiaUPC" panose="020B0502040204020203" pitchFamily="34" charset="-34"/>
                <a:cs typeface="CordiaUPC" panose="020B0502040204020203" pitchFamily="34" charset="-34"/>
              </a:rPr>
              <a:t>MsgBox</a:t>
            </a:r>
            <a:r>
              <a:rPr lang="en-IN" sz="3200" dirty="0">
                <a:solidFill>
                  <a:schemeClr val="accent1"/>
                </a:solidFill>
                <a:latin typeface="CordiaUPC" panose="020B0502040204020203" pitchFamily="34" charset="-34"/>
                <a:cs typeface="CordiaUPC" panose="020B0502040204020203" pitchFamily="34" charset="-34"/>
              </a:rPr>
              <a:t> "You must stay on Sheet1"</a:t>
            </a:r>
          </a:p>
          <a:p>
            <a:r>
              <a:rPr lang="en-IN" sz="3200" dirty="0">
                <a:solidFill>
                  <a:schemeClr val="accent1"/>
                </a:solidFill>
                <a:latin typeface="CordiaUPC" panose="020B0502040204020203" pitchFamily="34" charset="-34"/>
                <a:cs typeface="CordiaUPC" panose="020B0502040204020203" pitchFamily="34" charset="-34"/>
              </a:rPr>
              <a:t>Sheets("Sheet1").Activate</a:t>
            </a:r>
          </a:p>
          <a:p>
            <a:r>
              <a:rPr lang="en-IN" sz="3200" dirty="0">
                <a:solidFill>
                  <a:schemeClr val="accent1"/>
                </a:solidFill>
                <a:latin typeface="CordiaUPC" panose="020B0502040204020203" pitchFamily="34" charset="-34"/>
                <a:cs typeface="CordiaUPC" panose="020B0502040204020203" pitchFamily="34" charset="-34"/>
              </a:rPr>
              <a:t>End Sub</a:t>
            </a:r>
          </a:p>
        </p:txBody>
      </p:sp>
    </p:spTree>
    <p:extLst>
      <p:ext uri="{BB962C8B-B14F-4D97-AF65-F5344CB8AC3E}">
        <p14:creationId xmlns:p14="http://schemas.microsoft.com/office/powerpoint/2010/main" val="2224124292"/>
      </p:ext>
    </p:extLst>
  </p:cSld>
  <p:clrMapOvr>
    <a:masterClrMapping/>
  </p:clrMapOvr>
  <p:transition spd="slow">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969708" cy="752859"/>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  – Activate Workbook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3785652"/>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Workbook_SheetActivate</a:t>
            </a:r>
            <a:r>
              <a:rPr lang="en-IN" sz="3200" dirty="0">
                <a:solidFill>
                  <a:schemeClr val="accent1"/>
                </a:solidFill>
                <a:latin typeface="CordiaUPC" panose="020B0502040204020203" pitchFamily="34" charset="-34"/>
                <a:cs typeface="CordiaUPC" panose="020B0502040204020203" pitchFamily="34" charset="-34"/>
              </a:rPr>
              <a:t>(</a:t>
            </a:r>
            <a:r>
              <a:rPr lang="en-IN" sz="3200" dirty="0" err="1">
                <a:solidFill>
                  <a:schemeClr val="accent1"/>
                </a:solidFill>
                <a:latin typeface="CordiaUPC" panose="020B0502040204020203" pitchFamily="34" charset="-34"/>
                <a:cs typeface="CordiaUPC" panose="020B0502040204020203" pitchFamily="34" charset="-34"/>
              </a:rPr>
              <a:t>ByVal</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Sh</a:t>
            </a:r>
            <a:r>
              <a:rPr lang="en-IN" sz="3200" dirty="0">
                <a:solidFill>
                  <a:schemeClr val="accent1"/>
                </a:solidFill>
                <a:latin typeface="CordiaUPC" panose="020B0502040204020203" pitchFamily="34" charset="-34"/>
                <a:cs typeface="CordiaUPC" panose="020B0502040204020203" pitchFamily="34" charset="-34"/>
              </a:rPr>
              <a:t> As Object)</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MsgBox</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Sh.Name</a:t>
            </a:r>
            <a:endParaRPr lang="en-IN" sz="3200" dirty="0">
              <a:solidFill>
                <a:schemeClr val="accent1"/>
              </a:solidFill>
              <a:latin typeface="CordiaUPC" panose="020B0502040204020203" pitchFamily="34" charset="-34"/>
              <a:cs typeface="CordiaUPC" panose="020B0502040204020203" pitchFamily="34" charset="-34"/>
            </a:endParaRPr>
          </a:p>
          <a:p>
            <a:r>
              <a:rPr lang="en-IN" sz="3200" dirty="0">
                <a:solidFill>
                  <a:schemeClr val="accent1"/>
                </a:solidFill>
                <a:latin typeface="CordiaUPC" panose="020B0502040204020203" pitchFamily="34" charset="-34"/>
                <a:cs typeface="CordiaUPC" panose="020B0502040204020203" pitchFamily="34" charset="-34"/>
              </a:rPr>
              <a:t>End Sub</a:t>
            </a:r>
          </a:p>
          <a:p>
            <a:pPr marL="285750" indent="-285750" fontAlgn="base">
              <a:lnSpc>
                <a:spcPct val="90000"/>
              </a:lnSpc>
              <a:spcBef>
                <a:spcPct val="20000"/>
              </a:spcBef>
              <a:spcAft>
                <a:spcPct val="0"/>
              </a:spcAft>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procedure, which is stored in the Code window for the </a:t>
            </a:r>
            <a:r>
              <a:rPr lang="en-IN" sz="2400" dirty="0" err="1">
                <a:latin typeface="Segoe UI" panose="020B0502040204020203" pitchFamily="34" charset="0"/>
                <a:cs typeface="Segoe UI" panose="020B0502040204020203" pitchFamily="34" charset="0"/>
              </a:rPr>
              <a:t>ThisWorkbook</a:t>
            </a:r>
            <a:r>
              <a:rPr lang="en-IN" sz="2400" dirty="0">
                <a:latin typeface="Segoe UI" panose="020B0502040204020203" pitchFamily="34" charset="0"/>
                <a:cs typeface="Segoe UI" panose="020B0502040204020203" pitchFamily="34" charset="0"/>
              </a:rPr>
              <a:t> object, is executed when any sheet in the workbook is activated.</a:t>
            </a:r>
          </a:p>
          <a:p>
            <a:pPr marL="285750" indent="-285750" fontAlgn="base">
              <a:lnSpc>
                <a:spcPct val="90000"/>
              </a:lnSpc>
              <a:spcBef>
                <a:spcPct val="20000"/>
              </a:spcBef>
              <a:spcAft>
                <a:spcPct val="0"/>
              </a:spcAft>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code displays a message with the name of the activated sheet</a:t>
            </a:r>
          </a:p>
          <a:p>
            <a:pPr marL="285750" indent="-285750" fontAlgn="base">
              <a:lnSpc>
                <a:spcPct val="90000"/>
              </a:lnSpc>
              <a:spcBef>
                <a:spcPct val="20000"/>
              </a:spcBef>
              <a:spcAft>
                <a:spcPct val="0"/>
              </a:spcAft>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 </a:t>
            </a:r>
            <a:r>
              <a:rPr lang="en-IN" sz="2400" dirty="0" err="1">
                <a:latin typeface="Segoe UI" panose="020B0502040204020203" pitchFamily="34" charset="0"/>
                <a:cs typeface="Segoe UI" panose="020B0502040204020203" pitchFamily="34" charset="0"/>
              </a:rPr>
              <a:t>Workbook_SheetActivate</a:t>
            </a:r>
            <a:r>
              <a:rPr lang="en-IN" sz="2400" dirty="0">
                <a:latin typeface="Segoe UI" panose="020B0502040204020203" pitchFamily="34" charset="0"/>
                <a:cs typeface="Segoe UI" panose="020B0502040204020203" pitchFamily="34" charset="0"/>
              </a:rPr>
              <a:t> procedure uses the </a:t>
            </a:r>
            <a:r>
              <a:rPr lang="en-IN" sz="2400" dirty="0" err="1">
                <a:latin typeface="Segoe UI" panose="020B0502040204020203" pitchFamily="34" charset="0"/>
                <a:cs typeface="Segoe UI" panose="020B0502040204020203" pitchFamily="34" charset="0"/>
              </a:rPr>
              <a:t>Sh</a:t>
            </a:r>
            <a:r>
              <a:rPr lang="en-IN" sz="2400" dirty="0">
                <a:latin typeface="Segoe UI" panose="020B0502040204020203" pitchFamily="34" charset="0"/>
                <a:cs typeface="Segoe UI" panose="020B0502040204020203" pitchFamily="34" charset="0"/>
              </a:rPr>
              <a:t> argument. </a:t>
            </a:r>
            <a:r>
              <a:rPr lang="en-IN" sz="2400" dirty="0" err="1">
                <a:latin typeface="Segoe UI" panose="020B0502040204020203" pitchFamily="34" charset="0"/>
                <a:cs typeface="Segoe UI" panose="020B0502040204020203" pitchFamily="34" charset="0"/>
              </a:rPr>
              <a:t>Sh</a:t>
            </a:r>
            <a:r>
              <a:rPr lang="en-IN" sz="2400" dirty="0">
                <a:latin typeface="Segoe UI" panose="020B0502040204020203" pitchFamily="34" charset="0"/>
                <a:cs typeface="Segoe UI" panose="020B0502040204020203" pitchFamily="34" charset="0"/>
              </a:rPr>
              <a:t> is a variable that represents the active Sheet object. The message box displays the Sheet object’s Name property</a:t>
            </a:r>
          </a:p>
        </p:txBody>
      </p:sp>
    </p:spTree>
    <p:extLst>
      <p:ext uri="{BB962C8B-B14F-4D97-AF65-F5344CB8AC3E}">
        <p14:creationId xmlns:p14="http://schemas.microsoft.com/office/powerpoint/2010/main" val="929336715"/>
      </p:ext>
    </p:extLst>
  </p:cSld>
  <p:clrMapOvr>
    <a:masterClrMapping/>
  </p:clrMapOvr>
  <p:transition spd="slow">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969708" cy="752859"/>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Example  2 – Deactivate Workbook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2308324"/>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Workbook_Deactivate</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ThisWorkbook.Windows</a:t>
            </a:r>
            <a:r>
              <a:rPr lang="en-IN" sz="3200" dirty="0">
                <a:solidFill>
                  <a:schemeClr val="accent1"/>
                </a:solidFill>
                <a:latin typeface="CordiaUPC" panose="020B0502040204020203" pitchFamily="34" charset="-34"/>
                <a:cs typeface="CordiaUPC" panose="020B0502040204020203" pitchFamily="34" charset="-34"/>
              </a:rPr>
              <a:t>(1).</a:t>
            </a:r>
            <a:r>
              <a:rPr lang="en-IN" sz="3200" dirty="0" err="1">
                <a:solidFill>
                  <a:schemeClr val="accent1"/>
                </a:solidFill>
                <a:latin typeface="CordiaUPC" panose="020B0502040204020203" pitchFamily="34" charset="-34"/>
                <a:cs typeface="CordiaUPC" panose="020B0502040204020203" pitchFamily="34" charset="-34"/>
              </a:rPr>
              <a:t>RangeSelection.Copy</a:t>
            </a:r>
            <a:endParaRPr lang="en-IN" sz="3200" dirty="0">
              <a:solidFill>
                <a:schemeClr val="accent1"/>
              </a:solidFill>
              <a:latin typeface="CordiaUPC" panose="020B0502040204020203" pitchFamily="34" charset="-34"/>
              <a:cs typeface="CordiaUPC" panose="020B0502040204020203" pitchFamily="34" charset="-34"/>
            </a:endParaRPr>
          </a:p>
          <a:p>
            <a:r>
              <a:rPr lang="en-IN" sz="3200" dirty="0">
                <a:solidFill>
                  <a:schemeClr val="accent1"/>
                </a:solidFill>
                <a:latin typeface="CordiaUPC" panose="020B0502040204020203" pitchFamily="34" charset="-34"/>
                <a:cs typeface="CordiaUPC" panose="020B0502040204020203" pitchFamily="34" charset="-34"/>
              </a:rPr>
              <a:t>End Sub</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This procedure is executed when a workbook is deactivated. </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This procedure copies the selected range whenever the workbook is deactivated</a:t>
            </a:r>
          </a:p>
        </p:txBody>
      </p:sp>
    </p:spTree>
    <p:extLst>
      <p:ext uri="{BB962C8B-B14F-4D97-AF65-F5344CB8AC3E}">
        <p14:creationId xmlns:p14="http://schemas.microsoft.com/office/powerpoint/2010/main" val="2079662323"/>
      </p:ext>
    </p:extLst>
  </p:cSld>
  <p:clrMapOvr>
    <a:masterClrMapping/>
  </p:clrMapOvr>
  <p:transition spd="slow">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969708" cy="752859"/>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  – </a:t>
            </a:r>
            <a:r>
              <a:rPr lang="en-IN" sz="4400" b="1" i="1" dirty="0" err="1">
                <a:latin typeface="Segoe UI" pitchFamily="34" charset="0"/>
                <a:ea typeface="Segoe UI" panose="020B0502040204020203" pitchFamily="34" charset="0"/>
                <a:cs typeface="Segoe UI" pitchFamily="34" charset="0"/>
              </a:rPr>
              <a:t>BeforeDoubleClick</a:t>
            </a:r>
            <a:r>
              <a:rPr lang="en-IN" sz="4400" b="1" i="1" dirty="0">
                <a:latin typeface="Segoe UI" pitchFamily="34" charset="0"/>
                <a:ea typeface="Segoe UI" panose="020B0502040204020203" pitchFamily="34" charset="0"/>
                <a:cs typeface="Segoe UI" pitchFamily="34" charset="0"/>
              </a:rPr>
              <a: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2431435"/>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Worksheet_BeforeDoubleClick</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ByVal</a:t>
            </a:r>
            <a:r>
              <a:rPr lang="en-IN" sz="3200" dirty="0">
                <a:solidFill>
                  <a:schemeClr val="accent1"/>
                </a:solidFill>
                <a:latin typeface="CordiaUPC" panose="020B0502040204020203" pitchFamily="34" charset="-34"/>
                <a:cs typeface="CordiaUPC" panose="020B0502040204020203" pitchFamily="34" charset="-34"/>
              </a:rPr>
              <a:t> Target As </a:t>
            </a:r>
            <a:r>
              <a:rPr lang="en-IN" sz="3200" dirty="0" err="1">
                <a:solidFill>
                  <a:schemeClr val="accent1"/>
                </a:solidFill>
                <a:latin typeface="CordiaUPC" panose="020B0502040204020203" pitchFamily="34" charset="-34"/>
                <a:cs typeface="CordiaUPC" panose="020B0502040204020203" pitchFamily="34" charset="-34"/>
              </a:rPr>
              <a:t>Excel.Range</a:t>
            </a:r>
            <a:r>
              <a:rPr lang="en-IN" sz="3200" dirty="0">
                <a:solidFill>
                  <a:schemeClr val="accent1"/>
                </a:solidFill>
                <a:latin typeface="CordiaUPC" panose="020B0502040204020203" pitchFamily="34" charset="-34"/>
                <a:cs typeface="CordiaUPC" panose="020B0502040204020203" pitchFamily="34" charset="-34"/>
              </a:rPr>
              <a:t>, Cancel As Boolean)</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Target.Font.Bold</a:t>
            </a:r>
            <a:r>
              <a:rPr lang="en-IN" sz="3200" dirty="0">
                <a:solidFill>
                  <a:schemeClr val="accent1"/>
                </a:solidFill>
                <a:latin typeface="CordiaUPC" panose="020B0502040204020203" pitchFamily="34" charset="-34"/>
                <a:cs typeface="CordiaUPC" panose="020B0502040204020203" pitchFamily="34" charset="-34"/>
              </a:rPr>
              <a:t> = Not </a:t>
            </a:r>
            <a:r>
              <a:rPr lang="en-IN" sz="3200" dirty="0" err="1">
                <a:solidFill>
                  <a:schemeClr val="accent1"/>
                </a:solidFill>
                <a:latin typeface="CordiaUPC" panose="020B0502040204020203" pitchFamily="34" charset="-34"/>
                <a:cs typeface="CordiaUPC" panose="020B0502040204020203" pitchFamily="34" charset="-34"/>
              </a:rPr>
              <a:t>Target.Font.Bold</a:t>
            </a:r>
            <a:endParaRPr lang="en-IN" sz="3200" dirty="0">
              <a:solidFill>
                <a:schemeClr val="accent1"/>
              </a:solidFill>
              <a:latin typeface="CordiaUPC" panose="020B0502040204020203" pitchFamily="34" charset="-34"/>
              <a:cs typeface="CordiaUPC" panose="020B0502040204020203" pitchFamily="34" charset="-34"/>
            </a:endParaRPr>
          </a:p>
          <a:p>
            <a:r>
              <a:rPr lang="en-IN" sz="3200" dirty="0">
                <a:solidFill>
                  <a:schemeClr val="accent1"/>
                </a:solidFill>
                <a:latin typeface="CordiaUPC" panose="020B0502040204020203" pitchFamily="34" charset="-34"/>
                <a:cs typeface="CordiaUPC" panose="020B0502040204020203" pitchFamily="34" charset="-34"/>
              </a:rPr>
              <a:t>	Cancel = True</a:t>
            </a:r>
          </a:p>
          <a:p>
            <a:r>
              <a:rPr lang="en-IN" sz="3200" dirty="0">
                <a:solidFill>
                  <a:schemeClr val="accent1"/>
                </a:solidFill>
                <a:latin typeface="CordiaUPC" panose="020B0502040204020203" pitchFamily="34" charset="-34"/>
                <a:cs typeface="CordiaUPC" panose="020B0502040204020203" pitchFamily="34" charset="-34"/>
              </a:rPr>
              <a:t>End Sub</a:t>
            </a:r>
          </a:p>
          <a:p>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21754904"/>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237158"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What is An Event</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200" y="1725248"/>
            <a:ext cx="10809850" cy="4154984"/>
          </a:xfrm>
          <a:prstGeom prst="rect">
            <a:avLst/>
          </a:prstGeom>
          <a:noFill/>
        </p:spPr>
        <p:txBody>
          <a:bodyPr wrap="square" rtlCol="0">
            <a:spAutoFit/>
          </a:bodyPr>
          <a:lstStyle/>
          <a:p>
            <a:r>
              <a:rPr lang="en-IN" sz="2400" dirty="0">
                <a:latin typeface="Segoe UI" panose="020B0502040204020203" pitchFamily="34" charset="0"/>
                <a:cs typeface="Segoe UI" panose="020B0502040204020203" pitchFamily="34" charset="0"/>
              </a:rPr>
              <a:t>An event is basically something that happens Excel. Following are a few examples of the types of events that Excel can recognize:</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 workbook is opened or closed.</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 window is activated or deactivated.</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 worksheet is activated or deactivated.</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Data is entered into a cell or the cell is edited.</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 workbook is saved.</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An object, such as a button, is clicked.</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 particular key or key combination is pressed.</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 particular time of day occurs.</a:t>
            </a:r>
          </a:p>
          <a:p>
            <a:pPr marL="285750" indent="-285750">
              <a:buFont typeface="Arial" panose="020B0604020202020204" pitchFamily="34" charset="0"/>
              <a:buChar char="•"/>
            </a:pPr>
            <a:r>
              <a:rPr lang="en-IN" sz="2400" dirty="0">
                <a:latin typeface="Segoe UI" panose="020B0502040204020203" pitchFamily="34" charset="0"/>
                <a:cs typeface="Segoe UI" panose="020B0502040204020203" pitchFamily="34" charset="0"/>
              </a:rPr>
              <a:t>An error occurs.</a:t>
            </a:r>
          </a:p>
        </p:txBody>
      </p:sp>
    </p:spTree>
    <p:extLst>
      <p:ext uri="{BB962C8B-B14F-4D97-AF65-F5344CB8AC3E}">
        <p14:creationId xmlns:p14="http://schemas.microsoft.com/office/powerpoint/2010/main" val="272643115"/>
      </p:ext>
    </p:extLst>
  </p:cSld>
  <p:clrMapOvr>
    <a:masterClrMapping/>
  </p:clrMapOvr>
  <p:transition spd="slow">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969708" cy="752859"/>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  – Change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4524315"/>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Private Sub </a:t>
            </a:r>
            <a:r>
              <a:rPr lang="en-IN" sz="3200" dirty="0" err="1">
                <a:solidFill>
                  <a:schemeClr val="accent1"/>
                </a:solidFill>
                <a:latin typeface="CordiaUPC" panose="020B0502040204020203" pitchFamily="34" charset="-34"/>
                <a:cs typeface="CordiaUPC" panose="020B0502040204020203" pitchFamily="34" charset="-34"/>
              </a:rPr>
              <a:t>Worksheet_Change</a:t>
            </a:r>
            <a:r>
              <a:rPr lang="en-IN" sz="3200" dirty="0">
                <a:solidFill>
                  <a:schemeClr val="accent1"/>
                </a:solidFill>
                <a:latin typeface="CordiaUPC" panose="020B0502040204020203" pitchFamily="34" charset="-34"/>
                <a:cs typeface="CordiaUPC" panose="020B0502040204020203" pitchFamily="34" charset="-34"/>
              </a:rPr>
              <a:t>(</a:t>
            </a:r>
            <a:r>
              <a:rPr lang="en-IN" sz="3200" dirty="0" err="1">
                <a:solidFill>
                  <a:schemeClr val="accent1"/>
                </a:solidFill>
                <a:latin typeface="CordiaUPC" panose="020B0502040204020203" pitchFamily="34" charset="-34"/>
                <a:cs typeface="CordiaUPC" panose="020B0502040204020203" pitchFamily="34" charset="-34"/>
              </a:rPr>
              <a:t>ByVal</a:t>
            </a:r>
            <a:r>
              <a:rPr lang="en-IN" sz="3200" dirty="0">
                <a:solidFill>
                  <a:schemeClr val="accent1"/>
                </a:solidFill>
                <a:latin typeface="CordiaUPC" panose="020B0502040204020203" pitchFamily="34" charset="-34"/>
                <a:cs typeface="CordiaUPC" panose="020B0502040204020203" pitchFamily="34" charset="-34"/>
              </a:rPr>
              <a:t> Target As Range)</a:t>
            </a:r>
          </a:p>
          <a:p>
            <a:r>
              <a:rPr lang="en-IN" sz="3200" dirty="0">
                <a:solidFill>
                  <a:schemeClr val="accent1"/>
                </a:solidFill>
                <a:latin typeface="CordiaUPC" panose="020B0502040204020203" pitchFamily="34" charset="-34"/>
                <a:cs typeface="CordiaUPC" panose="020B0502040204020203" pitchFamily="34" charset="-34"/>
              </a:rPr>
              <a:t>	If </a:t>
            </a:r>
            <a:r>
              <a:rPr lang="en-IN" sz="3200" dirty="0" err="1">
                <a:solidFill>
                  <a:schemeClr val="accent1"/>
                </a:solidFill>
                <a:latin typeface="CordiaUPC" panose="020B0502040204020203" pitchFamily="34" charset="-34"/>
                <a:cs typeface="CordiaUPC" panose="020B0502040204020203" pitchFamily="34" charset="-34"/>
              </a:rPr>
              <a:t>Target.Address</a:t>
            </a:r>
            <a:r>
              <a:rPr lang="en-IN" sz="3200" dirty="0">
                <a:solidFill>
                  <a:schemeClr val="accent1"/>
                </a:solidFill>
                <a:latin typeface="CordiaUPC" panose="020B0502040204020203" pitchFamily="34" charset="-34"/>
                <a:cs typeface="CordiaUPC" panose="020B0502040204020203" pitchFamily="34" charset="-34"/>
              </a:rPr>
              <a:t> = "$A$1" Then</a:t>
            </a:r>
          </a:p>
          <a:p>
            <a:r>
              <a:rPr lang="en-IN" sz="3200" dirty="0">
                <a:solidFill>
                  <a:schemeClr val="accent1"/>
                </a:solidFill>
                <a:latin typeface="CordiaUPC" panose="020B0502040204020203" pitchFamily="34" charset="-34"/>
                <a:cs typeface="CordiaUPC" panose="020B0502040204020203" pitchFamily="34" charset="-34"/>
              </a:rPr>
              <a:t>		If Not </a:t>
            </a:r>
            <a:r>
              <a:rPr lang="en-IN" sz="3200" dirty="0" err="1">
                <a:solidFill>
                  <a:schemeClr val="accent1"/>
                </a:solidFill>
                <a:latin typeface="CordiaUPC" panose="020B0502040204020203" pitchFamily="34" charset="-34"/>
                <a:cs typeface="CordiaUPC" panose="020B0502040204020203" pitchFamily="34" charset="-34"/>
              </a:rPr>
              <a:t>IsNumeric</a:t>
            </a:r>
            <a:r>
              <a:rPr lang="en-IN" sz="3200" dirty="0">
                <a:solidFill>
                  <a:schemeClr val="accent1"/>
                </a:solidFill>
                <a:latin typeface="CordiaUPC" panose="020B0502040204020203" pitchFamily="34" charset="-34"/>
                <a:cs typeface="CordiaUPC" panose="020B0502040204020203" pitchFamily="34" charset="-34"/>
              </a:rPr>
              <a:t>(Target) Then</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MsgBox</a:t>
            </a:r>
            <a:r>
              <a:rPr lang="en-IN" sz="3200" dirty="0">
                <a:solidFill>
                  <a:schemeClr val="accent1"/>
                </a:solidFill>
                <a:latin typeface="CordiaUPC" panose="020B0502040204020203" pitchFamily="34" charset="-34"/>
                <a:cs typeface="CordiaUPC" panose="020B0502040204020203" pitchFamily="34" charset="-34"/>
              </a:rPr>
              <a:t> "Enter a number in cell A1.“</a:t>
            </a:r>
          </a:p>
          <a:p>
            <a:r>
              <a:rPr lang="en-IN" sz="3200" dirty="0">
                <a:solidFill>
                  <a:schemeClr val="accent1"/>
                </a:solidFill>
                <a:latin typeface="CordiaUPC" panose="020B0502040204020203" pitchFamily="34" charset="-34"/>
                <a:cs typeface="CordiaUPC" panose="020B0502040204020203" pitchFamily="34" charset="-34"/>
              </a:rPr>
              <a:t>			Range("A1").</a:t>
            </a:r>
            <a:r>
              <a:rPr lang="en-IN" sz="3200" dirty="0" err="1">
                <a:solidFill>
                  <a:schemeClr val="accent1"/>
                </a:solidFill>
                <a:latin typeface="CordiaUPC" panose="020B0502040204020203" pitchFamily="34" charset="-34"/>
                <a:cs typeface="CordiaUPC" panose="020B0502040204020203" pitchFamily="34" charset="-34"/>
              </a:rPr>
              <a:t>ClearContents</a:t>
            </a:r>
            <a:endParaRPr lang="en-IN" sz="3200" dirty="0">
              <a:solidFill>
                <a:schemeClr val="accent1"/>
              </a:solidFill>
              <a:latin typeface="CordiaUPC" panose="020B0502040204020203" pitchFamily="34" charset="-34"/>
              <a:cs typeface="CordiaUPC" panose="020B0502040204020203" pitchFamily="34" charset="-34"/>
            </a:endParaRPr>
          </a:p>
          <a:p>
            <a:r>
              <a:rPr lang="en-IN" sz="3200" dirty="0">
                <a:solidFill>
                  <a:schemeClr val="accent1"/>
                </a:solidFill>
                <a:latin typeface="CordiaUPC" panose="020B0502040204020203" pitchFamily="34" charset="-34"/>
                <a:cs typeface="CordiaUPC" panose="020B0502040204020203" pitchFamily="34" charset="-34"/>
              </a:rPr>
              <a:t>			Range("A1").Activate</a:t>
            </a:r>
          </a:p>
          <a:p>
            <a:r>
              <a:rPr lang="en-IN" sz="3200" dirty="0">
                <a:solidFill>
                  <a:schemeClr val="accent1"/>
                </a:solidFill>
                <a:latin typeface="CordiaUPC" panose="020B0502040204020203" pitchFamily="34" charset="-34"/>
                <a:cs typeface="CordiaUPC" panose="020B0502040204020203" pitchFamily="34" charset="-34"/>
              </a:rPr>
              <a:t>		End If</a:t>
            </a:r>
          </a:p>
          <a:p>
            <a:r>
              <a:rPr lang="en-IN" sz="3200" dirty="0">
                <a:solidFill>
                  <a:schemeClr val="accent1"/>
                </a:solidFill>
                <a:latin typeface="CordiaUPC" panose="020B0502040204020203" pitchFamily="34" charset="-34"/>
                <a:cs typeface="CordiaUPC" panose="020B0502040204020203" pitchFamily="34" charset="-34"/>
              </a:rPr>
              <a:t>	End If</a:t>
            </a:r>
          </a:p>
          <a:p>
            <a:r>
              <a:rPr lang="en-IN" sz="3200" dirty="0">
                <a:solidFill>
                  <a:schemeClr val="accent1"/>
                </a:solidFill>
                <a:latin typeface="CordiaUPC" panose="020B0502040204020203" pitchFamily="34" charset="-34"/>
                <a:cs typeface="CordiaUPC" panose="020B0502040204020203" pitchFamily="34" charset="-34"/>
              </a:rPr>
              <a:t>End Sub</a:t>
            </a:r>
          </a:p>
        </p:txBody>
      </p:sp>
    </p:spTree>
    <p:extLst>
      <p:ext uri="{BB962C8B-B14F-4D97-AF65-F5344CB8AC3E}">
        <p14:creationId xmlns:p14="http://schemas.microsoft.com/office/powerpoint/2010/main" val="1125322636"/>
      </p:ext>
    </p:extLst>
  </p:cSld>
  <p:clrMapOvr>
    <a:masterClrMapping/>
  </p:clrMapOvr>
  <p:transition spd="slow">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969708" cy="752859"/>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  – </a:t>
            </a:r>
            <a:r>
              <a:rPr lang="en-IN" sz="4400" b="1" i="1" dirty="0" err="1">
                <a:latin typeface="Segoe UI" pitchFamily="34" charset="0"/>
                <a:ea typeface="Segoe UI" panose="020B0502040204020203" pitchFamily="34" charset="0"/>
                <a:cs typeface="Segoe UI" pitchFamily="34" charset="0"/>
              </a:rPr>
              <a:t>OnTime</a:t>
            </a:r>
            <a:r>
              <a:rPr lang="en-IN" sz="4400" b="1" i="1" dirty="0">
                <a:latin typeface="Segoe UI" pitchFamily="34" charset="0"/>
                <a:ea typeface="Segoe UI" panose="020B0502040204020203" pitchFamily="34" charset="0"/>
                <a:cs typeface="Segoe UI" pitchFamily="34" charset="0"/>
              </a:rPr>
              <a: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5509200"/>
          </a:xfrm>
          <a:prstGeom prst="rect">
            <a:avLst/>
          </a:prstGeom>
          <a:noFill/>
        </p:spPr>
        <p:txBody>
          <a:bodyPr wrap="square" rtlCol="0">
            <a:spAutoFit/>
          </a:bodyPr>
          <a:lstStyle/>
          <a:p>
            <a:r>
              <a:rPr lang="en-IN" sz="3200" dirty="0">
                <a:solidFill>
                  <a:schemeClr val="accent1"/>
                </a:solidFill>
                <a:latin typeface="CordiaUPC" panose="020B0502040204020203" pitchFamily="34" charset="-34"/>
                <a:cs typeface="CordiaUPC" panose="020B0502040204020203" pitchFamily="34" charset="-34"/>
              </a:rPr>
              <a:t>Sub </a:t>
            </a:r>
            <a:r>
              <a:rPr lang="en-IN" sz="3200" dirty="0" err="1">
                <a:solidFill>
                  <a:schemeClr val="accent1"/>
                </a:solidFill>
                <a:latin typeface="CordiaUPC" panose="020B0502040204020203" pitchFamily="34" charset="-34"/>
                <a:cs typeface="CordiaUPC" panose="020B0502040204020203" pitchFamily="34" charset="-34"/>
              </a:rPr>
              <a:t>SetAlarm</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Application.OnTime</a:t>
            </a:r>
            <a:r>
              <a:rPr lang="en-IN" sz="3200" dirty="0">
                <a:solidFill>
                  <a:schemeClr val="accent1"/>
                </a:solidFill>
                <a:latin typeface="CordiaUPC" panose="020B0502040204020203" pitchFamily="34" charset="-34"/>
                <a:cs typeface="CordiaUPC" panose="020B0502040204020203" pitchFamily="34" charset="-34"/>
              </a:rPr>
              <a:t> 0.625, "</a:t>
            </a:r>
            <a:r>
              <a:rPr lang="en-IN" sz="3200" dirty="0" err="1">
                <a:solidFill>
                  <a:schemeClr val="accent1"/>
                </a:solidFill>
                <a:latin typeface="CordiaUPC" panose="020B0502040204020203" pitchFamily="34" charset="-34"/>
                <a:cs typeface="CordiaUPC" panose="020B0502040204020203" pitchFamily="34" charset="-34"/>
              </a:rPr>
              <a:t>DisplayAlarm</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a:solidFill>
                  <a:schemeClr val="accent1"/>
                </a:solidFill>
                <a:latin typeface="CordiaUPC" panose="020B0502040204020203" pitchFamily="34" charset="-34"/>
                <a:cs typeface="CordiaUPC" panose="020B0502040204020203" pitchFamily="34" charset="-34"/>
              </a:rPr>
              <a:t>	End Sub</a:t>
            </a:r>
          </a:p>
          <a:p>
            <a:r>
              <a:rPr lang="en-IN" sz="3200" dirty="0">
                <a:solidFill>
                  <a:schemeClr val="accent1"/>
                </a:solidFill>
                <a:latin typeface="CordiaUPC" panose="020B0502040204020203" pitchFamily="34" charset="-34"/>
                <a:cs typeface="CordiaUPC" panose="020B0502040204020203" pitchFamily="34" charset="-34"/>
              </a:rPr>
              <a:t>Sub </a:t>
            </a:r>
            <a:r>
              <a:rPr lang="en-IN" sz="3200" dirty="0" err="1">
                <a:solidFill>
                  <a:schemeClr val="accent1"/>
                </a:solidFill>
                <a:latin typeface="CordiaUPC" panose="020B0502040204020203" pitchFamily="34" charset="-34"/>
                <a:cs typeface="CordiaUPC" panose="020B0502040204020203" pitchFamily="34" charset="-34"/>
              </a:rPr>
              <a:t>DisplayAlarm</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Application.Speech.Speak</a:t>
            </a:r>
            <a:r>
              <a:rPr lang="en-IN" sz="3200" dirty="0">
                <a:solidFill>
                  <a:schemeClr val="accent1"/>
                </a:solidFill>
                <a:latin typeface="CordiaUPC" panose="020B0502040204020203" pitchFamily="34" charset="-34"/>
                <a:cs typeface="CordiaUPC" panose="020B0502040204020203" pitchFamily="34" charset="-34"/>
              </a:rPr>
              <a:t> ("Hey, wake up")</a:t>
            </a:r>
          </a:p>
          <a:p>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MsgBox</a:t>
            </a:r>
            <a:r>
              <a:rPr lang="en-IN" sz="3200" dirty="0">
                <a:solidFill>
                  <a:schemeClr val="accent1"/>
                </a:solidFill>
                <a:latin typeface="CordiaUPC" panose="020B0502040204020203" pitchFamily="34" charset="-34"/>
                <a:cs typeface="CordiaUPC" panose="020B0502040204020203" pitchFamily="34" charset="-34"/>
              </a:rPr>
              <a:t> " It's time for your afternoon break!"</a:t>
            </a:r>
          </a:p>
          <a:p>
            <a:r>
              <a:rPr lang="en-IN" sz="3200" dirty="0">
                <a:solidFill>
                  <a:schemeClr val="accent1"/>
                </a:solidFill>
                <a:latin typeface="CordiaUPC" panose="020B0502040204020203" pitchFamily="34" charset="-34"/>
                <a:cs typeface="CordiaUPC" panose="020B0502040204020203" pitchFamily="34" charset="-34"/>
              </a:rPr>
              <a:t>End Sub</a:t>
            </a:r>
          </a:p>
          <a:p>
            <a:r>
              <a:rPr lang="en-IN" sz="3200" dirty="0">
                <a:solidFill>
                  <a:schemeClr val="accent1"/>
                </a:solidFill>
                <a:latin typeface="CordiaUPC" panose="020B0502040204020203" pitchFamily="34" charset="-34"/>
                <a:cs typeface="CordiaUPC" panose="020B0502040204020203" pitchFamily="34" charset="-34"/>
              </a:rPr>
              <a:t>Other options</a:t>
            </a:r>
          </a:p>
          <a:p>
            <a:r>
              <a:rPr lang="en-IN" sz="3200" dirty="0" err="1">
                <a:solidFill>
                  <a:schemeClr val="accent1"/>
                </a:solidFill>
                <a:latin typeface="CordiaUPC" panose="020B0502040204020203" pitchFamily="34" charset="-34"/>
                <a:cs typeface="CordiaUPC" panose="020B0502040204020203" pitchFamily="34" charset="-34"/>
              </a:rPr>
              <a:t>Application.OnTime</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TimeValue</a:t>
            </a:r>
            <a:r>
              <a:rPr lang="en-IN" sz="3200" dirty="0">
                <a:solidFill>
                  <a:schemeClr val="accent1"/>
                </a:solidFill>
                <a:latin typeface="CordiaUPC" panose="020B0502040204020203" pitchFamily="34" charset="-34"/>
                <a:cs typeface="CordiaUPC" panose="020B0502040204020203" pitchFamily="34" charset="-34"/>
              </a:rPr>
              <a:t>("3:00:00 pm"), "</a:t>
            </a:r>
            <a:r>
              <a:rPr lang="en-IN" sz="3200" dirty="0" err="1">
                <a:solidFill>
                  <a:schemeClr val="accent1"/>
                </a:solidFill>
                <a:latin typeface="CordiaUPC" panose="020B0502040204020203" pitchFamily="34" charset="-34"/>
                <a:cs typeface="CordiaUPC" panose="020B0502040204020203" pitchFamily="34" charset="-34"/>
              </a:rPr>
              <a:t>DisplayAlarm</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err="1">
                <a:solidFill>
                  <a:schemeClr val="accent1"/>
                </a:solidFill>
                <a:latin typeface="CordiaUPC" panose="020B0502040204020203" pitchFamily="34" charset="-34"/>
                <a:cs typeface="CordiaUPC" panose="020B0502040204020203" pitchFamily="34" charset="-34"/>
              </a:rPr>
              <a:t>Application.OnTime</a:t>
            </a:r>
            <a:r>
              <a:rPr lang="en-IN" sz="3200" dirty="0">
                <a:solidFill>
                  <a:schemeClr val="accent1"/>
                </a:solidFill>
                <a:latin typeface="CordiaUPC" panose="020B0502040204020203" pitchFamily="34" charset="-34"/>
                <a:cs typeface="CordiaUPC" panose="020B0502040204020203" pitchFamily="34" charset="-34"/>
              </a:rPr>
              <a:t> Now + </a:t>
            </a:r>
            <a:r>
              <a:rPr lang="en-IN" sz="3200" dirty="0" err="1">
                <a:solidFill>
                  <a:schemeClr val="accent1"/>
                </a:solidFill>
                <a:latin typeface="CordiaUPC" panose="020B0502040204020203" pitchFamily="34" charset="-34"/>
                <a:cs typeface="CordiaUPC" panose="020B0502040204020203" pitchFamily="34" charset="-34"/>
              </a:rPr>
              <a:t>TimeValue</a:t>
            </a:r>
            <a:r>
              <a:rPr lang="en-IN" sz="3200" dirty="0">
                <a:solidFill>
                  <a:schemeClr val="accent1"/>
                </a:solidFill>
                <a:latin typeface="CordiaUPC" panose="020B0502040204020203" pitchFamily="34" charset="-34"/>
                <a:cs typeface="CordiaUPC" panose="020B0502040204020203" pitchFamily="34" charset="-34"/>
              </a:rPr>
              <a:t>("00:20:00"), "</a:t>
            </a:r>
            <a:r>
              <a:rPr lang="en-IN" sz="3200" dirty="0" err="1">
                <a:solidFill>
                  <a:schemeClr val="accent1"/>
                </a:solidFill>
                <a:latin typeface="CordiaUPC" panose="020B0502040204020203" pitchFamily="34" charset="-34"/>
                <a:cs typeface="CordiaUPC" panose="020B0502040204020203" pitchFamily="34" charset="-34"/>
              </a:rPr>
              <a:t>DisplayAlarm</a:t>
            </a:r>
            <a:r>
              <a:rPr lang="en-IN" sz="3200" dirty="0">
                <a:solidFill>
                  <a:schemeClr val="accent1"/>
                </a:solidFill>
                <a:latin typeface="CordiaUPC" panose="020B0502040204020203" pitchFamily="34" charset="-34"/>
                <a:cs typeface="CordiaUPC" panose="020B0502040204020203" pitchFamily="34" charset="-34"/>
              </a:rPr>
              <a:t>“</a:t>
            </a:r>
          </a:p>
          <a:p>
            <a:r>
              <a:rPr lang="en-IN" sz="3200" dirty="0" err="1">
                <a:solidFill>
                  <a:schemeClr val="accent1"/>
                </a:solidFill>
                <a:latin typeface="CordiaUPC" panose="020B0502040204020203" pitchFamily="34" charset="-34"/>
                <a:cs typeface="CordiaUPC" panose="020B0502040204020203" pitchFamily="34" charset="-34"/>
              </a:rPr>
              <a:t>Application.OnTime</a:t>
            </a:r>
            <a:r>
              <a:rPr lang="en-IN" sz="3200" dirty="0">
                <a:solidFill>
                  <a:schemeClr val="accent1"/>
                </a:solidFill>
                <a:latin typeface="CordiaUPC" panose="020B0502040204020203" pitchFamily="34" charset="-34"/>
                <a:cs typeface="CordiaUPC" panose="020B0502040204020203" pitchFamily="34" charset="-34"/>
              </a:rPr>
              <a:t> </a:t>
            </a:r>
            <a:r>
              <a:rPr lang="en-IN" sz="3200" dirty="0" err="1">
                <a:solidFill>
                  <a:schemeClr val="accent1"/>
                </a:solidFill>
                <a:latin typeface="CordiaUPC" panose="020B0502040204020203" pitchFamily="34" charset="-34"/>
                <a:cs typeface="CordiaUPC" panose="020B0502040204020203" pitchFamily="34" charset="-34"/>
              </a:rPr>
              <a:t>DateValue</a:t>
            </a:r>
            <a:r>
              <a:rPr lang="en-IN" sz="3200" dirty="0">
                <a:solidFill>
                  <a:schemeClr val="accent1"/>
                </a:solidFill>
                <a:latin typeface="CordiaUPC" panose="020B0502040204020203" pitchFamily="34" charset="-34"/>
                <a:cs typeface="CordiaUPC" panose="020B0502040204020203" pitchFamily="34" charset="-34"/>
              </a:rPr>
              <a:t>("12/31/2019 5:00 pm"), "</a:t>
            </a:r>
            <a:r>
              <a:rPr lang="en-IN" sz="3200" dirty="0" err="1">
                <a:solidFill>
                  <a:schemeClr val="accent1"/>
                </a:solidFill>
                <a:latin typeface="CordiaUPC" panose="020B0502040204020203" pitchFamily="34" charset="-34"/>
                <a:cs typeface="CordiaUPC" panose="020B0502040204020203" pitchFamily="34" charset="-34"/>
              </a:rPr>
              <a:t>DisplayAlarm</a:t>
            </a:r>
            <a:r>
              <a:rPr lang="en-IN" sz="3200" dirty="0">
                <a:solidFill>
                  <a:schemeClr val="accent1"/>
                </a:solidFill>
                <a:latin typeface="CordiaUPC" panose="020B0502040204020203" pitchFamily="34" charset="-34"/>
                <a:cs typeface="CordiaUPC" panose="020B0502040204020203" pitchFamily="34" charset="-34"/>
              </a:rPr>
              <a:t>"</a:t>
            </a:r>
          </a:p>
        </p:txBody>
      </p:sp>
    </p:spTree>
    <p:extLst>
      <p:ext uri="{BB962C8B-B14F-4D97-AF65-F5344CB8AC3E}">
        <p14:creationId xmlns:p14="http://schemas.microsoft.com/office/powerpoint/2010/main" val="3543080109"/>
      </p:ext>
    </p:extLst>
  </p:cSld>
  <p:clrMapOvr>
    <a:masterClrMapping/>
  </p:clrMapOvr>
  <p:transition spd="slow">
    <p:pull/>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6"/>
            <a:ext cx="9969708" cy="752859"/>
          </a:xfrm>
          <a:solidFill>
            <a:srgbClr val="FCD3C2"/>
          </a:solidFill>
        </p:spPr>
        <p:txBody>
          <a:bodyPr>
            <a:normAutofit/>
          </a:bodyPr>
          <a:lstStyle/>
          <a:p>
            <a:r>
              <a:rPr lang="en-IN" sz="4400" b="1" i="1" dirty="0">
                <a:latin typeface="Segoe UI" pitchFamily="34" charset="0"/>
                <a:ea typeface="Segoe UI" panose="020B0502040204020203" pitchFamily="34" charset="0"/>
                <a:cs typeface="Segoe UI" pitchFamily="34" charset="0"/>
              </a:rPr>
              <a:t>Example 2 – </a:t>
            </a:r>
            <a:r>
              <a:rPr lang="en-IN" sz="4400" b="1" i="1" dirty="0" err="1">
                <a:latin typeface="Segoe UI" pitchFamily="34" charset="0"/>
                <a:ea typeface="Segoe UI" panose="020B0502040204020203" pitchFamily="34" charset="0"/>
                <a:cs typeface="Segoe UI" pitchFamily="34" charset="0"/>
              </a:rPr>
              <a:t>KeyPress</a:t>
            </a:r>
            <a:r>
              <a:rPr lang="en-IN" sz="4400" b="1" i="1" dirty="0">
                <a:latin typeface="Segoe UI" pitchFamily="34" charset="0"/>
                <a:ea typeface="Segoe UI" panose="020B0502040204020203" pitchFamily="34" charset="0"/>
                <a:cs typeface="Segoe UI" pitchFamily="34" charset="0"/>
              </a:rPr>
              <a:t> Event</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457198" y="1547260"/>
            <a:ext cx="11624873" cy="5262979"/>
          </a:xfrm>
          <a:prstGeom prst="rect">
            <a:avLst/>
          </a:prstGeom>
          <a:noFill/>
        </p:spPr>
        <p:txBody>
          <a:bodyPr wrap="square" rtlCol="0">
            <a:spAutoFit/>
          </a:bodyPr>
          <a:lstStyle/>
          <a:p>
            <a:r>
              <a:rPr lang="en-IN" sz="2400" dirty="0">
                <a:solidFill>
                  <a:schemeClr val="accent1"/>
                </a:solidFill>
                <a:latin typeface="CordiaUPC" panose="020B0502040204020203" pitchFamily="34" charset="-34"/>
                <a:cs typeface="CordiaUPC" panose="020B0502040204020203" pitchFamily="34" charset="-34"/>
              </a:rPr>
              <a:t>Sub </a:t>
            </a:r>
            <a:r>
              <a:rPr lang="en-IN" sz="2400" dirty="0" err="1">
                <a:solidFill>
                  <a:schemeClr val="accent1"/>
                </a:solidFill>
                <a:latin typeface="CordiaUPC" panose="020B0502040204020203" pitchFamily="34" charset="-34"/>
                <a:cs typeface="CordiaUPC" panose="020B0502040204020203" pitchFamily="34" charset="-34"/>
              </a:rPr>
              <a:t>Setup_OnKey</a:t>
            </a:r>
            <a:r>
              <a:rPr lang="en-IN" sz="2400" dirty="0">
                <a:solidFill>
                  <a:schemeClr val="accent1"/>
                </a:solidFill>
                <a:latin typeface="CordiaUPC" panose="020B0502040204020203" pitchFamily="34" charset="-34"/>
                <a:cs typeface="CordiaUPC" panose="020B0502040204020203" pitchFamily="34" charset="-34"/>
              </a:rPr>
              <a:t>()</a:t>
            </a:r>
          </a:p>
          <a:p>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Application.OnKey</a:t>
            </a:r>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PgDn</a:t>
            </a:r>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PgDn_Sub</a:t>
            </a:r>
            <a:r>
              <a:rPr lang="en-IN" sz="2400" dirty="0">
                <a:solidFill>
                  <a:schemeClr val="accent1"/>
                </a:solidFill>
                <a:latin typeface="CordiaUPC" panose="020B0502040204020203" pitchFamily="34" charset="-34"/>
                <a:cs typeface="CordiaUPC" panose="020B0502040204020203" pitchFamily="34" charset="-34"/>
              </a:rPr>
              <a:t>"</a:t>
            </a:r>
          </a:p>
          <a:p>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Application.OnKey</a:t>
            </a:r>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PgUp</a:t>
            </a:r>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PgUp_Sub</a:t>
            </a:r>
            <a:r>
              <a:rPr lang="en-IN" sz="2400" dirty="0">
                <a:solidFill>
                  <a:schemeClr val="accent1"/>
                </a:solidFill>
                <a:latin typeface="CordiaUPC" panose="020B0502040204020203" pitchFamily="34" charset="-34"/>
                <a:cs typeface="CordiaUPC" panose="020B0502040204020203" pitchFamily="34" charset="-34"/>
              </a:rPr>
              <a:t>"</a:t>
            </a:r>
          </a:p>
          <a:p>
            <a:r>
              <a:rPr lang="en-IN" sz="2400" dirty="0">
                <a:solidFill>
                  <a:schemeClr val="accent1"/>
                </a:solidFill>
                <a:latin typeface="CordiaUPC" panose="020B0502040204020203" pitchFamily="34" charset="-34"/>
                <a:cs typeface="CordiaUPC" panose="020B0502040204020203" pitchFamily="34" charset="-34"/>
              </a:rPr>
              <a:t>End Sub	</a:t>
            </a:r>
          </a:p>
          <a:p>
            <a:endParaRPr lang="en-IN" sz="2400" dirty="0">
              <a:solidFill>
                <a:schemeClr val="accent1"/>
              </a:solidFill>
              <a:latin typeface="CordiaUPC" panose="020B0502040204020203" pitchFamily="34" charset="-34"/>
              <a:cs typeface="CordiaUPC" panose="020B0502040204020203" pitchFamily="34" charset="-34"/>
            </a:endParaRPr>
          </a:p>
          <a:p>
            <a:r>
              <a:rPr lang="en-IN" sz="2400" dirty="0">
                <a:solidFill>
                  <a:schemeClr val="accent1"/>
                </a:solidFill>
                <a:latin typeface="CordiaUPC" panose="020B0502040204020203" pitchFamily="34" charset="-34"/>
                <a:cs typeface="CordiaUPC" panose="020B0502040204020203" pitchFamily="34" charset="-34"/>
              </a:rPr>
              <a:t>Sub </a:t>
            </a:r>
            <a:r>
              <a:rPr lang="en-IN" sz="2400" dirty="0" err="1">
                <a:solidFill>
                  <a:schemeClr val="accent1"/>
                </a:solidFill>
                <a:latin typeface="CordiaUPC" panose="020B0502040204020203" pitchFamily="34" charset="-34"/>
                <a:cs typeface="CordiaUPC" panose="020B0502040204020203" pitchFamily="34" charset="-34"/>
              </a:rPr>
              <a:t>PgDn_Sub</a:t>
            </a:r>
            <a:r>
              <a:rPr lang="en-IN" sz="2400" dirty="0">
                <a:solidFill>
                  <a:schemeClr val="accent1"/>
                </a:solidFill>
                <a:latin typeface="CordiaUPC" panose="020B0502040204020203" pitchFamily="34" charset="-34"/>
                <a:cs typeface="CordiaUPC" panose="020B0502040204020203" pitchFamily="34" charset="-34"/>
              </a:rPr>
              <a:t>()</a:t>
            </a:r>
          </a:p>
          <a:p>
            <a:r>
              <a:rPr lang="en-IN" sz="2400" dirty="0">
                <a:solidFill>
                  <a:schemeClr val="accent1"/>
                </a:solidFill>
                <a:latin typeface="CordiaUPC" panose="020B0502040204020203" pitchFamily="34" charset="-34"/>
                <a:cs typeface="CordiaUPC" panose="020B0502040204020203" pitchFamily="34" charset="-34"/>
              </a:rPr>
              <a:t>	On Error Resume Next</a:t>
            </a:r>
          </a:p>
          <a:p>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ActiveCell.Offset</a:t>
            </a:r>
            <a:r>
              <a:rPr lang="en-IN" sz="2400" dirty="0">
                <a:solidFill>
                  <a:schemeClr val="accent1"/>
                </a:solidFill>
                <a:latin typeface="CordiaUPC" panose="020B0502040204020203" pitchFamily="34" charset="-34"/>
                <a:cs typeface="CordiaUPC" panose="020B0502040204020203" pitchFamily="34" charset="-34"/>
              </a:rPr>
              <a:t>(1, 0).Activate</a:t>
            </a:r>
          </a:p>
          <a:p>
            <a:r>
              <a:rPr lang="en-IN" sz="2400" dirty="0">
                <a:solidFill>
                  <a:schemeClr val="accent1"/>
                </a:solidFill>
                <a:latin typeface="CordiaUPC" panose="020B0502040204020203" pitchFamily="34" charset="-34"/>
                <a:cs typeface="CordiaUPC" panose="020B0502040204020203" pitchFamily="34" charset="-34"/>
              </a:rPr>
              <a:t>End Sub</a:t>
            </a:r>
          </a:p>
          <a:p>
            <a:endParaRPr lang="en-IN" sz="2400" dirty="0">
              <a:solidFill>
                <a:schemeClr val="accent1"/>
              </a:solidFill>
              <a:latin typeface="CordiaUPC" panose="020B0502040204020203" pitchFamily="34" charset="-34"/>
              <a:cs typeface="CordiaUPC" panose="020B0502040204020203" pitchFamily="34" charset="-34"/>
            </a:endParaRPr>
          </a:p>
          <a:p>
            <a:r>
              <a:rPr lang="en-IN" sz="2400" dirty="0">
                <a:solidFill>
                  <a:schemeClr val="accent1"/>
                </a:solidFill>
                <a:latin typeface="CordiaUPC" panose="020B0502040204020203" pitchFamily="34" charset="-34"/>
                <a:cs typeface="CordiaUPC" panose="020B0502040204020203" pitchFamily="34" charset="-34"/>
              </a:rPr>
              <a:t>Sub </a:t>
            </a:r>
            <a:r>
              <a:rPr lang="en-IN" sz="2400" dirty="0" err="1">
                <a:solidFill>
                  <a:schemeClr val="accent1"/>
                </a:solidFill>
                <a:latin typeface="CordiaUPC" panose="020B0502040204020203" pitchFamily="34" charset="-34"/>
                <a:cs typeface="CordiaUPC" panose="020B0502040204020203" pitchFamily="34" charset="-34"/>
              </a:rPr>
              <a:t>PgUp_Sub</a:t>
            </a:r>
            <a:r>
              <a:rPr lang="en-IN" sz="2400" dirty="0">
                <a:solidFill>
                  <a:schemeClr val="accent1"/>
                </a:solidFill>
                <a:latin typeface="CordiaUPC" panose="020B0502040204020203" pitchFamily="34" charset="-34"/>
                <a:cs typeface="CordiaUPC" panose="020B0502040204020203" pitchFamily="34" charset="-34"/>
              </a:rPr>
              <a:t>()</a:t>
            </a:r>
          </a:p>
          <a:p>
            <a:r>
              <a:rPr lang="en-IN" sz="2400" dirty="0">
                <a:solidFill>
                  <a:schemeClr val="accent1"/>
                </a:solidFill>
                <a:latin typeface="CordiaUPC" panose="020B0502040204020203" pitchFamily="34" charset="-34"/>
                <a:cs typeface="CordiaUPC" panose="020B0502040204020203" pitchFamily="34" charset="-34"/>
              </a:rPr>
              <a:t>	On Error Resume Next</a:t>
            </a:r>
          </a:p>
          <a:p>
            <a:r>
              <a:rPr lang="en-IN" sz="2400" dirty="0">
                <a:solidFill>
                  <a:schemeClr val="accent1"/>
                </a:solidFill>
                <a:latin typeface="CordiaUPC" panose="020B0502040204020203" pitchFamily="34" charset="-34"/>
                <a:cs typeface="CordiaUPC" panose="020B0502040204020203" pitchFamily="34" charset="-34"/>
              </a:rPr>
              <a:t>	</a:t>
            </a:r>
            <a:r>
              <a:rPr lang="en-IN" sz="2400" dirty="0" err="1">
                <a:solidFill>
                  <a:schemeClr val="accent1"/>
                </a:solidFill>
                <a:latin typeface="CordiaUPC" panose="020B0502040204020203" pitchFamily="34" charset="-34"/>
                <a:cs typeface="CordiaUPC" panose="020B0502040204020203" pitchFamily="34" charset="-34"/>
              </a:rPr>
              <a:t>ActiveCell.Offset</a:t>
            </a:r>
            <a:r>
              <a:rPr lang="en-IN" sz="2400" dirty="0">
                <a:solidFill>
                  <a:schemeClr val="accent1"/>
                </a:solidFill>
                <a:latin typeface="CordiaUPC" panose="020B0502040204020203" pitchFamily="34" charset="-34"/>
                <a:cs typeface="CordiaUPC" panose="020B0502040204020203" pitchFamily="34" charset="-34"/>
              </a:rPr>
              <a:t>(-1, 0).Activate</a:t>
            </a:r>
          </a:p>
          <a:p>
            <a:r>
              <a:rPr lang="en-IN" sz="2400" dirty="0">
                <a:solidFill>
                  <a:schemeClr val="accent1"/>
                </a:solidFill>
                <a:latin typeface="CordiaUPC" panose="020B0502040204020203" pitchFamily="34" charset="-34"/>
                <a:cs typeface="CordiaUPC" panose="020B0502040204020203" pitchFamily="34" charset="-34"/>
              </a:rPr>
              <a:t>End Sub</a:t>
            </a:r>
          </a:p>
        </p:txBody>
      </p:sp>
    </p:spTree>
    <p:extLst>
      <p:ext uri="{BB962C8B-B14F-4D97-AF65-F5344CB8AC3E}">
        <p14:creationId xmlns:p14="http://schemas.microsoft.com/office/powerpoint/2010/main" val="663528950"/>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6"/>
            <a:ext cx="9025327" cy="1044211"/>
          </a:xfrm>
          <a:solidFill>
            <a:srgbClr val="FCD3C2"/>
          </a:solidFill>
        </p:spPr>
        <p:txBody>
          <a:bodyPr>
            <a:normAutofit/>
          </a:bodyPr>
          <a:lstStyle/>
          <a:p>
            <a:r>
              <a:rPr lang="en-GB" sz="4400" b="1" i="1" dirty="0" err="1">
                <a:latin typeface="Segoe UI" pitchFamily="34" charset="0"/>
                <a:ea typeface="Segoe UI" panose="020B0502040204020203" pitchFamily="34" charset="0"/>
                <a:cs typeface="Segoe UI" pitchFamily="34" charset="0"/>
              </a:rPr>
              <a:t>WorkBook</a:t>
            </a:r>
            <a:r>
              <a:rPr lang="en-GB" sz="4400" b="1" i="1" dirty="0">
                <a:latin typeface="Segoe UI" pitchFamily="34" charset="0"/>
                <a:ea typeface="Segoe UI" panose="020B0502040204020203" pitchFamily="34" charset="0"/>
                <a:cs typeface="Segoe UI" pitchFamily="34" charset="0"/>
              </a:rPr>
              <a:t> Events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63601" y="2275166"/>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graphicFrame>
        <p:nvGraphicFramePr>
          <p:cNvPr id="2" name="Table 2">
            <a:extLst>
              <a:ext uri="{FF2B5EF4-FFF2-40B4-BE49-F238E27FC236}">
                <a16:creationId xmlns:a16="http://schemas.microsoft.com/office/drawing/2014/main" id="{C3B75744-F42E-4202-A1B4-1EFEEF1DF767}"/>
              </a:ext>
            </a:extLst>
          </p:cNvPr>
          <p:cNvGraphicFramePr>
            <a:graphicFrameLocks noGrp="1"/>
          </p:cNvGraphicFramePr>
          <p:nvPr>
            <p:extLst>
              <p:ext uri="{D42A27DB-BD31-4B8C-83A1-F6EECF244321}">
                <p14:modId xmlns:p14="http://schemas.microsoft.com/office/powerpoint/2010/main" val="3899965706"/>
              </p:ext>
            </p:extLst>
          </p:nvPr>
        </p:nvGraphicFramePr>
        <p:xfrm>
          <a:off x="838201" y="1964620"/>
          <a:ext cx="9839375" cy="4452420"/>
        </p:xfrm>
        <a:graphic>
          <a:graphicData uri="http://schemas.openxmlformats.org/drawingml/2006/table">
            <a:tbl>
              <a:tblPr firstRow="1" bandRow="1">
                <a:tableStyleId>{21E4AEA4-8DFA-4A89-87EB-49C32662AFE0}</a:tableStyleId>
              </a:tblPr>
              <a:tblGrid>
                <a:gridCol w="3123782">
                  <a:extLst>
                    <a:ext uri="{9D8B030D-6E8A-4147-A177-3AD203B41FA5}">
                      <a16:colId xmlns:a16="http://schemas.microsoft.com/office/drawing/2014/main" val="40439499"/>
                    </a:ext>
                  </a:extLst>
                </a:gridCol>
                <a:gridCol w="6715593">
                  <a:extLst>
                    <a:ext uri="{9D8B030D-6E8A-4147-A177-3AD203B41FA5}">
                      <a16:colId xmlns:a16="http://schemas.microsoft.com/office/drawing/2014/main" val="3197894704"/>
                    </a:ext>
                  </a:extLst>
                </a:gridCol>
              </a:tblGrid>
              <a:tr h="349963">
                <a:tc>
                  <a:txBody>
                    <a:bodyPr/>
                    <a:lstStyle/>
                    <a:p>
                      <a:r>
                        <a:rPr lang="en-US" dirty="0"/>
                        <a:t>Event</a:t>
                      </a:r>
                    </a:p>
                  </a:txBody>
                  <a:tcPr/>
                </a:tc>
                <a:tc>
                  <a:txBody>
                    <a:bodyPr/>
                    <a:lstStyle/>
                    <a:p>
                      <a:r>
                        <a:rPr lang="en-US" dirty="0"/>
                        <a:t>When It’s Triggered</a:t>
                      </a:r>
                    </a:p>
                  </a:txBody>
                  <a:tcPr/>
                </a:tc>
                <a:extLst>
                  <a:ext uri="{0D108BD9-81ED-4DB2-BD59-A6C34878D82A}">
                    <a16:rowId xmlns:a16="http://schemas.microsoft.com/office/drawing/2014/main" val="2421724228"/>
                  </a:ext>
                </a:extLst>
              </a:tr>
              <a:tr h="357107">
                <a:tc>
                  <a:txBody>
                    <a:bodyPr/>
                    <a:lstStyle/>
                    <a:p>
                      <a:r>
                        <a:rPr lang="en-US" sz="1800" b="0" i="0" kern="1200" dirty="0">
                          <a:solidFill>
                            <a:schemeClr val="dk1"/>
                          </a:solidFill>
                          <a:effectLst/>
                          <a:latin typeface="+mn-lt"/>
                          <a:ea typeface="+mn-ea"/>
                          <a:cs typeface="+mn-cs"/>
                        </a:rPr>
                        <a:t>Activate</a:t>
                      </a:r>
                      <a:r>
                        <a:rPr lang="en-US" dirty="0"/>
                        <a:t> </a:t>
                      </a:r>
                      <a:endParaRPr lang="en-IN" dirty="0"/>
                    </a:p>
                  </a:txBody>
                  <a:tcPr/>
                </a:tc>
                <a:tc>
                  <a:txBody>
                    <a:bodyPr/>
                    <a:lstStyle/>
                    <a:p>
                      <a:r>
                        <a:rPr lang="en-US" sz="1800" b="0" i="0" kern="1200" dirty="0">
                          <a:solidFill>
                            <a:schemeClr val="dk1"/>
                          </a:solidFill>
                          <a:effectLst/>
                          <a:latin typeface="+mn-lt"/>
                          <a:ea typeface="+mn-ea"/>
                          <a:cs typeface="+mn-cs"/>
                        </a:rPr>
                        <a:t>The workbook is activated.</a:t>
                      </a:r>
                      <a:r>
                        <a:rPr lang="en-US" dirty="0"/>
                        <a:t> </a:t>
                      </a:r>
                    </a:p>
                  </a:txBody>
                  <a:tcPr/>
                </a:tc>
                <a:extLst>
                  <a:ext uri="{0D108BD9-81ED-4DB2-BD59-A6C34878D82A}">
                    <a16:rowId xmlns:a16="http://schemas.microsoft.com/office/drawing/2014/main" val="2010275032"/>
                  </a:ext>
                </a:extLst>
              </a:tr>
              <a:tr h="396081">
                <a:tc>
                  <a:txBody>
                    <a:bodyPr/>
                    <a:lstStyle/>
                    <a:p>
                      <a:r>
                        <a:rPr lang="en-IN" sz="1800" b="0" i="0" kern="1200" dirty="0" err="1">
                          <a:solidFill>
                            <a:schemeClr val="dk1"/>
                          </a:solidFill>
                          <a:effectLst/>
                          <a:latin typeface="+mn-lt"/>
                          <a:ea typeface="+mn-ea"/>
                          <a:cs typeface="+mn-cs"/>
                        </a:rPr>
                        <a:t>BeforeClose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The command to close the workbook is given</a:t>
                      </a:r>
                      <a:endParaRPr lang="en-IN" dirty="0"/>
                    </a:p>
                  </a:txBody>
                  <a:tcPr/>
                </a:tc>
                <a:extLst>
                  <a:ext uri="{0D108BD9-81ED-4DB2-BD59-A6C34878D82A}">
                    <a16:rowId xmlns:a16="http://schemas.microsoft.com/office/drawing/2014/main" val="2834973319"/>
                  </a:ext>
                </a:extLst>
              </a:tr>
              <a:tr h="349963">
                <a:tc>
                  <a:txBody>
                    <a:bodyPr/>
                    <a:lstStyle/>
                    <a:p>
                      <a:r>
                        <a:rPr lang="en-US" sz="1800" b="0" i="0" kern="1200" dirty="0" err="1">
                          <a:solidFill>
                            <a:schemeClr val="dk1"/>
                          </a:solidFill>
                          <a:effectLst/>
                          <a:latin typeface="+mn-lt"/>
                          <a:ea typeface="+mn-ea"/>
                          <a:cs typeface="+mn-cs"/>
                        </a:rPr>
                        <a:t>BeforePrint</a:t>
                      </a:r>
                      <a:r>
                        <a:rPr lang="en-US" dirty="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The command to print is given.</a:t>
                      </a:r>
                      <a:r>
                        <a:rPr lang="en-IN" dirty="0"/>
                        <a:t> </a:t>
                      </a:r>
                    </a:p>
                  </a:txBody>
                  <a:tcPr/>
                </a:tc>
                <a:extLst>
                  <a:ext uri="{0D108BD9-81ED-4DB2-BD59-A6C34878D82A}">
                    <a16:rowId xmlns:a16="http://schemas.microsoft.com/office/drawing/2014/main" val="557970965"/>
                  </a:ext>
                </a:extLst>
              </a:tr>
              <a:tr h="398739">
                <a:tc>
                  <a:txBody>
                    <a:bodyPr/>
                    <a:lstStyle/>
                    <a:p>
                      <a:r>
                        <a:rPr lang="en-US" sz="1800" b="0" i="0" kern="1200" dirty="0" err="1">
                          <a:solidFill>
                            <a:schemeClr val="dk1"/>
                          </a:solidFill>
                          <a:effectLst/>
                          <a:latin typeface="+mn-lt"/>
                          <a:ea typeface="+mn-ea"/>
                          <a:cs typeface="+mn-cs"/>
                        </a:rPr>
                        <a:t>BeforeSave</a:t>
                      </a:r>
                      <a:r>
                        <a:rPr lang="en-US" dirty="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The command to save the workbook is given.</a:t>
                      </a:r>
                      <a:endParaRPr lang="en-IN" dirty="0"/>
                    </a:p>
                  </a:txBody>
                  <a:tcPr/>
                </a:tc>
                <a:extLst>
                  <a:ext uri="{0D108BD9-81ED-4DB2-BD59-A6C34878D82A}">
                    <a16:rowId xmlns:a16="http://schemas.microsoft.com/office/drawing/2014/main" val="278153282"/>
                  </a:ext>
                </a:extLst>
              </a:tr>
              <a:tr h="314793">
                <a:tc>
                  <a:txBody>
                    <a:bodyPr/>
                    <a:lstStyle/>
                    <a:p>
                      <a:r>
                        <a:rPr lang="en-US" sz="1800" b="0" i="0" kern="1200" dirty="0">
                          <a:solidFill>
                            <a:schemeClr val="dk1"/>
                          </a:solidFill>
                          <a:effectLst/>
                          <a:latin typeface="+mn-lt"/>
                          <a:ea typeface="+mn-ea"/>
                          <a:cs typeface="+mn-cs"/>
                        </a:rPr>
                        <a:t>Deactivate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The workbook is deactivated</a:t>
                      </a:r>
                      <a:endParaRPr lang="en-IN" dirty="0"/>
                    </a:p>
                  </a:txBody>
                  <a:tcPr/>
                </a:tc>
                <a:extLst>
                  <a:ext uri="{0D108BD9-81ED-4DB2-BD59-A6C34878D82A}">
                    <a16:rowId xmlns:a16="http://schemas.microsoft.com/office/drawing/2014/main" val="1163818438"/>
                  </a:ext>
                </a:extLst>
              </a:tr>
              <a:tr h="349963">
                <a:tc>
                  <a:txBody>
                    <a:bodyPr/>
                    <a:lstStyle/>
                    <a:p>
                      <a:r>
                        <a:rPr lang="en-US" dirty="0" err="1"/>
                        <a:t>NewSheet</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A new sheet is added to the workbook.</a:t>
                      </a:r>
                      <a:endParaRPr lang="en-US" dirty="0"/>
                    </a:p>
                  </a:txBody>
                  <a:tcPr/>
                </a:tc>
                <a:extLst>
                  <a:ext uri="{0D108BD9-81ED-4DB2-BD59-A6C34878D82A}">
                    <a16:rowId xmlns:a16="http://schemas.microsoft.com/office/drawing/2014/main" val="933230559"/>
                  </a:ext>
                </a:extLst>
              </a:tr>
              <a:tr h="349963">
                <a:tc>
                  <a:txBody>
                    <a:bodyPr/>
                    <a:lstStyle/>
                    <a:p>
                      <a:r>
                        <a:rPr lang="en-US" dirty="0"/>
                        <a:t>Open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workbook is opened.</a:t>
                      </a:r>
                    </a:p>
                  </a:txBody>
                  <a:tcPr/>
                </a:tc>
                <a:extLst>
                  <a:ext uri="{0D108BD9-81ED-4DB2-BD59-A6C34878D82A}">
                    <a16:rowId xmlns:a16="http://schemas.microsoft.com/office/drawing/2014/main" val="1023220023"/>
                  </a:ext>
                </a:extLst>
              </a:tr>
              <a:tr h="349963">
                <a:tc>
                  <a:txBody>
                    <a:bodyPr/>
                    <a:lstStyle/>
                    <a:p>
                      <a:r>
                        <a:rPr lang="en-US" dirty="0" err="1"/>
                        <a:t>SheetActivate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A sheet in the workbook is activated.</a:t>
                      </a:r>
                      <a:endParaRPr lang="en-US" dirty="0"/>
                    </a:p>
                  </a:txBody>
                  <a:tcPr/>
                </a:tc>
                <a:extLst>
                  <a:ext uri="{0D108BD9-81ED-4DB2-BD59-A6C34878D82A}">
                    <a16:rowId xmlns:a16="http://schemas.microsoft.com/office/drawing/2014/main" val="2864209484"/>
                  </a:ext>
                </a:extLst>
              </a:tr>
              <a:tr h="349963">
                <a:tc>
                  <a:txBody>
                    <a:bodyPr/>
                    <a:lstStyle/>
                    <a:p>
                      <a:r>
                        <a:rPr lang="en-US" dirty="0" err="1"/>
                        <a:t>SheetBeforeDoubleClick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A cell in the workbook is double-clicked.</a:t>
                      </a:r>
                      <a:endParaRPr lang="en-US" dirty="0"/>
                    </a:p>
                  </a:txBody>
                  <a:tcPr/>
                </a:tc>
                <a:extLst>
                  <a:ext uri="{0D108BD9-81ED-4DB2-BD59-A6C34878D82A}">
                    <a16:rowId xmlns:a16="http://schemas.microsoft.com/office/drawing/2014/main" val="1889274649"/>
                  </a:ext>
                </a:extLst>
              </a:tr>
              <a:tr h="349963">
                <a:tc>
                  <a:txBody>
                    <a:bodyPr/>
                    <a:lstStyle/>
                    <a:p>
                      <a:r>
                        <a:rPr lang="en-US" dirty="0" err="1"/>
                        <a:t>SheetBeforeRightClick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A cell in the workbook is right-clicked</a:t>
                      </a:r>
                      <a:endParaRPr lang="en-US" dirty="0"/>
                    </a:p>
                  </a:txBody>
                  <a:tcPr/>
                </a:tc>
                <a:extLst>
                  <a:ext uri="{0D108BD9-81ED-4DB2-BD59-A6C34878D82A}">
                    <a16:rowId xmlns:a16="http://schemas.microsoft.com/office/drawing/2014/main" val="2915378216"/>
                  </a:ext>
                </a:extLst>
              </a:tr>
              <a:tr h="349963">
                <a:tc>
                  <a:txBody>
                    <a:bodyPr/>
                    <a:lstStyle/>
                    <a:p>
                      <a:r>
                        <a:rPr lang="en-US" dirty="0" err="1"/>
                        <a:t>SheetChange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A change is made to a cell in the workbook.</a:t>
                      </a:r>
                      <a:endParaRPr lang="en-US" dirty="0"/>
                    </a:p>
                  </a:txBody>
                  <a:tcPr/>
                </a:tc>
                <a:extLst>
                  <a:ext uri="{0D108BD9-81ED-4DB2-BD59-A6C34878D82A}">
                    <a16:rowId xmlns:a16="http://schemas.microsoft.com/office/drawing/2014/main" val="3260239868"/>
                  </a:ext>
                </a:extLst>
              </a:tr>
            </a:tbl>
          </a:graphicData>
        </a:graphic>
      </p:graphicFrame>
    </p:spTree>
    <p:extLst>
      <p:ext uri="{BB962C8B-B14F-4D97-AF65-F5344CB8AC3E}">
        <p14:creationId xmlns:p14="http://schemas.microsoft.com/office/powerpoint/2010/main" val="1973211602"/>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6"/>
            <a:ext cx="9025327" cy="1044211"/>
          </a:xfrm>
          <a:solidFill>
            <a:srgbClr val="FCD3C2"/>
          </a:solidFill>
        </p:spPr>
        <p:txBody>
          <a:bodyPr>
            <a:normAutofit/>
          </a:bodyPr>
          <a:lstStyle/>
          <a:p>
            <a:r>
              <a:rPr lang="en-GB" sz="4400" b="1" i="1" dirty="0" err="1">
                <a:latin typeface="Segoe UI" pitchFamily="34" charset="0"/>
                <a:ea typeface="Segoe UI" panose="020B0502040204020203" pitchFamily="34" charset="0"/>
                <a:cs typeface="Segoe UI" pitchFamily="34" charset="0"/>
              </a:rPr>
              <a:t>WorkBook</a:t>
            </a:r>
            <a:r>
              <a:rPr lang="en-GB" sz="4400" b="1" i="1" dirty="0">
                <a:latin typeface="Segoe UI" pitchFamily="34" charset="0"/>
                <a:ea typeface="Segoe UI" panose="020B0502040204020203" pitchFamily="34" charset="0"/>
                <a:cs typeface="Segoe UI" pitchFamily="34" charset="0"/>
              </a:rPr>
              <a:t> Events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63601" y="2275166"/>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graphicFrame>
        <p:nvGraphicFramePr>
          <p:cNvPr id="2" name="Table 2">
            <a:extLst>
              <a:ext uri="{FF2B5EF4-FFF2-40B4-BE49-F238E27FC236}">
                <a16:creationId xmlns:a16="http://schemas.microsoft.com/office/drawing/2014/main" id="{C3B75744-F42E-4202-A1B4-1EFEEF1DF767}"/>
              </a:ext>
            </a:extLst>
          </p:cNvPr>
          <p:cNvGraphicFramePr>
            <a:graphicFrameLocks noGrp="1"/>
          </p:cNvGraphicFramePr>
          <p:nvPr>
            <p:extLst>
              <p:ext uri="{D42A27DB-BD31-4B8C-83A1-F6EECF244321}">
                <p14:modId xmlns:p14="http://schemas.microsoft.com/office/powerpoint/2010/main" val="566087442"/>
              </p:ext>
            </p:extLst>
          </p:nvPr>
        </p:nvGraphicFramePr>
        <p:xfrm>
          <a:off x="838201" y="1964620"/>
          <a:ext cx="9839375" cy="1892100"/>
        </p:xfrm>
        <a:graphic>
          <a:graphicData uri="http://schemas.openxmlformats.org/drawingml/2006/table">
            <a:tbl>
              <a:tblPr firstRow="1" bandRow="1">
                <a:tableStyleId>{21E4AEA4-8DFA-4A89-87EB-49C32662AFE0}</a:tableStyleId>
              </a:tblPr>
              <a:tblGrid>
                <a:gridCol w="3123782">
                  <a:extLst>
                    <a:ext uri="{9D8B030D-6E8A-4147-A177-3AD203B41FA5}">
                      <a16:colId xmlns:a16="http://schemas.microsoft.com/office/drawing/2014/main" val="40439499"/>
                    </a:ext>
                  </a:extLst>
                </a:gridCol>
                <a:gridCol w="6715593">
                  <a:extLst>
                    <a:ext uri="{9D8B030D-6E8A-4147-A177-3AD203B41FA5}">
                      <a16:colId xmlns:a16="http://schemas.microsoft.com/office/drawing/2014/main" val="3197894704"/>
                    </a:ext>
                  </a:extLst>
                </a:gridCol>
              </a:tblGrid>
              <a:tr h="349963">
                <a:tc>
                  <a:txBody>
                    <a:bodyPr/>
                    <a:lstStyle/>
                    <a:p>
                      <a:r>
                        <a:rPr lang="en-US" dirty="0"/>
                        <a:t>Event</a:t>
                      </a:r>
                    </a:p>
                  </a:txBody>
                  <a:tcPr/>
                </a:tc>
                <a:tc>
                  <a:txBody>
                    <a:bodyPr/>
                    <a:lstStyle/>
                    <a:p>
                      <a:r>
                        <a:rPr lang="en-US" dirty="0"/>
                        <a:t>When It’s Triggered</a:t>
                      </a:r>
                    </a:p>
                  </a:txBody>
                  <a:tcPr/>
                </a:tc>
                <a:extLst>
                  <a:ext uri="{0D108BD9-81ED-4DB2-BD59-A6C34878D82A}">
                    <a16:rowId xmlns:a16="http://schemas.microsoft.com/office/drawing/2014/main" val="2421724228"/>
                  </a:ext>
                </a:extLst>
              </a:tr>
              <a:tr h="357107">
                <a:tc>
                  <a:txBody>
                    <a:bodyPr/>
                    <a:lstStyle/>
                    <a:p>
                      <a:r>
                        <a:rPr lang="en-US" dirty="0" err="1"/>
                        <a:t>SheetDeactivate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A sheet in the workbook is deactivated</a:t>
                      </a:r>
                      <a:endParaRPr lang="en-US" dirty="0"/>
                    </a:p>
                  </a:txBody>
                  <a:tcPr/>
                </a:tc>
                <a:extLst>
                  <a:ext uri="{0D108BD9-81ED-4DB2-BD59-A6C34878D82A}">
                    <a16:rowId xmlns:a16="http://schemas.microsoft.com/office/drawing/2014/main" val="2010275032"/>
                  </a:ext>
                </a:extLst>
              </a:tr>
              <a:tr h="396081">
                <a:tc>
                  <a:txBody>
                    <a:bodyPr/>
                    <a:lstStyle/>
                    <a:p>
                      <a:r>
                        <a:rPr lang="en-US" sz="1800" b="0" i="0" kern="1200" dirty="0" err="1">
                          <a:solidFill>
                            <a:schemeClr val="dk1"/>
                          </a:solidFill>
                          <a:effectLst/>
                          <a:latin typeface="+mn-lt"/>
                          <a:ea typeface="+mn-ea"/>
                          <a:cs typeface="+mn-cs"/>
                        </a:rPr>
                        <a:t>SheetSelectionChange</a:t>
                      </a:r>
                      <a:r>
                        <a:rPr lang="en-US" dirty="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The selection is changed</a:t>
                      </a:r>
                      <a:endParaRPr lang="en-IN" dirty="0"/>
                    </a:p>
                  </a:txBody>
                  <a:tcPr/>
                </a:tc>
                <a:extLst>
                  <a:ext uri="{0D108BD9-81ED-4DB2-BD59-A6C34878D82A}">
                    <a16:rowId xmlns:a16="http://schemas.microsoft.com/office/drawing/2014/main" val="2834973319"/>
                  </a:ext>
                </a:extLst>
              </a:tr>
              <a:tr h="349963">
                <a:tc>
                  <a:txBody>
                    <a:bodyPr/>
                    <a:lstStyle/>
                    <a:p>
                      <a:r>
                        <a:rPr lang="en-US" sz="1800" b="0" i="0" kern="1200" dirty="0" err="1">
                          <a:solidFill>
                            <a:schemeClr val="dk1"/>
                          </a:solidFill>
                          <a:effectLst/>
                          <a:latin typeface="+mn-lt"/>
                          <a:ea typeface="+mn-ea"/>
                          <a:cs typeface="+mn-cs"/>
                        </a:rPr>
                        <a:t>WindowActivate</a:t>
                      </a:r>
                      <a:r>
                        <a:rPr lang="en-US" dirty="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The workbook window is activated</a:t>
                      </a:r>
                      <a:endParaRPr lang="en-IN" dirty="0"/>
                    </a:p>
                  </a:txBody>
                  <a:tcPr/>
                </a:tc>
                <a:extLst>
                  <a:ext uri="{0D108BD9-81ED-4DB2-BD59-A6C34878D82A}">
                    <a16:rowId xmlns:a16="http://schemas.microsoft.com/office/drawing/2014/main" val="557970965"/>
                  </a:ext>
                </a:extLst>
              </a:tr>
              <a:tr h="398739">
                <a:tc>
                  <a:txBody>
                    <a:bodyPr/>
                    <a:lstStyle/>
                    <a:p>
                      <a:r>
                        <a:rPr lang="en-US" sz="1800" b="0" i="0" kern="1200" dirty="0" err="1">
                          <a:solidFill>
                            <a:schemeClr val="dk1"/>
                          </a:solidFill>
                          <a:effectLst/>
                          <a:latin typeface="+mn-lt"/>
                          <a:ea typeface="+mn-ea"/>
                          <a:cs typeface="+mn-cs"/>
                        </a:rPr>
                        <a:t>WindowDeactivate</a:t>
                      </a:r>
                      <a:r>
                        <a:rPr lang="en-US" dirty="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The workbook window is deactivated.</a:t>
                      </a:r>
                      <a:endParaRPr lang="en-IN" dirty="0"/>
                    </a:p>
                  </a:txBody>
                  <a:tcPr/>
                </a:tc>
                <a:extLst>
                  <a:ext uri="{0D108BD9-81ED-4DB2-BD59-A6C34878D82A}">
                    <a16:rowId xmlns:a16="http://schemas.microsoft.com/office/drawing/2014/main" val="278153282"/>
                  </a:ext>
                </a:extLst>
              </a:tr>
            </a:tbl>
          </a:graphicData>
        </a:graphic>
      </p:graphicFrame>
    </p:spTree>
    <p:extLst>
      <p:ext uri="{BB962C8B-B14F-4D97-AF65-F5344CB8AC3E}">
        <p14:creationId xmlns:p14="http://schemas.microsoft.com/office/powerpoint/2010/main" val="1767409988"/>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6"/>
            <a:ext cx="9025327" cy="1044211"/>
          </a:xfrm>
          <a:solidFill>
            <a:srgbClr val="FCD3C2"/>
          </a:solidFill>
        </p:spPr>
        <p:txBody>
          <a:bodyPr>
            <a:normAutofit/>
          </a:bodyPr>
          <a:lstStyle/>
          <a:p>
            <a:r>
              <a:rPr lang="en-GB" sz="4400" b="1" i="1" dirty="0" err="1">
                <a:latin typeface="Segoe UI" pitchFamily="34" charset="0"/>
                <a:ea typeface="Segoe UI" panose="020B0502040204020203" pitchFamily="34" charset="0"/>
                <a:cs typeface="Segoe UI" pitchFamily="34" charset="0"/>
              </a:rPr>
              <a:t>WorkSheet</a:t>
            </a:r>
            <a:r>
              <a:rPr lang="en-GB" sz="4400" b="1" i="1" dirty="0">
                <a:latin typeface="Segoe UI" pitchFamily="34" charset="0"/>
                <a:ea typeface="Segoe UI" panose="020B0502040204020203" pitchFamily="34" charset="0"/>
                <a:cs typeface="Segoe UI" pitchFamily="34" charset="0"/>
              </a:rPr>
              <a:t> Events</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2" name="Table 2">
            <a:extLst>
              <a:ext uri="{FF2B5EF4-FFF2-40B4-BE49-F238E27FC236}">
                <a16:creationId xmlns:a16="http://schemas.microsoft.com/office/drawing/2014/main" id="{C3B75744-F42E-4202-A1B4-1EFEEF1DF767}"/>
              </a:ext>
            </a:extLst>
          </p:cNvPr>
          <p:cNvGraphicFramePr>
            <a:graphicFrameLocks noGrp="1"/>
          </p:cNvGraphicFramePr>
          <p:nvPr>
            <p:extLst>
              <p:ext uri="{D42A27DB-BD31-4B8C-83A1-F6EECF244321}">
                <p14:modId xmlns:p14="http://schemas.microsoft.com/office/powerpoint/2010/main" val="962758207"/>
              </p:ext>
            </p:extLst>
          </p:nvPr>
        </p:nvGraphicFramePr>
        <p:xfrm>
          <a:off x="863601" y="1964620"/>
          <a:ext cx="9813975" cy="2623620"/>
        </p:xfrm>
        <a:graphic>
          <a:graphicData uri="http://schemas.openxmlformats.org/drawingml/2006/table">
            <a:tbl>
              <a:tblPr firstRow="1" bandRow="1">
                <a:tableStyleId>{21E4AEA4-8DFA-4A89-87EB-49C32662AFE0}</a:tableStyleId>
              </a:tblPr>
              <a:tblGrid>
                <a:gridCol w="2502117">
                  <a:extLst>
                    <a:ext uri="{9D8B030D-6E8A-4147-A177-3AD203B41FA5}">
                      <a16:colId xmlns:a16="http://schemas.microsoft.com/office/drawing/2014/main" val="40439499"/>
                    </a:ext>
                  </a:extLst>
                </a:gridCol>
                <a:gridCol w="7311858">
                  <a:extLst>
                    <a:ext uri="{9D8B030D-6E8A-4147-A177-3AD203B41FA5}">
                      <a16:colId xmlns:a16="http://schemas.microsoft.com/office/drawing/2014/main" val="3197894704"/>
                    </a:ext>
                  </a:extLst>
                </a:gridCol>
              </a:tblGrid>
              <a:tr h="349963">
                <a:tc>
                  <a:txBody>
                    <a:bodyPr/>
                    <a:lstStyle/>
                    <a:p>
                      <a:r>
                        <a:rPr lang="en-US" dirty="0"/>
                        <a:t>Event</a:t>
                      </a:r>
                    </a:p>
                  </a:txBody>
                  <a:tcPr/>
                </a:tc>
                <a:tc>
                  <a:txBody>
                    <a:bodyPr/>
                    <a:lstStyle/>
                    <a:p>
                      <a:r>
                        <a:rPr lang="en-US" dirty="0"/>
                        <a:t>When It’s Triggered</a:t>
                      </a:r>
                    </a:p>
                  </a:txBody>
                  <a:tcPr/>
                </a:tc>
                <a:extLst>
                  <a:ext uri="{0D108BD9-81ED-4DB2-BD59-A6C34878D82A}">
                    <a16:rowId xmlns:a16="http://schemas.microsoft.com/office/drawing/2014/main" val="2421724228"/>
                  </a:ext>
                </a:extLst>
              </a:tr>
              <a:tr h="357107">
                <a:tc>
                  <a:txBody>
                    <a:bodyPr/>
                    <a:lstStyle/>
                    <a:p>
                      <a:r>
                        <a:rPr lang="en-US" sz="1800" b="0" i="0" kern="1200" dirty="0">
                          <a:solidFill>
                            <a:schemeClr val="dk1"/>
                          </a:solidFill>
                          <a:effectLst/>
                          <a:latin typeface="+mn-lt"/>
                          <a:ea typeface="+mn-ea"/>
                          <a:cs typeface="+mn-cs"/>
                        </a:rPr>
                        <a:t>Activate</a:t>
                      </a:r>
                      <a:r>
                        <a:rPr lang="en-US" dirty="0"/>
                        <a:t> </a:t>
                      </a:r>
                      <a:endParaRPr lang="en-IN" dirty="0"/>
                    </a:p>
                  </a:txBody>
                  <a:tcPr/>
                </a:tc>
                <a:tc>
                  <a:txBody>
                    <a:bodyPr/>
                    <a:lstStyle/>
                    <a:p>
                      <a:r>
                        <a:rPr lang="en-US" sz="1800" b="0" i="0" kern="1200" dirty="0">
                          <a:solidFill>
                            <a:schemeClr val="dk1"/>
                          </a:solidFill>
                          <a:effectLst/>
                          <a:latin typeface="+mn-lt"/>
                          <a:ea typeface="+mn-ea"/>
                          <a:cs typeface="+mn-cs"/>
                        </a:rPr>
                        <a:t>The worksheet is activated.</a:t>
                      </a:r>
                      <a:r>
                        <a:rPr lang="en-US" dirty="0"/>
                        <a:t> </a:t>
                      </a:r>
                    </a:p>
                  </a:txBody>
                  <a:tcPr/>
                </a:tc>
                <a:extLst>
                  <a:ext uri="{0D108BD9-81ED-4DB2-BD59-A6C34878D82A}">
                    <a16:rowId xmlns:a16="http://schemas.microsoft.com/office/drawing/2014/main" val="2010275032"/>
                  </a:ext>
                </a:extLst>
              </a:tr>
              <a:tr h="396081">
                <a:tc>
                  <a:txBody>
                    <a:bodyPr/>
                    <a:lstStyle/>
                    <a:p>
                      <a:r>
                        <a:rPr lang="en-IN" sz="1800" b="0" i="0" kern="1200" dirty="0" err="1">
                          <a:solidFill>
                            <a:schemeClr val="dk1"/>
                          </a:solidFill>
                          <a:effectLst/>
                          <a:latin typeface="+mn-lt"/>
                          <a:ea typeface="+mn-ea"/>
                          <a:cs typeface="+mn-cs"/>
                        </a:rPr>
                        <a:t>BeforeDoubleClick</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A cell in the worksheet is double-clicked.</a:t>
                      </a:r>
                      <a:endParaRPr lang="en-IN" dirty="0"/>
                    </a:p>
                  </a:txBody>
                  <a:tcPr/>
                </a:tc>
                <a:extLst>
                  <a:ext uri="{0D108BD9-81ED-4DB2-BD59-A6C34878D82A}">
                    <a16:rowId xmlns:a16="http://schemas.microsoft.com/office/drawing/2014/main" val="2834973319"/>
                  </a:ext>
                </a:extLst>
              </a:tr>
              <a:tr h="349963">
                <a:tc>
                  <a:txBody>
                    <a:bodyPr/>
                    <a:lstStyle/>
                    <a:p>
                      <a:r>
                        <a:rPr lang="en-US" sz="1800" b="0" i="0" kern="1200" dirty="0" err="1">
                          <a:solidFill>
                            <a:schemeClr val="dk1"/>
                          </a:solidFill>
                          <a:effectLst/>
                          <a:latin typeface="+mn-lt"/>
                          <a:ea typeface="+mn-ea"/>
                          <a:cs typeface="+mn-cs"/>
                        </a:rPr>
                        <a:t>BeforeRightClick</a:t>
                      </a:r>
                      <a:r>
                        <a:rPr lang="en-US" dirty="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A cell in the worksheet is right-clicked.</a:t>
                      </a:r>
                      <a:endParaRPr lang="en-IN" dirty="0"/>
                    </a:p>
                  </a:txBody>
                  <a:tcPr/>
                </a:tc>
                <a:extLst>
                  <a:ext uri="{0D108BD9-81ED-4DB2-BD59-A6C34878D82A}">
                    <a16:rowId xmlns:a16="http://schemas.microsoft.com/office/drawing/2014/main" val="557970965"/>
                  </a:ext>
                </a:extLst>
              </a:tr>
              <a:tr h="398739">
                <a:tc>
                  <a:txBody>
                    <a:bodyPr/>
                    <a:lstStyle/>
                    <a:p>
                      <a:r>
                        <a:rPr lang="en-US" sz="1800" b="0" i="0" kern="1200" dirty="0">
                          <a:solidFill>
                            <a:schemeClr val="dk1"/>
                          </a:solidFill>
                          <a:effectLst/>
                          <a:latin typeface="+mn-lt"/>
                          <a:ea typeface="+mn-ea"/>
                          <a:cs typeface="+mn-cs"/>
                        </a:rPr>
                        <a:t>Change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A change is made to a cell in the worksheet</a:t>
                      </a:r>
                      <a:endParaRPr lang="en-IN" dirty="0"/>
                    </a:p>
                  </a:txBody>
                  <a:tcPr/>
                </a:tc>
                <a:extLst>
                  <a:ext uri="{0D108BD9-81ED-4DB2-BD59-A6C34878D82A}">
                    <a16:rowId xmlns:a16="http://schemas.microsoft.com/office/drawing/2014/main" val="278153282"/>
                  </a:ext>
                </a:extLst>
              </a:tr>
              <a:tr h="314793">
                <a:tc>
                  <a:txBody>
                    <a:bodyPr/>
                    <a:lstStyle/>
                    <a:p>
                      <a:r>
                        <a:rPr lang="en-US" sz="1800" b="0" i="0" kern="1200" dirty="0">
                          <a:solidFill>
                            <a:schemeClr val="dk1"/>
                          </a:solidFill>
                          <a:effectLst/>
                          <a:latin typeface="+mn-lt"/>
                          <a:ea typeface="+mn-ea"/>
                          <a:cs typeface="+mn-cs"/>
                        </a:rPr>
                        <a:t>Deactivate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The worksheet is deactivated</a:t>
                      </a:r>
                      <a:endParaRPr lang="en-IN" dirty="0"/>
                    </a:p>
                  </a:txBody>
                  <a:tcPr/>
                </a:tc>
                <a:extLst>
                  <a:ext uri="{0D108BD9-81ED-4DB2-BD59-A6C34878D82A}">
                    <a16:rowId xmlns:a16="http://schemas.microsoft.com/office/drawing/2014/main" val="1163818438"/>
                  </a:ext>
                </a:extLst>
              </a:tr>
              <a:tr h="349963">
                <a:tc>
                  <a:txBody>
                    <a:bodyPr/>
                    <a:lstStyle/>
                    <a:p>
                      <a:r>
                        <a:rPr lang="en-US" dirty="0" err="1"/>
                        <a:t>SelectionChange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The Selection is Changed</a:t>
                      </a:r>
                      <a:endParaRPr lang="en-US" dirty="0"/>
                    </a:p>
                  </a:txBody>
                  <a:tcPr/>
                </a:tc>
                <a:extLst>
                  <a:ext uri="{0D108BD9-81ED-4DB2-BD59-A6C34878D82A}">
                    <a16:rowId xmlns:a16="http://schemas.microsoft.com/office/drawing/2014/main" val="933230559"/>
                  </a:ext>
                </a:extLst>
              </a:tr>
            </a:tbl>
          </a:graphicData>
        </a:graphic>
      </p:graphicFrame>
    </p:spTree>
    <p:extLst>
      <p:ext uri="{BB962C8B-B14F-4D97-AF65-F5344CB8AC3E}">
        <p14:creationId xmlns:p14="http://schemas.microsoft.com/office/powerpoint/2010/main" val="3413972527"/>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10515600" cy="741176"/>
          </a:xfrm>
          <a:solidFill>
            <a:srgbClr val="FCD3C2"/>
          </a:solidFill>
        </p:spPr>
        <p:txBody>
          <a:bodyPr>
            <a:normAutofit/>
          </a:bodyPr>
          <a:lstStyle/>
          <a:p>
            <a:r>
              <a:rPr lang="en-GB" sz="4400" b="1" i="1" dirty="0">
                <a:latin typeface="Segoe UI" pitchFamily="34" charset="0"/>
                <a:ea typeface="Segoe UI" panose="020B0502040204020203" pitchFamily="34" charset="0"/>
                <a:cs typeface="Segoe UI" pitchFamily="34" charset="0"/>
              </a:rPr>
              <a:t>Are Events Useful?</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422213"/>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90000"/>
              </a:lnSpc>
              <a:defRPr/>
            </a:pPr>
            <a:endParaRPr lang="en-IN" altLang="en-US" sz="2000" dirty="0">
              <a:solidFill>
                <a:srgbClr val="000000"/>
              </a:solidFill>
              <a:latin typeface="Segoe UI" panose="020B0502040204020203" pitchFamily="34" charset="0"/>
              <a:cs typeface="Segoe UI" panose="020B0502040204020203" pitchFamily="34" charset="0"/>
            </a:endParaRPr>
          </a:p>
          <a:p>
            <a:pPr marL="285750" lvl="0" indent="-285750">
              <a:lnSpc>
                <a:spcPct val="90000"/>
              </a:lnSpc>
              <a:buFont typeface="Arial" panose="020B0604020202020204" pitchFamily="34" charset="0"/>
              <a:buChar char="•"/>
              <a:defRPr/>
            </a:pPr>
            <a:r>
              <a:rPr lang="en-IN" altLang="en-US" sz="2400" dirty="0">
                <a:latin typeface="Segoe UI" panose="020B0502040204020203" pitchFamily="34" charset="0"/>
                <a:cs typeface="Segoe UI" panose="020B0502040204020203" pitchFamily="34" charset="0"/>
              </a:rPr>
              <a:t>Suppose we have a workbook in which values are entered in column A and we need to know exactly when each number was entered. Entering data is an event: a </a:t>
            </a:r>
            <a:r>
              <a:rPr lang="en-IN" altLang="en-US" sz="2400" dirty="0" err="1">
                <a:latin typeface="Segoe UI" panose="020B0502040204020203" pitchFamily="34" charset="0"/>
                <a:cs typeface="Segoe UI" panose="020B0502040204020203" pitchFamily="34" charset="0"/>
              </a:rPr>
              <a:t>WorksheetChange</a:t>
            </a:r>
            <a:r>
              <a:rPr lang="en-IN" altLang="en-US" sz="2400" dirty="0">
                <a:latin typeface="Segoe UI" panose="020B0502040204020203" pitchFamily="34" charset="0"/>
                <a:cs typeface="Segoe UI" panose="020B0502040204020203" pitchFamily="34" charset="0"/>
              </a:rPr>
              <a:t> event. </a:t>
            </a:r>
          </a:p>
          <a:p>
            <a:pPr marL="285750" lvl="0" indent="-285750">
              <a:lnSpc>
                <a:spcPct val="90000"/>
              </a:lnSpc>
              <a:buFont typeface="Arial" panose="020B0604020202020204" pitchFamily="34" charset="0"/>
              <a:buChar char="•"/>
              <a:defRPr/>
            </a:pPr>
            <a:r>
              <a:rPr lang="en-IN" altLang="en-US" sz="2400" dirty="0">
                <a:latin typeface="Segoe UI" panose="020B0502040204020203" pitchFamily="34" charset="0"/>
                <a:cs typeface="Segoe UI" panose="020B0502040204020203" pitchFamily="34" charset="0"/>
              </a:rPr>
              <a:t>We can write a macro that responds to this event. That macro kicks in whenever the worksheet is changed. If the change was made in column A, the macro puts the date and time in column B, next to the data point that was entered.</a:t>
            </a:r>
          </a:p>
          <a:p>
            <a:pPr marL="0" lv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Private Sub </a:t>
            </a:r>
            <a:r>
              <a:rPr lang="en-IN" sz="2800" dirty="0" err="1">
                <a:solidFill>
                  <a:schemeClr val="accent1"/>
                </a:solidFill>
                <a:latin typeface="CordiaUPC" panose="020B0502040204020203" pitchFamily="34" charset="-34"/>
                <a:cs typeface="CordiaUPC" panose="020B0502040204020203" pitchFamily="34" charset="-34"/>
              </a:rPr>
              <a:t>Worksheet_Change</a:t>
            </a:r>
            <a:r>
              <a:rPr lang="en-IN" sz="2800" dirty="0">
                <a:solidFill>
                  <a:schemeClr val="accent1"/>
                </a:solidFill>
                <a:latin typeface="CordiaUPC" panose="020B0502040204020203" pitchFamily="34" charset="-34"/>
                <a:cs typeface="CordiaUPC" panose="020B0502040204020203" pitchFamily="34" charset="-34"/>
              </a:rPr>
              <a:t>(</a:t>
            </a:r>
            <a:r>
              <a:rPr lang="en-IN" sz="2800" dirty="0" err="1">
                <a:solidFill>
                  <a:schemeClr val="accent1"/>
                </a:solidFill>
                <a:latin typeface="CordiaUPC" panose="020B0502040204020203" pitchFamily="34" charset="-34"/>
                <a:cs typeface="CordiaUPC" panose="020B0502040204020203" pitchFamily="34" charset="-34"/>
              </a:rPr>
              <a:t>ByVal</a:t>
            </a:r>
            <a:r>
              <a:rPr lang="en-IN" sz="2800" dirty="0">
                <a:solidFill>
                  <a:schemeClr val="accent1"/>
                </a:solidFill>
                <a:latin typeface="CordiaUPC" panose="020B0502040204020203" pitchFamily="34" charset="-34"/>
                <a:cs typeface="CordiaUPC" panose="020B0502040204020203" pitchFamily="34" charset="-34"/>
              </a:rPr>
              <a:t> Target As Range)</a:t>
            </a:r>
          </a:p>
          <a:p>
            <a:pPr marL="0" lv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If </a:t>
            </a:r>
            <a:r>
              <a:rPr lang="en-IN" sz="2800" dirty="0" err="1">
                <a:solidFill>
                  <a:schemeClr val="accent1"/>
                </a:solidFill>
                <a:latin typeface="CordiaUPC" panose="020B0502040204020203" pitchFamily="34" charset="-34"/>
                <a:cs typeface="CordiaUPC" panose="020B0502040204020203" pitchFamily="34" charset="-34"/>
              </a:rPr>
              <a:t>Target.Column</a:t>
            </a:r>
            <a:r>
              <a:rPr lang="en-IN" sz="2800" dirty="0">
                <a:solidFill>
                  <a:schemeClr val="accent1"/>
                </a:solidFill>
                <a:latin typeface="CordiaUPC" panose="020B0502040204020203" pitchFamily="34" charset="-34"/>
                <a:cs typeface="CordiaUPC" panose="020B0502040204020203" pitchFamily="34" charset="-34"/>
              </a:rPr>
              <a:t> = 1 Then</a:t>
            </a:r>
          </a:p>
          <a:p>
            <a:pPr marL="0" lvl="0" indent="0">
              <a:lnSpc>
                <a:spcPct val="90000"/>
              </a:lnSpc>
              <a:buNone/>
              <a:defRPr/>
            </a:pPr>
            <a:r>
              <a:rPr lang="en-IN" sz="2800" dirty="0" err="1">
                <a:solidFill>
                  <a:schemeClr val="accent1"/>
                </a:solidFill>
                <a:latin typeface="CordiaUPC" panose="020B0502040204020203" pitchFamily="34" charset="-34"/>
                <a:cs typeface="CordiaUPC" panose="020B0502040204020203" pitchFamily="34" charset="-34"/>
              </a:rPr>
              <a:t>Target.Offset</a:t>
            </a:r>
            <a:r>
              <a:rPr lang="en-IN" sz="2800" dirty="0">
                <a:solidFill>
                  <a:schemeClr val="accent1"/>
                </a:solidFill>
                <a:latin typeface="CordiaUPC" panose="020B0502040204020203" pitchFamily="34" charset="-34"/>
                <a:cs typeface="CordiaUPC" panose="020B0502040204020203" pitchFamily="34" charset="-34"/>
              </a:rPr>
              <a:t>(0, 1) = Now</a:t>
            </a:r>
          </a:p>
          <a:p>
            <a:pPr marL="0" lv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End If</a:t>
            </a:r>
          </a:p>
          <a:p>
            <a:pPr marL="0" lvl="0" indent="0">
              <a:lnSpc>
                <a:spcPct val="90000"/>
              </a:lnSpc>
              <a:buNone/>
              <a:defRPr/>
            </a:pPr>
            <a:r>
              <a:rPr lang="en-IN" sz="2800" dirty="0">
                <a:solidFill>
                  <a:schemeClr val="accent1"/>
                </a:solidFill>
                <a:latin typeface="CordiaUPC" panose="020B0502040204020203" pitchFamily="34" charset="-34"/>
                <a:cs typeface="CordiaUPC" panose="020B0502040204020203" pitchFamily="34" charset="-34"/>
              </a:rPr>
              <a:t>End Sub</a:t>
            </a:r>
            <a:endParaRPr lang="fr-FR" altLang="en-US" sz="2800" dirty="0">
              <a:solidFill>
                <a:schemeClr val="accent1"/>
              </a:solidFill>
              <a:latin typeface="CordiaUPC" panose="020B0502040204020203" pitchFamily="34" charset="-34"/>
              <a:cs typeface="CordiaUPC" panose="020B0502040204020203" pitchFamily="34" charset="-34"/>
            </a:endParaRPr>
          </a:p>
        </p:txBody>
      </p:sp>
    </p:spTree>
    <p:extLst>
      <p:ext uri="{BB962C8B-B14F-4D97-AF65-F5344CB8AC3E}">
        <p14:creationId xmlns:p14="http://schemas.microsoft.com/office/powerpoint/2010/main" val="2010923118"/>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9984697" cy="741176"/>
          </a:xfrm>
          <a:solidFill>
            <a:srgbClr val="FCD3C2"/>
          </a:solidFill>
        </p:spPr>
        <p:txBody>
          <a:bodyPr>
            <a:normAutofit fontScale="90000"/>
          </a:bodyPr>
          <a:lstStyle/>
          <a:p>
            <a:r>
              <a:rPr lang="en-GB" sz="4400" b="1" i="1" dirty="0">
                <a:latin typeface="Segoe UI" pitchFamily="34" charset="0"/>
                <a:ea typeface="Segoe UI" panose="020B0502040204020203" pitchFamily="34" charset="0"/>
                <a:cs typeface="Segoe UI" pitchFamily="34" charset="0"/>
              </a:rPr>
              <a:t>Programming Event-Handler Procedures </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536606"/>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A VBA procedure that executes in response to an event is called an event-handler procedure. </a:t>
            </a: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These are always Sub procedures </a:t>
            </a: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Steps for creating</a:t>
            </a:r>
          </a:p>
          <a:p>
            <a:pPr marL="457200" lvl="0" indent="-457200">
              <a:lnSpc>
                <a:spcPct val="90000"/>
              </a:lnSpc>
              <a:buFont typeface="+mj-lt"/>
              <a:buAutoNum type="arabicPeriod"/>
              <a:defRPr/>
            </a:pPr>
            <a:r>
              <a:rPr lang="en-IN" sz="2400" dirty="0">
                <a:latin typeface="Segoe UI" panose="020B0502040204020203" pitchFamily="34" charset="0"/>
                <a:cs typeface="Segoe UI" panose="020B0502040204020203" pitchFamily="34" charset="0"/>
              </a:rPr>
              <a:t>Identify the event you want to trigger the procedure.</a:t>
            </a:r>
          </a:p>
          <a:p>
            <a:pPr marL="457200" lvl="0" indent="-457200">
              <a:lnSpc>
                <a:spcPct val="90000"/>
              </a:lnSpc>
              <a:buFont typeface="+mj-lt"/>
              <a:buAutoNum type="arabicPeriod"/>
              <a:defRPr/>
            </a:pPr>
            <a:r>
              <a:rPr lang="en-IN" sz="2400" dirty="0">
                <a:latin typeface="Segoe UI" panose="020B0502040204020203" pitchFamily="34" charset="0"/>
                <a:cs typeface="Segoe UI" panose="020B0502040204020203" pitchFamily="34" charset="0"/>
              </a:rPr>
              <a:t>Press Alt+F11 to activate the Visual Basic Editor.</a:t>
            </a:r>
          </a:p>
          <a:p>
            <a:pPr marL="457200" lvl="0" indent="-457200">
              <a:lnSpc>
                <a:spcPct val="90000"/>
              </a:lnSpc>
              <a:buFont typeface="+mj-lt"/>
              <a:buAutoNum type="arabicPeriod"/>
              <a:defRPr/>
            </a:pPr>
            <a:r>
              <a:rPr lang="en-IN" sz="2400" dirty="0">
                <a:latin typeface="Segoe UI" panose="020B0502040204020203" pitchFamily="34" charset="0"/>
                <a:cs typeface="Segoe UI" panose="020B0502040204020203" pitchFamily="34" charset="0"/>
              </a:rPr>
              <a:t>In the VBE Project window, double-click the appropriate object listed under Microsoft Excel Objects. For workbook-related events, the object is </a:t>
            </a:r>
            <a:r>
              <a:rPr lang="en-IN" sz="2400" dirty="0" err="1">
                <a:latin typeface="Segoe UI" panose="020B0502040204020203" pitchFamily="34" charset="0"/>
                <a:cs typeface="Segoe UI" panose="020B0502040204020203" pitchFamily="34" charset="0"/>
              </a:rPr>
              <a:t>ThisWorkbook</a:t>
            </a:r>
            <a:r>
              <a:rPr lang="en-IN" sz="2400" dirty="0">
                <a:latin typeface="Segoe UI" panose="020B0502040204020203" pitchFamily="34" charset="0"/>
                <a:cs typeface="Segoe UI" panose="020B0502040204020203" pitchFamily="34" charset="0"/>
              </a:rPr>
              <a:t>. For a </a:t>
            </a:r>
            <a:r>
              <a:rPr lang="en-IN" sz="2400" dirty="0" err="1">
                <a:latin typeface="Segoe UI" panose="020B0502040204020203" pitchFamily="34" charset="0"/>
                <a:cs typeface="Segoe UI" panose="020B0502040204020203" pitchFamily="34" charset="0"/>
              </a:rPr>
              <a:t>worksheetrelated</a:t>
            </a:r>
            <a:r>
              <a:rPr lang="en-IN" sz="2400" dirty="0">
                <a:latin typeface="Segoe UI" panose="020B0502040204020203" pitchFamily="34" charset="0"/>
                <a:cs typeface="Segoe UI" panose="020B0502040204020203" pitchFamily="34" charset="0"/>
              </a:rPr>
              <a:t> event, the object is a Worksheet object (such as Sheet1).</a:t>
            </a:r>
          </a:p>
          <a:p>
            <a:pPr marL="457200" lvl="0" indent="-457200">
              <a:lnSpc>
                <a:spcPct val="90000"/>
              </a:lnSpc>
              <a:buFont typeface="+mj-lt"/>
              <a:buAutoNum type="arabicPeriod"/>
              <a:defRPr/>
            </a:pPr>
            <a:r>
              <a:rPr lang="en-IN" sz="2400" dirty="0">
                <a:latin typeface="Segoe UI" panose="020B0502040204020203" pitchFamily="34" charset="0"/>
                <a:cs typeface="Segoe UI" panose="020B0502040204020203" pitchFamily="34" charset="0"/>
              </a:rPr>
              <a:t>In the Code window for the object, write the event-handler procedure that is executed when the event occurs.</a:t>
            </a:r>
          </a:p>
          <a:p>
            <a:pPr marL="285750" lvl="0" indent="-285750">
              <a:lnSpc>
                <a:spcPct val="90000"/>
              </a:lnSpc>
              <a:buFont typeface="Arial" panose="020B0604020202020204" pitchFamily="34" charset="0"/>
              <a:buChar char="•"/>
              <a:defRPr/>
            </a:pPr>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90528544"/>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0" y="681037"/>
            <a:ext cx="6506980" cy="741176"/>
          </a:xfrm>
          <a:solidFill>
            <a:srgbClr val="FCD3C2"/>
          </a:solidFill>
        </p:spPr>
        <p:txBody>
          <a:bodyPr>
            <a:normAutofit fontScale="90000"/>
          </a:bodyPr>
          <a:lstStyle/>
          <a:p>
            <a:r>
              <a:rPr lang="en-GB" sz="4400" b="1" i="1" dirty="0">
                <a:latin typeface="Segoe UI" pitchFamily="34" charset="0"/>
                <a:ea typeface="Segoe UI" panose="020B0502040204020203" pitchFamily="34" charset="0"/>
                <a:cs typeface="Segoe UI" pitchFamily="34" charset="0"/>
              </a:rPr>
              <a:t>Where Does the Code Go?</a:t>
            </a:r>
            <a:endParaRPr lang="en-US" sz="4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838200" y="1308848"/>
            <a:ext cx="10515599"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90000"/>
              </a:lnSpc>
              <a:defRPr/>
            </a:pPr>
            <a:endParaRPr lang="en-IN" altLang="en-US" sz="2000" dirty="0">
              <a:solidFill>
                <a:srgbClr val="000000"/>
              </a:solidFill>
              <a:latin typeface="Segoe UI" panose="020B0502040204020203" pitchFamily="34" charset="0"/>
              <a:cs typeface="Segoe UI" panose="020B0502040204020203" pitchFamily="34" charset="0"/>
            </a:endParaRP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Event-handler procedures must reside in the Code window of an Object module. </a:t>
            </a: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They do not go in a standard VBA module. </a:t>
            </a:r>
          </a:p>
          <a:p>
            <a:pPr marL="285750" lvl="0" indent="-285750">
              <a:lnSpc>
                <a:spcPct val="90000"/>
              </a:lnSpc>
              <a:buFont typeface="Arial" panose="020B0604020202020204" pitchFamily="34" charset="0"/>
              <a:buChar char="•"/>
              <a:defRPr/>
            </a:pPr>
            <a:r>
              <a:rPr lang="en-IN" sz="2400" dirty="0">
                <a:latin typeface="Segoe UI" panose="020B0502040204020203" pitchFamily="34" charset="0"/>
                <a:cs typeface="Segoe UI" panose="020B0502040204020203" pitchFamily="34" charset="0"/>
              </a:rPr>
              <a:t>If you put your event-handler procedure in the wrong place, it simply won’t work. And you won’t see any error messages, either.</a:t>
            </a:r>
          </a:p>
          <a:p>
            <a:pPr marL="0" lvl="0" indent="0">
              <a:lnSpc>
                <a:spcPct val="90000"/>
              </a:lnSpc>
              <a:buNone/>
              <a:defRPr/>
            </a:pPr>
            <a:br>
              <a:rPr lang="en-US" sz="1800" dirty="0"/>
            </a:br>
            <a:endParaRPr lang="fr-FR" altLang="en-US" sz="2400" dirty="0">
              <a:solidFill>
                <a:schemeClr val="accent1"/>
              </a:solidFill>
              <a:latin typeface="CordiaUPC" panose="020B0502040204020203" pitchFamily="34" charset="-34"/>
              <a:cs typeface="CordiaUPC" panose="020B0502040204020203" pitchFamily="34" charset="-34"/>
            </a:endParaRPr>
          </a:p>
          <a:p>
            <a:pPr marL="285750" lvl="0" indent="-285750">
              <a:lnSpc>
                <a:spcPct val="90000"/>
              </a:lnSpc>
              <a:buFont typeface="Arial" panose="020B0604020202020204" pitchFamily="34" charset="0"/>
              <a:buChar char="•"/>
              <a:defRPr/>
            </a:pPr>
            <a:br>
              <a:rPr lang="en-IN" sz="1000" dirty="0"/>
            </a:br>
            <a:br>
              <a:rPr lang="en-IN" sz="1400" dirty="0"/>
            </a:br>
            <a:endParaRPr lang="en-IN" sz="24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23736056"/>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0D644F4-D7E7-714B-B6EF-683E3E00B775}"/>
              </a:ext>
            </a:extLst>
          </p:cNvPr>
          <p:cNvSpPr/>
          <p:nvPr/>
        </p:nvSpPr>
        <p:spPr>
          <a:xfrm>
            <a:off x="838201" y="681038"/>
            <a:ext cx="2270760" cy="627810"/>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26724"/>
              </a:solidFill>
            </a:endParaRPr>
          </a:p>
        </p:txBody>
      </p:sp>
      <p:sp>
        <p:nvSpPr>
          <p:cNvPr id="5" name="Title 4">
            <a:extLst>
              <a:ext uri="{FF2B5EF4-FFF2-40B4-BE49-F238E27FC236}">
                <a16:creationId xmlns:a16="http://schemas.microsoft.com/office/drawing/2014/main" id="{391E4A88-92EE-694D-A87D-ECD1349BF165}"/>
              </a:ext>
            </a:extLst>
          </p:cNvPr>
          <p:cNvSpPr>
            <a:spLocks noGrp="1"/>
          </p:cNvSpPr>
          <p:nvPr>
            <p:ph type="title"/>
          </p:nvPr>
        </p:nvSpPr>
        <p:spPr>
          <a:xfrm>
            <a:off x="838201" y="681037"/>
            <a:ext cx="9310140" cy="741176"/>
          </a:xfrm>
          <a:solidFill>
            <a:srgbClr val="FCD3C2"/>
          </a:solidFill>
        </p:spPr>
        <p:txBody>
          <a:bodyPr>
            <a:normAutofit fontScale="90000"/>
          </a:bodyPr>
          <a:lstStyle/>
          <a:p>
            <a:r>
              <a:rPr lang="en-IN" sz="4400" b="1" i="1" dirty="0">
                <a:latin typeface="Segoe UI" pitchFamily="34" charset="0"/>
                <a:ea typeface="Segoe UI" panose="020B0502040204020203" pitchFamily="34" charset="0"/>
                <a:cs typeface="Segoe UI" pitchFamily="34" charset="0"/>
              </a:rPr>
              <a:t>Writing An Event-Handler Procedure</a:t>
            </a:r>
          </a:p>
        </p:txBody>
      </p:sp>
      <p:sp>
        <p:nvSpPr>
          <p:cNvPr id="4" name="Content Placeholder 3">
            <a:extLst>
              <a:ext uri="{FF2B5EF4-FFF2-40B4-BE49-F238E27FC236}">
                <a16:creationId xmlns:a16="http://schemas.microsoft.com/office/drawing/2014/main" id="{D6B1978E-5788-4537-AD2C-418F08DDA094}"/>
              </a:ext>
            </a:extLst>
          </p:cNvPr>
          <p:cNvSpPr>
            <a:spLocks noGrp="1"/>
          </p:cNvSpPr>
          <p:nvPr>
            <p:ph idx="1"/>
          </p:nvPr>
        </p:nvSpPr>
        <p:spPr/>
        <p:txBody>
          <a:bodyPr>
            <a:normAutofit/>
          </a:bodyPr>
          <a:lstStyle/>
          <a:p>
            <a:pPr marL="12700">
              <a:lnSpc>
                <a:spcPct val="100000"/>
              </a:lnSpc>
              <a:spcBef>
                <a:spcPts val="100"/>
              </a:spcBef>
            </a:pPr>
            <a:r>
              <a:rPr lang="en-IN" sz="800" dirty="0">
                <a:solidFill>
                  <a:schemeClr val="tx1"/>
                </a:solidFill>
                <a:latin typeface="Segoe UI"/>
                <a:cs typeface="Segoe UI"/>
              </a:rPr>
              <a:t>.</a:t>
            </a:r>
          </a:p>
        </p:txBody>
      </p:sp>
      <p:sp>
        <p:nvSpPr>
          <p:cNvPr id="7" name="AutoShape 6" descr="Image result for vector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3">
            <a:extLst>
              <a:ext uri="{FF2B5EF4-FFF2-40B4-BE49-F238E27FC236}">
                <a16:creationId xmlns:a16="http://schemas.microsoft.com/office/drawing/2014/main" id="{745B69EA-D192-457E-8554-8B80AD5AB866}"/>
              </a:ext>
            </a:extLst>
          </p:cNvPr>
          <p:cNvSpPr txBox="1">
            <a:spLocks noChangeArrowheads="1"/>
          </p:cNvSpPr>
          <p:nvPr/>
        </p:nvSpPr>
        <p:spPr bwMode="auto">
          <a:xfrm>
            <a:off x="457200" y="1600200"/>
            <a:ext cx="4038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endParaRPr kumimoji="0" lang="en-US" altLang="en-US" sz="20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29AE15E6-55CE-45AA-9C9F-1A38EFA74BB7}"/>
              </a:ext>
            </a:extLst>
          </p:cNvPr>
          <p:cNvSpPr txBox="1"/>
          <p:nvPr/>
        </p:nvSpPr>
        <p:spPr>
          <a:xfrm>
            <a:off x="682729" y="1767966"/>
            <a:ext cx="11277600" cy="4154984"/>
          </a:xfrm>
          <a:prstGeom prst="rect">
            <a:avLst/>
          </a:prstGeom>
          <a:noFill/>
        </p:spPr>
        <p:txBody>
          <a:bodyPr wrap="square" rtlCol="0">
            <a:spAutoFit/>
          </a:bodyPr>
          <a:lstStyle/>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At the top of each Code window, there are two drop-down lists:</a:t>
            </a:r>
          </a:p>
          <a:p>
            <a:pPr marL="800100" lvl="1"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The Object drop-down list (the one on the left)</a:t>
            </a:r>
          </a:p>
          <a:p>
            <a:pPr marL="800100" lvl="1"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The Procedure drop-down list (the one on the right)</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If we’re writing an event-handler for the </a:t>
            </a:r>
            <a:r>
              <a:rPr lang="en-IN" sz="2400" dirty="0" err="1">
                <a:latin typeface="Segoe UI" panose="020B0502040204020203" pitchFamily="34" charset="0"/>
                <a:cs typeface="Segoe UI" panose="020B0502040204020203" pitchFamily="34" charset="0"/>
              </a:rPr>
              <a:t>ThisWorkbook</a:t>
            </a:r>
            <a:r>
              <a:rPr lang="en-IN" sz="2400" dirty="0">
                <a:latin typeface="Segoe UI" panose="020B0502040204020203" pitchFamily="34" charset="0"/>
                <a:cs typeface="Segoe UI" panose="020B0502040204020203" pitchFamily="34" charset="0"/>
              </a:rPr>
              <a:t> object, we need to click </a:t>
            </a:r>
            <a:r>
              <a:rPr lang="en-IN" sz="2400" dirty="0" err="1">
                <a:latin typeface="Segoe UI" panose="020B0502040204020203" pitchFamily="34" charset="0"/>
                <a:cs typeface="Segoe UI" panose="020B0502040204020203" pitchFamily="34" charset="0"/>
              </a:rPr>
              <a:t>ThisWorkbook</a:t>
            </a:r>
            <a:r>
              <a:rPr lang="en-IN" sz="2400" dirty="0">
                <a:latin typeface="Segoe UI" panose="020B0502040204020203" pitchFamily="34" charset="0"/>
                <a:cs typeface="Segoe UI" panose="020B0502040204020203" pitchFamily="34" charset="0"/>
              </a:rPr>
              <a:t> in the Project window and then choose Workbook from the Object drop-down</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If we’re writing an event-handler for a Sheet object, we need to click the specific Sheet in the Project window and then choose Worksheet from the Object dropdown list</a:t>
            </a:r>
          </a:p>
          <a:p>
            <a:pPr marL="342900" indent="-342900">
              <a:buFont typeface="Arial" panose="020B0604020202020204" pitchFamily="34" charset="0"/>
              <a:buChar char="•"/>
            </a:pPr>
            <a:r>
              <a:rPr lang="en-IN" sz="2400" dirty="0">
                <a:latin typeface="Segoe UI" panose="020B0502040204020203" pitchFamily="34" charset="0"/>
                <a:cs typeface="Segoe UI" panose="020B0502040204020203" pitchFamily="34" charset="0"/>
              </a:rPr>
              <a:t>After we’ve made your choice from the Object drop-down list, we can choose the event from the Procedure drop-down list. </a:t>
            </a:r>
          </a:p>
        </p:txBody>
      </p:sp>
    </p:spTree>
    <p:extLst>
      <p:ext uri="{BB962C8B-B14F-4D97-AF65-F5344CB8AC3E}">
        <p14:creationId xmlns:p14="http://schemas.microsoft.com/office/powerpoint/2010/main" val="275544172"/>
      </p:ext>
    </p:extLst>
  </p:cSld>
  <p:clrMapOvr>
    <a:masterClrMapping/>
  </p:clrMapOvr>
  <p:transition spd="slow">
    <p:pull/>
  </p:transition>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8056</TotalTime>
  <Words>1487</Words>
  <Application>Microsoft Office PowerPoint</Application>
  <PresentationFormat>Widescreen</PresentationFormat>
  <Paragraphs>226</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CordiaUPC</vt:lpstr>
      <vt:lpstr>Lora</vt:lpstr>
      <vt:lpstr>Roboto Light</vt:lpstr>
      <vt:lpstr>Segoe UI</vt:lpstr>
      <vt:lpstr>IAQS PPT- Zil_ Final</vt:lpstr>
      <vt:lpstr>PowerPoint Presentation</vt:lpstr>
      <vt:lpstr>What is An Event</vt:lpstr>
      <vt:lpstr>WorkBook Events</vt:lpstr>
      <vt:lpstr>WorkBook Events</vt:lpstr>
      <vt:lpstr>WorkSheet Events</vt:lpstr>
      <vt:lpstr>Are Events Useful?</vt:lpstr>
      <vt:lpstr>Programming Event-Handler Procedures </vt:lpstr>
      <vt:lpstr>Where Does the Code Go?</vt:lpstr>
      <vt:lpstr>Writing An Event-Handler Procedure</vt:lpstr>
      <vt:lpstr>Example – Open Event</vt:lpstr>
      <vt:lpstr>Example 2 – Open Event</vt:lpstr>
      <vt:lpstr>Example – BeforeClose Event</vt:lpstr>
      <vt:lpstr>Example – BeforeSave Event</vt:lpstr>
      <vt:lpstr>Example 2 – BeforeSave Event</vt:lpstr>
      <vt:lpstr>Example  – Activate Worksheet Event</vt:lpstr>
      <vt:lpstr>Example  – Deactivate Worksheet Event</vt:lpstr>
      <vt:lpstr>Example  – Activate Workbook Event</vt:lpstr>
      <vt:lpstr>Example  2 – Deactivate Workbook Event</vt:lpstr>
      <vt:lpstr>Example  – BeforeDoubleClick Event</vt:lpstr>
      <vt:lpstr>Example  – Change Event</vt:lpstr>
      <vt:lpstr>Example  – OnTime Event</vt:lpstr>
      <vt:lpstr>Example 2 – KeyPress Event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vibhanshu bisht</cp:lastModifiedBy>
  <cp:revision>257</cp:revision>
  <dcterms:created xsi:type="dcterms:W3CDTF">2019-12-10T16:16:08Z</dcterms:created>
  <dcterms:modified xsi:type="dcterms:W3CDTF">2021-04-07T02:14:57Z</dcterms:modified>
</cp:coreProperties>
</file>