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8" r:id="rId2"/>
    <p:sldId id="422" r:id="rId3"/>
    <p:sldId id="582" r:id="rId4"/>
    <p:sldId id="548" r:id="rId5"/>
    <p:sldId id="581" r:id="rId6"/>
    <p:sldId id="495" r:id="rId7"/>
    <p:sldId id="549" r:id="rId8"/>
    <p:sldId id="550" r:id="rId9"/>
    <p:sldId id="551" r:id="rId10"/>
    <p:sldId id="560" r:id="rId11"/>
    <p:sldId id="583" r:id="rId12"/>
    <p:sldId id="497" r:id="rId13"/>
    <p:sldId id="594" r:id="rId14"/>
    <p:sldId id="595" r:id="rId15"/>
    <p:sldId id="596" r:id="rId16"/>
    <p:sldId id="584" r:id="rId17"/>
    <p:sldId id="585" r:id="rId18"/>
    <p:sldId id="586" r:id="rId19"/>
    <p:sldId id="587" r:id="rId20"/>
    <p:sldId id="588" r:id="rId21"/>
    <p:sldId id="589" r:id="rId22"/>
    <p:sldId id="590" r:id="rId23"/>
    <p:sldId id="591" r:id="rId24"/>
    <p:sldId id="592" r:id="rId25"/>
    <p:sldId id="59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623"/>
    <a:srgbClr val="EDEDEE"/>
    <a:srgbClr val="FCD3C2"/>
    <a:srgbClr val="FFFFFF"/>
    <a:srgbClr val="000000"/>
    <a:srgbClr val="F26724"/>
    <a:srgbClr val="42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9" autoAdjust="0"/>
    <p:restoredTop sz="94249" autoAdjust="0"/>
  </p:normalViewPr>
  <p:slideViewPr>
    <p:cSldViewPr snapToGrid="0" snapToObjects="1">
      <p:cViewPr varScale="1">
        <p:scale>
          <a:sx n="64" d="100"/>
          <a:sy n="64" d="100"/>
        </p:scale>
        <p:origin x="2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2" d="100"/>
          <a:sy n="112" d="100"/>
        </p:scale>
        <p:origin x="432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1FF11-E8B5-974A-A7F9-820287719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AD3D8-BF3E-9A45-BB2E-8741E080B8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952-2A9F-FE4B-907D-A51DC08421D5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94F6D-F76A-CF44-BA2F-D77DC67B5F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BD634-BA8A-AB41-9ED8-BACB999D3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C3D9-14DD-E74E-B615-7E08BDF19F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C31E-DDC8-4B3B-94FE-94FC773413F3}" type="datetimeFigureOut">
              <a:rPr lang="en-IN" smtClean="0"/>
              <a:pPr/>
              <a:t>20-05-2021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67C0-6CBB-4AF4-ABD2-EFA4EF60718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8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2A269F68-A112-7E45-9E09-D07179E5D466}" type="datetimeFigureOut">
              <a:rPr lang="en-US" smtClean="0"/>
              <a:pPr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54" y="414695"/>
            <a:ext cx="7709692" cy="1936965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556591" y="3627782"/>
            <a:ext cx="1107881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Segoe UI" pitchFamily="34" charset="0"/>
                <a:cs typeface="Segoe UI" pitchFamily="34" charset="0"/>
              </a:rPr>
              <a:t>Subject : Advanced Applications of Excel</a:t>
            </a:r>
            <a:endParaRPr lang="en-IN" sz="40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2016957" y="4567895"/>
            <a:ext cx="87570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i="1" dirty="0">
                <a:latin typeface="Segoe UI" pitchFamily="34" charset="0"/>
                <a:cs typeface="Segoe UI" pitchFamily="34" charset="0"/>
              </a:rPr>
              <a:t>User Interaction</a:t>
            </a:r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8815465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Using information from a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UserForm</a:t>
            </a:r>
            <a:endParaRPr lang="en-IN" sz="4400" b="1" i="1" dirty="0">
              <a:latin typeface="Segoe UI" pitchFamily="34" charset="0"/>
              <a:ea typeface="Segoe UI" panose="020B0502040204020203" pitchFamily="34" charset="0"/>
              <a:cs typeface="Segoe UI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697042" y="1845170"/>
            <a:ext cx="11277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VBE provides a name for each control added to a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control’s name corresponds to its Name property.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this name to refer to a particular control in your code.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Your VBA code can also check various properties of the controls and take appropriate actions. E.g. : 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CheckBox1.Value = True Then Call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PrintReport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61760249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899534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 – Creating a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UserForm</a:t>
            </a:r>
            <a:endParaRPr lang="en-IN" sz="4400" b="1" i="1" dirty="0">
              <a:latin typeface="Segoe UI" pitchFamily="34" charset="0"/>
              <a:ea typeface="Segoe UI" panose="020B0502040204020203" pitchFamily="34" charset="0"/>
              <a:cs typeface="Segoe UI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127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Press Alt+F11 to activate the VBE.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If multiple projects are in the Project window, select the project that corresponds to the workbook you’re using.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Choose Insert ➪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 (The VBE inserts a new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object with an empty dialog box.)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Press F4 to display the Properties window.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the Properties window, change the dialog box’s Caption property to Change Case.</a:t>
            </a:r>
          </a:p>
        </p:txBody>
      </p:sp>
    </p:spTree>
    <p:extLst>
      <p:ext uri="{BB962C8B-B14F-4D97-AF65-F5344CB8AC3E}">
        <p14:creationId xmlns:p14="http://schemas.microsoft.com/office/powerpoint/2010/main" val="3517228558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6"/>
            <a:ext cx="10059649" cy="752859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- Adding the Command Buttons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04406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sure that the Toolbox is displayed; if it isn’t, choose View ➪Toolbox.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If the Properties window isn’t visible, press F4 to display it.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the Toolbox, drag a Command Button into the dialog box to create a button.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sure that 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CommandButton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is selected; then activate the Properties window and change the following properties:</a:t>
            </a: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35EA095-3565-4DA1-BAB8-1DF3250DC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086162"/>
              </p:ext>
            </p:extLst>
          </p:nvPr>
        </p:nvGraphicFramePr>
        <p:xfrm>
          <a:off x="1042648" y="4272335"/>
          <a:ext cx="4428761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90886">
                  <a:extLst>
                    <a:ext uri="{9D8B030D-6E8A-4147-A177-3AD203B41FA5}">
                      <a16:colId xmlns:a16="http://schemas.microsoft.com/office/drawing/2014/main" val="4158005233"/>
                    </a:ext>
                  </a:extLst>
                </a:gridCol>
                <a:gridCol w="3237875">
                  <a:extLst>
                    <a:ext uri="{9D8B030D-6E8A-4147-A177-3AD203B41FA5}">
                      <a16:colId xmlns:a16="http://schemas.microsoft.com/office/drawing/2014/main" val="2025511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225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OkButton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08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290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Default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967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873673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6"/>
            <a:ext cx="10059649" cy="752859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- Adding the Command Buttons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04406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Add a second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CommandButton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object to 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and change the following properties:</a:t>
            </a: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Adjust the size and position of the controls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35EA095-3565-4DA1-BAB8-1DF3250DC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639578"/>
              </p:ext>
            </p:extLst>
          </p:nvPr>
        </p:nvGraphicFramePr>
        <p:xfrm>
          <a:off x="1042648" y="2431197"/>
          <a:ext cx="4428761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90886">
                  <a:extLst>
                    <a:ext uri="{9D8B030D-6E8A-4147-A177-3AD203B41FA5}">
                      <a16:colId xmlns:a16="http://schemas.microsoft.com/office/drawing/2014/main" val="4158005233"/>
                    </a:ext>
                  </a:extLst>
                </a:gridCol>
                <a:gridCol w="3237875">
                  <a:extLst>
                    <a:ext uri="{9D8B030D-6E8A-4147-A177-3AD203B41FA5}">
                      <a16:colId xmlns:a16="http://schemas.microsoft.com/office/drawing/2014/main" val="2025511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225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OkButton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08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290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Default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967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677133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6"/>
            <a:ext cx="10059649" cy="752859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- Adding the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OptionButtons</a:t>
            </a:r>
            <a:endParaRPr lang="en-IN" sz="4400" b="1" i="1" dirty="0">
              <a:latin typeface="Segoe UI" pitchFamily="34" charset="0"/>
              <a:ea typeface="Segoe UI" panose="020B0502040204020203" pitchFamily="34" charset="0"/>
              <a:cs typeface="Segoe UI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308371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04406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the Toolbox, click the Frame tool and drag it into the dialog box. (This step creates a frame to hold the options buttons.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the Properties window to change the frame’s caption to Options.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the Toolbox, click 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OptionButton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tool and drag it into the dialog box (within the Frame). - Doing this creates an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OptionButton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control.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Select 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OptionButton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and use the Properties window to change the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following properties: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35EA095-3565-4DA1-BAB8-1DF3250DC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696461"/>
              </p:ext>
            </p:extLst>
          </p:nvPr>
        </p:nvGraphicFramePr>
        <p:xfrm>
          <a:off x="1042648" y="4272335"/>
          <a:ext cx="4428761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65641">
                  <a:extLst>
                    <a:ext uri="{9D8B030D-6E8A-4147-A177-3AD203B41FA5}">
                      <a16:colId xmlns:a16="http://schemas.microsoft.com/office/drawing/2014/main" val="4158005233"/>
                    </a:ext>
                  </a:extLst>
                </a:gridCol>
                <a:gridCol w="2863120">
                  <a:extLst>
                    <a:ext uri="{9D8B030D-6E8A-4147-A177-3AD203B41FA5}">
                      <a16:colId xmlns:a16="http://schemas.microsoft.com/office/drawing/2014/main" val="2025511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225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OptionUpper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08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Upper </a:t>
                      </a:r>
                      <a:r>
                        <a:rPr lang="en-US" dirty="0" err="1"/>
                        <a:t>CAse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290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Accelerator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967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570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58507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6"/>
            <a:ext cx="10059649" cy="752859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- Adding the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OptionButtons</a:t>
            </a:r>
            <a:endParaRPr lang="en-IN" sz="4400" b="1" i="1" dirty="0">
              <a:latin typeface="Segoe UI" pitchFamily="34" charset="0"/>
              <a:ea typeface="Segoe UI" panose="020B0502040204020203" pitchFamily="34" charset="0"/>
              <a:cs typeface="Segoe UI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308371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30194"/>
            <a:ext cx="104406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Add another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OptionButton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and use the Properties window to change the following properties:</a:t>
            </a: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Add another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OptionButton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and use the Properties window to change the following properties:</a:t>
            </a:r>
          </a:p>
          <a:p>
            <a:pPr marL="514350" indent="-514350">
              <a:buFont typeface="+mj-lt"/>
              <a:buAutoNum type="arabicPeriod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35EA095-3565-4DA1-BAB8-1DF3250DC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66862"/>
              </p:ext>
            </p:extLst>
          </p:nvPr>
        </p:nvGraphicFramePr>
        <p:xfrm>
          <a:off x="1042648" y="2428492"/>
          <a:ext cx="4428761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65641">
                  <a:extLst>
                    <a:ext uri="{9D8B030D-6E8A-4147-A177-3AD203B41FA5}">
                      <a16:colId xmlns:a16="http://schemas.microsoft.com/office/drawing/2014/main" val="4158005233"/>
                    </a:ext>
                  </a:extLst>
                </a:gridCol>
                <a:gridCol w="2863120">
                  <a:extLst>
                    <a:ext uri="{9D8B030D-6E8A-4147-A177-3AD203B41FA5}">
                      <a16:colId xmlns:a16="http://schemas.microsoft.com/office/drawing/2014/main" val="2025511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225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OptionLower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08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Lower </a:t>
                      </a:r>
                      <a:r>
                        <a:rPr lang="en-US" dirty="0" err="1"/>
                        <a:t>CAse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290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Accelerator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967425"/>
                  </a:ext>
                </a:extLst>
              </a:tr>
            </a:tbl>
          </a:graphicData>
        </a:graphic>
      </p:graphicFrame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8A71CABA-DB76-4E93-A313-392B1AAA5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783383"/>
              </p:ext>
            </p:extLst>
          </p:nvPr>
        </p:nvGraphicFramePr>
        <p:xfrm>
          <a:off x="1042648" y="4940727"/>
          <a:ext cx="4428762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214381">
                  <a:extLst>
                    <a:ext uri="{9D8B030D-6E8A-4147-A177-3AD203B41FA5}">
                      <a16:colId xmlns:a16="http://schemas.microsoft.com/office/drawing/2014/main" val="3786455805"/>
                    </a:ext>
                  </a:extLst>
                </a:gridCol>
                <a:gridCol w="2214381">
                  <a:extLst>
                    <a:ext uri="{9D8B030D-6E8A-4147-A177-3AD203B41FA5}">
                      <a16:colId xmlns:a16="http://schemas.microsoft.com/office/drawing/2014/main" val="19086370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80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OptionProper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967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Proper Case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52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Accelerator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0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610827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6"/>
            <a:ext cx="9639925" cy="752859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– Adding Event-Handler Procedures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Double-click the Cancel button.</a:t>
            </a:r>
            <a:br>
              <a:rPr lang="en-IN" sz="1800" b="1" i="0" dirty="0">
                <a:solidFill>
                  <a:srgbClr val="000000"/>
                </a:solidFill>
                <a:effectLst/>
                <a:latin typeface="OpenSans-Bold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ChangeCase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TypeName(Selection) = "Range" Then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UserForm1.Show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Else</a:t>
            </a:r>
          </a:p>
          <a:p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"Select a range.",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vbCritical</a:t>
            </a:r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If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Insert the following statement inside the procedure (before the End Sub statement):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Unload UserForm1</a:t>
            </a:r>
          </a:p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Press Shift+F7 to return to 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4336336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6"/>
            <a:ext cx="9894757" cy="752859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– Adding Event-Handler Procedures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0" y="1547260"/>
            <a:ext cx="116248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Double-click the OK button.</a:t>
            </a:r>
          </a:p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Enter the following code so the procedure looks like this (this and next slide) 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Private Sub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OKButton_Click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WorkRange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Range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cell As Range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' Process only text cells, no formulas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On Error Resume Next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Set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WorkRange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Selection.SpecialCells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_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xlCellTypeConstants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,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xlCellTypeConstants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' Upper case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OptionUpper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Then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For Each cell In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WorkRange</a:t>
            </a:r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cell.Value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UCase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cell.Value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</a:t>
            </a:r>
          </a:p>
          <a:p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7672126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6"/>
            <a:ext cx="10014679" cy="752859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– Adding Event-Handler Procedures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Next cell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If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' Lower case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OptionLower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Then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For Each cell In 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WorkRange</a:t>
            </a:r>
            <a:endParaRPr lang="en-IN" sz="20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cell.Value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LCase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cell.Value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Next cell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If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' Proper case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OptionProper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Then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For Each cell In 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WorkRange</a:t>
            </a:r>
            <a:endParaRPr lang="en-IN" sz="20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cell.Value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Application. _</a:t>
            </a:r>
          </a:p>
          <a:p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WorksheetFunction.Proper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cell.Value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Next cell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If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Unload UserForm1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840088370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969708" cy="752859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 – Creating a macro to display the dialog box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Creating a macro to display the dialog box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Enter the following code: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ChangeCase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TypeName(Selection) = "Range" Then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UserForm1.Show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Else</a:t>
            </a:r>
          </a:p>
          <a:p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"Select a range.",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vbCritical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If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This procedure is pretty simple. It checks to make sure that a range is selected. If so, the dialog box is displayed (using the Show method). The user then interacts with the dialog box, and the code stored in 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UserForm’s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Code pane is executed.</a:t>
            </a:r>
          </a:p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If a range is not selected, the user sees a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MsgBox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with the text Select a range.</a:t>
            </a: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24124292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3715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The </a:t>
            </a:r>
            <a:r>
              <a:rPr lang="en-GB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MsgBox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VBA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InputBox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function is useful for obtaining a single piece of information typed by the user.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Information could be a value, a text string, or even a range address.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Is a good alternative to developing a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to get only one value</a:t>
            </a:r>
          </a:p>
        </p:txBody>
      </p:sp>
    </p:spTree>
    <p:extLst>
      <p:ext uri="{BB962C8B-B14F-4D97-AF65-F5344CB8AC3E}">
        <p14:creationId xmlns:p14="http://schemas.microsoft.com/office/powerpoint/2010/main" val="272643115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969708" cy="752859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 – Testing the Macro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2049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Activate a worksheet (any worksheet in any workbook).</a:t>
            </a:r>
          </a:p>
          <a:p>
            <a:pPr marL="457200" indent="-4572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Select some cells that contain text.</a:t>
            </a:r>
          </a:p>
          <a:p>
            <a:pPr marL="457200" indent="-4572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Press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Ctrl+Shift+C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457200" indent="-4572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appears. </a:t>
            </a:r>
          </a:p>
          <a:p>
            <a:pPr marL="457200" indent="-4572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your choice, and click OK.</a:t>
            </a:r>
          </a:p>
        </p:txBody>
      </p:sp>
    </p:spTree>
    <p:extLst>
      <p:ext uri="{BB962C8B-B14F-4D97-AF65-F5344CB8AC3E}">
        <p14:creationId xmlns:p14="http://schemas.microsoft.com/office/powerpoint/2010/main" val="929336715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969708" cy="752859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 2 – Deactivate Workbook Event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Private Sub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Workbook_Deactivate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ThisWorkbook.Windows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(1).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RangeSelection.Copy</a:t>
            </a:r>
            <a:endParaRPr lang="en-IN" sz="32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This procedure is executed when a workbook is deactivated.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This procedure copies the selected range whenever the workbook is deactivated</a:t>
            </a:r>
          </a:p>
        </p:txBody>
      </p:sp>
    </p:spTree>
    <p:extLst>
      <p:ext uri="{BB962C8B-B14F-4D97-AF65-F5344CB8AC3E}">
        <p14:creationId xmlns:p14="http://schemas.microsoft.com/office/powerpoint/2010/main" val="2079662323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969708" cy="752859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 –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BeforeDoubleClick</a:t>
            </a:r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Event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Private Sub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Worksheet_BeforeDoubleClick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 (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ByVal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Target As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Excel.Range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, Cancel As Boolean)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Target.Font.Bold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Not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Target.Font.Bold</a:t>
            </a:r>
            <a:endParaRPr lang="en-IN" sz="32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Cancel = True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754904"/>
      </p:ext>
    </p:extLst>
  </p:cSld>
  <p:clrMapOvr>
    <a:masterClrMapping/>
  </p:clrMapOvr>
  <p:transition spd="slow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969708" cy="752859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 – Change Event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Private Sub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Worksheet_Change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ByVal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Target As Range)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Target.Address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"$A$1" Then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If Not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IsNumeric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(Target) Then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	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"Enter a number in cell A1.“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	Range("A1").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ClearContents</a:t>
            </a:r>
            <a:endParaRPr lang="en-IN" sz="32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	Range("A1").Activate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End If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If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1125322636"/>
      </p:ext>
    </p:extLst>
  </p:cSld>
  <p:clrMapOvr>
    <a:masterClrMapping/>
  </p:clrMapOvr>
  <p:transition spd="slow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969708" cy="752859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 –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OnTime</a:t>
            </a:r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Event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SetAlarm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Application.OnTime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0.625, "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DisplayAlarm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"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Sub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DisplayAlarm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Application.Speech.Speak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("Hey, wake up")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 It's time for your afternoon break!"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Other options</a:t>
            </a:r>
          </a:p>
          <a:p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Application.OnTime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TimeValue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("3:00:00 pm"), "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DisplayAlarm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“</a:t>
            </a:r>
          </a:p>
          <a:p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Application.OnTime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Now +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TimeValue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("00:20:00"), "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DisplayAlarm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“</a:t>
            </a:r>
          </a:p>
          <a:p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Application.OnTime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DateValue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("12/31/2019 5:00 pm"), "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DisplayAlarm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543080109"/>
      </p:ext>
    </p:extLst>
  </p:cSld>
  <p:clrMapOvr>
    <a:masterClrMapping/>
  </p:clrMapOvr>
  <p:transition spd="slow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969708" cy="752859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2 –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KeyPress</a:t>
            </a:r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Event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8" y="1547260"/>
            <a:ext cx="116248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Setup_OnKey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Application.OnKey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"{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PgDn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}", "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PgDn_Sub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"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Application.OnKey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"{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PgUp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}", "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PgUp_Sub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"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	</a:t>
            </a:r>
          </a:p>
          <a:p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PgDn_Sub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On Error Resume Next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ActiveCell.Offset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(1, 0).Activate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PgUp_Sub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On Error Resume Next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ActiveCell.Offset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(-1, 0).Activate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663528950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InputBox</a:t>
            </a:r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function Arguments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4242216"/>
            <a:ext cx="8999927" cy="255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Here’s a simplified version of the syntax of 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MsgBox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function: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US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(prompt[, title][, default])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3B75744-F42E-4202-A1B4-1EFEEF1DF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988561"/>
              </p:ext>
            </p:extLst>
          </p:nvPr>
        </p:nvGraphicFramePr>
        <p:xfrm>
          <a:off x="838201" y="1964620"/>
          <a:ext cx="9025327" cy="14933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84684">
                  <a:extLst>
                    <a:ext uri="{9D8B030D-6E8A-4147-A177-3AD203B41FA5}">
                      <a16:colId xmlns:a16="http://schemas.microsoft.com/office/drawing/2014/main" val="40439499"/>
                    </a:ext>
                  </a:extLst>
                </a:gridCol>
                <a:gridCol w="6640643">
                  <a:extLst>
                    <a:ext uri="{9D8B030D-6E8A-4147-A177-3AD203B41FA5}">
                      <a16:colId xmlns:a16="http://schemas.microsoft.com/office/drawing/2014/main" val="3197894704"/>
                    </a:ext>
                  </a:extLst>
                </a:gridCol>
              </a:tblGrid>
              <a:tr h="349963">
                <a:tc>
                  <a:txBody>
                    <a:bodyPr/>
                    <a:lstStyle/>
                    <a:p>
                      <a:r>
                        <a:rPr lang="en-US" dirty="0"/>
                        <a:t>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When It’s Triggered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724228"/>
                  </a:ext>
                </a:extLst>
              </a:tr>
              <a:tr h="357107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Prompt</a:t>
                      </a:r>
                      <a:r>
                        <a:rPr lang="en-US" dirty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text displayed in the input box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275032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text displayed in the input box’s title bar (optional)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973319"/>
                  </a:ext>
                </a:extLst>
              </a:tr>
              <a:tr h="349963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Default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text displayed in the input box’s title bar (optional)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970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211602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InputBox</a:t>
            </a:r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Example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275166"/>
            <a:ext cx="10515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GetName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Dim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TheName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TheName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("What is your name?", "Greetings", </a:t>
            </a:r>
            <a:r>
              <a:rPr lang="en-IN" alt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Application.UserName</a:t>
            </a: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IN" alt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InputBox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always displays a Cancel button. If the user clicks Cancel, the </a:t>
            </a:r>
            <a:r>
              <a:rPr lang="en-IN" altLang="en-US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InputBox</a:t>
            </a:r>
            <a:r>
              <a:rPr lang="en-IN" altLang="en-US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function returns an empty string.</a:t>
            </a:r>
          </a:p>
          <a:p>
            <a:pPr lvl="0">
              <a:lnSpc>
                <a:spcPct val="90000"/>
              </a:lnSpc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409988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UserForm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623D41-417A-4E28-BEB9-36F90A84007A}"/>
              </a:ext>
            </a:extLst>
          </p:cNvPr>
          <p:cNvSpPr txBox="1"/>
          <p:nvPr/>
        </p:nvSpPr>
        <p:spPr>
          <a:xfrm>
            <a:off x="838200" y="2073052"/>
            <a:ext cx="10884107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is useful if the VBA macro needs to pause and get some information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from a user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Steps to create a </a:t>
            </a:r>
            <a:r>
              <a:rPr lang="en-IN" sz="20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0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Determine how the dialog box will be used and at what point it will be displayed in the VBA macro.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Add controls to the </a:t>
            </a:r>
            <a:r>
              <a:rPr lang="en-IN" sz="2800" dirty="0" err="1">
                <a:latin typeface="CordiaUPC" panose="020B0502040204020203" pitchFamily="34" charset="-34"/>
                <a:cs typeface="CordiaUPC" panose="020B0502040204020203" pitchFamily="34" charset="-34"/>
              </a:rPr>
              <a:t>UserForm</a:t>
            </a: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. (Controls include items such as text boxes, buttons, check boxes, and list boxes.)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Use the Properties window to modify the properties for the controls or for the </a:t>
            </a:r>
            <a:r>
              <a:rPr lang="en-IN" sz="2800" dirty="0" err="1">
                <a:latin typeface="CordiaUPC" panose="020B0502040204020203" pitchFamily="34" charset="-34"/>
                <a:cs typeface="CordiaUPC" panose="020B0502040204020203" pitchFamily="34" charset="-34"/>
              </a:rPr>
              <a:t>UserForm</a:t>
            </a: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 itself.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Write event-handler procedures for the controls (for example, a macro that executes when the user clicks a button in the dialog box). -These procedures are stored in the Code window for the </a:t>
            </a:r>
            <a:r>
              <a:rPr lang="en-IN" sz="2800" dirty="0" err="1">
                <a:latin typeface="CordiaUPC" panose="020B0502040204020203" pitchFamily="34" charset="-34"/>
                <a:cs typeface="CordiaUPC" panose="020B0502040204020203" pitchFamily="34" charset="-34"/>
              </a:rPr>
              <a:t>UserForm</a:t>
            </a: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 object.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Write a procedure (stored in a VBA module) that displays the dialog box to the user.</a:t>
            </a:r>
            <a:endParaRPr lang="en-US" sz="2800" dirty="0"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13972527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Inserting a new </a:t>
            </a:r>
            <a:r>
              <a:rPr lang="en-GB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UserForm</a:t>
            </a:r>
            <a:endParaRPr lang="en-GB" sz="4400" b="1" i="1" dirty="0">
              <a:latin typeface="Segoe UI" pitchFamily="34" charset="0"/>
              <a:ea typeface="Segoe UI" panose="020B0502040204020203" pitchFamily="34" charset="0"/>
              <a:cs typeface="Segoe UI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53849"/>
            <a:ext cx="10515599" cy="419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IN" altLang="en-US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Activate the VBE by pressing Alt+F11.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IN" altLang="en-US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Select the workbook that will hold the </a:t>
            </a:r>
            <a:r>
              <a:rPr lang="en-IN" altLang="en-US" sz="28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altLang="en-US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in the Project window.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IN" altLang="en-US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Choose Insert ➪</a:t>
            </a:r>
            <a:r>
              <a:rPr lang="en-IN" altLang="en-US" sz="28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altLang="en-US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0923118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98469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ToolBox</a:t>
            </a:r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Controls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36606"/>
            <a:ext cx="1051559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EF9D726-A1CA-4BD3-AB02-3540A5061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160915"/>
              </p:ext>
            </p:extLst>
          </p:nvPr>
        </p:nvGraphicFramePr>
        <p:xfrm>
          <a:off x="838201" y="1639844"/>
          <a:ext cx="9984696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4625">
                  <a:extLst>
                    <a:ext uri="{9D8B030D-6E8A-4147-A177-3AD203B41FA5}">
                      <a16:colId xmlns:a16="http://schemas.microsoft.com/office/drawing/2014/main" val="3512995147"/>
                    </a:ext>
                  </a:extLst>
                </a:gridCol>
                <a:gridCol w="7510071">
                  <a:extLst>
                    <a:ext uri="{9D8B030D-6E8A-4147-A177-3AD203B41FA5}">
                      <a16:colId xmlns:a16="http://schemas.microsoft.com/office/drawing/2014/main" val="26889003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it Does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95135"/>
                  </a:ext>
                </a:extLst>
              </a:tr>
              <a:tr h="252831">
                <a:tc>
                  <a:txBody>
                    <a:bodyPr/>
                    <a:lstStyle/>
                    <a:p>
                      <a:r>
                        <a:rPr lang="en-US" dirty="0"/>
                        <a:t>Label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Shows 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185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TextBox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Allows the user to enter text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714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ComboBox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Displays a drop-down 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392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ListBox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Displays a list of items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079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CheckBox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Provides options such as on/off or yes/no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72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OptionButton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Allows the user to select one of several options; used in groups of two or more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64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ToggleButton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Enables the user to switch a button on or off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952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Contains other controls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738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CommandButton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Adds a clickable button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048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TabStrip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Displays tabs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090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MultiPage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Creates a tabbed container for other objects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965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ScrollBar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Enables the user to drag a bar to establish a setting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272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SpinButton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Enables the user to click a button to change a value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845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528544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9729866" cy="982871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Changing properties for a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UserForm</a:t>
            </a:r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control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77272"/>
            <a:ext cx="10515599" cy="4420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endParaRPr lang="en-IN" altLang="en-US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sure that the correct control is selected in 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sure the Properties window is visible. (Press F4 if it’s not.)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the Properties window, click the property that you want to change.</a:t>
            </a:r>
          </a:p>
          <a:p>
            <a:pPr marL="457200" lvl="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the change in the right portion of the Properties window.</a:t>
            </a:r>
            <a:br>
              <a:rPr lang="en-US" sz="1800" dirty="0"/>
            </a:br>
            <a:endParaRPr lang="fr-FR" altLang="en-US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br>
              <a:rPr lang="en-IN" sz="1000" dirty="0"/>
            </a:br>
            <a:br>
              <a:rPr lang="en-IN" sz="1400" dirty="0"/>
            </a:b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736056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931014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Displaying a </a:t>
            </a:r>
            <a:r>
              <a:rPr lang="en-IN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UserForm</a:t>
            </a:r>
            <a:endParaRPr lang="en-IN" sz="4400" b="1" i="1" dirty="0">
              <a:latin typeface="Segoe UI" pitchFamily="34" charset="0"/>
              <a:ea typeface="Segoe UI" panose="020B0502040204020203" pitchFamily="34" charset="0"/>
              <a:cs typeface="Segoe UI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682729" y="1767966"/>
            <a:ext cx="11277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You display a </a:t>
            </a:r>
            <a:r>
              <a:rPr lang="en-IN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 by using the </a:t>
            </a:r>
            <a:r>
              <a:rPr lang="en-IN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UserForm’s</a:t>
            </a: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 Show method in a VBA procedure.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The macro that displays the dialog box must be in a VBA module — not in the Code window for the </a:t>
            </a:r>
            <a:r>
              <a:rPr lang="en-IN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UserForm</a:t>
            </a: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ShowDialogBox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UserForm1.Show</a:t>
            </a:r>
          </a:p>
          <a:p>
            <a:r>
              <a:rPr lang="en-IN" sz="2800" dirty="0">
                <a:solidFill>
                  <a:schemeClr val="accent6">
                    <a:lumMod val="50000"/>
                  </a:schemeClr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' Other statements can go here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</p:txBody>
      </p:sp>
    </p:spTree>
    <p:extLst>
      <p:ext uri="{BB962C8B-B14F-4D97-AF65-F5344CB8AC3E}">
        <p14:creationId xmlns:p14="http://schemas.microsoft.com/office/powerpoint/2010/main" val="275544172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IAQS PPT- Zil_ Final</Template>
  <TotalTime>8797</TotalTime>
  <Words>1714</Words>
  <Application>Microsoft Office PowerPoint</Application>
  <PresentationFormat>Widescreen</PresentationFormat>
  <Paragraphs>297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CordiaUPC</vt:lpstr>
      <vt:lpstr>Lora</vt:lpstr>
      <vt:lpstr>OpenSans-Bold</vt:lpstr>
      <vt:lpstr>Roboto Light</vt:lpstr>
      <vt:lpstr>Segoe UI</vt:lpstr>
      <vt:lpstr>IAQS PPT- Zil_ Final</vt:lpstr>
      <vt:lpstr>PowerPoint Presentation</vt:lpstr>
      <vt:lpstr>The MsgBox</vt:lpstr>
      <vt:lpstr>InputBox function Arguments</vt:lpstr>
      <vt:lpstr>InputBox Example</vt:lpstr>
      <vt:lpstr>UserForm</vt:lpstr>
      <vt:lpstr>Inserting a new UserForm</vt:lpstr>
      <vt:lpstr>ToolBox Controls</vt:lpstr>
      <vt:lpstr>Changing properties for a UserForm control</vt:lpstr>
      <vt:lpstr>Displaying a UserForm</vt:lpstr>
      <vt:lpstr>Using information from a UserForm</vt:lpstr>
      <vt:lpstr>Example  – Creating a UserForm</vt:lpstr>
      <vt:lpstr>Example - Adding the Command Buttons</vt:lpstr>
      <vt:lpstr>Example - Adding the Command Buttons</vt:lpstr>
      <vt:lpstr>Example - Adding the OptionButtons</vt:lpstr>
      <vt:lpstr>Example - Adding the OptionButtons</vt:lpstr>
      <vt:lpstr>Example – Adding Event-Handler Procedures</vt:lpstr>
      <vt:lpstr>Example – Adding Event-Handler Procedures</vt:lpstr>
      <vt:lpstr>Example – Adding Event-Handler Procedures</vt:lpstr>
      <vt:lpstr>Example  – Creating a macro to display the dialog box</vt:lpstr>
      <vt:lpstr>Example  – Testing the Macro</vt:lpstr>
      <vt:lpstr>Example  2 – Deactivate Workbook Event</vt:lpstr>
      <vt:lpstr>Example  – BeforeDoubleClick Event</vt:lpstr>
      <vt:lpstr>Example  – Change Event</vt:lpstr>
      <vt:lpstr>Example  – OnTime Event</vt:lpstr>
      <vt:lpstr>Example 2 – KeyPress Event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</dc:creator>
  <cp:lastModifiedBy>vibhanshu bisht</cp:lastModifiedBy>
  <cp:revision>271</cp:revision>
  <dcterms:created xsi:type="dcterms:W3CDTF">2019-12-10T16:16:08Z</dcterms:created>
  <dcterms:modified xsi:type="dcterms:W3CDTF">2021-05-21T03:45:07Z</dcterms:modified>
</cp:coreProperties>
</file>