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422" r:id="rId3"/>
    <p:sldId id="582" r:id="rId4"/>
    <p:sldId id="548" r:id="rId5"/>
    <p:sldId id="597" r:id="rId6"/>
    <p:sldId id="581" r:id="rId7"/>
    <p:sldId id="598" r:id="rId8"/>
    <p:sldId id="495" r:id="rId9"/>
    <p:sldId id="599" r:id="rId10"/>
    <p:sldId id="549" r:id="rId11"/>
    <p:sldId id="550" r:id="rId12"/>
    <p:sldId id="551" r:id="rId13"/>
    <p:sldId id="5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249" autoAdjust="0"/>
  </p:normalViewPr>
  <p:slideViewPr>
    <p:cSldViewPr snapToGrid="0" snapToObjects="1">
      <p:cViewPr>
        <p:scale>
          <a:sx n="70" d="100"/>
          <a:sy n="70" d="100"/>
        </p:scale>
        <p:origin x="48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20-05-2021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Advanced Applications of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User Interaction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98469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Modifying Charts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36606"/>
            <a:ext cx="10515599" cy="4946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When a chart is activated, Excel displays three icons on the right side of the chart: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Chart Elements 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(used to add or remove elements from the chart),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Chart Styles 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(used to select a chart style or change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color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palette), and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Chart Filters 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(used to hide series or data points).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VBA code can perform all the actions available from the chart controls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For example, to add primary horizontal gridlines to the active chart: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ActiveChart.SetElement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msoElementPrimaryValueGridLinesMajor</a:t>
            </a:r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The following statement changes the style of the active chart to Style 215: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ActiveChart.ChartStyle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215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Valid values for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ChartStyle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property :  1–48 and 201–248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Valid values for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ChartColor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property:  1-26. example: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endParaRPr lang="en-IN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Recording your actions while you make changes to a chart will give you the object model information you need to write your code</a:t>
            </a:r>
          </a:p>
        </p:txBody>
      </p:sp>
    </p:spTree>
    <p:extLst>
      <p:ext uri="{BB962C8B-B14F-4D97-AF65-F5344CB8AC3E}">
        <p14:creationId xmlns:p14="http://schemas.microsoft.com/office/powerpoint/2010/main" val="1890528544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729866" cy="98287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Activating a Chart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77272"/>
            <a:ext cx="10515599" cy="252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VBA code can activate an embedded chart with the Activate method. </a:t>
            </a:r>
          </a:p>
          <a:p>
            <a:pPr>
              <a:lnSpc>
                <a:spcPct val="90000"/>
              </a:lnSpc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Here’s a VBA statement that’s the equivalent of clicking an embedded chart to activate it: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("Chart 1").Activate</a:t>
            </a:r>
            <a:br>
              <a:rPr lang="en-US" sz="1800" dirty="0"/>
            </a:br>
            <a:r>
              <a:rPr lang="en-IN" sz="1800" dirty="0"/>
              <a:t>If the chart is on a chart sheet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Sheets("Chart1").Activate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To modify a chart with VBA, it’s not necessary to activate it. The two procedures that follow have the same effect. The first procedure activates the chart before performing the manipulations;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the second one doesn’t</a:t>
            </a:r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E09EA5-9EEE-4E55-9CF6-A625CF758C13}"/>
              </a:ext>
            </a:extLst>
          </p:cNvPr>
          <p:cNvSpPr txBox="1"/>
          <p:nvPr/>
        </p:nvSpPr>
        <p:spPr>
          <a:xfrm>
            <a:off x="6414448" y="4299045"/>
            <a:ext cx="4939351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ModifyChart2()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("Chart 1").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Chart.ChartType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xlArea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br>
              <a:rPr lang="en-IN" sz="1600" dirty="0"/>
            </a:br>
            <a:endParaRPr lang="en-IN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0A93C1-6C99-439D-95C4-F7C9320C97AD}"/>
              </a:ext>
            </a:extLst>
          </p:cNvPr>
          <p:cNvSpPr txBox="1"/>
          <p:nvPr/>
        </p:nvSpPr>
        <p:spPr>
          <a:xfrm>
            <a:off x="709684" y="4185680"/>
            <a:ext cx="5067869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defRPr/>
            </a:pPr>
            <a:endParaRPr lang="en-IN" alt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ModifyChart1()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("Chart 1").Activate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ActiveChart.ChartType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xlArea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3736056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931014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Deleting a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82729" y="1767966"/>
            <a:ext cx="11277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To delete a chart on a worksheet, we must know the name or index of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or the Shape object.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This statement deletes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named Chart 1 on the active worksheet: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("Chart 1").Delete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Multiple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ChartObjects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can have the same name. If that’s the case, we can delete a chart by using its index number.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(1).Delete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To delete all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objects on a worksheet, use the Delete method of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ChartObjects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collection.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ActiveSheet.ChartObjects.Delete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To delete a single chart sheet, we must know the chart sheet’s name or index. The following statement deletes the chart sheet named Chart1: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Charts("Chart1").Delete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To delete all chart sheets in the active workbook, the following statement: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ActiveWorkbook.Charts.Delete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5544172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8815465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Sizing and Aligning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ChartObjects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97042" y="1845170"/>
            <a:ext cx="11277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object has standard positional (Top and Left) and sizing (Width and Height) properties that can be accessed with VBA code.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61760249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3715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Charts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Excel, a chart can be located in either of two places in a workbook.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As an embedded object on a worksheet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worksheet can contain any number of embedded charts.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In a separate chart sheet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chart sheet normally holds a single chart.</a:t>
            </a: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ActiveChart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046380"/>
            <a:ext cx="10490200" cy="475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key concept when working with charts is the active chart, that is, the chart that’s currently selected. 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When the user clicks an embedded chart or activates a chart sheet, a Chart object is activated. 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VBA,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ActiveChart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property returns the activated Chart object (if any). 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can write code to work with this Chart object, much like we can write code to work with the Workbook object returned by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ActiveWorkbook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property.</a:t>
            </a:r>
          </a:p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Example: if a chart is activated, the following statement will display the Name property for the Chart object: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US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US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(prompt[, title][, default])</a:t>
            </a:r>
          </a:p>
        </p:txBody>
      </p:sp>
    </p:spTree>
    <p:extLst>
      <p:ext uri="{BB962C8B-B14F-4D97-AF65-F5344CB8AC3E}">
        <p14:creationId xmlns:p14="http://schemas.microsoft.com/office/powerpoint/2010/main" val="1973211602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The Chart Object Model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275166"/>
            <a:ext cx="10515600" cy="4185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Object hierarchy for an embedded chart</a:t>
            </a:r>
            <a:r>
              <a:rPr lang="en-IN" sz="1800" b="0" i="0" dirty="0">
                <a:solidFill>
                  <a:srgbClr val="000000"/>
                </a:solidFill>
                <a:effectLst/>
                <a:latin typeface="OfficinaSerifStd-Book"/>
              </a:rPr>
              <a:t>:</a:t>
            </a:r>
            <a:br>
              <a:rPr lang="en-IN" sz="1800" b="0" i="0" dirty="0">
                <a:solidFill>
                  <a:srgbClr val="000000"/>
                </a:solidFill>
                <a:effectLst/>
                <a:latin typeface="OfficinaSerifStd-Book"/>
              </a:rPr>
            </a:br>
            <a:endParaRPr lang="en-IN" sz="1800" b="0" i="0" dirty="0">
              <a:solidFill>
                <a:srgbClr val="000000"/>
              </a:solidFill>
              <a:effectLst/>
              <a:latin typeface="OfficinaSerifStd-Book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Application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	Workbook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		Worksheet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			</a:t>
            </a:r>
            <a:r>
              <a:rPr lang="en-IN" sz="2400" b="0" i="0" dirty="0" err="1">
                <a:solidFill>
                  <a:srgbClr val="000000"/>
                </a:solidFill>
                <a:effectLst/>
                <a:latin typeface="CourierStd"/>
              </a:rPr>
              <a:t>ChartObject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				Chart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CourierStd"/>
              </a:rPr>
              <a:t>					</a:t>
            </a:r>
            <a:r>
              <a:rPr lang="en-IN" sz="2400" b="0" i="0" dirty="0" err="1">
                <a:solidFill>
                  <a:srgbClr val="000000"/>
                </a:solidFill>
                <a:effectLst/>
                <a:latin typeface="CourierStd"/>
              </a:rPr>
              <a:t>ChartTitle</a:t>
            </a:r>
            <a:endParaRPr lang="en-IN" sz="2400" b="0" i="0" dirty="0">
              <a:solidFill>
                <a:srgbClr val="000000"/>
              </a:solidFill>
              <a:effectLst/>
              <a:latin typeface="CourierStd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kumimoji="0" lang="en-IN" altLang="en-US" sz="24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CourierStd"/>
              <a:cs typeface="Segoe UI" panose="020B0502040204020203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kumimoji="0" lang="en-I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For example, to set a chart’s title to YTD Sales, we must write a VBA instruction like this: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Worksheets(1).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ChartObjects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(1).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Chart.ChartTitle.Text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"YTD Sales</a:t>
            </a:r>
            <a:endParaRPr lang="en-US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740998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The Chart Object Model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275166"/>
            <a:ext cx="10515600" cy="4185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Object hierarchy for a chart sheet (There is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noWorksheet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object or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ChartObject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object) For example, here’s the hierarchy for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ChartTitle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object for a chart in a chart sheet: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rgbClr val="000000"/>
                </a:solidFill>
                <a:latin typeface="CourierStd"/>
              </a:rPr>
              <a:t>Application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rgbClr val="000000"/>
                </a:solidFill>
                <a:latin typeface="CourierStd"/>
              </a:rPr>
              <a:t>	Workbook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rgbClr val="000000"/>
                </a:solidFill>
                <a:latin typeface="CourierStd"/>
              </a:rPr>
              <a:t>		Chart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rgbClr val="000000"/>
                </a:solidFill>
                <a:latin typeface="CourierStd"/>
              </a:rPr>
              <a:t>			</a:t>
            </a:r>
            <a:r>
              <a:rPr lang="en-IN" altLang="en-US" sz="2400" dirty="0" err="1">
                <a:solidFill>
                  <a:srgbClr val="000000"/>
                </a:solidFill>
                <a:latin typeface="CourierStd"/>
              </a:rPr>
              <a:t>ChartTitle</a:t>
            </a:r>
            <a:endParaRPr lang="en-IN" altLang="en-US" sz="2400" dirty="0">
              <a:solidFill>
                <a:srgbClr val="000000"/>
              </a:solidFill>
              <a:latin typeface="CourierStd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IN" altLang="en-US" sz="2400" dirty="0">
              <a:solidFill>
                <a:srgbClr val="000000"/>
              </a:solidFill>
              <a:latin typeface="CourierStd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VBA statement to set the chart title in a chart sheet to YTD Sales:</a:t>
            </a:r>
            <a:br>
              <a:rPr lang="en-IN" sz="1800" b="0" i="0" dirty="0">
                <a:solidFill>
                  <a:srgbClr val="000000"/>
                </a:solidFill>
                <a:effectLst/>
                <a:latin typeface="OfficinaSerifStd-Book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Sheets("Chart1").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ChartTitle.Text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"YTD Sales" </a:t>
            </a:r>
            <a:br>
              <a:rPr lang="en-IN" sz="1400" dirty="0"/>
            </a:br>
            <a:endParaRPr kumimoji="0" lang="en-IN" altLang="en-US" sz="24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CourierStd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4805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Creating an Embedded Chart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623D41-417A-4E28-BEB9-36F90A84007A}"/>
              </a:ext>
            </a:extLst>
          </p:cNvPr>
          <p:cNvSpPr txBox="1"/>
          <p:nvPr/>
        </p:nvSpPr>
        <p:spPr>
          <a:xfrm>
            <a:off x="821962" y="1914837"/>
            <a:ext cx="10884107" cy="1434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create a new chart, we use the </a:t>
            </a:r>
            <a:r>
              <a:rPr lang="en-IN" sz="2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AddChart2</a:t>
            </a: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method of the Shapes collection.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following statement creates an empty embedded chart with all default settings:</a:t>
            </a:r>
            <a:b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ActiveSheet.Shapes.AddChart2</a:t>
            </a:r>
            <a:endParaRPr lang="en-IN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AddChart2 method can use seven arguments (all are optional):</a:t>
            </a:r>
            <a:endParaRPr 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3AE59233-41CE-41DF-8FF1-4446F9446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451233"/>
              </p:ext>
            </p:extLst>
          </p:nvPr>
        </p:nvGraphicFramePr>
        <p:xfrm>
          <a:off x="1169600" y="3349076"/>
          <a:ext cx="10536469" cy="286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101">
                  <a:extLst>
                    <a:ext uri="{9D8B030D-6E8A-4147-A177-3AD203B41FA5}">
                      <a16:colId xmlns:a16="http://schemas.microsoft.com/office/drawing/2014/main" val="3434030133"/>
                    </a:ext>
                  </a:extLst>
                </a:gridCol>
                <a:gridCol w="8960368">
                  <a:extLst>
                    <a:ext uri="{9D8B030D-6E8A-4147-A177-3AD203B41FA5}">
                      <a16:colId xmlns:a16="http://schemas.microsoft.com/office/drawing/2014/main" val="3818294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Style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 numeric code that specifies the style (or overall look) of the chart.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929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xlChartType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type of chart. If omitted, the default chart type is used. Constants for all of the chart types are provided (for example, </a:t>
                      </a:r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xlArea</a:t>
                      </a:r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and </a:t>
                      </a:r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xlColumnClustered</a:t>
                      </a:r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132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Left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left position of the chart, in points. If omitted, Excel </a:t>
                      </a:r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centers</a:t>
                      </a:r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the chart horizontally.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233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top position of the chart, in points. If omitted, Excel </a:t>
                      </a:r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centers</a:t>
                      </a:r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the chart vertically.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050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Width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width of the chart, in points. If omitted, Excel uses 354.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12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height of the chart, in points. If omitted, Excel uses 210.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49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NewLayout</a:t>
                      </a:r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rgbClr val="0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 numeric code that specifies the layout of the chart.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33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972527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Creating an Embedded Chart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623D41-417A-4E28-BEB9-36F90A84007A}"/>
              </a:ext>
            </a:extLst>
          </p:cNvPr>
          <p:cNvSpPr txBox="1"/>
          <p:nvPr/>
        </p:nvSpPr>
        <p:spPr>
          <a:xfrm>
            <a:off x="821962" y="1914837"/>
            <a:ext cx="10884107" cy="4812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Here’s a statement that creates a clustered column chart, using Style 201 and Layout 5, positioned 50 pixels from the left, 60 pixels from the top, 300 pixels wide, and 200 pixels high: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ActiveSheet.Shapes.AddChart2 201,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xlColumnClustered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, 50, 60, 300, 200, 5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Some times it is more efficient to create an object variable when the chart is created. The following procedure creates a line chart that can be referenced in code by using the MyChart object variable. 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Note that the AddChart2 method specifies only the first two arguments. The other five arguments use default values.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CreateChart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MyChart As Chart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 MyChart = ActiveSheet.Shapes.AddChart2(212,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xlLineMarkers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 .Chart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endParaRPr lang="en-IN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67528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Creating a Chart on a Chart Sheet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3849"/>
            <a:ext cx="10515599" cy="419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create a chart directly on a chart sheet, we use the Add2 method of the Charts collection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CreateChartSheet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MyChart As Chart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Range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Set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ActiveSheet.Range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("A1:C7")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Set MyChart = Charts.Add2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MyChart.SetSourceData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Source:=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endParaRPr lang="en-IN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ActiveChart.ChartType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xlColumnClustered</a:t>
            </a:r>
            <a:endParaRPr lang="en-IN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Adding Data to a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3849"/>
            <a:ext cx="10515599" cy="419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following procedure demonstrates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SetSourceData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method. </a:t>
            </a:r>
          </a:p>
          <a:p>
            <a:pPr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procedure uses two object variables: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DataRange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(for the Range object that holds the data) and MyChart (for the Chart object). </a:t>
            </a:r>
          </a:p>
          <a:p>
            <a:pPr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MyChart object variable is set at the same time the chart is created.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CreateChart3()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MyChart As Chart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altLang="en-US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Range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 </a:t>
            </a:r>
            <a:r>
              <a:rPr lang="en-IN" altLang="en-US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altLang="en-US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ActiveSheet.Range</a:t>
            </a: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("A1:B6")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 MyChart = ActiveSheet.Shapes.AddChart2.Chart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MyChart.SetSourceData</a:t>
            </a: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Source:=</a:t>
            </a:r>
            <a:r>
              <a:rPr lang="en-IN" altLang="en-US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DataRange</a:t>
            </a:r>
            <a:endParaRPr lang="en-IN" altLang="en-US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953892802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9126</TotalTime>
  <Words>1295</Words>
  <Application>Microsoft Office PowerPoint</Application>
  <PresentationFormat>Widescreen</PresentationFormat>
  <Paragraphs>130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CordiaUPC</vt:lpstr>
      <vt:lpstr>CourierStd</vt:lpstr>
      <vt:lpstr>Lora</vt:lpstr>
      <vt:lpstr>OfficinaSerifStd-Book</vt:lpstr>
      <vt:lpstr>Roboto Light</vt:lpstr>
      <vt:lpstr>Segoe UI</vt:lpstr>
      <vt:lpstr>IAQS PPT- Zil_ Final</vt:lpstr>
      <vt:lpstr>PowerPoint Presentation</vt:lpstr>
      <vt:lpstr>Charts</vt:lpstr>
      <vt:lpstr>ActiveChart</vt:lpstr>
      <vt:lpstr>The Chart Object Model</vt:lpstr>
      <vt:lpstr>The Chart Object Model</vt:lpstr>
      <vt:lpstr>Creating an Embedded Chart</vt:lpstr>
      <vt:lpstr>Creating an Embedded Chart</vt:lpstr>
      <vt:lpstr>Creating a Chart on a Chart Sheet</vt:lpstr>
      <vt:lpstr>Adding Data to a Chart</vt:lpstr>
      <vt:lpstr>Modifying Charts</vt:lpstr>
      <vt:lpstr>Activating a Chart</vt:lpstr>
      <vt:lpstr>Deleting a Chart</vt:lpstr>
      <vt:lpstr>Sizing and Aligning ChartObjects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283</cp:revision>
  <dcterms:created xsi:type="dcterms:W3CDTF">2019-12-10T16:16:08Z</dcterms:created>
  <dcterms:modified xsi:type="dcterms:W3CDTF">2021-05-21T09:14:23Z</dcterms:modified>
</cp:coreProperties>
</file>