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Roboto Light" panose="020B0604020202020204" charset="0"/>
      <p:regular r:id="rId38"/>
      <p:bold r:id="rId39"/>
      <p:italic r:id="rId40"/>
      <p:boldItalic r:id="rId41"/>
    </p:embeddedFont>
    <p:embeddedFont>
      <p:font typeface="Quattrocento Sans" panose="020B0604020202020204" charset="0"/>
      <p:regular r:id="rId42"/>
      <p:bold r:id="rId43"/>
      <p:italic r:id="rId44"/>
      <p:boldItalic r:id="rId45"/>
    </p:embeddedFont>
    <p:embeddedFont>
      <p:font typeface="Lora"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ytn6as+vki7QEcSpHANu4y+WY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28664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68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82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358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07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330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4330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663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263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148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26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127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281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655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0659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470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8354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ca23e199d3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ca23e199d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8116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767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752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462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875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832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0620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770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010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42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1341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648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612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77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99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3200"/>
              <a:buNone/>
              <a:defRPr sz="3200"/>
            </a:lvl1pPr>
            <a:lvl2pPr marL="914400" lvl="1" indent="-406400" algn="l">
              <a:lnSpc>
                <a:spcPct val="110000"/>
              </a:lnSpc>
              <a:spcBef>
                <a:spcPts val="500"/>
              </a:spcBef>
              <a:spcAft>
                <a:spcPts val="0"/>
              </a:spcAft>
              <a:buClr>
                <a:srgbClr val="595959"/>
              </a:buClr>
              <a:buSzPts val="2800"/>
              <a:buChar char="•"/>
              <a:defRPr sz="2800"/>
            </a:lvl2pPr>
            <a:lvl3pPr marL="1371600" lvl="2" indent="-381000" algn="l">
              <a:lnSpc>
                <a:spcPct val="110000"/>
              </a:lnSpc>
              <a:spcBef>
                <a:spcPts val="500"/>
              </a:spcBef>
              <a:spcAft>
                <a:spcPts val="0"/>
              </a:spcAft>
              <a:buClr>
                <a:srgbClr val="595959"/>
              </a:buClr>
              <a:buSzPts val="2400"/>
              <a:buChar char="•"/>
              <a:defRPr sz="2400"/>
            </a:lvl3pPr>
            <a:lvl4pPr marL="1828800" lvl="3" indent="-355600" algn="l">
              <a:lnSpc>
                <a:spcPct val="110000"/>
              </a:lnSpc>
              <a:spcBef>
                <a:spcPts val="500"/>
              </a:spcBef>
              <a:spcAft>
                <a:spcPts val="0"/>
              </a:spcAft>
              <a:buClr>
                <a:srgbClr val="595959"/>
              </a:buClr>
              <a:buSzPts val="2000"/>
              <a:buChar char="•"/>
              <a:defRPr sz="2000"/>
            </a:lvl4pPr>
            <a:lvl5pPr marL="2286000" lvl="4" indent="-355600" algn="l">
              <a:lnSpc>
                <a:spcPct val="110000"/>
              </a:lnSpc>
              <a:spcBef>
                <a:spcPts val="500"/>
              </a:spcBef>
              <a:spcAft>
                <a:spcPts val="0"/>
              </a:spcAft>
              <a:buClr>
                <a:srgbClr val="59595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4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110000"/>
              </a:lnSpc>
              <a:spcBef>
                <a:spcPts val="1000"/>
              </a:spcBef>
              <a:spcAft>
                <a:spcPts val="0"/>
              </a:spcAft>
              <a:buClr>
                <a:srgbClr val="595959"/>
              </a:buClr>
              <a:buSzPts val="3200"/>
              <a:buFont typeface="Arial"/>
              <a:buNone/>
              <a:defRPr sz="3200" b="0" i="0" u="none" strike="noStrike" cap="none">
                <a:solidFill>
                  <a:srgbClr val="595959"/>
                </a:solidFill>
                <a:latin typeface="Roboto Light"/>
                <a:ea typeface="Roboto Light"/>
                <a:cs typeface="Roboto Light"/>
                <a:sym typeface="Roboto Light"/>
              </a:defRPr>
            </a:lvl1pPr>
            <a:lvl2pPr marR="0" lvl="1" algn="l" rtl="0">
              <a:lnSpc>
                <a:spcPct val="110000"/>
              </a:lnSpc>
              <a:spcBef>
                <a:spcPts val="500"/>
              </a:spcBef>
              <a:spcAft>
                <a:spcPts val="0"/>
              </a:spcAft>
              <a:buClr>
                <a:srgbClr val="595959"/>
              </a:buClr>
              <a:buSzPts val="2800"/>
              <a:buFont typeface="Arial"/>
              <a:buNone/>
              <a:defRPr sz="2800" b="0" i="0" u="none" strike="noStrike" cap="none">
                <a:solidFill>
                  <a:srgbClr val="595959"/>
                </a:solidFill>
                <a:latin typeface="Roboto Light"/>
                <a:ea typeface="Roboto Light"/>
                <a:cs typeface="Roboto Light"/>
                <a:sym typeface="Roboto Light"/>
              </a:defRPr>
            </a:lvl2pPr>
            <a:lvl3pPr marR="0" lvl="2" algn="l" rtl="0">
              <a:lnSpc>
                <a:spcPct val="110000"/>
              </a:lnSpc>
              <a:spcBef>
                <a:spcPts val="500"/>
              </a:spcBef>
              <a:spcAft>
                <a:spcPts val="0"/>
              </a:spcAft>
              <a:buClr>
                <a:srgbClr val="595959"/>
              </a:buClr>
              <a:buSzPts val="2400"/>
              <a:buFont typeface="Arial"/>
              <a:buNone/>
              <a:defRPr sz="2400" b="0" i="0" u="none" strike="noStrike" cap="none">
                <a:solidFill>
                  <a:srgbClr val="595959"/>
                </a:solidFill>
                <a:latin typeface="Roboto Light"/>
                <a:ea typeface="Roboto Light"/>
                <a:cs typeface="Roboto Light"/>
                <a:sym typeface="Roboto Light"/>
              </a:defRPr>
            </a:lvl3pPr>
            <a:lvl4pPr marR="0" lvl="3" algn="l" rtl="0">
              <a:lnSpc>
                <a:spcPct val="110000"/>
              </a:lnSpc>
              <a:spcBef>
                <a:spcPts val="500"/>
              </a:spcBef>
              <a:spcAft>
                <a:spcPts val="0"/>
              </a:spcAft>
              <a:buClr>
                <a:srgbClr val="595959"/>
              </a:buClr>
              <a:buSzPts val="2000"/>
              <a:buFont typeface="Arial"/>
              <a:buNone/>
              <a:defRPr sz="2000" b="0" i="0" u="none" strike="noStrike" cap="none">
                <a:solidFill>
                  <a:srgbClr val="595959"/>
                </a:solidFill>
                <a:latin typeface="Roboto Light"/>
                <a:ea typeface="Roboto Light"/>
                <a:cs typeface="Roboto Light"/>
                <a:sym typeface="Roboto Light"/>
              </a:defRPr>
            </a:lvl4pPr>
            <a:lvl5pPr marR="0" lvl="4" algn="l" rtl="0">
              <a:lnSpc>
                <a:spcPct val="110000"/>
              </a:lnSpc>
              <a:spcBef>
                <a:spcPts val="500"/>
              </a:spcBef>
              <a:spcAft>
                <a:spcPts val="0"/>
              </a:spcAft>
              <a:buClr>
                <a:srgbClr val="595959"/>
              </a:buClr>
              <a:buSzPts val="2000"/>
              <a:buFont typeface="Arial"/>
              <a:buNone/>
              <a:defRPr sz="2000" b="0" i="0" u="none" strike="noStrike" cap="none">
                <a:solidFill>
                  <a:srgbClr val="595959"/>
                </a:solidFill>
                <a:latin typeface="Roboto Light"/>
                <a:ea typeface="Roboto Light"/>
                <a:cs typeface="Roboto Light"/>
                <a:sym typeface="Roboto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43"/>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3"/>
          <p:cNvSpPr txBox="1">
            <a:spLocks noGrp="1"/>
          </p:cNvSpPr>
          <p:nvPr>
            <p:ph type="body" idx="1"/>
          </p:nvPr>
        </p:nvSpPr>
        <p:spPr>
          <a:xfrm rot="5400000">
            <a:off x="3718625" y="-1458212"/>
            <a:ext cx="4754750" cy="10515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9"/>
        <p:cNvGrpSpPr/>
        <p:nvPr/>
      </p:nvGrpSpPr>
      <p:grpSpPr>
        <a:xfrm>
          <a:off x="0" y="0"/>
          <a:ext cx="0" cy="0"/>
          <a:chOff x="0" y="0"/>
          <a:chExt cx="0" cy="0"/>
        </a:xfrm>
      </p:grpSpPr>
      <p:pic>
        <p:nvPicPr>
          <p:cNvPr id="20" name="Google Shape;20;p33"/>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21" name="Google Shape;21;p33"/>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3"/>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34"/>
          <p:cNvSpPr/>
          <p:nvPr/>
        </p:nvSpPr>
        <p:spPr>
          <a:xfrm>
            <a:off x="2103120" y="3036776"/>
            <a:ext cx="798576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28" name="Google Shape;28;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Clr>
                <a:srgbClr val="595959"/>
              </a:buClr>
              <a:buSzPts val="2400"/>
              <a:buNone/>
              <a:defRPr sz="2400"/>
            </a:lvl1pPr>
            <a:lvl2pPr lvl="1" algn="ctr">
              <a:lnSpc>
                <a:spcPct val="110000"/>
              </a:lnSpc>
              <a:spcBef>
                <a:spcPts val="500"/>
              </a:spcBef>
              <a:spcAft>
                <a:spcPts val="0"/>
              </a:spcAft>
              <a:buClr>
                <a:srgbClr val="595959"/>
              </a:buClr>
              <a:buSzPts val="2000"/>
              <a:buNone/>
              <a:defRPr sz="2000"/>
            </a:lvl2pPr>
            <a:lvl3pPr lvl="2" algn="ctr">
              <a:lnSpc>
                <a:spcPct val="110000"/>
              </a:lnSpc>
              <a:spcBef>
                <a:spcPts val="500"/>
              </a:spcBef>
              <a:spcAft>
                <a:spcPts val="0"/>
              </a:spcAft>
              <a:buClr>
                <a:srgbClr val="595959"/>
              </a:buClr>
              <a:buSzPts val="1800"/>
              <a:buNone/>
              <a:defRPr sz="1800"/>
            </a:lvl3pPr>
            <a:lvl4pPr lvl="3" algn="ctr">
              <a:lnSpc>
                <a:spcPct val="110000"/>
              </a:lnSpc>
              <a:spcBef>
                <a:spcPts val="500"/>
              </a:spcBef>
              <a:spcAft>
                <a:spcPts val="0"/>
              </a:spcAft>
              <a:buClr>
                <a:srgbClr val="595959"/>
              </a:buClr>
              <a:buSzPts val="1600"/>
              <a:buNone/>
              <a:defRPr sz="1600"/>
            </a:lvl4pPr>
            <a:lvl5pPr lvl="4" algn="ctr">
              <a:lnSpc>
                <a:spcPct val="11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35"/>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35" name="Google Shape;35;p35"/>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pic>
        <p:nvPicPr>
          <p:cNvPr id="41" name="Google Shape;41;p36"/>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42" name="Google Shape;42;p36"/>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43" name="Google Shape;43;p36"/>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6"/>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7"/>
          <p:cNvSpPr/>
          <p:nvPr/>
        </p:nvSpPr>
        <p:spPr>
          <a:xfrm>
            <a:off x="838200" y="4104155"/>
            <a:ext cx="797433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50" name="Google Shape;50;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1800"/>
              <a:buNone/>
              <a:defRPr sz="1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38"/>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57" name="Google Shape;57;p38"/>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8"/>
          <p:cNvSpPr txBox="1">
            <a:spLocks noGrp="1"/>
          </p:cNvSpPr>
          <p:nvPr>
            <p:ph type="body" idx="1"/>
          </p:nvPr>
        </p:nvSpPr>
        <p:spPr>
          <a:xfrm>
            <a:off x="838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8"/>
          <p:cNvSpPr txBox="1">
            <a:spLocks noGrp="1"/>
          </p:cNvSpPr>
          <p:nvPr>
            <p:ph type="body" idx="2"/>
          </p:nvPr>
        </p:nvSpPr>
        <p:spPr>
          <a:xfrm>
            <a:off x="6172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39"/>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26724"/>
              </a:solidFill>
              <a:latin typeface="Calibri"/>
              <a:ea typeface="Calibri"/>
              <a:cs typeface="Calibri"/>
              <a:sym typeface="Calibri"/>
            </a:endParaRPr>
          </a:p>
        </p:txBody>
      </p:sp>
      <p:sp>
        <p:nvSpPr>
          <p:cNvPr id="65" name="Google Shape;65;p39"/>
          <p:cNvSpPr txBox="1">
            <a:spLocks noGrp="1"/>
          </p:cNvSpPr>
          <p:nvPr>
            <p:ph type="title"/>
          </p:nvPr>
        </p:nvSpPr>
        <p:spPr>
          <a:xfrm>
            <a:off x="839788" y="653784"/>
            <a:ext cx="10515600" cy="7482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9"/>
          <p:cNvSpPr txBox="1">
            <a:spLocks noGrp="1"/>
          </p:cNvSpPr>
          <p:nvPr>
            <p:ph type="body" idx="1"/>
          </p:nvPr>
        </p:nvSpPr>
        <p:spPr>
          <a:xfrm>
            <a:off x="839788" y="1540248"/>
            <a:ext cx="5157787"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39"/>
          <p:cNvSpPr txBox="1">
            <a:spLocks noGrp="1"/>
          </p:cNvSpPr>
          <p:nvPr>
            <p:ph type="body" idx="2"/>
          </p:nvPr>
        </p:nvSpPr>
        <p:spPr>
          <a:xfrm>
            <a:off x="839788" y="2411892"/>
            <a:ext cx="5157787"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9"/>
          <p:cNvSpPr txBox="1">
            <a:spLocks noGrp="1"/>
          </p:cNvSpPr>
          <p:nvPr>
            <p:ph type="body" idx="3"/>
          </p:nvPr>
        </p:nvSpPr>
        <p:spPr>
          <a:xfrm>
            <a:off x="6172200" y="1540248"/>
            <a:ext cx="5183188"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39"/>
          <p:cNvSpPr txBox="1">
            <a:spLocks noGrp="1"/>
          </p:cNvSpPr>
          <p:nvPr>
            <p:ph type="body" idx="4"/>
          </p:nvPr>
        </p:nvSpPr>
        <p:spPr>
          <a:xfrm>
            <a:off x="6172200" y="2411892"/>
            <a:ext cx="5183188"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Lora"/>
              <a:buNone/>
              <a:defRPr sz="3200" b="0" i="0" u="none" strike="noStrike" cap="none">
                <a:solidFill>
                  <a:schemeClr val="dk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0000"/>
              </a:lnSpc>
              <a:spcBef>
                <a:spcPts val="1000"/>
              </a:spcBef>
              <a:spcAft>
                <a:spcPts val="0"/>
              </a:spcAft>
              <a:buClr>
                <a:srgbClr val="595959"/>
              </a:buClr>
              <a:buSzPts val="1400"/>
              <a:buFont typeface="Arial"/>
              <a:buNone/>
              <a:defRPr sz="1400" b="0" i="0" u="none" strike="noStrike" cap="none">
                <a:solidFill>
                  <a:srgbClr val="595959"/>
                </a:solidFill>
                <a:latin typeface="Roboto Light"/>
                <a:ea typeface="Roboto Light"/>
                <a:cs typeface="Roboto Light"/>
                <a:sym typeface="Roboto Light"/>
              </a:defRPr>
            </a:lvl1pPr>
            <a:lvl2pPr marL="914400" marR="0" lvl="1"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2pPr>
            <a:lvl3pPr marL="1371600" marR="0" lvl="2"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3pPr>
            <a:lvl4pPr marL="1828800" marR="0" lvl="3"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4pPr>
            <a:lvl5pPr marL="2286000" marR="0" lvl="4"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Roboto Light"/>
                <a:ea typeface="Roboto Light"/>
                <a:cs typeface="Roboto Light"/>
                <a:sym typeface="Roboto Light"/>
              </a:defRPr>
            </a:lvl1pPr>
            <a:lvl2pPr marL="0" marR="0" lvl="1" indent="0" algn="r" rtl="0">
              <a:spcBef>
                <a:spcPts val="0"/>
              </a:spcBef>
              <a:buNone/>
              <a:defRPr sz="1100" b="0" i="0" u="none" strike="noStrike" cap="none">
                <a:solidFill>
                  <a:srgbClr val="888888"/>
                </a:solidFill>
                <a:latin typeface="Roboto Light"/>
                <a:ea typeface="Roboto Light"/>
                <a:cs typeface="Roboto Light"/>
                <a:sym typeface="Roboto Light"/>
              </a:defRPr>
            </a:lvl2pPr>
            <a:lvl3pPr marL="0" marR="0" lvl="2" indent="0" algn="r" rtl="0">
              <a:spcBef>
                <a:spcPts val="0"/>
              </a:spcBef>
              <a:buNone/>
              <a:defRPr sz="1100" b="0" i="0" u="none" strike="noStrike" cap="none">
                <a:solidFill>
                  <a:srgbClr val="888888"/>
                </a:solidFill>
                <a:latin typeface="Roboto Light"/>
                <a:ea typeface="Roboto Light"/>
                <a:cs typeface="Roboto Light"/>
                <a:sym typeface="Roboto Light"/>
              </a:defRPr>
            </a:lvl3pPr>
            <a:lvl4pPr marL="0" marR="0" lvl="3" indent="0" algn="r" rtl="0">
              <a:spcBef>
                <a:spcPts val="0"/>
              </a:spcBef>
              <a:buNone/>
              <a:defRPr sz="1100" b="0" i="0" u="none" strike="noStrike" cap="none">
                <a:solidFill>
                  <a:srgbClr val="888888"/>
                </a:solidFill>
                <a:latin typeface="Roboto Light"/>
                <a:ea typeface="Roboto Light"/>
                <a:cs typeface="Roboto Light"/>
                <a:sym typeface="Roboto Light"/>
              </a:defRPr>
            </a:lvl4pPr>
            <a:lvl5pPr marL="0" marR="0" lvl="4" indent="0" algn="r" rtl="0">
              <a:spcBef>
                <a:spcPts val="0"/>
              </a:spcBef>
              <a:buNone/>
              <a:defRPr sz="1100" b="0" i="0" u="none" strike="noStrike" cap="none">
                <a:solidFill>
                  <a:srgbClr val="888888"/>
                </a:solidFill>
                <a:latin typeface="Roboto Light"/>
                <a:ea typeface="Roboto Light"/>
                <a:cs typeface="Roboto Light"/>
                <a:sym typeface="Roboto Light"/>
              </a:defRPr>
            </a:lvl5pPr>
            <a:lvl6pPr marL="0" marR="0" lvl="5" indent="0" algn="r" rtl="0">
              <a:spcBef>
                <a:spcPts val="0"/>
              </a:spcBef>
              <a:buNone/>
              <a:defRPr sz="1100" b="0" i="0" u="none" strike="noStrike" cap="none">
                <a:solidFill>
                  <a:srgbClr val="888888"/>
                </a:solidFill>
                <a:latin typeface="Roboto Light"/>
                <a:ea typeface="Roboto Light"/>
                <a:cs typeface="Roboto Light"/>
                <a:sym typeface="Roboto Light"/>
              </a:defRPr>
            </a:lvl6pPr>
            <a:lvl7pPr marL="0" marR="0" lvl="6" indent="0" algn="r" rtl="0">
              <a:spcBef>
                <a:spcPts val="0"/>
              </a:spcBef>
              <a:buNone/>
              <a:defRPr sz="1100" b="0" i="0" u="none" strike="noStrike" cap="none">
                <a:solidFill>
                  <a:srgbClr val="888888"/>
                </a:solidFill>
                <a:latin typeface="Roboto Light"/>
                <a:ea typeface="Roboto Light"/>
                <a:cs typeface="Roboto Light"/>
                <a:sym typeface="Roboto Light"/>
              </a:defRPr>
            </a:lvl7pPr>
            <a:lvl8pPr marL="0" marR="0" lvl="7" indent="0" algn="r" rtl="0">
              <a:spcBef>
                <a:spcPts val="0"/>
              </a:spcBef>
              <a:buNone/>
              <a:defRPr sz="1100" b="0" i="0" u="none" strike="noStrike" cap="none">
                <a:solidFill>
                  <a:srgbClr val="888888"/>
                </a:solidFill>
                <a:latin typeface="Roboto Light"/>
                <a:ea typeface="Roboto Light"/>
                <a:cs typeface="Roboto Light"/>
                <a:sym typeface="Roboto Light"/>
              </a:defRPr>
            </a:lvl8pPr>
            <a:lvl9pPr marL="0" marR="0" lvl="8" indent="0" algn="r" rtl="0">
              <a:spcBef>
                <a:spcPts val="0"/>
              </a:spcBef>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satoday.com/in-depth/news/2020/05/08/national-debt-how-much-could-coronavirus-cost-america/305155900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
          <p:cNvPicPr preferRelativeResize="0"/>
          <p:nvPr/>
        </p:nvPicPr>
        <p:blipFill rotWithShape="1">
          <a:blip r:embed="rId3">
            <a:alphaModFix/>
          </a:blip>
          <a:srcRect/>
          <a:stretch/>
        </p:blipFill>
        <p:spPr>
          <a:xfrm>
            <a:off x="2956772" y="1603513"/>
            <a:ext cx="6001698" cy="1507853"/>
          </a:xfrm>
          <a:prstGeom prst="rect">
            <a:avLst/>
          </a:prstGeom>
          <a:noFill/>
          <a:ln>
            <a:noFill/>
          </a:ln>
        </p:spPr>
      </p:pic>
      <p:sp>
        <p:nvSpPr>
          <p:cNvPr id="109" name="Google Shape;109;p1"/>
          <p:cNvSpPr txBox="1"/>
          <p:nvPr/>
        </p:nvSpPr>
        <p:spPr>
          <a:xfrm>
            <a:off x="863525" y="3413750"/>
            <a:ext cx="9963501" cy="769441"/>
          </a:xfrm>
          <a:prstGeom prst="rect">
            <a:avLst/>
          </a:prstGeom>
          <a:solidFill>
            <a:srgbClr val="FCD3C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400" b="1" i="0" u="none" strike="noStrike" cap="none">
                <a:solidFill>
                  <a:schemeClr val="dk1"/>
                </a:solidFill>
                <a:latin typeface="Quattrocento Sans"/>
                <a:ea typeface="Quattrocento Sans"/>
                <a:cs typeface="Quattrocento Sans"/>
                <a:sym typeface="Quattrocento Sans"/>
              </a:rPr>
              <a:t>Subject : Macro Economics</a:t>
            </a:r>
            <a:endParaRPr sz="4400" b="1" i="0" u="none" strike="noStrike" cap="none">
              <a:solidFill>
                <a:schemeClr val="dk1"/>
              </a:solidFill>
              <a:latin typeface="Quattrocento Sans"/>
              <a:ea typeface="Quattrocento Sans"/>
              <a:cs typeface="Quattrocento Sans"/>
              <a:sym typeface="Quattrocento Sans"/>
            </a:endParaRPr>
          </a:p>
        </p:txBody>
      </p:sp>
      <p:sp>
        <p:nvSpPr>
          <p:cNvPr id="110" name="Google Shape;110;p1"/>
          <p:cNvSpPr/>
          <p:nvPr/>
        </p:nvSpPr>
        <p:spPr>
          <a:xfrm flipH="1">
            <a:off x="2021724" y="4779811"/>
            <a:ext cx="787179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b="1" i="1">
                <a:solidFill>
                  <a:schemeClr val="dk1"/>
                </a:solidFill>
                <a:latin typeface="Quattrocento Sans"/>
                <a:ea typeface="Quattrocento Sans"/>
                <a:cs typeface="Quattrocento Sans"/>
                <a:sym typeface="Quattrocento Sans"/>
              </a:rPr>
              <a:t>Demand Side Policy</a:t>
            </a:r>
            <a:endParaRPr sz="3600" b="1" i="1" u="none" strike="noStrike" cap="none">
              <a:solidFill>
                <a:schemeClr val="dk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838200" y="808383"/>
            <a:ext cx="9312965" cy="613830"/>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Quattrocento Sans"/>
              <a:buNone/>
            </a:pPr>
            <a:r>
              <a:rPr lang="en-IN" sz="3600" b="1" i="1">
                <a:latin typeface="Quattrocento Sans"/>
                <a:ea typeface="Quattrocento Sans"/>
                <a:cs typeface="Quattrocento Sans"/>
                <a:sym typeface="Quattrocento Sans"/>
              </a:rPr>
              <a:t>The business cycle and the public finances</a:t>
            </a:r>
            <a:endParaRPr/>
          </a:p>
        </p:txBody>
      </p:sp>
      <p:sp>
        <p:nvSpPr>
          <p:cNvPr id="183" name="Google Shape;183;p10"/>
          <p:cNvSpPr txBox="1">
            <a:spLocks noGrp="1"/>
          </p:cNvSpPr>
          <p:nvPr>
            <p:ph type="body" idx="1"/>
          </p:nvPr>
        </p:nvSpPr>
        <p:spPr>
          <a:xfrm>
            <a:off x="838199" y="1537251"/>
            <a:ext cx="10797209" cy="5181601"/>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When analysing the fiscal indicators, it is important to recognise that their values are affected by the state of the economy. In other words, there is both a structural and a cyclical component determining the path of our fiscal measures.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If the </a:t>
            </a:r>
            <a:r>
              <a:rPr lang="en-IN" sz="2000" b="1">
                <a:solidFill>
                  <a:schemeClr val="dk1"/>
                </a:solidFill>
                <a:latin typeface="Quattrocento Sans"/>
                <a:ea typeface="Quattrocento Sans"/>
                <a:cs typeface="Quattrocento Sans"/>
                <a:sym typeface="Quattrocento Sans"/>
              </a:rPr>
              <a:t>economy is booming</a:t>
            </a:r>
            <a:r>
              <a:rPr lang="en-IN" sz="2000">
                <a:solidFill>
                  <a:schemeClr val="dk1"/>
                </a:solidFill>
                <a:latin typeface="Quattrocento Sans"/>
                <a:ea typeface="Quattrocento Sans"/>
                <a:cs typeface="Quattrocento Sans"/>
                <a:sym typeface="Quattrocento Sans"/>
              </a:rPr>
              <a:t>, with people earning </a:t>
            </a:r>
            <a:r>
              <a:rPr lang="en-IN" sz="2000" b="1">
                <a:solidFill>
                  <a:schemeClr val="dk1"/>
                </a:solidFill>
                <a:latin typeface="Quattrocento Sans"/>
                <a:ea typeface="Quattrocento Sans"/>
                <a:cs typeface="Quattrocento Sans"/>
                <a:sym typeface="Quattrocento Sans"/>
              </a:rPr>
              <a:t>high incomes</a:t>
            </a:r>
            <a:r>
              <a:rPr lang="en-IN" sz="2000">
                <a:solidFill>
                  <a:schemeClr val="dk1"/>
                </a:solidFill>
                <a:latin typeface="Quattrocento Sans"/>
                <a:ea typeface="Quattrocento Sans"/>
                <a:cs typeface="Quattrocento Sans"/>
                <a:sym typeface="Quattrocento Sans"/>
              </a:rPr>
              <a:t>, the amount paid in </a:t>
            </a:r>
            <a:r>
              <a:rPr lang="en-IN" sz="2000" b="1">
                <a:solidFill>
                  <a:schemeClr val="dk1"/>
                </a:solidFill>
                <a:latin typeface="Quattrocento Sans"/>
                <a:ea typeface="Quattrocento Sans"/>
                <a:cs typeface="Quattrocento Sans"/>
                <a:sym typeface="Quattrocento Sans"/>
              </a:rPr>
              <a:t>taxes will be high</a:t>
            </a:r>
            <a:r>
              <a:rPr lang="en-IN" sz="2000">
                <a:solidFill>
                  <a:schemeClr val="dk1"/>
                </a:solidFill>
                <a:latin typeface="Quattrocento Sans"/>
                <a:ea typeface="Quattrocento Sans"/>
                <a:cs typeface="Quattrocento Sans"/>
                <a:sym typeface="Quattrocento Sans"/>
              </a:rPr>
              <a:t> and the amount paid out in </a:t>
            </a:r>
            <a:r>
              <a:rPr lang="en-IN" sz="2000" b="1">
                <a:solidFill>
                  <a:schemeClr val="dk1"/>
                </a:solidFill>
                <a:latin typeface="Quattrocento Sans"/>
                <a:ea typeface="Quattrocento Sans"/>
                <a:cs typeface="Quattrocento Sans"/>
                <a:sym typeface="Quattrocento Sans"/>
              </a:rPr>
              <a:t>unemployment benefits will also be low</a:t>
            </a:r>
            <a:r>
              <a:rPr lang="en-IN" sz="2000">
                <a:solidFill>
                  <a:schemeClr val="dk1"/>
                </a:solidFill>
                <a:latin typeface="Quattrocento Sans"/>
                <a:ea typeface="Quattrocento Sans"/>
                <a:cs typeface="Quattrocento Sans"/>
                <a:sym typeface="Quattrocento Sans"/>
              </a:rPr>
              <a:t>. The </a:t>
            </a:r>
            <a:r>
              <a:rPr lang="en-IN" sz="2000" b="1">
                <a:solidFill>
                  <a:schemeClr val="dk1"/>
                </a:solidFill>
                <a:latin typeface="Quattrocento Sans"/>
                <a:ea typeface="Quattrocento Sans"/>
                <a:cs typeface="Quattrocento Sans"/>
                <a:sym typeface="Quattrocento Sans"/>
              </a:rPr>
              <a:t>combined effect is to improve public-sector balances</a:t>
            </a:r>
            <a:r>
              <a:rPr lang="en-IN" sz="2000">
                <a:solidFill>
                  <a:schemeClr val="dk1"/>
                </a:solidFill>
                <a:latin typeface="Quattrocento Sans"/>
                <a:ea typeface="Quattrocento Sans"/>
                <a:cs typeface="Quattrocento Sans"/>
                <a:sym typeface="Quattrocento Sans"/>
              </a:rPr>
              <a:t>, such as public-sector net borrowing.</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By </a:t>
            </a:r>
            <a:r>
              <a:rPr lang="en-IN" sz="2000" b="1">
                <a:solidFill>
                  <a:schemeClr val="dk1"/>
                </a:solidFill>
                <a:latin typeface="Quattrocento Sans"/>
                <a:ea typeface="Quattrocento Sans"/>
                <a:cs typeface="Quattrocento Sans"/>
                <a:sym typeface="Quattrocento Sans"/>
              </a:rPr>
              <a:t>contrast,</a:t>
            </a:r>
            <a:r>
              <a:rPr lang="en-IN" sz="2000">
                <a:solidFill>
                  <a:schemeClr val="dk1"/>
                </a:solidFill>
                <a:latin typeface="Quattrocento Sans"/>
                <a:ea typeface="Quattrocento Sans"/>
                <a:cs typeface="Quattrocento Sans"/>
                <a:sym typeface="Quattrocento Sans"/>
              </a:rPr>
              <a:t> if the </a:t>
            </a:r>
            <a:r>
              <a:rPr lang="en-IN" sz="2000" b="1">
                <a:solidFill>
                  <a:schemeClr val="dk1"/>
                </a:solidFill>
                <a:latin typeface="Quattrocento Sans"/>
                <a:ea typeface="Quattrocento Sans"/>
                <a:cs typeface="Quattrocento Sans"/>
                <a:sym typeface="Quattrocento Sans"/>
              </a:rPr>
              <a:t>economy were depressed, tax revenues would be low </a:t>
            </a:r>
            <a:r>
              <a:rPr lang="en-IN" sz="2000">
                <a:solidFill>
                  <a:schemeClr val="dk1"/>
                </a:solidFill>
                <a:latin typeface="Quattrocento Sans"/>
                <a:ea typeface="Quattrocento Sans"/>
                <a:cs typeface="Quattrocento Sans"/>
                <a:sym typeface="Quattrocento Sans"/>
              </a:rPr>
              <a:t>and the amount paid in </a:t>
            </a:r>
            <a:r>
              <a:rPr lang="en-IN" sz="2000" b="1">
                <a:solidFill>
                  <a:schemeClr val="dk1"/>
                </a:solidFill>
                <a:latin typeface="Quattrocento Sans"/>
                <a:ea typeface="Quattrocento Sans"/>
                <a:cs typeface="Quattrocento Sans"/>
                <a:sym typeface="Quattrocento Sans"/>
              </a:rPr>
              <a:t>benefits would be high</a:t>
            </a:r>
            <a:r>
              <a:rPr lang="en-IN" sz="2000">
                <a:solidFill>
                  <a:schemeClr val="dk1"/>
                </a:solidFill>
                <a:latin typeface="Quattrocento Sans"/>
                <a:ea typeface="Quattrocento Sans"/>
                <a:cs typeface="Quattrocento Sans"/>
                <a:sym typeface="Quattrocento Sans"/>
              </a:rPr>
              <a:t>. The </a:t>
            </a:r>
            <a:r>
              <a:rPr lang="en-IN" sz="2000" b="1">
                <a:solidFill>
                  <a:schemeClr val="dk1"/>
                </a:solidFill>
                <a:latin typeface="Quattrocento Sans"/>
                <a:ea typeface="Quattrocento Sans"/>
                <a:cs typeface="Quattrocento Sans"/>
                <a:sym typeface="Quattrocento Sans"/>
              </a:rPr>
              <a:t>public-sector deficit would thus be high</a:t>
            </a:r>
            <a:r>
              <a:rPr lang="en-IN" sz="2000">
                <a:solidFill>
                  <a:schemeClr val="dk1"/>
                </a:solidFill>
                <a:latin typeface="Quattrocento Sans"/>
                <a:ea typeface="Quattrocento Sans"/>
                <a:cs typeface="Quattrocento Sans"/>
                <a:sym typeface="Quattrocento Sans"/>
              </a:rPr>
              <a:t>.</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Structural deficit (or surplus) - </a:t>
            </a:r>
            <a:r>
              <a:rPr lang="en-IN" sz="2000">
                <a:solidFill>
                  <a:schemeClr val="dk1"/>
                </a:solidFill>
                <a:latin typeface="Quattrocento Sans"/>
                <a:ea typeface="Quattrocento Sans"/>
                <a:cs typeface="Quattrocento Sans"/>
                <a:sym typeface="Quattrocento Sans"/>
              </a:rPr>
              <a:t>The public-sector deficit (or surplus) that would occur if the economy were operating at the potential level of national income: i.e. one where there is a zero output gap.</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body" idx="1"/>
          </p:nvPr>
        </p:nvSpPr>
        <p:spPr>
          <a:xfrm>
            <a:off x="838200" y="1537252"/>
            <a:ext cx="6569766" cy="5320748"/>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This relationship between the public-sector deficit or surplus and the state of the economy is illustrated in Figure.</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a:t>
            </a:r>
            <a:r>
              <a:rPr lang="en-IN" sz="2000" b="1">
                <a:solidFill>
                  <a:schemeClr val="dk1"/>
                </a:solidFill>
                <a:latin typeface="Quattrocento Sans"/>
                <a:ea typeface="Quattrocento Sans"/>
                <a:cs typeface="Quattrocento Sans"/>
                <a:sym typeface="Quattrocento Sans"/>
              </a:rPr>
              <a:t>tax revenue function is upward sloping. </a:t>
            </a:r>
            <a:r>
              <a:rPr lang="en-IN" sz="2000">
                <a:solidFill>
                  <a:schemeClr val="dk1"/>
                </a:solidFill>
                <a:latin typeface="Quattrocento Sans"/>
                <a:ea typeface="Quattrocento Sans"/>
                <a:cs typeface="Quattrocento Sans"/>
                <a:sym typeface="Quattrocento Sans"/>
              </a:rPr>
              <a:t>Its slope depends on tax rates.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a:t>
            </a:r>
            <a:r>
              <a:rPr lang="en-IN" sz="2000" b="1">
                <a:solidFill>
                  <a:schemeClr val="dk1"/>
                </a:solidFill>
                <a:latin typeface="Quattrocento Sans"/>
                <a:ea typeface="Quattrocento Sans"/>
                <a:cs typeface="Quattrocento Sans"/>
                <a:sym typeface="Quattrocento Sans"/>
              </a:rPr>
              <a:t>government expenditure function is drawn as downward sloping</a:t>
            </a:r>
            <a:r>
              <a:rPr lang="en-IN" sz="2000">
                <a:solidFill>
                  <a:schemeClr val="dk1"/>
                </a:solidFill>
                <a:latin typeface="Quattrocento Sans"/>
                <a:ea typeface="Quattrocento Sans"/>
                <a:cs typeface="Quattrocento Sans"/>
                <a:sym typeface="Quattrocento Sans"/>
              </a:rPr>
              <a:t>, showing that at higher levels of income and employment less is paid out in benefits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There is only </a:t>
            </a:r>
            <a:r>
              <a:rPr lang="en-IN" sz="2000" b="1">
                <a:solidFill>
                  <a:schemeClr val="dk1"/>
                </a:solidFill>
                <a:latin typeface="Quattrocento Sans"/>
                <a:ea typeface="Quattrocento Sans"/>
                <a:cs typeface="Quattrocento Sans"/>
                <a:sym typeface="Quattrocento Sans"/>
              </a:rPr>
              <a:t>one level of income (</a:t>
            </a:r>
            <a:r>
              <a:rPr lang="en-IN" sz="2000" b="1" i="1">
                <a:solidFill>
                  <a:schemeClr val="dk1"/>
                </a:solidFill>
                <a:latin typeface="Quattrocento Sans"/>
                <a:ea typeface="Quattrocento Sans"/>
                <a:cs typeface="Quattrocento Sans"/>
                <a:sym typeface="Quattrocento Sans"/>
              </a:rPr>
              <a:t>Y</a:t>
            </a:r>
            <a:r>
              <a:rPr lang="en-IN" sz="2000" b="1">
                <a:solidFill>
                  <a:schemeClr val="dk1"/>
                </a:solidFill>
                <a:latin typeface="Quattrocento Sans"/>
                <a:ea typeface="Quattrocento Sans"/>
                <a:cs typeface="Quattrocento Sans"/>
                <a:sym typeface="Quattrocento Sans"/>
              </a:rPr>
              <a:t>1) where there is a public-sector financial balance</a:t>
            </a:r>
            <a:r>
              <a:rPr lang="en-IN" sz="2000">
                <a:solidFill>
                  <a:schemeClr val="dk1"/>
                </a:solidFill>
                <a:latin typeface="Quattrocento Sans"/>
                <a:ea typeface="Quattrocento Sans"/>
                <a:cs typeface="Quattrocento Sans"/>
                <a:sym typeface="Quattrocento Sans"/>
              </a:rPr>
              <a:t>. Below this level of income there will be a public sector deficit. Above this level there will be a surplus. The further income is from </a:t>
            </a:r>
            <a:r>
              <a:rPr lang="en-IN" sz="2000" i="1">
                <a:solidFill>
                  <a:schemeClr val="dk1"/>
                </a:solidFill>
                <a:latin typeface="Quattrocento Sans"/>
                <a:ea typeface="Quattrocento Sans"/>
                <a:cs typeface="Quattrocento Sans"/>
                <a:sym typeface="Quattrocento Sans"/>
              </a:rPr>
              <a:t>Y</a:t>
            </a:r>
            <a:r>
              <a:rPr lang="en-IN" sz="2000">
                <a:solidFill>
                  <a:schemeClr val="dk1"/>
                </a:solidFill>
                <a:latin typeface="Quattrocento Sans"/>
                <a:ea typeface="Quattrocento Sans"/>
                <a:cs typeface="Quattrocento Sans"/>
                <a:sym typeface="Quattrocento Sans"/>
              </a:rPr>
              <a:t>1, the bigger will be the deficit or surplus.</a:t>
            </a:r>
            <a:endParaRPr/>
          </a:p>
          <a:p>
            <a:pPr marL="0" lvl="0" indent="0" algn="l" rtl="0">
              <a:lnSpc>
                <a:spcPct val="110000"/>
              </a:lnSpc>
              <a:spcBef>
                <a:spcPts val="1500"/>
              </a:spcBef>
              <a:spcAft>
                <a:spcPts val="0"/>
              </a:spcAft>
              <a:buClr>
                <a:srgbClr val="595959"/>
              </a:buClr>
              <a:buSzPts val="2000"/>
              <a:buNone/>
            </a:pPr>
            <a:endParaRPr sz="2000">
              <a:solidFill>
                <a:schemeClr val="dk1"/>
              </a:solidFill>
              <a:latin typeface="Quattrocento Sans"/>
              <a:ea typeface="Quattrocento Sans"/>
              <a:cs typeface="Quattrocento Sans"/>
              <a:sym typeface="Quattrocento Sans"/>
            </a:endParaRPr>
          </a:p>
        </p:txBody>
      </p:sp>
      <p:sp>
        <p:nvSpPr>
          <p:cNvPr id="189" name="Google Shape;189;p11"/>
          <p:cNvSpPr txBox="1">
            <a:spLocks noGrp="1"/>
          </p:cNvSpPr>
          <p:nvPr>
            <p:ph type="title"/>
          </p:nvPr>
        </p:nvSpPr>
        <p:spPr>
          <a:xfrm>
            <a:off x="838200" y="795129"/>
            <a:ext cx="9273209" cy="627083"/>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Quattrocento Sans"/>
              <a:buNone/>
            </a:pPr>
            <a:r>
              <a:rPr lang="en-IN" sz="3600" b="1" i="1">
                <a:latin typeface="Quattrocento Sans"/>
                <a:ea typeface="Quattrocento Sans"/>
                <a:cs typeface="Quattrocento Sans"/>
                <a:sym typeface="Quattrocento Sans"/>
              </a:rPr>
              <a:t>The business cycle and the public finances</a:t>
            </a:r>
            <a:endParaRPr/>
          </a:p>
        </p:txBody>
      </p:sp>
      <p:pic>
        <p:nvPicPr>
          <p:cNvPr id="190" name="Google Shape;190;p11"/>
          <p:cNvPicPr preferRelativeResize="0"/>
          <p:nvPr/>
        </p:nvPicPr>
        <p:blipFill rotWithShape="1">
          <a:blip r:embed="rId3">
            <a:alphaModFix/>
          </a:blip>
          <a:srcRect/>
          <a:stretch/>
        </p:blipFill>
        <p:spPr>
          <a:xfrm>
            <a:off x="7407966" y="1796084"/>
            <a:ext cx="4304299" cy="282892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838200" y="781877"/>
            <a:ext cx="4290391" cy="640335"/>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The fiscal stance</a:t>
            </a:r>
            <a:endParaRPr sz="4000" i="1">
              <a:latin typeface="Quattrocento Sans"/>
              <a:ea typeface="Quattrocento Sans"/>
              <a:cs typeface="Quattrocento Sans"/>
              <a:sym typeface="Quattrocento Sans"/>
            </a:endParaRPr>
          </a:p>
        </p:txBody>
      </p:sp>
      <p:sp>
        <p:nvSpPr>
          <p:cNvPr id="196" name="Google Shape;196;p12"/>
          <p:cNvSpPr txBox="1">
            <a:spLocks noGrp="1"/>
          </p:cNvSpPr>
          <p:nvPr>
            <p:ph type="body" idx="1"/>
          </p:nvPr>
        </p:nvSpPr>
        <p:spPr>
          <a:xfrm>
            <a:off x="838200" y="1537251"/>
            <a:ext cx="10611678" cy="496956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government’s </a:t>
            </a:r>
            <a:r>
              <a:rPr lang="en-IN" sz="2000" b="1">
                <a:solidFill>
                  <a:schemeClr val="dk1"/>
                </a:solidFill>
                <a:latin typeface="Quattrocento Sans"/>
                <a:ea typeface="Quattrocento Sans"/>
                <a:cs typeface="Quattrocento Sans"/>
                <a:sym typeface="Quattrocento Sans"/>
              </a:rPr>
              <a:t>fiscal stance </a:t>
            </a:r>
            <a:r>
              <a:rPr lang="en-IN" sz="2000">
                <a:solidFill>
                  <a:schemeClr val="dk1"/>
                </a:solidFill>
                <a:latin typeface="Quattrocento Sans"/>
                <a:ea typeface="Quattrocento Sans"/>
                <a:cs typeface="Quattrocento Sans"/>
                <a:sym typeface="Quattrocento Sans"/>
              </a:rPr>
              <a:t>refers to </a:t>
            </a:r>
            <a:r>
              <a:rPr lang="en-IN" sz="2000" b="1">
                <a:solidFill>
                  <a:schemeClr val="dk1"/>
                </a:solidFill>
                <a:latin typeface="Quattrocento Sans"/>
                <a:ea typeface="Quattrocento Sans"/>
                <a:cs typeface="Quattrocento Sans"/>
                <a:sym typeface="Quattrocento Sans"/>
              </a:rPr>
              <a:t>whether it is pursuing an expansionary or contractionary fiscal policy.</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Would the mere existence of a surplus mean that the stance was contractionary? The answer is no. Whether the </a:t>
            </a:r>
            <a:r>
              <a:rPr lang="en-IN" sz="2000" b="1">
                <a:solidFill>
                  <a:schemeClr val="dk1"/>
                </a:solidFill>
                <a:latin typeface="Quattrocento Sans"/>
                <a:ea typeface="Quattrocento Sans"/>
                <a:cs typeface="Quattrocento Sans"/>
                <a:sym typeface="Quattrocento Sans"/>
              </a:rPr>
              <a:t>economy expands or contracts depends on the balance of total injections and total withdrawals.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What </a:t>
            </a:r>
            <a:r>
              <a:rPr lang="en-IN" sz="2000" b="1">
                <a:solidFill>
                  <a:schemeClr val="dk1"/>
                </a:solidFill>
                <a:latin typeface="Quattrocento Sans"/>
                <a:ea typeface="Quattrocento Sans"/>
                <a:cs typeface="Quattrocento Sans"/>
                <a:sym typeface="Quattrocento Sans"/>
              </a:rPr>
              <a:t>we need to focus on is changes in the size of the deficit or surplus</a:t>
            </a:r>
            <a:r>
              <a:rPr lang="en-IN" sz="2000">
                <a:solidFill>
                  <a:schemeClr val="dk1"/>
                </a:solidFill>
                <a:latin typeface="Quattrocento Sans"/>
                <a:ea typeface="Quattrocento Sans"/>
                <a:cs typeface="Quattrocento Sans"/>
                <a:sym typeface="Quattrocento Sans"/>
              </a:rPr>
              <a:t>. If the deficit this year is lower than last year, then (ceteris paribus) aggregate demand will be lower this year than last. The reason is that either government expenditure (an injection) must have fallen, or tax revenues (a withdrawal) must have increased, or a combination of the two.</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To conclude, the size of the deficit or surplus is a poor guide to the stance of fiscal policy</a:t>
            </a:r>
            <a:r>
              <a:rPr lang="en-IN" sz="2000">
                <a:solidFill>
                  <a:schemeClr val="dk1"/>
                </a:solidFill>
                <a:latin typeface="Quattrocento Sans"/>
                <a:ea typeface="Quattrocento Sans"/>
                <a:cs typeface="Quattrocento Sans"/>
                <a:sym typeface="Quattrocento Sans"/>
              </a:rPr>
              <a:t>. A large deficit may be due to a deliberate policy of increasing aggregate demand, but it may be due simply to the fact that the economy is depressed</a:t>
            </a:r>
            <a:r>
              <a:rPr lang="en-IN"/>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title"/>
          </p:nvPr>
        </p:nvSpPr>
        <p:spPr>
          <a:xfrm>
            <a:off x="838200" y="808383"/>
            <a:ext cx="6728791" cy="61383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Automatic fiscal stabilisers</a:t>
            </a:r>
            <a:endParaRPr sz="4000" i="1">
              <a:latin typeface="Quattrocento Sans"/>
              <a:ea typeface="Quattrocento Sans"/>
              <a:cs typeface="Quattrocento Sans"/>
              <a:sym typeface="Quattrocento Sans"/>
            </a:endParaRPr>
          </a:p>
        </p:txBody>
      </p:sp>
      <p:sp>
        <p:nvSpPr>
          <p:cNvPr id="202" name="Google Shape;202;p13"/>
          <p:cNvSpPr txBox="1">
            <a:spLocks noGrp="1"/>
          </p:cNvSpPr>
          <p:nvPr>
            <p:ph type="body" idx="1"/>
          </p:nvPr>
        </p:nvSpPr>
        <p:spPr>
          <a:xfrm>
            <a:off x="838199" y="1537251"/>
            <a:ext cx="10836965" cy="508883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We saw that the size of the public-sector surplus or deficit will automatically vary according to the level of national income.</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Automatic fiscal stabilisers </a:t>
            </a:r>
            <a:r>
              <a:rPr lang="en-IN" sz="2000">
                <a:solidFill>
                  <a:schemeClr val="dk1"/>
                </a:solidFill>
                <a:latin typeface="Quattrocento Sans"/>
                <a:ea typeface="Quattrocento Sans"/>
                <a:cs typeface="Quattrocento Sans"/>
                <a:sym typeface="Quattrocento Sans"/>
              </a:rPr>
              <a:t>Tax revenues that rise and government expenditure that falls as national income rises. The more they change with income, the bigger the stabilising effect on national income.</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The effectiveness of automatic stabilisers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Automatic stabilisers have </a:t>
            </a:r>
            <a:r>
              <a:rPr lang="en-IN" sz="2000" b="1">
                <a:solidFill>
                  <a:schemeClr val="dk1"/>
                </a:solidFill>
                <a:latin typeface="Quattrocento Sans"/>
                <a:ea typeface="Quattrocento Sans"/>
                <a:cs typeface="Quattrocento Sans"/>
                <a:sym typeface="Quattrocento Sans"/>
              </a:rPr>
              <a:t>the obvious advantage </a:t>
            </a:r>
            <a:r>
              <a:rPr lang="en-IN" sz="2000">
                <a:solidFill>
                  <a:schemeClr val="dk1"/>
                </a:solidFill>
                <a:latin typeface="Quattrocento Sans"/>
                <a:ea typeface="Quattrocento Sans"/>
                <a:cs typeface="Quattrocento Sans"/>
                <a:sym typeface="Quattrocento Sans"/>
              </a:rPr>
              <a:t>that they </a:t>
            </a:r>
            <a:r>
              <a:rPr lang="en-IN" sz="2000" b="1">
                <a:solidFill>
                  <a:schemeClr val="dk1"/>
                </a:solidFill>
                <a:latin typeface="Quattrocento Sans"/>
                <a:ea typeface="Quattrocento Sans"/>
                <a:cs typeface="Quattrocento Sans"/>
                <a:sym typeface="Quattrocento Sans"/>
              </a:rPr>
              <a:t>act instantly </a:t>
            </a:r>
            <a:r>
              <a:rPr lang="en-IN" sz="2000">
                <a:solidFill>
                  <a:schemeClr val="dk1"/>
                </a:solidFill>
                <a:latin typeface="Quattrocento Sans"/>
                <a:ea typeface="Quattrocento Sans"/>
                <a:cs typeface="Quattrocento Sans"/>
                <a:sym typeface="Quattrocento Sans"/>
              </a:rPr>
              <a:t>as soon as aggregate demand fluctuates. By contrast, it may take some time before the government can institute discretionary changes in taxes or government expenditure, especially if forecasting is unreliable.</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Nevertheless, </a:t>
            </a:r>
            <a:r>
              <a:rPr lang="en-IN" sz="2000" b="1">
                <a:solidFill>
                  <a:schemeClr val="dk1"/>
                </a:solidFill>
                <a:latin typeface="Quattrocento Sans"/>
                <a:ea typeface="Quattrocento Sans"/>
                <a:cs typeface="Quattrocento Sans"/>
                <a:sym typeface="Quattrocento Sans"/>
              </a:rPr>
              <a:t>automatic stabilisers can never be the complete answer </a:t>
            </a:r>
            <a:r>
              <a:rPr lang="en-IN" sz="2000">
                <a:solidFill>
                  <a:schemeClr val="dk1"/>
                </a:solidFill>
                <a:latin typeface="Quattrocento Sans"/>
                <a:ea typeface="Quattrocento Sans"/>
                <a:cs typeface="Quattrocento Sans"/>
                <a:sym typeface="Quattrocento Sans"/>
              </a:rPr>
              <a:t>to the problem of fluctuations. Their effect is merely to reduce the multiplier – to reduce the severity of fluctuations, not to eliminate them altogether.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4"/>
          <p:cNvSpPr txBox="1">
            <a:spLocks noGrp="1"/>
          </p:cNvSpPr>
          <p:nvPr>
            <p:ph type="body" idx="1"/>
          </p:nvPr>
        </p:nvSpPr>
        <p:spPr>
          <a:xfrm>
            <a:off x="838199" y="1537250"/>
            <a:ext cx="11115300" cy="50094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1500"/>
              </a:spcBef>
              <a:spcAft>
                <a:spcPts val="0"/>
              </a:spcAft>
              <a:buClr>
                <a:srgbClr val="595959"/>
              </a:buClr>
              <a:buSzPts val="2000"/>
              <a:buNone/>
            </a:pPr>
            <a:endParaRPr sz="2000">
              <a:solidFill>
                <a:schemeClr val="dk1"/>
              </a:solidFill>
              <a:latin typeface="Quattrocento Sans"/>
              <a:ea typeface="Quattrocento Sans"/>
              <a:cs typeface="Quattrocento Sans"/>
              <a:sym typeface="Quattrocento Sans"/>
            </a:endParaRPr>
          </a:p>
        </p:txBody>
      </p:sp>
      <p:sp>
        <p:nvSpPr>
          <p:cNvPr id="208" name="Google Shape;208;p14"/>
          <p:cNvSpPr txBox="1">
            <a:spLocks noGrp="1"/>
          </p:cNvSpPr>
          <p:nvPr>
            <p:ph type="title"/>
          </p:nvPr>
        </p:nvSpPr>
        <p:spPr>
          <a:xfrm>
            <a:off x="838200" y="795129"/>
            <a:ext cx="6662400" cy="6270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Automatic fiscal stabilisers</a:t>
            </a:r>
            <a:endParaRPr sz="4000" i="1">
              <a:latin typeface="Quattrocento Sans"/>
              <a:ea typeface="Quattrocento Sans"/>
              <a:cs typeface="Quattrocento Sans"/>
              <a:sym typeface="Quattrocento Sans"/>
            </a:endParaRPr>
          </a:p>
        </p:txBody>
      </p:sp>
      <p:pic>
        <p:nvPicPr>
          <p:cNvPr id="209" name="Google Shape;209;p14"/>
          <p:cNvPicPr preferRelativeResize="0"/>
          <p:nvPr/>
        </p:nvPicPr>
        <p:blipFill>
          <a:blip r:embed="rId3">
            <a:alphaModFix/>
          </a:blip>
          <a:stretch>
            <a:fillRect/>
          </a:stretch>
        </p:blipFill>
        <p:spPr>
          <a:xfrm>
            <a:off x="838200" y="1993011"/>
            <a:ext cx="10981500" cy="4097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a:spLocks noGrp="1"/>
          </p:cNvSpPr>
          <p:nvPr>
            <p:ph type="body" idx="1"/>
          </p:nvPr>
        </p:nvSpPr>
        <p:spPr>
          <a:xfrm>
            <a:off x="838200" y="1523999"/>
            <a:ext cx="10515600" cy="4652963"/>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The problem of fiscal drag</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Automatic stabilisers help to reduce upward and downward movements in national income. This is fine if the current level of income is the desirable level. But suppose that there is currently a deep recession in the economy, with mass unemployment. Who would want to stabilise the economy at this level?</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In these circumstances, if the economy began to recover, the automatic stabilisers would act as a drag on the expansion. This is known as </a:t>
            </a:r>
            <a:r>
              <a:rPr lang="en-IN" sz="2000" b="1">
                <a:solidFill>
                  <a:schemeClr val="dk1"/>
                </a:solidFill>
                <a:latin typeface="Quattrocento Sans"/>
                <a:ea typeface="Quattrocento Sans"/>
                <a:cs typeface="Quattrocento Sans"/>
                <a:sym typeface="Quattrocento Sans"/>
              </a:rPr>
              <a:t>fiscal drag.</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Fiscal drag </a:t>
            </a:r>
            <a:r>
              <a:rPr lang="en-IN" sz="2000">
                <a:solidFill>
                  <a:schemeClr val="dk1"/>
                </a:solidFill>
                <a:latin typeface="Quattrocento Sans"/>
                <a:ea typeface="Quattrocento Sans"/>
                <a:cs typeface="Quattrocento Sans"/>
                <a:sym typeface="Quattrocento Sans"/>
              </a:rPr>
              <a:t>The tendency of automatic fiscal stabilisers to </a:t>
            </a:r>
            <a:r>
              <a:rPr lang="en-IN" sz="2000" b="1">
                <a:solidFill>
                  <a:schemeClr val="dk1"/>
                </a:solidFill>
                <a:latin typeface="Quattrocento Sans"/>
                <a:ea typeface="Quattrocento Sans"/>
                <a:cs typeface="Quattrocento Sans"/>
                <a:sym typeface="Quattrocento Sans"/>
              </a:rPr>
              <a:t>reduce the recovery of an economy from recession.</a:t>
            </a:r>
            <a:endParaRPr/>
          </a:p>
        </p:txBody>
      </p:sp>
      <p:sp>
        <p:nvSpPr>
          <p:cNvPr id="215" name="Google Shape;215;p15"/>
          <p:cNvSpPr txBox="1">
            <a:spLocks noGrp="1"/>
          </p:cNvSpPr>
          <p:nvPr>
            <p:ph type="title"/>
          </p:nvPr>
        </p:nvSpPr>
        <p:spPr>
          <a:xfrm>
            <a:off x="838200" y="795129"/>
            <a:ext cx="6689035"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Automatic fiscal stabilisers</a:t>
            </a:r>
            <a:endParaRPr sz="4000" i="1">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838200" y="795129"/>
            <a:ext cx="6662530"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Discretionary fiscal policy</a:t>
            </a:r>
            <a:endParaRPr sz="4000" i="1">
              <a:latin typeface="Quattrocento Sans"/>
              <a:ea typeface="Quattrocento Sans"/>
              <a:cs typeface="Quattrocento Sans"/>
              <a:sym typeface="Quattrocento Sans"/>
            </a:endParaRPr>
          </a:p>
        </p:txBody>
      </p:sp>
      <p:sp>
        <p:nvSpPr>
          <p:cNvPr id="221" name="Google Shape;221;p16"/>
          <p:cNvSpPr txBox="1">
            <a:spLocks noGrp="1"/>
          </p:cNvSpPr>
          <p:nvPr>
            <p:ph type="body" idx="1"/>
          </p:nvPr>
        </p:nvSpPr>
        <p:spPr>
          <a:xfrm>
            <a:off x="838200" y="1537251"/>
            <a:ext cx="10515600" cy="463971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Discretionary fiscal policy - </a:t>
            </a:r>
            <a:r>
              <a:rPr lang="en-IN" sz="2000">
                <a:solidFill>
                  <a:schemeClr val="dk1"/>
                </a:solidFill>
                <a:latin typeface="Quattrocento Sans"/>
                <a:ea typeface="Quattrocento Sans"/>
                <a:cs typeface="Quattrocento Sans"/>
                <a:sym typeface="Quattrocento Sans"/>
              </a:rPr>
              <a:t>Deliberate changes in tax rates or the level of government expenditure in order to influence the level of aggregate demand. It involves shifting the J and W lines.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Note that discretionary changes in taxation or government expenditure, as well as being used to </a:t>
            </a:r>
            <a:r>
              <a:rPr lang="en-IN" sz="2000" b="1">
                <a:solidFill>
                  <a:schemeClr val="dk1"/>
                </a:solidFill>
                <a:latin typeface="Quattrocento Sans"/>
                <a:ea typeface="Quattrocento Sans"/>
                <a:cs typeface="Quattrocento Sans"/>
                <a:sym typeface="Quattrocento Sans"/>
              </a:rPr>
              <a:t>alter the level of aggregate demand </a:t>
            </a:r>
            <a:r>
              <a:rPr lang="en-IN" sz="2000">
                <a:solidFill>
                  <a:schemeClr val="dk1"/>
                </a:solidFill>
                <a:latin typeface="Quattrocento Sans"/>
                <a:ea typeface="Quattrocento Sans"/>
                <a:cs typeface="Quattrocento Sans"/>
                <a:sym typeface="Quattrocento Sans"/>
              </a:rPr>
              <a:t>(fiscal policy), are also used for other purposes, including the following:</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Altering aggregate supply </a:t>
            </a:r>
            <a:r>
              <a:rPr lang="en-IN" sz="2000">
                <a:solidFill>
                  <a:schemeClr val="dk1"/>
                </a:solidFill>
                <a:latin typeface="Quattrocento Sans"/>
                <a:ea typeface="Quattrocento Sans"/>
                <a:cs typeface="Quattrocento Sans"/>
                <a:sym typeface="Quattrocento Sans"/>
              </a:rPr>
              <a:t>- Examples include tax incentives to encourage people to work more, or increased government expenditure on training or on transport infrastructure (e.g. roads and railways</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Altering the distribution of income </a:t>
            </a:r>
            <a:r>
              <a:rPr lang="en-IN" sz="2000">
                <a:solidFill>
                  <a:schemeClr val="dk1"/>
                </a:solidFill>
                <a:latin typeface="Quattrocento Sans"/>
                <a:ea typeface="Quattrocento Sans"/>
                <a:cs typeface="Quattrocento Sans"/>
                <a:sym typeface="Quattrocento Sans"/>
              </a:rPr>
              <a:t>- Taxation and benefits are the government’s major means of redistributing incomes from the rich to the poor.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838200" y="795129"/>
            <a:ext cx="6423991"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Discretionary fiscal policy</a:t>
            </a:r>
            <a:endParaRPr sz="4000" b="1">
              <a:latin typeface="Quattrocento Sans"/>
              <a:ea typeface="Quattrocento Sans"/>
              <a:cs typeface="Quattrocento Sans"/>
              <a:sym typeface="Quattrocento Sans"/>
            </a:endParaRPr>
          </a:p>
        </p:txBody>
      </p:sp>
      <p:sp>
        <p:nvSpPr>
          <p:cNvPr id="227" name="Google Shape;227;p17"/>
          <p:cNvSpPr txBox="1">
            <a:spLocks noGrp="1"/>
          </p:cNvSpPr>
          <p:nvPr>
            <p:ph type="body" idx="1"/>
          </p:nvPr>
        </p:nvSpPr>
        <p:spPr>
          <a:xfrm>
            <a:off x="838200" y="1563756"/>
            <a:ext cx="10929730" cy="5128591"/>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Let us now compare the relative effects of changing government expenditure and changing taxes.</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Discretionary fiscal policy: changing G </a:t>
            </a:r>
            <a:r>
              <a:rPr lang="en-IN" sz="2000">
                <a:solidFill>
                  <a:schemeClr val="dk1"/>
                </a:solidFill>
                <a:latin typeface="Quattrocento Sans"/>
                <a:ea typeface="Quattrocento Sans"/>
                <a:cs typeface="Quattrocento Sans"/>
                <a:sym typeface="Quattrocento Sans"/>
              </a:rPr>
              <a:t>- If government expenditure on goods and services (roads, health care, education, etc.) is raised, this will create a full multiplied rise in national income. The reason is that all the money gets spent and thus all of it goes to boosting aggregate demand.</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Discretionary fiscal policy: changing T </a:t>
            </a:r>
            <a:r>
              <a:rPr lang="en-IN" sz="2000">
                <a:solidFill>
                  <a:schemeClr val="dk1"/>
                </a:solidFill>
                <a:latin typeface="Quattrocento Sans"/>
                <a:ea typeface="Quattrocento Sans"/>
                <a:cs typeface="Quattrocento Sans"/>
                <a:sym typeface="Quattrocento Sans"/>
              </a:rPr>
              <a:t>- Cutting taxes by £1 million will have a smaller effect on national income than raising government expenditure on goods and services by £1 million. The reason is that cutting taxes increases people’s disposable incomes, of which only part will be spent. Part will be withdrawn into extra savings, imports and other taxes. In other words, not all the tax cuts will be passed on round the circular flow of income as extra expenditure.</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a:t>
            </a:r>
            <a:r>
              <a:rPr lang="en-IN" sz="2000" b="1">
                <a:solidFill>
                  <a:schemeClr val="dk1"/>
                </a:solidFill>
                <a:latin typeface="Quattrocento Sans"/>
                <a:ea typeface="Quattrocento Sans"/>
                <a:cs typeface="Quattrocento Sans"/>
                <a:sym typeface="Quattrocento Sans"/>
              </a:rPr>
              <a:t>required tax cut would be bigger than the required government expenditure increase</a:t>
            </a:r>
            <a:r>
              <a:rPr lang="en-IN" sz="2000">
                <a:solidFill>
                  <a:schemeClr val="dk1"/>
                </a:solidFill>
                <a:latin typeface="Quattrocento Sans"/>
                <a:ea typeface="Quattrocento Sans"/>
                <a:cs typeface="Quattrocento Sans"/>
                <a:sym typeface="Quattrocento Sans"/>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8"/>
          <p:cNvSpPr txBox="1">
            <a:spLocks noGrp="1"/>
          </p:cNvSpPr>
          <p:nvPr>
            <p:ph type="title"/>
          </p:nvPr>
        </p:nvSpPr>
        <p:spPr>
          <a:xfrm>
            <a:off x="838200" y="808383"/>
            <a:ext cx="8902148" cy="613830"/>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Quattrocento Sans"/>
              <a:buNone/>
            </a:pPr>
            <a:r>
              <a:rPr lang="en-IN" b="1" i="1">
                <a:latin typeface="Quattrocento Sans"/>
                <a:ea typeface="Quattrocento Sans"/>
                <a:cs typeface="Quattrocento Sans"/>
                <a:sym typeface="Quattrocento Sans"/>
              </a:rPr>
              <a:t>The effectiveness of discretionary fiscal policy</a:t>
            </a:r>
            <a:endParaRPr i="1">
              <a:latin typeface="Quattrocento Sans"/>
              <a:ea typeface="Quattrocento Sans"/>
              <a:cs typeface="Quattrocento Sans"/>
              <a:sym typeface="Quattrocento Sans"/>
            </a:endParaRPr>
          </a:p>
        </p:txBody>
      </p:sp>
      <p:sp>
        <p:nvSpPr>
          <p:cNvPr id="233" name="Google Shape;233;p18"/>
          <p:cNvSpPr txBox="1">
            <a:spLocks noGrp="1"/>
          </p:cNvSpPr>
          <p:nvPr>
            <p:ph type="body" idx="1"/>
          </p:nvPr>
        </p:nvSpPr>
        <p:spPr>
          <a:xfrm>
            <a:off x="838200" y="1537251"/>
            <a:ext cx="10515600" cy="463971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How successful will discretionary fiscal policy be? </a:t>
            </a:r>
            <a:r>
              <a:rPr lang="en-IN" sz="2000">
                <a:solidFill>
                  <a:schemeClr val="dk1"/>
                </a:solidFill>
                <a:latin typeface="Quattrocento Sans"/>
                <a:ea typeface="Quattrocento Sans"/>
                <a:cs typeface="Quattrocento Sans"/>
                <a:sym typeface="Quattrocento Sans"/>
              </a:rPr>
              <a:t>Can it ‘fine-tune’ demand? Can it achieve the level of national income that the government would like it to achieve?</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There are two main problem areas with discretionary fiscal policy. </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a:t>
            </a:r>
            <a:r>
              <a:rPr lang="en-IN" sz="2000" b="1">
                <a:solidFill>
                  <a:schemeClr val="dk1"/>
                </a:solidFill>
                <a:latin typeface="Quattrocento Sans"/>
                <a:ea typeface="Quattrocento Sans"/>
                <a:cs typeface="Quattrocento Sans"/>
                <a:sym typeface="Quattrocento Sans"/>
              </a:rPr>
              <a:t>first concerns the magnitude of the effects</a:t>
            </a:r>
            <a:r>
              <a:rPr lang="en-IN" sz="2000">
                <a:solidFill>
                  <a:schemeClr val="dk1"/>
                </a:solidFill>
                <a:latin typeface="Quattrocento Sans"/>
                <a:ea typeface="Quattrocento Sans"/>
                <a:cs typeface="Quattrocento Sans"/>
                <a:sym typeface="Quattrocento Sans"/>
              </a:rPr>
              <a:t>. If G or T is changed, how much will total injections and withdrawals change? What will be the size of the multiplier? How much will a change in aggregate demand affect output and employment, and how much will it affect prices?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a:t>
            </a:r>
            <a:r>
              <a:rPr lang="en-IN" sz="2000" b="1">
                <a:solidFill>
                  <a:schemeClr val="dk1"/>
                </a:solidFill>
                <a:latin typeface="Quattrocento Sans"/>
                <a:ea typeface="Quattrocento Sans"/>
                <a:cs typeface="Quattrocento Sans"/>
                <a:sym typeface="Quattrocento Sans"/>
              </a:rPr>
              <a:t>second concerns the timing of the effects</a:t>
            </a:r>
            <a:r>
              <a:rPr lang="en-IN" sz="2000">
                <a:solidFill>
                  <a:schemeClr val="dk1"/>
                </a:solidFill>
                <a:latin typeface="Quattrocento Sans"/>
                <a:ea typeface="Quattrocento Sans"/>
                <a:cs typeface="Quattrocento Sans"/>
                <a:sym typeface="Quattrocento Sans"/>
              </a:rPr>
              <a:t>. How quickly can policy be changed and how quickly will the changes affect the economy?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9"/>
          <p:cNvSpPr txBox="1">
            <a:spLocks noGrp="1"/>
          </p:cNvSpPr>
          <p:nvPr>
            <p:ph type="title"/>
          </p:nvPr>
        </p:nvSpPr>
        <p:spPr>
          <a:xfrm>
            <a:off x="838200" y="821635"/>
            <a:ext cx="5840896" cy="600578"/>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Problems of magnitude</a:t>
            </a:r>
            <a:endParaRPr sz="4000" i="1">
              <a:latin typeface="Quattrocento Sans"/>
              <a:ea typeface="Quattrocento Sans"/>
              <a:cs typeface="Quattrocento Sans"/>
              <a:sym typeface="Quattrocento Sans"/>
            </a:endParaRPr>
          </a:p>
        </p:txBody>
      </p:sp>
      <p:sp>
        <p:nvSpPr>
          <p:cNvPr id="239" name="Google Shape;239;p19"/>
          <p:cNvSpPr txBox="1">
            <a:spLocks noGrp="1"/>
          </p:cNvSpPr>
          <p:nvPr>
            <p:ph type="body" idx="1"/>
          </p:nvPr>
        </p:nvSpPr>
        <p:spPr>
          <a:xfrm>
            <a:off x="838199" y="1563757"/>
            <a:ext cx="11088757" cy="510208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1800"/>
              <a:buNone/>
            </a:pPr>
            <a:r>
              <a:rPr lang="en-IN" sz="1800">
                <a:solidFill>
                  <a:schemeClr val="dk1"/>
                </a:solidFill>
                <a:latin typeface="Quattrocento Sans"/>
                <a:ea typeface="Quattrocento Sans"/>
                <a:cs typeface="Quattrocento Sans"/>
                <a:sym typeface="Quattrocento Sans"/>
              </a:rPr>
              <a:t>Before changing government expenditure or taxation, the government will need to calculate the effect of any such change on national income, employment and inflation. Predicting these effects, however, is often very unreliable for a number of reasons:</a:t>
            </a:r>
            <a:endParaRPr/>
          </a:p>
          <a:p>
            <a:pPr marL="285750" lvl="0" indent="-285750" algn="l" rtl="0">
              <a:lnSpc>
                <a:spcPct val="110000"/>
              </a:lnSpc>
              <a:spcBef>
                <a:spcPts val="1500"/>
              </a:spcBef>
              <a:spcAft>
                <a:spcPts val="0"/>
              </a:spcAft>
              <a:buClr>
                <a:schemeClr val="dk1"/>
              </a:buClr>
              <a:buSzPts val="1800"/>
              <a:buFont typeface="Arial"/>
              <a:buChar char="•"/>
            </a:pPr>
            <a:r>
              <a:rPr lang="en-IN" sz="1800" b="1">
                <a:solidFill>
                  <a:schemeClr val="dk1"/>
                </a:solidFill>
                <a:latin typeface="Quattrocento Sans"/>
                <a:ea typeface="Quattrocento Sans"/>
                <a:cs typeface="Quattrocento Sans"/>
                <a:sym typeface="Quattrocento Sans"/>
              </a:rPr>
              <a:t>Predicting the effect of changes in government expenditure </a:t>
            </a:r>
            <a:r>
              <a:rPr lang="en-IN" sz="1800">
                <a:solidFill>
                  <a:schemeClr val="dk1"/>
                </a:solidFill>
                <a:latin typeface="Quattrocento Sans"/>
                <a:ea typeface="Quattrocento Sans"/>
                <a:cs typeface="Quattrocento Sans"/>
                <a:sym typeface="Quattrocento Sans"/>
              </a:rPr>
              <a:t>- </a:t>
            </a:r>
            <a:r>
              <a:rPr lang="en-IN" sz="1800" b="1">
                <a:solidFill>
                  <a:schemeClr val="dk1"/>
                </a:solidFill>
                <a:latin typeface="Quattrocento Sans"/>
                <a:ea typeface="Quattrocento Sans"/>
                <a:cs typeface="Quattrocento Sans"/>
                <a:sym typeface="Quattrocento Sans"/>
              </a:rPr>
              <a:t>Crowding out. </a:t>
            </a:r>
            <a:r>
              <a:rPr lang="en-IN" sz="1800">
                <a:solidFill>
                  <a:schemeClr val="dk1"/>
                </a:solidFill>
                <a:latin typeface="Quattrocento Sans"/>
                <a:ea typeface="Quattrocento Sans"/>
                <a:cs typeface="Quattrocento Sans"/>
                <a:sym typeface="Quattrocento Sans"/>
              </a:rPr>
              <a:t>If the government relies on </a:t>
            </a:r>
            <a:r>
              <a:rPr lang="en-IN" sz="1800" b="1">
                <a:solidFill>
                  <a:schemeClr val="dk1"/>
                </a:solidFill>
                <a:latin typeface="Quattrocento Sans"/>
                <a:ea typeface="Quattrocento Sans"/>
                <a:cs typeface="Quattrocento Sans"/>
                <a:sym typeface="Quattrocento Sans"/>
              </a:rPr>
              <a:t>pure fiscal policy </a:t>
            </a:r>
            <a:r>
              <a:rPr lang="en-IN" sz="1800">
                <a:solidFill>
                  <a:schemeClr val="dk1"/>
                </a:solidFill>
                <a:latin typeface="Quattrocento Sans"/>
                <a:ea typeface="Quattrocento Sans"/>
                <a:cs typeface="Quattrocento Sans"/>
                <a:sym typeface="Quattrocento Sans"/>
              </a:rPr>
              <a:t>– that is, if it does not finance an increase in the budget deficit by increasing the money supply – it will have to borrow the money from the non-bank private sector. It will thus be competing with the private sector for finance and will have to offer higher interest rates. This will force the private sector also to offer higher interest rates, which may discourage firms from investing and individuals from buying on credit. Thus government borrowing crowds out private borrowing.</a:t>
            </a:r>
            <a:endParaRPr/>
          </a:p>
          <a:p>
            <a:pPr marL="285750" lvl="0" indent="-285750" algn="l" rtl="0">
              <a:lnSpc>
                <a:spcPct val="110000"/>
              </a:lnSpc>
              <a:spcBef>
                <a:spcPts val="1500"/>
              </a:spcBef>
              <a:spcAft>
                <a:spcPts val="0"/>
              </a:spcAft>
              <a:buClr>
                <a:schemeClr val="dk1"/>
              </a:buClr>
              <a:buSzPts val="1800"/>
              <a:buFont typeface="Arial"/>
              <a:buChar char="•"/>
            </a:pPr>
            <a:r>
              <a:rPr lang="en-IN" sz="1800" b="1">
                <a:solidFill>
                  <a:schemeClr val="dk1"/>
                </a:solidFill>
                <a:latin typeface="Quattrocento Sans"/>
                <a:ea typeface="Quattrocento Sans"/>
                <a:cs typeface="Quattrocento Sans"/>
                <a:sym typeface="Quattrocento Sans"/>
              </a:rPr>
              <a:t>Predicting the effect of changes in taxes </a:t>
            </a:r>
            <a:r>
              <a:rPr lang="en-IN" sz="1800">
                <a:solidFill>
                  <a:schemeClr val="dk1"/>
                </a:solidFill>
                <a:latin typeface="Quattrocento Sans"/>
                <a:ea typeface="Quattrocento Sans"/>
                <a:cs typeface="Quattrocento Sans"/>
                <a:sym typeface="Quattrocento Sans"/>
              </a:rPr>
              <a:t>- A cut in taxes, by raising people’s real disposable income, increases not only the amount they spend but also the amount they save. The problem is that it is not easy to predict the relative size of these two increases.</a:t>
            </a:r>
            <a:endParaRPr/>
          </a:p>
          <a:p>
            <a:pPr marL="285750" lvl="0" indent="-285750" algn="l" rtl="0">
              <a:lnSpc>
                <a:spcPct val="110000"/>
              </a:lnSpc>
              <a:spcBef>
                <a:spcPts val="1500"/>
              </a:spcBef>
              <a:spcAft>
                <a:spcPts val="0"/>
              </a:spcAft>
              <a:buClr>
                <a:schemeClr val="dk1"/>
              </a:buClr>
              <a:buSzPts val="1800"/>
              <a:buFont typeface="Arial"/>
              <a:buChar char="•"/>
            </a:pPr>
            <a:r>
              <a:rPr lang="en-IN" sz="1800" b="1">
                <a:solidFill>
                  <a:schemeClr val="dk1"/>
                </a:solidFill>
                <a:latin typeface="Quattrocento Sans"/>
                <a:ea typeface="Quattrocento Sans"/>
                <a:cs typeface="Quattrocento Sans"/>
                <a:sym typeface="Quattrocento Sans"/>
              </a:rPr>
              <a:t>Predicting the resulting multiplied effect on national income -</a:t>
            </a:r>
            <a:r>
              <a:rPr lang="en-IN" sz="1800">
                <a:solidFill>
                  <a:schemeClr val="dk1"/>
                </a:solidFill>
                <a:latin typeface="Quattrocento Sans"/>
                <a:ea typeface="Quattrocento Sans"/>
                <a:cs typeface="Quattrocento Sans"/>
                <a:sym typeface="Quattrocento Sans"/>
              </a:rPr>
              <a:t> Even if the government could predict the net initial effect on injections and withdrawals, the extent to which national income will change is still hard to predict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838200" y="781877"/>
            <a:ext cx="3283226" cy="640335"/>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Fiscal Policy</a:t>
            </a:r>
            <a:endParaRPr sz="4000" b="1" i="1">
              <a:latin typeface="Quattrocento Sans"/>
              <a:ea typeface="Quattrocento Sans"/>
              <a:cs typeface="Quattrocento Sans"/>
              <a:sym typeface="Quattrocento Sans"/>
            </a:endParaRPr>
          </a:p>
        </p:txBody>
      </p:sp>
      <p:sp>
        <p:nvSpPr>
          <p:cNvPr id="116" name="Google Shape;116;p2"/>
          <p:cNvSpPr txBox="1">
            <a:spLocks noGrp="1"/>
          </p:cNvSpPr>
          <p:nvPr>
            <p:ph type="body" idx="1"/>
          </p:nvPr>
        </p:nvSpPr>
        <p:spPr>
          <a:xfrm>
            <a:off x="838200" y="1523999"/>
            <a:ext cx="5244547" cy="4652963"/>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Fiscal policy </a:t>
            </a:r>
            <a:r>
              <a:rPr lang="en-IN" sz="2000">
                <a:solidFill>
                  <a:schemeClr val="dk1"/>
                </a:solidFill>
                <a:latin typeface="Quattrocento Sans"/>
                <a:ea typeface="Quattrocento Sans"/>
                <a:cs typeface="Quattrocento Sans"/>
                <a:sym typeface="Quattrocento Sans"/>
              </a:rPr>
              <a:t>involves the government manipulating the level of government expenditure and/or rates of tax.</a:t>
            </a:r>
            <a:endParaRPr/>
          </a:p>
        </p:txBody>
      </p:sp>
      <p:pic>
        <p:nvPicPr>
          <p:cNvPr id="117" name="Google Shape;117;p2" descr="Fiscal Policy: Definition, Types, Objectives,Tools"/>
          <p:cNvPicPr preferRelativeResize="0"/>
          <p:nvPr/>
        </p:nvPicPr>
        <p:blipFill rotWithShape="1">
          <a:blip r:embed="rId3">
            <a:alphaModFix/>
          </a:blip>
          <a:srcRect/>
          <a:stretch/>
        </p:blipFill>
        <p:spPr>
          <a:xfrm>
            <a:off x="6082747" y="1523999"/>
            <a:ext cx="5526159" cy="3684105"/>
          </a:xfrm>
          <a:prstGeom prst="rect">
            <a:avLst/>
          </a:prstGeom>
          <a:noFill/>
          <a:ln>
            <a:noFill/>
          </a:ln>
        </p:spPr>
      </p:pic>
      <p:sp>
        <p:nvSpPr>
          <p:cNvPr id="118" name="Google Shape;118;p2"/>
          <p:cNvSpPr/>
          <p:nvPr/>
        </p:nvSpPr>
        <p:spPr>
          <a:xfrm>
            <a:off x="622853" y="2915478"/>
            <a:ext cx="4943060" cy="2756452"/>
          </a:xfrm>
          <a:prstGeom prst="wedgeEllipseCallout">
            <a:avLst>
              <a:gd name="adj1" fmla="val -20833"/>
              <a:gd name="adj2" fmla="val 625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2000" b="0" i="0" u="none" strike="noStrike" cap="none">
                <a:solidFill>
                  <a:schemeClr val="dk1"/>
                </a:solidFill>
                <a:latin typeface="Quattrocento Sans"/>
                <a:ea typeface="Quattrocento Sans"/>
                <a:cs typeface="Quattrocento Sans"/>
                <a:sym typeface="Quattrocento Sans"/>
              </a:rPr>
              <a:t>But why might government wish to change its fiscal position?</a:t>
            </a:r>
            <a:endParaRPr/>
          </a:p>
          <a:p>
            <a:pPr marL="0" marR="0" lvl="0" indent="0" algn="ctr" rtl="0">
              <a:spcBef>
                <a:spcPts val="0"/>
              </a:spcBef>
              <a:spcAft>
                <a:spcPts val="0"/>
              </a:spcAft>
              <a:buNone/>
            </a:pPr>
            <a:r>
              <a:rPr lang="en-IN" sz="2000" b="0" i="0" u="none" strike="noStrike" cap="none">
                <a:solidFill>
                  <a:schemeClr val="dk1"/>
                </a:solidFill>
                <a:latin typeface="Quattrocento Sans"/>
                <a:ea typeface="Quattrocento Sans"/>
                <a:cs typeface="Quattrocento Sans"/>
                <a:sym typeface="Quattrocento Sans"/>
              </a:rPr>
              <a:t>In other words, what are the roles for fiscal policy?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0"/>
          <p:cNvSpPr txBox="1">
            <a:spLocks noGrp="1"/>
          </p:cNvSpPr>
          <p:nvPr>
            <p:ph type="title"/>
          </p:nvPr>
        </p:nvSpPr>
        <p:spPr>
          <a:xfrm>
            <a:off x="838200" y="781877"/>
            <a:ext cx="4860235" cy="640335"/>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Problems of timing</a:t>
            </a:r>
            <a:endParaRPr sz="4000" i="1">
              <a:latin typeface="Quattrocento Sans"/>
              <a:ea typeface="Quattrocento Sans"/>
              <a:cs typeface="Quattrocento Sans"/>
              <a:sym typeface="Quattrocento Sans"/>
            </a:endParaRPr>
          </a:p>
        </p:txBody>
      </p:sp>
      <p:sp>
        <p:nvSpPr>
          <p:cNvPr id="245" name="Google Shape;245;p20"/>
          <p:cNvSpPr txBox="1">
            <a:spLocks noGrp="1"/>
          </p:cNvSpPr>
          <p:nvPr>
            <p:ph type="body" idx="1"/>
          </p:nvPr>
        </p:nvSpPr>
        <p:spPr>
          <a:xfrm>
            <a:off x="838200" y="1523999"/>
            <a:ext cx="11049000" cy="5035827"/>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Fiscal policy can involve considerable time lags. If these are long enough, fiscal policy could even be destabilising. There are five possible lags associated with fiscal policy:</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Time lag to recognition</a:t>
            </a:r>
            <a:r>
              <a:rPr lang="en-IN" sz="2000">
                <a:solidFill>
                  <a:schemeClr val="dk1"/>
                </a:solidFill>
                <a:latin typeface="Quattrocento Sans"/>
                <a:ea typeface="Quattrocento Sans"/>
                <a:cs typeface="Quattrocento Sans"/>
                <a:sym typeface="Quattrocento Sans"/>
              </a:rPr>
              <a:t>. Since the business cycle can be irregular and forecasting unreliable, governments may be unwilling to take action until they are convinced that the problem is serious.</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Time lag between recognition and action.</a:t>
            </a:r>
            <a:r>
              <a:rPr lang="en-IN" sz="2000">
                <a:solidFill>
                  <a:schemeClr val="dk1"/>
                </a:solidFill>
                <a:latin typeface="Quattrocento Sans"/>
                <a:ea typeface="Quattrocento Sans"/>
                <a:cs typeface="Quattrocento Sans"/>
                <a:sym typeface="Quattrocento Sans"/>
              </a:rPr>
              <a:t> Most significant changes in government expenditure have to be planned well in advance. The government cannot increase spending on motorways overnight or suddenly start building new hospitals. Budgets normally occur annually, there could be a considerable time lag if the problems are recognised a long time before the Budget.</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Time lag between action and changes taking effect. </a:t>
            </a:r>
            <a:r>
              <a:rPr lang="en-IN" sz="2000">
                <a:solidFill>
                  <a:schemeClr val="dk1"/>
                </a:solidFill>
                <a:latin typeface="Quattrocento Sans"/>
                <a:ea typeface="Quattrocento Sans"/>
                <a:cs typeface="Quattrocento Sans"/>
                <a:sym typeface="Quattrocento Sans"/>
              </a:rPr>
              <a:t>A change in tax rates may not immediately affect tax payments, as some taxes are paid in arrears and new rates may take a time to apply.</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1"/>
          <p:cNvSpPr txBox="1">
            <a:spLocks noGrp="1"/>
          </p:cNvSpPr>
          <p:nvPr>
            <p:ph type="body" idx="1"/>
          </p:nvPr>
        </p:nvSpPr>
        <p:spPr>
          <a:xfrm>
            <a:off x="838200" y="1537251"/>
            <a:ext cx="10515600" cy="4639711"/>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Time lag between changes in government expenditure and taxation and the resulting change in national income, prices and employment</a:t>
            </a:r>
            <a:r>
              <a:rPr lang="en-IN" sz="2000">
                <a:solidFill>
                  <a:schemeClr val="dk1"/>
                </a:solidFill>
                <a:latin typeface="Quattrocento Sans"/>
                <a:ea typeface="Quattrocento Sans"/>
                <a:cs typeface="Quattrocento Sans"/>
                <a:sym typeface="Quattrocento Sans"/>
              </a:rPr>
              <a:t>. The multiplier round takes time. Accelerator effects take time. The multiplier and accelerator go on interacting. It all takes time.</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Consumption may respond slowly to changes in taxation</a:t>
            </a:r>
            <a:r>
              <a:rPr lang="en-IN" sz="2000">
                <a:solidFill>
                  <a:schemeClr val="dk1"/>
                </a:solidFill>
                <a:latin typeface="Quattrocento Sans"/>
                <a:ea typeface="Quattrocento Sans"/>
                <a:cs typeface="Quattrocento Sans"/>
                <a:sym typeface="Quattrocento Sans"/>
              </a:rPr>
              <a:t>. The short-run consumption function tends to be flatter than the long-run function.</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If the fluctuations in aggregate demand can be forecast, and if the lengths of the time lags are known, then all is not lost. At least the fiscal measures can be taken early and their delayed effects can be taken into account.</a:t>
            </a:r>
            <a:endParaRPr/>
          </a:p>
        </p:txBody>
      </p:sp>
      <p:sp>
        <p:nvSpPr>
          <p:cNvPr id="251" name="Google Shape;251;p21"/>
          <p:cNvSpPr txBox="1">
            <a:spLocks noGrp="1"/>
          </p:cNvSpPr>
          <p:nvPr>
            <p:ph type="title"/>
          </p:nvPr>
        </p:nvSpPr>
        <p:spPr>
          <a:xfrm>
            <a:off x="838200" y="781877"/>
            <a:ext cx="4913243" cy="640335"/>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Problems of timing</a:t>
            </a:r>
            <a:endParaRPr sz="4000" i="1">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2"/>
          <p:cNvSpPr txBox="1">
            <a:spLocks noGrp="1"/>
          </p:cNvSpPr>
          <p:nvPr>
            <p:ph type="title"/>
          </p:nvPr>
        </p:nvSpPr>
        <p:spPr>
          <a:xfrm>
            <a:off x="838200" y="795129"/>
            <a:ext cx="3031435"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Fiscal rules</a:t>
            </a:r>
            <a:endParaRPr sz="4000" i="1">
              <a:latin typeface="Quattrocento Sans"/>
              <a:ea typeface="Quattrocento Sans"/>
              <a:cs typeface="Quattrocento Sans"/>
              <a:sym typeface="Quattrocento Sans"/>
            </a:endParaRPr>
          </a:p>
        </p:txBody>
      </p:sp>
      <p:sp>
        <p:nvSpPr>
          <p:cNvPr id="257" name="Google Shape;257;p22"/>
          <p:cNvSpPr txBox="1">
            <a:spLocks noGrp="1"/>
          </p:cNvSpPr>
          <p:nvPr>
            <p:ph type="body" idx="1"/>
          </p:nvPr>
        </p:nvSpPr>
        <p:spPr>
          <a:xfrm>
            <a:off x="838200" y="1550503"/>
            <a:ext cx="10515600" cy="462645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i="1">
                <a:solidFill>
                  <a:schemeClr val="dk1"/>
                </a:solidFill>
                <a:latin typeface="Quattrocento Sans"/>
                <a:ea typeface="Quattrocento Sans"/>
                <a:cs typeface="Quattrocento Sans"/>
                <a:sym typeface="Quattrocento Sans"/>
              </a:rPr>
              <a:t>Fiscal rules prior to the financial crisis</a:t>
            </a:r>
            <a:endParaRPr/>
          </a:p>
          <a:p>
            <a:pPr marL="0" lvl="0" indent="0" algn="l" rtl="0">
              <a:lnSpc>
                <a:spcPct val="110000"/>
              </a:lnSpc>
              <a:spcBef>
                <a:spcPts val="1500"/>
              </a:spcBef>
              <a:spcAft>
                <a:spcPts val="0"/>
              </a:spcAft>
              <a:buClr>
                <a:srgbClr val="595959"/>
              </a:buClr>
              <a:buSzPts val="2000"/>
              <a:buNone/>
            </a:pPr>
            <a:endParaRPr sz="2000" i="1">
              <a:solidFill>
                <a:schemeClr val="dk1"/>
              </a:solidFill>
              <a:latin typeface="Quattrocento Sans"/>
              <a:ea typeface="Quattrocento Sans"/>
              <a:cs typeface="Quattrocento Sans"/>
              <a:sym typeface="Quattrocento Sans"/>
            </a:endParaRPr>
          </a:p>
        </p:txBody>
      </p:sp>
      <p:pic>
        <p:nvPicPr>
          <p:cNvPr id="258" name="Google Shape;258;p22"/>
          <p:cNvPicPr preferRelativeResize="0"/>
          <p:nvPr/>
        </p:nvPicPr>
        <p:blipFill rotWithShape="1">
          <a:blip r:embed="rId3">
            <a:alphaModFix/>
          </a:blip>
          <a:srcRect/>
          <a:stretch/>
        </p:blipFill>
        <p:spPr>
          <a:xfrm>
            <a:off x="838200" y="2145040"/>
            <a:ext cx="5236679" cy="40319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a:spLocks noGrp="1"/>
          </p:cNvSpPr>
          <p:nvPr>
            <p:ph type="title"/>
          </p:nvPr>
        </p:nvSpPr>
        <p:spPr>
          <a:xfrm>
            <a:off x="838200" y="795129"/>
            <a:ext cx="10515600" cy="627083"/>
          </a:xfrm>
          <a:prstGeom prst="rect">
            <a:avLst/>
          </a:prstGeom>
          <a:solidFill>
            <a:srgbClr val="FCD3C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Quattrocento Sans"/>
              <a:buNone/>
            </a:pPr>
            <a:r>
              <a:rPr lang="en-IN" b="1" i="1">
                <a:latin typeface="Quattrocento Sans"/>
                <a:ea typeface="Quattrocento Sans"/>
                <a:cs typeface="Quattrocento Sans"/>
                <a:sym typeface="Quattrocento Sans"/>
              </a:rPr>
              <a:t>The evolving fiscal frameworks in the UK and the Eurozone</a:t>
            </a:r>
            <a:endParaRPr/>
          </a:p>
        </p:txBody>
      </p:sp>
      <p:pic>
        <p:nvPicPr>
          <p:cNvPr id="264" name="Google Shape;264;p23"/>
          <p:cNvPicPr preferRelativeResize="0">
            <a:picLocks noGrp="1"/>
          </p:cNvPicPr>
          <p:nvPr>
            <p:ph type="body" idx="1"/>
          </p:nvPr>
        </p:nvPicPr>
        <p:blipFill rotWithShape="1">
          <a:blip r:embed="rId3">
            <a:alphaModFix/>
          </a:blip>
          <a:srcRect/>
          <a:stretch/>
        </p:blipFill>
        <p:spPr>
          <a:xfrm>
            <a:off x="838199" y="1575352"/>
            <a:ext cx="4676445" cy="4984474"/>
          </a:xfrm>
          <a:prstGeom prst="rect">
            <a:avLst/>
          </a:prstGeom>
          <a:noFill/>
          <a:ln>
            <a:noFill/>
          </a:ln>
        </p:spPr>
      </p:pic>
      <p:pic>
        <p:nvPicPr>
          <p:cNvPr id="265" name="Google Shape;265;p23"/>
          <p:cNvPicPr preferRelativeResize="0"/>
          <p:nvPr/>
        </p:nvPicPr>
        <p:blipFill rotWithShape="1">
          <a:blip r:embed="rId4">
            <a:alphaModFix/>
          </a:blip>
          <a:srcRect/>
          <a:stretch/>
        </p:blipFill>
        <p:spPr>
          <a:xfrm>
            <a:off x="6291676" y="1575352"/>
            <a:ext cx="5060134" cy="2214770"/>
          </a:xfrm>
          <a:prstGeom prst="rect">
            <a:avLst/>
          </a:prstGeom>
          <a:noFill/>
          <a:ln>
            <a:noFill/>
          </a:ln>
        </p:spPr>
      </p:pic>
      <p:pic>
        <p:nvPicPr>
          <p:cNvPr id="266" name="Google Shape;266;p23"/>
          <p:cNvPicPr preferRelativeResize="0"/>
          <p:nvPr/>
        </p:nvPicPr>
        <p:blipFill rotWithShape="1">
          <a:blip r:embed="rId5">
            <a:alphaModFix/>
          </a:blip>
          <a:srcRect/>
          <a:stretch/>
        </p:blipFill>
        <p:spPr>
          <a:xfrm>
            <a:off x="6291677" y="3790121"/>
            <a:ext cx="5060134" cy="87464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ca23e199d3_0_7"/>
          <p:cNvSpPr txBox="1">
            <a:spLocks noGrp="1"/>
          </p:cNvSpPr>
          <p:nvPr>
            <p:ph type="title"/>
          </p:nvPr>
        </p:nvSpPr>
        <p:spPr>
          <a:xfrm>
            <a:off x="838200" y="808383"/>
            <a:ext cx="10717800" cy="61380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Quattrocento Sans"/>
              <a:buNone/>
            </a:pPr>
            <a:r>
              <a:rPr lang="en-IN" b="1" i="1">
                <a:latin typeface="Quattrocento Sans"/>
                <a:ea typeface="Quattrocento Sans"/>
                <a:cs typeface="Quattrocento Sans"/>
                <a:sym typeface="Quattrocento Sans"/>
              </a:rPr>
              <a:t>Up Next - Policy making environment</a:t>
            </a:r>
            <a:endParaRPr b="1" i="1">
              <a:latin typeface="Quattrocento Sans"/>
              <a:ea typeface="Quattrocento Sans"/>
              <a:cs typeface="Quattrocento Sans"/>
              <a:sym typeface="Quattrocento Sans"/>
            </a:endParaRPr>
          </a:p>
        </p:txBody>
      </p:sp>
      <p:sp>
        <p:nvSpPr>
          <p:cNvPr id="272" name="Google Shape;272;gca23e199d3_0_7"/>
          <p:cNvSpPr txBox="1">
            <a:spLocks noGrp="1"/>
          </p:cNvSpPr>
          <p:nvPr>
            <p:ph type="body" idx="1"/>
          </p:nvPr>
        </p:nvSpPr>
        <p:spPr>
          <a:xfrm>
            <a:off x="838200" y="1537251"/>
            <a:ext cx="10515600" cy="49827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1500"/>
              </a:spcBef>
              <a:spcAft>
                <a:spcPts val="0"/>
              </a:spcAft>
              <a:buClr>
                <a:schemeClr val="dk1"/>
              </a:buClr>
              <a:buSzPts val="1100"/>
              <a:buFont typeface="Arial"/>
              <a:buNone/>
            </a:pPr>
            <a:r>
              <a:rPr lang="en-IN" sz="2000">
                <a:solidFill>
                  <a:schemeClr val="dk1"/>
                </a:solidFill>
                <a:latin typeface="Quattrocento Sans"/>
                <a:ea typeface="Quattrocento Sans"/>
                <a:cs typeface="Quattrocento Sans"/>
                <a:sym typeface="Quattrocento Sans"/>
              </a:rPr>
              <a:t>This section considers the relative merits of implementing macroeconomic policy, whether fiscal and/or monetary, by means of rules and discretion. </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1100"/>
              <a:buFont typeface="Arial"/>
              <a:buNone/>
            </a:pPr>
            <a:r>
              <a:rPr lang="en-IN" sz="2000">
                <a:solidFill>
                  <a:schemeClr val="dk1"/>
                </a:solidFill>
                <a:latin typeface="Quattrocento Sans"/>
                <a:ea typeface="Quattrocento Sans"/>
                <a:cs typeface="Quattrocento Sans"/>
                <a:sym typeface="Quattrocento Sans"/>
              </a:rPr>
              <a:t>Both approaches have been used in practice and the choice between them depends upon a number of factors, including prevailing economic beliefs.  It is therefore important to know and understand the advantages and disadvantages of each approach. </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4"/>
          <p:cNvSpPr txBox="1">
            <a:spLocks noGrp="1"/>
          </p:cNvSpPr>
          <p:nvPr>
            <p:ph type="title"/>
          </p:nvPr>
        </p:nvSpPr>
        <p:spPr>
          <a:xfrm>
            <a:off x="838200" y="808383"/>
            <a:ext cx="10717696" cy="61383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Quattrocento Sans"/>
              <a:buNone/>
            </a:pPr>
            <a:r>
              <a:rPr lang="en-IN" b="1" i="1">
                <a:latin typeface="Quattrocento Sans"/>
                <a:ea typeface="Quattrocento Sans"/>
                <a:cs typeface="Quattrocento Sans"/>
                <a:sym typeface="Quattrocento Sans"/>
              </a:rPr>
              <a:t>Arguments against discretionary policy and for rules</a:t>
            </a:r>
            <a:endParaRPr b="1" i="1">
              <a:latin typeface="Quattrocento Sans"/>
              <a:ea typeface="Quattrocento Sans"/>
              <a:cs typeface="Quattrocento Sans"/>
              <a:sym typeface="Quattrocento Sans"/>
            </a:endParaRPr>
          </a:p>
        </p:txBody>
      </p:sp>
      <p:sp>
        <p:nvSpPr>
          <p:cNvPr id="278" name="Google Shape;278;p24"/>
          <p:cNvSpPr txBox="1">
            <a:spLocks noGrp="1"/>
          </p:cNvSpPr>
          <p:nvPr>
            <p:ph type="body" idx="1"/>
          </p:nvPr>
        </p:nvSpPr>
        <p:spPr>
          <a:xfrm>
            <a:off x="838200" y="1537251"/>
            <a:ext cx="10515600" cy="4982819"/>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Political behaviour</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Politicians may attempt to manipulate the economy for their own political purposes – such as the desire to be re-elected. After the election, the government strongly dampens the economy to deal with the higher inflation which is now beginning to accelerate, and to create enough slack for another boost in time for the next election.</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It is argued that when politicians behave in this way, fiscal policy may exhibit a </a:t>
            </a:r>
            <a:r>
              <a:rPr lang="en-IN" sz="2000" b="1">
                <a:solidFill>
                  <a:schemeClr val="dk1"/>
                </a:solidFill>
                <a:latin typeface="Quattrocento Sans"/>
                <a:ea typeface="Quattrocento Sans"/>
                <a:cs typeface="Quattrocento Sans"/>
                <a:sym typeface="Quattrocento Sans"/>
              </a:rPr>
              <a:t>deficit bias. </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Deficit bias </a:t>
            </a:r>
            <a:r>
              <a:rPr lang="en-IN" sz="2000">
                <a:solidFill>
                  <a:schemeClr val="dk1"/>
                </a:solidFill>
                <a:latin typeface="Quattrocento Sans"/>
                <a:ea typeface="Quattrocento Sans"/>
                <a:cs typeface="Quattrocento Sans"/>
                <a:sym typeface="Quattrocento Sans"/>
              </a:rPr>
              <a:t>The tendency for frequent fiscal deficits and rising debt-to-GDP ratios because of the reluctance of policy makers to tighten fiscal policy.</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Time lags with discretionary policy</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Both fiscal and monetary policies can involve long and variable time lags. These can make policy at best ineffective and at worst destabilising. We saw the various time lags earlier in detail.</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5"/>
          <p:cNvSpPr txBox="1">
            <a:spLocks noGrp="1"/>
          </p:cNvSpPr>
          <p:nvPr>
            <p:ph type="title"/>
          </p:nvPr>
        </p:nvSpPr>
        <p:spPr>
          <a:xfrm>
            <a:off x="838200" y="795129"/>
            <a:ext cx="5509591"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The case for discretion</a:t>
            </a:r>
            <a:endParaRPr sz="4000" i="1">
              <a:latin typeface="Quattrocento Sans"/>
              <a:ea typeface="Quattrocento Sans"/>
              <a:cs typeface="Quattrocento Sans"/>
              <a:sym typeface="Quattrocento Sans"/>
            </a:endParaRPr>
          </a:p>
        </p:txBody>
      </p:sp>
      <p:sp>
        <p:nvSpPr>
          <p:cNvPr id="284" name="Google Shape;284;p25"/>
          <p:cNvSpPr txBox="1">
            <a:spLocks noGrp="1"/>
          </p:cNvSpPr>
          <p:nvPr>
            <p:ph type="body" idx="1"/>
          </p:nvPr>
        </p:nvSpPr>
        <p:spPr>
          <a:xfrm>
            <a:off x="742122" y="1537251"/>
            <a:ext cx="10535478" cy="5155097"/>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Keynesians typically </a:t>
            </a:r>
            <a:r>
              <a:rPr lang="en-IN" sz="2000" b="1">
                <a:solidFill>
                  <a:schemeClr val="dk1"/>
                </a:solidFill>
                <a:latin typeface="Quattrocento Sans"/>
                <a:ea typeface="Quattrocento Sans"/>
                <a:cs typeface="Quattrocento Sans"/>
                <a:sym typeface="Quattrocento Sans"/>
              </a:rPr>
              <a:t>reject the argument that rules provide the environment for high and stable growth. </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Any change in injections or withdrawals will lead to a cumulative effect on national income via the multiplier and accelerator and via changing expectations. These endogenous effects take time and interact with each other, and so a process of expansion or contraction can last many months before a turning point is eventually reached. </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What is more, the </a:t>
            </a:r>
            <a:r>
              <a:rPr lang="en-IN" sz="2000" b="1">
                <a:solidFill>
                  <a:schemeClr val="dk1"/>
                </a:solidFill>
                <a:latin typeface="Quattrocento Sans"/>
                <a:ea typeface="Quattrocento Sans"/>
                <a:cs typeface="Quattrocento Sans"/>
                <a:sym typeface="Quattrocento Sans"/>
              </a:rPr>
              <a:t>government may find it difficult to keep to its targets</a:t>
            </a:r>
            <a:r>
              <a:rPr lang="en-IN" sz="2000">
                <a:solidFill>
                  <a:schemeClr val="dk1"/>
                </a:solidFill>
                <a:latin typeface="Quattrocento Sans"/>
                <a:ea typeface="Quattrocento Sans"/>
                <a:cs typeface="Quattrocento Sans"/>
                <a:sym typeface="Quattrocento Sans"/>
              </a:rPr>
              <a:t>. This too may </a:t>
            </a:r>
            <a:r>
              <a:rPr lang="en-IN" sz="2000" b="1">
                <a:solidFill>
                  <a:schemeClr val="dk1"/>
                </a:solidFill>
                <a:latin typeface="Quattrocento Sans"/>
                <a:ea typeface="Quattrocento Sans"/>
                <a:cs typeface="Quattrocento Sans"/>
                <a:sym typeface="Quattrocento Sans"/>
              </a:rPr>
              <a:t>cause uncertainty and instability.</a:t>
            </a:r>
            <a:endParaRPr sz="2000" b="1">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6"/>
          <p:cNvSpPr txBox="1">
            <a:spLocks noGrp="1"/>
          </p:cNvSpPr>
          <p:nvPr>
            <p:ph type="body" idx="1"/>
          </p:nvPr>
        </p:nvSpPr>
        <p:spPr>
          <a:xfrm>
            <a:off x="838200" y="1537251"/>
            <a:ext cx="10515600" cy="4639711"/>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Problems with targets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If an inflation target is chosen, then again </a:t>
            </a:r>
            <a:r>
              <a:rPr lang="en-IN" sz="2000" b="1">
                <a:solidFill>
                  <a:schemeClr val="dk1"/>
                </a:solidFill>
                <a:latin typeface="Quattrocento Sans"/>
                <a:ea typeface="Quattrocento Sans"/>
                <a:cs typeface="Quattrocento Sans"/>
                <a:sym typeface="Quattrocento Sans"/>
              </a:rPr>
              <a:t>the problem of Goodhart’s Law is likely to apply</a:t>
            </a:r>
            <a:r>
              <a:rPr lang="en-IN" sz="2000">
                <a:solidFill>
                  <a:schemeClr val="dk1"/>
                </a:solidFill>
                <a:latin typeface="Quattrocento Sans"/>
                <a:ea typeface="Quattrocento Sans"/>
                <a:cs typeface="Quattrocento Sans"/>
                <a:sym typeface="Quattrocento Sans"/>
              </a:rPr>
              <a:t>. If people believe that their central bank will be successful in achieving its inflation target, then those expectations will feed into their inflationary expectations, and not surprisingly the target will be met.</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problem with inflation targets therefore is that </a:t>
            </a:r>
            <a:r>
              <a:rPr lang="en-IN" sz="2000" b="1">
                <a:solidFill>
                  <a:schemeClr val="dk1"/>
                </a:solidFill>
                <a:latin typeface="Quattrocento Sans"/>
                <a:ea typeface="Quattrocento Sans"/>
                <a:cs typeface="Quattrocento Sans"/>
                <a:sym typeface="Quattrocento Sans"/>
              </a:rPr>
              <a:t>they can become consistent </a:t>
            </a:r>
            <a:r>
              <a:rPr lang="en-IN" sz="2000">
                <a:solidFill>
                  <a:schemeClr val="dk1"/>
                </a:solidFill>
                <a:latin typeface="Quattrocento Sans"/>
                <a:ea typeface="Quattrocento Sans"/>
                <a:cs typeface="Quattrocento Sans"/>
                <a:sym typeface="Quattrocento Sans"/>
              </a:rPr>
              <a:t>with both a buoyant and a depressed economy. In other words, the Phillips curve may become horizontal. </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Thus </a:t>
            </a:r>
            <a:r>
              <a:rPr lang="en-IN" sz="2000" b="1">
                <a:solidFill>
                  <a:schemeClr val="dk1"/>
                </a:solidFill>
                <a:latin typeface="Quattrocento Sans"/>
                <a:ea typeface="Quattrocento Sans"/>
                <a:cs typeface="Quattrocento Sans"/>
                <a:sym typeface="Quattrocento Sans"/>
              </a:rPr>
              <a:t>achieving an inflation target may not tackle the much more serious problem of creating stable economic growth.</a:t>
            </a:r>
            <a:endParaRPr/>
          </a:p>
          <a:p>
            <a:pPr marL="0" lvl="0" indent="0" algn="l" rtl="0">
              <a:lnSpc>
                <a:spcPct val="110000"/>
              </a:lnSpc>
              <a:spcBef>
                <a:spcPts val="1500"/>
              </a:spcBef>
              <a:spcAft>
                <a:spcPts val="0"/>
              </a:spcAft>
              <a:buClr>
                <a:srgbClr val="595959"/>
              </a:buClr>
              <a:buSzPts val="2000"/>
              <a:buNone/>
            </a:pPr>
            <a:endParaRPr sz="2000">
              <a:solidFill>
                <a:schemeClr val="dk1"/>
              </a:solidFill>
              <a:latin typeface="Quattrocento Sans"/>
              <a:ea typeface="Quattrocento Sans"/>
              <a:cs typeface="Quattrocento Sans"/>
              <a:sym typeface="Quattrocento Sans"/>
            </a:endParaRPr>
          </a:p>
        </p:txBody>
      </p:sp>
      <p:sp>
        <p:nvSpPr>
          <p:cNvPr id="290" name="Google Shape;290;p26"/>
          <p:cNvSpPr txBox="1">
            <a:spLocks noGrp="1"/>
          </p:cNvSpPr>
          <p:nvPr>
            <p:ph type="title"/>
          </p:nvPr>
        </p:nvSpPr>
        <p:spPr>
          <a:xfrm>
            <a:off x="838200" y="821635"/>
            <a:ext cx="5615609" cy="600578"/>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The case for discretion</a:t>
            </a:r>
            <a:endParaRPr sz="4000" i="1">
              <a:latin typeface="Quattrocento Sans"/>
              <a:ea typeface="Quattrocento Sans"/>
              <a:cs typeface="Quattrocento Sans"/>
              <a:sym typeface="Quattrocento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7"/>
          <p:cNvSpPr txBox="1">
            <a:spLocks noGrp="1"/>
          </p:cNvSpPr>
          <p:nvPr>
            <p:ph type="title"/>
          </p:nvPr>
        </p:nvSpPr>
        <p:spPr>
          <a:xfrm>
            <a:off x="838200" y="795129"/>
            <a:ext cx="7669696"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Central banks and a Taylor rule</a:t>
            </a:r>
            <a:endParaRPr sz="4000" i="1">
              <a:latin typeface="Quattrocento Sans"/>
              <a:ea typeface="Quattrocento Sans"/>
              <a:cs typeface="Quattrocento Sans"/>
              <a:sym typeface="Quattrocento Sans"/>
            </a:endParaRPr>
          </a:p>
        </p:txBody>
      </p:sp>
      <p:sp>
        <p:nvSpPr>
          <p:cNvPr id="296" name="Google Shape;296;p27"/>
          <p:cNvSpPr txBox="1">
            <a:spLocks noGrp="1"/>
          </p:cNvSpPr>
          <p:nvPr>
            <p:ph type="body" idx="1"/>
          </p:nvPr>
        </p:nvSpPr>
        <p:spPr>
          <a:xfrm>
            <a:off x="838200" y="1563757"/>
            <a:ext cx="10515600" cy="461320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Given the potential problems in adhering to simple inflation rate targets, many economists have advocated the use of a </a:t>
            </a:r>
            <a:r>
              <a:rPr lang="en-IN" sz="2000" b="1">
                <a:solidFill>
                  <a:schemeClr val="dk1"/>
                </a:solidFill>
                <a:latin typeface="Quattrocento Sans"/>
                <a:ea typeface="Quattrocento Sans"/>
                <a:cs typeface="Quattrocento Sans"/>
                <a:sym typeface="Quattrocento Sans"/>
              </a:rPr>
              <a:t>Taylor rule</a:t>
            </a:r>
            <a:r>
              <a:rPr lang="en-IN" sz="2000">
                <a:solidFill>
                  <a:schemeClr val="dk1"/>
                </a:solidFill>
                <a:latin typeface="Quattrocento Sans"/>
                <a:ea typeface="Quattrocento Sans"/>
                <a:cs typeface="Quattrocento Sans"/>
                <a:sym typeface="Quattrocento Sans"/>
              </a:rPr>
              <a:t>.</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Taylor rule - </a:t>
            </a:r>
            <a:r>
              <a:rPr lang="en-IN" sz="2000">
                <a:solidFill>
                  <a:schemeClr val="dk1"/>
                </a:solidFill>
                <a:latin typeface="Quattrocento Sans"/>
                <a:ea typeface="Quattrocento Sans"/>
                <a:cs typeface="Quattrocento Sans"/>
                <a:sym typeface="Quattrocento Sans"/>
              </a:rPr>
              <a:t>A rule adopted by a central bank </a:t>
            </a:r>
            <a:r>
              <a:rPr lang="en-IN" sz="2000" b="1">
                <a:solidFill>
                  <a:schemeClr val="dk1"/>
                </a:solidFill>
                <a:latin typeface="Quattrocento Sans"/>
                <a:ea typeface="Quattrocento Sans"/>
                <a:cs typeface="Quattrocento Sans"/>
                <a:sym typeface="Quattrocento Sans"/>
              </a:rPr>
              <a:t>for setting the rate of interest</a:t>
            </a:r>
            <a:r>
              <a:rPr lang="en-IN" sz="2000">
                <a:solidFill>
                  <a:schemeClr val="dk1"/>
                </a:solidFill>
                <a:latin typeface="Quattrocento Sans"/>
                <a:ea typeface="Quattrocento Sans"/>
                <a:cs typeface="Quattrocento Sans"/>
                <a:sym typeface="Quattrocento Sans"/>
              </a:rPr>
              <a:t>. It will raise the interest rate if (a) inflation is above target or (b) real national income is above the potential level (or unemployment is below the natural rate). The rule states how much interest rates will be changed in each case. </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degree of importance attached to each of the two objectives can be decided by the government or central bank. The central bank adjusts interest rates when either the rate of inflation diverges from its target or the level of real national income.</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8"/>
          <p:cNvSpPr txBox="1">
            <a:spLocks noGrp="1"/>
          </p:cNvSpPr>
          <p:nvPr>
            <p:ph type="title"/>
          </p:nvPr>
        </p:nvSpPr>
        <p:spPr>
          <a:xfrm>
            <a:off x="838200" y="795129"/>
            <a:ext cx="1024061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Taylor rules and the DAD/DAS framework</a:t>
            </a:r>
            <a:endParaRPr sz="4000" b="1" i="1">
              <a:latin typeface="Quattrocento Sans"/>
              <a:ea typeface="Quattrocento Sans"/>
              <a:cs typeface="Quattrocento Sans"/>
              <a:sym typeface="Quattrocento Sans"/>
            </a:endParaRPr>
          </a:p>
        </p:txBody>
      </p:sp>
      <p:sp>
        <p:nvSpPr>
          <p:cNvPr id="302" name="Google Shape;302;p28"/>
          <p:cNvSpPr txBox="1">
            <a:spLocks noGrp="1"/>
          </p:cNvSpPr>
          <p:nvPr>
            <p:ph type="body" idx="1"/>
          </p:nvPr>
        </p:nvSpPr>
        <p:spPr>
          <a:xfrm>
            <a:off x="838199" y="1523999"/>
            <a:ext cx="11208027" cy="5155097"/>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We can illustrate the economic significance of the relative weights in the Taylor rule given by the central bank to inflation (</a:t>
            </a:r>
            <a:r>
              <a:rPr lang="en-IN" sz="2000" i="1">
                <a:solidFill>
                  <a:schemeClr val="dk1"/>
                </a:solidFill>
                <a:latin typeface="Quattrocento Sans"/>
                <a:ea typeface="Quattrocento Sans"/>
                <a:cs typeface="Quattrocento Sans"/>
                <a:sym typeface="Quattrocento Sans"/>
              </a:rPr>
              <a:t>b</a:t>
            </a:r>
            <a:r>
              <a:rPr lang="en-IN" sz="2000">
                <a:solidFill>
                  <a:schemeClr val="dk1"/>
                </a:solidFill>
                <a:latin typeface="Quattrocento Sans"/>
                <a:ea typeface="Quattrocento Sans"/>
                <a:cs typeface="Quattrocento Sans"/>
                <a:sym typeface="Quattrocento Sans"/>
              </a:rPr>
              <a:t>) and real national income (</a:t>
            </a:r>
            <a:r>
              <a:rPr lang="en-IN" sz="2000" i="1">
                <a:solidFill>
                  <a:schemeClr val="dk1"/>
                </a:solidFill>
                <a:latin typeface="Quattrocento Sans"/>
                <a:ea typeface="Quattrocento Sans"/>
                <a:cs typeface="Quattrocento Sans"/>
                <a:sym typeface="Quattrocento Sans"/>
              </a:rPr>
              <a:t>c</a:t>
            </a:r>
            <a:r>
              <a:rPr lang="en-IN" sz="2000">
                <a:solidFill>
                  <a:schemeClr val="dk1"/>
                </a:solidFill>
                <a:latin typeface="Quattrocento Sans"/>
                <a:ea typeface="Quattrocento Sans"/>
                <a:cs typeface="Quattrocento Sans"/>
                <a:sym typeface="Quattrocento Sans"/>
              </a:rPr>
              <a:t>) using the </a:t>
            </a:r>
            <a:r>
              <a:rPr lang="en-IN" sz="2000" i="1">
                <a:solidFill>
                  <a:schemeClr val="dk1"/>
                </a:solidFill>
                <a:latin typeface="Quattrocento Sans"/>
                <a:ea typeface="Quattrocento Sans"/>
                <a:cs typeface="Quattrocento Sans"/>
                <a:sym typeface="Quattrocento Sans"/>
              </a:rPr>
              <a:t>DAD</a:t>
            </a:r>
            <a:r>
              <a:rPr lang="en-IN" sz="2000">
                <a:solidFill>
                  <a:schemeClr val="dk1"/>
                </a:solidFill>
                <a:latin typeface="Quattrocento Sans"/>
                <a:ea typeface="Quattrocento Sans"/>
                <a:cs typeface="Quattrocento Sans"/>
                <a:sym typeface="Quattrocento Sans"/>
              </a:rPr>
              <a:t>/</a:t>
            </a:r>
            <a:r>
              <a:rPr lang="en-IN" sz="2000" i="1">
                <a:solidFill>
                  <a:schemeClr val="dk1"/>
                </a:solidFill>
                <a:latin typeface="Quattrocento Sans"/>
                <a:ea typeface="Quattrocento Sans"/>
                <a:cs typeface="Quattrocento Sans"/>
                <a:sym typeface="Quattrocento Sans"/>
              </a:rPr>
              <a:t>DAS </a:t>
            </a:r>
            <a:r>
              <a:rPr lang="en-IN" sz="2000">
                <a:solidFill>
                  <a:schemeClr val="dk1"/>
                </a:solidFill>
                <a:latin typeface="Quattrocento Sans"/>
                <a:ea typeface="Quattrocento Sans"/>
                <a:cs typeface="Quattrocento Sans"/>
                <a:sym typeface="Quattrocento Sans"/>
              </a:rPr>
              <a:t>framework.</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Figure shows </a:t>
            </a:r>
            <a:r>
              <a:rPr lang="en-IN" sz="2000" b="1">
                <a:solidFill>
                  <a:schemeClr val="dk1"/>
                </a:solidFill>
                <a:latin typeface="Quattrocento Sans"/>
                <a:ea typeface="Quattrocento Sans"/>
                <a:cs typeface="Quattrocento Sans"/>
                <a:sym typeface="Quattrocento Sans"/>
              </a:rPr>
              <a:t>two alternative </a:t>
            </a:r>
            <a:r>
              <a:rPr lang="en-IN" sz="2000" b="1" i="1">
                <a:solidFill>
                  <a:schemeClr val="dk1"/>
                </a:solidFill>
                <a:latin typeface="Quattrocento Sans"/>
                <a:ea typeface="Quattrocento Sans"/>
                <a:cs typeface="Quattrocento Sans"/>
                <a:sym typeface="Quattrocento Sans"/>
              </a:rPr>
              <a:t>DAD </a:t>
            </a:r>
            <a:r>
              <a:rPr lang="en-IN" sz="2000" b="1">
                <a:solidFill>
                  <a:schemeClr val="dk1"/>
                </a:solidFill>
                <a:latin typeface="Quattrocento Sans"/>
                <a:ea typeface="Quattrocento Sans"/>
                <a:cs typeface="Quattrocento Sans"/>
                <a:sym typeface="Quattrocento Sans"/>
              </a:rPr>
              <a:t>(dynamic aggregate demand) curves</a:t>
            </a:r>
            <a:r>
              <a:rPr lang="en-IN" sz="2000">
                <a:solidFill>
                  <a:schemeClr val="dk1"/>
                </a:solidFill>
                <a:latin typeface="Quattrocento Sans"/>
                <a:ea typeface="Quattrocento Sans"/>
                <a:cs typeface="Quattrocento Sans"/>
                <a:sym typeface="Quattrocento Sans"/>
              </a:rPr>
              <a:t>. Assume that the economy is currently at point </a:t>
            </a:r>
            <a:r>
              <a:rPr lang="en-IN" sz="2000" i="1">
                <a:solidFill>
                  <a:schemeClr val="dk1"/>
                </a:solidFill>
                <a:latin typeface="Quattrocento Sans"/>
                <a:ea typeface="Quattrocento Sans"/>
                <a:cs typeface="Quattrocento Sans"/>
                <a:sym typeface="Quattrocento Sans"/>
              </a:rPr>
              <a:t>a, </a:t>
            </a:r>
            <a:r>
              <a:rPr lang="en-IN" sz="2000">
                <a:solidFill>
                  <a:schemeClr val="dk1"/>
                </a:solidFill>
                <a:latin typeface="Quattrocento Sans"/>
                <a:ea typeface="Quattrocento Sans"/>
                <a:cs typeface="Quattrocento Sans"/>
                <a:sym typeface="Quattrocento Sans"/>
              </a:rPr>
              <a:t>with inflation on target and real national income at </a:t>
            </a:r>
            <a:r>
              <a:rPr lang="en-IN" sz="2000" i="1">
                <a:solidFill>
                  <a:schemeClr val="dk1"/>
                </a:solidFill>
                <a:latin typeface="Quattrocento Sans"/>
                <a:ea typeface="Quattrocento Sans"/>
                <a:cs typeface="Quattrocento Sans"/>
                <a:sym typeface="Quattrocento Sans"/>
              </a:rPr>
              <a:t>Y</a:t>
            </a:r>
            <a:r>
              <a:rPr lang="en-IN" sz="2000">
                <a:solidFill>
                  <a:schemeClr val="dk1"/>
                </a:solidFill>
                <a:latin typeface="Quattrocento Sans"/>
                <a:ea typeface="Quattrocento Sans"/>
                <a:cs typeface="Quattrocento Sans"/>
                <a:sym typeface="Quattrocento Sans"/>
              </a:rPr>
              <a:t>P, which happens to be the potential level. Now assume that inflation rises to p1. As this is above the target level, the central bank raises the rate of interest. This causes real national income to fall and is represented by a movement up along the </a:t>
            </a:r>
            <a:r>
              <a:rPr lang="en-IN" sz="2000" i="1">
                <a:solidFill>
                  <a:schemeClr val="dk1"/>
                </a:solidFill>
                <a:latin typeface="Quattrocento Sans"/>
                <a:ea typeface="Quattrocento Sans"/>
                <a:cs typeface="Quattrocento Sans"/>
                <a:sym typeface="Quattrocento Sans"/>
              </a:rPr>
              <a:t>DAD </a:t>
            </a:r>
            <a:r>
              <a:rPr lang="en-IN" sz="2000">
                <a:solidFill>
                  <a:schemeClr val="dk1"/>
                </a:solidFill>
                <a:latin typeface="Quattrocento Sans"/>
                <a:ea typeface="Quattrocento Sans"/>
                <a:cs typeface="Quattrocento Sans"/>
                <a:sym typeface="Quattrocento Sans"/>
              </a:rPr>
              <a:t>curve.</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If the </a:t>
            </a:r>
            <a:r>
              <a:rPr lang="en-IN" sz="2000" b="1">
                <a:solidFill>
                  <a:schemeClr val="dk1"/>
                </a:solidFill>
                <a:latin typeface="Quattrocento Sans"/>
                <a:ea typeface="Quattrocento Sans"/>
                <a:cs typeface="Quattrocento Sans"/>
                <a:sym typeface="Quattrocento Sans"/>
              </a:rPr>
              <a:t>central bank puts a high weight on controlling inflation </a:t>
            </a:r>
            <a:r>
              <a:rPr lang="en-IN" sz="2000">
                <a:solidFill>
                  <a:schemeClr val="dk1"/>
                </a:solidFill>
                <a:latin typeface="Quattrocento Sans"/>
                <a:ea typeface="Quattrocento Sans"/>
                <a:cs typeface="Quattrocento Sans"/>
                <a:sym typeface="Quattrocento Sans"/>
              </a:rPr>
              <a:t>rather than on stabilising real national income around its potential level, the </a:t>
            </a:r>
            <a:r>
              <a:rPr lang="en-IN" sz="2000" b="1">
                <a:solidFill>
                  <a:schemeClr val="dk1"/>
                </a:solidFill>
                <a:latin typeface="Quattrocento Sans"/>
                <a:ea typeface="Quattrocento Sans"/>
                <a:cs typeface="Quattrocento Sans"/>
                <a:sym typeface="Quattrocento Sans"/>
              </a:rPr>
              <a:t>curve will be relatively flat</a:t>
            </a:r>
            <a:r>
              <a:rPr lang="en-IN" sz="2000">
                <a:solidFill>
                  <a:schemeClr val="dk1"/>
                </a:solidFill>
                <a:latin typeface="Quattrocento Sans"/>
                <a:ea typeface="Quattrocento Sans"/>
                <a:cs typeface="Quattrocento Sans"/>
                <a:sym typeface="Quattrocento Sans"/>
              </a:rPr>
              <a:t>, like </a:t>
            </a:r>
            <a:r>
              <a:rPr lang="en-IN" sz="2000" i="1">
                <a:solidFill>
                  <a:schemeClr val="dk1"/>
                </a:solidFill>
                <a:latin typeface="Quattrocento Sans"/>
                <a:ea typeface="Quattrocento Sans"/>
                <a:cs typeface="Quattrocento Sans"/>
                <a:sym typeface="Quattrocento Sans"/>
              </a:rPr>
              <a:t>DAD</a:t>
            </a:r>
            <a:r>
              <a:rPr lang="en-IN" sz="2000">
                <a:solidFill>
                  <a:schemeClr val="dk1"/>
                </a:solidFill>
                <a:latin typeface="Quattrocento Sans"/>
                <a:ea typeface="Quattrocento Sans"/>
                <a:cs typeface="Quattrocento Sans"/>
                <a:sym typeface="Quattrocento Sans"/>
              </a:rPr>
              <a:t>1.</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If, however, it puts a </a:t>
            </a:r>
            <a:r>
              <a:rPr lang="en-IN" sz="2000" b="1">
                <a:solidFill>
                  <a:schemeClr val="dk1"/>
                </a:solidFill>
                <a:latin typeface="Quattrocento Sans"/>
                <a:ea typeface="Quattrocento Sans"/>
                <a:cs typeface="Quattrocento Sans"/>
                <a:sym typeface="Quattrocento Sans"/>
              </a:rPr>
              <a:t>relatively high weight on stabilising real national income </a:t>
            </a:r>
            <a:r>
              <a:rPr lang="en-IN" sz="2000">
                <a:solidFill>
                  <a:schemeClr val="dk1"/>
                </a:solidFill>
                <a:latin typeface="Quattrocento Sans"/>
                <a:ea typeface="Quattrocento Sans"/>
                <a:cs typeface="Quattrocento Sans"/>
                <a:sym typeface="Quattrocento Sans"/>
              </a:rPr>
              <a:t>around its potential level, the </a:t>
            </a:r>
            <a:r>
              <a:rPr lang="en-IN" sz="2000" b="1">
                <a:solidFill>
                  <a:schemeClr val="dk1"/>
                </a:solidFill>
                <a:latin typeface="Quattrocento Sans"/>
                <a:ea typeface="Quattrocento Sans"/>
                <a:cs typeface="Quattrocento Sans"/>
                <a:sym typeface="Quattrocento Sans"/>
              </a:rPr>
              <a:t>curve will be relatively steep</a:t>
            </a:r>
            <a:r>
              <a:rPr lang="en-IN" sz="2000">
                <a:solidFill>
                  <a:schemeClr val="dk1"/>
                </a:solidFill>
                <a:latin typeface="Quattrocento Sans"/>
                <a:ea typeface="Quattrocento Sans"/>
                <a:cs typeface="Quattrocento Sans"/>
                <a:sym typeface="Quattrocento Sans"/>
              </a:rPr>
              <a:t>, like </a:t>
            </a:r>
            <a:r>
              <a:rPr lang="en-IN" sz="2000" i="1">
                <a:solidFill>
                  <a:schemeClr val="dk1"/>
                </a:solidFill>
                <a:latin typeface="Quattrocento Sans"/>
                <a:ea typeface="Quattrocento Sans"/>
                <a:cs typeface="Quattrocento Sans"/>
                <a:sym typeface="Quattrocento Sans"/>
              </a:rPr>
              <a:t>DAD</a:t>
            </a:r>
            <a:r>
              <a:rPr lang="en-IN" sz="2000">
                <a:solidFill>
                  <a:schemeClr val="dk1"/>
                </a:solidFill>
                <a:latin typeface="Quattrocento Sans"/>
                <a:ea typeface="Quattrocento Sans"/>
                <a:cs typeface="Quattrocento Sans"/>
                <a:sym typeface="Quattrocento Sans"/>
              </a:rPr>
              <a:t>2.</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a:t>
            </a:r>
            <a:r>
              <a:rPr lang="en-IN" sz="2000" b="1">
                <a:solidFill>
                  <a:schemeClr val="dk1"/>
                </a:solidFill>
                <a:latin typeface="Quattrocento Sans"/>
                <a:ea typeface="Quattrocento Sans"/>
                <a:cs typeface="Quattrocento Sans"/>
                <a:sym typeface="Quattrocento Sans"/>
              </a:rPr>
              <a:t>central bank has to trade off inflation stability against real income stability</a:t>
            </a:r>
            <a:r>
              <a:rPr lang="en-IN" sz="2000">
                <a:solidFill>
                  <a:schemeClr val="dk1"/>
                </a:solidFill>
                <a:latin typeface="Quattrocento Sans"/>
                <a:ea typeface="Quattrocento Sans"/>
                <a:cs typeface="Quattrocento Sans"/>
                <a:sym typeface="Quattrocento Sans"/>
              </a:rPr>
              <a:t>. Its Taylor rule shows its optimum trade-off and is illustrated by the slope of the </a:t>
            </a:r>
            <a:r>
              <a:rPr lang="en-IN" sz="2000" i="1">
                <a:solidFill>
                  <a:schemeClr val="dk1"/>
                </a:solidFill>
                <a:latin typeface="Quattrocento Sans"/>
                <a:ea typeface="Quattrocento Sans"/>
                <a:cs typeface="Quattrocento Sans"/>
                <a:sym typeface="Quattrocento Sans"/>
              </a:rPr>
              <a:t>DAD </a:t>
            </a:r>
            <a:r>
              <a:rPr lang="en-IN" sz="2000">
                <a:solidFill>
                  <a:schemeClr val="dk1"/>
                </a:solidFill>
                <a:latin typeface="Quattrocento Sans"/>
                <a:ea typeface="Quattrocento Sans"/>
                <a:cs typeface="Quattrocento Sans"/>
                <a:sym typeface="Quattrocento Sans"/>
              </a:rPr>
              <a:t>curve.</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838200" y="808383"/>
            <a:ext cx="5377070" cy="61383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Roles for fiscal policy</a:t>
            </a:r>
            <a:endParaRPr sz="4000" i="1">
              <a:latin typeface="Quattrocento Sans"/>
              <a:ea typeface="Quattrocento Sans"/>
              <a:cs typeface="Quattrocento Sans"/>
              <a:sym typeface="Quattrocento Sans"/>
            </a:endParaRPr>
          </a:p>
        </p:txBody>
      </p:sp>
      <p:sp>
        <p:nvSpPr>
          <p:cNvPr id="124" name="Google Shape;124;p3"/>
          <p:cNvSpPr txBox="1">
            <a:spLocks noGrp="1"/>
          </p:cNvSpPr>
          <p:nvPr>
            <p:ph type="body" idx="1"/>
          </p:nvPr>
        </p:nvSpPr>
        <p:spPr>
          <a:xfrm>
            <a:off x="838200" y="1537251"/>
            <a:ext cx="10515600" cy="512859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Aggregate demand </a:t>
            </a:r>
            <a:r>
              <a:rPr lang="en-IN" sz="2000">
                <a:solidFill>
                  <a:schemeClr val="dk1"/>
                </a:solidFill>
                <a:latin typeface="Quattrocento Sans"/>
                <a:ea typeface="Quattrocento Sans"/>
                <a:cs typeface="Quattrocento Sans"/>
                <a:sym typeface="Quattrocento Sans"/>
              </a:rPr>
              <a:t>- Fiscal policy may be used to affect aggregate demand. There are two principal reasons for this:</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Prevent the occurrence of fundamental disequilibrium in the economy</a:t>
            </a:r>
            <a:r>
              <a:rPr lang="en-IN" sz="2000">
                <a:solidFill>
                  <a:schemeClr val="dk1"/>
                </a:solidFill>
                <a:latin typeface="Quattrocento Sans"/>
                <a:ea typeface="Quattrocento Sans"/>
                <a:cs typeface="Quattrocento Sans"/>
                <a:sym typeface="Quattrocento Sans"/>
              </a:rPr>
              <a:t>. The government may wish to </a:t>
            </a:r>
            <a:r>
              <a:rPr lang="en-IN" sz="2000" b="1">
                <a:solidFill>
                  <a:schemeClr val="dk1"/>
                </a:solidFill>
                <a:latin typeface="Quattrocento Sans"/>
                <a:ea typeface="Quattrocento Sans"/>
                <a:cs typeface="Quattrocento Sans"/>
                <a:sym typeface="Quattrocento Sans"/>
              </a:rPr>
              <a:t>remove any severe deflationary or inflationary gaps</a:t>
            </a:r>
            <a:r>
              <a:rPr lang="en-IN" sz="2000">
                <a:solidFill>
                  <a:schemeClr val="dk1"/>
                </a:solidFill>
                <a:latin typeface="Quattrocento Sans"/>
                <a:ea typeface="Quattrocento Sans"/>
                <a:cs typeface="Quattrocento Sans"/>
                <a:sym typeface="Quattrocento Sans"/>
              </a:rPr>
              <a:t>. Hence, </a:t>
            </a:r>
            <a:r>
              <a:rPr lang="en-IN" sz="2000" b="1">
                <a:solidFill>
                  <a:schemeClr val="dk1"/>
                </a:solidFill>
                <a:latin typeface="Quattrocento Sans"/>
                <a:ea typeface="Quattrocento Sans"/>
                <a:cs typeface="Quattrocento Sans"/>
                <a:sym typeface="Quattrocento Sans"/>
              </a:rPr>
              <a:t>expansionary fiscal policy could be used </a:t>
            </a:r>
            <a:r>
              <a:rPr lang="en-IN" sz="2000">
                <a:solidFill>
                  <a:schemeClr val="dk1"/>
                </a:solidFill>
                <a:latin typeface="Quattrocento Sans"/>
                <a:ea typeface="Quattrocento Sans"/>
                <a:cs typeface="Quattrocento Sans"/>
                <a:sym typeface="Quattrocento Sans"/>
              </a:rPr>
              <a:t>to prevent an economy experiencing a severe or prolonged recession, likewise, </a:t>
            </a:r>
            <a:r>
              <a:rPr lang="en-IN" sz="2000" b="1">
                <a:solidFill>
                  <a:schemeClr val="dk1"/>
                </a:solidFill>
                <a:latin typeface="Quattrocento Sans"/>
                <a:ea typeface="Quattrocento Sans"/>
                <a:cs typeface="Quattrocento Sans"/>
                <a:sym typeface="Quattrocento Sans"/>
              </a:rPr>
              <a:t>deflationary fiscal policy could be used to prevent rampant inflation.</a:t>
            </a:r>
            <a:endParaRPr/>
          </a:p>
          <a:p>
            <a:pPr marL="342900" lvl="0" indent="-342900" algn="l" rtl="0">
              <a:lnSpc>
                <a:spcPct val="110000"/>
              </a:lnSpc>
              <a:spcBef>
                <a:spcPts val="1500"/>
              </a:spcBef>
              <a:spcAft>
                <a:spcPts val="0"/>
              </a:spcAft>
              <a:buClr>
                <a:schemeClr val="dk1"/>
              </a:buClr>
              <a:buSzPts val="2000"/>
              <a:buFont typeface="Arial"/>
              <a:buChar char="•"/>
            </a:pPr>
            <a:r>
              <a:rPr lang="en-IN" sz="2000" b="1">
                <a:solidFill>
                  <a:schemeClr val="dk1"/>
                </a:solidFill>
                <a:latin typeface="Quattrocento Sans"/>
                <a:ea typeface="Quattrocento Sans"/>
                <a:cs typeface="Quattrocento Sans"/>
                <a:sym typeface="Quattrocento Sans"/>
              </a:rPr>
              <a:t>Stabilisation policies</a:t>
            </a:r>
            <a:r>
              <a:rPr lang="en-IN" sz="2000">
                <a:solidFill>
                  <a:schemeClr val="dk1"/>
                </a:solidFill>
                <a:latin typeface="Quattrocento Sans"/>
                <a:ea typeface="Quattrocento Sans"/>
                <a:cs typeface="Quattrocento Sans"/>
                <a:sym typeface="Quattrocento Sans"/>
              </a:rPr>
              <a:t>. The government may wish </a:t>
            </a:r>
            <a:r>
              <a:rPr lang="en-IN" sz="2000" b="1">
                <a:solidFill>
                  <a:schemeClr val="dk1"/>
                </a:solidFill>
                <a:latin typeface="Quattrocento Sans"/>
                <a:ea typeface="Quattrocento Sans"/>
                <a:cs typeface="Quattrocento Sans"/>
                <a:sym typeface="Quattrocento Sans"/>
              </a:rPr>
              <a:t>to smooth out the fluctuations in the economy associated with the business cycle.</a:t>
            </a:r>
            <a:r>
              <a:rPr lang="en-IN" sz="2000">
                <a:solidFill>
                  <a:schemeClr val="dk1"/>
                </a:solidFill>
                <a:latin typeface="Quattrocento Sans"/>
                <a:ea typeface="Quattrocento Sans"/>
                <a:cs typeface="Quattrocento Sans"/>
                <a:sym typeface="Quattrocento Sans"/>
              </a:rPr>
              <a:t> This involves reducing government expenditure or raising taxes when the economy begins to boom. This will dampen down the expansion and prevent ‘overheating’ of the economy. Conversely if a recession looms, the government should cut taxes or raise government expenditure in order to boost the economy.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9"/>
          <p:cNvPicPr preferRelativeResize="0">
            <a:picLocks noGrp="1"/>
          </p:cNvPicPr>
          <p:nvPr>
            <p:ph type="body" idx="1"/>
          </p:nvPr>
        </p:nvPicPr>
        <p:blipFill rotWithShape="1">
          <a:blip r:embed="rId3">
            <a:alphaModFix/>
          </a:blip>
          <a:srcRect/>
          <a:stretch/>
        </p:blipFill>
        <p:spPr>
          <a:xfrm>
            <a:off x="3143043" y="1898064"/>
            <a:ext cx="5524914" cy="353829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08" name="Google Shape;308;p29"/>
          <p:cNvSpPr txBox="1">
            <a:spLocks noGrp="1"/>
          </p:cNvSpPr>
          <p:nvPr>
            <p:ph type="title"/>
          </p:nvPr>
        </p:nvSpPr>
        <p:spPr>
          <a:xfrm>
            <a:off x="838200" y="781877"/>
            <a:ext cx="10134600" cy="640335"/>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Taylor rules and the DAD/DAS framework</a:t>
            </a:r>
            <a:endParaRPr sz="4000" b="1" i="1">
              <a:latin typeface="Quattrocento Sans"/>
              <a:ea typeface="Quattrocento Sans"/>
              <a:cs typeface="Quattrocento Sans"/>
              <a:sym typeface="Quattrocen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0"/>
          <p:cNvSpPr txBox="1">
            <a:spLocks noGrp="1"/>
          </p:cNvSpPr>
          <p:nvPr>
            <p:ph type="title"/>
          </p:nvPr>
        </p:nvSpPr>
        <p:spPr>
          <a:xfrm>
            <a:off x="838200" y="848139"/>
            <a:ext cx="4104861" cy="574074"/>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The five factors</a:t>
            </a:r>
            <a:endParaRPr sz="4000" b="1" i="1">
              <a:latin typeface="Quattrocento Sans"/>
              <a:ea typeface="Quattrocento Sans"/>
              <a:cs typeface="Quattrocento Sans"/>
              <a:sym typeface="Quattrocento Sans"/>
            </a:endParaRPr>
          </a:p>
        </p:txBody>
      </p:sp>
      <p:sp>
        <p:nvSpPr>
          <p:cNvPr id="314" name="Google Shape;314;p30"/>
          <p:cNvSpPr txBox="1">
            <a:spLocks noGrp="1"/>
          </p:cNvSpPr>
          <p:nvPr>
            <p:ph type="body" idx="1"/>
          </p:nvPr>
        </p:nvSpPr>
        <p:spPr>
          <a:xfrm>
            <a:off x="838199" y="1422213"/>
            <a:ext cx="10982740" cy="508883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following factors provide us with a framework to help analyse the relative merits of rules or discretion:</a:t>
            </a:r>
            <a:endParaRPr/>
          </a:p>
          <a:p>
            <a:pPr marL="342900" lvl="0" indent="-342900" algn="l" rtl="0">
              <a:lnSpc>
                <a:spcPct val="110000"/>
              </a:lnSpc>
              <a:spcBef>
                <a:spcPts val="1500"/>
              </a:spcBef>
              <a:spcAft>
                <a:spcPts val="0"/>
              </a:spcAft>
              <a:buClr>
                <a:schemeClr val="dk1"/>
              </a:buClr>
              <a:buSzPts val="2000"/>
              <a:buFont typeface="Arial"/>
              <a:buChar char="•"/>
            </a:pPr>
            <a:r>
              <a:rPr lang="en-IN" sz="2000">
                <a:solidFill>
                  <a:schemeClr val="dk1"/>
                </a:solidFill>
                <a:latin typeface="Quattrocento Sans"/>
                <a:ea typeface="Quattrocento Sans"/>
                <a:cs typeface="Quattrocento Sans"/>
                <a:sym typeface="Quattrocento Sans"/>
              </a:rPr>
              <a:t>The </a:t>
            </a:r>
            <a:r>
              <a:rPr lang="en-IN" sz="2000" b="1">
                <a:solidFill>
                  <a:schemeClr val="dk1"/>
                </a:solidFill>
                <a:latin typeface="Quattrocento Sans"/>
                <a:ea typeface="Quattrocento Sans"/>
                <a:cs typeface="Quattrocento Sans"/>
                <a:sym typeface="Quattrocento Sans"/>
              </a:rPr>
              <a:t>confidence of people</a:t>
            </a:r>
            <a:r>
              <a:rPr lang="en-IN" sz="2000">
                <a:solidFill>
                  <a:schemeClr val="dk1"/>
                </a:solidFill>
                <a:latin typeface="Quattrocento Sans"/>
                <a:ea typeface="Quattrocento Sans"/>
                <a:cs typeface="Quattrocento Sans"/>
                <a:sym typeface="Quattrocento Sans"/>
              </a:rPr>
              <a:t> in the effectiveness of either discretionary policies or rules: the greater the confidence, the more successful is either policy likely to be.</a:t>
            </a:r>
            <a:endParaRPr/>
          </a:p>
          <a:p>
            <a:pPr marL="342900" lvl="0" indent="-342900" algn="l" rtl="0">
              <a:lnSpc>
                <a:spcPct val="110000"/>
              </a:lnSpc>
              <a:spcBef>
                <a:spcPts val="1500"/>
              </a:spcBef>
              <a:spcAft>
                <a:spcPts val="0"/>
              </a:spcAft>
              <a:buClr>
                <a:schemeClr val="dk1"/>
              </a:buClr>
              <a:buSzPts val="2000"/>
              <a:buFont typeface="Arial"/>
              <a:buChar char="•"/>
            </a:pPr>
            <a:r>
              <a:rPr lang="en-IN" sz="2000">
                <a:solidFill>
                  <a:schemeClr val="dk1"/>
                </a:solidFill>
                <a:latin typeface="Quattrocento Sans"/>
                <a:ea typeface="Quattrocento Sans"/>
                <a:cs typeface="Quattrocento Sans"/>
                <a:sym typeface="Quattrocento Sans"/>
              </a:rPr>
              <a:t>The </a:t>
            </a:r>
            <a:r>
              <a:rPr lang="en-IN" sz="2000" b="1">
                <a:solidFill>
                  <a:schemeClr val="dk1"/>
                </a:solidFill>
                <a:latin typeface="Quattrocento Sans"/>
                <a:ea typeface="Quattrocento Sans"/>
                <a:cs typeface="Quattrocento Sans"/>
                <a:sym typeface="Quattrocento Sans"/>
              </a:rPr>
              <a:t>degree of self-stabilisation of the economy </a:t>
            </a:r>
            <a:r>
              <a:rPr lang="en-IN" sz="2000">
                <a:solidFill>
                  <a:schemeClr val="dk1"/>
                </a:solidFill>
                <a:latin typeface="Quattrocento Sans"/>
                <a:ea typeface="Quattrocento Sans"/>
                <a:cs typeface="Quattrocento Sans"/>
                <a:sym typeface="Quattrocento Sans"/>
              </a:rPr>
              <a:t>(in the case of rules), or conversely the degree of inherent instability of the economy (in the case of discretion).</a:t>
            </a:r>
            <a:endParaRPr/>
          </a:p>
          <a:p>
            <a:pPr marL="342900" lvl="0" indent="-342900" algn="l" rtl="0">
              <a:lnSpc>
                <a:spcPct val="110000"/>
              </a:lnSpc>
              <a:spcBef>
                <a:spcPts val="1500"/>
              </a:spcBef>
              <a:spcAft>
                <a:spcPts val="0"/>
              </a:spcAft>
              <a:buClr>
                <a:schemeClr val="dk1"/>
              </a:buClr>
              <a:buSzPts val="2000"/>
              <a:buFont typeface="Arial"/>
              <a:buChar char="•"/>
            </a:pPr>
            <a:r>
              <a:rPr lang="en-IN" sz="2000">
                <a:solidFill>
                  <a:schemeClr val="dk1"/>
                </a:solidFill>
                <a:latin typeface="Quattrocento Sans"/>
                <a:ea typeface="Quattrocento Sans"/>
                <a:cs typeface="Quattrocento Sans"/>
                <a:sym typeface="Quattrocento Sans"/>
              </a:rPr>
              <a:t>The </a:t>
            </a:r>
            <a:r>
              <a:rPr lang="en-IN" sz="2000" b="1">
                <a:solidFill>
                  <a:schemeClr val="dk1"/>
                </a:solidFill>
                <a:latin typeface="Quattrocento Sans"/>
                <a:ea typeface="Quattrocento Sans"/>
                <a:cs typeface="Quattrocento Sans"/>
                <a:sym typeface="Quattrocento Sans"/>
              </a:rPr>
              <a:t>size and frequency of exogenous shocks to demand</a:t>
            </a:r>
            <a:r>
              <a:rPr lang="en-IN" sz="2000">
                <a:solidFill>
                  <a:schemeClr val="dk1"/>
                </a:solidFill>
                <a:latin typeface="Quattrocento Sans"/>
                <a:ea typeface="Quattrocento Sans"/>
                <a:cs typeface="Quattrocento Sans"/>
                <a:sym typeface="Quattrocento Sans"/>
              </a:rPr>
              <a:t>: the greater they are, the greater the case for discretionary policy.</a:t>
            </a:r>
            <a:endParaRPr/>
          </a:p>
          <a:p>
            <a:pPr marL="342900" lvl="0" indent="-342900" algn="l" rtl="0">
              <a:lnSpc>
                <a:spcPct val="110000"/>
              </a:lnSpc>
              <a:spcBef>
                <a:spcPts val="1500"/>
              </a:spcBef>
              <a:spcAft>
                <a:spcPts val="0"/>
              </a:spcAft>
              <a:buClr>
                <a:schemeClr val="dk1"/>
              </a:buClr>
              <a:buSzPts val="2000"/>
              <a:buFont typeface="Arial"/>
              <a:buChar char="•"/>
            </a:pPr>
            <a:r>
              <a:rPr lang="en-IN" sz="2000">
                <a:solidFill>
                  <a:schemeClr val="dk1"/>
                </a:solidFill>
                <a:latin typeface="Quattrocento Sans"/>
                <a:ea typeface="Quattrocento Sans"/>
                <a:cs typeface="Quattrocento Sans"/>
                <a:sym typeface="Quattrocento Sans"/>
              </a:rPr>
              <a:t>In the case of rules, the </a:t>
            </a:r>
            <a:r>
              <a:rPr lang="en-IN" sz="2000" b="1">
                <a:solidFill>
                  <a:schemeClr val="dk1"/>
                </a:solidFill>
                <a:latin typeface="Quattrocento Sans"/>
                <a:ea typeface="Quattrocento Sans"/>
                <a:cs typeface="Quattrocento Sans"/>
                <a:sym typeface="Quattrocento Sans"/>
              </a:rPr>
              <a:t>ability and determination of governments</a:t>
            </a:r>
            <a:r>
              <a:rPr lang="en-IN" sz="2000">
                <a:solidFill>
                  <a:schemeClr val="dk1"/>
                </a:solidFill>
                <a:latin typeface="Quattrocento Sans"/>
                <a:ea typeface="Quattrocento Sans"/>
                <a:cs typeface="Quattrocento Sans"/>
                <a:sym typeface="Quattrocento Sans"/>
              </a:rPr>
              <a:t> to stick to the rules and the belief by the public that they will be effective.</a:t>
            </a:r>
            <a:endParaRPr/>
          </a:p>
          <a:p>
            <a:pPr marL="342900" lvl="0" indent="-342900" algn="l" rtl="0">
              <a:lnSpc>
                <a:spcPct val="110000"/>
              </a:lnSpc>
              <a:spcBef>
                <a:spcPts val="1500"/>
              </a:spcBef>
              <a:spcAft>
                <a:spcPts val="0"/>
              </a:spcAft>
              <a:buClr>
                <a:schemeClr val="dk1"/>
              </a:buClr>
              <a:buSzPts val="2000"/>
              <a:buFont typeface="Arial"/>
              <a:buChar char="•"/>
            </a:pPr>
            <a:r>
              <a:rPr lang="en-IN" sz="2000">
                <a:solidFill>
                  <a:schemeClr val="dk1"/>
                </a:solidFill>
                <a:latin typeface="Quattrocento Sans"/>
                <a:ea typeface="Quattrocento Sans"/>
                <a:cs typeface="Quattrocento Sans"/>
                <a:sym typeface="Quattrocento Sans"/>
              </a:rPr>
              <a:t>In the case of discretionary policy, the </a:t>
            </a:r>
            <a:r>
              <a:rPr lang="en-IN" sz="2000" b="1">
                <a:solidFill>
                  <a:schemeClr val="dk1"/>
                </a:solidFill>
                <a:latin typeface="Quattrocento Sans"/>
                <a:ea typeface="Quattrocento Sans"/>
                <a:cs typeface="Quattrocento Sans"/>
                <a:sym typeface="Quattrocento Sans"/>
              </a:rPr>
              <a:t>ability of governments to adopt and execute policies </a:t>
            </a:r>
            <a:r>
              <a:rPr lang="en-IN" sz="2000">
                <a:solidFill>
                  <a:schemeClr val="dk1"/>
                </a:solidFill>
                <a:latin typeface="Quattrocento Sans"/>
                <a:ea typeface="Quattrocento Sans"/>
                <a:cs typeface="Quattrocento Sans"/>
                <a:sym typeface="Quattrocento Sans"/>
              </a:rPr>
              <a:t>of the correct magnitude, the speed with which such policies can be effected and the accuracy of forecasting.</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body" idx="1"/>
          </p:nvPr>
        </p:nvSpPr>
        <p:spPr>
          <a:xfrm>
            <a:off x="838200" y="1550503"/>
            <a:ext cx="10515600" cy="4626459"/>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Aggregate supply </a:t>
            </a:r>
            <a:r>
              <a:rPr lang="en-IN" sz="2000">
                <a:solidFill>
                  <a:schemeClr val="dk1"/>
                </a:solidFill>
                <a:latin typeface="Quattrocento Sans"/>
                <a:ea typeface="Quattrocento Sans"/>
                <a:cs typeface="Quattrocento Sans"/>
                <a:sym typeface="Quattrocento Sans"/>
              </a:rPr>
              <a:t>- Fiscal policy can also be used to influence aggregate supply.</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For example, government can increase its expenditure on education, training and infrastructure, or give tax incentives for investment and research and development. Such initiatives would be intended to increase the rate of growth of the economy’s potential output and reduce the natural rate of unemployment</a:t>
            </a:r>
            <a:endParaRPr/>
          </a:p>
        </p:txBody>
      </p:sp>
      <p:sp>
        <p:nvSpPr>
          <p:cNvPr id="130" name="Google Shape;130;p4"/>
          <p:cNvSpPr txBox="1">
            <a:spLocks noGrp="1"/>
          </p:cNvSpPr>
          <p:nvPr>
            <p:ph type="title"/>
          </p:nvPr>
        </p:nvSpPr>
        <p:spPr>
          <a:xfrm>
            <a:off x="838200" y="795129"/>
            <a:ext cx="5403574"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Roles for fiscal policy</a:t>
            </a:r>
            <a:endParaRPr sz="4000" i="1">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838200" y="834887"/>
            <a:ext cx="4780722" cy="587326"/>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Some terminology</a:t>
            </a:r>
            <a:endParaRPr sz="4000" i="1">
              <a:latin typeface="Quattrocento Sans"/>
              <a:ea typeface="Quattrocento Sans"/>
              <a:cs typeface="Quattrocento Sans"/>
              <a:sym typeface="Quattrocento Sans"/>
            </a:endParaRPr>
          </a:p>
        </p:txBody>
      </p:sp>
      <p:sp>
        <p:nvSpPr>
          <p:cNvPr id="136" name="Google Shape;136;p5"/>
          <p:cNvSpPr txBox="1">
            <a:spLocks noGrp="1"/>
          </p:cNvSpPr>
          <p:nvPr>
            <p:ph type="body" idx="1"/>
          </p:nvPr>
        </p:nvSpPr>
        <p:spPr>
          <a:xfrm>
            <a:off x="838200" y="1550503"/>
            <a:ext cx="10624930" cy="4982819"/>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When analysing government finances </a:t>
            </a:r>
            <a:r>
              <a:rPr lang="en-IN" sz="2000" b="1">
                <a:solidFill>
                  <a:schemeClr val="dk1"/>
                </a:solidFill>
                <a:latin typeface="Quattrocento Sans"/>
                <a:ea typeface="Quattrocento Sans"/>
                <a:cs typeface="Quattrocento Sans"/>
                <a:sym typeface="Quattrocento Sans"/>
              </a:rPr>
              <a:t>the term ‘government</a:t>
            </a:r>
            <a:r>
              <a:rPr lang="en-IN" sz="2000">
                <a:solidFill>
                  <a:schemeClr val="dk1"/>
                </a:solidFill>
                <a:latin typeface="Quattrocento Sans"/>
                <a:ea typeface="Quattrocento Sans"/>
                <a:cs typeface="Quattrocento Sans"/>
                <a:sym typeface="Quattrocento Sans"/>
              </a:rPr>
              <a:t>’ is often used interchangeably with that of ‘general government’. It is important to note that general government </a:t>
            </a:r>
            <a:r>
              <a:rPr lang="en-IN" sz="2000" b="1">
                <a:solidFill>
                  <a:schemeClr val="dk1"/>
                </a:solidFill>
                <a:latin typeface="Quattrocento Sans"/>
                <a:ea typeface="Quattrocento Sans"/>
                <a:cs typeface="Quattrocento Sans"/>
                <a:sym typeface="Quattrocento Sans"/>
              </a:rPr>
              <a:t>includes both central and local government. </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terms </a:t>
            </a:r>
            <a:r>
              <a:rPr lang="en-IN" sz="2000" b="1">
                <a:solidFill>
                  <a:schemeClr val="dk1"/>
                </a:solidFill>
                <a:latin typeface="Quattrocento Sans"/>
                <a:ea typeface="Quattrocento Sans"/>
                <a:cs typeface="Quattrocento Sans"/>
                <a:sym typeface="Quattrocento Sans"/>
              </a:rPr>
              <a:t>budget deficit </a:t>
            </a:r>
            <a:r>
              <a:rPr lang="en-IN" sz="2000">
                <a:solidFill>
                  <a:schemeClr val="dk1"/>
                </a:solidFill>
                <a:latin typeface="Quattrocento Sans"/>
                <a:ea typeface="Quattrocento Sans"/>
                <a:cs typeface="Quattrocento Sans"/>
                <a:sym typeface="Quattrocento Sans"/>
              </a:rPr>
              <a:t>and </a:t>
            </a:r>
            <a:r>
              <a:rPr lang="en-IN" sz="2000" b="1">
                <a:solidFill>
                  <a:schemeClr val="dk1"/>
                </a:solidFill>
                <a:latin typeface="Quattrocento Sans"/>
                <a:ea typeface="Quattrocento Sans"/>
                <a:cs typeface="Quattrocento Sans"/>
                <a:sym typeface="Quattrocento Sans"/>
              </a:rPr>
              <a:t>budget surplus </a:t>
            </a:r>
            <a:r>
              <a:rPr lang="en-IN" sz="2000">
                <a:solidFill>
                  <a:schemeClr val="dk1"/>
                </a:solidFill>
                <a:latin typeface="Quattrocento Sans"/>
                <a:ea typeface="Quattrocento Sans"/>
                <a:cs typeface="Quattrocento Sans"/>
                <a:sym typeface="Quattrocento Sans"/>
              </a:rPr>
              <a:t>are frequently used.</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Budget deficit </a:t>
            </a:r>
            <a:r>
              <a:rPr lang="en-IN" sz="2000">
                <a:solidFill>
                  <a:schemeClr val="dk1"/>
                </a:solidFill>
                <a:latin typeface="Quattrocento Sans"/>
                <a:ea typeface="Quattrocento Sans"/>
                <a:cs typeface="Quattrocento Sans"/>
                <a:sym typeface="Quattrocento Sans"/>
              </a:rPr>
              <a:t>The excess of an organisation’s spending over its revenues. When applied to government it is the excess of its spending over its tax receipts.</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Budget surplus </a:t>
            </a:r>
            <a:r>
              <a:rPr lang="en-IN" sz="2000">
                <a:solidFill>
                  <a:schemeClr val="dk1"/>
                </a:solidFill>
                <a:latin typeface="Quattrocento Sans"/>
                <a:ea typeface="Quattrocento Sans"/>
                <a:cs typeface="Quattrocento Sans"/>
                <a:sym typeface="Quattrocento Sans"/>
              </a:rPr>
              <a:t>The excess of an organisation’s revenues over its expenditures. When applied to government it is the excess of its tax receipts over its spending.</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General government deficit (or surplus) </a:t>
            </a:r>
            <a:r>
              <a:rPr lang="en-IN" sz="2000">
                <a:solidFill>
                  <a:schemeClr val="dk1"/>
                </a:solidFill>
                <a:latin typeface="Quattrocento Sans"/>
                <a:ea typeface="Quattrocento Sans"/>
                <a:cs typeface="Quattrocento Sans"/>
                <a:sym typeface="Quattrocento Sans"/>
              </a:rPr>
              <a:t>The combined deficit (or surplus) of central and local government</a:t>
            </a:r>
            <a:r>
              <a:rPr lang="en-IN"/>
              <a:t>.</a:t>
            </a:r>
            <a:endParaRPr/>
          </a:p>
          <a:p>
            <a:pPr marL="0" lvl="0" indent="0" algn="l" rtl="0">
              <a:lnSpc>
                <a:spcPct val="110000"/>
              </a:lnSpc>
              <a:spcBef>
                <a:spcPts val="1500"/>
              </a:spcBef>
              <a:spcAft>
                <a:spcPts val="0"/>
              </a:spcAft>
              <a:buClr>
                <a:schemeClr val="dk1"/>
              </a:buClr>
              <a:buSzPts val="2000"/>
              <a:buNone/>
            </a:pPr>
            <a:r>
              <a:rPr lang="en-IN" sz="2000" i="1">
                <a:latin typeface="Quattrocento Sans"/>
                <a:ea typeface="Quattrocento Sans"/>
                <a:cs typeface="Quattrocento Sans"/>
                <a:sym typeface="Quattrocento Sans"/>
              </a:rPr>
              <a:t>(Real Life Read - </a:t>
            </a:r>
            <a:r>
              <a:rPr lang="en-IN" sz="2000" i="1" u="sng">
                <a:solidFill>
                  <a:srgbClr val="3367D6"/>
                </a:solidFill>
                <a:highlight>
                  <a:srgbClr val="FFFFFF"/>
                </a:highlight>
                <a:latin typeface="Quattrocento Sans"/>
                <a:ea typeface="Quattrocento Sans"/>
                <a:cs typeface="Quattrocento Sans"/>
                <a:sym typeface="Quattrocento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https://www.usatoday.com/in-depth/news/2020/05/08/national-debt-how-much-could-coronavirus-cost-america/3051559001/</a:t>
            </a:r>
            <a:r>
              <a:rPr lang="en-IN" sz="2000" i="1">
                <a:latin typeface="Quattrocento Sans"/>
                <a:ea typeface="Quattrocento Sans"/>
                <a:cs typeface="Quattrocento Sans"/>
                <a:sym typeface="Quattrocento Sans"/>
              </a:rPr>
              <a:t>)</a:t>
            </a:r>
            <a:endParaRPr sz="2000" i="1">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838200" y="795129"/>
            <a:ext cx="7033591"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Deficits, debt and borrowing</a:t>
            </a:r>
            <a:endParaRPr sz="4000" b="1">
              <a:latin typeface="Quattrocento Sans"/>
              <a:ea typeface="Quattrocento Sans"/>
              <a:cs typeface="Quattrocento Sans"/>
              <a:sym typeface="Quattrocento Sans"/>
            </a:endParaRPr>
          </a:p>
        </p:txBody>
      </p:sp>
      <p:sp>
        <p:nvSpPr>
          <p:cNvPr id="142" name="Google Shape;142;p6"/>
          <p:cNvSpPr txBox="1">
            <a:spLocks noGrp="1"/>
          </p:cNvSpPr>
          <p:nvPr>
            <p:ph type="body" idx="1"/>
          </p:nvPr>
        </p:nvSpPr>
        <p:spPr>
          <a:xfrm>
            <a:off x="838200" y="1563757"/>
            <a:ext cx="10515600" cy="461320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To finance their deficits, governments will have to borrow (e.g. through the issue of bonds (gilts) or Treasury bills).</a:t>
            </a:r>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Deficits represent annual borrowing: </a:t>
            </a:r>
            <a:r>
              <a:rPr lang="en-IN" sz="2000" b="1">
                <a:solidFill>
                  <a:schemeClr val="dk1"/>
                </a:solidFill>
                <a:latin typeface="Quattrocento Sans"/>
                <a:ea typeface="Quattrocento Sans"/>
                <a:cs typeface="Quattrocento Sans"/>
                <a:sym typeface="Quattrocento Sans"/>
              </a:rPr>
              <a:t>a flow concept</a:t>
            </a:r>
            <a:r>
              <a:rPr lang="en-IN" sz="2000">
                <a:solidFill>
                  <a:schemeClr val="dk1"/>
                </a:solidFill>
                <a:latin typeface="Quattrocento Sans"/>
                <a:ea typeface="Quattrocento Sans"/>
                <a:cs typeface="Quattrocento Sans"/>
                <a:sym typeface="Quattrocento Sans"/>
              </a:rPr>
              <a:t>. </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accumulated deficits over the years (minus any surpluses) gives total debt: </a:t>
            </a:r>
            <a:r>
              <a:rPr lang="en-IN" sz="2000" b="1">
                <a:solidFill>
                  <a:schemeClr val="dk1"/>
                </a:solidFill>
                <a:latin typeface="Quattrocento Sans"/>
                <a:ea typeface="Quattrocento Sans"/>
                <a:cs typeface="Quattrocento Sans"/>
                <a:sym typeface="Quattrocento Sans"/>
              </a:rPr>
              <a:t>a stock concept</a:t>
            </a:r>
            <a:r>
              <a:rPr lang="en-IN" sz="2000">
                <a:solidFill>
                  <a:schemeClr val="dk1"/>
                </a:solidFill>
                <a:latin typeface="Quattrocento Sans"/>
                <a:ea typeface="Quattrocento Sans"/>
                <a:cs typeface="Quattrocento Sans"/>
                <a:sym typeface="Quattrocento Sans"/>
              </a:rPr>
              <a:t>. It is the total amount owed by the government.</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National debt </a:t>
            </a:r>
            <a:r>
              <a:rPr lang="en-IN" sz="2000">
                <a:solidFill>
                  <a:schemeClr val="dk1"/>
                </a:solidFill>
                <a:latin typeface="Quattrocento Sans"/>
                <a:ea typeface="Quattrocento Sans"/>
                <a:cs typeface="Quattrocento Sans"/>
                <a:sym typeface="Quattrocento Sans"/>
              </a:rPr>
              <a:t>The accumulated deficits of central government. It is the total amount owed by central government, both domestically and internationally.</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General government debt </a:t>
            </a:r>
            <a:r>
              <a:rPr lang="en-IN" sz="2000">
                <a:solidFill>
                  <a:schemeClr val="dk1"/>
                </a:solidFill>
                <a:latin typeface="Quattrocento Sans"/>
                <a:ea typeface="Quattrocento Sans"/>
                <a:cs typeface="Quattrocento Sans"/>
                <a:sym typeface="Quattrocento Sans"/>
              </a:rPr>
              <a:t>The accumulated deficits of central plus local government. It is the total amount owed by general government, both domestically and internationally.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838200" y="781877"/>
            <a:ext cx="3521765" cy="640335"/>
          </a:xfrm>
          <a:prstGeom prst="rect">
            <a:avLst/>
          </a:prstGeom>
          <a:solidFill>
            <a:srgbClr val="FCD3C2"/>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Expenditures</a:t>
            </a:r>
            <a:endParaRPr sz="4000" b="1">
              <a:latin typeface="Quattrocento Sans"/>
              <a:ea typeface="Quattrocento Sans"/>
              <a:cs typeface="Quattrocento Sans"/>
              <a:sym typeface="Quattrocento Sans"/>
            </a:endParaRPr>
          </a:p>
        </p:txBody>
      </p:sp>
      <p:sp>
        <p:nvSpPr>
          <p:cNvPr id="148" name="Google Shape;148;p7"/>
          <p:cNvSpPr txBox="1">
            <a:spLocks noGrp="1"/>
          </p:cNvSpPr>
          <p:nvPr>
            <p:ph type="body" idx="1"/>
          </p:nvPr>
        </p:nvSpPr>
        <p:spPr>
          <a:xfrm>
            <a:off x="838199" y="1550503"/>
            <a:ext cx="10836965" cy="4982819"/>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Clr>
                <a:schemeClr val="dk1"/>
              </a:buClr>
              <a:buSzPts val="2000"/>
              <a:buFont typeface="Arial"/>
              <a:buChar char="•"/>
            </a:pPr>
            <a:r>
              <a:rPr lang="en-IN" sz="2000">
                <a:solidFill>
                  <a:schemeClr val="dk1"/>
                </a:solidFill>
                <a:latin typeface="Quattrocento Sans"/>
                <a:ea typeface="Quattrocento Sans"/>
                <a:cs typeface="Quattrocento Sans"/>
                <a:sym typeface="Quattrocento Sans"/>
              </a:rPr>
              <a:t>Current and capital expenditures. In presenting the public finances, it has become the custom to distinguish between these two.</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Current expenditure </a:t>
            </a:r>
            <a:r>
              <a:rPr lang="en-IN" sz="2000">
                <a:solidFill>
                  <a:schemeClr val="dk1"/>
                </a:solidFill>
                <a:latin typeface="Quattrocento Sans"/>
                <a:ea typeface="Quattrocento Sans"/>
                <a:cs typeface="Quattrocento Sans"/>
                <a:sym typeface="Quattrocento Sans"/>
              </a:rPr>
              <a:t>Recurrent spending on goods and factor payments.</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Capital expenditure </a:t>
            </a:r>
            <a:r>
              <a:rPr lang="en-IN" sz="2000">
                <a:solidFill>
                  <a:schemeClr val="dk1"/>
                </a:solidFill>
                <a:latin typeface="Quattrocento Sans"/>
                <a:ea typeface="Quattrocento Sans"/>
                <a:cs typeface="Quattrocento Sans"/>
                <a:sym typeface="Quattrocento Sans"/>
              </a:rPr>
              <a:t>Investment expenditure; expenditure on assets.</a:t>
            </a:r>
            <a:endParaRPr/>
          </a:p>
          <a:p>
            <a:pPr marL="342900" lvl="0" indent="-342900" algn="l" rtl="0">
              <a:lnSpc>
                <a:spcPct val="110000"/>
              </a:lnSpc>
              <a:spcBef>
                <a:spcPts val="1500"/>
              </a:spcBef>
              <a:spcAft>
                <a:spcPts val="0"/>
              </a:spcAft>
              <a:buClr>
                <a:schemeClr val="dk1"/>
              </a:buClr>
              <a:buSzPts val="2000"/>
              <a:buFont typeface="Arial"/>
              <a:buChar char="•"/>
            </a:pPr>
            <a:r>
              <a:rPr lang="en-IN" sz="2000">
                <a:solidFill>
                  <a:schemeClr val="dk1"/>
                </a:solidFill>
                <a:latin typeface="Quattrocento Sans"/>
                <a:ea typeface="Quattrocento Sans"/>
                <a:cs typeface="Quattrocento Sans"/>
                <a:sym typeface="Quattrocento Sans"/>
              </a:rPr>
              <a:t>Final expenditure and transfers. We can also distinguish between </a:t>
            </a:r>
            <a:r>
              <a:rPr lang="en-IN" sz="2000" b="1">
                <a:solidFill>
                  <a:schemeClr val="dk1"/>
                </a:solidFill>
                <a:latin typeface="Quattrocento Sans"/>
                <a:ea typeface="Quattrocento Sans"/>
                <a:cs typeface="Quattrocento Sans"/>
                <a:sym typeface="Quattrocento Sans"/>
              </a:rPr>
              <a:t>final expenditure </a:t>
            </a:r>
            <a:r>
              <a:rPr lang="en-IN" sz="2000">
                <a:solidFill>
                  <a:schemeClr val="dk1"/>
                </a:solidFill>
                <a:latin typeface="Quattrocento Sans"/>
                <a:ea typeface="Quattrocento Sans"/>
                <a:cs typeface="Quattrocento Sans"/>
                <a:sym typeface="Quattrocento Sans"/>
              </a:rPr>
              <a:t>on goods and services, and </a:t>
            </a:r>
            <a:r>
              <a:rPr lang="en-IN" sz="2000" b="1">
                <a:solidFill>
                  <a:schemeClr val="dk1"/>
                </a:solidFill>
                <a:latin typeface="Quattrocento Sans"/>
                <a:ea typeface="Quattrocento Sans"/>
                <a:cs typeface="Quattrocento Sans"/>
                <a:sym typeface="Quattrocento Sans"/>
              </a:rPr>
              <a:t>transfers</a:t>
            </a:r>
            <a:r>
              <a:rPr lang="en-IN" sz="2000">
                <a:solidFill>
                  <a:schemeClr val="dk1"/>
                </a:solidFill>
                <a:latin typeface="Quattrocento Sans"/>
                <a:ea typeface="Quattrocento Sans"/>
                <a:cs typeface="Quattrocento Sans"/>
                <a:sym typeface="Quattrocento Sans"/>
              </a:rPr>
              <a:t>.</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Final expenditure </a:t>
            </a:r>
            <a:r>
              <a:rPr lang="en-IN" sz="2000">
                <a:solidFill>
                  <a:schemeClr val="dk1"/>
                </a:solidFill>
                <a:latin typeface="Quattrocento Sans"/>
                <a:ea typeface="Quattrocento Sans"/>
                <a:cs typeface="Quattrocento Sans"/>
                <a:sym typeface="Quattrocento Sans"/>
              </a:rPr>
              <a:t>Expenditure on goods and services. This is included in GDP and is part of aggregate demand.</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Transfers </a:t>
            </a:r>
            <a:r>
              <a:rPr lang="en-IN" sz="2000">
                <a:solidFill>
                  <a:schemeClr val="dk1"/>
                </a:solidFill>
                <a:latin typeface="Quattrocento Sans"/>
                <a:ea typeface="Quattrocento Sans"/>
                <a:cs typeface="Quattrocento Sans"/>
                <a:sym typeface="Quattrocento Sans"/>
              </a:rPr>
              <a:t>Transfers of money from taxpayers to recipients of benefits and subsidies. They are not an injection into the circular flow but are the equivalent of a negative tax (i.e. a negative withdrawal).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txBox="1">
            <a:spLocks noGrp="1"/>
          </p:cNvSpPr>
          <p:nvPr>
            <p:ph type="title"/>
          </p:nvPr>
        </p:nvSpPr>
        <p:spPr>
          <a:xfrm>
            <a:off x="838200" y="808383"/>
            <a:ext cx="8358809" cy="61383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Public-sector borrowing and debt</a:t>
            </a:r>
            <a:endParaRPr sz="4000" b="1">
              <a:latin typeface="Quattrocento Sans"/>
              <a:ea typeface="Quattrocento Sans"/>
              <a:cs typeface="Quattrocento Sans"/>
              <a:sym typeface="Quattrocento Sans"/>
            </a:endParaRPr>
          </a:p>
        </p:txBody>
      </p:sp>
      <p:sp>
        <p:nvSpPr>
          <p:cNvPr id="154" name="Google Shape;154;p8"/>
          <p:cNvSpPr txBox="1">
            <a:spLocks noGrp="1"/>
          </p:cNvSpPr>
          <p:nvPr>
            <p:ph type="body" idx="1"/>
          </p:nvPr>
        </p:nvSpPr>
        <p:spPr>
          <a:xfrm>
            <a:off x="838200" y="1523999"/>
            <a:ext cx="10515600" cy="4652963"/>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If the public sector spends more than it earns, it will have to finance the deficit through borrowing known as </a:t>
            </a:r>
            <a:r>
              <a:rPr lang="en-IN" sz="2000" b="1">
                <a:solidFill>
                  <a:schemeClr val="dk1"/>
                </a:solidFill>
                <a:latin typeface="Quattrocento Sans"/>
                <a:ea typeface="Quattrocento Sans"/>
                <a:cs typeface="Quattrocento Sans"/>
                <a:sym typeface="Quattrocento Sans"/>
              </a:rPr>
              <a:t>public-sector net borrowing (PSNB)</a:t>
            </a:r>
            <a:r>
              <a:rPr lang="en-IN" sz="2000">
                <a:solidFill>
                  <a:schemeClr val="dk1"/>
                </a:solidFill>
                <a:latin typeface="Quattrocento Sans"/>
                <a:ea typeface="Quattrocento Sans"/>
                <a:cs typeface="Quattrocento Sans"/>
                <a:sym typeface="Quattrocento Sans"/>
              </a:rPr>
              <a:t>. The principal form of borrowing is through the sale of gilts (bonds). </a:t>
            </a:r>
            <a:endParaRPr sz="2000">
              <a:solidFill>
                <a:schemeClr val="dk1"/>
              </a:solidFill>
              <a:latin typeface="Quattrocento Sans"/>
              <a:ea typeface="Quattrocento Sans"/>
              <a:cs typeface="Quattrocento Sans"/>
              <a:sym typeface="Quattrocento Sans"/>
            </a:endParaRPr>
          </a:p>
          <a:p>
            <a:pPr marL="0" lvl="0" indent="0" algn="l" rtl="0">
              <a:lnSpc>
                <a:spcPct val="110000"/>
              </a:lnSpc>
              <a:spcBef>
                <a:spcPts val="150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The precise amount of money the public sector needs to borrow in any one year is known as the </a:t>
            </a:r>
            <a:r>
              <a:rPr lang="en-IN" sz="2000" b="1">
                <a:solidFill>
                  <a:schemeClr val="dk1"/>
                </a:solidFill>
                <a:latin typeface="Quattrocento Sans"/>
                <a:ea typeface="Quattrocento Sans"/>
                <a:cs typeface="Quattrocento Sans"/>
                <a:sym typeface="Quattrocento Sans"/>
              </a:rPr>
              <a:t>public-sector net cash requirement (PSNCR)</a:t>
            </a:r>
            <a:r>
              <a:rPr lang="en-IN" sz="2000">
                <a:solidFill>
                  <a:schemeClr val="dk1"/>
                </a:solidFill>
                <a:latin typeface="Quattrocento Sans"/>
                <a:ea typeface="Quattrocento Sans"/>
                <a:cs typeface="Quattrocento Sans"/>
                <a:sym typeface="Quattrocento Sans"/>
              </a:rPr>
              <a:t>. It differs slightly from the PSNB because of time lags in the flows of public-sector incomes and expenditure.</a:t>
            </a:r>
            <a:endParaRPr/>
          </a:p>
          <a:p>
            <a:pPr marL="0" lvl="0" indent="0" algn="l" rtl="0">
              <a:lnSpc>
                <a:spcPct val="110000"/>
              </a:lnSpc>
              <a:spcBef>
                <a:spcPts val="1500"/>
              </a:spcBef>
              <a:spcAft>
                <a:spcPts val="0"/>
              </a:spcAft>
              <a:buClr>
                <a:schemeClr val="dk1"/>
              </a:buClr>
              <a:buSzPts val="2000"/>
              <a:buNone/>
            </a:pPr>
            <a:r>
              <a:rPr lang="en-IN" sz="2000" b="1">
                <a:solidFill>
                  <a:schemeClr val="dk1"/>
                </a:solidFill>
                <a:latin typeface="Quattrocento Sans"/>
                <a:ea typeface="Quattrocento Sans"/>
                <a:cs typeface="Quattrocento Sans"/>
                <a:sym typeface="Quattrocento Sans"/>
              </a:rPr>
              <a:t>Public-sector net debt </a:t>
            </a:r>
            <a:r>
              <a:rPr lang="en-IN" sz="2000">
                <a:solidFill>
                  <a:schemeClr val="dk1"/>
                </a:solidFill>
                <a:latin typeface="Quattrocento Sans"/>
                <a:ea typeface="Quattrocento Sans"/>
                <a:cs typeface="Quattrocento Sans"/>
                <a:sym typeface="Quattrocento Sans"/>
              </a:rPr>
              <a:t>Gross public-sector debt minus liquid financial assets which comprise official reserves and deposits held with financial institutions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838200" y="795129"/>
            <a:ext cx="5006009"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Quattrocento Sans"/>
              <a:buNone/>
            </a:pPr>
            <a:r>
              <a:rPr lang="en-IN" sz="4000" b="1" i="1">
                <a:latin typeface="Quattrocento Sans"/>
                <a:ea typeface="Quattrocento Sans"/>
                <a:cs typeface="Quattrocento Sans"/>
                <a:sym typeface="Quattrocento Sans"/>
              </a:rPr>
              <a:t>Key fiscal indicators</a:t>
            </a:r>
            <a:endParaRPr sz="4000" i="1">
              <a:latin typeface="Quattrocento Sans"/>
              <a:ea typeface="Quattrocento Sans"/>
              <a:cs typeface="Quattrocento Sans"/>
              <a:sym typeface="Quattrocento Sans"/>
            </a:endParaRPr>
          </a:p>
        </p:txBody>
      </p:sp>
      <p:sp>
        <p:nvSpPr>
          <p:cNvPr id="160" name="Google Shape;160;p9"/>
          <p:cNvSpPr txBox="1">
            <a:spLocks noGrp="1"/>
          </p:cNvSpPr>
          <p:nvPr>
            <p:ph type="body" idx="1"/>
          </p:nvPr>
        </p:nvSpPr>
        <p:spPr>
          <a:xfrm>
            <a:off x="463826" y="1523999"/>
            <a:ext cx="11582400" cy="4652963"/>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en-IN" sz="2000">
                <a:solidFill>
                  <a:schemeClr val="dk1"/>
                </a:solidFill>
                <a:latin typeface="Quattrocento Sans"/>
                <a:ea typeface="Quattrocento Sans"/>
                <a:cs typeface="Quattrocento Sans"/>
                <a:sym typeface="Quattrocento Sans"/>
              </a:rPr>
              <a:t>We identify four measures which tell about prudence or sustainability of the public sector’s finances.</a:t>
            </a:r>
            <a:endParaRPr/>
          </a:p>
        </p:txBody>
      </p:sp>
      <p:grpSp>
        <p:nvGrpSpPr>
          <p:cNvPr id="161" name="Google Shape;161;p9"/>
          <p:cNvGrpSpPr/>
          <p:nvPr/>
        </p:nvGrpSpPr>
        <p:grpSpPr>
          <a:xfrm>
            <a:off x="1011923" y="1966230"/>
            <a:ext cx="10123428" cy="4774218"/>
            <a:chOff x="-3525" y="4907"/>
            <a:chExt cx="10123428" cy="4774218"/>
          </a:xfrm>
        </p:grpSpPr>
        <p:sp>
          <p:nvSpPr>
            <p:cNvPr id="162" name="Google Shape;162;p9"/>
            <p:cNvSpPr/>
            <p:nvPr/>
          </p:nvSpPr>
          <p:spPr>
            <a:xfrm rot="5400000">
              <a:off x="-181301" y="182683"/>
              <a:ext cx="1232179" cy="876627"/>
            </a:xfrm>
            <a:prstGeom prst="chevron">
              <a:avLst>
                <a:gd name="adj" fmla="val 50000"/>
              </a:avLst>
            </a:prstGeom>
            <a:solidFill>
              <a:schemeClr val="accent2">
                <a:alpha val="89803"/>
              </a:schemeClr>
            </a:solidFill>
            <a:ln w="12700" cap="flat" cmpd="sng">
              <a:solidFill>
                <a:schemeClr val="accent2">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txBox="1"/>
            <p:nvPr/>
          </p:nvSpPr>
          <p:spPr>
            <a:xfrm>
              <a:off x="-3524" y="443221"/>
              <a:ext cx="876627" cy="355552"/>
            </a:xfrm>
            <a:prstGeom prst="rect">
              <a:avLst/>
            </a:prstGeom>
            <a:noFill/>
            <a:ln>
              <a:noFill/>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None/>
              </a:pPr>
              <a:r>
                <a:rPr lang="en-IN" sz="2300" b="0" i="0" u="none" strike="noStrike" cap="none">
                  <a:solidFill>
                    <a:schemeClr val="dk1"/>
                  </a:solidFill>
                  <a:latin typeface="Calibri"/>
                  <a:ea typeface="Calibri"/>
                  <a:cs typeface="Calibri"/>
                  <a:sym typeface="Calibri"/>
                </a:rPr>
                <a:t>1</a:t>
              </a:r>
              <a:endParaRPr sz="2300" b="0" i="0" u="none" strike="noStrike" cap="none">
                <a:solidFill>
                  <a:schemeClr val="dk1"/>
                </a:solidFill>
                <a:latin typeface="Calibri"/>
                <a:ea typeface="Calibri"/>
                <a:cs typeface="Calibri"/>
                <a:sym typeface="Calibri"/>
              </a:endParaRPr>
            </a:p>
          </p:txBody>
        </p:sp>
        <p:sp>
          <p:nvSpPr>
            <p:cNvPr id="164" name="Google Shape;164;p9"/>
            <p:cNvSpPr/>
            <p:nvPr/>
          </p:nvSpPr>
          <p:spPr>
            <a:xfrm rot="5400000">
              <a:off x="5092519" y="-4221560"/>
              <a:ext cx="800916" cy="9253852"/>
            </a:xfrm>
            <a:prstGeom prst="round2SameRect">
              <a:avLst>
                <a:gd name="adj1" fmla="val 16667"/>
                <a:gd name="adj2" fmla="val 0"/>
              </a:avLst>
            </a:prstGeom>
            <a:solidFill>
              <a:schemeClr val="lt1">
                <a:alpha val="89803"/>
              </a:schemeClr>
            </a:solidFill>
            <a:ln w="12700" cap="flat" cmpd="sng">
              <a:solidFill>
                <a:schemeClr val="accent2">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txBox="1"/>
            <p:nvPr/>
          </p:nvSpPr>
          <p:spPr>
            <a:xfrm>
              <a:off x="866052" y="44004"/>
              <a:ext cx="9214755" cy="722722"/>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Quattrocento Sans"/>
                <a:buChar char="•"/>
              </a:pPr>
              <a:r>
                <a:rPr lang="en-IN" sz="1800" b="1" i="0" u="none" strike="noStrike" cap="none">
                  <a:solidFill>
                    <a:schemeClr val="dk1"/>
                  </a:solidFill>
                  <a:latin typeface="Quattrocento Sans"/>
                  <a:ea typeface="Quattrocento Sans"/>
                  <a:cs typeface="Quattrocento Sans"/>
                  <a:sym typeface="Quattrocento Sans"/>
                </a:rPr>
                <a:t>Public-sector net borrowing </a:t>
              </a:r>
              <a:r>
                <a:rPr lang="en-IN" sz="1800" b="0" i="0" u="none" strike="noStrike" cap="none">
                  <a:solidFill>
                    <a:schemeClr val="dk1"/>
                  </a:solidFill>
                  <a:latin typeface="Quattrocento Sans"/>
                  <a:ea typeface="Quattrocento Sans"/>
                  <a:cs typeface="Quattrocento Sans"/>
                  <a:sym typeface="Quattrocento Sans"/>
                </a:rPr>
                <a:t>- The difference between the expenditures of the public sector and its receipts from taxation and the revenues from public corporations.</a:t>
              </a:r>
              <a:endParaRPr sz="1800" b="0" i="0" u="none" strike="noStrike" cap="none">
                <a:solidFill>
                  <a:schemeClr val="dk1"/>
                </a:solidFill>
                <a:latin typeface="Quattrocento Sans"/>
                <a:ea typeface="Quattrocento Sans"/>
                <a:cs typeface="Quattrocento Sans"/>
                <a:sym typeface="Quattrocento Sans"/>
              </a:endParaRPr>
            </a:p>
          </p:txBody>
        </p:sp>
        <p:sp>
          <p:nvSpPr>
            <p:cNvPr id="166" name="Google Shape;166;p9"/>
            <p:cNvSpPr/>
            <p:nvPr/>
          </p:nvSpPr>
          <p:spPr>
            <a:xfrm rot="5400000">
              <a:off x="-188352" y="1283944"/>
              <a:ext cx="1232179" cy="862525"/>
            </a:xfrm>
            <a:prstGeom prst="chevron">
              <a:avLst>
                <a:gd name="adj" fmla="val 50000"/>
              </a:avLst>
            </a:prstGeom>
            <a:solidFill>
              <a:schemeClr val="accent2">
                <a:alpha val="76862"/>
              </a:schemeClr>
            </a:solidFill>
            <a:ln w="12700" cap="flat" cmpd="sng">
              <a:solidFill>
                <a:schemeClr val="accent2">
                  <a:alpha val="76862"/>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txBox="1"/>
            <p:nvPr/>
          </p:nvSpPr>
          <p:spPr>
            <a:xfrm>
              <a:off x="-3524" y="1530380"/>
              <a:ext cx="862525" cy="369654"/>
            </a:xfrm>
            <a:prstGeom prst="rect">
              <a:avLst/>
            </a:prstGeom>
            <a:noFill/>
            <a:ln>
              <a:noFill/>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None/>
              </a:pPr>
              <a:r>
                <a:rPr lang="en-IN" sz="2300" b="0" i="0" u="none" strike="noStrike" cap="none">
                  <a:solidFill>
                    <a:schemeClr val="dk1"/>
                  </a:solidFill>
                  <a:latin typeface="Calibri"/>
                  <a:ea typeface="Calibri"/>
                  <a:cs typeface="Calibri"/>
                  <a:sym typeface="Calibri"/>
                </a:rPr>
                <a:t>2</a:t>
              </a:r>
              <a:endParaRPr sz="2300" b="0" i="0" u="none" strike="noStrike" cap="none">
                <a:solidFill>
                  <a:schemeClr val="dk1"/>
                </a:solidFill>
                <a:latin typeface="Calibri"/>
                <a:ea typeface="Calibri"/>
                <a:cs typeface="Calibri"/>
                <a:sym typeface="Calibri"/>
              </a:endParaRPr>
            </a:p>
          </p:txBody>
        </p:sp>
        <p:sp>
          <p:nvSpPr>
            <p:cNvPr id="168" name="Google Shape;168;p9"/>
            <p:cNvSpPr/>
            <p:nvPr/>
          </p:nvSpPr>
          <p:spPr>
            <a:xfrm rot="5400000">
              <a:off x="5085467" y="-3127350"/>
              <a:ext cx="800916" cy="9253852"/>
            </a:xfrm>
            <a:prstGeom prst="round2SameRect">
              <a:avLst>
                <a:gd name="adj1" fmla="val 16667"/>
                <a:gd name="adj2" fmla="val 0"/>
              </a:avLst>
            </a:prstGeom>
            <a:solidFill>
              <a:schemeClr val="lt1">
                <a:alpha val="89803"/>
              </a:schemeClr>
            </a:solidFill>
            <a:ln w="12700" cap="flat" cmpd="sng">
              <a:solidFill>
                <a:schemeClr val="accent2">
                  <a:alpha val="76862"/>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txBox="1"/>
            <p:nvPr/>
          </p:nvSpPr>
          <p:spPr>
            <a:xfrm>
              <a:off x="859000" y="1138214"/>
              <a:ext cx="9214755" cy="722722"/>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Quattrocento Sans"/>
                <a:buChar char="•"/>
              </a:pPr>
              <a:r>
                <a:rPr lang="en-IN" sz="1800" b="1" i="0" u="none" strike="noStrike" cap="none">
                  <a:solidFill>
                    <a:schemeClr val="dk1"/>
                  </a:solidFill>
                  <a:latin typeface="Quattrocento Sans"/>
                  <a:ea typeface="Quattrocento Sans"/>
                  <a:cs typeface="Quattrocento Sans"/>
                  <a:sym typeface="Quattrocento Sans"/>
                </a:rPr>
                <a:t>Public-sector net debt </a:t>
              </a:r>
              <a:r>
                <a:rPr lang="en-IN" sz="1800" b="0" i="0" u="none" strike="noStrike" cap="none">
                  <a:solidFill>
                    <a:schemeClr val="dk1"/>
                  </a:solidFill>
                  <a:latin typeface="Quattrocento Sans"/>
                  <a:ea typeface="Quattrocento Sans"/>
                  <a:cs typeface="Quattrocento Sans"/>
                  <a:sym typeface="Quattrocento Sans"/>
                </a:rPr>
                <a:t>- Gross public-sector debt minus liquid financial assets.</a:t>
              </a:r>
              <a:endParaRPr sz="1800" b="0" i="0" u="none" strike="noStrike" cap="none">
                <a:solidFill>
                  <a:schemeClr val="dk1"/>
                </a:solidFill>
                <a:latin typeface="Quattrocento Sans"/>
                <a:ea typeface="Quattrocento Sans"/>
                <a:cs typeface="Quattrocento Sans"/>
                <a:sym typeface="Quattrocento Sans"/>
              </a:endParaRPr>
            </a:p>
          </p:txBody>
        </p:sp>
        <p:sp>
          <p:nvSpPr>
            <p:cNvPr id="170" name="Google Shape;170;p9"/>
            <p:cNvSpPr/>
            <p:nvPr/>
          </p:nvSpPr>
          <p:spPr>
            <a:xfrm rot="5400000">
              <a:off x="-188352" y="2378153"/>
              <a:ext cx="1232179" cy="862525"/>
            </a:xfrm>
            <a:prstGeom prst="chevron">
              <a:avLst>
                <a:gd name="adj" fmla="val 50000"/>
              </a:avLst>
            </a:prstGeom>
            <a:solidFill>
              <a:schemeClr val="accent2">
                <a:alpha val="63137"/>
              </a:schemeClr>
            </a:solidFill>
            <a:ln w="12700" cap="flat" cmpd="sng">
              <a:solidFill>
                <a:schemeClr val="accent2">
                  <a:alpha val="63137"/>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txBox="1"/>
            <p:nvPr/>
          </p:nvSpPr>
          <p:spPr>
            <a:xfrm>
              <a:off x="-3524" y="2624589"/>
              <a:ext cx="862525" cy="369654"/>
            </a:xfrm>
            <a:prstGeom prst="rect">
              <a:avLst/>
            </a:prstGeom>
            <a:noFill/>
            <a:ln>
              <a:noFill/>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None/>
              </a:pPr>
              <a:r>
                <a:rPr lang="en-IN" sz="2300" b="0" i="0" u="none" strike="noStrike" cap="none">
                  <a:solidFill>
                    <a:schemeClr val="dk1"/>
                  </a:solidFill>
                  <a:latin typeface="Calibri"/>
                  <a:ea typeface="Calibri"/>
                  <a:cs typeface="Calibri"/>
                  <a:sym typeface="Calibri"/>
                </a:rPr>
                <a:t>3</a:t>
              </a:r>
              <a:endParaRPr sz="2300" b="0" i="0" u="none" strike="noStrike" cap="none">
                <a:solidFill>
                  <a:schemeClr val="dk1"/>
                </a:solidFill>
                <a:latin typeface="Calibri"/>
                <a:ea typeface="Calibri"/>
                <a:cs typeface="Calibri"/>
                <a:sym typeface="Calibri"/>
              </a:endParaRPr>
            </a:p>
          </p:txBody>
        </p:sp>
        <p:sp>
          <p:nvSpPr>
            <p:cNvPr id="172" name="Google Shape;172;p9"/>
            <p:cNvSpPr/>
            <p:nvPr/>
          </p:nvSpPr>
          <p:spPr>
            <a:xfrm rot="5400000">
              <a:off x="5085467" y="-2033141"/>
              <a:ext cx="800916" cy="9253852"/>
            </a:xfrm>
            <a:prstGeom prst="round2SameRect">
              <a:avLst>
                <a:gd name="adj1" fmla="val 16667"/>
                <a:gd name="adj2" fmla="val 0"/>
              </a:avLst>
            </a:prstGeom>
            <a:solidFill>
              <a:schemeClr val="lt1">
                <a:alpha val="89803"/>
              </a:schemeClr>
            </a:solidFill>
            <a:ln w="12700" cap="flat" cmpd="sng">
              <a:solidFill>
                <a:schemeClr val="accent2">
                  <a:alpha val="63137"/>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txBox="1"/>
            <p:nvPr/>
          </p:nvSpPr>
          <p:spPr>
            <a:xfrm>
              <a:off x="859000" y="2232423"/>
              <a:ext cx="9214755" cy="722722"/>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Quattrocento Sans"/>
                <a:buChar char="•"/>
              </a:pPr>
              <a:r>
                <a:rPr lang="en-IN" sz="1800" b="1" i="0" u="none" strike="noStrike" cap="none">
                  <a:solidFill>
                    <a:schemeClr val="dk1"/>
                  </a:solidFill>
                  <a:latin typeface="Quattrocento Sans"/>
                  <a:ea typeface="Quattrocento Sans"/>
                  <a:cs typeface="Quattrocento Sans"/>
                  <a:sym typeface="Quattrocento Sans"/>
                </a:rPr>
                <a:t>Public-sector current budget deficit </a:t>
              </a:r>
              <a:r>
                <a:rPr lang="en-IN" sz="1800" b="0" i="0" u="none" strike="noStrike" cap="none">
                  <a:solidFill>
                    <a:schemeClr val="dk1"/>
                  </a:solidFill>
                  <a:latin typeface="Quattrocento Sans"/>
                  <a:ea typeface="Quattrocento Sans"/>
                  <a:cs typeface="Quattrocento Sans"/>
                  <a:sym typeface="Quattrocento Sans"/>
                </a:rPr>
                <a:t>- The amount by which public-sector expenditures classified as current expenditures exceed public-sector receipts.</a:t>
              </a:r>
              <a:endParaRPr sz="1800" b="0" i="0" u="none" strike="noStrike" cap="none">
                <a:solidFill>
                  <a:schemeClr val="dk1"/>
                </a:solidFill>
                <a:latin typeface="Quattrocento Sans"/>
                <a:ea typeface="Quattrocento Sans"/>
                <a:cs typeface="Quattrocento Sans"/>
                <a:sym typeface="Quattrocento Sans"/>
              </a:endParaRPr>
            </a:p>
          </p:txBody>
        </p:sp>
        <p:sp>
          <p:nvSpPr>
            <p:cNvPr id="174" name="Google Shape;174;p9"/>
            <p:cNvSpPr/>
            <p:nvPr/>
          </p:nvSpPr>
          <p:spPr>
            <a:xfrm rot="5400000">
              <a:off x="-308508" y="3611617"/>
              <a:ext cx="1472491" cy="862525"/>
            </a:xfrm>
            <a:prstGeom prst="chevron">
              <a:avLst>
                <a:gd name="adj" fmla="val 50000"/>
              </a:avLst>
            </a:prstGeom>
            <a:solidFill>
              <a:schemeClr val="accent2">
                <a:alpha val="49803"/>
              </a:schemeClr>
            </a:solidFill>
            <a:ln w="12700" cap="flat" cmpd="sng">
              <a:solidFill>
                <a:schemeClr val="accent2">
                  <a:alpha val="4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txBox="1"/>
            <p:nvPr/>
          </p:nvSpPr>
          <p:spPr>
            <a:xfrm>
              <a:off x="-3524" y="3737897"/>
              <a:ext cx="862525" cy="609966"/>
            </a:xfrm>
            <a:prstGeom prst="rect">
              <a:avLst/>
            </a:prstGeom>
            <a:noFill/>
            <a:ln>
              <a:noFill/>
            </a:ln>
          </p:spPr>
          <p:txBody>
            <a:bodyPr spcFirstLastPara="1" wrap="square" lIns="14600" tIns="14600" rIns="14600" bIns="14600" anchor="ctr" anchorCtr="0">
              <a:noAutofit/>
            </a:bodyPr>
            <a:lstStyle/>
            <a:p>
              <a:pPr marL="0" marR="0" lvl="0" indent="0" algn="ctr" rtl="0">
                <a:lnSpc>
                  <a:spcPct val="90000"/>
                </a:lnSpc>
                <a:spcBef>
                  <a:spcPts val="0"/>
                </a:spcBef>
                <a:spcAft>
                  <a:spcPts val="0"/>
                </a:spcAft>
                <a:buNone/>
              </a:pPr>
              <a:r>
                <a:rPr lang="en-IN" sz="2300" b="0" i="0" u="none" strike="noStrike" cap="none">
                  <a:solidFill>
                    <a:schemeClr val="dk1"/>
                  </a:solidFill>
                  <a:latin typeface="Calibri"/>
                  <a:ea typeface="Calibri"/>
                  <a:cs typeface="Calibri"/>
                  <a:sym typeface="Calibri"/>
                </a:rPr>
                <a:t>4</a:t>
              </a:r>
              <a:endParaRPr sz="2300" b="0" i="0" u="none" strike="noStrike" cap="none">
                <a:solidFill>
                  <a:schemeClr val="dk1"/>
                </a:solidFill>
                <a:latin typeface="Calibri"/>
                <a:ea typeface="Calibri"/>
                <a:cs typeface="Calibri"/>
                <a:sym typeface="Calibri"/>
              </a:endParaRPr>
            </a:p>
          </p:txBody>
        </p:sp>
        <p:sp>
          <p:nvSpPr>
            <p:cNvPr id="176" name="Google Shape;176;p9"/>
            <p:cNvSpPr/>
            <p:nvPr/>
          </p:nvSpPr>
          <p:spPr>
            <a:xfrm rot="5400000">
              <a:off x="4946212" y="-799677"/>
              <a:ext cx="1079427" cy="9253852"/>
            </a:xfrm>
            <a:prstGeom prst="round2SameRect">
              <a:avLst>
                <a:gd name="adj1" fmla="val 16667"/>
                <a:gd name="adj2" fmla="val 0"/>
              </a:avLst>
            </a:prstGeom>
            <a:solidFill>
              <a:schemeClr val="lt1">
                <a:alpha val="89803"/>
              </a:schemeClr>
            </a:solidFill>
            <a:ln w="12700" cap="flat" cmpd="sng">
              <a:solidFill>
                <a:schemeClr val="accent2">
                  <a:alpha val="4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txBox="1"/>
            <p:nvPr/>
          </p:nvSpPr>
          <p:spPr>
            <a:xfrm>
              <a:off x="859000" y="3340228"/>
              <a:ext cx="9201159" cy="974041"/>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Quattrocento Sans"/>
                <a:buChar char="•"/>
              </a:pPr>
              <a:r>
                <a:rPr lang="en-IN" sz="1800" b="1" i="0" u="none" strike="noStrike" cap="none">
                  <a:solidFill>
                    <a:schemeClr val="dk1"/>
                  </a:solidFill>
                  <a:latin typeface="Quattrocento Sans"/>
                  <a:ea typeface="Quattrocento Sans"/>
                  <a:cs typeface="Quattrocento Sans"/>
                  <a:sym typeface="Quattrocento Sans"/>
                </a:rPr>
                <a:t>Primary surplus (or deficit) </a:t>
              </a:r>
              <a:r>
                <a:rPr lang="en-IN" sz="1800" b="0" i="0" u="none" strike="noStrike" cap="none">
                  <a:solidFill>
                    <a:schemeClr val="dk1"/>
                  </a:solidFill>
                  <a:latin typeface="Quattrocento Sans"/>
                  <a:ea typeface="Quattrocento Sans"/>
                  <a:cs typeface="Quattrocento Sans"/>
                  <a:sym typeface="Quattrocento Sans"/>
                </a:rPr>
                <a:t>- The situation when the sum of public-sector expenditures excluding interest payments on public-sector debt is less than (greater than) public-sector receipts</a:t>
              </a:r>
              <a:r>
                <a:rPr lang="en-IN" sz="1600" b="0" i="0" u="none" strike="noStrike" cap="none">
                  <a:solidFill>
                    <a:schemeClr val="dk1"/>
                  </a:solidFill>
                  <a:latin typeface="Calibri"/>
                  <a:ea typeface="Calibri"/>
                  <a:cs typeface="Calibri"/>
                  <a:sym typeface="Calibri"/>
                </a:rPr>
                <a:t>.</a:t>
              </a:r>
              <a:endParaRPr sz="1600" b="0" i="0" u="none" strike="noStrike" cap="non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IAQS PPT- Zil_ Fina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3545</Words>
  <Application>Microsoft Office PowerPoint</Application>
  <PresentationFormat>Widescreen</PresentationFormat>
  <Paragraphs>143</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Roboto Light</vt:lpstr>
      <vt:lpstr>Quattrocento Sans</vt:lpstr>
      <vt:lpstr>Arial</vt:lpstr>
      <vt:lpstr>Lora</vt:lpstr>
      <vt:lpstr>IAQS PPT- Zil_ Final</vt:lpstr>
      <vt:lpstr>PowerPoint Presentation</vt:lpstr>
      <vt:lpstr>Fiscal Policy</vt:lpstr>
      <vt:lpstr>Roles for fiscal policy</vt:lpstr>
      <vt:lpstr>Roles for fiscal policy</vt:lpstr>
      <vt:lpstr>Some terminology</vt:lpstr>
      <vt:lpstr>Deficits, debt and borrowing</vt:lpstr>
      <vt:lpstr>Expenditures</vt:lpstr>
      <vt:lpstr>Public-sector borrowing and debt</vt:lpstr>
      <vt:lpstr>Key fiscal indicators</vt:lpstr>
      <vt:lpstr>The business cycle and the public finances</vt:lpstr>
      <vt:lpstr>The business cycle and the public finances</vt:lpstr>
      <vt:lpstr>The fiscal stance</vt:lpstr>
      <vt:lpstr>Automatic fiscal stabilisers</vt:lpstr>
      <vt:lpstr>Automatic fiscal stabilisers</vt:lpstr>
      <vt:lpstr>Automatic fiscal stabilisers</vt:lpstr>
      <vt:lpstr>Discretionary fiscal policy</vt:lpstr>
      <vt:lpstr>Discretionary fiscal policy</vt:lpstr>
      <vt:lpstr>The effectiveness of discretionary fiscal policy</vt:lpstr>
      <vt:lpstr>Problems of magnitude</vt:lpstr>
      <vt:lpstr>Problems of timing</vt:lpstr>
      <vt:lpstr>Problems of timing</vt:lpstr>
      <vt:lpstr>Fiscal rules</vt:lpstr>
      <vt:lpstr>The evolving fiscal frameworks in the UK and the Eurozone</vt:lpstr>
      <vt:lpstr>Up Next - Policy making environment</vt:lpstr>
      <vt:lpstr>Arguments against discretionary policy and for rules</vt:lpstr>
      <vt:lpstr>The case for discretion</vt:lpstr>
      <vt:lpstr>The case for discretion</vt:lpstr>
      <vt:lpstr>Central banks and a Taylor rule</vt:lpstr>
      <vt:lpstr>Taylor rules and the DAD/DAS framework</vt:lpstr>
      <vt:lpstr>Taylor rules and the DAD/DAS framework</vt:lpstr>
      <vt:lpstr>The five factors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lokesh</dc:creator>
  <cp:lastModifiedBy>Admin</cp:lastModifiedBy>
  <cp:revision>1</cp:revision>
  <dcterms:created xsi:type="dcterms:W3CDTF">2019-12-10T16:16:08Z</dcterms:created>
  <dcterms:modified xsi:type="dcterms:W3CDTF">2021-03-24T11:02:44Z</dcterms:modified>
</cp:coreProperties>
</file>