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embeddedFontLst>
    <p:embeddedFont>
      <p:font typeface="Quattrocento Sans" panose="020B0604020202020204" charset="0"/>
      <p:regular r:id="rId33"/>
      <p:bold r:id="rId34"/>
      <p:italic r:id="rId35"/>
      <p:boldItalic r:id="rId36"/>
    </p:embeddedFont>
    <p:embeddedFont>
      <p:font typeface="Roboto Light" panose="020B060402020202020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Lora"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hYdm+3jyWxNS+x1ZWNWsmKHI6b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3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03376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1631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3679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6836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8178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5135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7665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0030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9036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686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6838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9642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8556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1593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5861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9559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0385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8548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c9e30dd0d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gc9e30dd0d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6480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c9e30dd0df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c9e30dd0df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5908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c9e30dd0df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gc9e30dd0df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793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c9e30dd0df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gc9e30dd0df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258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c9e30dd0df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gc9e30dd0df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139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96695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c9e30dd0df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gc9e30dd0df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9722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5524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1713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6290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3151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7456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454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or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3200"/>
              <a:buNone/>
              <a:defRPr sz="3200"/>
            </a:lvl1pPr>
            <a:lvl2pPr marL="914400" lvl="1" indent="-406400" algn="l">
              <a:lnSpc>
                <a:spcPct val="110000"/>
              </a:lnSpc>
              <a:spcBef>
                <a:spcPts val="500"/>
              </a:spcBef>
              <a:spcAft>
                <a:spcPts val="0"/>
              </a:spcAft>
              <a:buClr>
                <a:srgbClr val="595959"/>
              </a:buClr>
              <a:buSzPts val="2800"/>
              <a:buChar char="•"/>
              <a:defRPr sz="2800"/>
            </a:lvl2pPr>
            <a:lvl3pPr marL="1371600" lvl="2" indent="-381000" algn="l">
              <a:lnSpc>
                <a:spcPct val="110000"/>
              </a:lnSpc>
              <a:spcBef>
                <a:spcPts val="500"/>
              </a:spcBef>
              <a:spcAft>
                <a:spcPts val="0"/>
              </a:spcAft>
              <a:buClr>
                <a:srgbClr val="595959"/>
              </a:buClr>
              <a:buSzPts val="2400"/>
              <a:buChar char="•"/>
              <a:defRPr sz="2400"/>
            </a:lvl3pPr>
            <a:lvl4pPr marL="1828800" lvl="3" indent="-355600" algn="l">
              <a:lnSpc>
                <a:spcPct val="110000"/>
              </a:lnSpc>
              <a:spcBef>
                <a:spcPts val="500"/>
              </a:spcBef>
              <a:spcAft>
                <a:spcPts val="0"/>
              </a:spcAft>
              <a:buClr>
                <a:srgbClr val="595959"/>
              </a:buClr>
              <a:buSzPts val="2000"/>
              <a:buChar char="•"/>
              <a:defRPr sz="2000"/>
            </a:lvl4pPr>
            <a:lvl5pPr marL="2286000" lvl="4" indent="-355600" algn="l">
              <a:lnSpc>
                <a:spcPct val="110000"/>
              </a:lnSpc>
              <a:spcBef>
                <a:spcPts val="500"/>
              </a:spcBef>
              <a:spcAft>
                <a:spcPts val="0"/>
              </a:spcAft>
              <a:buClr>
                <a:srgbClr val="59595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1" name="Google Shape;81;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600"/>
              <a:buNone/>
              <a:defRPr sz="1600"/>
            </a:lvl1pPr>
            <a:lvl2pPr marL="914400" lvl="1" indent="-228600" algn="l">
              <a:lnSpc>
                <a:spcPct val="110000"/>
              </a:lnSpc>
              <a:spcBef>
                <a:spcPts val="500"/>
              </a:spcBef>
              <a:spcAft>
                <a:spcPts val="0"/>
              </a:spcAft>
              <a:buClr>
                <a:srgbClr val="595959"/>
              </a:buClr>
              <a:buSzPts val="1400"/>
              <a:buNone/>
              <a:defRPr sz="1400"/>
            </a:lvl2pPr>
            <a:lvl3pPr marL="1371600" lvl="2" indent="-228600" algn="l">
              <a:lnSpc>
                <a:spcPct val="110000"/>
              </a:lnSpc>
              <a:spcBef>
                <a:spcPts val="500"/>
              </a:spcBef>
              <a:spcAft>
                <a:spcPts val="0"/>
              </a:spcAft>
              <a:buClr>
                <a:srgbClr val="595959"/>
              </a:buClr>
              <a:buSzPts val="1200"/>
              <a:buNone/>
              <a:defRPr sz="1200"/>
            </a:lvl3pPr>
            <a:lvl4pPr marL="1828800" lvl="3" indent="-228600" algn="l">
              <a:lnSpc>
                <a:spcPct val="110000"/>
              </a:lnSpc>
              <a:spcBef>
                <a:spcPts val="500"/>
              </a:spcBef>
              <a:spcAft>
                <a:spcPts val="0"/>
              </a:spcAft>
              <a:buClr>
                <a:srgbClr val="595959"/>
              </a:buClr>
              <a:buSzPts val="1000"/>
              <a:buNone/>
              <a:defRPr sz="1000"/>
            </a:lvl4pPr>
            <a:lvl5pPr marL="2286000" lvl="4" indent="-228600" algn="l">
              <a:lnSpc>
                <a:spcPct val="11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Google Shape;86;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or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110000"/>
              </a:lnSpc>
              <a:spcBef>
                <a:spcPts val="1000"/>
              </a:spcBef>
              <a:spcAft>
                <a:spcPts val="0"/>
              </a:spcAft>
              <a:buClr>
                <a:srgbClr val="595959"/>
              </a:buClr>
              <a:buSzPts val="3200"/>
              <a:buFont typeface="Arial"/>
              <a:buNone/>
              <a:defRPr sz="3200" b="0" i="0" u="none" strike="noStrike" cap="none">
                <a:solidFill>
                  <a:srgbClr val="595959"/>
                </a:solidFill>
                <a:latin typeface="Roboto Light"/>
                <a:ea typeface="Roboto Light"/>
                <a:cs typeface="Roboto Light"/>
                <a:sym typeface="Roboto Light"/>
              </a:defRPr>
            </a:lvl1pPr>
            <a:lvl2pPr marR="0" lvl="1" algn="l" rtl="0">
              <a:lnSpc>
                <a:spcPct val="110000"/>
              </a:lnSpc>
              <a:spcBef>
                <a:spcPts val="500"/>
              </a:spcBef>
              <a:spcAft>
                <a:spcPts val="0"/>
              </a:spcAft>
              <a:buClr>
                <a:srgbClr val="595959"/>
              </a:buClr>
              <a:buSzPts val="2800"/>
              <a:buFont typeface="Arial"/>
              <a:buNone/>
              <a:defRPr sz="2800" b="0" i="0" u="none" strike="noStrike" cap="none">
                <a:solidFill>
                  <a:srgbClr val="595959"/>
                </a:solidFill>
                <a:latin typeface="Roboto Light"/>
                <a:ea typeface="Roboto Light"/>
                <a:cs typeface="Roboto Light"/>
                <a:sym typeface="Roboto Light"/>
              </a:defRPr>
            </a:lvl2pPr>
            <a:lvl3pPr marR="0" lvl="2" algn="l" rtl="0">
              <a:lnSpc>
                <a:spcPct val="110000"/>
              </a:lnSpc>
              <a:spcBef>
                <a:spcPts val="500"/>
              </a:spcBef>
              <a:spcAft>
                <a:spcPts val="0"/>
              </a:spcAft>
              <a:buClr>
                <a:srgbClr val="595959"/>
              </a:buClr>
              <a:buSzPts val="2400"/>
              <a:buFont typeface="Arial"/>
              <a:buNone/>
              <a:defRPr sz="2400" b="0" i="0" u="none" strike="noStrike" cap="none">
                <a:solidFill>
                  <a:srgbClr val="595959"/>
                </a:solidFill>
                <a:latin typeface="Roboto Light"/>
                <a:ea typeface="Roboto Light"/>
                <a:cs typeface="Roboto Light"/>
                <a:sym typeface="Roboto Light"/>
              </a:defRPr>
            </a:lvl3pPr>
            <a:lvl4pPr marR="0" lvl="3" algn="l" rtl="0">
              <a:lnSpc>
                <a:spcPct val="110000"/>
              </a:lnSpc>
              <a:spcBef>
                <a:spcPts val="500"/>
              </a:spcBef>
              <a:spcAft>
                <a:spcPts val="0"/>
              </a:spcAft>
              <a:buClr>
                <a:srgbClr val="595959"/>
              </a:buClr>
              <a:buSzPts val="2000"/>
              <a:buFont typeface="Arial"/>
              <a:buNone/>
              <a:defRPr sz="2000" b="0" i="0" u="none" strike="noStrike" cap="none">
                <a:solidFill>
                  <a:srgbClr val="595959"/>
                </a:solidFill>
                <a:latin typeface="Roboto Light"/>
                <a:ea typeface="Roboto Light"/>
                <a:cs typeface="Roboto Light"/>
                <a:sym typeface="Roboto Light"/>
              </a:defRPr>
            </a:lvl4pPr>
            <a:lvl5pPr marR="0" lvl="4" algn="l" rtl="0">
              <a:lnSpc>
                <a:spcPct val="110000"/>
              </a:lnSpc>
              <a:spcBef>
                <a:spcPts val="500"/>
              </a:spcBef>
              <a:spcAft>
                <a:spcPts val="0"/>
              </a:spcAft>
              <a:buClr>
                <a:srgbClr val="595959"/>
              </a:buClr>
              <a:buSzPts val="2000"/>
              <a:buFont typeface="Arial"/>
              <a:buNone/>
              <a:defRPr sz="2000" b="0" i="0" u="none" strike="noStrike" cap="none">
                <a:solidFill>
                  <a:srgbClr val="595959"/>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8" name="Google Shape;88;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600"/>
              <a:buNone/>
              <a:defRPr sz="1600"/>
            </a:lvl1pPr>
            <a:lvl2pPr marL="914400" lvl="1" indent="-228600" algn="l">
              <a:lnSpc>
                <a:spcPct val="110000"/>
              </a:lnSpc>
              <a:spcBef>
                <a:spcPts val="500"/>
              </a:spcBef>
              <a:spcAft>
                <a:spcPts val="0"/>
              </a:spcAft>
              <a:buClr>
                <a:srgbClr val="595959"/>
              </a:buClr>
              <a:buSzPts val="1400"/>
              <a:buNone/>
              <a:defRPr sz="1400"/>
            </a:lvl2pPr>
            <a:lvl3pPr marL="1371600" lvl="2" indent="-228600" algn="l">
              <a:lnSpc>
                <a:spcPct val="110000"/>
              </a:lnSpc>
              <a:spcBef>
                <a:spcPts val="500"/>
              </a:spcBef>
              <a:spcAft>
                <a:spcPts val="0"/>
              </a:spcAft>
              <a:buClr>
                <a:srgbClr val="595959"/>
              </a:buClr>
              <a:buSzPts val="1200"/>
              <a:buNone/>
              <a:defRPr sz="1200"/>
            </a:lvl3pPr>
            <a:lvl4pPr marL="1828800" lvl="3" indent="-228600" algn="l">
              <a:lnSpc>
                <a:spcPct val="110000"/>
              </a:lnSpc>
              <a:spcBef>
                <a:spcPts val="500"/>
              </a:spcBef>
              <a:spcAft>
                <a:spcPts val="0"/>
              </a:spcAft>
              <a:buClr>
                <a:srgbClr val="595959"/>
              </a:buClr>
              <a:buSzPts val="1000"/>
              <a:buNone/>
              <a:defRPr sz="1000"/>
            </a:lvl4pPr>
            <a:lvl5pPr marL="2286000" lvl="4" indent="-228600" algn="l">
              <a:lnSpc>
                <a:spcPct val="11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37"/>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7"/>
          <p:cNvSpPr txBox="1">
            <a:spLocks noGrp="1"/>
          </p:cNvSpPr>
          <p:nvPr>
            <p:ph type="body" idx="1"/>
          </p:nvPr>
        </p:nvSpPr>
        <p:spPr>
          <a:xfrm rot="5400000">
            <a:off x="3718625" y="-1458212"/>
            <a:ext cx="4754750" cy="10515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type="obj">
  <p:cSld name="OBJECT">
    <p:spTree>
      <p:nvGrpSpPr>
        <p:cNvPr id="1" name="Shape 19"/>
        <p:cNvGrpSpPr/>
        <p:nvPr/>
      </p:nvGrpSpPr>
      <p:grpSpPr>
        <a:xfrm>
          <a:off x="0" y="0"/>
          <a:ext cx="0" cy="0"/>
          <a:chOff x="0" y="0"/>
          <a:chExt cx="0" cy="0"/>
        </a:xfrm>
      </p:grpSpPr>
      <p:pic>
        <p:nvPicPr>
          <p:cNvPr id="20" name="Google Shape;20;p27"/>
          <p:cNvPicPr preferRelativeResize="0"/>
          <p:nvPr/>
        </p:nvPicPr>
        <p:blipFill rotWithShape="1">
          <a:blip r:embed="rId2">
            <a:alphaModFix/>
          </a:blip>
          <a:srcRect/>
          <a:stretch/>
        </p:blipFill>
        <p:spPr>
          <a:xfrm>
            <a:off x="0" y="0"/>
            <a:ext cx="12192000" cy="923925"/>
          </a:xfrm>
          <a:prstGeom prst="rect">
            <a:avLst/>
          </a:prstGeom>
          <a:noFill/>
          <a:ln>
            <a:noFill/>
          </a:ln>
        </p:spPr>
      </p:pic>
      <p:sp>
        <p:nvSpPr>
          <p:cNvPr id="21" name="Google Shape;21;p27"/>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7"/>
          <p:cNvSpPr txBox="1">
            <a:spLocks noGrp="1"/>
          </p:cNvSpPr>
          <p:nvPr>
            <p:ph type="body" idx="1"/>
          </p:nvPr>
        </p:nvSpPr>
        <p:spPr>
          <a:xfrm>
            <a:off x="838200" y="1422213"/>
            <a:ext cx="10515600" cy="47547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28"/>
          <p:cNvSpPr/>
          <p:nvPr/>
        </p:nvSpPr>
        <p:spPr>
          <a:xfrm>
            <a:off x="2103120" y="3036776"/>
            <a:ext cx="7985760"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26724"/>
              </a:solidFill>
              <a:latin typeface="Calibri"/>
              <a:ea typeface="Calibri"/>
              <a:cs typeface="Calibri"/>
              <a:sym typeface="Calibri"/>
            </a:endParaRPr>
          </a:p>
        </p:txBody>
      </p:sp>
      <p:sp>
        <p:nvSpPr>
          <p:cNvPr id="28" name="Google Shape;28;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00"/>
              <a:buFont typeface="Lor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110000"/>
              </a:lnSpc>
              <a:spcBef>
                <a:spcPts val="1000"/>
              </a:spcBef>
              <a:spcAft>
                <a:spcPts val="0"/>
              </a:spcAft>
              <a:buClr>
                <a:srgbClr val="595959"/>
              </a:buClr>
              <a:buSzPts val="2400"/>
              <a:buNone/>
              <a:defRPr sz="2400"/>
            </a:lvl1pPr>
            <a:lvl2pPr lvl="1" algn="ctr">
              <a:lnSpc>
                <a:spcPct val="110000"/>
              </a:lnSpc>
              <a:spcBef>
                <a:spcPts val="500"/>
              </a:spcBef>
              <a:spcAft>
                <a:spcPts val="0"/>
              </a:spcAft>
              <a:buClr>
                <a:srgbClr val="595959"/>
              </a:buClr>
              <a:buSzPts val="2000"/>
              <a:buNone/>
              <a:defRPr sz="2000"/>
            </a:lvl2pPr>
            <a:lvl3pPr lvl="2" algn="ctr">
              <a:lnSpc>
                <a:spcPct val="110000"/>
              </a:lnSpc>
              <a:spcBef>
                <a:spcPts val="500"/>
              </a:spcBef>
              <a:spcAft>
                <a:spcPts val="0"/>
              </a:spcAft>
              <a:buClr>
                <a:srgbClr val="595959"/>
              </a:buClr>
              <a:buSzPts val="1800"/>
              <a:buNone/>
              <a:defRPr sz="1800"/>
            </a:lvl3pPr>
            <a:lvl4pPr lvl="3" algn="ctr">
              <a:lnSpc>
                <a:spcPct val="110000"/>
              </a:lnSpc>
              <a:spcBef>
                <a:spcPts val="500"/>
              </a:spcBef>
              <a:spcAft>
                <a:spcPts val="0"/>
              </a:spcAft>
              <a:buClr>
                <a:srgbClr val="595959"/>
              </a:buClr>
              <a:buSzPts val="1600"/>
              <a:buNone/>
              <a:defRPr sz="1600"/>
            </a:lvl4pPr>
            <a:lvl5pPr lvl="4" algn="ctr">
              <a:lnSpc>
                <a:spcPct val="11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3"/>
        <p:cNvGrpSpPr/>
        <p:nvPr/>
      </p:nvGrpSpPr>
      <p:grpSpPr>
        <a:xfrm>
          <a:off x="0" y="0"/>
          <a:ext cx="0" cy="0"/>
          <a:chOff x="0" y="0"/>
          <a:chExt cx="0" cy="0"/>
        </a:xfrm>
      </p:grpSpPr>
      <p:sp>
        <p:nvSpPr>
          <p:cNvPr id="34" name="Google Shape;34;p29"/>
          <p:cNvSpPr/>
          <p:nvPr/>
        </p:nvSpPr>
        <p:spPr>
          <a:xfrm>
            <a:off x="838200" y="914400"/>
            <a:ext cx="6252882"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26724"/>
              </a:solidFill>
              <a:latin typeface="Calibri"/>
              <a:ea typeface="Calibri"/>
              <a:cs typeface="Calibri"/>
              <a:sym typeface="Calibri"/>
            </a:endParaRPr>
          </a:p>
        </p:txBody>
      </p:sp>
      <p:sp>
        <p:nvSpPr>
          <p:cNvPr id="35" name="Google Shape;35;p29"/>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9"/>
          <p:cNvSpPr txBox="1">
            <a:spLocks noGrp="1"/>
          </p:cNvSpPr>
          <p:nvPr>
            <p:ph type="body" idx="1"/>
          </p:nvPr>
        </p:nvSpPr>
        <p:spPr>
          <a:xfrm>
            <a:off x="838200" y="1422213"/>
            <a:ext cx="10515600" cy="47547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0"/>
        <p:cNvGrpSpPr/>
        <p:nvPr/>
      </p:nvGrpSpPr>
      <p:grpSpPr>
        <a:xfrm>
          <a:off x="0" y="0"/>
          <a:ext cx="0" cy="0"/>
          <a:chOff x="0" y="0"/>
          <a:chExt cx="0" cy="0"/>
        </a:xfrm>
      </p:grpSpPr>
      <p:pic>
        <p:nvPicPr>
          <p:cNvPr id="41" name="Google Shape;41;p30"/>
          <p:cNvPicPr preferRelativeResize="0"/>
          <p:nvPr/>
        </p:nvPicPr>
        <p:blipFill rotWithShape="1">
          <a:blip r:embed="rId2">
            <a:alphaModFix/>
          </a:blip>
          <a:srcRect/>
          <a:stretch/>
        </p:blipFill>
        <p:spPr>
          <a:xfrm>
            <a:off x="0" y="0"/>
            <a:ext cx="12192000" cy="923925"/>
          </a:xfrm>
          <a:prstGeom prst="rect">
            <a:avLst/>
          </a:prstGeom>
          <a:noFill/>
          <a:ln>
            <a:noFill/>
          </a:ln>
        </p:spPr>
      </p:pic>
      <p:sp>
        <p:nvSpPr>
          <p:cNvPr id="42" name="Google Shape;42;p30"/>
          <p:cNvSpPr/>
          <p:nvPr/>
        </p:nvSpPr>
        <p:spPr>
          <a:xfrm>
            <a:off x="838200" y="914400"/>
            <a:ext cx="6252882"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26724"/>
              </a:solidFill>
              <a:latin typeface="Calibri"/>
              <a:ea typeface="Calibri"/>
              <a:cs typeface="Calibri"/>
              <a:sym typeface="Calibri"/>
            </a:endParaRPr>
          </a:p>
        </p:txBody>
      </p:sp>
      <p:sp>
        <p:nvSpPr>
          <p:cNvPr id="43" name="Google Shape;43;p30"/>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0"/>
          <p:cNvSpPr txBox="1">
            <a:spLocks noGrp="1"/>
          </p:cNvSpPr>
          <p:nvPr>
            <p:ph type="body" idx="1"/>
          </p:nvPr>
        </p:nvSpPr>
        <p:spPr>
          <a:xfrm>
            <a:off x="838200" y="1422213"/>
            <a:ext cx="10515600" cy="47547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31"/>
          <p:cNvSpPr/>
          <p:nvPr/>
        </p:nvSpPr>
        <p:spPr>
          <a:xfrm>
            <a:off x="838200" y="4104155"/>
            <a:ext cx="7974330"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26724"/>
              </a:solidFill>
              <a:latin typeface="Calibri"/>
              <a:ea typeface="Calibri"/>
              <a:cs typeface="Calibri"/>
              <a:sym typeface="Calibri"/>
            </a:endParaRPr>
          </a:p>
        </p:txBody>
      </p:sp>
      <p:sp>
        <p:nvSpPr>
          <p:cNvPr id="50" name="Google Shape;50;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Lor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888888"/>
              </a:buClr>
              <a:buSzPts val="1800"/>
              <a:buNone/>
              <a:defRPr sz="1800">
                <a:solidFill>
                  <a:srgbClr val="888888"/>
                </a:solidFill>
              </a:defRPr>
            </a:lvl1pPr>
            <a:lvl2pPr marL="914400" lvl="1" indent="-228600" algn="l">
              <a:lnSpc>
                <a:spcPct val="110000"/>
              </a:lnSpc>
              <a:spcBef>
                <a:spcPts val="500"/>
              </a:spcBef>
              <a:spcAft>
                <a:spcPts val="0"/>
              </a:spcAft>
              <a:buClr>
                <a:srgbClr val="888888"/>
              </a:buClr>
              <a:buSzPts val="2000"/>
              <a:buNone/>
              <a:defRPr sz="2000">
                <a:solidFill>
                  <a:srgbClr val="888888"/>
                </a:solidFill>
              </a:defRPr>
            </a:lvl2pPr>
            <a:lvl3pPr marL="1371600" lvl="2" indent="-228600" algn="l">
              <a:lnSpc>
                <a:spcPct val="110000"/>
              </a:lnSpc>
              <a:spcBef>
                <a:spcPts val="500"/>
              </a:spcBef>
              <a:spcAft>
                <a:spcPts val="0"/>
              </a:spcAft>
              <a:buClr>
                <a:srgbClr val="888888"/>
              </a:buClr>
              <a:buSzPts val="1800"/>
              <a:buNone/>
              <a:defRPr sz="1800">
                <a:solidFill>
                  <a:srgbClr val="888888"/>
                </a:solidFill>
              </a:defRPr>
            </a:lvl3pPr>
            <a:lvl4pPr marL="1828800" lvl="3" indent="-228600" algn="l">
              <a:lnSpc>
                <a:spcPct val="110000"/>
              </a:lnSpc>
              <a:spcBef>
                <a:spcPts val="500"/>
              </a:spcBef>
              <a:spcAft>
                <a:spcPts val="0"/>
              </a:spcAft>
              <a:buClr>
                <a:srgbClr val="888888"/>
              </a:buClr>
              <a:buSzPts val="1600"/>
              <a:buNone/>
              <a:defRPr sz="1600">
                <a:solidFill>
                  <a:srgbClr val="888888"/>
                </a:solidFill>
              </a:defRPr>
            </a:lvl4pPr>
            <a:lvl5pPr marL="2286000" lvl="4" indent="-228600" algn="l">
              <a:lnSpc>
                <a:spcPct val="11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2" name="Google Shape;5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32"/>
          <p:cNvSpPr/>
          <p:nvPr/>
        </p:nvSpPr>
        <p:spPr>
          <a:xfrm>
            <a:off x="838200" y="914400"/>
            <a:ext cx="6252882"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26724"/>
              </a:solidFill>
              <a:latin typeface="Calibri"/>
              <a:ea typeface="Calibri"/>
              <a:cs typeface="Calibri"/>
              <a:sym typeface="Calibri"/>
            </a:endParaRPr>
          </a:p>
        </p:txBody>
      </p:sp>
      <p:sp>
        <p:nvSpPr>
          <p:cNvPr id="57" name="Google Shape;57;p32"/>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2"/>
          <p:cNvSpPr txBox="1">
            <a:spLocks noGrp="1"/>
          </p:cNvSpPr>
          <p:nvPr>
            <p:ph type="body" idx="1"/>
          </p:nvPr>
        </p:nvSpPr>
        <p:spPr>
          <a:xfrm>
            <a:off x="838200" y="1592261"/>
            <a:ext cx="5181600" cy="4584701"/>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2"/>
          <p:cNvSpPr txBox="1">
            <a:spLocks noGrp="1"/>
          </p:cNvSpPr>
          <p:nvPr>
            <p:ph type="body" idx="2"/>
          </p:nvPr>
        </p:nvSpPr>
        <p:spPr>
          <a:xfrm>
            <a:off x="6172200" y="1592261"/>
            <a:ext cx="5181600" cy="4584701"/>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33"/>
          <p:cNvSpPr/>
          <p:nvPr/>
        </p:nvSpPr>
        <p:spPr>
          <a:xfrm>
            <a:off x="838200" y="914400"/>
            <a:ext cx="6252882"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26724"/>
              </a:solidFill>
              <a:latin typeface="Calibri"/>
              <a:ea typeface="Calibri"/>
              <a:cs typeface="Calibri"/>
              <a:sym typeface="Calibri"/>
            </a:endParaRPr>
          </a:p>
        </p:txBody>
      </p:sp>
      <p:sp>
        <p:nvSpPr>
          <p:cNvPr id="65" name="Google Shape;65;p33"/>
          <p:cNvSpPr txBox="1">
            <a:spLocks noGrp="1"/>
          </p:cNvSpPr>
          <p:nvPr>
            <p:ph type="title"/>
          </p:nvPr>
        </p:nvSpPr>
        <p:spPr>
          <a:xfrm>
            <a:off x="839788" y="653784"/>
            <a:ext cx="10515600" cy="7482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33"/>
          <p:cNvSpPr txBox="1">
            <a:spLocks noGrp="1"/>
          </p:cNvSpPr>
          <p:nvPr>
            <p:ph type="body" idx="1"/>
          </p:nvPr>
        </p:nvSpPr>
        <p:spPr>
          <a:xfrm>
            <a:off x="839788" y="1540248"/>
            <a:ext cx="5157787" cy="733425"/>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rgbClr val="F26724"/>
              </a:buClr>
              <a:buSzPts val="1800"/>
              <a:buNone/>
              <a:defRPr sz="1800" b="1">
                <a:solidFill>
                  <a:srgbClr val="F26724"/>
                </a:solidFill>
              </a:defRPr>
            </a:lvl1pPr>
            <a:lvl2pPr marL="914400" lvl="1" indent="-228600" algn="l">
              <a:lnSpc>
                <a:spcPct val="110000"/>
              </a:lnSpc>
              <a:spcBef>
                <a:spcPts val="500"/>
              </a:spcBef>
              <a:spcAft>
                <a:spcPts val="0"/>
              </a:spcAft>
              <a:buClr>
                <a:srgbClr val="595959"/>
              </a:buClr>
              <a:buSzPts val="2000"/>
              <a:buNone/>
              <a:defRPr sz="2000" b="1"/>
            </a:lvl2pPr>
            <a:lvl3pPr marL="1371600" lvl="2" indent="-228600" algn="l">
              <a:lnSpc>
                <a:spcPct val="110000"/>
              </a:lnSpc>
              <a:spcBef>
                <a:spcPts val="500"/>
              </a:spcBef>
              <a:spcAft>
                <a:spcPts val="0"/>
              </a:spcAft>
              <a:buClr>
                <a:srgbClr val="595959"/>
              </a:buClr>
              <a:buSzPts val="1800"/>
              <a:buNone/>
              <a:defRPr sz="1800" b="1"/>
            </a:lvl3pPr>
            <a:lvl4pPr marL="1828800" lvl="3" indent="-228600" algn="l">
              <a:lnSpc>
                <a:spcPct val="110000"/>
              </a:lnSpc>
              <a:spcBef>
                <a:spcPts val="500"/>
              </a:spcBef>
              <a:spcAft>
                <a:spcPts val="0"/>
              </a:spcAft>
              <a:buClr>
                <a:srgbClr val="595959"/>
              </a:buClr>
              <a:buSzPts val="1600"/>
              <a:buNone/>
              <a:defRPr sz="1600" b="1"/>
            </a:lvl4pPr>
            <a:lvl5pPr marL="2286000" lvl="4" indent="-228600" algn="l">
              <a:lnSpc>
                <a:spcPct val="11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33"/>
          <p:cNvSpPr txBox="1">
            <a:spLocks noGrp="1"/>
          </p:cNvSpPr>
          <p:nvPr>
            <p:ph type="body" idx="2"/>
          </p:nvPr>
        </p:nvSpPr>
        <p:spPr>
          <a:xfrm>
            <a:off x="839788" y="2411892"/>
            <a:ext cx="5157787" cy="3684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3"/>
          <p:cNvSpPr txBox="1">
            <a:spLocks noGrp="1"/>
          </p:cNvSpPr>
          <p:nvPr>
            <p:ph type="body" idx="3"/>
          </p:nvPr>
        </p:nvSpPr>
        <p:spPr>
          <a:xfrm>
            <a:off x="6172200" y="1540248"/>
            <a:ext cx="5183188" cy="733425"/>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rgbClr val="F26724"/>
              </a:buClr>
              <a:buSzPts val="1800"/>
              <a:buNone/>
              <a:defRPr sz="1800" b="1">
                <a:solidFill>
                  <a:srgbClr val="F26724"/>
                </a:solidFill>
              </a:defRPr>
            </a:lvl1pPr>
            <a:lvl2pPr marL="914400" lvl="1" indent="-228600" algn="l">
              <a:lnSpc>
                <a:spcPct val="110000"/>
              </a:lnSpc>
              <a:spcBef>
                <a:spcPts val="500"/>
              </a:spcBef>
              <a:spcAft>
                <a:spcPts val="0"/>
              </a:spcAft>
              <a:buClr>
                <a:srgbClr val="595959"/>
              </a:buClr>
              <a:buSzPts val="2000"/>
              <a:buNone/>
              <a:defRPr sz="2000" b="1"/>
            </a:lvl2pPr>
            <a:lvl3pPr marL="1371600" lvl="2" indent="-228600" algn="l">
              <a:lnSpc>
                <a:spcPct val="110000"/>
              </a:lnSpc>
              <a:spcBef>
                <a:spcPts val="500"/>
              </a:spcBef>
              <a:spcAft>
                <a:spcPts val="0"/>
              </a:spcAft>
              <a:buClr>
                <a:srgbClr val="595959"/>
              </a:buClr>
              <a:buSzPts val="1800"/>
              <a:buNone/>
              <a:defRPr sz="1800" b="1"/>
            </a:lvl3pPr>
            <a:lvl4pPr marL="1828800" lvl="3" indent="-228600" algn="l">
              <a:lnSpc>
                <a:spcPct val="110000"/>
              </a:lnSpc>
              <a:spcBef>
                <a:spcPts val="500"/>
              </a:spcBef>
              <a:spcAft>
                <a:spcPts val="0"/>
              </a:spcAft>
              <a:buClr>
                <a:srgbClr val="595959"/>
              </a:buClr>
              <a:buSzPts val="1600"/>
              <a:buNone/>
              <a:defRPr sz="1600" b="1"/>
            </a:lvl4pPr>
            <a:lvl5pPr marL="2286000" lvl="4" indent="-228600" algn="l">
              <a:lnSpc>
                <a:spcPct val="11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33"/>
          <p:cNvSpPr txBox="1">
            <a:spLocks noGrp="1"/>
          </p:cNvSpPr>
          <p:nvPr>
            <p:ph type="body" idx="4"/>
          </p:nvPr>
        </p:nvSpPr>
        <p:spPr>
          <a:xfrm>
            <a:off x="6172200" y="2411892"/>
            <a:ext cx="5183188" cy="3684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34"/>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200"/>
              <a:buFont typeface="Lora"/>
              <a:buNone/>
              <a:defRPr sz="3200" b="0" i="0" u="none" strike="noStrike" cap="none">
                <a:solidFill>
                  <a:schemeClr val="dk1"/>
                </a:solidFill>
                <a:latin typeface="Lora"/>
                <a:ea typeface="Lora"/>
                <a:cs typeface="Lora"/>
                <a:sym typeface="Lor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200" y="1422213"/>
            <a:ext cx="10515600" cy="475475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10000"/>
              </a:lnSpc>
              <a:spcBef>
                <a:spcPts val="1000"/>
              </a:spcBef>
              <a:spcAft>
                <a:spcPts val="0"/>
              </a:spcAft>
              <a:buClr>
                <a:srgbClr val="595959"/>
              </a:buClr>
              <a:buSzPts val="1400"/>
              <a:buFont typeface="Arial"/>
              <a:buNone/>
              <a:defRPr sz="1400" b="0" i="0" u="none" strike="noStrike" cap="none">
                <a:solidFill>
                  <a:srgbClr val="595959"/>
                </a:solidFill>
                <a:latin typeface="Roboto Light"/>
                <a:ea typeface="Roboto Light"/>
                <a:cs typeface="Roboto Light"/>
                <a:sym typeface="Roboto Light"/>
              </a:defRPr>
            </a:lvl1pPr>
            <a:lvl2pPr marL="914400" marR="0" lvl="1" indent="-317500" algn="l" rtl="0">
              <a:lnSpc>
                <a:spcPct val="110000"/>
              </a:lnSpc>
              <a:spcBef>
                <a:spcPts val="500"/>
              </a:spcBef>
              <a:spcAft>
                <a:spcPts val="0"/>
              </a:spcAft>
              <a:buClr>
                <a:srgbClr val="595959"/>
              </a:buClr>
              <a:buSzPts val="1400"/>
              <a:buFont typeface="Arial"/>
              <a:buChar char="•"/>
              <a:defRPr sz="1400" b="0" i="0" u="none" strike="noStrike" cap="none">
                <a:solidFill>
                  <a:srgbClr val="595959"/>
                </a:solidFill>
                <a:latin typeface="Roboto Light"/>
                <a:ea typeface="Roboto Light"/>
                <a:cs typeface="Roboto Light"/>
                <a:sym typeface="Roboto Light"/>
              </a:defRPr>
            </a:lvl2pPr>
            <a:lvl3pPr marL="1371600" marR="0" lvl="2" indent="-317500" algn="l" rtl="0">
              <a:lnSpc>
                <a:spcPct val="110000"/>
              </a:lnSpc>
              <a:spcBef>
                <a:spcPts val="500"/>
              </a:spcBef>
              <a:spcAft>
                <a:spcPts val="0"/>
              </a:spcAft>
              <a:buClr>
                <a:srgbClr val="595959"/>
              </a:buClr>
              <a:buSzPts val="1400"/>
              <a:buFont typeface="Arial"/>
              <a:buChar char="•"/>
              <a:defRPr sz="1400" b="0" i="0" u="none" strike="noStrike" cap="none">
                <a:solidFill>
                  <a:srgbClr val="595959"/>
                </a:solidFill>
                <a:latin typeface="Roboto Light"/>
                <a:ea typeface="Roboto Light"/>
                <a:cs typeface="Roboto Light"/>
                <a:sym typeface="Roboto Light"/>
              </a:defRPr>
            </a:lvl3pPr>
            <a:lvl4pPr marL="1828800" marR="0" lvl="3" indent="-317500" algn="l" rtl="0">
              <a:lnSpc>
                <a:spcPct val="110000"/>
              </a:lnSpc>
              <a:spcBef>
                <a:spcPts val="500"/>
              </a:spcBef>
              <a:spcAft>
                <a:spcPts val="0"/>
              </a:spcAft>
              <a:buClr>
                <a:srgbClr val="595959"/>
              </a:buClr>
              <a:buSzPts val="1400"/>
              <a:buFont typeface="Arial"/>
              <a:buChar char="•"/>
              <a:defRPr sz="1400" b="0" i="0" u="none" strike="noStrike" cap="none">
                <a:solidFill>
                  <a:srgbClr val="595959"/>
                </a:solidFill>
                <a:latin typeface="Roboto Light"/>
                <a:ea typeface="Roboto Light"/>
                <a:cs typeface="Roboto Light"/>
                <a:sym typeface="Roboto Light"/>
              </a:defRPr>
            </a:lvl4pPr>
            <a:lvl5pPr marL="2286000" marR="0" lvl="4" indent="-317500" algn="l" rtl="0">
              <a:lnSpc>
                <a:spcPct val="110000"/>
              </a:lnSpc>
              <a:spcBef>
                <a:spcPts val="500"/>
              </a:spcBef>
              <a:spcAft>
                <a:spcPts val="0"/>
              </a:spcAft>
              <a:buClr>
                <a:srgbClr val="595959"/>
              </a:buClr>
              <a:buSzPts val="1400"/>
              <a:buFont typeface="Arial"/>
              <a:buChar char="•"/>
              <a:defRPr sz="1400" b="0" i="0" u="none" strike="noStrike" cap="none">
                <a:solidFill>
                  <a:srgbClr val="595959"/>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888888"/>
                </a:solidFill>
                <a:latin typeface="Roboto Light"/>
                <a:ea typeface="Roboto Light"/>
                <a:cs typeface="Roboto Light"/>
                <a:sym typeface="Roboto Ligh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100" b="0" i="0" u="none" strike="noStrike" cap="none">
                <a:solidFill>
                  <a:srgbClr val="888888"/>
                </a:solidFill>
                <a:latin typeface="Roboto Light"/>
                <a:ea typeface="Roboto Light"/>
                <a:cs typeface="Roboto Light"/>
                <a:sym typeface="Roboto Ligh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888888"/>
                </a:solidFill>
                <a:latin typeface="Roboto Light"/>
                <a:ea typeface="Roboto Light"/>
                <a:cs typeface="Roboto Light"/>
                <a:sym typeface="Roboto Light"/>
              </a:defRPr>
            </a:lvl1pPr>
            <a:lvl2pPr marL="0" marR="0" lvl="1" indent="0" algn="r" rtl="0">
              <a:spcBef>
                <a:spcPts val="0"/>
              </a:spcBef>
              <a:buNone/>
              <a:defRPr sz="1100" b="0" i="0" u="none" strike="noStrike" cap="none">
                <a:solidFill>
                  <a:srgbClr val="888888"/>
                </a:solidFill>
                <a:latin typeface="Roboto Light"/>
                <a:ea typeface="Roboto Light"/>
                <a:cs typeface="Roboto Light"/>
                <a:sym typeface="Roboto Light"/>
              </a:defRPr>
            </a:lvl2pPr>
            <a:lvl3pPr marL="0" marR="0" lvl="2" indent="0" algn="r" rtl="0">
              <a:spcBef>
                <a:spcPts val="0"/>
              </a:spcBef>
              <a:buNone/>
              <a:defRPr sz="1100" b="0" i="0" u="none" strike="noStrike" cap="none">
                <a:solidFill>
                  <a:srgbClr val="888888"/>
                </a:solidFill>
                <a:latin typeface="Roboto Light"/>
                <a:ea typeface="Roboto Light"/>
                <a:cs typeface="Roboto Light"/>
                <a:sym typeface="Roboto Light"/>
              </a:defRPr>
            </a:lvl3pPr>
            <a:lvl4pPr marL="0" marR="0" lvl="3" indent="0" algn="r" rtl="0">
              <a:spcBef>
                <a:spcPts val="0"/>
              </a:spcBef>
              <a:buNone/>
              <a:defRPr sz="1100" b="0" i="0" u="none" strike="noStrike" cap="none">
                <a:solidFill>
                  <a:srgbClr val="888888"/>
                </a:solidFill>
                <a:latin typeface="Roboto Light"/>
                <a:ea typeface="Roboto Light"/>
                <a:cs typeface="Roboto Light"/>
                <a:sym typeface="Roboto Light"/>
              </a:defRPr>
            </a:lvl4pPr>
            <a:lvl5pPr marL="0" marR="0" lvl="4" indent="0" algn="r" rtl="0">
              <a:spcBef>
                <a:spcPts val="0"/>
              </a:spcBef>
              <a:buNone/>
              <a:defRPr sz="1100" b="0" i="0" u="none" strike="noStrike" cap="none">
                <a:solidFill>
                  <a:srgbClr val="888888"/>
                </a:solidFill>
                <a:latin typeface="Roboto Light"/>
                <a:ea typeface="Roboto Light"/>
                <a:cs typeface="Roboto Light"/>
                <a:sym typeface="Roboto Light"/>
              </a:defRPr>
            </a:lvl5pPr>
            <a:lvl6pPr marL="0" marR="0" lvl="5" indent="0" algn="r" rtl="0">
              <a:spcBef>
                <a:spcPts val="0"/>
              </a:spcBef>
              <a:buNone/>
              <a:defRPr sz="1100" b="0" i="0" u="none" strike="noStrike" cap="none">
                <a:solidFill>
                  <a:srgbClr val="888888"/>
                </a:solidFill>
                <a:latin typeface="Roboto Light"/>
                <a:ea typeface="Roboto Light"/>
                <a:cs typeface="Roboto Light"/>
                <a:sym typeface="Roboto Light"/>
              </a:defRPr>
            </a:lvl6pPr>
            <a:lvl7pPr marL="0" marR="0" lvl="6" indent="0" algn="r" rtl="0">
              <a:spcBef>
                <a:spcPts val="0"/>
              </a:spcBef>
              <a:buNone/>
              <a:defRPr sz="1100" b="0" i="0" u="none" strike="noStrike" cap="none">
                <a:solidFill>
                  <a:srgbClr val="888888"/>
                </a:solidFill>
                <a:latin typeface="Roboto Light"/>
                <a:ea typeface="Roboto Light"/>
                <a:cs typeface="Roboto Light"/>
                <a:sym typeface="Roboto Light"/>
              </a:defRPr>
            </a:lvl7pPr>
            <a:lvl8pPr marL="0" marR="0" lvl="7" indent="0" algn="r" rtl="0">
              <a:spcBef>
                <a:spcPts val="0"/>
              </a:spcBef>
              <a:buNone/>
              <a:defRPr sz="1100" b="0" i="0" u="none" strike="noStrike" cap="none">
                <a:solidFill>
                  <a:srgbClr val="888888"/>
                </a:solidFill>
                <a:latin typeface="Roboto Light"/>
                <a:ea typeface="Roboto Light"/>
                <a:cs typeface="Roboto Light"/>
                <a:sym typeface="Roboto Light"/>
              </a:defRPr>
            </a:lvl8pPr>
            <a:lvl9pPr marL="0" marR="0" lvl="8" indent="0" algn="r" rtl="0">
              <a:spcBef>
                <a:spcPts val="0"/>
              </a:spcBef>
              <a:buNone/>
              <a:defRPr sz="1100" b="0" i="0" u="none" strike="noStrike" cap="none">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1"/>
          <p:cNvPicPr preferRelativeResize="0"/>
          <p:nvPr/>
        </p:nvPicPr>
        <p:blipFill rotWithShape="1">
          <a:blip r:embed="rId3">
            <a:alphaModFix/>
          </a:blip>
          <a:srcRect/>
          <a:stretch/>
        </p:blipFill>
        <p:spPr>
          <a:xfrm>
            <a:off x="2956772" y="1603513"/>
            <a:ext cx="6001698" cy="1507853"/>
          </a:xfrm>
          <a:prstGeom prst="rect">
            <a:avLst/>
          </a:prstGeom>
          <a:noFill/>
          <a:ln>
            <a:noFill/>
          </a:ln>
        </p:spPr>
      </p:pic>
      <p:sp>
        <p:nvSpPr>
          <p:cNvPr id="109" name="Google Shape;109;p1"/>
          <p:cNvSpPr txBox="1"/>
          <p:nvPr/>
        </p:nvSpPr>
        <p:spPr>
          <a:xfrm>
            <a:off x="863525" y="3413750"/>
            <a:ext cx="9963501" cy="769441"/>
          </a:xfrm>
          <a:prstGeom prst="rect">
            <a:avLst/>
          </a:prstGeom>
          <a:solidFill>
            <a:srgbClr val="FCD3C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4400" b="1" i="0" u="none" strike="noStrike" cap="none">
                <a:solidFill>
                  <a:schemeClr val="dk1"/>
                </a:solidFill>
                <a:latin typeface="Quattrocento Sans"/>
                <a:ea typeface="Quattrocento Sans"/>
                <a:cs typeface="Quattrocento Sans"/>
                <a:sym typeface="Quattrocento Sans"/>
              </a:rPr>
              <a:t>Subject : Macro Economics</a:t>
            </a:r>
            <a:endParaRPr sz="4400" b="1" i="0" u="none" strike="noStrike" cap="none">
              <a:solidFill>
                <a:schemeClr val="dk1"/>
              </a:solidFill>
              <a:latin typeface="Quattrocento Sans"/>
              <a:ea typeface="Quattrocento Sans"/>
              <a:cs typeface="Quattrocento Sans"/>
              <a:sym typeface="Quattrocento Sans"/>
            </a:endParaRPr>
          </a:p>
        </p:txBody>
      </p:sp>
      <p:sp>
        <p:nvSpPr>
          <p:cNvPr id="110" name="Google Shape;110;p1"/>
          <p:cNvSpPr/>
          <p:nvPr/>
        </p:nvSpPr>
        <p:spPr>
          <a:xfrm flipH="1">
            <a:off x="2021724" y="4779811"/>
            <a:ext cx="787179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b="1" i="1" u="none" strike="noStrike" cap="none">
                <a:solidFill>
                  <a:schemeClr val="dk1"/>
                </a:solidFill>
                <a:latin typeface="Quattrocento Sans"/>
                <a:ea typeface="Quattrocento Sans"/>
                <a:cs typeface="Quattrocento Sans"/>
                <a:sym typeface="Quattrocento Sans"/>
              </a:rPr>
              <a:t>Supply-Side Policies</a:t>
            </a:r>
            <a:endParaRPr sz="3600" b="1" i="1" u="none" strike="noStrike" cap="none">
              <a:solidFill>
                <a:schemeClr val="dk1"/>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0"/>
          <p:cNvSpPr txBox="1">
            <a:spLocks noGrp="1"/>
          </p:cNvSpPr>
          <p:nvPr>
            <p:ph type="body" idx="1"/>
          </p:nvPr>
        </p:nvSpPr>
        <p:spPr>
          <a:xfrm>
            <a:off x="838200" y="1537251"/>
            <a:ext cx="5734878" cy="4639711"/>
          </a:xfrm>
          <a:prstGeom prst="rect">
            <a:avLst/>
          </a:prstGeom>
          <a:noFill/>
          <a:ln>
            <a:noFill/>
          </a:ln>
        </p:spPr>
        <p:txBody>
          <a:bodyPr spcFirstLastPara="1" wrap="square" lIns="91425" tIns="45700" rIns="91425" bIns="45700" anchor="t" anchorCtr="0">
            <a:normAutofit/>
          </a:bodyPr>
          <a:lstStyle/>
          <a:p>
            <a:pPr marL="342900" lvl="0" indent="-342900" algn="l" rtl="0">
              <a:lnSpc>
                <a:spcPct val="110000"/>
              </a:lnSpc>
              <a:spcBef>
                <a:spcPts val="0"/>
              </a:spcBef>
              <a:spcAft>
                <a:spcPts val="0"/>
              </a:spcAft>
              <a:buClr>
                <a:schemeClr val="dk1"/>
              </a:buClr>
              <a:buSzPts val="2000"/>
              <a:buFont typeface="Arial"/>
              <a:buChar char="•"/>
            </a:pPr>
            <a:r>
              <a:rPr lang="en-IN" sz="2000" b="1">
                <a:solidFill>
                  <a:schemeClr val="dk1"/>
                </a:solidFill>
                <a:latin typeface="Quattrocento Sans"/>
                <a:ea typeface="Quattrocento Sans"/>
                <a:cs typeface="Quattrocento Sans"/>
                <a:sym typeface="Quattrocento Sans"/>
              </a:rPr>
              <a:t>Employment rises </a:t>
            </a:r>
            <a:r>
              <a:rPr lang="en-IN" sz="2000">
                <a:solidFill>
                  <a:schemeClr val="dk1"/>
                </a:solidFill>
                <a:latin typeface="Quattrocento Sans"/>
                <a:ea typeface="Quattrocento Sans"/>
                <a:cs typeface="Quattrocento Sans"/>
                <a:sym typeface="Quattrocento Sans"/>
              </a:rPr>
              <a:t>- If wages are flexible, total employment will rise.</a:t>
            </a:r>
            <a:endParaRPr/>
          </a:p>
          <a:p>
            <a:pPr marL="342900" lvl="0" indent="-342900" algn="l" rtl="0">
              <a:lnSpc>
                <a:spcPct val="110000"/>
              </a:lnSpc>
              <a:spcBef>
                <a:spcPts val="1500"/>
              </a:spcBef>
              <a:spcAft>
                <a:spcPts val="0"/>
              </a:spcAft>
              <a:buClr>
                <a:schemeClr val="dk1"/>
              </a:buClr>
              <a:buSzPts val="2000"/>
              <a:buFont typeface="Arial"/>
              <a:buChar char="•"/>
            </a:pPr>
            <a:r>
              <a:rPr lang="en-IN" sz="2000" b="1">
                <a:solidFill>
                  <a:schemeClr val="dk1"/>
                </a:solidFill>
                <a:latin typeface="Quattrocento Sans"/>
                <a:ea typeface="Quattrocento Sans"/>
                <a:cs typeface="Quattrocento Sans"/>
                <a:sym typeface="Quattrocento Sans"/>
              </a:rPr>
              <a:t>Unemployment falls </a:t>
            </a:r>
            <a:r>
              <a:rPr lang="en-IN" sz="2000">
                <a:solidFill>
                  <a:schemeClr val="dk1"/>
                </a:solidFill>
                <a:latin typeface="Quattrocento Sans"/>
                <a:ea typeface="Quattrocento Sans"/>
                <a:cs typeface="Quattrocento Sans"/>
                <a:sym typeface="Quattrocento Sans"/>
              </a:rPr>
              <a:t>- If income tax rates are cut, there will be a bigger difference between after-tax wage rates and unemployment benefit. More people will be motivated to ‘get on their bikes’ and look for work.</a:t>
            </a:r>
            <a:endParaRPr sz="2000" b="1">
              <a:solidFill>
                <a:schemeClr val="dk1"/>
              </a:solidFill>
              <a:latin typeface="Quattrocento Sans"/>
              <a:ea typeface="Quattrocento Sans"/>
              <a:cs typeface="Quattrocento Sans"/>
              <a:sym typeface="Quattrocento Sans"/>
            </a:endParaRPr>
          </a:p>
          <a:p>
            <a:pPr marL="0" lvl="0" indent="0" algn="l" rtl="0">
              <a:lnSpc>
                <a:spcPct val="110000"/>
              </a:lnSpc>
              <a:spcBef>
                <a:spcPts val="1500"/>
              </a:spcBef>
              <a:spcAft>
                <a:spcPts val="0"/>
              </a:spcAft>
              <a:buClr>
                <a:srgbClr val="595959"/>
              </a:buClr>
              <a:buSzPts val="2000"/>
              <a:buNone/>
            </a:pPr>
            <a:endParaRPr sz="2000">
              <a:solidFill>
                <a:schemeClr val="dk1"/>
              </a:solidFill>
              <a:latin typeface="Quattrocento Sans"/>
              <a:ea typeface="Quattrocento Sans"/>
              <a:cs typeface="Quattrocento Sans"/>
              <a:sym typeface="Quattrocento Sans"/>
            </a:endParaRPr>
          </a:p>
        </p:txBody>
      </p:sp>
      <p:pic>
        <p:nvPicPr>
          <p:cNvPr id="166" name="Google Shape;166;p10"/>
          <p:cNvPicPr preferRelativeResize="0"/>
          <p:nvPr/>
        </p:nvPicPr>
        <p:blipFill rotWithShape="1">
          <a:blip r:embed="rId3">
            <a:alphaModFix/>
          </a:blip>
          <a:srcRect/>
          <a:stretch/>
        </p:blipFill>
        <p:spPr>
          <a:xfrm>
            <a:off x="7234237" y="2326171"/>
            <a:ext cx="3867356" cy="300116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67" name="Google Shape;167;p10"/>
          <p:cNvSpPr txBox="1">
            <a:spLocks noGrp="1"/>
          </p:cNvSpPr>
          <p:nvPr>
            <p:ph type="title"/>
          </p:nvPr>
        </p:nvSpPr>
        <p:spPr>
          <a:xfrm>
            <a:off x="838200" y="795129"/>
            <a:ext cx="7060096"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Taxes and the labour market</a:t>
            </a:r>
            <a:endParaRPr sz="4000" i="1">
              <a:latin typeface="Quattrocento Sans"/>
              <a:ea typeface="Quattrocento Sans"/>
              <a:cs typeface="Quattrocento Sans"/>
              <a:sym typeface="Quattrocento Sans"/>
            </a:endParaRPr>
          </a:p>
        </p:txBody>
      </p:sp>
      <p:pic>
        <p:nvPicPr>
          <p:cNvPr id="168" name="Google Shape;168;p10"/>
          <p:cNvPicPr preferRelativeResize="0"/>
          <p:nvPr/>
        </p:nvPicPr>
        <p:blipFill rotWithShape="1">
          <a:blip r:embed="rId4">
            <a:alphaModFix/>
          </a:blip>
          <a:srcRect/>
          <a:stretch/>
        </p:blipFill>
        <p:spPr>
          <a:xfrm>
            <a:off x="7611509" y="1776414"/>
            <a:ext cx="3112812" cy="3907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1"/>
          <p:cNvSpPr txBox="1">
            <a:spLocks noGrp="1"/>
          </p:cNvSpPr>
          <p:nvPr>
            <p:ph type="title"/>
          </p:nvPr>
        </p:nvSpPr>
        <p:spPr>
          <a:xfrm>
            <a:off x="838200" y="808383"/>
            <a:ext cx="7669696" cy="61383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Taxes, business and investment</a:t>
            </a:r>
            <a:endParaRPr sz="4000" i="1">
              <a:latin typeface="Quattrocento Sans"/>
              <a:ea typeface="Quattrocento Sans"/>
              <a:cs typeface="Quattrocento Sans"/>
              <a:sym typeface="Quattrocento Sans"/>
            </a:endParaRPr>
          </a:p>
        </p:txBody>
      </p:sp>
      <p:sp>
        <p:nvSpPr>
          <p:cNvPr id="174" name="Google Shape;174;p11"/>
          <p:cNvSpPr txBox="1">
            <a:spLocks noGrp="1"/>
          </p:cNvSpPr>
          <p:nvPr>
            <p:ph type="body" idx="1"/>
          </p:nvPr>
        </p:nvSpPr>
        <p:spPr>
          <a:xfrm>
            <a:off x="838200" y="1550503"/>
            <a:ext cx="10515600" cy="4626459"/>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Market-orientated policies seek to reduce the general level of taxation on profits, or to give greater tax relief to investment.</a:t>
            </a:r>
            <a:endParaRPr/>
          </a:p>
          <a:p>
            <a:pPr marL="342900" lvl="0" indent="-342900" algn="l" rtl="0">
              <a:lnSpc>
                <a:spcPct val="110000"/>
              </a:lnSpc>
              <a:spcBef>
                <a:spcPts val="1500"/>
              </a:spcBef>
              <a:spcAft>
                <a:spcPts val="0"/>
              </a:spcAft>
              <a:buClr>
                <a:schemeClr val="dk1"/>
              </a:buClr>
              <a:buSzPts val="2000"/>
              <a:buFont typeface="Arial"/>
              <a:buChar char="•"/>
            </a:pPr>
            <a:r>
              <a:rPr lang="en-IN" sz="2000" b="1">
                <a:solidFill>
                  <a:schemeClr val="dk1"/>
                </a:solidFill>
                <a:latin typeface="Quattrocento Sans"/>
                <a:ea typeface="Quattrocento Sans"/>
                <a:cs typeface="Quattrocento Sans"/>
                <a:sym typeface="Quattrocento Sans"/>
              </a:rPr>
              <a:t>A cut in taxes on business profits </a:t>
            </a:r>
            <a:r>
              <a:rPr lang="en-IN" sz="2000">
                <a:solidFill>
                  <a:schemeClr val="dk1"/>
                </a:solidFill>
                <a:latin typeface="Quattrocento Sans"/>
                <a:ea typeface="Quattrocento Sans"/>
                <a:cs typeface="Quattrocento Sans"/>
                <a:sym typeface="Quattrocento Sans"/>
              </a:rPr>
              <a:t>- A cut in corporation tax (the tax on business profits) will increase after-tax profits. This will leave more funds for ploughing back into investment.</a:t>
            </a:r>
            <a:r>
              <a:rPr lang="en-IN" sz="2000"/>
              <a:t> </a:t>
            </a:r>
            <a:r>
              <a:rPr lang="en-IN" sz="2000">
                <a:solidFill>
                  <a:schemeClr val="dk1"/>
                </a:solidFill>
                <a:latin typeface="Quattrocento Sans"/>
                <a:ea typeface="Quattrocento Sans"/>
                <a:cs typeface="Quattrocento Sans"/>
                <a:sym typeface="Quattrocento Sans"/>
              </a:rPr>
              <a:t>Also, the higher after-tax return on investment will encourage more investment to take place.</a:t>
            </a:r>
            <a:endParaRPr sz="2000">
              <a:solidFill>
                <a:schemeClr val="dk1"/>
              </a:solidFill>
              <a:latin typeface="Quattrocento Sans"/>
              <a:ea typeface="Quattrocento Sans"/>
              <a:cs typeface="Quattrocento Sans"/>
              <a:sym typeface="Quattrocento Sans"/>
            </a:endParaRPr>
          </a:p>
          <a:p>
            <a:pPr marL="342900" lvl="0" indent="-342900" algn="l" rtl="0">
              <a:lnSpc>
                <a:spcPct val="110000"/>
              </a:lnSpc>
              <a:spcBef>
                <a:spcPts val="1500"/>
              </a:spcBef>
              <a:spcAft>
                <a:spcPts val="0"/>
              </a:spcAft>
              <a:buClr>
                <a:schemeClr val="dk1"/>
              </a:buClr>
              <a:buSzPts val="2000"/>
              <a:buFont typeface="Arial"/>
              <a:buChar char="•"/>
            </a:pPr>
            <a:r>
              <a:rPr lang="en-IN" sz="2000" b="1">
                <a:solidFill>
                  <a:schemeClr val="dk1"/>
                </a:solidFill>
                <a:latin typeface="Quattrocento Sans"/>
                <a:ea typeface="Quattrocento Sans"/>
                <a:cs typeface="Quattrocento Sans"/>
                <a:sym typeface="Quattrocento Sans"/>
              </a:rPr>
              <a:t>Tax relief or other incentives for investment </a:t>
            </a:r>
            <a:r>
              <a:rPr lang="en-IN" sz="2000">
                <a:solidFill>
                  <a:schemeClr val="dk1"/>
                </a:solidFill>
                <a:latin typeface="Quattrocento Sans"/>
                <a:ea typeface="Quattrocento Sans"/>
                <a:cs typeface="Quattrocento Sans"/>
                <a:sym typeface="Quattrocento Sans"/>
              </a:rPr>
              <a:t>- Another approach to increase investment is through the use of allowances or R&amp;D expenditure credits. Investment allowances enable firms to offset the cost of investment against their pre-tax profit, thereby reducing their tax liability. R&amp;D expenditure credits operate by providing firms with cash payments for a proportion of their R&amp;D expenditure which, although subject to tax, nonetheless increase their net profit.</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2"/>
          <p:cNvSpPr txBox="1">
            <a:spLocks noGrp="1"/>
          </p:cNvSpPr>
          <p:nvPr>
            <p:ph type="title"/>
          </p:nvPr>
        </p:nvSpPr>
        <p:spPr>
          <a:xfrm>
            <a:off x="838200" y="821635"/>
            <a:ext cx="7258878" cy="600578"/>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Reducing the power of labour</a:t>
            </a:r>
            <a:endParaRPr sz="4000" i="1">
              <a:latin typeface="Quattrocento Sans"/>
              <a:ea typeface="Quattrocento Sans"/>
              <a:cs typeface="Quattrocento Sans"/>
              <a:sym typeface="Quattrocento Sans"/>
            </a:endParaRPr>
          </a:p>
        </p:txBody>
      </p:sp>
      <p:sp>
        <p:nvSpPr>
          <p:cNvPr id="180" name="Google Shape;180;p12"/>
          <p:cNvSpPr txBox="1">
            <a:spLocks noGrp="1"/>
          </p:cNvSpPr>
          <p:nvPr>
            <p:ph type="body" idx="1"/>
          </p:nvPr>
        </p:nvSpPr>
        <p:spPr>
          <a:xfrm>
            <a:off x="838200" y="1550503"/>
            <a:ext cx="6874565" cy="4626459"/>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If the power of unions to push wage rates up to </a:t>
            </a:r>
            <a:r>
              <a:rPr lang="en-IN" sz="2000" i="1">
                <a:solidFill>
                  <a:schemeClr val="dk1"/>
                </a:solidFill>
                <a:latin typeface="Quattrocento Sans"/>
                <a:ea typeface="Quattrocento Sans"/>
                <a:cs typeface="Quattrocento Sans"/>
                <a:sym typeface="Quattrocento Sans"/>
              </a:rPr>
              <a:t>W</a:t>
            </a:r>
            <a:r>
              <a:rPr lang="en-IN" sz="2000">
                <a:solidFill>
                  <a:schemeClr val="dk1"/>
                </a:solidFill>
                <a:latin typeface="Quattrocento Sans"/>
                <a:ea typeface="Quattrocento Sans"/>
                <a:cs typeface="Quattrocento Sans"/>
                <a:sym typeface="Quattrocento Sans"/>
              </a:rPr>
              <a:t>1 were removed, then (assuming no change in the demand curve for labour) wage rates would fall to </a:t>
            </a:r>
            <a:r>
              <a:rPr lang="en-IN" sz="2000" i="1">
                <a:solidFill>
                  <a:schemeClr val="dk1"/>
                </a:solidFill>
                <a:latin typeface="Quattrocento Sans"/>
                <a:ea typeface="Quattrocento Sans"/>
                <a:cs typeface="Quattrocento Sans"/>
                <a:sym typeface="Quattrocento Sans"/>
              </a:rPr>
              <a:t>W</a:t>
            </a:r>
            <a:r>
              <a:rPr lang="en-IN" sz="2000">
                <a:solidFill>
                  <a:schemeClr val="dk1"/>
                </a:solidFill>
                <a:latin typeface="Quattrocento Sans"/>
                <a:ea typeface="Quattrocento Sans"/>
                <a:cs typeface="Quattrocento Sans"/>
                <a:sym typeface="Quattrocento Sans"/>
              </a:rPr>
              <a:t>e. Disequilibrium unemployment (</a:t>
            </a:r>
            <a:r>
              <a:rPr lang="en-IN" sz="2000" i="1">
                <a:solidFill>
                  <a:schemeClr val="dk1"/>
                </a:solidFill>
                <a:latin typeface="Quattrocento Sans"/>
                <a:ea typeface="Quattrocento Sans"/>
                <a:cs typeface="Quattrocento Sans"/>
                <a:sym typeface="Quattrocento Sans"/>
              </a:rPr>
              <a:t>Q</a:t>
            </a:r>
            <a:r>
              <a:rPr lang="en-IN" sz="2000">
                <a:solidFill>
                  <a:schemeClr val="dk1"/>
                </a:solidFill>
                <a:latin typeface="Quattrocento Sans"/>
                <a:ea typeface="Quattrocento Sans"/>
                <a:cs typeface="Quattrocento Sans"/>
                <a:sym typeface="Quattrocento Sans"/>
              </a:rPr>
              <a:t>2 - </a:t>
            </a:r>
            <a:r>
              <a:rPr lang="en-IN" sz="2000" i="1">
                <a:solidFill>
                  <a:schemeClr val="dk1"/>
                </a:solidFill>
                <a:latin typeface="Quattrocento Sans"/>
                <a:ea typeface="Quattrocento Sans"/>
                <a:cs typeface="Quattrocento Sans"/>
                <a:sym typeface="Quattrocento Sans"/>
              </a:rPr>
              <a:t>Q</a:t>
            </a:r>
            <a:r>
              <a:rPr lang="en-IN" sz="2000">
                <a:solidFill>
                  <a:schemeClr val="dk1"/>
                </a:solidFill>
                <a:latin typeface="Quattrocento Sans"/>
                <a:ea typeface="Quattrocento Sans"/>
                <a:cs typeface="Quattrocento Sans"/>
                <a:sym typeface="Quattrocento Sans"/>
              </a:rPr>
              <a:t>1) would disappear. Employment would rise from </a:t>
            </a:r>
            <a:r>
              <a:rPr lang="en-IN" sz="2000" i="1">
                <a:solidFill>
                  <a:schemeClr val="dk1"/>
                </a:solidFill>
                <a:latin typeface="Quattrocento Sans"/>
                <a:ea typeface="Quattrocento Sans"/>
                <a:cs typeface="Quattrocento Sans"/>
                <a:sym typeface="Quattrocento Sans"/>
              </a:rPr>
              <a:t>Q</a:t>
            </a:r>
            <a:r>
              <a:rPr lang="en-IN" sz="2000">
                <a:solidFill>
                  <a:schemeClr val="dk1"/>
                </a:solidFill>
                <a:latin typeface="Quattrocento Sans"/>
                <a:ea typeface="Quattrocento Sans"/>
                <a:cs typeface="Quattrocento Sans"/>
                <a:sym typeface="Quattrocento Sans"/>
              </a:rPr>
              <a:t>1 to </a:t>
            </a:r>
            <a:r>
              <a:rPr lang="en-IN" sz="2000" i="1">
                <a:solidFill>
                  <a:schemeClr val="dk1"/>
                </a:solidFill>
                <a:latin typeface="Quattrocento Sans"/>
                <a:ea typeface="Quattrocento Sans"/>
                <a:cs typeface="Quattrocento Sans"/>
                <a:sym typeface="Quattrocento Sans"/>
              </a:rPr>
              <a:t>Q</a:t>
            </a:r>
            <a:r>
              <a:rPr lang="en-IN" sz="2000">
                <a:solidFill>
                  <a:schemeClr val="dk1"/>
                </a:solidFill>
                <a:latin typeface="Quattrocento Sans"/>
                <a:ea typeface="Quattrocento Sans"/>
                <a:cs typeface="Quattrocento Sans"/>
                <a:sym typeface="Quattrocento Sans"/>
              </a:rPr>
              <a:t>e.</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If labour costs to employers are reduced, their profits will probably rise. This could encourage and enable more investment and hence economic growth.</a:t>
            </a:r>
            <a:endParaRPr sz="2000">
              <a:solidFill>
                <a:schemeClr val="dk1"/>
              </a:solidFill>
              <a:latin typeface="Quattrocento Sans"/>
              <a:ea typeface="Quattrocento Sans"/>
              <a:cs typeface="Quattrocento Sans"/>
              <a:sym typeface="Quattrocento Sans"/>
            </a:endParaRPr>
          </a:p>
        </p:txBody>
      </p:sp>
      <p:pic>
        <p:nvPicPr>
          <p:cNvPr id="181" name="Google Shape;181;p12"/>
          <p:cNvPicPr preferRelativeResize="0"/>
          <p:nvPr/>
        </p:nvPicPr>
        <p:blipFill rotWithShape="1">
          <a:blip r:embed="rId3">
            <a:alphaModFix/>
          </a:blip>
          <a:srcRect/>
          <a:stretch/>
        </p:blipFill>
        <p:spPr>
          <a:xfrm>
            <a:off x="7856675" y="2321820"/>
            <a:ext cx="3766201" cy="3083823"/>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182" name="Google Shape;182;p12"/>
          <p:cNvPicPr preferRelativeResize="0"/>
          <p:nvPr/>
        </p:nvPicPr>
        <p:blipFill rotWithShape="1">
          <a:blip r:embed="rId4">
            <a:alphaModFix/>
          </a:blip>
          <a:srcRect/>
          <a:stretch/>
        </p:blipFill>
        <p:spPr>
          <a:xfrm>
            <a:off x="7856675" y="1831042"/>
            <a:ext cx="3627281" cy="42415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3"/>
          <p:cNvSpPr txBox="1">
            <a:spLocks noGrp="1"/>
          </p:cNvSpPr>
          <p:nvPr>
            <p:ph type="title"/>
          </p:nvPr>
        </p:nvSpPr>
        <p:spPr>
          <a:xfrm>
            <a:off x="838200" y="821635"/>
            <a:ext cx="4449417" cy="600578"/>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Reducing welfare</a:t>
            </a:r>
            <a:endParaRPr sz="4000" i="1">
              <a:latin typeface="Quattrocento Sans"/>
              <a:ea typeface="Quattrocento Sans"/>
              <a:cs typeface="Quattrocento Sans"/>
              <a:sym typeface="Quattrocento Sans"/>
            </a:endParaRPr>
          </a:p>
        </p:txBody>
      </p:sp>
      <p:sp>
        <p:nvSpPr>
          <p:cNvPr id="188" name="Google Shape;188;p13"/>
          <p:cNvSpPr txBox="1">
            <a:spLocks noGrp="1"/>
          </p:cNvSpPr>
          <p:nvPr>
            <p:ph type="body" idx="1"/>
          </p:nvPr>
        </p:nvSpPr>
        <p:spPr>
          <a:xfrm>
            <a:off x="669650" y="1537251"/>
            <a:ext cx="7811742" cy="5221358"/>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New classical economists claim that </a:t>
            </a:r>
            <a:r>
              <a:rPr lang="en-IN" sz="2000" b="1">
                <a:solidFill>
                  <a:schemeClr val="dk1"/>
                </a:solidFill>
                <a:latin typeface="Quattrocento Sans"/>
                <a:ea typeface="Quattrocento Sans"/>
                <a:cs typeface="Quattrocento Sans"/>
                <a:sym typeface="Quattrocento Sans"/>
              </a:rPr>
              <a:t>a major cause of unemployment is the small difference between the welfare benefits of the unemployed and the take-home pay of the employed</a:t>
            </a:r>
            <a:r>
              <a:rPr lang="en-IN" sz="2000">
                <a:solidFill>
                  <a:schemeClr val="dk1"/>
                </a:solidFill>
                <a:latin typeface="Quattrocento Sans"/>
                <a:ea typeface="Quattrocento Sans"/>
                <a:cs typeface="Quattrocento Sans"/>
                <a:sym typeface="Quattrocento Sans"/>
              </a:rPr>
              <a:t>. People are caught in a ‘poverty trap’: if they take a job, they lose their benefits</a:t>
            </a:r>
            <a:endParaRPr sz="2000">
              <a:solidFill>
                <a:schemeClr val="dk1"/>
              </a:solidFill>
              <a:latin typeface="Quattrocento Sans"/>
              <a:ea typeface="Quattrocento Sans"/>
              <a:cs typeface="Quattrocento Sans"/>
              <a:sym typeface="Quattrocento Sans"/>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A dramatic solution to this problem would be to cut unemployment benefits. Unlike policies to encourage investment, this supply-side policy would have a very rapid effect. It would shift the effective labour supply curve to the right. </a:t>
            </a:r>
            <a:endParaRPr sz="2000">
              <a:solidFill>
                <a:schemeClr val="dk1"/>
              </a:solidFill>
              <a:latin typeface="Quattrocento Sans"/>
              <a:ea typeface="Quattrocento Sans"/>
              <a:cs typeface="Quattrocento Sans"/>
              <a:sym typeface="Quattrocento Sans"/>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In figure, equilibrium unemployment would fall from </a:t>
            </a:r>
            <a:r>
              <a:rPr lang="en-IN" sz="2000" i="1">
                <a:solidFill>
                  <a:schemeClr val="dk1"/>
                </a:solidFill>
                <a:latin typeface="Quattrocento Sans"/>
                <a:ea typeface="Quattrocento Sans"/>
                <a:cs typeface="Quattrocento Sans"/>
                <a:sym typeface="Quattrocento Sans"/>
              </a:rPr>
              <a:t>a </a:t>
            </a:r>
            <a:r>
              <a:rPr lang="en-IN" sz="2000">
                <a:solidFill>
                  <a:schemeClr val="dk1"/>
                </a:solidFill>
                <a:latin typeface="Quattrocento Sans"/>
                <a:ea typeface="Quattrocento Sans"/>
                <a:cs typeface="Quattrocento Sans"/>
                <a:sym typeface="Quattrocento Sans"/>
              </a:rPr>
              <a:t>- </a:t>
            </a:r>
            <a:r>
              <a:rPr lang="en-IN" sz="2000" i="1">
                <a:solidFill>
                  <a:schemeClr val="dk1"/>
                </a:solidFill>
                <a:latin typeface="Quattrocento Sans"/>
                <a:ea typeface="Quattrocento Sans"/>
                <a:cs typeface="Quattrocento Sans"/>
                <a:sym typeface="Quattrocento Sans"/>
              </a:rPr>
              <a:t>b </a:t>
            </a:r>
            <a:r>
              <a:rPr lang="en-IN" sz="2000">
                <a:solidFill>
                  <a:schemeClr val="dk1"/>
                </a:solidFill>
                <a:latin typeface="Quattrocento Sans"/>
                <a:ea typeface="Quattrocento Sans"/>
                <a:cs typeface="Quattrocento Sans"/>
                <a:sym typeface="Quattrocento Sans"/>
              </a:rPr>
              <a:t>to </a:t>
            </a:r>
            <a:r>
              <a:rPr lang="en-IN" sz="2000" i="1">
                <a:solidFill>
                  <a:schemeClr val="dk1"/>
                </a:solidFill>
                <a:latin typeface="Quattrocento Sans"/>
                <a:ea typeface="Quattrocento Sans"/>
                <a:cs typeface="Quattrocento Sans"/>
                <a:sym typeface="Quattrocento Sans"/>
              </a:rPr>
              <a:t>c </a:t>
            </a:r>
            <a:r>
              <a:rPr lang="en-IN" sz="2000">
                <a:solidFill>
                  <a:schemeClr val="dk1"/>
                </a:solidFill>
                <a:latin typeface="Quattrocento Sans"/>
                <a:ea typeface="Quattrocento Sans"/>
                <a:cs typeface="Quattrocento Sans"/>
                <a:sym typeface="Quattrocento Sans"/>
              </a:rPr>
              <a:t>- </a:t>
            </a:r>
            <a:r>
              <a:rPr lang="en-IN" sz="2000" i="1">
                <a:solidFill>
                  <a:schemeClr val="dk1"/>
                </a:solidFill>
                <a:latin typeface="Quattrocento Sans"/>
                <a:ea typeface="Quattrocento Sans"/>
                <a:cs typeface="Quattrocento Sans"/>
                <a:sym typeface="Quattrocento Sans"/>
              </a:rPr>
              <a:t>d </a:t>
            </a:r>
            <a:r>
              <a:rPr lang="en-IN" sz="2000">
                <a:solidFill>
                  <a:schemeClr val="dk1"/>
                </a:solidFill>
                <a:latin typeface="Quattrocento Sans"/>
                <a:ea typeface="Quattrocento Sans"/>
                <a:cs typeface="Quattrocento Sans"/>
                <a:sym typeface="Quattrocento Sans"/>
              </a:rPr>
              <a:t>if real wage rates were flexible downwards; or from </a:t>
            </a:r>
            <a:r>
              <a:rPr lang="en-IN" sz="2000" i="1">
                <a:solidFill>
                  <a:schemeClr val="dk1"/>
                </a:solidFill>
                <a:latin typeface="Quattrocento Sans"/>
                <a:ea typeface="Quattrocento Sans"/>
                <a:cs typeface="Quattrocento Sans"/>
                <a:sym typeface="Quattrocento Sans"/>
              </a:rPr>
              <a:t>a </a:t>
            </a:r>
            <a:r>
              <a:rPr lang="en-IN" sz="2000">
                <a:solidFill>
                  <a:schemeClr val="dk1"/>
                </a:solidFill>
                <a:latin typeface="Quattrocento Sans"/>
                <a:ea typeface="Quattrocento Sans"/>
                <a:cs typeface="Quattrocento Sans"/>
                <a:sym typeface="Quattrocento Sans"/>
              </a:rPr>
              <a:t>- </a:t>
            </a:r>
            <a:r>
              <a:rPr lang="en-IN" sz="2000" i="1">
                <a:solidFill>
                  <a:schemeClr val="dk1"/>
                </a:solidFill>
                <a:latin typeface="Quattrocento Sans"/>
                <a:ea typeface="Quattrocento Sans"/>
                <a:cs typeface="Quattrocento Sans"/>
                <a:sym typeface="Quattrocento Sans"/>
              </a:rPr>
              <a:t>b </a:t>
            </a:r>
            <a:r>
              <a:rPr lang="en-IN" sz="2000">
                <a:solidFill>
                  <a:schemeClr val="dk1"/>
                </a:solidFill>
                <a:latin typeface="Quattrocento Sans"/>
                <a:ea typeface="Quattrocento Sans"/>
                <a:cs typeface="Quattrocento Sans"/>
                <a:sym typeface="Quattrocento Sans"/>
              </a:rPr>
              <a:t>to </a:t>
            </a:r>
            <a:r>
              <a:rPr lang="en-IN" sz="2000" i="1">
                <a:solidFill>
                  <a:schemeClr val="dk1"/>
                </a:solidFill>
                <a:latin typeface="Quattrocento Sans"/>
                <a:ea typeface="Quattrocento Sans"/>
                <a:cs typeface="Quattrocento Sans"/>
                <a:sym typeface="Quattrocento Sans"/>
              </a:rPr>
              <a:t>a </a:t>
            </a:r>
            <a:r>
              <a:rPr lang="en-IN" sz="2000">
                <a:solidFill>
                  <a:schemeClr val="dk1"/>
                </a:solidFill>
                <a:latin typeface="Quattrocento Sans"/>
                <a:ea typeface="Quattrocento Sans"/>
                <a:cs typeface="Quattrocento Sans"/>
                <a:sym typeface="Quattrocento Sans"/>
              </a:rPr>
              <a:t>- </a:t>
            </a:r>
            <a:r>
              <a:rPr lang="en-IN" sz="2000" i="1">
                <a:solidFill>
                  <a:schemeClr val="dk1"/>
                </a:solidFill>
                <a:latin typeface="Quattrocento Sans"/>
                <a:ea typeface="Quattrocento Sans"/>
                <a:cs typeface="Quattrocento Sans"/>
                <a:sym typeface="Quattrocento Sans"/>
              </a:rPr>
              <a:t>e </a:t>
            </a:r>
            <a:r>
              <a:rPr lang="en-IN" sz="2000">
                <a:solidFill>
                  <a:schemeClr val="dk1"/>
                </a:solidFill>
                <a:latin typeface="Quattrocento Sans"/>
                <a:ea typeface="Quattrocento Sans"/>
                <a:cs typeface="Quattrocento Sans"/>
                <a:sym typeface="Quattrocento Sans"/>
              </a:rPr>
              <a:t>if they were not flexible. In the case of non-flexible real wage rates, the reduction in equilibrium unemployment would be offset by a rise in disequilibrium unemployment (</a:t>
            </a:r>
            <a:r>
              <a:rPr lang="en-IN" sz="2000" i="1">
                <a:solidFill>
                  <a:schemeClr val="dk1"/>
                </a:solidFill>
                <a:latin typeface="Quattrocento Sans"/>
                <a:ea typeface="Quattrocento Sans"/>
                <a:cs typeface="Quattrocento Sans"/>
                <a:sym typeface="Quattrocento Sans"/>
              </a:rPr>
              <a:t>e </a:t>
            </a:r>
            <a:r>
              <a:rPr lang="en-IN" sz="2000">
                <a:solidFill>
                  <a:schemeClr val="dk1"/>
                </a:solidFill>
                <a:latin typeface="Quattrocento Sans"/>
                <a:ea typeface="Quattrocento Sans"/>
                <a:cs typeface="Quattrocento Sans"/>
                <a:sym typeface="Quattrocento Sans"/>
              </a:rPr>
              <a:t>- </a:t>
            </a:r>
            <a:r>
              <a:rPr lang="en-IN" sz="2000" i="1">
                <a:solidFill>
                  <a:schemeClr val="dk1"/>
                </a:solidFill>
                <a:latin typeface="Quattrocento Sans"/>
                <a:ea typeface="Quattrocento Sans"/>
                <a:cs typeface="Quattrocento Sans"/>
                <a:sym typeface="Quattrocento Sans"/>
              </a:rPr>
              <a:t>b</a:t>
            </a:r>
            <a:r>
              <a:rPr lang="en-IN" sz="2000">
                <a:solidFill>
                  <a:schemeClr val="dk1"/>
                </a:solidFill>
                <a:latin typeface="Quattrocento Sans"/>
                <a:ea typeface="Quattrocento Sans"/>
                <a:cs typeface="Quattrocento Sans"/>
                <a:sym typeface="Quattrocento Sans"/>
              </a:rPr>
              <a:t>).</a:t>
            </a:r>
            <a:endParaRPr sz="2000">
              <a:solidFill>
                <a:schemeClr val="dk1"/>
              </a:solidFill>
              <a:latin typeface="Quattrocento Sans"/>
              <a:ea typeface="Quattrocento Sans"/>
              <a:cs typeface="Quattrocento Sans"/>
              <a:sym typeface="Quattrocento Sans"/>
            </a:endParaRPr>
          </a:p>
        </p:txBody>
      </p:sp>
      <p:pic>
        <p:nvPicPr>
          <p:cNvPr id="189" name="Google Shape;189;p13"/>
          <p:cNvPicPr preferRelativeResize="0"/>
          <p:nvPr/>
        </p:nvPicPr>
        <p:blipFill rotWithShape="1">
          <a:blip r:embed="rId3">
            <a:alphaModFix/>
          </a:blip>
          <a:srcRect/>
          <a:stretch/>
        </p:blipFill>
        <p:spPr>
          <a:xfrm>
            <a:off x="8574571" y="2343977"/>
            <a:ext cx="3393897" cy="2440057"/>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190" name="Google Shape;190;p13"/>
          <p:cNvPicPr preferRelativeResize="0"/>
          <p:nvPr/>
        </p:nvPicPr>
        <p:blipFill rotWithShape="1">
          <a:blip r:embed="rId4">
            <a:alphaModFix/>
          </a:blip>
          <a:srcRect/>
          <a:stretch/>
        </p:blipFill>
        <p:spPr>
          <a:xfrm>
            <a:off x="8781889" y="1634386"/>
            <a:ext cx="2979259" cy="60085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4"/>
          <p:cNvSpPr txBox="1">
            <a:spLocks noGrp="1"/>
          </p:cNvSpPr>
          <p:nvPr>
            <p:ph type="body" idx="1"/>
          </p:nvPr>
        </p:nvSpPr>
        <p:spPr>
          <a:xfrm>
            <a:off x="894522" y="1528231"/>
            <a:ext cx="7096539" cy="475475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Also because workers would now be prepared to accept a lower wage, the average length of job search by the unemployed would be reduced.</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What is more, the longer people are unemployed, the more demoralised they become. Employers would probably be prepared to pay only very low wage rates to such workers. To persuade these unemployed people to take these low-paid jobs, the welfare benefits would have to be slashed. </a:t>
            </a:r>
            <a:endParaRPr sz="2000">
              <a:solidFill>
                <a:schemeClr val="dk1"/>
              </a:solidFill>
              <a:latin typeface="Quattrocento Sans"/>
              <a:ea typeface="Quattrocento Sans"/>
              <a:cs typeface="Quattrocento Sans"/>
              <a:sym typeface="Quattrocento Sans"/>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A ‘market’ solution to the problem, therefore, may be a very cruel solution. A fairer solution would be an interventionist policy: a policy of retraining labour.</a:t>
            </a:r>
            <a:endParaRPr sz="2000">
              <a:solidFill>
                <a:schemeClr val="dk1"/>
              </a:solidFill>
              <a:latin typeface="Quattrocento Sans"/>
              <a:ea typeface="Quattrocento Sans"/>
              <a:cs typeface="Quattrocento Sans"/>
              <a:sym typeface="Quattrocento Sans"/>
            </a:endParaRPr>
          </a:p>
          <a:p>
            <a:pPr marL="0" lvl="0" indent="0" algn="l" rtl="0">
              <a:lnSpc>
                <a:spcPct val="110000"/>
              </a:lnSpc>
              <a:spcBef>
                <a:spcPts val="1500"/>
              </a:spcBef>
              <a:spcAft>
                <a:spcPts val="0"/>
              </a:spcAft>
              <a:buClr>
                <a:srgbClr val="595959"/>
              </a:buClr>
              <a:buSzPts val="2000"/>
              <a:buNone/>
            </a:pPr>
            <a:endParaRPr sz="2000">
              <a:solidFill>
                <a:schemeClr val="dk1"/>
              </a:solidFill>
              <a:latin typeface="Quattrocento Sans"/>
              <a:ea typeface="Quattrocento Sans"/>
              <a:cs typeface="Quattrocento Sans"/>
              <a:sym typeface="Quattrocento Sans"/>
            </a:endParaRPr>
          </a:p>
        </p:txBody>
      </p:sp>
      <p:sp>
        <p:nvSpPr>
          <p:cNvPr id="196" name="Google Shape;196;p14"/>
          <p:cNvSpPr txBox="1">
            <a:spLocks noGrp="1"/>
          </p:cNvSpPr>
          <p:nvPr>
            <p:ph type="title"/>
          </p:nvPr>
        </p:nvSpPr>
        <p:spPr>
          <a:xfrm>
            <a:off x="838200" y="795129"/>
            <a:ext cx="4568687"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Reducing welfare</a:t>
            </a:r>
            <a:endParaRPr sz="4000" i="1">
              <a:latin typeface="Quattrocento Sans"/>
              <a:ea typeface="Quattrocento Sans"/>
              <a:cs typeface="Quattrocento Sans"/>
              <a:sym typeface="Quattrocento Sans"/>
            </a:endParaRPr>
          </a:p>
        </p:txBody>
      </p:sp>
      <p:pic>
        <p:nvPicPr>
          <p:cNvPr id="197" name="Google Shape;197;p14"/>
          <p:cNvPicPr preferRelativeResize="0"/>
          <p:nvPr/>
        </p:nvPicPr>
        <p:blipFill rotWithShape="1">
          <a:blip r:embed="rId3">
            <a:alphaModFix/>
          </a:blip>
          <a:srcRect/>
          <a:stretch/>
        </p:blipFill>
        <p:spPr>
          <a:xfrm>
            <a:off x="8242024" y="1993831"/>
            <a:ext cx="3459645" cy="2789643"/>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198" name="Google Shape;198;p14"/>
          <p:cNvPicPr preferRelativeResize="0"/>
          <p:nvPr/>
        </p:nvPicPr>
        <p:blipFill rotWithShape="1">
          <a:blip r:embed="rId4">
            <a:alphaModFix/>
          </a:blip>
          <a:srcRect/>
          <a:stretch/>
        </p:blipFill>
        <p:spPr>
          <a:xfrm>
            <a:off x="8489673" y="1391803"/>
            <a:ext cx="2920448" cy="55387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5"/>
          <p:cNvSpPr txBox="1">
            <a:spLocks noGrp="1"/>
          </p:cNvSpPr>
          <p:nvPr>
            <p:ph type="title"/>
          </p:nvPr>
        </p:nvSpPr>
        <p:spPr>
          <a:xfrm>
            <a:off x="838200" y="795129"/>
            <a:ext cx="8398565"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Policies to encourage competition</a:t>
            </a:r>
            <a:endParaRPr sz="4000" i="1">
              <a:latin typeface="Quattrocento Sans"/>
              <a:ea typeface="Quattrocento Sans"/>
              <a:cs typeface="Quattrocento Sans"/>
              <a:sym typeface="Quattrocento Sans"/>
            </a:endParaRPr>
          </a:p>
        </p:txBody>
      </p:sp>
      <p:sp>
        <p:nvSpPr>
          <p:cNvPr id="204" name="Google Shape;204;p15"/>
          <p:cNvSpPr txBox="1">
            <a:spLocks noGrp="1"/>
          </p:cNvSpPr>
          <p:nvPr>
            <p:ph type="body" idx="1"/>
          </p:nvPr>
        </p:nvSpPr>
        <p:spPr>
          <a:xfrm>
            <a:off x="838200" y="1537251"/>
            <a:ext cx="10515600" cy="4639711"/>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If the government can encourage more competition, this should have the effect of increasing national output and reducing inflation. Five major types of policy have been pursued under this heading.</a:t>
            </a:r>
            <a:endParaRPr/>
          </a:p>
          <a:p>
            <a:pPr marL="342900" lvl="0" indent="-342900" algn="l" rtl="0">
              <a:lnSpc>
                <a:spcPct val="110000"/>
              </a:lnSpc>
              <a:spcBef>
                <a:spcPts val="1500"/>
              </a:spcBef>
              <a:spcAft>
                <a:spcPts val="0"/>
              </a:spcAft>
              <a:buClr>
                <a:schemeClr val="dk1"/>
              </a:buClr>
              <a:buSzPts val="2000"/>
              <a:buFont typeface="Arial"/>
              <a:buChar char="•"/>
            </a:pPr>
            <a:r>
              <a:rPr lang="en-IN" sz="2000" b="1">
                <a:solidFill>
                  <a:schemeClr val="dk1"/>
                </a:solidFill>
                <a:latin typeface="Quattrocento Sans"/>
                <a:ea typeface="Quattrocento Sans"/>
                <a:cs typeface="Quattrocento Sans"/>
                <a:sym typeface="Quattrocento Sans"/>
              </a:rPr>
              <a:t>Privatisation</a:t>
            </a:r>
            <a:r>
              <a:rPr lang="en-IN" sz="2000">
                <a:solidFill>
                  <a:schemeClr val="dk1"/>
                </a:solidFill>
                <a:latin typeface="Quattrocento Sans"/>
                <a:ea typeface="Quattrocento Sans"/>
                <a:cs typeface="Quattrocento Sans"/>
                <a:sym typeface="Quattrocento Sans"/>
              </a:rPr>
              <a:t> – It can </a:t>
            </a:r>
            <a:r>
              <a:rPr lang="en-IN" sz="2000" b="1">
                <a:solidFill>
                  <a:schemeClr val="dk1"/>
                </a:solidFill>
                <a:latin typeface="Quattrocento Sans"/>
                <a:ea typeface="Quattrocento Sans"/>
                <a:cs typeface="Quattrocento Sans"/>
                <a:sym typeface="Quattrocento Sans"/>
              </a:rPr>
              <a:t>lead to increased efficiency, more consumer choice and lower prices.</a:t>
            </a:r>
            <a:r>
              <a:rPr lang="en-IN" sz="2000">
                <a:solidFill>
                  <a:schemeClr val="dk1"/>
                </a:solidFill>
                <a:latin typeface="Quattrocento Sans"/>
                <a:ea typeface="Quattrocento Sans"/>
                <a:cs typeface="Quattrocento Sans"/>
                <a:sym typeface="Quattrocento Sans"/>
              </a:rPr>
              <a:t> It can involve the introduction of private services into the public sector (e.g. private contractors providing cleaning services in hospitals). Private contractors may compete against each other for the franchise. This may well lower the cost of provision of these services, but the quality of provision may also suffer unless closely monitored.</a:t>
            </a:r>
            <a:endParaRPr/>
          </a:p>
          <a:p>
            <a:pPr marL="342900" lvl="0" indent="-342900" algn="l" rtl="0">
              <a:lnSpc>
                <a:spcPct val="110000"/>
              </a:lnSpc>
              <a:spcBef>
                <a:spcPts val="1500"/>
              </a:spcBef>
              <a:spcAft>
                <a:spcPts val="0"/>
              </a:spcAft>
              <a:buClr>
                <a:schemeClr val="dk1"/>
              </a:buClr>
              <a:buSzPts val="2000"/>
              <a:buFont typeface="Arial"/>
              <a:buChar char="•"/>
            </a:pPr>
            <a:r>
              <a:rPr lang="en-IN" sz="2000" b="1">
                <a:solidFill>
                  <a:schemeClr val="dk1"/>
                </a:solidFill>
                <a:latin typeface="Quattrocento Sans"/>
                <a:ea typeface="Quattrocento Sans"/>
                <a:cs typeface="Quattrocento Sans"/>
                <a:sym typeface="Quattrocento Sans"/>
              </a:rPr>
              <a:t>Deregulation</a:t>
            </a:r>
            <a:r>
              <a:rPr lang="en-IN" sz="2000">
                <a:solidFill>
                  <a:schemeClr val="dk1"/>
                </a:solidFill>
                <a:latin typeface="Quattrocento Sans"/>
                <a:ea typeface="Quattrocento Sans"/>
                <a:cs typeface="Quattrocento Sans"/>
                <a:sym typeface="Quattrocento Sans"/>
              </a:rPr>
              <a:t> - This involves </a:t>
            </a:r>
            <a:r>
              <a:rPr lang="en-IN" sz="2000" b="1">
                <a:solidFill>
                  <a:schemeClr val="dk1"/>
                </a:solidFill>
                <a:latin typeface="Quattrocento Sans"/>
                <a:ea typeface="Quattrocento Sans"/>
                <a:cs typeface="Quattrocento Sans"/>
                <a:sym typeface="Quattrocento Sans"/>
              </a:rPr>
              <a:t>the removal of monopoly rights</a:t>
            </a:r>
            <a:r>
              <a:rPr lang="en-IN" sz="2000">
                <a:solidFill>
                  <a:schemeClr val="dk1"/>
                </a:solidFill>
                <a:latin typeface="Quattrocento Sans"/>
                <a:ea typeface="Quattrocento Sans"/>
                <a:cs typeface="Quattrocento Sans"/>
                <a:sym typeface="Quattrocento Sans"/>
              </a:rPr>
              <a:t>. In 1979, the UK’s National Bus Corporation lost its monopoly of long distance coach haulage. Private operators were now allowed to compete. This substantially reduced coach fares on a number of routes. </a:t>
            </a:r>
            <a:endParaRPr sz="2000">
              <a:solidFill>
                <a:schemeClr val="dk1"/>
              </a:solidFill>
              <a:latin typeface="Quattrocento Sans"/>
              <a:ea typeface="Quattrocento Sans"/>
              <a:cs typeface="Quattrocento Sans"/>
              <a:sym typeface="Quattrocento Sans"/>
            </a:endParaRPr>
          </a:p>
          <a:p>
            <a:pPr marL="0" lvl="0" indent="0" algn="l" rtl="0">
              <a:lnSpc>
                <a:spcPct val="110000"/>
              </a:lnSpc>
              <a:spcBef>
                <a:spcPts val="1500"/>
              </a:spcBef>
              <a:spcAft>
                <a:spcPts val="0"/>
              </a:spcAft>
              <a:buClr>
                <a:srgbClr val="595959"/>
              </a:buClr>
              <a:buSzPts val="2000"/>
              <a:buNone/>
            </a:pP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6"/>
          <p:cNvSpPr txBox="1">
            <a:spLocks noGrp="1"/>
          </p:cNvSpPr>
          <p:nvPr>
            <p:ph type="body" idx="1"/>
          </p:nvPr>
        </p:nvSpPr>
        <p:spPr>
          <a:xfrm>
            <a:off x="838200" y="1523999"/>
            <a:ext cx="10515600" cy="4652963"/>
          </a:xfrm>
          <a:prstGeom prst="rect">
            <a:avLst/>
          </a:prstGeom>
          <a:noFill/>
          <a:ln>
            <a:noFill/>
          </a:ln>
        </p:spPr>
        <p:txBody>
          <a:bodyPr spcFirstLastPara="1" wrap="square" lIns="91425" tIns="45700" rIns="91425" bIns="45700" anchor="t" anchorCtr="0">
            <a:normAutofit/>
          </a:bodyPr>
          <a:lstStyle/>
          <a:p>
            <a:pPr marL="342900" lvl="0" indent="-342900" algn="l" rtl="0">
              <a:lnSpc>
                <a:spcPct val="110000"/>
              </a:lnSpc>
              <a:spcBef>
                <a:spcPts val="0"/>
              </a:spcBef>
              <a:spcAft>
                <a:spcPts val="0"/>
              </a:spcAft>
              <a:buClr>
                <a:schemeClr val="dk1"/>
              </a:buClr>
              <a:buSzPts val="2000"/>
              <a:buFont typeface="Arial"/>
              <a:buChar char="•"/>
            </a:pPr>
            <a:r>
              <a:rPr lang="en-IN" sz="2000" b="1">
                <a:solidFill>
                  <a:schemeClr val="dk1"/>
                </a:solidFill>
                <a:latin typeface="Quattrocento Sans"/>
                <a:ea typeface="Quattrocento Sans"/>
                <a:cs typeface="Quattrocento Sans"/>
                <a:sym typeface="Quattrocento Sans"/>
              </a:rPr>
              <a:t>Introducing market relationships into the public sector </a:t>
            </a:r>
            <a:r>
              <a:rPr lang="en-IN" sz="2000">
                <a:solidFill>
                  <a:schemeClr val="dk1"/>
                </a:solidFill>
                <a:latin typeface="Quattrocento Sans"/>
                <a:ea typeface="Quattrocento Sans"/>
                <a:cs typeface="Quattrocento Sans"/>
                <a:sym typeface="Quattrocento Sans"/>
              </a:rPr>
              <a:t>- This is where the </a:t>
            </a:r>
            <a:r>
              <a:rPr lang="en-IN" sz="2000" b="1">
                <a:solidFill>
                  <a:schemeClr val="dk1"/>
                </a:solidFill>
                <a:latin typeface="Quattrocento Sans"/>
                <a:ea typeface="Quattrocento Sans"/>
                <a:cs typeface="Quattrocento Sans"/>
                <a:sym typeface="Quattrocento Sans"/>
              </a:rPr>
              <a:t>government tries to get different departments </a:t>
            </a:r>
            <a:r>
              <a:rPr lang="en-IN" sz="2000">
                <a:solidFill>
                  <a:schemeClr val="dk1"/>
                </a:solidFill>
                <a:latin typeface="Quattrocento Sans"/>
                <a:ea typeface="Quattrocento Sans"/>
                <a:cs typeface="Quattrocento Sans"/>
                <a:sym typeface="Quattrocento Sans"/>
              </a:rPr>
              <a:t>or elements within a particular part of the public sector </a:t>
            </a:r>
            <a:r>
              <a:rPr lang="en-IN" sz="2000" b="1">
                <a:solidFill>
                  <a:schemeClr val="dk1"/>
                </a:solidFill>
                <a:latin typeface="Quattrocento Sans"/>
                <a:ea typeface="Quattrocento Sans"/>
                <a:cs typeface="Quattrocento Sans"/>
                <a:sym typeface="Quattrocento Sans"/>
              </a:rPr>
              <a:t>to ‘trade’ with each other</a:t>
            </a:r>
            <a:r>
              <a:rPr lang="en-IN" sz="2000">
                <a:solidFill>
                  <a:schemeClr val="dk1"/>
                </a:solidFill>
                <a:latin typeface="Quattrocento Sans"/>
                <a:ea typeface="Quattrocento Sans"/>
                <a:cs typeface="Quattrocento Sans"/>
                <a:sym typeface="Quattrocento Sans"/>
              </a:rPr>
              <a:t>, so as to encourage competition and efficiency. The best-known examples are within health and education.</a:t>
            </a:r>
            <a:endParaRPr/>
          </a:p>
          <a:p>
            <a:pPr marL="342900" lvl="0" indent="-342900" algn="l" rtl="0">
              <a:lnSpc>
                <a:spcPct val="110000"/>
              </a:lnSpc>
              <a:spcBef>
                <a:spcPts val="1500"/>
              </a:spcBef>
              <a:spcAft>
                <a:spcPts val="0"/>
              </a:spcAft>
              <a:buClr>
                <a:schemeClr val="dk1"/>
              </a:buClr>
              <a:buSzPts val="2000"/>
              <a:buFont typeface="Arial"/>
              <a:buChar char="•"/>
            </a:pPr>
            <a:r>
              <a:rPr lang="en-IN" sz="2000" b="1">
                <a:solidFill>
                  <a:schemeClr val="dk1"/>
                </a:solidFill>
                <a:latin typeface="Quattrocento Sans"/>
                <a:ea typeface="Quattrocento Sans"/>
                <a:cs typeface="Quattrocento Sans"/>
                <a:sym typeface="Quattrocento Sans"/>
              </a:rPr>
              <a:t>Public–private partnerships </a:t>
            </a:r>
            <a:r>
              <a:rPr lang="en-IN" sz="2000">
                <a:solidFill>
                  <a:schemeClr val="dk1"/>
                </a:solidFill>
                <a:latin typeface="Quattrocento Sans"/>
                <a:ea typeface="Quattrocento Sans"/>
                <a:cs typeface="Quattrocento Sans"/>
                <a:sym typeface="Quattrocento Sans"/>
              </a:rPr>
              <a:t>- Public–private partnerships (PPS) are </a:t>
            </a:r>
            <a:r>
              <a:rPr lang="en-IN" sz="2000" b="1">
                <a:solidFill>
                  <a:schemeClr val="dk1"/>
                </a:solidFill>
                <a:latin typeface="Quattrocento Sans"/>
                <a:ea typeface="Quattrocento Sans"/>
                <a:cs typeface="Quattrocento Sans"/>
                <a:sym typeface="Quattrocento Sans"/>
              </a:rPr>
              <a:t>a way of funding public expenditure with private capital.</a:t>
            </a:r>
            <a:r>
              <a:rPr lang="en-IN" sz="2000">
                <a:solidFill>
                  <a:schemeClr val="dk1"/>
                </a:solidFill>
                <a:latin typeface="Quattrocento Sans"/>
                <a:ea typeface="Quattrocento Sans"/>
                <a:cs typeface="Quattrocento Sans"/>
                <a:sym typeface="Quattrocento Sans"/>
              </a:rPr>
              <a:t> The PPI meant that a private company, after a competitive tender, would be contracted by a government department or local authority to finance and build a project, such as a new road or a prison. The government then pays the company to maintain and/or run it, or simply rents the assets from the company. The public sector thus becomes a purchaser of services rather than a direct provider itself.</a:t>
            </a:r>
            <a:endParaRPr sz="2000">
              <a:solidFill>
                <a:schemeClr val="dk1"/>
              </a:solidFill>
              <a:latin typeface="Quattrocento Sans"/>
              <a:ea typeface="Quattrocento Sans"/>
              <a:cs typeface="Quattrocento Sans"/>
              <a:sym typeface="Quattrocento Sans"/>
            </a:endParaRPr>
          </a:p>
        </p:txBody>
      </p:sp>
      <p:sp>
        <p:nvSpPr>
          <p:cNvPr id="210" name="Google Shape;210;p16"/>
          <p:cNvSpPr txBox="1">
            <a:spLocks noGrp="1"/>
          </p:cNvSpPr>
          <p:nvPr>
            <p:ph type="title"/>
          </p:nvPr>
        </p:nvSpPr>
        <p:spPr>
          <a:xfrm>
            <a:off x="838200" y="795129"/>
            <a:ext cx="8239539"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Policies to encourage competition</a:t>
            </a:r>
            <a:endParaRPr sz="4000" i="1">
              <a:latin typeface="Quattrocento Sans"/>
              <a:ea typeface="Quattrocento Sans"/>
              <a:cs typeface="Quattrocento Sans"/>
              <a:sym typeface="Quattrocento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7"/>
          <p:cNvSpPr txBox="1">
            <a:spLocks noGrp="1"/>
          </p:cNvSpPr>
          <p:nvPr>
            <p:ph type="body" idx="1"/>
          </p:nvPr>
        </p:nvSpPr>
        <p:spPr>
          <a:xfrm>
            <a:off x="838200" y="1550503"/>
            <a:ext cx="10515600" cy="4626459"/>
          </a:xfrm>
          <a:prstGeom prst="rect">
            <a:avLst/>
          </a:prstGeom>
          <a:noFill/>
          <a:ln>
            <a:noFill/>
          </a:ln>
        </p:spPr>
        <p:txBody>
          <a:bodyPr spcFirstLastPara="1" wrap="square" lIns="91425" tIns="45700" rIns="91425" bIns="45700" anchor="t" anchorCtr="0">
            <a:normAutofit/>
          </a:bodyPr>
          <a:lstStyle/>
          <a:p>
            <a:pPr marL="342900" lvl="0" indent="-342900" algn="l" rtl="0">
              <a:lnSpc>
                <a:spcPct val="110000"/>
              </a:lnSpc>
              <a:spcBef>
                <a:spcPts val="0"/>
              </a:spcBef>
              <a:spcAft>
                <a:spcPts val="0"/>
              </a:spcAft>
              <a:buClr>
                <a:schemeClr val="dk1"/>
              </a:buClr>
              <a:buSzPts val="2000"/>
              <a:buFont typeface="Arial"/>
              <a:buChar char="•"/>
            </a:pPr>
            <a:r>
              <a:rPr lang="en-IN" sz="2000" b="1">
                <a:solidFill>
                  <a:schemeClr val="dk1"/>
                </a:solidFill>
                <a:latin typeface="Quattrocento Sans"/>
                <a:ea typeface="Quattrocento Sans"/>
                <a:cs typeface="Quattrocento Sans"/>
                <a:sym typeface="Quattrocento Sans"/>
              </a:rPr>
              <a:t>Free trade and free capital movements -</a:t>
            </a:r>
            <a:r>
              <a:rPr lang="en-IN" sz="2000">
                <a:solidFill>
                  <a:schemeClr val="dk1"/>
                </a:solidFill>
                <a:latin typeface="Quattrocento Sans"/>
                <a:ea typeface="Quattrocento Sans"/>
                <a:cs typeface="Quattrocento Sans"/>
                <a:sym typeface="Quattrocento Sans"/>
              </a:rPr>
              <a:t> The </a:t>
            </a:r>
            <a:r>
              <a:rPr lang="en-IN" sz="2000" b="1">
                <a:solidFill>
                  <a:schemeClr val="dk1"/>
                </a:solidFill>
                <a:latin typeface="Quattrocento Sans"/>
                <a:ea typeface="Quattrocento Sans"/>
                <a:cs typeface="Quattrocento Sans"/>
                <a:sym typeface="Quattrocento Sans"/>
              </a:rPr>
              <a:t>opening up of international trade and investment is central to a market-orientated supply-side policy</a:t>
            </a:r>
            <a:r>
              <a:rPr lang="en-IN" sz="2000">
                <a:solidFill>
                  <a:schemeClr val="dk1"/>
                </a:solidFill>
                <a:latin typeface="Quattrocento Sans"/>
                <a:ea typeface="Quattrocento Sans"/>
                <a:cs typeface="Quattrocento Sans"/>
                <a:sym typeface="Quattrocento Sans"/>
              </a:rPr>
              <a:t>. One of the first measures was to remove all exchange controls, thereby permitting the free inflow and outflow of capital, both long term and short term. </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Critics have claimed that in the short term industries may be forced to close by the competition from cheaper imported products, which can have a major impact on employment in the areas affected.   </a:t>
            </a:r>
            <a:endParaRPr sz="2000">
              <a:solidFill>
                <a:schemeClr val="dk1"/>
              </a:solidFill>
              <a:latin typeface="Quattrocento Sans"/>
              <a:ea typeface="Quattrocento Sans"/>
              <a:cs typeface="Quattrocento Sans"/>
              <a:sym typeface="Quattrocento Sans"/>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A major election promise of the Trump campaign was that ‘putting America first’ would involve a move away from free trade and giving specific protection to US industries, such as vehicles and steel.</a:t>
            </a:r>
            <a:endParaRPr sz="2000">
              <a:solidFill>
                <a:schemeClr val="dk1"/>
              </a:solidFill>
              <a:latin typeface="Quattrocento Sans"/>
              <a:ea typeface="Quattrocento Sans"/>
              <a:cs typeface="Quattrocento Sans"/>
              <a:sym typeface="Quattrocento Sans"/>
            </a:endParaRPr>
          </a:p>
        </p:txBody>
      </p:sp>
      <p:sp>
        <p:nvSpPr>
          <p:cNvPr id="216" name="Google Shape;216;p17"/>
          <p:cNvSpPr txBox="1">
            <a:spLocks noGrp="1"/>
          </p:cNvSpPr>
          <p:nvPr>
            <p:ph type="title"/>
          </p:nvPr>
        </p:nvSpPr>
        <p:spPr>
          <a:xfrm>
            <a:off x="838200" y="795129"/>
            <a:ext cx="8239539"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Policies to encourage competition</a:t>
            </a:r>
            <a:endParaRPr sz="4000" i="1">
              <a:latin typeface="Quattrocento Sans"/>
              <a:ea typeface="Quattrocento Sans"/>
              <a:cs typeface="Quattrocento Sans"/>
              <a:sym typeface="Quattrocento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8"/>
          <p:cNvSpPr txBox="1">
            <a:spLocks noGrp="1"/>
          </p:cNvSpPr>
          <p:nvPr>
            <p:ph type="title"/>
          </p:nvPr>
        </p:nvSpPr>
        <p:spPr>
          <a:xfrm>
            <a:off x="838200" y="781877"/>
            <a:ext cx="6211957" cy="640335"/>
          </a:xfrm>
          <a:prstGeom prst="rect">
            <a:avLst/>
          </a:prstGeom>
          <a:solidFill>
            <a:srgbClr val="FCD3C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The case for intervention</a:t>
            </a:r>
            <a:endParaRPr sz="4000" i="1">
              <a:latin typeface="Quattrocento Sans"/>
              <a:ea typeface="Quattrocento Sans"/>
              <a:cs typeface="Quattrocento Sans"/>
              <a:sym typeface="Quattrocento Sans"/>
            </a:endParaRPr>
          </a:p>
        </p:txBody>
      </p:sp>
      <p:sp>
        <p:nvSpPr>
          <p:cNvPr id="222" name="Google Shape;222;p18"/>
          <p:cNvSpPr txBox="1">
            <a:spLocks noGrp="1"/>
          </p:cNvSpPr>
          <p:nvPr>
            <p:ph type="body" idx="1"/>
          </p:nvPr>
        </p:nvSpPr>
        <p:spPr>
          <a:xfrm>
            <a:off x="838200" y="1537251"/>
            <a:ext cx="10889974" cy="5102088"/>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Many interventionist policies come under the general heading of </a:t>
            </a:r>
            <a:r>
              <a:rPr lang="en-IN" sz="2000" b="1">
                <a:solidFill>
                  <a:schemeClr val="dk1"/>
                </a:solidFill>
                <a:latin typeface="Quattrocento Sans"/>
                <a:ea typeface="Quattrocento Sans"/>
                <a:cs typeface="Quattrocento Sans"/>
                <a:sym typeface="Quattrocento Sans"/>
              </a:rPr>
              <a:t>industrial policy - </a:t>
            </a:r>
            <a:r>
              <a:rPr lang="en-IN" sz="2000">
                <a:solidFill>
                  <a:schemeClr val="dk1"/>
                </a:solidFill>
                <a:latin typeface="Quattrocento Sans"/>
                <a:ea typeface="Quattrocento Sans"/>
                <a:cs typeface="Quattrocento Sans"/>
                <a:sym typeface="Quattrocento Sans"/>
              </a:rPr>
              <a:t>Policies to encourage industrial investment and greater industrial efficiency. </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The basis of the case for government intervention is that the free market is likely to provide too little research and development, training and investment.</a:t>
            </a:r>
            <a:endParaRPr/>
          </a:p>
          <a:p>
            <a:pPr marL="0" lvl="0" indent="0" algn="l" rtl="0">
              <a:lnSpc>
                <a:spcPct val="110000"/>
              </a:lnSpc>
              <a:spcBef>
                <a:spcPts val="150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Why there are low levels of investment, R&amp;D, education and training?</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There are potentially large external benefits from research and development. Investment that is privately unprofitable for a firm may therefore still be economically desirable for the nation.</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Similarly, investment in training may continue yielding benefits to society that are lost to the firms providing the training when the workers leave.</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Investment often involves risks. Firms may be unwilling to take those risks, since the costs of possible failure may be too high</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9"/>
          <p:cNvSpPr txBox="1">
            <a:spLocks noGrp="1"/>
          </p:cNvSpPr>
          <p:nvPr>
            <p:ph type="title"/>
          </p:nvPr>
        </p:nvSpPr>
        <p:spPr>
          <a:xfrm>
            <a:off x="838200" y="808383"/>
            <a:ext cx="10161104" cy="613830"/>
          </a:xfrm>
          <a:prstGeom prst="rect">
            <a:avLst/>
          </a:prstGeom>
          <a:solidFill>
            <a:srgbClr val="FCD3C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Quattrocento Sans"/>
              <a:buNone/>
            </a:pPr>
            <a:r>
              <a:rPr lang="en-IN" sz="3600" b="1" i="1">
                <a:latin typeface="Quattrocento Sans"/>
                <a:ea typeface="Quattrocento Sans"/>
                <a:cs typeface="Quattrocento Sans"/>
                <a:sym typeface="Quattrocento Sans"/>
              </a:rPr>
              <a:t>Examples of interventionist supply-side policy</a:t>
            </a:r>
            <a:endParaRPr sz="3600" i="1">
              <a:latin typeface="Quattrocento Sans"/>
              <a:ea typeface="Quattrocento Sans"/>
              <a:cs typeface="Quattrocento Sans"/>
              <a:sym typeface="Quattrocento Sans"/>
            </a:endParaRPr>
          </a:p>
        </p:txBody>
      </p:sp>
      <p:sp>
        <p:nvSpPr>
          <p:cNvPr id="228" name="Google Shape;228;p19"/>
          <p:cNvSpPr txBox="1">
            <a:spLocks noGrp="1"/>
          </p:cNvSpPr>
          <p:nvPr>
            <p:ph type="body" idx="1"/>
          </p:nvPr>
        </p:nvSpPr>
        <p:spPr>
          <a:xfrm>
            <a:off x="838199" y="1537251"/>
            <a:ext cx="10783957" cy="4996071"/>
          </a:xfrm>
          <a:prstGeom prst="rect">
            <a:avLst/>
          </a:prstGeom>
          <a:noFill/>
          <a:ln>
            <a:noFill/>
          </a:ln>
        </p:spPr>
        <p:txBody>
          <a:bodyPr spcFirstLastPara="1" wrap="square" lIns="91425" tIns="45700" rIns="91425" bIns="45700" anchor="t" anchorCtr="0">
            <a:normAutofit/>
          </a:bodyPr>
          <a:lstStyle/>
          <a:p>
            <a:pPr marL="342900" lvl="0" indent="-342900" algn="l" rtl="0">
              <a:lnSpc>
                <a:spcPct val="110000"/>
              </a:lnSpc>
              <a:spcBef>
                <a:spcPts val="0"/>
              </a:spcBef>
              <a:spcAft>
                <a:spcPts val="0"/>
              </a:spcAft>
              <a:buClr>
                <a:schemeClr val="dk1"/>
              </a:buClr>
              <a:buSzPts val="2000"/>
              <a:buFont typeface="Arial"/>
              <a:buChar char="•"/>
            </a:pPr>
            <a:r>
              <a:rPr lang="en-IN" sz="2000" b="1">
                <a:solidFill>
                  <a:schemeClr val="dk1"/>
                </a:solidFill>
                <a:latin typeface="Quattrocento Sans"/>
                <a:ea typeface="Quattrocento Sans"/>
                <a:cs typeface="Quattrocento Sans"/>
                <a:sym typeface="Quattrocento Sans"/>
              </a:rPr>
              <a:t>Nationalisation - </a:t>
            </a:r>
            <a:r>
              <a:rPr lang="en-IN" sz="2000">
                <a:solidFill>
                  <a:schemeClr val="dk1"/>
                </a:solidFill>
                <a:latin typeface="Quattrocento Sans"/>
                <a:ea typeface="Quattrocento Sans"/>
                <a:cs typeface="Quattrocento Sans"/>
                <a:sym typeface="Quattrocento Sans"/>
              </a:rPr>
              <a:t>This is </a:t>
            </a:r>
            <a:r>
              <a:rPr lang="en-IN" sz="2000" b="1">
                <a:solidFill>
                  <a:schemeClr val="dk1"/>
                </a:solidFill>
                <a:latin typeface="Quattrocento Sans"/>
                <a:ea typeface="Quattrocento Sans"/>
                <a:cs typeface="Quattrocento Sans"/>
                <a:sym typeface="Quattrocento Sans"/>
              </a:rPr>
              <a:t>the most extreme form of intervention</a:t>
            </a:r>
            <a:r>
              <a:rPr lang="en-IN" sz="2000">
                <a:solidFill>
                  <a:schemeClr val="dk1"/>
                </a:solidFill>
                <a:latin typeface="Quattrocento Sans"/>
                <a:ea typeface="Quattrocento Sans"/>
                <a:cs typeface="Quattrocento Sans"/>
                <a:sym typeface="Quattrocento Sans"/>
              </a:rPr>
              <a:t>, and one that most countries have in the past rejected, given the worldwide trend of privatisation.  Nevertheless, many countries have stopped short of privatising certain key transport and power industries, such as the railways and electricity. Nationalisation may also be a suitable solution for rescuing vital industries suffering extreme market turbulence.</a:t>
            </a:r>
            <a:endParaRPr/>
          </a:p>
          <a:p>
            <a:pPr marL="342900" lvl="0" indent="-342900" algn="l" rtl="0">
              <a:lnSpc>
                <a:spcPct val="110000"/>
              </a:lnSpc>
              <a:spcBef>
                <a:spcPts val="1500"/>
              </a:spcBef>
              <a:spcAft>
                <a:spcPts val="0"/>
              </a:spcAft>
              <a:buClr>
                <a:schemeClr val="dk1"/>
              </a:buClr>
              <a:buSzPts val="2000"/>
              <a:buFont typeface="Arial"/>
              <a:buChar char="•"/>
            </a:pPr>
            <a:r>
              <a:rPr lang="en-IN" sz="2000" b="1">
                <a:solidFill>
                  <a:schemeClr val="dk1"/>
                </a:solidFill>
                <a:latin typeface="Quattrocento Sans"/>
                <a:ea typeface="Quattrocento Sans"/>
                <a:cs typeface="Quattrocento Sans"/>
                <a:sym typeface="Quattrocento Sans"/>
              </a:rPr>
              <a:t>Direct provision - </a:t>
            </a:r>
            <a:r>
              <a:rPr lang="en-IN" sz="2000">
                <a:solidFill>
                  <a:schemeClr val="dk1"/>
                </a:solidFill>
                <a:latin typeface="Quattrocento Sans"/>
                <a:ea typeface="Quattrocento Sans"/>
                <a:cs typeface="Quattrocento Sans"/>
                <a:sym typeface="Quattrocento Sans"/>
              </a:rPr>
              <a:t>Improvements in infrastructure – such as a better motorway system – can be of direct benefit to industry. Alternatively, the government could provide factories or equipment to specific firms.</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838200" y="808383"/>
            <a:ext cx="5138530" cy="61383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Supply-side policies</a:t>
            </a:r>
            <a:endParaRPr sz="4000" i="1">
              <a:latin typeface="Quattrocento Sans"/>
              <a:ea typeface="Quattrocento Sans"/>
              <a:cs typeface="Quattrocento Sans"/>
              <a:sym typeface="Quattrocento Sans"/>
            </a:endParaRPr>
          </a:p>
        </p:txBody>
      </p:sp>
      <p:sp>
        <p:nvSpPr>
          <p:cNvPr id="116" name="Google Shape;116;p2"/>
          <p:cNvSpPr txBox="1">
            <a:spLocks noGrp="1"/>
          </p:cNvSpPr>
          <p:nvPr>
            <p:ph type="body" idx="1"/>
          </p:nvPr>
        </p:nvSpPr>
        <p:spPr>
          <a:xfrm>
            <a:off x="838200" y="1563757"/>
            <a:ext cx="10770704" cy="4929808"/>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Supply-side policies - </a:t>
            </a:r>
            <a:r>
              <a:rPr lang="en-IN" sz="2000">
                <a:solidFill>
                  <a:schemeClr val="dk1"/>
                </a:solidFill>
                <a:latin typeface="Quattrocento Sans"/>
                <a:ea typeface="Quattrocento Sans"/>
                <a:cs typeface="Quattrocento Sans"/>
                <a:sym typeface="Quattrocento Sans"/>
              </a:rPr>
              <a:t>Government policies that attempt to influence aggregate supply directly, rather than through aggregate demand. These policies are designed to increase the quantity and/or productivity of the inputs used in production</a:t>
            </a:r>
            <a:endParaRPr/>
          </a:p>
          <a:p>
            <a:pPr marL="0" lvl="0" indent="0" algn="l" rtl="0">
              <a:lnSpc>
                <a:spcPct val="110000"/>
              </a:lnSpc>
              <a:spcBef>
                <a:spcPts val="150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Aims of Supply-side policies :</a:t>
            </a:r>
            <a:endParaRPr/>
          </a:p>
          <a:p>
            <a:pPr marL="342900" lvl="0" indent="-342900" algn="l" rtl="0">
              <a:lnSpc>
                <a:spcPct val="110000"/>
              </a:lnSpc>
              <a:spcBef>
                <a:spcPts val="1500"/>
              </a:spcBef>
              <a:spcAft>
                <a:spcPts val="0"/>
              </a:spcAft>
              <a:buClr>
                <a:schemeClr val="dk1"/>
              </a:buClr>
              <a:buSzPts val="2000"/>
              <a:buFont typeface="Arial"/>
              <a:buChar char="•"/>
            </a:pPr>
            <a:r>
              <a:rPr lang="en-IN" sz="2000">
                <a:solidFill>
                  <a:schemeClr val="dk1"/>
                </a:solidFill>
                <a:latin typeface="Quattrocento Sans"/>
                <a:ea typeface="Quattrocento Sans"/>
                <a:cs typeface="Quattrocento Sans"/>
                <a:sym typeface="Quattrocento Sans"/>
              </a:rPr>
              <a:t>Supply-side policies may be directed at </a:t>
            </a:r>
            <a:r>
              <a:rPr lang="en-IN" sz="2000" b="1">
                <a:solidFill>
                  <a:schemeClr val="dk1"/>
                </a:solidFill>
                <a:latin typeface="Quattrocento Sans"/>
                <a:ea typeface="Quattrocento Sans"/>
                <a:cs typeface="Quattrocento Sans"/>
                <a:sym typeface="Quattrocento Sans"/>
              </a:rPr>
              <a:t>encouraging research and development</a:t>
            </a:r>
            <a:r>
              <a:rPr lang="en-IN" sz="2000">
                <a:solidFill>
                  <a:schemeClr val="dk1"/>
                </a:solidFill>
                <a:latin typeface="Quattrocento Sans"/>
                <a:ea typeface="Quattrocento Sans"/>
                <a:cs typeface="Quattrocento Sans"/>
                <a:sym typeface="Quattrocento Sans"/>
              </a:rPr>
              <a:t>. </a:t>
            </a:r>
            <a:endParaRPr sz="2000">
              <a:solidFill>
                <a:schemeClr val="dk1"/>
              </a:solidFill>
              <a:latin typeface="Quattrocento Sans"/>
              <a:ea typeface="Quattrocento Sans"/>
              <a:cs typeface="Quattrocento Sans"/>
              <a:sym typeface="Quattrocento Sans"/>
            </a:endParaRPr>
          </a:p>
          <a:p>
            <a:pPr marL="342900" lvl="0" indent="-342900" algn="l" rtl="0">
              <a:lnSpc>
                <a:spcPct val="110000"/>
              </a:lnSpc>
              <a:spcBef>
                <a:spcPts val="1500"/>
              </a:spcBef>
              <a:spcAft>
                <a:spcPts val="0"/>
              </a:spcAft>
              <a:buClr>
                <a:schemeClr val="dk1"/>
              </a:buClr>
              <a:buSzPts val="2000"/>
              <a:buFont typeface="Arial"/>
              <a:buChar char="•"/>
            </a:pPr>
            <a:r>
              <a:rPr lang="en-IN" sz="2000">
                <a:solidFill>
                  <a:schemeClr val="dk1"/>
                </a:solidFill>
                <a:latin typeface="Quattrocento Sans"/>
                <a:ea typeface="Quattrocento Sans"/>
                <a:cs typeface="Quattrocento Sans"/>
                <a:sym typeface="Quattrocento Sans"/>
              </a:rPr>
              <a:t>Specific measures might include </a:t>
            </a:r>
            <a:r>
              <a:rPr lang="en-IN" sz="2000" b="1">
                <a:solidFill>
                  <a:schemeClr val="dk1"/>
                </a:solidFill>
                <a:latin typeface="Quattrocento Sans"/>
                <a:ea typeface="Quattrocento Sans"/>
                <a:cs typeface="Quattrocento Sans"/>
                <a:sym typeface="Quattrocento Sans"/>
              </a:rPr>
              <a:t>increasing incentives for firms to take advantage of new ideas and innovations </a:t>
            </a:r>
            <a:r>
              <a:rPr lang="en-IN" sz="2000">
                <a:solidFill>
                  <a:schemeClr val="dk1"/>
                </a:solidFill>
                <a:latin typeface="Quattrocento Sans"/>
                <a:ea typeface="Quattrocento Sans"/>
                <a:cs typeface="Quattrocento Sans"/>
                <a:sym typeface="Quattrocento Sans"/>
              </a:rPr>
              <a:t>by investing in new capital, new production processes and perhaps organisational structures.</a:t>
            </a:r>
            <a:endParaRPr/>
          </a:p>
          <a:p>
            <a:pPr marL="342900" lvl="0" indent="-342900" algn="l" rtl="0">
              <a:lnSpc>
                <a:spcPct val="110000"/>
              </a:lnSpc>
              <a:spcBef>
                <a:spcPts val="1500"/>
              </a:spcBef>
              <a:spcAft>
                <a:spcPts val="0"/>
              </a:spcAft>
              <a:buClr>
                <a:schemeClr val="dk1"/>
              </a:buClr>
              <a:buSzPts val="2000"/>
              <a:buFont typeface="Arial"/>
              <a:buChar char="•"/>
            </a:pPr>
            <a:r>
              <a:rPr lang="en-IN" sz="2000">
                <a:solidFill>
                  <a:schemeClr val="dk1"/>
                </a:solidFill>
                <a:latin typeface="Quattrocento Sans"/>
                <a:ea typeface="Quattrocento Sans"/>
                <a:cs typeface="Quattrocento Sans"/>
                <a:sym typeface="Quattrocento Sans"/>
              </a:rPr>
              <a:t>Supply-side policies to encourage economic growth are likely to focus not just on research and development, but also on </a:t>
            </a:r>
            <a:r>
              <a:rPr lang="en-IN" sz="2000" b="1">
                <a:solidFill>
                  <a:schemeClr val="dk1"/>
                </a:solidFill>
                <a:latin typeface="Quattrocento Sans"/>
                <a:ea typeface="Quattrocento Sans"/>
                <a:cs typeface="Quattrocento Sans"/>
                <a:sym typeface="Quattrocento Sans"/>
              </a:rPr>
              <a:t>education and training, infrastructure, industrial organisation, work practices and the whole range of incentives</a:t>
            </a:r>
            <a:r>
              <a:rPr lang="en-IN" sz="2000">
                <a:solidFill>
                  <a:schemeClr val="dk1"/>
                </a:solidFill>
                <a:latin typeface="Quattrocento Sans"/>
                <a:ea typeface="Quattrocento Sans"/>
                <a:cs typeface="Quattrocento Sans"/>
                <a:sym typeface="Quattrocento Sans"/>
              </a:rPr>
              <a:t> that may be necessary to make the best use of new ideas and techniques</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0"/>
          <p:cNvSpPr txBox="1">
            <a:spLocks noGrp="1"/>
          </p:cNvSpPr>
          <p:nvPr>
            <p:ph type="body" idx="1"/>
          </p:nvPr>
        </p:nvSpPr>
        <p:spPr>
          <a:xfrm>
            <a:off x="838200" y="1577009"/>
            <a:ext cx="10515600" cy="4599954"/>
          </a:xfrm>
          <a:prstGeom prst="rect">
            <a:avLst/>
          </a:prstGeom>
          <a:noFill/>
          <a:ln>
            <a:noFill/>
          </a:ln>
        </p:spPr>
        <p:txBody>
          <a:bodyPr spcFirstLastPara="1" wrap="square" lIns="91425" tIns="45700" rIns="91425" bIns="45700" anchor="t" anchorCtr="0">
            <a:normAutofit/>
          </a:bodyPr>
          <a:lstStyle/>
          <a:p>
            <a:pPr marL="342900" lvl="0" indent="-342900" algn="l" rtl="0">
              <a:lnSpc>
                <a:spcPct val="110000"/>
              </a:lnSpc>
              <a:spcBef>
                <a:spcPts val="0"/>
              </a:spcBef>
              <a:spcAft>
                <a:spcPts val="0"/>
              </a:spcAft>
              <a:buClr>
                <a:schemeClr val="dk1"/>
              </a:buClr>
              <a:buSzPts val="2000"/>
              <a:buFont typeface="Arial"/>
              <a:buChar char="•"/>
            </a:pPr>
            <a:r>
              <a:rPr lang="en-IN" sz="2000" b="1">
                <a:solidFill>
                  <a:schemeClr val="dk1"/>
                </a:solidFill>
                <a:latin typeface="Quattrocento Sans"/>
                <a:ea typeface="Quattrocento Sans"/>
                <a:cs typeface="Quattrocento Sans"/>
                <a:sym typeface="Quattrocento Sans"/>
              </a:rPr>
              <a:t>Funding research and development (R&amp;D) - </a:t>
            </a:r>
            <a:r>
              <a:rPr lang="en-IN" sz="2000">
                <a:solidFill>
                  <a:schemeClr val="dk1"/>
                </a:solidFill>
                <a:latin typeface="Quattrocento Sans"/>
                <a:ea typeface="Quattrocento Sans"/>
                <a:cs typeface="Quattrocento Sans"/>
                <a:sym typeface="Quattrocento Sans"/>
              </a:rPr>
              <a:t>To increase a country’s research and development, the government could fund universities or other research institutes through various grants, perhaps allocated by research councils. Alternatively, it could provide grants or tax relief to private firms to carry out R&amp;D.</a:t>
            </a:r>
            <a:endParaRPr/>
          </a:p>
          <a:p>
            <a:pPr marL="342900" lvl="0" indent="-342900" algn="l" rtl="0">
              <a:lnSpc>
                <a:spcPct val="110000"/>
              </a:lnSpc>
              <a:spcBef>
                <a:spcPts val="1500"/>
              </a:spcBef>
              <a:spcAft>
                <a:spcPts val="0"/>
              </a:spcAft>
              <a:buClr>
                <a:schemeClr val="dk1"/>
              </a:buClr>
              <a:buSzPts val="2000"/>
              <a:buFont typeface="Arial"/>
              <a:buChar char="•"/>
            </a:pPr>
            <a:r>
              <a:rPr lang="en-IN" sz="2000" b="1">
                <a:solidFill>
                  <a:schemeClr val="dk1"/>
                </a:solidFill>
                <a:latin typeface="Quattrocento Sans"/>
                <a:ea typeface="Quattrocento Sans"/>
                <a:cs typeface="Quattrocento Sans"/>
                <a:sym typeface="Quattrocento Sans"/>
              </a:rPr>
              <a:t>Training and education - </a:t>
            </a:r>
            <a:r>
              <a:rPr lang="en-IN" sz="2000">
                <a:solidFill>
                  <a:schemeClr val="dk1"/>
                </a:solidFill>
                <a:latin typeface="Quattrocento Sans"/>
                <a:ea typeface="Quattrocento Sans"/>
                <a:cs typeface="Quattrocento Sans"/>
                <a:sym typeface="Quattrocento Sans"/>
              </a:rPr>
              <a:t>It is generally recognised by economists and politicians alike that improvements in training and education can yield significant supply-side gains. The government may set up training schemes, or encourage educational institutions to make their courses more vocationally relevant, or introduce new vocational qualifications. Alternatively, the government can provide grants or tax relief to firms which themselves provide training schemes.</a:t>
            </a:r>
            <a:endParaRPr sz="2000">
              <a:solidFill>
                <a:schemeClr val="dk1"/>
              </a:solidFill>
              <a:latin typeface="Quattrocento Sans"/>
              <a:ea typeface="Quattrocento Sans"/>
              <a:cs typeface="Quattrocento Sans"/>
              <a:sym typeface="Quattrocento Sans"/>
            </a:endParaRPr>
          </a:p>
        </p:txBody>
      </p:sp>
      <p:sp>
        <p:nvSpPr>
          <p:cNvPr id="234" name="Google Shape;234;p20"/>
          <p:cNvSpPr txBox="1">
            <a:spLocks noGrp="1"/>
          </p:cNvSpPr>
          <p:nvPr>
            <p:ph type="title"/>
          </p:nvPr>
        </p:nvSpPr>
        <p:spPr>
          <a:xfrm>
            <a:off x="838200" y="808383"/>
            <a:ext cx="10068339" cy="613830"/>
          </a:xfrm>
          <a:prstGeom prst="rect">
            <a:avLst/>
          </a:prstGeom>
          <a:solidFill>
            <a:srgbClr val="FCD3C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Quattrocento Sans"/>
              <a:buNone/>
            </a:pPr>
            <a:r>
              <a:rPr lang="en-IN" sz="3600" b="1" i="1">
                <a:latin typeface="Quattrocento Sans"/>
                <a:ea typeface="Quattrocento Sans"/>
                <a:cs typeface="Quattrocento Sans"/>
                <a:sym typeface="Quattrocento Sans"/>
              </a:rPr>
              <a:t>Examples of interventionist supply-side policy</a:t>
            </a:r>
            <a:endParaRPr sz="3600" i="1">
              <a:latin typeface="Quattrocento Sans"/>
              <a:ea typeface="Quattrocento Sans"/>
              <a:cs typeface="Quattrocento Sans"/>
              <a:sym typeface="Quattrocento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1"/>
          <p:cNvSpPr txBox="1">
            <a:spLocks noGrp="1"/>
          </p:cNvSpPr>
          <p:nvPr>
            <p:ph type="body" idx="1"/>
          </p:nvPr>
        </p:nvSpPr>
        <p:spPr>
          <a:xfrm>
            <a:off x="838200" y="1550503"/>
            <a:ext cx="10515600" cy="4626459"/>
          </a:xfrm>
          <a:prstGeom prst="rect">
            <a:avLst/>
          </a:prstGeom>
          <a:noFill/>
          <a:ln>
            <a:noFill/>
          </a:ln>
        </p:spPr>
        <p:txBody>
          <a:bodyPr spcFirstLastPara="1" wrap="square" lIns="91425" tIns="45700" rIns="91425" bIns="45700" anchor="t" anchorCtr="0">
            <a:normAutofit/>
          </a:bodyPr>
          <a:lstStyle/>
          <a:p>
            <a:pPr marL="342900" lvl="0" indent="-342900" algn="l" rtl="0">
              <a:lnSpc>
                <a:spcPct val="110000"/>
              </a:lnSpc>
              <a:spcBef>
                <a:spcPts val="0"/>
              </a:spcBef>
              <a:spcAft>
                <a:spcPts val="0"/>
              </a:spcAft>
              <a:buClr>
                <a:schemeClr val="dk1"/>
              </a:buClr>
              <a:buSzPts val="2000"/>
              <a:buFont typeface="Arial"/>
              <a:buChar char="•"/>
            </a:pPr>
            <a:r>
              <a:rPr lang="en-IN" sz="2000" b="1">
                <a:solidFill>
                  <a:schemeClr val="dk1"/>
                </a:solidFill>
                <a:latin typeface="Quattrocento Sans"/>
                <a:ea typeface="Quattrocento Sans"/>
                <a:cs typeface="Quattrocento Sans"/>
                <a:sym typeface="Quattrocento Sans"/>
              </a:rPr>
              <a:t>Advice, information and collaboration - </a:t>
            </a:r>
            <a:r>
              <a:rPr lang="en-IN" sz="2000">
                <a:solidFill>
                  <a:schemeClr val="dk1"/>
                </a:solidFill>
                <a:latin typeface="Quattrocento Sans"/>
                <a:ea typeface="Quattrocento Sans"/>
                <a:cs typeface="Quattrocento Sans"/>
                <a:sym typeface="Quattrocento Sans"/>
              </a:rPr>
              <a:t>The government may engage in discussions with private firms in order to find ways to improve efficiency and innovation. It may bring firms together to exchange information and create a climate of greater certainty or it may bring firms and unions together to try to create greater industrial harmony. It can provide various information services to firms: technical assistance, the results of public research, information on markets, etc.</a:t>
            </a:r>
            <a:endParaRPr sz="2000">
              <a:solidFill>
                <a:schemeClr val="dk1"/>
              </a:solidFill>
              <a:latin typeface="Quattrocento Sans"/>
              <a:ea typeface="Quattrocento Sans"/>
              <a:cs typeface="Quattrocento Sans"/>
              <a:sym typeface="Quattrocento Sans"/>
            </a:endParaRPr>
          </a:p>
        </p:txBody>
      </p:sp>
      <p:sp>
        <p:nvSpPr>
          <p:cNvPr id="240" name="Google Shape;240;p21"/>
          <p:cNvSpPr txBox="1">
            <a:spLocks noGrp="1"/>
          </p:cNvSpPr>
          <p:nvPr>
            <p:ph type="title"/>
          </p:nvPr>
        </p:nvSpPr>
        <p:spPr>
          <a:xfrm>
            <a:off x="838200" y="795129"/>
            <a:ext cx="10081591" cy="627083"/>
          </a:xfrm>
          <a:prstGeom prst="rect">
            <a:avLst/>
          </a:prstGeom>
          <a:solidFill>
            <a:srgbClr val="FCD3C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Quattrocento Sans"/>
              <a:buNone/>
            </a:pPr>
            <a:r>
              <a:rPr lang="en-IN" sz="3600" b="1" i="1">
                <a:latin typeface="Quattrocento Sans"/>
                <a:ea typeface="Quattrocento Sans"/>
                <a:cs typeface="Quattrocento Sans"/>
                <a:sym typeface="Quattrocento Sans"/>
              </a:rPr>
              <a:t>Examples of interventionist supply-side policy</a:t>
            </a:r>
            <a:endParaRPr sz="3600" i="1">
              <a:latin typeface="Quattrocento Sans"/>
              <a:ea typeface="Quattrocento Sans"/>
              <a:cs typeface="Quattrocento Sans"/>
              <a:sym typeface="Quattrocento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2"/>
          <p:cNvSpPr txBox="1">
            <a:spLocks noGrp="1"/>
          </p:cNvSpPr>
          <p:nvPr>
            <p:ph type="title"/>
          </p:nvPr>
        </p:nvSpPr>
        <p:spPr>
          <a:xfrm>
            <a:off x="838200" y="795129"/>
            <a:ext cx="6649278"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Regional and urban policy</a:t>
            </a:r>
            <a:endParaRPr sz="4000" i="1">
              <a:latin typeface="Quattrocento Sans"/>
              <a:ea typeface="Quattrocento Sans"/>
              <a:cs typeface="Quattrocento Sans"/>
              <a:sym typeface="Quattrocento Sans"/>
            </a:endParaRPr>
          </a:p>
        </p:txBody>
      </p:sp>
      <p:sp>
        <p:nvSpPr>
          <p:cNvPr id="246" name="Google Shape;246;p22"/>
          <p:cNvSpPr txBox="1">
            <a:spLocks noGrp="1"/>
          </p:cNvSpPr>
          <p:nvPr>
            <p:ph type="body" idx="1"/>
          </p:nvPr>
        </p:nvSpPr>
        <p:spPr>
          <a:xfrm>
            <a:off x="838199" y="1537251"/>
            <a:ext cx="11115261" cy="5168349"/>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Causes of regional imbalance</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In addition to adopting supply-side measures that focus on the economy as a whole, governments may decide to target specific regions of the economy. </a:t>
            </a:r>
            <a:endParaRPr sz="2000">
              <a:solidFill>
                <a:schemeClr val="dk1"/>
              </a:solidFill>
              <a:latin typeface="Quattrocento Sans"/>
              <a:ea typeface="Quattrocento Sans"/>
              <a:cs typeface="Quattrocento Sans"/>
              <a:sym typeface="Quattrocento Sans"/>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The regional and urban problems normally </a:t>
            </a:r>
            <a:r>
              <a:rPr lang="en-IN" sz="2000" b="1">
                <a:solidFill>
                  <a:schemeClr val="dk1"/>
                </a:solidFill>
                <a:latin typeface="Quattrocento Sans"/>
                <a:ea typeface="Quattrocento Sans"/>
                <a:cs typeface="Quattrocento Sans"/>
                <a:sym typeface="Quattrocento Sans"/>
              </a:rPr>
              <a:t>result from structural problems </a:t>
            </a:r>
            <a:r>
              <a:rPr lang="en-IN" sz="2000">
                <a:solidFill>
                  <a:schemeClr val="dk1"/>
                </a:solidFill>
                <a:latin typeface="Quattrocento Sans"/>
                <a:ea typeface="Quattrocento Sans"/>
                <a:cs typeface="Quattrocento Sans"/>
                <a:sym typeface="Quattrocento Sans"/>
              </a:rPr>
              <a:t>- the main one being the </a:t>
            </a:r>
            <a:r>
              <a:rPr lang="en-IN" sz="2000" b="1">
                <a:solidFill>
                  <a:schemeClr val="dk1"/>
                </a:solidFill>
                <a:latin typeface="Quattrocento Sans"/>
                <a:ea typeface="Quattrocento Sans"/>
                <a:cs typeface="Quattrocento Sans"/>
                <a:sym typeface="Quattrocento Sans"/>
              </a:rPr>
              <a:t>decline of certain industries</a:t>
            </a:r>
            <a:r>
              <a:rPr lang="en-IN" sz="2000">
                <a:solidFill>
                  <a:schemeClr val="dk1"/>
                </a:solidFill>
                <a:latin typeface="Quattrocento Sans"/>
                <a:ea typeface="Quattrocento Sans"/>
                <a:cs typeface="Quattrocento Sans"/>
                <a:sym typeface="Quattrocento Sans"/>
              </a:rPr>
              <a:t>. When an area declines, there will be a downward </a:t>
            </a:r>
            <a:r>
              <a:rPr lang="en-IN" sz="2000" b="1">
                <a:solidFill>
                  <a:schemeClr val="dk1"/>
                </a:solidFill>
                <a:latin typeface="Quattrocento Sans"/>
                <a:ea typeface="Quattrocento Sans"/>
                <a:cs typeface="Quattrocento Sans"/>
                <a:sym typeface="Quattrocento Sans"/>
              </a:rPr>
              <a:t>regional multiplier effect.</a:t>
            </a:r>
            <a:endParaRPr/>
          </a:p>
          <a:p>
            <a:pPr marL="0" lvl="0" indent="0" algn="l" rtl="0">
              <a:lnSpc>
                <a:spcPct val="110000"/>
              </a:lnSpc>
              <a:spcBef>
                <a:spcPts val="150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Regional multiplier effects - </a:t>
            </a:r>
            <a:r>
              <a:rPr lang="en-IN" sz="2000">
                <a:solidFill>
                  <a:schemeClr val="dk1"/>
                </a:solidFill>
                <a:latin typeface="Quattrocento Sans"/>
                <a:ea typeface="Quattrocento Sans"/>
                <a:cs typeface="Quattrocento Sans"/>
                <a:sym typeface="Quattrocento Sans"/>
              </a:rPr>
              <a:t>When a change in injections into or withdrawals from a particular region causes a multiplied change in income in that region. The regional multiplier (kr) is given by 1/mpwr, where the import component of mpwr consists of imports into that region either from abroad or from other regions of the economy.</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In addition, </a:t>
            </a:r>
            <a:r>
              <a:rPr lang="en-IN" sz="2000" b="1">
                <a:solidFill>
                  <a:schemeClr val="dk1"/>
                </a:solidFill>
                <a:latin typeface="Quattrocento Sans"/>
                <a:ea typeface="Quattrocento Sans"/>
                <a:cs typeface="Quattrocento Sans"/>
                <a:sym typeface="Quattrocento Sans"/>
              </a:rPr>
              <a:t>labour may be geographically immobile</a:t>
            </a:r>
            <a:r>
              <a:rPr lang="en-IN" sz="2000">
                <a:solidFill>
                  <a:schemeClr val="dk1"/>
                </a:solidFill>
                <a:latin typeface="Quattrocento Sans"/>
                <a:ea typeface="Quattrocento Sans"/>
                <a:cs typeface="Quattrocento Sans"/>
                <a:sym typeface="Quattrocento Sans"/>
              </a:rPr>
              <a:t>. The regional pattern of industrial location may change more rapidly than the labour market can adjust to it. Thus jobs may be lost in the depressed areas more rapidly than people can migrate from them</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3"/>
          <p:cNvSpPr txBox="1">
            <a:spLocks noGrp="1"/>
          </p:cNvSpPr>
          <p:nvPr>
            <p:ph type="body" idx="1"/>
          </p:nvPr>
        </p:nvSpPr>
        <p:spPr>
          <a:xfrm>
            <a:off x="838200" y="1523999"/>
            <a:ext cx="10515600" cy="4652963"/>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Policy approaches</a:t>
            </a:r>
            <a:endParaRPr/>
          </a:p>
        </p:txBody>
      </p:sp>
      <p:sp>
        <p:nvSpPr>
          <p:cNvPr id="252" name="Google Shape;252;p23"/>
          <p:cNvSpPr txBox="1">
            <a:spLocks noGrp="1"/>
          </p:cNvSpPr>
          <p:nvPr>
            <p:ph type="title"/>
          </p:nvPr>
        </p:nvSpPr>
        <p:spPr>
          <a:xfrm>
            <a:off x="838199" y="795129"/>
            <a:ext cx="6543261"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Regional and urban policy</a:t>
            </a:r>
            <a:endParaRPr sz="4000" i="1">
              <a:latin typeface="Quattrocento Sans"/>
              <a:ea typeface="Quattrocento Sans"/>
              <a:cs typeface="Quattrocento Sans"/>
              <a:sym typeface="Quattrocento Sans"/>
            </a:endParaRPr>
          </a:p>
        </p:txBody>
      </p:sp>
      <p:pic>
        <p:nvPicPr>
          <p:cNvPr id="253" name="Google Shape;253;p23"/>
          <p:cNvPicPr preferRelativeResize="0"/>
          <p:nvPr/>
        </p:nvPicPr>
        <p:blipFill rotWithShape="1">
          <a:blip r:embed="rId3">
            <a:alphaModFix/>
          </a:blip>
          <a:srcRect/>
          <a:stretch/>
        </p:blipFill>
        <p:spPr>
          <a:xfrm>
            <a:off x="1961322" y="2404856"/>
            <a:ext cx="4746348" cy="4260987"/>
          </a:xfrm>
          <a:prstGeom prst="rect">
            <a:avLst/>
          </a:prstGeom>
          <a:noFill/>
          <a:ln>
            <a:noFill/>
          </a:ln>
        </p:spPr>
      </p:pic>
      <p:sp>
        <p:nvSpPr>
          <p:cNvPr id="254" name="Google Shape;254;p23"/>
          <p:cNvSpPr/>
          <p:nvPr/>
        </p:nvSpPr>
        <p:spPr>
          <a:xfrm>
            <a:off x="2826025" y="2133600"/>
            <a:ext cx="5216801" cy="2758567"/>
          </a:xfrm>
          <a:prstGeom prst="cloudCallout">
            <a:avLst>
              <a:gd name="adj1" fmla="val -20833"/>
              <a:gd name="adj2" fmla="val 625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2000" b="0" i="0" u="none" strike="noStrike" cap="none">
                <a:solidFill>
                  <a:schemeClr val="dk1"/>
                </a:solidFill>
                <a:latin typeface="Quattrocento Sans"/>
                <a:ea typeface="Quattrocento Sans"/>
                <a:cs typeface="Quattrocento Sans"/>
                <a:sym typeface="Quattrocento Sans"/>
              </a:rPr>
              <a:t>State what kind of policies can the government use to bring about regional development of the depressed areas.</a:t>
            </a:r>
            <a:endParaRPr sz="2000" b="0" i="0" u="none" strike="noStrike" cap="none">
              <a:solidFill>
                <a:schemeClr val="dk1"/>
              </a:solidFill>
              <a:latin typeface="Quattrocento Sans"/>
              <a:ea typeface="Quattrocento Sans"/>
              <a:cs typeface="Quattrocento Sans"/>
              <a:sym typeface="Quattrocento Sans"/>
            </a:endParaRPr>
          </a:p>
          <a:p>
            <a:pPr marL="0" marR="0" lvl="0" indent="0" algn="ctr" rtl="0">
              <a:spcBef>
                <a:spcPts val="0"/>
              </a:spcBef>
              <a:spcAft>
                <a:spcPts val="0"/>
              </a:spcAft>
              <a:buNone/>
            </a:pPr>
            <a:endParaRPr sz="2000" b="0" i="0" u="none" strike="noStrike" cap="non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4"/>
          <p:cNvSpPr txBox="1">
            <a:spLocks noGrp="1"/>
          </p:cNvSpPr>
          <p:nvPr>
            <p:ph type="body" idx="1"/>
          </p:nvPr>
        </p:nvSpPr>
        <p:spPr>
          <a:xfrm>
            <a:off x="838199" y="1537251"/>
            <a:ext cx="10956235" cy="5075584"/>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Policy approaches</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Policies targeted at specific regions (or sectors) tend to be more interventionist in nature. Interventionist policies involve encouraging firms to move. Such policies include the following.</a:t>
            </a:r>
            <a:endParaRPr/>
          </a:p>
          <a:p>
            <a:pPr marL="342900" lvl="0" indent="-342900" algn="l" rtl="0">
              <a:lnSpc>
                <a:spcPct val="110000"/>
              </a:lnSpc>
              <a:spcBef>
                <a:spcPts val="1500"/>
              </a:spcBef>
              <a:spcAft>
                <a:spcPts val="0"/>
              </a:spcAft>
              <a:buClr>
                <a:schemeClr val="dk1"/>
              </a:buClr>
              <a:buSzPts val="2000"/>
              <a:buFont typeface="Arial"/>
              <a:buChar char="•"/>
            </a:pPr>
            <a:r>
              <a:rPr lang="en-IN" sz="2000" b="1">
                <a:solidFill>
                  <a:schemeClr val="dk1"/>
                </a:solidFill>
                <a:latin typeface="Quattrocento Sans"/>
                <a:ea typeface="Quattrocento Sans"/>
                <a:cs typeface="Quattrocento Sans"/>
                <a:sym typeface="Quattrocento Sans"/>
              </a:rPr>
              <a:t>Subsidies and tax concessions in the depressed regions -</a:t>
            </a:r>
            <a:r>
              <a:rPr lang="en-IN" sz="2000">
                <a:solidFill>
                  <a:schemeClr val="dk1"/>
                </a:solidFill>
                <a:latin typeface="Quattrocento Sans"/>
                <a:ea typeface="Quattrocento Sans"/>
                <a:cs typeface="Quattrocento Sans"/>
                <a:sym typeface="Quattrocento Sans"/>
              </a:rPr>
              <a:t> Businesses could be given general subsidies, such as grants to move, or reduced rates of corporation tax. Alternatively, grants or subsidies could be specifically targeted at increasing employment.</a:t>
            </a:r>
            <a:endParaRPr/>
          </a:p>
          <a:p>
            <a:pPr marL="342900" lvl="0" indent="-342900" algn="l" rtl="0">
              <a:lnSpc>
                <a:spcPct val="110000"/>
              </a:lnSpc>
              <a:spcBef>
                <a:spcPts val="1500"/>
              </a:spcBef>
              <a:spcAft>
                <a:spcPts val="0"/>
              </a:spcAft>
              <a:buClr>
                <a:schemeClr val="dk1"/>
              </a:buClr>
              <a:buSzPts val="2000"/>
              <a:buFont typeface="Arial"/>
              <a:buChar char="•"/>
            </a:pPr>
            <a:r>
              <a:rPr lang="en-IN" sz="2000" b="1">
                <a:solidFill>
                  <a:schemeClr val="dk1"/>
                </a:solidFill>
                <a:latin typeface="Quattrocento Sans"/>
                <a:ea typeface="Quattrocento Sans"/>
                <a:cs typeface="Quattrocento Sans"/>
                <a:sym typeface="Quattrocento Sans"/>
              </a:rPr>
              <a:t>The provision of facilities in depressed regions - </a:t>
            </a:r>
            <a:r>
              <a:rPr lang="en-IN" sz="2000">
                <a:solidFill>
                  <a:schemeClr val="dk1"/>
                </a:solidFill>
                <a:latin typeface="Quattrocento Sans"/>
                <a:ea typeface="Quattrocento Sans"/>
                <a:cs typeface="Quattrocento Sans"/>
                <a:sym typeface="Quattrocento Sans"/>
              </a:rPr>
              <a:t>The government or local authorities could provide facilities, such as land and buildings at concessionary, or even zero, rents to incoming firms; or spend money on improving the infrastructure of the area.</a:t>
            </a:r>
            <a:endParaRPr/>
          </a:p>
          <a:p>
            <a:pPr marL="342900" lvl="0" indent="-342900" algn="l" rtl="0">
              <a:lnSpc>
                <a:spcPct val="110000"/>
              </a:lnSpc>
              <a:spcBef>
                <a:spcPts val="1500"/>
              </a:spcBef>
              <a:spcAft>
                <a:spcPts val="0"/>
              </a:spcAft>
              <a:buClr>
                <a:schemeClr val="dk1"/>
              </a:buClr>
              <a:buSzPts val="2000"/>
              <a:buFont typeface="Arial"/>
              <a:buChar char="•"/>
            </a:pPr>
            <a:r>
              <a:rPr lang="en-IN" sz="2000" b="1">
                <a:solidFill>
                  <a:schemeClr val="dk1"/>
                </a:solidFill>
                <a:latin typeface="Quattrocento Sans"/>
                <a:ea typeface="Quattrocento Sans"/>
                <a:cs typeface="Quattrocento Sans"/>
                <a:sym typeface="Quattrocento Sans"/>
              </a:rPr>
              <a:t>The siting of government offices in the depressed regions - </a:t>
            </a:r>
            <a:r>
              <a:rPr lang="en-IN" sz="2000">
                <a:solidFill>
                  <a:schemeClr val="dk1"/>
                </a:solidFill>
                <a:latin typeface="Quattrocento Sans"/>
                <a:ea typeface="Quattrocento Sans"/>
                <a:cs typeface="Quattrocento Sans"/>
                <a:sym typeface="Quattrocento Sans"/>
              </a:rPr>
              <a:t>The government could move some of its own departments out of the capital and locate them in areas of high unemployment.</a:t>
            </a:r>
            <a:endParaRPr sz="2000">
              <a:solidFill>
                <a:schemeClr val="dk1"/>
              </a:solidFill>
              <a:latin typeface="Quattrocento Sans"/>
              <a:ea typeface="Quattrocento Sans"/>
              <a:cs typeface="Quattrocento Sans"/>
              <a:sym typeface="Quattrocento Sans"/>
            </a:endParaRPr>
          </a:p>
        </p:txBody>
      </p:sp>
      <p:sp>
        <p:nvSpPr>
          <p:cNvPr id="260" name="Google Shape;260;p24"/>
          <p:cNvSpPr txBox="1">
            <a:spLocks noGrp="1"/>
          </p:cNvSpPr>
          <p:nvPr>
            <p:ph type="title"/>
          </p:nvPr>
        </p:nvSpPr>
        <p:spPr>
          <a:xfrm>
            <a:off x="838200" y="781877"/>
            <a:ext cx="6530009" cy="640335"/>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Regional and urban policy</a:t>
            </a:r>
            <a:endParaRPr sz="4000" i="1">
              <a:latin typeface="Quattrocento Sans"/>
              <a:ea typeface="Quattrocento Sans"/>
              <a:cs typeface="Quattrocento Sans"/>
              <a:sym typeface="Quattrocento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c9e30dd0df_0_0"/>
          <p:cNvSpPr txBox="1">
            <a:spLocks noGrp="1"/>
          </p:cNvSpPr>
          <p:nvPr>
            <p:ph type="body" idx="1"/>
          </p:nvPr>
        </p:nvSpPr>
        <p:spPr>
          <a:xfrm>
            <a:off x="838199" y="1537251"/>
            <a:ext cx="10956300" cy="50757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1500"/>
              </a:spcBef>
              <a:spcAft>
                <a:spcPts val="0"/>
              </a:spcAft>
              <a:buNone/>
            </a:pPr>
            <a:endParaRPr sz="2000">
              <a:solidFill>
                <a:schemeClr val="dk1"/>
              </a:solidFill>
              <a:latin typeface="Quattrocento Sans"/>
              <a:ea typeface="Quattrocento Sans"/>
              <a:cs typeface="Quattrocento Sans"/>
              <a:sym typeface="Quattrocento Sans"/>
            </a:endParaRPr>
          </a:p>
        </p:txBody>
      </p:sp>
      <p:sp>
        <p:nvSpPr>
          <p:cNvPr id="266" name="Google Shape;266;gc9e30dd0df_0_0"/>
          <p:cNvSpPr txBox="1">
            <a:spLocks noGrp="1"/>
          </p:cNvSpPr>
          <p:nvPr>
            <p:ph type="title"/>
          </p:nvPr>
        </p:nvSpPr>
        <p:spPr>
          <a:xfrm>
            <a:off x="838200" y="781877"/>
            <a:ext cx="6530100" cy="6402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Summary of Policies</a:t>
            </a:r>
            <a:endParaRPr sz="4000" i="1">
              <a:latin typeface="Quattrocento Sans"/>
              <a:ea typeface="Quattrocento Sans"/>
              <a:cs typeface="Quattrocento Sans"/>
              <a:sym typeface="Quattrocento Sans"/>
            </a:endParaRPr>
          </a:p>
        </p:txBody>
      </p:sp>
      <p:pic>
        <p:nvPicPr>
          <p:cNvPr id="267" name="Google Shape;267;gc9e30dd0df_0_0"/>
          <p:cNvPicPr preferRelativeResize="0"/>
          <p:nvPr/>
        </p:nvPicPr>
        <p:blipFill>
          <a:blip r:embed="rId3">
            <a:alphaModFix/>
          </a:blip>
          <a:stretch>
            <a:fillRect/>
          </a:stretch>
        </p:blipFill>
        <p:spPr>
          <a:xfrm>
            <a:off x="721861" y="1994525"/>
            <a:ext cx="11011525" cy="36443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c9e30dd0df_0_6"/>
          <p:cNvSpPr txBox="1">
            <a:spLocks noGrp="1"/>
          </p:cNvSpPr>
          <p:nvPr>
            <p:ph type="body" idx="1"/>
          </p:nvPr>
        </p:nvSpPr>
        <p:spPr>
          <a:xfrm>
            <a:off x="838199" y="1537251"/>
            <a:ext cx="10956300" cy="50757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1500"/>
              </a:spcBef>
              <a:spcAft>
                <a:spcPts val="0"/>
              </a:spcAft>
              <a:buNone/>
            </a:pPr>
            <a:endParaRPr sz="2000">
              <a:solidFill>
                <a:schemeClr val="dk1"/>
              </a:solidFill>
              <a:latin typeface="Quattrocento Sans"/>
              <a:ea typeface="Quattrocento Sans"/>
              <a:cs typeface="Quattrocento Sans"/>
              <a:sym typeface="Quattrocento Sans"/>
            </a:endParaRPr>
          </a:p>
        </p:txBody>
      </p:sp>
      <p:sp>
        <p:nvSpPr>
          <p:cNvPr id="273" name="Google Shape;273;gc9e30dd0df_0_6"/>
          <p:cNvSpPr txBox="1">
            <a:spLocks noGrp="1"/>
          </p:cNvSpPr>
          <p:nvPr>
            <p:ph type="title"/>
          </p:nvPr>
        </p:nvSpPr>
        <p:spPr>
          <a:xfrm>
            <a:off x="838200" y="781877"/>
            <a:ext cx="6530100" cy="6402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Summary of Policies</a:t>
            </a:r>
            <a:endParaRPr sz="4000" i="1">
              <a:latin typeface="Quattrocento Sans"/>
              <a:ea typeface="Quattrocento Sans"/>
              <a:cs typeface="Quattrocento Sans"/>
              <a:sym typeface="Quattrocento Sans"/>
            </a:endParaRPr>
          </a:p>
        </p:txBody>
      </p:sp>
      <p:pic>
        <p:nvPicPr>
          <p:cNvPr id="274" name="Google Shape;274;gc9e30dd0df_0_6"/>
          <p:cNvPicPr preferRelativeResize="0"/>
          <p:nvPr/>
        </p:nvPicPr>
        <p:blipFill>
          <a:blip r:embed="rId3">
            <a:alphaModFix/>
          </a:blip>
          <a:stretch>
            <a:fillRect/>
          </a:stretch>
        </p:blipFill>
        <p:spPr>
          <a:xfrm>
            <a:off x="2976105" y="1557355"/>
            <a:ext cx="4791550" cy="53648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c9e30dd0df_0_13"/>
          <p:cNvSpPr txBox="1">
            <a:spLocks noGrp="1"/>
          </p:cNvSpPr>
          <p:nvPr>
            <p:ph type="body" idx="1"/>
          </p:nvPr>
        </p:nvSpPr>
        <p:spPr>
          <a:xfrm>
            <a:off x="838199" y="1537251"/>
            <a:ext cx="10956300" cy="50757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1500"/>
              </a:spcBef>
              <a:spcAft>
                <a:spcPts val="0"/>
              </a:spcAft>
              <a:buNone/>
            </a:pPr>
            <a:endParaRPr sz="2000">
              <a:solidFill>
                <a:schemeClr val="dk1"/>
              </a:solidFill>
              <a:latin typeface="Quattrocento Sans"/>
              <a:ea typeface="Quattrocento Sans"/>
              <a:cs typeface="Quattrocento Sans"/>
              <a:sym typeface="Quattrocento Sans"/>
            </a:endParaRPr>
          </a:p>
        </p:txBody>
      </p:sp>
      <p:sp>
        <p:nvSpPr>
          <p:cNvPr id="280" name="Google Shape;280;gc9e30dd0df_0_13"/>
          <p:cNvSpPr txBox="1">
            <a:spLocks noGrp="1"/>
          </p:cNvSpPr>
          <p:nvPr>
            <p:ph type="title"/>
          </p:nvPr>
        </p:nvSpPr>
        <p:spPr>
          <a:xfrm>
            <a:off x="838200" y="781877"/>
            <a:ext cx="6530100" cy="6402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Summary of Policies</a:t>
            </a:r>
            <a:endParaRPr sz="4000" i="1">
              <a:latin typeface="Quattrocento Sans"/>
              <a:ea typeface="Quattrocento Sans"/>
              <a:cs typeface="Quattrocento Sans"/>
              <a:sym typeface="Quattrocento Sans"/>
            </a:endParaRPr>
          </a:p>
        </p:txBody>
      </p:sp>
      <p:pic>
        <p:nvPicPr>
          <p:cNvPr id="281" name="Google Shape;281;gc9e30dd0df_0_13"/>
          <p:cNvPicPr preferRelativeResize="0"/>
          <p:nvPr/>
        </p:nvPicPr>
        <p:blipFill>
          <a:blip r:embed="rId3">
            <a:alphaModFix/>
          </a:blip>
          <a:stretch>
            <a:fillRect/>
          </a:stretch>
        </p:blipFill>
        <p:spPr>
          <a:xfrm>
            <a:off x="3567569" y="1485900"/>
            <a:ext cx="4071481" cy="51270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c9e30dd0df_0_20"/>
          <p:cNvSpPr txBox="1">
            <a:spLocks noGrp="1"/>
          </p:cNvSpPr>
          <p:nvPr>
            <p:ph type="body" idx="1"/>
          </p:nvPr>
        </p:nvSpPr>
        <p:spPr>
          <a:xfrm>
            <a:off x="838199" y="1537251"/>
            <a:ext cx="10956300" cy="50757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1500"/>
              </a:spcBef>
              <a:spcAft>
                <a:spcPts val="0"/>
              </a:spcAft>
              <a:buNone/>
            </a:pPr>
            <a:endParaRPr sz="2000">
              <a:solidFill>
                <a:schemeClr val="dk1"/>
              </a:solidFill>
              <a:latin typeface="Quattrocento Sans"/>
              <a:ea typeface="Quattrocento Sans"/>
              <a:cs typeface="Quattrocento Sans"/>
              <a:sym typeface="Quattrocento Sans"/>
            </a:endParaRPr>
          </a:p>
        </p:txBody>
      </p:sp>
      <p:sp>
        <p:nvSpPr>
          <p:cNvPr id="287" name="Google Shape;287;gc9e30dd0df_0_20"/>
          <p:cNvSpPr txBox="1">
            <a:spLocks noGrp="1"/>
          </p:cNvSpPr>
          <p:nvPr>
            <p:ph type="title"/>
          </p:nvPr>
        </p:nvSpPr>
        <p:spPr>
          <a:xfrm>
            <a:off x="838200" y="781877"/>
            <a:ext cx="6530100" cy="6402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b="1" i="1">
                <a:latin typeface="Quattrocento Sans"/>
                <a:ea typeface="Quattrocento Sans"/>
                <a:cs typeface="Quattrocento Sans"/>
                <a:sym typeface="Quattrocento Sans"/>
              </a:rPr>
              <a:t>Test your understanding - Policies</a:t>
            </a:r>
            <a:endParaRPr i="1">
              <a:latin typeface="Quattrocento Sans"/>
              <a:ea typeface="Quattrocento Sans"/>
              <a:cs typeface="Quattrocento Sans"/>
              <a:sym typeface="Quattrocento Sans"/>
            </a:endParaRPr>
          </a:p>
        </p:txBody>
      </p:sp>
      <p:pic>
        <p:nvPicPr>
          <p:cNvPr id="288" name="Google Shape;288;gc9e30dd0df_0_20"/>
          <p:cNvPicPr preferRelativeResize="0"/>
          <p:nvPr/>
        </p:nvPicPr>
        <p:blipFill>
          <a:blip r:embed="rId3">
            <a:alphaModFix/>
          </a:blip>
          <a:stretch>
            <a:fillRect/>
          </a:stretch>
        </p:blipFill>
        <p:spPr>
          <a:xfrm>
            <a:off x="947875" y="1537254"/>
            <a:ext cx="6661274" cy="40497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c9e30dd0df_0_27"/>
          <p:cNvSpPr txBox="1">
            <a:spLocks noGrp="1"/>
          </p:cNvSpPr>
          <p:nvPr>
            <p:ph type="body" idx="1"/>
          </p:nvPr>
        </p:nvSpPr>
        <p:spPr>
          <a:xfrm>
            <a:off x="838199" y="1537251"/>
            <a:ext cx="10956300" cy="5075700"/>
          </a:xfrm>
          <a:prstGeom prst="rect">
            <a:avLst/>
          </a:prstGeom>
          <a:noFill/>
          <a:ln>
            <a:noFill/>
          </a:ln>
        </p:spPr>
        <p:txBody>
          <a:bodyPr spcFirstLastPara="1" wrap="square" lIns="91425" tIns="45700" rIns="91425" bIns="45700" anchor="t" anchorCtr="0">
            <a:noAutofit/>
          </a:bodyPr>
          <a:lstStyle/>
          <a:p>
            <a:pPr marL="0" lvl="0" indent="0" algn="l" rtl="0">
              <a:lnSpc>
                <a:spcPct val="160000"/>
              </a:lnSpc>
              <a:spcBef>
                <a:spcPts val="0"/>
              </a:spcBef>
              <a:spcAft>
                <a:spcPts val="0"/>
              </a:spcAft>
              <a:buClr>
                <a:schemeClr val="dk1"/>
              </a:buClr>
              <a:buSzPts val="1100"/>
              <a:buFont typeface="Arial"/>
              <a:buNone/>
            </a:pPr>
            <a:r>
              <a:rPr lang="en-IN" sz="2000">
                <a:solidFill>
                  <a:srgbClr val="000000"/>
                </a:solidFill>
                <a:highlight>
                  <a:schemeClr val="lt1"/>
                </a:highlight>
                <a:latin typeface="Quattrocento Sans"/>
                <a:ea typeface="Quattrocento Sans"/>
                <a:cs typeface="Quattrocento Sans"/>
                <a:sym typeface="Quattrocento Sans"/>
              </a:rPr>
              <a:t>An outward shift of the AD curve and an outward shift of the LRAS curve, causing an increase in the real output level.</a:t>
            </a:r>
            <a:endParaRPr sz="2000">
              <a:solidFill>
                <a:srgbClr val="000000"/>
              </a:solidFill>
              <a:highlight>
                <a:schemeClr val="lt1"/>
              </a:highlight>
              <a:latin typeface="Quattrocento Sans"/>
              <a:ea typeface="Quattrocento Sans"/>
              <a:cs typeface="Quattrocento Sans"/>
              <a:sym typeface="Quattrocento Sans"/>
            </a:endParaRPr>
          </a:p>
          <a:p>
            <a:pPr marL="0" lvl="0" indent="0" algn="l" rtl="0">
              <a:spcBef>
                <a:spcPts val="2400"/>
              </a:spcBef>
              <a:spcAft>
                <a:spcPts val="0"/>
              </a:spcAft>
              <a:buClr>
                <a:schemeClr val="dk1"/>
              </a:buClr>
              <a:buSzPts val="1100"/>
              <a:buFont typeface="Arial"/>
              <a:buNone/>
            </a:pPr>
            <a:r>
              <a:rPr lang="en-IN" sz="2000" b="1">
                <a:solidFill>
                  <a:srgbClr val="000000"/>
                </a:solidFill>
                <a:highlight>
                  <a:schemeClr val="lt1"/>
                </a:highlight>
                <a:latin typeface="Quattrocento Sans"/>
                <a:ea typeface="Quattrocento Sans"/>
                <a:cs typeface="Quattrocento Sans"/>
                <a:sym typeface="Quattrocento Sans"/>
              </a:rPr>
              <a:t>Answer explanation</a:t>
            </a:r>
            <a:endParaRPr sz="2000" b="1">
              <a:solidFill>
                <a:srgbClr val="000000"/>
              </a:solidFill>
              <a:highlight>
                <a:schemeClr val="lt1"/>
              </a:highlight>
              <a:latin typeface="Quattrocento Sans"/>
              <a:ea typeface="Quattrocento Sans"/>
              <a:cs typeface="Quattrocento Sans"/>
              <a:sym typeface="Quattrocento Sans"/>
            </a:endParaRPr>
          </a:p>
          <a:p>
            <a:pPr marL="0" lvl="0" indent="0" algn="l" rtl="0">
              <a:lnSpc>
                <a:spcPct val="160000"/>
              </a:lnSpc>
              <a:spcBef>
                <a:spcPts val="400"/>
              </a:spcBef>
              <a:spcAft>
                <a:spcPts val="0"/>
              </a:spcAft>
              <a:buClr>
                <a:schemeClr val="dk1"/>
              </a:buClr>
              <a:buSzPts val="1100"/>
              <a:buFont typeface="Arial"/>
              <a:buNone/>
            </a:pPr>
            <a:r>
              <a:rPr lang="en-IN" sz="2000">
                <a:solidFill>
                  <a:srgbClr val="000000"/>
                </a:solidFill>
                <a:highlight>
                  <a:schemeClr val="lt1"/>
                </a:highlight>
                <a:latin typeface="Quattrocento Sans"/>
                <a:ea typeface="Quattrocento Sans"/>
                <a:cs typeface="Quattrocento Sans"/>
                <a:sym typeface="Quattrocento Sans"/>
              </a:rPr>
              <a:t>An increase in investment, regardless of the destinations,  increases aggregate demand because of the increased spending of firms. #1 and #3 explained the shift in AD curve correctly.</a:t>
            </a:r>
            <a:endParaRPr sz="2000">
              <a:solidFill>
                <a:srgbClr val="000000"/>
              </a:solidFill>
              <a:highlight>
                <a:schemeClr val="lt1"/>
              </a:highlight>
              <a:latin typeface="Quattrocento Sans"/>
              <a:ea typeface="Quattrocento Sans"/>
              <a:cs typeface="Quattrocento Sans"/>
              <a:sym typeface="Quattrocento Sans"/>
            </a:endParaRPr>
          </a:p>
          <a:p>
            <a:pPr marL="0" lvl="0" indent="0" algn="l" rtl="0">
              <a:lnSpc>
                <a:spcPct val="160000"/>
              </a:lnSpc>
              <a:spcBef>
                <a:spcPts val="2400"/>
              </a:spcBef>
              <a:spcAft>
                <a:spcPts val="0"/>
              </a:spcAft>
              <a:buClr>
                <a:schemeClr val="dk1"/>
              </a:buClr>
              <a:buSzPts val="1100"/>
              <a:buFont typeface="Arial"/>
              <a:buNone/>
            </a:pPr>
            <a:r>
              <a:rPr lang="en-IN" sz="2000">
                <a:solidFill>
                  <a:srgbClr val="000000"/>
                </a:solidFill>
                <a:highlight>
                  <a:schemeClr val="lt1"/>
                </a:highlight>
                <a:latin typeface="Quattrocento Sans"/>
                <a:ea typeface="Quattrocento Sans"/>
                <a:cs typeface="Quattrocento Sans"/>
                <a:sym typeface="Quattrocento Sans"/>
              </a:rPr>
              <a:t>On the other hand, the investment may increase firms’ productivity in the long-run, resulting in an outward shift of LRAS. As a result, the real output tend to increase in the long-run. #1 and #2 explained the shift in LRAS correctly.</a:t>
            </a:r>
            <a:endParaRPr sz="2000">
              <a:solidFill>
                <a:srgbClr val="000000"/>
              </a:solidFill>
              <a:highlight>
                <a:schemeClr val="lt1"/>
              </a:highlight>
              <a:latin typeface="Quattrocento Sans"/>
              <a:ea typeface="Quattrocento Sans"/>
              <a:cs typeface="Quattrocento Sans"/>
              <a:sym typeface="Quattrocento Sans"/>
            </a:endParaRPr>
          </a:p>
          <a:p>
            <a:pPr marL="0" lvl="0" indent="0" algn="l" rtl="0">
              <a:lnSpc>
                <a:spcPct val="110000"/>
              </a:lnSpc>
              <a:spcBef>
                <a:spcPts val="2400"/>
              </a:spcBef>
              <a:spcAft>
                <a:spcPts val="0"/>
              </a:spcAft>
              <a:buNone/>
            </a:pPr>
            <a:endParaRPr sz="2000">
              <a:solidFill>
                <a:srgbClr val="000000"/>
              </a:solidFill>
              <a:highlight>
                <a:schemeClr val="lt1"/>
              </a:highlight>
              <a:latin typeface="Quattrocento Sans"/>
              <a:ea typeface="Quattrocento Sans"/>
              <a:cs typeface="Quattrocento Sans"/>
              <a:sym typeface="Quattrocento Sans"/>
            </a:endParaRPr>
          </a:p>
        </p:txBody>
      </p:sp>
      <p:sp>
        <p:nvSpPr>
          <p:cNvPr id="294" name="Google Shape;294;gc9e30dd0df_0_27"/>
          <p:cNvSpPr txBox="1">
            <a:spLocks noGrp="1"/>
          </p:cNvSpPr>
          <p:nvPr>
            <p:ph type="title"/>
          </p:nvPr>
        </p:nvSpPr>
        <p:spPr>
          <a:xfrm>
            <a:off x="838200" y="781877"/>
            <a:ext cx="6530100" cy="6402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b="1" i="1">
                <a:latin typeface="Quattrocento Sans"/>
                <a:ea typeface="Quattrocento Sans"/>
                <a:cs typeface="Quattrocento Sans"/>
                <a:sym typeface="Quattrocento Sans"/>
              </a:rPr>
              <a:t>Test your understanding - Policies</a:t>
            </a:r>
            <a:endParaRPr i="1">
              <a:latin typeface="Quattrocento Sans"/>
              <a:ea typeface="Quattrocento Sans"/>
              <a:cs typeface="Quattrocento Sans"/>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838200" y="808383"/>
            <a:ext cx="6702287" cy="61383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The new classical approach</a:t>
            </a:r>
            <a:endParaRPr sz="4000" i="1">
              <a:latin typeface="Quattrocento Sans"/>
              <a:ea typeface="Quattrocento Sans"/>
              <a:cs typeface="Quattrocento Sans"/>
              <a:sym typeface="Quattrocento Sans"/>
            </a:endParaRPr>
          </a:p>
        </p:txBody>
      </p:sp>
      <p:sp>
        <p:nvSpPr>
          <p:cNvPr id="122" name="Google Shape;122;p3"/>
          <p:cNvSpPr txBox="1">
            <a:spLocks noGrp="1"/>
          </p:cNvSpPr>
          <p:nvPr>
            <p:ph type="body" idx="1"/>
          </p:nvPr>
        </p:nvSpPr>
        <p:spPr>
          <a:xfrm>
            <a:off x="838199" y="1523999"/>
            <a:ext cx="10810461" cy="5155097"/>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New classical economists believe that supply-side policy is the appropriate policy to increase output and reduce the level of unemployment.</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New classical economists </a:t>
            </a:r>
            <a:r>
              <a:rPr lang="en-IN" sz="2000" b="1">
                <a:solidFill>
                  <a:schemeClr val="dk1"/>
                </a:solidFill>
                <a:latin typeface="Quattrocento Sans"/>
                <a:ea typeface="Quattrocento Sans"/>
                <a:cs typeface="Quattrocento Sans"/>
                <a:sym typeface="Quattrocento Sans"/>
              </a:rPr>
              <a:t>advocate policies to ‘free up’ the market</a:t>
            </a:r>
            <a:r>
              <a:rPr lang="en-IN" sz="2000">
                <a:solidFill>
                  <a:schemeClr val="dk1"/>
                </a:solidFill>
                <a:latin typeface="Quattrocento Sans"/>
                <a:ea typeface="Quattrocento Sans"/>
                <a:cs typeface="Quattrocento Sans"/>
                <a:sym typeface="Quattrocento Sans"/>
              </a:rPr>
              <a:t>: policies that encourage private enterprise, or provide incentives and reward initiative.</a:t>
            </a:r>
            <a:endParaRPr/>
          </a:p>
          <a:p>
            <a:pPr marL="0" lvl="0" indent="0" algn="l" rtl="0">
              <a:lnSpc>
                <a:spcPct val="110000"/>
              </a:lnSpc>
              <a:spcBef>
                <a:spcPts val="150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Market-orientated supply-side policies - </a:t>
            </a:r>
            <a:r>
              <a:rPr lang="en-IN" sz="2000">
                <a:solidFill>
                  <a:schemeClr val="dk1"/>
                </a:solidFill>
                <a:latin typeface="Quattrocento Sans"/>
                <a:ea typeface="Quattrocento Sans"/>
                <a:cs typeface="Quattrocento Sans"/>
                <a:sym typeface="Quattrocento Sans"/>
              </a:rPr>
              <a:t>Policies to increase aggregate supply by freeing up the market.</a:t>
            </a:r>
            <a:endParaRPr/>
          </a:p>
          <a:p>
            <a:pPr marL="0" lvl="0" indent="0" algn="l" rtl="0">
              <a:lnSpc>
                <a:spcPct val="110000"/>
              </a:lnSpc>
              <a:spcBef>
                <a:spcPts val="150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Neo-Austrian/libertarian school - </a:t>
            </a:r>
            <a:r>
              <a:rPr lang="en-IN" sz="2000">
                <a:solidFill>
                  <a:schemeClr val="dk1"/>
                </a:solidFill>
                <a:latin typeface="Quattrocento Sans"/>
                <a:ea typeface="Quattrocento Sans"/>
                <a:cs typeface="Quattrocento Sans"/>
                <a:sym typeface="Quattrocento Sans"/>
              </a:rPr>
              <a:t>A school of thought that advocates maximum liberty for economic agents to pursue their own interests and to own property. Private property rights are a key element in neo-Austrian thought: the right to keep the fruits of innovation and investment, with minimum taxation.</a:t>
            </a:r>
            <a:endParaRPr sz="2000">
              <a:solidFill>
                <a:schemeClr val="dk1"/>
              </a:solidFill>
              <a:latin typeface="Quattrocento Sans"/>
              <a:ea typeface="Quattrocento Sans"/>
              <a:cs typeface="Quattrocento Sans"/>
              <a:sym typeface="Quattrocento Sans"/>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The argument here is that a free market, with the absolute minimum of government interference, will provide the dynamic environment where entrepreneurs will be willing to take risks and develop new products and new techniques.</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c9e30dd0df_0_34"/>
          <p:cNvSpPr txBox="1">
            <a:spLocks noGrp="1"/>
          </p:cNvSpPr>
          <p:nvPr>
            <p:ph type="body" idx="1"/>
          </p:nvPr>
        </p:nvSpPr>
        <p:spPr>
          <a:xfrm>
            <a:off x="838199" y="1537251"/>
            <a:ext cx="10956300" cy="5075700"/>
          </a:xfrm>
          <a:prstGeom prst="rect">
            <a:avLst/>
          </a:prstGeom>
          <a:noFill/>
          <a:ln>
            <a:noFill/>
          </a:ln>
        </p:spPr>
        <p:txBody>
          <a:bodyPr spcFirstLastPara="1" wrap="square" lIns="91425" tIns="45700" rIns="91425" bIns="45700" anchor="t" anchorCtr="0">
            <a:noAutofit/>
          </a:bodyPr>
          <a:lstStyle/>
          <a:p>
            <a:pPr marL="0" lvl="0" indent="0" algn="l" rtl="0">
              <a:lnSpc>
                <a:spcPct val="218181"/>
              </a:lnSpc>
              <a:spcBef>
                <a:spcPts val="0"/>
              </a:spcBef>
              <a:spcAft>
                <a:spcPts val="0"/>
              </a:spcAft>
              <a:buClr>
                <a:schemeClr val="dk1"/>
              </a:buClr>
              <a:buSzPts val="1100"/>
              <a:buFont typeface="Arial"/>
              <a:buNone/>
            </a:pPr>
            <a:r>
              <a:rPr lang="en-IN" sz="1500">
                <a:solidFill>
                  <a:srgbClr val="000000"/>
                </a:solidFill>
                <a:highlight>
                  <a:srgbClr val="FFFFFF"/>
                </a:highlight>
                <a:latin typeface="Quattrocento Sans"/>
                <a:ea typeface="Quattrocento Sans"/>
                <a:cs typeface="Quattrocento Sans"/>
                <a:sym typeface="Quattrocento Sans"/>
              </a:rPr>
              <a:t>What is the following news excerpt an example of?</a:t>
            </a:r>
            <a:endParaRPr sz="1500">
              <a:solidFill>
                <a:srgbClr val="000000"/>
              </a:solidFill>
              <a:highlight>
                <a:srgbClr val="FFFFFF"/>
              </a:highlight>
              <a:latin typeface="Quattrocento Sans"/>
              <a:ea typeface="Quattrocento Sans"/>
              <a:cs typeface="Quattrocento Sans"/>
              <a:sym typeface="Quattrocento Sans"/>
            </a:endParaRPr>
          </a:p>
          <a:p>
            <a:pPr marL="0" lvl="0" indent="0" algn="l" rtl="0">
              <a:lnSpc>
                <a:spcPct val="218181"/>
              </a:lnSpc>
              <a:spcBef>
                <a:spcPts val="2400"/>
              </a:spcBef>
              <a:spcAft>
                <a:spcPts val="0"/>
              </a:spcAft>
              <a:buClr>
                <a:schemeClr val="dk1"/>
              </a:buClr>
              <a:buSzPts val="1100"/>
              <a:buFont typeface="Arial"/>
              <a:buNone/>
            </a:pPr>
            <a:r>
              <a:rPr lang="en-IN" sz="1500" b="1">
                <a:solidFill>
                  <a:srgbClr val="000000"/>
                </a:solidFill>
                <a:highlight>
                  <a:srgbClr val="FFFFFF"/>
                </a:highlight>
                <a:latin typeface="Quattrocento Sans"/>
                <a:ea typeface="Quattrocento Sans"/>
                <a:cs typeface="Quattrocento Sans"/>
                <a:sym typeface="Quattrocento Sans"/>
              </a:rPr>
              <a:t>The age of electric vehicles may arrive much earlier than expected</a:t>
            </a:r>
            <a:endParaRPr sz="1500" b="1">
              <a:solidFill>
                <a:srgbClr val="000000"/>
              </a:solidFill>
              <a:highlight>
                <a:srgbClr val="FFFFFF"/>
              </a:highlight>
              <a:latin typeface="Quattrocento Sans"/>
              <a:ea typeface="Quattrocento Sans"/>
              <a:cs typeface="Quattrocento Sans"/>
              <a:sym typeface="Quattrocento Sans"/>
            </a:endParaRPr>
          </a:p>
          <a:p>
            <a:pPr marL="0" lvl="0" indent="0" algn="l" rtl="0">
              <a:lnSpc>
                <a:spcPct val="218181"/>
              </a:lnSpc>
              <a:spcBef>
                <a:spcPts val="2400"/>
              </a:spcBef>
              <a:spcAft>
                <a:spcPts val="0"/>
              </a:spcAft>
              <a:buClr>
                <a:schemeClr val="dk1"/>
              </a:buClr>
              <a:buSzPts val="1100"/>
              <a:buFont typeface="Arial"/>
              <a:buNone/>
            </a:pPr>
            <a:r>
              <a:rPr lang="en-IN" sz="1500">
                <a:solidFill>
                  <a:srgbClr val="000000"/>
                </a:solidFill>
                <a:highlight>
                  <a:srgbClr val="FFFFFF"/>
                </a:highlight>
                <a:latin typeface="Quattrocento Sans"/>
                <a:ea typeface="Quattrocento Sans"/>
                <a:cs typeface="Quattrocento Sans"/>
                <a:sym typeface="Quattrocento Sans"/>
              </a:rPr>
              <a:t>As car sales collapsed in Europe because of the pandemic, one category grew rapidly: electric vehicles. One reason is that purchase prices in Europe are coming tantalizingly close to the prices for cars with gasoline or diesel engines. </a:t>
            </a:r>
            <a:endParaRPr sz="1500">
              <a:solidFill>
                <a:srgbClr val="000000"/>
              </a:solidFill>
              <a:highlight>
                <a:srgbClr val="FFFFFF"/>
              </a:highlight>
              <a:latin typeface="Quattrocento Sans"/>
              <a:ea typeface="Quattrocento Sans"/>
              <a:cs typeface="Quattrocento Sans"/>
              <a:sym typeface="Quattrocento Sans"/>
            </a:endParaRPr>
          </a:p>
          <a:p>
            <a:pPr marL="0" lvl="0" indent="0" algn="l" rtl="0">
              <a:lnSpc>
                <a:spcPct val="218181"/>
              </a:lnSpc>
              <a:spcBef>
                <a:spcPts val="2400"/>
              </a:spcBef>
              <a:spcAft>
                <a:spcPts val="0"/>
              </a:spcAft>
              <a:buClr>
                <a:schemeClr val="dk1"/>
              </a:buClr>
              <a:buSzPts val="1100"/>
              <a:buFont typeface="Arial"/>
              <a:buNone/>
            </a:pPr>
            <a:r>
              <a:rPr lang="en-IN" sz="1500">
                <a:solidFill>
                  <a:srgbClr val="000000"/>
                </a:solidFill>
                <a:highlight>
                  <a:srgbClr val="FFFFFF"/>
                </a:highlight>
                <a:latin typeface="Quattrocento Sans"/>
                <a:ea typeface="Quattrocento Sans"/>
                <a:cs typeface="Quattrocento Sans"/>
                <a:sym typeface="Quattrocento Sans"/>
              </a:rPr>
              <a:t>At the moment this near parity is possible only with government subsidies. A few years ago, industry experts expected 2025 would be the turning point. But technology is advancing faster than expected, and could be poised for a quantum leap. Elon Musk is expected to announce a breakthrough at Tesla’s “Battery Day” event  that would allow electric cars to travel significantly farther without adding weight. </a:t>
            </a:r>
            <a:endParaRPr sz="1500">
              <a:solidFill>
                <a:srgbClr val="000000"/>
              </a:solidFill>
              <a:highlight>
                <a:srgbClr val="FFFFFF"/>
              </a:highlight>
              <a:latin typeface="Quattrocento Sans"/>
              <a:ea typeface="Quattrocento Sans"/>
              <a:cs typeface="Quattrocento Sans"/>
              <a:sym typeface="Quattrocento Sans"/>
            </a:endParaRPr>
          </a:p>
          <a:p>
            <a:pPr marL="0" lvl="0" indent="0" algn="r" rtl="0">
              <a:lnSpc>
                <a:spcPct val="218181"/>
              </a:lnSpc>
              <a:spcBef>
                <a:spcPts val="2400"/>
              </a:spcBef>
              <a:spcAft>
                <a:spcPts val="0"/>
              </a:spcAft>
              <a:buClr>
                <a:schemeClr val="dk1"/>
              </a:buClr>
              <a:buSzPts val="1100"/>
              <a:buFont typeface="Arial"/>
              <a:buNone/>
            </a:pPr>
            <a:r>
              <a:rPr lang="en-IN" sz="1500" b="1">
                <a:solidFill>
                  <a:srgbClr val="000000"/>
                </a:solidFill>
                <a:highlight>
                  <a:srgbClr val="FFFFFF"/>
                </a:highlight>
                <a:latin typeface="Quattrocento Sans"/>
                <a:ea typeface="Quattrocento Sans"/>
                <a:cs typeface="Quattrocento Sans"/>
                <a:sym typeface="Quattrocento Sans"/>
              </a:rPr>
              <a:t>Sep 21, 2020 (</a:t>
            </a:r>
            <a:r>
              <a:rPr lang="en-IN" sz="1500" b="1" i="1">
                <a:solidFill>
                  <a:srgbClr val="000000"/>
                </a:solidFill>
                <a:highlight>
                  <a:srgbClr val="FFFFFF"/>
                </a:highlight>
                <a:latin typeface="Quattrocento Sans"/>
                <a:ea typeface="Quattrocento Sans"/>
                <a:cs typeface="Quattrocento Sans"/>
                <a:sym typeface="Quattrocento Sans"/>
              </a:rPr>
              <a:t>Economic Times</a:t>
            </a:r>
            <a:r>
              <a:rPr lang="en-IN" sz="1500" b="1">
                <a:solidFill>
                  <a:srgbClr val="000000"/>
                </a:solidFill>
                <a:highlight>
                  <a:srgbClr val="FFFFFF"/>
                </a:highlight>
                <a:latin typeface="Quattrocento Sans"/>
                <a:ea typeface="Quattrocento Sans"/>
                <a:cs typeface="Quattrocento Sans"/>
                <a:sym typeface="Quattrocento Sans"/>
              </a:rPr>
              <a:t>)</a:t>
            </a:r>
            <a:endParaRPr sz="1500" b="1">
              <a:solidFill>
                <a:srgbClr val="000000"/>
              </a:solidFill>
              <a:highlight>
                <a:srgbClr val="FFFFFF"/>
              </a:highlight>
              <a:latin typeface="Quattrocento Sans"/>
              <a:ea typeface="Quattrocento Sans"/>
              <a:cs typeface="Quattrocento Sans"/>
              <a:sym typeface="Quattrocento Sans"/>
            </a:endParaRPr>
          </a:p>
          <a:p>
            <a:pPr marL="0" lvl="0" indent="0" algn="l" rtl="0">
              <a:lnSpc>
                <a:spcPct val="110000"/>
              </a:lnSpc>
              <a:spcBef>
                <a:spcPts val="2400"/>
              </a:spcBef>
              <a:spcAft>
                <a:spcPts val="0"/>
              </a:spcAft>
              <a:buNone/>
            </a:pPr>
            <a:endParaRPr sz="1500">
              <a:solidFill>
                <a:srgbClr val="000000"/>
              </a:solidFill>
              <a:highlight>
                <a:schemeClr val="lt1"/>
              </a:highlight>
              <a:latin typeface="Quattrocento Sans"/>
              <a:ea typeface="Quattrocento Sans"/>
              <a:cs typeface="Quattrocento Sans"/>
              <a:sym typeface="Quattrocento Sans"/>
            </a:endParaRPr>
          </a:p>
        </p:txBody>
      </p:sp>
      <p:sp>
        <p:nvSpPr>
          <p:cNvPr id="300" name="Google Shape;300;gc9e30dd0df_0_34"/>
          <p:cNvSpPr txBox="1">
            <a:spLocks noGrp="1"/>
          </p:cNvSpPr>
          <p:nvPr>
            <p:ph type="title"/>
          </p:nvPr>
        </p:nvSpPr>
        <p:spPr>
          <a:xfrm>
            <a:off x="838200" y="781877"/>
            <a:ext cx="6530100" cy="6402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b="1" i="1">
                <a:latin typeface="Quattrocento Sans"/>
                <a:ea typeface="Quattrocento Sans"/>
                <a:cs typeface="Quattrocento Sans"/>
                <a:sym typeface="Quattrocento Sans"/>
              </a:rPr>
              <a:t>Test your understanding - Policies</a:t>
            </a:r>
            <a:endParaRPr i="1">
              <a:latin typeface="Quattrocento Sans"/>
              <a:ea typeface="Quattrocento Sans"/>
              <a:cs typeface="Quattrocento Sans"/>
              <a:sym typeface="Quattrocen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838200" y="821635"/>
            <a:ext cx="6172200" cy="600578"/>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The Keynesian approach</a:t>
            </a:r>
            <a:endParaRPr sz="4000" i="1">
              <a:latin typeface="Quattrocento Sans"/>
              <a:ea typeface="Quattrocento Sans"/>
              <a:cs typeface="Quattrocento Sans"/>
              <a:sym typeface="Quattrocento Sans"/>
            </a:endParaRPr>
          </a:p>
        </p:txBody>
      </p:sp>
      <p:sp>
        <p:nvSpPr>
          <p:cNvPr id="128" name="Google Shape;128;p4"/>
          <p:cNvSpPr txBox="1">
            <a:spLocks noGrp="1"/>
          </p:cNvSpPr>
          <p:nvPr>
            <p:ph type="body" idx="1"/>
          </p:nvPr>
        </p:nvSpPr>
        <p:spPr>
          <a:xfrm>
            <a:off x="838200" y="1537251"/>
            <a:ext cx="10515600" cy="4639711"/>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Modern Keynesians do not just </a:t>
            </a:r>
            <a:r>
              <a:rPr lang="en-IN" sz="2000" b="1">
                <a:solidFill>
                  <a:schemeClr val="dk1"/>
                </a:solidFill>
                <a:latin typeface="Quattrocento Sans"/>
                <a:ea typeface="Quattrocento Sans"/>
                <a:cs typeface="Quattrocento Sans"/>
                <a:sym typeface="Quattrocento Sans"/>
              </a:rPr>
              <a:t>advocate the management of demand</a:t>
            </a:r>
            <a:r>
              <a:rPr lang="en-IN" sz="2000">
                <a:solidFill>
                  <a:schemeClr val="dk1"/>
                </a:solidFill>
                <a:latin typeface="Quattrocento Sans"/>
                <a:ea typeface="Quattrocento Sans"/>
                <a:cs typeface="Quattrocento Sans"/>
                <a:sym typeface="Quattrocento Sans"/>
              </a:rPr>
              <a:t>. They </a:t>
            </a:r>
            <a:r>
              <a:rPr lang="en-IN" sz="2000" b="1">
                <a:solidFill>
                  <a:schemeClr val="dk1"/>
                </a:solidFill>
                <a:latin typeface="Quattrocento Sans"/>
                <a:ea typeface="Quattrocento Sans"/>
                <a:cs typeface="Quattrocento Sans"/>
                <a:sym typeface="Quattrocento Sans"/>
              </a:rPr>
              <a:t>also advocate supply-side policies</a:t>
            </a:r>
            <a:r>
              <a:rPr lang="en-IN" sz="2000">
                <a:solidFill>
                  <a:schemeClr val="dk1"/>
                </a:solidFill>
                <a:latin typeface="Quattrocento Sans"/>
                <a:ea typeface="Quattrocento Sans"/>
                <a:cs typeface="Quattrocento Sans"/>
                <a:sym typeface="Quattrocento Sans"/>
              </a:rPr>
              <a:t>, but generally of a more </a:t>
            </a:r>
            <a:r>
              <a:rPr lang="en-IN" sz="2000" b="1">
                <a:solidFill>
                  <a:schemeClr val="dk1"/>
                </a:solidFill>
                <a:latin typeface="Quattrocento Sans"/>
                <a:ea typeface="Quattrocento Sans"/>
                <a:cs typeface="Quattrocento Sans"/>
                <a:sym typeface="Quattrocento Sans"/>
              </a:rPr>
              <a:t>interventionist </a:t>
            </a:r>
            <a:r>
              <a:rPr lang="en-IN" sz="2000">
                <a:solidFill>
                  <a:schemeClr val="dk1"/>
                </a:solidFill>
                <a:latin typeface="Quattrocento Sans"/>
                <a:ea typeface="Quattrocento Sans"/>
                <a:cs typeface="Quattrocento Sans"/>
                <a:sym typeface="Quattrocento Sans"/>
              </a:rPr>
              <a:t>nature.</a:t>
            </a:r>
            <a:endParaRPr/>
          </a:p>
          <a:p>
            <a:pPr marL="0" lvl="0" indent="0" algn="l" rtl="0">
              <a:lnSpc>
                <a:spcPct val="110000"/>
              </a:lnSpc>
              <a:spcBef>
                <a:spcPts val="150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Interventionist supply-side policies - </a:t>
            </a:r>
            <a:r>
              <a:rPr lang="en-IN" sz="2000">
                <a:solidFill>
                  <a:schemeClr val="dk1"/>
                </a:solidFill>
                <a:latin typeface="Quattrocento Sans"/>
                <a:ea typeface="Quattrocento Sans"/>
                <a:cs typeface="Quattrocento Sans"/>
                <a:sym typeface="Quattrocento Sans"/>
              </a:rPr>
              <a:t>Policies to increase aggregate supply by government intervention to counteract the deficiencies of the market.</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In a recession, the immediate policy requirement is to increase aggregate demand rather than aggregate supply.</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Over the long term, however, supply-side policies will be needed to increase potential output and to reduce equilibrium (structural and frictional) unemployment</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5"/>
          <p:cNvSpPr txBox="1">
            <a:spLocks noGrp="1"/>
          </p:cNvSpPr>
          <p:nvPr>
            <p:ph type="title"/>
          </p:nvPr>
        </p:nvSpPr>
        <p:spPr>
          <a:xfrm>
            <a:off x="838200" y="795129"/>
            <a:ext cx="7802217"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‘Third Way’ supply-side policies</a:t>
            </a:r>
            <a:endParaRPr sz="4000" i="1">
              <a:latin typeface="Quattrocento Sans"/>
              <a:ea typeface="Quattrocento Sans"/>
              <a:cs typeface="Quattrocento Sans"/>
              <a:sym typeface="Quattrocento Sans"/>
            </a:endParaRPr>
          </a:p>
        </p:txBody>
      </p:sp>
      <p:sp>
        <p:nvSpPr>
          <p:cNvPr id="134" name="Google Shape;134;p5"/>
          <p:cNvSpPr txBox="1">
            <a:spLocks noGrp="1"/>
          </p:cNvSpPr>
          <p:nvPr>
            <p:ph type="body" idx="1"/>
          </p:nvPr>
        </p:nvSpPr>
        <p:spPr>
          <a:xfrm>
            <a:off x="838200" y="1523999"/>
            <a:ext cx="8782878" cy="4652963"/>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A ‘Third Way’ between the </a:t>
            </a:r>
            <a:r>
              <a:rPr lang="en-IN" sz="2000" b="1">
                <a:solidFill>
                  <a:schemeClr val="dk1"/>
                </a:solidFill>
                <a:latin typeface="Quattrocento Sans"/>
                <a:ea typeface="Quattrocento Sans"/>
                <a:cs typeface="Quattrocento Sans"/>
                <a:sym typeface="Quattrocento Sans"/>
              </a:rPr>
              <a:t>unfettered market system advocated by many of those on the right </a:t>
            </a:r>
            <a:r>
              <a:rPr lang="en-IN" sz="2000">
                <a:solidFill>
                  <a:schemeClr val="dk1"/>
                </a:solidFill>
                <a:latin typeface="Quattrocento Sans"/>
                <a:ea typeface="Quattrocento Sans"/>
                <a:cs typeface="Quattrocento Sans"/>
                <a:sym typeface="Quattrocento Sans"/>
              </a:rPr>
              <a:t>and the </a:t>
            </a:r>
            <a:r>
              <a:rPr lang="en-IN" sz="2000" b="1">
                <a:solidFill>
                  <a:schemeClr val="dk1"/>
                </a:solidFill>
                <a:latin typeface="Quattrocento Sans"/>
                <a:ea typeface="Quattrocento Sans"/>
                <a:cs typeface="Quattrocento Sans"/>
                <a:sym typeface="Quattrocento Sans"/>
              </a:rPr>
              <a:t>interventionist approach advocated by those on the left. </a:t>
            </a:r>
            <a:endParaRPr sz="2000" b="1">
              <a:solidFill>
                <a:schemeClr val="dk1"/>
              </a:solidFill>
              <a:latin typeface="Quattrocento Sans"/>
              <a:ea typeface="Quattrocento Sans"/>
              <a:cs typeface="Quattrocento Sans"/>
              <a:sym typeface="Quattrocento Sans"/>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The Third Way borrows from the right in advocating incentives, low taxes and free movements of capital. It also borrows from the left in advocating means whereby governments can provide support for individuals in need while improving economic performance by investing in the country’s infrastructure, such as its transport and telecommunication systems, and in its social capital, such as schools, libraries and hospitals.</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Its </a:t>
            </a:r>
            <a:r>
              <a:rPr lang="en-IN" sz="2000" b="1">
                <a:solidFill>
                  <a:schemeClr val="dk1"/>
                </a:solidFill>
                <a:latin typeface="Quattrocento Sans"/>
                <a:ea typeface="Quattrocento Sans"/>
                <a:cs typeface="Quattrocento Sans"/>
                <a:sym typeface="Quattrocento Sans"/>
              </a:rPr>
              <a:t>main thrust is the concept of helping people to help themselves.</a:t>
            </a:r>
            <a:endParaRPr sz="2000" b="1">
              <a:solidFill>
                <a:schemeClr val="dk1"/>
              </a:solidFill>
              <a:latin typeface="Quattrocento Sans"/>
              <a:ea typeface="Quattrocento Sans"/>
              <a:cs typeface="Quattrocento Sans"/>
              <a:sym typeface="Quattrocent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txBox="1">
            <a:spLocks noGrp="1"/>
          </p:cNvSpPr>
          <p:nvPr>
            <p:ph type="title"/>
          </p:nvPr>
        </p:nvSpPr>
        <p:spPr>
          <a:xfrm>
            <a:off x="838200" y="795129"/>
            <a:ext cx="9485243"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Quattrocento Sans"/>
              <a:buNone/>
            </a:pPr>
            <a:r>
              <a:rPr lang="en-IN" sz="2800" b="1" i="1">
                <a:latin typeface="Quattrocento Sans"/>
                <a:ea typeface="Quattrocento Sans"/>
                <a:cs typeface="Quattrocento Sans"/>
                <a:sym typeface="Quattrocento Sans"/>
              </a:rPr>
              <a:t>The link between demand-side and supply-side policies</a:t>
            </a:r>
            <a:endParaRPr sz="2800" i="1">
              <a:latin typeface="Quattrocento Sans"/>
              <a:ea typeface="Quattrocento Sans"/>
              <a:cs typeface="Quattrocento Sans"/>
              <a:sym typeface="Quattrocento Sans"/>
            </a:endParaRPr>
          </a:p>
        </p:txBody>
      </p:sp>
      <p:sp>
        <p:nvSpPr>
          <p:cNvPr id="140" name="Google Shape;140;p6"/>
          <p:cNvSpPr txBox="1">
            <a:spLocks noGrp="1"/>
          </p:cNvSpPr>
          <p:nvPr>
            <p:ph type="body" idx="1"/>
          </p:nvPr>
        </p:nvSpPr>
        <p:spPr>
          <a:xfrm>
            <a:off x="838200" y="1550503"/>
            <a:ext cx="10744200" cy="4890054"/>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Policies can have both demand-side and supply-side effects.</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For example, many supply-side policies involve increased government expenditure, whether on retraining schemes, on research and development projects, or on industrial relocation. They will therefore cause a rise in aggregate demand</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Similarly, supply side policies of tax cuts designed to increase incentives will increase aggregate demand.</a:t>
            </a:r>
            <a:endParaRPr sz="2000">
              <a:solidFill>
                <a:schemeClr val="dk1"/>
              </a:solidFill>
              <a:latin typeface="Quattrocento Sans"/>
              <a:ea typeface="Quattrocento Sans"/>
              <a:cs typeface="Quattrocento Sans"/>
              <a:sym typeface="Quattrocento Sans"/>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It is thus </a:t>
            </a:r>
            <a:r>
              <a:rPr lang="en-IN" sz="2000" b="1">
                <a:solidFill>
                  <a:schemeClr val="dk1"/>
                </a:solidFill>
                <a:latin typeface="Quattrocento Sans"/>
                <a:ea typeface="Quattrocento Sans"/>
                <a:cs typeface="Quattrocento Sans"/>
                <a:sym typeface="Quattrocento Sans"/>
              </a:rPr>
              <a:t>important to consider the consequences for demand when planning various supply- side policies.</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Likewise, </a:t>
            </a:r>
            <a:r>
              <a:rPr lang="en-IN" sz="2000" b="1">
                <a:solidFill>
                  <a:schemeClr val="dk1"/>
                </a:solidFill>
                <a:latin typeface="Quattrocento Sans"/>
                <a:ea typeface="Quattrocento Sans"/>
                <a:cs typeface="Quattrocento Sans"/>
                <a:sym typeface="Quattrocento Sans"/>
              </a:rPr>
              <a:t>demand management policies often have supply-side effects</a:t>
            </a:r>
            <a:r>
              <a:rPr lang="en-IN" sz="2000">
                <a:solidFill>
                  <a:schemeClr val="dk1"/>
                </a:solidFill>
                <a:latin typeface="Quattrocento Sans"/>
                <a:ea typeface="Quattrocento Sans"/>
                <a:cs typeface="Quattrocento Sans"/>
                <a:sym typeface="Quattrocento Sans"/>
              </a:rPr>
              <a:t>. If a cut in interest rates boosts investment, there will be a multiplied rise in national income: a demand-side effect. But that rise in investment will also create increased productive capacity: a supply-side effect</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title"/>
          </p:nvPr>
        </p:nvSpPr>
        <p:spPr>
          <a:xfrm>
            <a:off x="838200" y="781877"/>
            <a:ext cx="9379226" cy="640335"/>
          </a:xfrm>
          <a:prstGeom prst="rect">
            <a:avLst/>
          </a:prstGeom>
          <a:solidFill>
            <a:srgbClr val="FCD3C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Market-orientated supply-side policies</a:t>
            </a:r>
            <a:endParaRPr sz="4000" b="1" i="1">
              <a:latin typeface="Quattrocento Sans"/>
              <a:ea typeface="Quattrocento Sans"/>
              <a:cs typeface="Quattrocento Sans"/>
              <a:sym typeface="Quattrocento Sans"/>
            </a:endParaRPr>
          </a:p>
        </p:txBody>
      </p:sp>
      <p:sp>
        <p:nvSpPr>
          <p:cNvPr id="146" name="Google Shape;146;p7"/>
          <p:cNvSpPr txBox="1">
            <a:spLocks noGrp="1"/>
          </p:cNvSpPr>
          <p:nvPr>
            <p:ph type="body" idx="1"/>
          </p:nvPr>
        </p:nvSpPr>
        <p:spPr>
          <a:xfrm>
            <a:off x="838200" y="1590261"/>
            <a:ext cx="10744200" cy="5155096"/>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The essence of these policies was to encourage and reward individual enterprise and initiative, and to reduce the role of government; to put more reliance on market forces and competition, and less on government intervention Following are the market-orientated supply-side policies:</a:t>
            </a:r>
            <a:endParaRPr/>
          </a:p>
          <a:p>
            <a:pPr marL="0" lvl="0" indent="0" algn="l" rtl="0">
              <a:lnSpc>
                <a:spcPct val="100000"/>
              </a:lnSpc>
              <a:spcBef>
                <a:spcPts val="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 reducing government spending </a:t>
            </a:r>
            <a:endParaRPr/>
          </a:p>
          <a:p>
            <a:pPr marL="0" lvl="0" indent="0" algn="l" rtl="0">
              <a:lnSpc>
                <a:spcPct val="10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 reducing taxes to influence the labour market and investment </a:t>
            </a:r>
            <a:endParaRPr sz="2000">
              <a:solidFill>
                <a:schemeClr val="dk1"/>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 reducing the power of labour </a:t>
            </a:r>
            <a:endParaRPr/>
          </a:p>
          <a:p>
            <a:pPr marL="0" lvl="0" indent="0" algn="l" rtl="0">
              <a:lnSpc>
                <a:spcPct val="10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 reducing welfare </a:t>
            </a:r>
            <a:endParaRPr/>
          </a:p>
          <a:p>
            <a:pPr marL="0" lvl="0" indent="0" algn="l" rtl="0">
              <a:lnSpc>
                <a:spcPct val="10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 privatisation </a:t>
            </a:r>
            <a:endParaRPr/>
          </a:p>
          <a:p>
            <a:pPr marL="0" lvl="0" indent="0" algn="l" rtl="0">
              <a:lnSpc>
                <a:spcPct val="10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 deregulation </a:t>
            </a:r>
            <a:endParaRPr/>
          </a:p>
          <a:p>
            <a:pPr marL="0" lvl="0" indent="0" algn="l" rtl="0">
              <a:lnSpc>
                <a:spcPct val="10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 introducing market relationships into the public sector </a:t>
            </a:r>
            <a:endParaRPr/>
          </a:p>
          <a:p>
            <a:pPr marL="0" lvl="0" indent="0" algn="l" rtl="0">
              <a:lnSpc>
                <a:spcPct val="10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 public-private partnerships </a:t>
            </a:r>
            <a:endParaRPr/>
          </a:p>
          <a:p>
            <a:pPr marL="0" lvl="0" indent="0" algn="l" rtl="0">
              <a:lnSpc>
                <a:spcPct val="10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 encouraging free trade and free capital movements</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title"/>
          </p:nvPr>
        </p:nvSpPr>
        <p:spPr>
          <a:xfrm>
            <a:off x="838200" y="781877"/>
            <a:ext cx="5548745" cy="640335"/>
          </a:xfrm>
          <a:prstGeom prst="rect">
            <a:avLst/>
          </a:prstGeom>
          <a:solidFill>
            <a:srgbClr val="FCD3C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Government spending</a:t>
            </a:r>
            <a:endParaRPr sz="4000" i="1">
              <a:latin typeface="Quattrocento Sans"/>
              <a:ea typeface="Quattrocento Sans"/>
              <a:cs typeface="Quattrocento Sans"/>
              <a:sym typeface="Quattrocento Sans"/>
            </a:endParaRPr>
          </a:p>
        </p:txBody>
      </p:sp>
      <p:sp>
        <p:nvSpPr>
          <p:cNvPr id="152" name="Google Shape;152;p8"/>
          <p:cNvSpPr txBox="1">
            <a:spLocks noGrp="1"/>
          </p:cNvSpPr>
          <p:nvPr>
            <p:ph type="body" idx="1"/>
          </p:nvPr>
        </p:nvSpPr>
        <p:spPr>
          <a:xfrm>
            <a:off x="699654" y="1565563"/>
            <a:ext cx="6366164" cy="505691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The desire by many governments to cut government expenditure is not just to reduce the size of deficits and hence reduce the growth of money supply; it is also an essential ingredient of their supply-side strategy.</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Two things are needed, it is argued: (a) a more efficient use of resources within the public sector and (b) a reduction in the size of the public sector. This would allow private investment to increase with no overall rise in aggregate demand.</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Thus the supply-side benefits of higher investment could be achieved without the demand-side costs of higher inflation.</a:t>
            </a:r>
            <a:endParaRPr sz="2000">
              <a:solidFill>
                <a:schemeClr val="dk1"/>
              </a:solidFill>
              <a:latin typeface="Quattrocento Sans"/>
              <a:ea typeface="Quattrocento Sans"/>
              <a:cs typeface="Quattrocento Sans"/>
              <a:sym typeface="Quattrocento Sans"/>
            </a:endParaRPr>
          </a:p>
        </p:txBody>
      </p:sp>
      <p:pic>
        <p:nvPicPr>
          <p:cNvPr id="153" name="Google Shape;153;p8"/>
          <p:cNvPicPr preferRelativeResize="0"/>
          <p:nvPr/>
        </p:nvPicPr>
        <p:blipFill rotWithShape="1">
          <a:blip r:embed="rId3">
            <a:alphaModFix/>
          </a:blip>
          <a:srcRect/>
          <a:stretch/>
        </p:blipFill>
        <p:spPr>
          <a:xfrm>
            <a:off x="7204364" y="1828800"/>
            <a:ext cx="4745082" cy="292331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154" name="Google Shape;154;p8"/>
          <p:cNvPicPr preferRelativeResize="0"/>
          <p:nvPr/>
        </p:nvPicPr>
        <p:blipFill rotWithShape="1">
          <a:blip r:embed="rId4">
            <a:alphaModFix/>
          </a:blip>
          <a:srcRect/>
          <a:stretch/>
        </p:blipFill>
        <p:spPr>
          <a:xfrm>
            <a:off x="7780873" y="1304211"/>
            <a:ext cx="3592063" cy="4576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9"/>
          <p:cNvSpPr txBox="1">
            <a:spLocks noGrp="1"/>
          </p:cNvSpPr>
          <p:nvPr>
            <p:ph type="title"/>
          </p:nvPr>
        </p:nvSpPr>
        <p:spPr>
          <a:xfrm>
            <a:off x="838200" y="808383"/>
            <a:ext cx="7126357" cy="61383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Taxes and the labour market</a:t>
            </a:r>
            <a:endParaRPr sz="4000" i="1">
              <a:latin typeface="Quattrocento Sans"/>
              <a:ea typeface="Quattrocento Sans"/>
              <a:cs typeface="Quattrocento Sans"/>
              <a:sym typeface="Quattrocento Sans"/>
            </a:endParaRPr>
          </a:p>
        </p:txBody>
      </p:sp>
      <p:sp>
        <p:nvSpPr>
          <p:cNvPr id="160" name="Google Shape;160;p9"/>
          <p:cNvSpPr txBox="1">
            <a:spLocks noGrp="1"/>
          </p:cNvSpPr>
          <p:nvPr>
            <p:ph type="body" idx="1"/>
          </p:nvPr>
        </p:nvSpPr>
        <p:spPr>
          <a:xfrm>
            <a:off x="838200" y="1523999"/>
            <a:ext cx="10515600" cy="4652963"/>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Over time, governments in many countries </a:t>
            </a:r>
            <a:r>
              <a:rPr lang="en-IN" sz="2000" b="1">
                <a:solidFill>
                  <a:schemeClr val="dk1"/>
                </a:solidFill>
                <a:latin typeface="Quattrocento Sans"/>
                <a:ea typeface="Quattrocento Sans"/>
                <a:cs typeface="Quattrocento Sans"/>
                <a:sym typeface="Quattrocento Sans"/>
              </a:rPr>
              <a:t>have cut the marginal rate of income tax. </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Cuts in the marginal rate of income tax are claimed to have </a:t>
            </a:r>
            <a:r>
              <a:rPr lang="en-IN" sz="2000" b="1">
                <a:solidFill>
                  <a:schemeClr val="dk1"/>
                </a:solidFill>
                <a:latin typeface="Quattrocento Sans"/>
                <a:ea typeface="Quattrocento Sans"/>
                <a:cs typeface="Quattrocento Sans"/>
                <a:sym typeface="Quattrocento Sans"/>
              </a:rPr>
              <a:t>five beneficial effects:</a:t>
            </a:r>
            <a:endParaRPr/>
          </a:p>
          <a:p>
            <a:pPr marL="342900" lvl="0" indent="-342900" algn="l" rtl="0">
              <a:lnSpc>
                <a:spcPct val="110000"/>
              </a:lnSpc>
              <a:spcBef>
                <a:spcPts val="1500"/>
              </a:spcBef>
              <a:spcAft>
                <a:spcPts val="0"/>
              </a:spcAft>
              <a:buClr>
                <a:schemeClr val="dk1"/>
              </a:buClr>
              <a:buSzPts val="2000"/>
              <a:buFont typeface="Arial"/>
              <a:buChar char="•"/>
            </a:pPr>
            <a:r>
              <a:rPr lang="en-IN" sz="2000" b="1">
                <a:solidFill>
                  <a:schemeClr val="dk1"/>
                </a:solidFill>
                <a:latin typeface="Quattrocento Sans"/>
                <a:ea typeface="Quattrocento Sans"/>
                <a:cs typeface="Quattrocento Sans"/>
                <a:sym typeface="Quattrocento Sans"/>
              </a:rPr>
              <a:t>People work longer hours </a:t>
            </a:r>
            <a:r>
              <a:rPr lang="en-IN" sz="2000">
                <a:solidFill>
                  <a:schemeClr val="dk1"/>
                </a:solidFill>
                <a:latin typeface="Quattrocento Sans"/>
                <a:ea typeface="Quattrocento Sans"/>
                <a:cs typeface="Quattrocento Sans"/>
                <a:sym typeface="Quattrocento Sans"/>
              </a:rPr>
              <a:t>- A cut in the marginal rate of income tax has a substitution effect inducing people to work more and also an income effect causing people to work less.</a:t>
            </a:r>
            <a:endParaRPr/>
          </a:p>
          <a:p>
            <a:pPr marL="342900" lvl="0" indent="-342900" algn="l" rtl="0">
              <a:lnSpc>
                <a:spcPct val="110000"/>
              </a:lnSpc>
              <a:spcBef>
                <a:spcPts val="1500"/>
              </a:spcBef>
              <a:spcAft>
                <a:spcPts val="0"/>
              </a:spcAft>
              <a:buClr>
                <a:schemeClr val="dk1"/>
              </a:buClr>
              <a:buSzPts val="2000"/>
              <a:buFont typeface="Arial"/>
              <a:buChar char="•"/>
            </a:pPr>
            <a:r>
              <a:rPr lang="en-IN" sz="2000" b="1">
                <a:solidFill>
                  <a:schemeClr val="dk1"/>
                </a:solidFill>
                <a:latin typeface="Quattrocento Sans"/>
                <a:ea typeface="Quattrocento Sans"/>
                <a:cs typeface="Quattrocento Sans"/>
                <a:sym typeface="Quattrocento Sans"/>
              </a:rPr>
              <a:t>More people wish to work </a:t>
            </a:r>
            <a:r>
              <a:rPr lang="en-IN" sz="2000">
                <a:solidFill>
                  <a:schemeClr val="dk1"/>
                </a:solidFill>
                <a:latin typeface="Quattrocento Sans"/>
                <a:ea typeface="Quattrocento Sans"/>
                <a:cs typeface="Quattrocento Sans"/>
                <a:sym typeface="Quattrocento Sans"/>
              </a:rPr>
              <a:t>- This applies largely to second income earners in a family, mainly women. A rise in after-tax wages may encourage more women to look for jobs.</a:t>
            </a:r>
            <a:endParaRPr/>
          </a:p>
          <a:p>
            <a:pPr marL="342900" lvl="0" indent="-342900" algn="l" rtl="0">
              <a:lnSpc>
                <a:spcPct val="110000"/>
              </a:lnSpc>
              <a:spcBef>
                <a:spcPts val="1500"/>
              </a:spcBef>
              <a:spcAft>
                <a:spcPts val="0"/>
              </a:spcAft>
              <a:buClr>
                <a:schemeClr val="dk1"/>
              </a:buClr>
              <a:buSzPts val="2000"/>
              <a:buFont typeface="Arial"/>
              <a:buChar char="•"/>
            </a:pPr>
            <a:r>
              <a:rPr lang="en-IN" sz="2000" b="1">
                <a:solidFill>
                  <a:schemeClr val="dk1"/>
                </a:solidFill>
                <a:latin typeface="Quattrocento Sans"/>
                <a:ea typeface="Quattrocento Sans"/>
                <a:cs typeface="Quattrocento Sans"/>
                <a:sym typeface="Quattrocento Sans"/>
              </a:rPr>
              <a:t>People work more enthusiastically </a:t>
            </a:r>
            <a:r>
              <a:rPr lang="en-IN" sz="2000">
                <a:solidFill>
                  <a:schemeClr val="dk1"/>
                </a:solidFill>
                <a:latin typeface="Quattrocento Sans"/>
                <a:ea typeface="Quattrocento Sans"/>
                <a:cs typeface="Quattrocento Sans"/>
                <a:sym typeface="Quattrocento Sans"/>
              </a:rPr>
              <a:t>- There is little evidence to test this claim. The argument, however, is that people will be more conscientious and will work harder if they can keep more of their pay.</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theme/theme1.xml><?xml version="1.0" encoding="utf-8"?>
<a:theme xmlns:a="http://schemas.openxmlformats.org/drawingml/2006/main" name="IAQS PPT- Zil_ Final">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3087</Words>
  <Application>Microsoft Office PowerPoint</Application>
  <PresentationFormat>Widescreen</PresentationFormat>
  <Paragraphs>124</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Quattrocento Sans</vt:lpstr>
      <vt:lpstr>Arial</vt:lpstr>
      <vt:lpstr>Roboto Light</vt:lpstr>
      <vt:lpstr>Calibri</vt:lpstr>
      <vt:lpstr>Lora</vt:lpstr>
      <vt:lpstr>IAQS PPT- Zil_ Final</vt:lpstr>
      <vt:lpstr>PowerPoint Presentation</vt:lpstr>
      <vt:lpstr>Supply-side policies</vt:lpstr>
      <vt:lpstr>The new classical approach</vt:lpstr>
      <vt:lpstr>The Keynesian approach</vt:lpstr>
      <vt:lpstr>‘Third Way’ supply-side policies</vt:lpstr>
      <vt:lpstr>The link between demand-side and supply-side policies</vt:lpstr>
      <vt:lpstr>Market-orientated supply-side policies</vt:lpstr>
      <vt:lpstr>Government spending</vt:lpstr>
      <vt:lpstr>Taxes and the labour market</vt:lpstr>
      <vt:lpstr>Taxes and the labour market</vt:lpstr>
      <vt:lpstr>Taxes, business and investment</vt:lpstr>
      <vt:lpstr>Reducing the power of labour</vt:lpstr>
      <vt:lpstr>Reducing welfare</vt:lpstr>
      <vt:lpstr>Reducing welfare</vt:lpstr>
      <vt:lpstr>Policies to encourage competition</vt:lpstr>
      <vt:lpstr>Policies to encourage competition</vt:lpstr>
      <vt:lpstr>Policies to encourage competition</vt:lpstr>
      <vt:lpstr>The case for intervention</vt:lpstr>
      <vt:lpstr>Examples of interventionist supply-side policy</vt:lpstr>
      <vt:lpstr>Examples of interventionist supply-side policy</vt:lpstr>
      <vt:lpstr>Examples of interventionist supply-side policy</vt:lpstr>
      <vt:lpstr>Regional and urban policy</vt:lpstr>
      <vt:lpstr>Regional and urban policy</vt:lpstr>
      <vt:lpstr>Regional and urban policy</vt:lpstr>
      <vt:lpstr>Summary of Policies</vt:lpstr>
      <vt:lpstr>Summary of Policies</vt:lpstr>
      <vt:lpstr>Summary of Policies</vt:lpstr>
      <vt:lpstr>Test your understanding - Policies</vt:lpstr>
      <vt:lpstr>Test your understanding - Policies</vt:lpstr>
      <vt:lpstr>Test your understanding - Policies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lokesh</dc:creator>
  <cp:lastModifiedBy>Admin</cp:lastModifiedBy>
  <cp:revision>1</cp:revision>
  <dcterms:created xsi:type="dcterms:W3CDTF">2019-12-10T16:16:08Z</dcterms:created>
  <dcterms:modified xsi:type="dcterms:W3CDTF">2021-03-24T11:01:38Z</dcterms:modified>
</cp:coreProperties>
</file>