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68" r:id="rId3"/>
    <p:sldMasterId id="2147483674" r:id="rId4"/>
    <p:sldMasterId id="2147483680" r:id="rId5"/>
    <p:sldMasterId id="2147483692" r:id="rId6"/>
    <p:sldMasterId id="2147483698" r:id="rId7"/>
    <p:sldMasterId id="2147483704" r:id="rId8"/>
  </p:sldMasterIdLst>
  <p:notesMasterIdLst>
    <p:notesMasterId r:id="rId90"/>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Lst>
  <p:sldSz cx="12192000" cy="6858000"/>
  <p:notesSz cx="6858000" cy="9144000"/>
  <p:embeddedFontLst>
    <p:embeddedFont>
      <p:font typeface="Helvetica Neue" panose="020B0604020202020204" charset="0"/>
      <p:regular r:id="rId91"/>
      <p:bold r:id="rId92"/>
      <p:italic r:id="rId93"/>
      <p:boldItalic r:id="rId94"/>
    </p:embeddedFont>
    <p:embeddedFont>
      <p:font typeface="Lora" pitchFamily="2" charset="0"/>
      <p:regular r:id="rId95"/>
      <p:bold r:id="rId96"/>
      <p:italic r:id="rId97"/>
      <p:boldItalic r:id="rId98"/>
    </p:embeddedFont>
    <p:embeddedFont>
      <p:font typeface="Quattrocento Sans" panose="020B0502050000020003" pitchFamily="34" charset="0"/>
      <p:regular r:id="rId99"/>
      <p:bold r:id="rId100"/>
      <p:italic r:id="rId101"/>
      <p:boldItalic r:id="rId102"/>
    </p:embeddedFont>
    <p:embeddedFont>
      <p:font typeface="Roboto Light" panose="02000000000000000000" pitchFamily="2" charset="0"/>
      <p:regular r:id="rId103"/>
      <p:bold r:id="rId104"/>
      <p:italic r:id="rId105"/>
      <p:boldItalic r:id="rId10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0" roundtripDataSignature="AMtx7mhqoh/knvqhon+VpIXAsorJuhNg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884D78-1B74-4643-9BF8-7FB737DE12BA}">
  <a:tblStyle styleId="{CA884D78-1B74-4643-9BF8-7FB737DE12B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font" Target="fonts/font12.fntdata"/><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font" Target="fonts/font5.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theme" Target="theme/theme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font" Target="fonts/font13.fntdata"/><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font" Target="fonts/font16.fntdata"/><Relationship Id="rId114"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font" Target="fonts/font7.fntdata"/><Relationship Id="rId104" Type="http://schemas.openxmlformats.org/officeDocument/2006/relationships/font" Target="fonts/font14.fntdata"/><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customschemas.google.com/relationships/presentationmetadata" Target="metadata"/><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font" Target="fonts/font10.fntdata"/><Relationship Id="rId105" Type="http://schemas.openxmlformats.org/officeDocument/2006/relationships/font" Target="fonts/font15.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18" name="Google Shape;418;p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1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56" name="Google Shape;556;p13: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1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1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1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1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1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1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p2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2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2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2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2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2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2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6" name="Google Shape;696;p2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p2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2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2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2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2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2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29" name="Google Shape;729;p29: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3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9" name="Google Shape;739;p3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3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3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49" name="Google Shape;749;p3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p3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3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3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69" name="Google Shape;769;p33: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3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3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3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3" name="Google Shape;783;p3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3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p3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3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9" name="Google Shape;799;p3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3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3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3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5" name="Google Shape;815;p3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4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2" name="Google Shape;822;p4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1" name="Google Shape;831;p4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9" name="Google Shape;839;p4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4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7" name="Google Shape;847;p4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5" name="Google Shape;855;p4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3" name="Google Shape;863;p4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4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0" name="Google Shape;870;p4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4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p4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4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4" name="Google Shape;884;p4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5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1" name="Google Shape;891;p5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8" name="Google Shape;898;p5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5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5" name="Google Shape;905;p5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5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578485" marR="0" lvl="0" indent="-515619" algn="l" rtl="0">
              <a:lnSpc>
                <a:spcPct val="100000"/>
              </a:lnSpc>
              <a:spcBef>
                <a:spcPts val="0"/>
              </a:spcBef>
              <a:spcAft>
                <a:spcPts val="0"/>
              </a:spcAft>
              <a:buClr>
                <a:schemeClr val="dk1"/>
              </a:buClr>
              <a:buSzPts val="1600"/>
              <a:buFont typeface="Quattrocento Sans"/>
              <a:buAutoNum type="arabicPeriod"/>
            </a:pPr>
            <a:r>
              <a:rPr lang="en-US" sz="1200" b="0" i="0" u="none" strike="noStrike" cap="none">
                <a:solidFill>
                  <a:schemeClr val="dk1"/>
                </a:solidFill>
                <a:latin typeface="Quattrocento Sans"/>
                <a:ea typeface="Quattrocento Sans"/>
                <a:cs typeface="Quattrocento Sans"/>
                <a:sym typeface="Quattrocento Sans"/>
              </a:rPr>
              <a:t>Nestle – Cerelac</a:t>
            </a:r>
            <a:endParaRPr sz="1200" b="0" i="0" u="none" strike="noStrike" cap="none">
              <a:solidFill>
                <a:schemeClr val="dk1"/>
              </a:solidFill>
              <a:latin typeface="Quattrocento Sans"/>
              <a:ea typeface="Quattrocento Sans"/>
              <a:cs typeface="Quattrocento Sans"/>
              <a:sym typeface="Quattrocento Sans"/>
            </a:endParaRPr>
          </a:p>
          <a:p>
            <a:pPr marL="578485" marR="0" lvl="0" indent="-515619" algn="l" rtl="0">
              <a:lnSpc>
                <a:spcPct val="100000"/>
              </a:lnSpc>
              <a:spcBef>
                <a:spcPts val="0"/>
              </a:spcBef>
              <a:spcAft>
                <a:spcPts val="0"/>
              </a:spcAft>
              <a:buClr>
                <a:schemeClr val="dk1"/>
              </a:buClr>
              <a:buSzPts val="1600"/>
              <a:buFont typeface="Quattrocento Sans"/>
              <a:buAutoNum type="arabicPeriod"/>
            </a:pPr>
            <a:r>
              <a:rPr lang="en-US" sz="1200" b="0" i="0" u="none" strike="noStrike" cap="none">
                <a:solidFill>
                  <a:schemeClr val="dk1"/>
                </a:solidFill>
                <a:latin typeface="Quattrocento Sans"/>
                <a:ea typeface="Quattrocento Sans"/>
                <a:cs typeface="Quattrocento Sans"/>
                <a:sym typeface="Quattrocento Sans"/>
              </a:rPr>
              <a:t>ITC</a:t>
            </a:r>
            <a:endParaRPr sz="1200" b="0" i="0" u="none" strike="noStrike" cap="none">
              <a:solidFill>
                <a:schemeClr val="dk1"/>
              </a:solidFill>
              <a:latin typeface="Calibri"/>
              <a:ea typeface="Calibri"/>
              <a:cs typeface="Calibri"/>
              <a:sym typeface="Calibri"/>
            </a:endParaRPr>
          </a:p>
          <a:p>
            <a:pPr marL="578485" marR="0" lvl="0" indent="-515619" algn="l" rtl="0">
              <a:lnSpc>
                <a:spcPct val="100000"/>
              </a:lnSpc>
              <a:spcBef>
                <a:spcPts val="0"/>
              </a:spcBef>
              <a:spcAft>
                <a:spcPts val="0"/>
              </a:spcAft>
              <a:buClr>
                <a:schemeClr val="dk1"/>
              </a:buClr>
              <a:buSzPts val="1600"/>
              <a:buFont typeface="Quattrocento Sans"/>
              <a:buAutoNum type="arabicPeriod"/>
            </a:pPr>
            <a:r>
              <a:rPr lang="en-US" sz="1200" b="0" i="0" u="none" strike="noStrike" cap="none">
                <a:solidFill>
                  <a:schemeClr val="dk1"/>
                </a:solidFill>
                <a:latin typeface="Quattrocento Sans"/>
                <a:ea typeface="Quattrocento Sans"/>
                <a:cs typeface="Quattrocento Sans"/>
                <a:sym typeface="Quattrocento Sans"/>
              </a:rPr>
              <a:t>Pidilite – Fevicol</a:t>
            </a:r>
            <a:endParaRPr sz="1200" b="0" i="0" u="none" strike="noStrike" cap="none">
              <a:solidFill>
                <a:schemeClr val="dk1"/>
              </a:solidFill>
              <a:latin typeface="Quattrocento Sans"/>
              <a:ea typeface="Quattrocento Sans"/>
              <a:cs typeface="Quattrocento Sans"/>
              <a:sym typeface="Quattrocento Sans"/>
            </a:endParaRPr>
          </a:p>
          <a:p>
            <a:pPr marL="578485" marR="0" lvl="0" indent="-515619" algn="l" rtl="0">
              <a:lnSpc>
                <a:spcPct val="100000"/>
              </a:lnSpc>
              <a:spcBef>
                <a:spcPts val="0"/>
              </a:spcBef>
              <a:spcAft>
                <a:spcPts val="0"/>
              </a:spcAft>
              <a:buClr>
                <a:schemeClr val="dk1"/>
              </a:buClr>
              <a:buSzPts val="1600"/>
              <a:buFont typeface="Quattrocento Sans"/>
              <a:buAutoNum type="arabicPeriod"/>
            </a:pPr>
            <a:r>
              <a:rPr lang="en-US" sz="1200" b="0" i="0" u="none" strike="noStrike" cap="none">
                <a:solidFill>
                  <a:schemeClr val="dk1"/>
                </a:solidFill>
                <a:latin typeface="Quattrocento Sans"/>
                <a:ea typeface="Quattrocento Sans"/>
                <a:cs typeface="Quattrocento Sans"/>
                <a:sym typeface="Quattrocento Sans"/>
              </a:rPr>
              <a:t>Xerox </a:t>
            </a:r>
            <a:endParaRPr/>
          </a:p>
          <a:p>
            <a:pPr marL="0" lvl="0" indent="0" algn="l" rtl="0">
              <a:lnSpc>
                <a:spcPct val="100000"/>
              </a:lnSpc>
              <a:spcBef>
                <a:spcPts val="0"/>
              </a:spcBef>
              <a:spcAft>
                <a:spcPts val="0"/>
              </a:spcAft>
              <a:buSzPts val="1400"/>
              <a:buNone/>
            </a:pPr>
            <a:endParaRPr/>
          </a:p>
        </p:txBody>
      </p:sp>
      <p:sp>
        <p:nvSpPr>
          <p:cNvPr id="912" name="Google Shape;912;p5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5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1" name="Google Shape;921;p5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5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9" name="Google Shape;929;p5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5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1" name="Google Shape;961;p5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5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5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97" name="Google Shape;997;p59: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6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6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1. – OPEC countries; 2. – Metro; 3. – Reliance industries (Jio)</a:t>
            </a:r>
            <a:endParaRPr sz="1200" b="0" i="0" u="none" strike="noStrike" cap="none">
              <a:solidFill>
                <a:schemeClr val="dk1"/>
              </a:solidFill>
              <a:latin typeface="Calibri"/>
              <a:ea typeface="Calibri"/>
              <a:cs typeface="Calibri"/>
              <a:sym typeface="Calibri"/>
            </a:endParaRPr>
          </a:p>
        </p:txBody>
      </p:sp>
      <p:sp>
        <p:nvSpPr>
          <p:cNvPr id="1007" name="Google Shape;1007;p60: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6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p6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6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2" name="Google Shape;1032;p6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6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0" name="Google Shape;1040;p6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6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 name="Google Shape;1048;p6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6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6" name="Google Shape;1056;p6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6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6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Where MR = MC</a:t>
            </a:r>
            <a:endParaRPr sz="1200" b="0" i="0" u="none" strike="noStrike" cap="none">
              <a:solidFill>
                <a:schemeClr val="dk1"/>
              </a:solidFill>
              <a:latin typeface="Calibri"/>
              <a:ea typeface="Calibri"/>
              <a:cs typeface="Calibri"/>
              <a:sym typeface="Calibri"/>
            </a:endParaRPr>
          </a:p>
        </p:txBody>
      </p:sp>
      <p:sp>
        <p:nvSpPr>
          <p:cNvPr id="1066" name="Google Shape;1066;p67: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58" name="Google Shape;458;p7: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6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1" name="Google Shape;1081;p6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6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5" name="Google Shape;1095;p6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7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0" name="Google Shape;1110;p7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7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7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1. – OPEC countries; 2. – Metro; 3. – Reliance industries (Jio)</a:t>
            </a:r>
            <a:endParaRPr sz="1200" b="0" i="0" u="none" strike="noStrike" cap="none">
              <a:solidFill>
                <a:schemeClr val="dk1"/>
              </a:solidFill>
              <a:latin typeface="Calibri"/>
              <a:ea typeface="Calibri"/>
              <a:cs typeface="Calibri"/>
              <a:sym typeface="Calibri"/>
            </a:endParaRPr>
          </a:p>
        </p:txBody>
      </p:sp>
      <p:sp>
        <p:nvSpPr>
          <p:cNvPr id="1121" name="Google Shape;1121;p7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7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9" name="Google Shape;1129;p7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7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8" name="Google Shape;1138;p7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39" name="Google Shape;1139;p73: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7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7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48" name="Google Shape;1148;p74: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7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6" name="Google Shape;1156;p7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7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3" name="Google Shape;1163;p7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7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2" name="Google Shape;1172;p7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7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9" name="Google Shape;1179;p7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7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6" name="Google Shape;1186;p7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8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3" name="Google Shape;1193;p8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8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0" name="Google Shape;1200;p8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8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7" name="Google Shape;1207;p8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8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4" name="Google Shape;1214;p8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8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4" name="Google Shape;1224;p8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8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3" name="Google Shape;1233;p8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8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1" name="Google Shape;1241;p8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8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1" name="Google Shape;1251;p8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8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9" name="Google Shape;1259;p8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8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7" name="Google Shape;1267;p8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20" name="Google Shape;520;p1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0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3200"/>
              <a:buNone/>
              <a:defRPr sz="3200"/>
            </a:lvl1pPr>
            <a:lvl2pPr marL="914400" lvl="1" indent="-406400" algn="l">
              <a:lnSpc>
                <a:spcPct val="110000"/>
              </a:lnSpc>
              <a:spcBef>
                <a:spcPts val="500"/>
              </a:spcBef>
              <a:spcAft>
                <a:spcPts val="0"/>
              </a:spcAft>
              <a:buClr>
                <a:srgbClr val="595959"/>
              </a:buClr>
              <a:buSzPts val="2800"/>
              <a:buChar char="•"/>
              <a:defRPr sz="2800"/>
            </a:lvl2pPr>
            <a:lvl3pPr marL="1371600" lvl="2" indent="-381000" algn="l">
              <a:lnSpc>
                <a:spcPct val="110000"/>
              </a:lnSpc>
              <a:spcBef>
                <a:spcPts val="500"/>
              </a:spcBef>
              <a:spcAft>
                <a:spcPts val="0"/>
              </a:spcAft>
              <a:buClr>
                <a:srgbClr val="595959"/>
              </a:buClr>
              <a:buSzPts val="2400"/>
              <a:buChar char="•"/>
              <a:defRPr sz="2400"/>
            </a:lvl3pPr>
            <a:lvl4pPr marL="1828800" lvl="3" indent="-355600" algn="l">
              <a:lnSpc>
                <a:spcPct val="110000"/>
              </a:lnSpc>
              <a:spcBef>
                <a:spcPts val="500"/>
              </a:spcBef>
              <a:spcAft>
                <a:spcPts val="0"/>
              </a:spcAft>
              <a:buClr>
                <a:srgbClr val="595959"/>
              </a:buClr>
              <a:buSzPts val="2000"/>
              <a:buChar char="•"/>
              <a:defRPr sz="2000"/>
            </a:lvl4pPr>
            <a:lvl5pPr marL="2286000" lvl="4" indent="-355600" algn="l">
              <a:lnSpc>
                <a:spcPct val="110000"/>
              </a:lnSpc>
              <a:spcBef>
                <a:spcPts val="500"/>
              </a:spcBef>
              <a:spcAft>
                <a:spcPts val="0"/>
              </a:spcAft>
              <a:buClr>
                <a:srgbClr val="59595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0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9"/>
          <p:cNvSpPr>
            <a:spLocks noGrp="1"/>
          </p:cNvSpPr>
          <p:nvPr>
            <p:ph type="pic" idx="2"/>
          </p:nvPr>
        </p:nvSpPr>
        <p:spPr>
          <a:xfrm>
            <a:off x="5183188" y="987425"/>
            <a:ext cx="6172200" cy="4873625"/>
          </a:xfrm>
          <a:prstGeom prst="rect">
            <a:avLst/>
          </a:prstGeom>
          <a:noFill/>
          <a:ln>
            <a:noFill/>
          </a:ln>
        </p:spPr>
      </p:sp>
      <p:sp>
        <p:nvSpPr>
          <p:cNvPr id="88" name="Google Shape;88;p10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10"/>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10"/>
          <p:cNvSpPr txBox="1">
            <a:spLocks noGrp="1"/>
          </p:cNvSpPr>
          <p:nvPr>
            <p:ph type="body" idx="1"/>
          </p:nvPr>
        </p:nvSpPr>
        <p:spPr>
          <a:xfrm rot="5400000">
            <a:off x="3718625" y="-1458212"/>
            <a:ext cx="4754750" cy="10515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95"/>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5"/>
          <p:cNvSpPr txBox="1">
            <a:spLocks noGrp="1"/>
          </p:cNvSpPr>
          <p:nvPr>
            <p:ph type="body" idx="1"/>
          </p:nvPr>
        </p:nvSpPr>
        <p:spPr>
          <a:xfrm>
            <a:off x="343484" y="1306609"/>
            <a:ext cx="11505031" cy="470852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200" b="0" i="1">
                <a:solidFill>
                  <a:srgbClr val="FF0000"/>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4" name="Google Shape;114;p9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9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9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17"/>
        <p:cNvGrpSpPr/>
        <p:nvPr/>
      </p:nvGrpSpPr>
      <p:grpSpPr>
        <a:xfrm>
          <a:off x="0" y="0"/>
          <a:ext cx="0" cy="0"/>
          <a:chOff x="0" y="0"/>
          <a:chExt cx="0" cy="0"/>
        </a:xfrm>
      </p:grpSpPr>
      <p:pic>
        <p:nvPicPr>
          <p:cNvPr id="118" name="Google Shape;118;p96"/>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119" name="Google Shape;119;p96"/>
          <p:cNvSpPr/>
          <p:nvPr/>
        </p:nvSpPr>
        <p:spPr>
          <a:xfrm>
            <a:off x="307848" y="681227"/>
            <a:ext cx="7577455" cy="628015"/>
          </a:xfrm>
          <a:custGeom>
            <a:avLst/>
            <a:gdLst/>
            <a:ahLst/>
            <a:cxnLst/>
            <a:rect l="l" t="t" r="r" b="b"/>
            <a:pathLst>
              <a:path w="7577455" h="628015" extrusionOk="0">
                <a:moveTo>
                  <a:pt x="7577328" y="0"/>
                </a:moveTo>
                <a:lnTo>
                  <a:pt x="0" y="0"/>
                </a:lnTo>
                <a:lnTo>
                  <a:pt x="0" y="627888"/>
                </a:lnTo>
                <a:lnTo>
                  <a:pt x="7577328" y="627888"/>
                </a:lnTo>
                <a:lnTo>
                  <a:pt x="7577328" y="0"/>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96"/>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9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9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4"/>
        <p:cNvGrpSpPr/>
        <p:nvPr/>
      </p:nvGrpSpPr>
      <p:grpSpPr>
        <a:xfrm>
          <a:off x="0" y="0"/>
          <a:ext cx="0" cy="0"/>
          <a:chOff x="0" y="0"/>
          <a:chExt cx="0" cy="0"/>
        </a:xfrm>
      </p:grpSpPr>
      <p:sp>
        <p:nvSpPr>
          <p:cNvPr id="125" name="Google Shape;125;p112"/>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12"/>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1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1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1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130"/>
        <p:cNvGrpSpPr/>
        <p:nvPr/>
      </p:nvGrpSpPr>
      <p:grpSpPr>
        <a:xfrm>
          <a:off x="0" y="0"/>
          <a:ext cx="0" cy="0"/>
          <a:chOff x="0" y="0"/>
          <a:chExt cx="0" cy="0"/>
        </a:xfrm>
      </p:grpSpPr>
      <p:pic>
        <p:nvPicPr>
          <p:cNvPr id="131" name="Google Shape;131;p113"/>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132" name="Google Shape;132;p113"/>
          <p:cNvSpPr/>
          <p:nvPr/>
        </p:nvSpPr>
        <p:spPr>
          <a:xfrm>
            <a:off x="68578" y="681227"/>
            <a:ext cx="12123420" cy="628015"/>
          </a:xfrm>
          <a:custGeom>
            <a:avLst/>
            <a:gdLst/>
            <a:ahLst/>
            <a:cxnLst/>
            <a:rect l="l" t="t" r="r" b="b"/>
            <a:pathLst>
              <a:path w="12123420" h="628015" extrusionOk="0">
                <a:moveTo>
                  <a:pt x="0" y="627888"/>
                </a:moveTo>
                <a:lnTo>
                  <a:pt x="12123421" y="627888"/>
                </a:lnTo>
                <a:lnTo>
                  <a:pt x="12123421" y="0"/>
                </a:lnTo>
                <a:lnTo>
                  <a:pt x="0" y="0"/>
                </a:lnTo>
                <a:lnTo>
                  <a:pt x="0" y="627888"/>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113"/>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13"/>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5" name="Google Shape;135;p113"/>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6" name="Google Shape;136;p11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1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1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39"/>
        <p:cNvGrpSpPr/>
        <p:nvPr/>
      </p:nvGrpSpPr>
      <p:grpSpPr>
        <a:xfrm>
          <a:off x="0" y="0"/>
          <a:ext cx="0" cy="0"/>
          <a:chOff x="0" y="0"/>
          <a:chExt cx="0" cy="0"/>
        </a:xfrm>
      </p:grpSpPr>
      <p:pic>
        <p:nvPicPr>
          <p:cNvPr id="140" name="Google Shape;140;p114"/>
          <p:cNvPicPr preferRelativeResize="0"/>
          <p:nvPr/>
        </p:nvPicPr>
        <p:blipFill rotWithShape="1">
          <a:blip r:embed="rId2">
            <a:alphaModFix/>
          </a:blip>
          <a:srcRect/>
          <a:stretch/>
        </p:blipFill>
        <p:spPr>
          <a:xfrm>
            <a:off x="3114417" y="1615023"/>
            <a:ext cx="4913128" cy="1261181"/>
          </a:xfrm>
          <a:prstGeom prst="rect">
            <a:avLst/>
          </a:prstGeom>
          <a:noFill/>
          <a:ln>
            <a:noFill/>
          </a:ln>
        </p:spPr>
      </p:pic>
      <p:sp>
        <p:nvSpPr>
          <p:cNvPr id="141" name="Google Shape;141;p11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1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1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1"/>
        <p:cNvGrpSpPr/>
        <p:nvPr/>
      </p:nvGrpSpPr>
      <p:grpSpPr>
        <a:xfrm>
          <a:off x="0" y="0"/>
          <a:ext cx="0" cy="0"/>
          <a:chOff x="0" y="0"/>
          <a:chExt cx="0" cy="0"/>
        </a:xfrm>
      </p:grpSpPr>
      <p:sp>
        <p:nvSpPr>
          <p:cNvPr id="152" name="Google Shape;152;p98"/>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98"/>
          <p:cNvSpPr txBox="1">
            <a:spLocks noGrp="1"/>
          </p:cNvSpPr>
          <p:nvPr>
            <p:ph type="body" idx="1"/>
          </p:nvPr>
        </p:nvSpPr>
        <p:spPr>
          <a:xfrm>
            <a:off x="343484" y="1306609"/>
            <a:ext cx="11505031" cy="470852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200" b="0" i="1">
                <a:solidFill>
                  <a:srgbClr val="FF0000"/>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4" name="Google Shape;154;p9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9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9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9"/>
        <p:cNvGrpSpPr/>
        <p:nvPr/>
      </p:nvGrpSpPr>
      <p:grpSpPr>
        <a:xfrm>
          <a:off x="0" y="0"/>
          <a:ext cx="0" cy="0"/>
          <a:chOff x="0" y="0"/>
          <a:chExt cx="0" cy="0"/>
        </a:xfrm>
      </p:grpSpPr>
      <p:pic>
        <p:nvPicPr>
          <p:cNvPr id="20" name="Google Shape;20;p93"/>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21" name="Google Shape;21;p93"/>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3"/>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7"/>
        <p:cNvGrpSpPr/>
        <p:nvPr/>
      </p:nvGrpSpPr>
      <p:grpSpPr>
        <a:xfrm>
          <a:off x="0" y="0"/>
          <a:ext cx="0" cy="0"/>
          <a:chOff x="0" y="0"/>
          <a:chExt cx="0" cy="0"/>
        </a:xfrm>
      </p:grpSpPr>
      <p:sp>
        <p:nvSpPr>
          <p:cNvPr id="158" name="Google Shape;158;p115"/>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15"/>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1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1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1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163"/>
        <p:cNvGrpSpPr/>
        <p:nvPr/>
      </p:nvGrpSpPr>
      <p:grpSpPr>
        <a:xfrm>
          <a:off x="0" y="0"/>
          <a:ext cx="0" cy="0"/>
          <a:chOff x="0" y="0"/>
          <a:chExt cx="0" cy="0"/>
        </a:xfrm>
      </p:grpSpPr>
      <p:pic>
        <p:nvPicPr>
          <p:cNvPr id="164" name="Google Shape;164;p116"/>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165" name="Google Shape;165;p116"/>
          <p:cNvSpPr/>
          <p:nvPr/>
        </p:nvSpPr>
        <p:spPr>
          <a:xfrm>
            <a:off x="68578" y="681227"/>
            <a:ext cx="12123420" cy="628015"/>
          </a:xfrm>
          <a:custGeom>
            <a:avLst/>
            <a:gdLst/>
            <a:ahLst/>
            <a:cxnLst/>
            <a:rect l="l" t="t" r="r" b="b"/>
            <a:pathLst>
              <a:path w="12123420" h="628015" extrusionOk="0">
                <a:moveTo>
                  <a:pt x="0" y="627888"/>
                </a:moveTo>
                <a:lnTo>
                  <a:pt x="12123421" y="627888"/>
                </a:lnTo>
                <a:lnTo>
                  <a:pt x="12123421" y="0"/>
                </a:lnTo>
                <a:lnTo>
                  <a:pt x="0" y="0"/>
                </a:lnTo>
                <a:lnTo>
                  <a:pt x="0" y="627888"/>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116"/>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1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8" name="Google Shape;168;p11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9" name="Google Shape;169;p11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1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1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72"/>
        <p:cNvGrpSpPr/>
        <p:nvPr/>
      </p:nvGrpSpPr>
      <p:grpSpPr>
        <a:xfrm>
          <a:off x="0" y="0"/>
          <a:ext cx="0" cy="0"/>
          <a:chOff x="0" y="0"/>
          <a:chExt cx="0" cy="0"/>
        </a:xfrm>
      </p:grpSpPr>
      <p:pic>
        <p:nvPicPr>
          <p:cNvPr id="173" name="Google Shape;173;p117"/>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174" name="Google Shape;174;p117"/>
          <p:cNvSpPr/>
          <p:nvPr/>
        </p:nvSpPr>
        <p:spPr>
          <a:xfrm>
            <a:off x="307848" y="681227"/>
            <a:ext cx="7577455" cy="628015"/>
          </a:xfrm>
          <a:custGeom>
            <a:avLst/>
            <a:gdLst/>
            <a:ahLst/>
            <a:cxnLst/>
            <a:rect l="l" t="t" r="r" b="b"/>
            <a:pathLst>
              <a:path w="7577455" h="628015" extrusionOk="0">
                <a:moveTo>
                  <a:pt x="7577328" y="0"/>
                </a:moveTo>
                <a:lnTo>
                  <a:pt x="0" y="0"/>
                </a:lnTo>
                <a:lnTo>
                  <a:pt x="0" y="627888"/>
                </a:lnTo>
                <a:lnTo>
                  <a:pt x="7577328" y="627888"/>
                </a:lnTo>
                <a:lnTo>
                  <a:pt x="7577328" y="0"/>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7"/>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1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1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11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79"/>
        <p:cNvGrpSpPr/>
        <p:nvPr/>
      </p:nvGrpSpPr>
      <p:grpSpPr>
        <a:xfrm>
          <a:off x="0" y="0"/>
          <a:ext cx="0" cy="0"/>
          <a:chOff x="0" y="0"/>
          <a:chExt cx="0" cy="0"/>
        </a:xfrm>
      </p:grpSpPr>
      <p:pic>
        <p:nvPicPr>
          <p:cNvPr id="180" name="Google Shape;180;p118"/>
          <p:cNvPicPr preferRelativeResize="0"/>
          <p:nvPr/>
        </p:nvPicPr>
        <p:blipFill rotWithShape="1">
          <a:blip r:embed="rId2">
            <a:alphaModFix/>
          </a:blip>
          <a:srcRect/>
          <a:stretch/>
        </p:blipFill>
        <p:spPr>
          <a:xfrm>
            <a:off x="3114417" y="1615023"/>
            <a:ext cx="4913128" cy="1261181"/>
          </a:xfrm>
          <a:prstGeom prst="rect">
            <a:avLst/>
          </a:prstGeom>
          <a:noFill/>
          <a:ln>
            <a:noFill/>
          </a:ln>
        </p:spPr>
      </p:pic>
      <p:sp>
        <p:nvSpPr>
          <p:cNvPr id="181" name="Google Shape;181;p11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1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11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1"/>
        <p:cNvGrpSpPr/>
        <p:nvPr/>
      </p:nvGrpSpPr>
      <p:grpSpPr>
        <a:xfrm>
          <a:off x="0" y="0"/>
          <a:ext cx="0" cy="0"/>
          <a:chOff x="0" y="0"/>
          <a:chExt cx="0" cy="0"/>
        </a:xfrm>
      </p:grpSpPr>
      <p:sp>
        <p:nvSpPr>
          <p:cNvPr id="192" name="Google Shape;192;p100"/>
          <p:cNvSpPr txBox="1">
            <a:spLocks noGrp="1"/>
          </p:cNvSpPr>
          <p:nvPr>
            <p:ph type="title"/>
          </p:nvPr>
        </p:nvSpPr>
        <p:spPr>
          <a:xfrm>
            <a:off x="382015" y="634999"/>
            <a:ext cx="11427968"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0"/>
          <p:cNvSpPr txBox="1">
            <a:spLocks noGrp="1"/>
          </p:cNvSpPr>
          <p:nvPr>
            <p:ph type="body" idx="1"/>
          </p:nvPr>
        </p:nvSpPr>
        <p:spPr>
          <a:xfrm>
            <a:off x="382015" y="2351659"/>
            <a:ext cx="5561330" cy="368363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400" b="1" i="0">
                <a:solidFill>
                  <a:schemeClr val="dk1"/>
                </a:solidFill>
                <a:latin typeface="Quattrocento Sans"/>
                <a:ea typeface="Quattrocento Sans"/>
                <a:cs typeface="Quattrocento Sans"/>
                <a:sym typeface="Quattrocento Sa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4" name="Google Shape;194;p10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0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0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7"/>
        <p:cNvGrpSpPr/>
        <p:nvPr/>
      </p:nvGrpSpPr>
      <p:grpSpPr>
        <a:xfrm>
          <a:off x="0" y="0"/>
          <a:ext cx="0" cy="0"/>
          <a:chOff x="0" y="0"/>
          <a:chExt cx="0" cy="0"/>
        </a:xfrm>
      </p:grpSpPr>
      <p:sp>
        <p:nvSpPr>
          <p:cNvPr id="198" name="Google Shape;198;p119"/>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19"/>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11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1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1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3"/>
        <p:cNvGrpSpPr/>
        <p:nvPr/>
      </p:nvGrpSpPr>
      <p:grpSpPr>
        <a:xfrm>
          <a:off x="0" y="0"/>
          <a:ext cx="0" cy="0"/>
          <a:chOff x="0" y="0"/>
          <a:chExt cx="0" cy="0"/>
        </a:xfrm>
      </p:grpSpPr>
      <p:sp>
        <p:nvSpPr>
          <p:cNvPr id="204" name="Google Shape;204;p120"/>
          <p:cNvSpPr txBox="1">
            <a:spLocks noGrp="1"/>
          </p:cNvSpPr>
          <p:nvPr>
            <p:ph type="title"/>
          </p:nvPr>
        </p:nvSpPr>
        <p:spPr>
          <a:xfrm>
            <a:off x="382015" y="634999"/>
            <a:ext cx="11427968"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120"/>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6" name="Google Shape;206;p120"/>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7" name="Google Shape;207;p12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2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2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10"/>
        <p:cNvGrpSpPr/>
        <p:nvPr/>
      </p:nvGrpSpPr>
      <p:grpSpPr>
        <a:xfrm>
          <a:off x="0" y="0"/>
          <a:ext cx="0" cy="0"/>
          <a:chOff x="0" y="0"/>
          <a:chExt cx="0" cy="0"/>
        </a:xfrm>
      </p:grpSpPr>
      <p:pic>
        <p:nvPicPr>
          <p:cNvPr id="211" name="Google Shape;211;p121"/>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212" name="Google Shape;212;p121"/>
          <p:cNvSpPr/>
          <p:nvPr/>
        </p:nvSpPr>
        <p:spPr>
          <a:xfrm>
            <a:off x="303276" y="681227"/>
            <a:ext cx="7263765" cy="628015"/>
          </a:xfrm>
          <a:custGeom>
            <a:avLst/>
            <a:gdLst/>
            <a:ahLst/>
            <a:cxnLst/>
            <a:rect l="l" t="t" r="r" b="b"/>
            <a:pathLst>
              <a:path w="7263765" h="628015" extrusionOk="0">
                <a:moveTo>
                  <a:pt x="7263383" y="0"/>
                </a:moveTo>
                <a:lnTo>
                  <a:pt x="0" y="0"/>
                </a:lnTo>
                <a:lnTo>
                  <a:pt x="0" y="627888"/>
                </a:lnTo>
                <a:lnTo>
                  <a:pt x="7263383" y="627888"/>
                </a:lnTo>
                <a:lnTo>
                  <a:pt x="7263383" y="0"/>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121"/>
          <p:cNvSpPr txBox="1">
            <a:spLocks noGrp="1"/>
          </p:cNvSpPr>
          <p:nvPr>
            <p:ph type="title"/>
          </p:nvPr>
        </p:nvSpPr>
        <p:spPr>
          <a:xfrm>
            <a:off x="382015" y="634999"/>
            <a:ext cx="11427968"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2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12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2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17"/>
        <p:cNvGrpSpPr/>
        <p:nvPr/>
      </p:nvGrpSpPr>
      <p:grpSpPr>
        <a:xfrm>
          <a:off x="0" y="0"/>
          <a:ext cx="0" cy="0"/>
          <a:chOff x="0" y="0"/>
          <a:chExt cx="0" cy="0"/>
        </a:xfrm>
      </p:grpSpPr>
      <p:pic>
        <p:nvPicPr>
          <p:cNvPr id="218" name="Google Shape;218;p122"/>
          <p:cNvPicPr preferRelativeResize="0"/>
          <p:nvPr/>
        </p:nvPicPr>
        <p:blipFill rotWithShape="1">
          <a:blip r:embed="rId2">
            <a:alphaModFix/>
          </a:blip>
          <a:srcRect/>
          <a:stretch/>
        </p:blipFill>
        <p:spPr>
          <a:xfrm>
            <a:off x="3422905" y="1527175"/>
            <a:ext cx="5067298" cy="1301240"/>
          </a:xfrm>
          <a:prstGeom prst="rect">
            <a:avLst/>
          </a:prstGeom>
          <a:noFill/>
          <a:ln>
            <a:noFill/>
          </a:ln>
        </p:spPr>
      </p:pic>
      <p:sp>
        <p:nvSpPr>
          <p:cNvPr id="219" name="Google Shape;219;p12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2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12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8"/>
        <p:cNvGrpSpPr/>
        <p:nvPr/>
      </p:nvGrpSpPr>
      <p:grpSpPr>
        <a:xfrm>
          <a:off x="0" y="0"/>
          <a:ext cx="0" cy="0"/>
          <a:chOff x="0" y="0"/>
          <a:chExt cx="0" cy="0"/>
        </a:xfrm>
      </p:grpSpPr>
      <p:sp>
        <p:nvSpPr>
          <p:cNvPr id="229" name="Google Shape;229;p124"/>
          <p:cNvSpPr txBox="1">
            <a:spLocks noGrp="1"/>
          </p:cNvSpPr>
          <p:nvPr>
            <p:ph type="ctr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124"/>
          <p:cNvSpPr txBox="1">
            <a:spLocks noGrp="1"/>
          </p:cNvSpPr>
          <p:nvPr>
            <p:ph type="subTitle"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1" name="Google Shape;231;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101"/>
          <p:cNvSpPr/>
          <p:nvPr/>
        </p:nvSpPr>
        <p:spPr>
          <a:xfrm>
            <a:off x="2103120" y="3036776"/>
            <a:ext cx="798576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26724"/>
              </a:solidFill>
              <a:latin typeface="Calibri"/>
              <a:ea typeface="Calibri"/>
              <a:cs typeface="Calibri"/>
              <a:sym typeface="Calibri"/>
            </a:endParaRPr>
          </a:p>
        </p:txBody>
      </p:sp>
      <p:sp>
        <p:nvSpPr>
          <p:cNvPr id="28" name="Google Shape;28;p10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or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Clr>
                <a:srgbClr val="595959"/>
              </a:buClr>
              <a:buSzPts val="2400"/>
              <a:buNone/>
              <a:defRPr sz="2400"/>
            </a:lvl1pPr>
            <a:lvl2pPr lvl="1" algn="ctr">
              <a:lnSpc>
                <a:spcPct val="110000"/>
              </a:lnSpc>
              <a:spcBef>
                <a:spcPts val="500"/>
              </a:spcBef>
              <a:spcAft>
                <a:spcPts val="0"/>
              </a:spcAft>
              <a:buClr>
                <a:srgbClr val="595959"/>
              </a:buClr>
              <a:buSzPts val="2000"/>
              <a:buNone/>
              <a:defRPr sz="2000"/>
            </a:lvl2pPr>
            <a:lvl3pPr lvl="2" algn="ctr">
              <a:lnSpc>
                <a:spcPct val="110000"/>
              </a:lnSpc>
              <a:spcBef>
                <a:spcPts val="500"/>
              </a:spcBef>
              <a:spcAft>
                <a:spcPts val="0"/>
              </a:spcAft>
              <a:buClr>
                <a:srgbClr val="595959"/>
              </a:buClr>
              <a:buSzPts val="1800"/>
              <a:buNone/>
              <a:defRPr sz="1800"/>
            </a:lvl3pPr>
            <a:lvl4pPr lvl="3" algn="ctr">
              <a:lnSpc>
                <a:spcPct val="110000"/>
              </a:lnSpc>
              <a:spcBef>
                <a:spcPts val="500"/>
              </a:spcBef>
              <a:spcAft>
                <a:spcPts val="0"/>
              </a:spcAft>
              <a:buClr>
                <a:srgbClr val="595959"/>
              </a:buClr>
              <a:buSzPts val="1600"/>
              <a:buNone/>
              <a:defRPr sz="1600"/>
            </a:lvl4pPr>
            <a:lvl5pPr lvl="4" algn="ctr">
              <a:lnSpc>
                <a:spcPct val="11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4"/>
        <p:cNvGrpSpPr/>
        <p:nvPr/>
      </p:nvGrpSpPr>
      <p:grpSpPr>
        <a:xfrm>
          <a:off x="0" y="0"/>
          <a:ext cx="0" cy="0"/>
          <a:chOff x="0" y="0"/>
          <a:chExt cx="0" cy="0"/>
        </a:xfrm>
      </p:grpSpPr>
      <p:sp>
        <p:nvSpPr>
          <p:cNvPr id="235" name="Google Shape;235;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7" name="Google Shape;237;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0"/>
        <p:cNvGrpSpPr/>
        <p:nvPr/>
      </p:nvGrpSpPr>
      <p:grpSpPr>
        <a:xfrm>
          <a:off x="0" y="0"/>
          <a:ext cx="0" cy="0"/>
          <a:chOff x="0" y="0"/>
          <a:chExt cx="0" cy="0"/>
        </a:xfrm>
      </p:grpSpPr>
      <p:sp>
        <p:nvSpPr>
          <p:cNvPr id="241" name="Google Shape;241;p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3" name="Google Shape;243;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6"/>
        <p:cNvGrpSpPr/>
        <p:nvPr/>
      </p:nvGrpSpPr>
      <p:grpSpPr>
        <a:xfrm>
          <a:off x="0" y="0"/>
          <a:ext cx="0" cy="0"/>
          <a:chOff x="0" y="0"/>
          <a:chExt cx="0" cy="0"/>
        </a:xfrm>
      </p:grpSpPr>
      <p:sp>
        <p:nvSpPr>
          <p:cNvPr id="247" name="Google Shape;247;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1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49" name="Google Shape;249;p127"/>
          <p:cNvSpPr txBox="1">
            <a:spLocks noGrp="1"/>
          </p:cNvSpPr>
          <p:nvPr>
            <p:ph type="body" idx="2"/>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0" name="Google Shape;250;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3"/>
        <p:cNvGrpSpPr/>
        <p:nvPr/>
      </p:nvGrpSpPr>
      <p:grpSpPr>
        <a:xfrm>
          <a:off x="0" y="0"/>
          <a:ext cx="0" cy="0"/>
          <a:chOff x="0" y="0"/>
          <a:chExt cx="0" cy="0"/>
        </a:xfrm>
      </p:grpSpPr>
      <p:sp>
        <p:nvSpPr>
          <p:cNvPr id="254" name="Google Shape;254;p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1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6" name="Google Shape;256;p128"/>
          <p:cNvSpPr txBox="1">
            <a:spLocks noGrp="1"/>
          </p:cNvSpPr>
          <p:nvPr>
            <p:ph type="body" idx="2"/>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57" name="Google Shape;257;p128"/>
          <p:cNvSpPr txBox="1">
            <a:spLocks noGrp="1"/>
          </p:cNvSpPr>
          <p:nvPr>
            <p:ph type="body" idx="3"/>
          </p:nvPr>
        </p:nvSpPr>
        <p:spPr>
          <a:xfrm>
            <a:off x="457200" y="1600200"/>
            <a:ext cx="8229600" cy="45259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8" name="Google Shape;258;p128"/>
          <p:cNvSpPr txBox="1">
            <a:spLocks noGrp="1"/>
          </p:cNvSpPr>
          <p:nvPr>
            <p:ph type="body" idx="4"/>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59" name="Google Shape;259;p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2"/>
        <p:cNvGrpSpPr/>
        <p:nvPr/>
      </p:nvGrpSpPr>
      <p:grpSpPr>
        <a:xfrm>
          <a:off x="0" y="0"/>
          <a:ext cx="0" cy="0"/>
          <a:chOff x="0" y="0"/>
          <a:chExt cx="0" cy="0"/>
        </a:xfrm>
      </p:grpSpPr>
      <p:sp>
        <p:nvSpPr>
          <p:cNvPr id="263" name="Google Shape;263;p1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1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7"/>
        <p:cNvGrpSpPr/>
        <p:nvPr/>
      </p:nvGrpSpPr>
      <p:grpSpPr>
        <a:xfrm>
          <a:off x="0" y="0"/>
          <a:ext cx="0" cy="0"/>
          <a:chOff x="0" y="0"/>
          <a:chExt cx="0" cy="0"/>
        </a:xfrm>
      </p:grpSpPr>
      <p:sp>
        <p:nvSpPr>
          <p:cNvPr id="268" name="Google Shape;268;p1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1"/>
        <p:cNvGrpSpPr/>
        <p:nvPr/>
      </p:nvGrpSpPr>
      <p:grpSpPr>
        <a:xfrm>
          <a:off x="0" y="0"/>
          <a:ext cx="0" cy="0"/>
          <a:chOff x="0" y="0"/>
          <a:chExt cx="0" cy="0"/>
        </a:xfrm>
      </p:grpSpPr>
      <p:sp>
        <p:nvSpPr>
          <p:cNvPr id="272" name="Google Shape;272;p1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74" name="Google Shape;274;p131"/>
          <p:cNvSpPr txBox="1">
            <a:spLocks noGrp="1"/>
          </p:cNvSpPr>
          <p:nvPr>
            <p:ph type="body" idx="2"/>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75" name="Google Shape;275;p1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1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8"/>
        <p:cNvGrpSpPr/>
        <p:nvPr/>
      </p:nvGrpSpPr>
      <p:grpSpPr>
        <a:xfrm>
          <a:off x="0" y="0"/>
          <a:ext cx="0" cy="0"/>
          <a:chOff x="0" y="0"/>
          <a:chExt cx="0" cy="0"/>
        </a:xfrm>
      </p:grpSpPr>
      <p:sp>
        <p:nvSpPr>
          <p:cNvPr id="279" name="Google Shape;279;p1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132"/>
          <p:cNvSpPr>
            <a:spLocks noGrp="1"/>
          </p:cNvSpPr>
          <p:nvPr>
            <p:ph type="pic" idx="2"/>
          </p:nvPr>
        </p:nvSpPr>
        <p:spPr>
          <a:xfrm>
            <a:off x="457200" y="1600200"/>
            <a:ext cx="8229600" cy="4525963"/>
          </a:xfrm>
          <a:prstGeom prst="rect">
            <a:avLst/>
          </a:prstGeom>
          <a:noFill/>
          <a:ln>
            <a:noFill/>
          </a:ln>
        </p:spPr>
      </p:sp>
      <p:sp>
        <p:nvSpPr>
          <p:cNvPr id="281" name="Google Shape;281;p1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82" name="Google Shape;282;p1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5"/>
        <p:cNvGrpSpPr/>
        <p:nvPr/>
      </p:nvGrpSpPr>
      <p:grpSpPr>
        <a:xfrm>
          <a:off x="0" y="0"/>
          <a:ext cx="0" cy="0"/>
          <a:chOff x="0" y="0"/>
          <a:chExt cx="0" cy="0"/>
        </a:xfrm>
      </p:grpSpPr>
      <p:sp>
        <p:nvSpPr>
          <p:cNvPr id="286" name="Google Shape;286;p1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13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8" name="Google Shape;288;p1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1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1"/>
        <p:cNvGrpSpPr/>
        <p:nvPr/>
      </p:nvGrpSpPr>
      <p:grpSpPr>
        <a:xfrm>
          <a:off x="0" y="0"/>
          <a:ext cx="0" cy="0"/>
          <a:chOff x="0" y="0"/>
          <a:chExt cx="0" cy="0"/>
        </a:xfrm>
      </p:grpSpPr>
      <p:sp>
        <p:nvSpPr>
          <p:cNvPr id="292" name="Google Shape;292;p134"/>
          <p:cNvSpPr txBox="1">
            <a:spLocks noGrp="1"/>
          </p:cNvSpPr>
          <p:nvPr>
            <p:ph type="title"/>
          </p:nvPr>
        </p:nvSpPr>
        <p:spPr>
          <a:xfrm rot="5400000">
            <a:off x="4000500" y="-3268662"/>
            <a:ext cx="1143000" cy="8229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1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4" name="Google Shape;294;p1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1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102"/>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26724"/>
              </a:solidFill>
              <a:latin typeface="Calibri"/>
              <a:ea typeface="Calibri"/>
              <a:cs typeface="Calibri"/>
              <a:sym typeface="Calibri"/>
            </a:endParaRPr>
          </a:p>
        </p:txBody>
      </p:sp>
      <p:sp>
        <p:nvSpPr>
          <p:cNvPr id="35" name="Google Shape;35;p102"/>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2"/>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04"/>
        <p:cNvGrpSpPr/>
        <p:nvPr/>
      </p:nvGrpSpPr>
      <p:grpSpPr>
        <a:xfrm>
          <a:off x="0" y="0"/>
          <a:ext cx="0" cy="0"/>
          <a:chOff x="0" y="0"/>
          <a:chExt cx="0" cy="0"/>
        </a:xfrm>
      </p:grpSpPr>
      <p:sp>
        <p:nvSpPr>
          <p:cNvPr id="305" name="Google Shape;305;p136"/>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136"/>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13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13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p13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0"/>
        <p:cNvGrpSpPr/>
        <p:nvPr/>
      </p:nvGrpSpPr>
      <p:grpSpPr>
        <a:xfrm>
          <a:off x="0" y="0"/>
          <a:ext cx="0" cy="0"/>
          <a:chOff x="0" y="0"/>
          <a:chExt cx="0" cy="0"/>
        </a:xfrm>
      </p:grpSpPr>
      <p:sp>
        <p:nvSpPr>
          <p:cNvPr id="311" name="Google Shape;311;p137"/>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37"/>
          <p:cNvSpPr txBox="1">
            <a:spLocks noGrp="1"/>
          </p:cNvSpPr>
          <p:nvPr>
            <p:ph type="body" idx="1"/>
          </p:nvPr>
        </p:nvSpPr>
        <p:spPr>
          <a:xfrm>
            <a:off x="343484" y="1306609"/>
            <a:ext cx="11505031" cy="470852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200" b="0" i="1">
                <a:solidFill>
                  <a:srgbClr val="FF0000"/>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3" name="Google Shape;313;p13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13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13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16"/>
        <p:cNvGrpSpPr/>
        <p:nvPr/>
      </p:nvGrpSpPr>
      <p:grpSpPr>
        <a:xfrm>
          <a:off x="0" y="0"/>
          <a:ext cx="0" cy="0"/>
          <a:chOff x="0" y="0"/>
          <a:chExt cx="0" cy="0"/>
        </a:xfrm>
      </p:grpSpPr>
      <p:pic>
        <p:nvPicPr>
          <p:cNvPr id="317" name="Google Shape;317;p138"/>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318" name="Google Shape;318;p138"/>
          <p:cNvSpPr/>
          <p:nvPr/>
        </p:nvSpPr>
        <p:spPr>
          <a:xfrm>
            <a:off x="68578" y="681227"/>
            <a:ext cx="12123420" cy="628015"/>
          </a:xfrm>
          <a:custGeom>
            <a:avLst/>
            <a:gdLst/>
            <a:ahLst/>
            <a:cxnLst/>
            <a:rect l="l" t="t" r="r" b="b"/>
            <a:pathLst>
              <a:path w="12123420" h="628015" extrusionOk="0">
                <a:moveTo>
                  <a:pt x="0" y="627888"/>
                </a:moveTo>
                <a:lnTo>
                  <a:pt x="12123421" y="627888"/>
                </a:lnTo>
                <a:lnTo>
                  <a:pt x="12123421" y="0"/>
                </a:lnTo>
                <a:lnTo>
                  <a:pt x="0" y="0"/>
                </a:lnTo>
                <a:lnTo>
                  <a:pt x="0" y="627888"/>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138"/>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138"/>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1" name="Google Shape;321;p138"/>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2" name="Google Shape;322;p13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13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13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25"/>
        <p:cNvGrpSpPr/>
        <p:nvPr/>
      </p:nvGrpSpPr>
      <p:grpSpPr>
        <a:xfrm>
          <a:off x="0" y="0"/>
          <a:ext cx="0" cy="0"/>
          <a:chOff x="0" y="0"/>
          <a:chExt cx="0" cy="0"/>
        </a:xfrm>
      </p:grpSpPr>
      <p:pic>
        <p:nvPicPr>
          <p:cNvPr id="326" name="Google Shape;326;p139"/>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327" name="Google Shape;327;p139"/>
          <p:cNvSpPr/>
          <p:nvPr/>
        </p:nvSpPr>
        <p:spPr>
          <a:xfrm>
            <a:off x="307848" y="681227"/>
            <a:ext cx="7577455" cy="628015"/>
          </a:xfrm>
          <a:custGeom>
            <a:avLst/>
            <a:gdLst/>
            <a:ahLst/>
            <a:cxnLst/>
            <a:rect l="l" t="t" r="r" b="b"/>
            <a:pathLst>
              <a:path w="7577455" h="628015" extrusionOk="0">
                <a:moveTo>
                  <a:pt x="7577328" y="0"/>
                </a:moveTo>
                <a:lnTo>
                  <a:pt x="0" y="0"/>
                </a:lnTo>
                <a:lnTo>
                  <a:pt x="0" y="627888"/>
                </a:lnTo>
                <a:lnTo>
                  <a:pt x="7577328" y="627888"/>
                </a:lnTo>
                <a:lnTo>
                  <a:pt x="7577328" y="0"/>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p139"/>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13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13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3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32"/>
        <p:cNvGrpSpPr/>
        <p:nvPr/>
      </p:nvGrpSpPr>
      <p:grpSpPr>
        <a:xfrm>
          <a:off x="0" y="0"/>
          <a:ext cx="0" cy="0"/>
          <a:chOff x="0" y="0"/>
          <a:chExt cx="0" cy="0"/>
        </a:xfrm>
      </p:grpSpPr>
      <p:pic>
        <p:nvPicPr>
          <p:cNvPr id="333" name="Google Shape;333;p140"/>
          <p:cNvPicPr preferRelativeResize="0"/>
          <p:nvPr/>
        </p:nvPicPr>
        <p:blipFill rotWithShape="1">
          <a:blip r:embed="rId2">
            <a:alphaModFix/>
          </a:blip>
          <a:srcRect/>
          <a:stretch/>
        </p:blipFill>
        <p:spPr>
          <a:xfrm>
            <a:off x="3114417" y="1615023"/>
            <a:ext cx="4913128" cy="1261181"/>
          </a:xfrm>
          <a:prstGeom prst="rect">
            <a:avLst/>
          </a:prstGeom>
          <a:noFill/>
          <a:ln>
            <a:noFill/>
          </a:ln>
        </p:spPr>
      </p:pic>
      <p:sp>
        <p:nvSpPr>
          <p:cNvPr id="334" name="Google Shape;334;p14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14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14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44"/>
        <p:cNvGrpSpPr/>
        <p:nvPr/>
      </p:nvGrpSpPr>
      <p:grpSpPr>
        <a:xfrm>
          <a:off x="0" y="0"/>
          <a:ext cx="0" cy="0"/>
          <a:chOff x="0" y="0"/>
          <a:chExt cx="0" cy="0"/>
        </a:xfrm>
      </p:grpSpPr>
      <p:sp>
        <p:nvSpPr>
          <p:cNvPr id="345" name="Google Shape;345;p142"/>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142"/>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14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14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4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0"/>
        <p:cNvGrpSpPr/>
        <p:nvPr/>
      </p:nvGrpSpPr>
      <p:grpSpPr>
        <a:xfrm>
          <a:off x="0" y="0"/>
          <a:ext cx="0" cy="0"/>
          <a:chOff x="0" y="0"/>
          <a:chExt cx="0" cy="0"/>
        </a:xfrm>
      </p:grpSpPr>
      <p:sp>
        <p:nvSpPr>
          <p:cNvPr id="351" name="Google Shape;351;p143"/>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143"/>
          <p:cNvSpPr txBox="1">
            <a:spLocks noGrp="1"/>
          </p:cNvSpPr>
          <p:nvPr>
            <p:ph type="body" idx="1"/>
          </p:nvPr>
        </p:nvSpPr>
        <p:spPr>
          <a:xfrm>
            <a:off x="343484" y="1306609"/>
            <a:ext cx="11505031" cy="470852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200" b="0" i="1">
                <a:solidFill>
                  <a:srgbClr val="FF0000"/>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3" name="Google Shape;353;p14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14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14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56"/>
        <p:cNvGrpSpPr/>
        <p:nvPr/>
      </p:nvGrpSpPr>
      <p:grpSpPr>
        <a:xfrm>
          <a:off x="0" y="0"/>
          <a:ext cx="0" cy="0"/>
          <a:chOff x="0" y="0"/>
          <a:chExt cx="0" cy="0"/>
        </a:xfrm>
      </p:grpSpPr>
      <p:pic>
        <p:nvPicPr>
          <p:cNvPr id="357" name="Google Shape;357;p144"/>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358" name="Google Shape;358;p144"/>
          <p:cNvSpPr/>
          <p:nvPr/>
        </p:nvSpPr>
        <p:spPr>
          <a:xfrm>
            <a:off x="68578" y="681227"/>
            <a:ext cx="12123420" cy="628015"/>
          </a:xfrm>
          <a:custGeom>
            <a:avLst/>
            <a:gdLst/>
            <a:ahLst/>
            <a:cxnLst/>
            <a:rect l="l" t="t" r="r" b="b"/>
            <a:pathLst>
              <a:path w="12123420" h="628015" extrusionOk="0">
                <a:moveTo>
                  <a:pt x="0" y="627888"/>
                </a:moveTo>
                <a:lnTo>
                  <a:pt x="12123421" y="627888"/>
                </a:lnTo>
                <a:lnTo>
                  <a:pt x="12123421" y="0"/>
                </a:lnTo>
                <a:lnTo>
                  <a:pt x="0" y="0"/>
                </a:lnTo>
                <a:lnTo>
                  <a:pt x="0" y="627888"/>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144"/>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144"/>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1" name="Google Shape;361;p144"/>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2" name="Google Shape;362;p14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14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14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65"/>
        <p:cNvGrpSpPr/>
        <p:nvPr/>
      </p:nvGrpSpPr>
      <p:grpSpPr>
        <a:xfrm>
          <a:off x="0" y="0"/>
          <a:ext cx="0" cy="0"/>
          <a:chOff x="0" y="0"/>
          <a:chExt cx="0" cy="0"/>
        </a:xfrm>
      </p:grpSpPr>
      <p:pic>
        <p:nvPicPr>
          <p:cNvPr id="366" name="Google Shape;366;p145"/>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367" name="Google Shape;367;p145"/>
          <p:cNvSpPr/>
          <p:nvPr/>
        </p:nvSpPr>
        <p:spPr>
          <a:xfrm>
            <a:off x="307848" y="681227"/>
            <a:ext cx="7577455" cy="628015"/>
          </a:xfrm>
          <a:custGeom>
            <a:avLst/>
            <a:gdLst/>
            <a:ahLst/>
            <a:cxnLst/>
            <a:rect l="l" t="t" r="r" b="b"/>
            <a:pathLst>
              <a:path w="7577455" h="628015" extrusionOk="0">
                <a:moveTo>
                  <a:pt x="7577328" y="0"/>
                </a:moveTo>
                <a:lnTo>
                  <a:pt x="0" y="0"/>
                </a:lnTo>
                <a:lnTo>
                  <a:pt x="0" y="627888"/>
                </a:lnTo>
                <a:lnTo>
                  <a:pt x="7577328" y="627888"/>
                </a:lnTo>
                <a:lnTo>
                  <a:pt x="7577328" y="0"/>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p145"/>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14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14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14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72"/>
        <p:cNvGrpSpPr/>
        <p:nvPr/>
      </p:nvGrpSpPr>
      <p:grpSpPr>
        <a:xfrm>
          <a:off x="0" y="0"/>
          <a:ext cx="0" cy="0"/>
          <a:chOff x="0" y="0"/>
          <a:chExt cx="0" cy="0"/>
        </a:xfrm>
      </p:grpSpPr>
      <p:pic>
        <p:nvPicPr>
          <p:cNvPr id="373" name="Google Shape;373;p146"/>
          <p:cNvPicPr preferRelativeResize="0"/>
          <p:nvPr/>
        </p:nvPicPr>
        <p:blipFill rotWithShape="1">
          <a:blip r:embed="rId2">
            <a:alphaModFix/>
          </a:blip>
          <a:srcRect/>
          <a:stretch/>
        </p:blipFill>
        <p:spPr>
          <a:xfrm>
            <a:off x="3114417" y="1615023"/>
            <a:ext cx="4913128" cy="1261181"/>
          </a:xfrm>
          <a:prstGeom prst="rect">
            <a:avLst/>
          </a:prstGeom>
          <a:noFill/>
          <a:ln>
            <a:noFill/>
          </a:ln>
        </p:spPr>
      </p:pic>
      <p:sp>
        <p:nvSpPr>
          <p:cNvPr id="374" name="Google Shape;374;p14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14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4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pic>
        <p:nvPicPr>
          <p:cNvPr id="41" name="Google Shape;41;p103"/>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42" name="Google Shape;42;p103"/>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26724"/>
              </a:solidFill>
              <a:latin typeface="Calibri"/>
              <a:ea typeface="Calibri"/>
              <a:cs typeface="Calibri"/>
              <a:sym typeface="Calibri"/>
            </a:endParaRPr>
          </a:p>
        </p:txBody>
      </p:sp>
      <p:sp>
        <p:nvSpPr>
          <p:cNvPr id="43" name="Google Shape;43;p103"/>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3"/>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84"/>
        <p:cNvGrpSpPr/>
        <p:nvPr/>
      </p:nvGrpSpPr>
      <p:grpSpPr>
        <a:xfrm>
          <a:off x="0" y="0"/>
          <a:ext cx="0" cy="0"/>
          <a:chOff x="0" y="0"/>
          <a:chExt cx="0" cy="0"/>
        </a:xfrm>
      </p:grpSpPr>
      <p:sp>
        <p:nvSpPr>
          <p:cNvPr id="385" name="Google Shape;385;p148"/>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148"/>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14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14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14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0"/>
        <p:cNvGrpSpPr/>
        <p:nvPr/>
      </p:nvGrpSpPr>
      <p:grpSpPr>
        <a:xfrm>
          <a:off x="0" y="0"/>
          <a:ext cx="0" cy="0"/>
          <a:chOff x="0" y="0"/>
          <a:chExt cx="0" cy="0"/>
        </a:xfrm>
      </p:grpSpPr>
      <p:sp>
        <p:nvSpPr>
          <p:cNvPr id="391" name="Google Shape;391;p149"/>
          <p:cNvSpPr txBox="1">
            <a:spLocks noGrp="1"/>
          </p:cNvSpPr>
          <p:nvPr>
            <p:ph type="title"/>
          </p:nvPr>
        </p:nvSpPr>
        <p:spPr>
          <a:xfrm>
            <a:off x="382015" y="634999"/>
            <a:ext cx="11427968"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p149"/>
          <p:cNvSpPr txBox="1">
            <a:spLocks noGrp="1"/>
          </p:cNvSpPr>
          <p:nvPr>
            <p:ph type="body" idx="1"/>
          </p:nvPr>
        </p:nvSpPr>
        <p:spPr>
          <a:xfrm>
            <a:off x="382015" y="2351659"/>
            <a:ext cx="5561330" cy="368363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400" b="1" i="0">
                <a:solidFill>
                  <a:schemeClr val="dk1"/>
                </a:solidFill>
                <a:latin typeface="Quattrocento Sans"/>
                <a:ea typeface="Quattrocento Sans"/>
                <a:cs typeface="Quattrocento Sans"/>
                <a:sym typeface="Quattrocento Sa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3" name="Google Shape;393;p14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4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14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6"/>
        <p:cNvGrpSpPr/>
        <p:nvPr/>
      </p:nvGrpSpPr>
      <p:grpSpPr>
        <a:xfrm>
          <a:off x="0" y="0"/>
          <a:ext cx="0" cy="0"/>
          <a:chOff x="0" y="0"/>
          <a:chExt cx="0" cy="0"/>
        </a:xfrm>
      </p:grpSpPr>
      <p:sp>
        <p:nvSpPr>
          <p:cNvPr id="397" name="Google Shape;397;p150"/>
          <p:cNvSpPr txBox="1">
            <a:spLocks noGrp="1"/>
          </p:cNvSpPr>
          <p:nvPr>
            <p:ph type="title"/>
          </p:nvPr>
        </p:nvSpPr>
        <p:spPr>
          <a:xfrm>
            <a:off x="382015" y="634999"/>
            <a:ext cx="11427968"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 name="Google Shape;398;p150"/>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9" name="Google Shape;399;p150"/>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0" name="Google Shape;400;p15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15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15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403"/>
        <p:cNvGrpSpPr/>
        <p:nvPr/>
      </p:nvGrpSpPr>
      <p:grpSpPr>
        <a:xfrm>
          <a:off x="0" y="0"/>
          <a:ext cx="0" cy="0"/>
          <a:chOff x="0" y="0"/>
          <a:chExt cx="0" cy="0"/>
        </a:xfrm>
      </p:grpSpPr>
      <p:pic>
        <p:nvPicPr>
          <p:cNvPr id="404" name="Google Shape;404;p151"/>
          <p:cNvPicPr preferRelativeResize="0"/>
          <p:nvPr/>
        </p:nvPicPr>
        <p:blipFill rotWithShape="1">
          <a:blip r:embed="rId2">
            <a:alphaModFix/>
          </a:blip>
          <a:srcRect/>
          <a:stretch/>
        </p:blipFill>
        <p:spPr>
          <a:xfrm>
            <a:off x="0" y="0"/>
            <a:ext cx="12191999" cy="923544"/>
          </a:xfrm>
          <a:prstGeom prst="rect">
            <a:avLst/>
          </a:prstGeom>
          <a:noFill/>
          <a:ln>
            <a:noFill/>
          </a:ln>
        </p:spPr>
      </p:pic>
      <p:sp>
        <p:nvSpPr>
          <p:cNvPr id="405" name="Google Shape;405;p151"/>
          <p:cNvSpPr/>
          <p:nvPr/>
        </p:nvSpPr>
        <p:spPr>
          <a:xfrm>
            <a:off x="303276" y="681227"/>
            <a:ext cx="7263765" cy="628015"/>
          </a:xfrm>
          <a:custGeom>
            <a:avLst/>
            <a:gdLst/>
            <a:ahLst/>
            <a:cxnLst/>
            <a:rect l="l" t="t" r="r" b="b"/>
            <a:pathLst>
              <a:path w="7263765" h="628015" extrusionOk="0">
                <a:moveTo>
                  <a:pt x="7263383" y="0"/>
                </a:moveTo>
                <a:lnTo>
                  <a:pt x="0" y="0"/>
                </a:lnTo>
                <a:lnTo>
                  <a:pt x="0" y="627888"/>
                </a:lnTo>
                <a:lnTo>
                  <a:pt x="7263383" y="627888"/>
                </a:lnTo>
                <a:lnTo>
                  <a:pt x="7263383" y="0"/>
                </a:lnTo>
                <a:close/>
              </a:path>
            </a:pathLst>
          </a:custGeom>
          <a:solidFill>
            <a:srgbClr val="FBD2C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151"/>
          <p:cNvSpPr txBox="1">
            <a:spLocks noGrp="1"/>
          </p:cNvSpPr>
          <p:nvPr>
            <p:ph type="title"/>
          </p:nvPr>
        </p:nvSpPr>
        <p:spPr>
          <a:xfrm>
            <a:off x="382015" y="634999"/>
            <a:ext cx="11427968"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1">
                <a:solidFill>
                  <a:schemeClr val="dk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15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15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15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10"/>
        <p:cNvGrpSpPr/>
        <p:nvPr/>
      </p:nvGrpSpPr>
      <p:grpSpPr>
        <a:xfrm>
          <a:off x="0" y="0"/>
          <a:ext cx="0" cy="0"/>
          <a:chOff x="0" y="0"/>
          <a:chExt cx="0" cy="0"/>
        </a:xfrm>
      </p:grpSpPr>
      <p:pic>
        <p:nvPicPr>
          <p:cNvPr id="411" name="Google Shape;411;p152"/>
          <p:cNvPicPr preferRelativeResize="0"/>
          <p:nvPr/>
        </p:nvPicPr>
        <p:blipFill rotWithShape="1">
          <a:blip r:embed="rId2">
            <a:alphaModFix/>
          </a:blip>
          <a:srcRect/>
          <a:stretch/>
        </p:blipFill>
        <p:spPr>
          <a:xfrm>
            <a:off x="3422905" y="1527175"/>
            <a:ext cx="5067298" cy="1301240"/>
          </a:xfrm>
          <a:prstGeom prst="rect">
            <a:avLst/>
          </a:prstGeom>
          <a:noFill/>
          <a:ln>
            <a:noFill/>
          </a:ln>
        </p:spPr>
      </p:pic>
      <p:sp>
        <p:nvSpPr>
          <p:cNvPr id="412" name="Google Shape;412;p15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15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15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104"/>
          <p:cNvSpPr/>
          <p:nvPr/>
        </p:nvSpPr>
        <p:spPr>
          <a:xfrm>
            <a:off x="838200" y="4104155"/>
            <a:ext cx="797433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26724"/>
              </a:solidFill>
              <a:latin typeface="Calibri"/>
              <a:ea typeface="Calibri"/>
              <a:cs typeface="Calibri"/>
              <a:sym typeface="Calibri"/>
            </a:endParaRPr>
          </a:p>
        </p:txBody>
      </p:sp>
      <p:sp>
        <p:nvSpPr>
          <p:cNvPr id="50" name="Google Shape;50;p10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Lor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1800"/>
              <a:buNone/>
              <a:defRPr sz="1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05"/>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26724"/>
              </a:solidFill>
              <a:latin typeface="Calibri"/>
              <a:ea typeface="Calibri"/>
              <a:cs typeface="Calibri"/>
              <a:sym typeface="Calibri"/>
            </a:endParaRPr>
          </a:p>
        </p:txBody>
      </p:sp>
      <p:sp>
        <p:nvSpPr>
          <p:cNvPr id="57" name="Google Shape;57;p105"/>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5"/>
          <p:cNvSpPr txBox="1">
            <a:spLocks noGrp="1"/>
          </p:cNvSpPr>
          <p:nvPr>
            <p:ph type="body" idx="1"/>
          </p:nvPr>
        </p:nvSpPr>
        <p:spPr>
          <a:xfrm>
            <a:off x="838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5"/>
          <p:cNvSpPr txBox="1">
            <a:spLocks noGrp="1"/>
          </p:cNvSpPr>
          <p:nvPr>
            <p:ph type="body" idx="2"/>
          </p:nvPr>
        </p:nvSpPr>
        <p:spPr>
          <a:xfrm>
            <a:off x="6172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06"/>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26724"/>
              </a:solidFill>
              <a:latin typeface="Calibri"/>
              <a:ea typeface="Calibri"/>
              <a:cs typeface="Calibri"/>
              <a:sym typeface="Calibri"/>
            </a:endParaRPr>
          </a:p>
        </p:txBody>
      </p:sp>
      <p:sp>
        <p:nvSpPr>
          <p:cNvPr id="65" name="Google Shape;65;p106"/>
          <p:cNvSpPr txBox="1">
            <a:spLocks noGrp="1"/>
          </p:cNvSpPr>
          <p:nvPr>
            <p:ph type="title"/>
          </p:nvPr>
        </p:nvSpPr>
        <p:spPr>
          <a:xfrm>
            <a:off x="839788" y="653784"/>
            <a:ext cx="10515600" cy="7482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6"/>
          <p:cNvSpPr txBox="1">
            <a:spLocks noGrp="1"/>
          </p:cNvSpPr>
          <p:nvPr>
            <p:ph type="body" idx="1"/>
          </p:nvPr>
        </p:nvSpPr>
        <p:spPr>
          <a:xfrm>
            <a:off x="839788" y="1540248"/>
            <a:ext cx="5157787"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6"/>
          <p:cNvSpPr txBox="1">
            <a:spLocks noGrp="1"/>
          </p:cNvSpPr>
          <p:nvPr>
            <p:ph type="body" idx="2"/>
          </p:nvPr>
        </p:nvSpPr>
        <p:spPr>
          <a:xfrm>
            <a:off x="839788" y="2411892"/>
            <a:ext cx="5157787"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6"/>
          <p:cNvSpPr txBox="1">
            <a:spLocks noGrp="1"/>
          </p:cNvSpPr>
          <p:nvPr>
            <p:ph type="body" idx="3"/>
          </p:nvPr>
        </p:nvSpPr>
        <p:spPr>
          <a:xfrm>
            <a:off x="6172200" y="1540248"/>
            <a:ext cx="5183188"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106"/>
          <p:cNvSpPr txBox="1">
            <a:spLocks noGrp="1"/>
          </p:cNvSpPr>
          <p:nvPr>
            <p:ph type="body" idx="4"/>
          </p:nvPr>
        </p:nvSpPr>
        <p:spPr>
          <a:xfrm>
            <a:off x="6172200" y="2411892"/>
            <a:ext cx="5183188"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07"/>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6.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8.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1"/>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Lora"/>
              <a:buNone/>
              <a:defRPr sz="3200" b="0"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1"/>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000"/>
              </a:spcBef>
              <a:spcAft>
                <a:spcPts val="0"/>
              </a:spcAft>
              <a:buClr>
                <a:srgbClr val="595959"/>
              </a:buClr>
              <a:buSzPts val="1400"/>
              <a:buFont typeface="Arial"/>
              <a:buNone/>
              <a:defRPr sz="1400" b="0" i="0" u="none" strike="noStrike" cap="none">
                <a:solidFill>
                  <a:srgbClr val="595959"/>
                </a:solidFill>
                <a:latin typeface="Roboto Light"/>
                <a:ea typeface="Roboto Light"/>
                <a:cs typeface="Roboto Light"/>
                <a:sym typeface="Roboto Light"/>
              </a:defRPr>
            </a:lvl1pPr>
            <a:lvl2pPr marL="914400" marR="0" lvl="1"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2pPr>
            <a:lvl3pPr marL="1371600" marR="0" lvl="2"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3pPr>
            <a:lvl4pPr marL="1828800" marR="0" lvl="3"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4pPr>
            <a:lvl5pPr marL="2286000" marR="0" lvl="4"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888888"/>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100" b="0" i="0" u="none" strike="noStrike" cap="none">
                <a:solidFill>
                  <a:srgbClr val="888888"/>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888888"/>
              </a:buClr>
              <a:buSzPts val="1100"/>
              <a:buFont typeface="Roboto Light"/>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pic>
        <p:nvPicPr>
          <p:cNvPr id="105" name="Google Shape;105;p94"/>
          <p:cNvPicPr preferRelativeResize="0"/>
          <p:nvPr/>
        </p:nvPicPr>
        <p:blipFill rotWithShape="1">
          <a:blip r:embed="rId7">
            <a:alphaModFix/>
          </a:blip>
          <a:srcRect/>
          <a:stretch/>
        </p:blipFill>
        <p:spPr>
          <a:xfrm>
            <a:off x="0" y="0"/>
            <a:ext cx="12191999" cy="923544"/>
          </a:xfrm>
          <a:prstGeom prst="rect">
            <a:avLst/>
          </a:prstGeom>
          <a:noFill/>
          <a:ln>
            <a:noFill/>
          </a:ln>
        </p:spPr>
      </p:pic>
      <p:sp>
        <p:nvSpPr>
          <p:cNvPr id="106" name="Google Shape;106;p94"/>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94"/>
          <p:cNvSpPr txBox="1">
            <a:spLocks noGrp="1"/>
          </p:cNvSpPr>
          <p:nvPr>
            <p:ph type="body" idx="1"/>
          </p:nvPr>
        </p:nvSpPr>
        <p:spPr>
          <a:xfrm>
            <a:off x="343484" y="1306609"/>
            <a:ext cx="11505031" cy="470852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200" b="0" i="1" u="none" strike="noStrike" cap="none">
                <a:solidFill>
                  <a:srgbClr val="FF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8" name="Google Shape;108;p9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9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9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pic>
        <p:nvPicPr>
          <p:cNvPr id="145" name="Google Shape;145;p97"/>
          <p:cNvPicPr preferRelativeResize="0"/>
          <p:nvPr/>
        </p:nvPicPr>
        <p:blipFill rotWithShape="1">
          <a:blip r:embed="rId7">
            <a:alphaModFix/>
          </a:blip>
          <a:srcRect/>
          <a:stretch/>
        </p:blipFill>
        <p:spPr>
          <a:xfrm>
            <a:off x="0" y="0"/>
            <a:ext cx="12191999" cy="923544"/>
          </a:xfrm>
          <a:prstGeom prst="rect">
            <a:avLst/>
          </a:prstGeom>
          <a:noFill/>
          <a:ln>
            <a:noFill/>
          </a:ln>
        </p:spPr>
      </p:pic>
      <p:sp>
        <p:nvSpPr>
          <p:cNvPr id="146" name="Google Shape;146;p97"/>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97"/>
          <p:cNvSpPr txBox="1">
            <a:spLocks noGrp="1"/>
          </p:cNvSpPr>
          <p:nvPr>
            <p:ph type="body" idx="1"/>
          </p:nvPr>
        </p:nvSpPr>
        <p:spPr>
          <a:xfrm>
            <a:off x="343484" y="1306609"/>
            <a:ext cx="11505031" cy="470852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200" b="0" i="1" u="none" strike="noStrike" cap="none">
                <a:solidFill>
                  <a:srgbClr val="FF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48" name="Google Shape;148;p9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9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9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185" name="Google Shape;185;p99"/>
          <p:cNvPicPr preferRelativeResize="0"/>
          <p:nvPr/>
        </p:nvPicPr>
        <p:blipFill rotWithShape="1">
          <a:blip r:embed="rId7">
            <a:alphaModFix/>
          </a:blip>
          <a:srcRect/>
          <a:stretch/>
        </p:blipFill>
        <p:spPr>
          <a:xfrm>
            <a:off x="0" y="0"/>
            <a:ext cx="12191999" cy="923544"/>
          </a:xfrm>
          <a:prstGeom prst="rect">
            <a:avLst/>
          </a:prstGeom>
          <a:noFill/>
          <a:ln>
            <a:noFill/>
          </a:ln>
        </p:spPr>
      </p:pic>
      <p:sp>
        <p:nvSpPr>
          <p:cNvPr id="186" name="Google Shape;186;p99"/>
          <p:cNvSpPr txBox="1">
            <a:spLocks noGrp="1"/>
          </p:cNvSpPr>
          <p:nvPr>
            <p:ph type="title"/>
          </p:nvPr>
        </p:nvSpPr>
        <p:spPr>
          <a:xfrm>
            <a:off x="382015" y="634999"/>
            <a:ext cx="11427968"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7" name="Google Shape;187;p99"/>
          <p:cNvSpPr txBox="1">
            <a:spLocks noGrp="1"/>
          </p:cNvSpPr>
          <p:nvPr>
            <p:ph type="body" idx="1"/>
          </p:nvPr>
        </p:nvSpPr>
        <p:spPr>
          <a:xfrm>
            <a:off x="382015" y="2351659"/>
            <a:ext cx="5561330" cy="368363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Quattrocento Sans"/>
                <a:ea typeface="Quattrocento Sans"/>
                <a:cs typeface="Quattrocento Sans"/>
                <a:sym typeface="Quattrocento Sans"/>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88" name="Google Shape;188;p9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p9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9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4" name="Google Shape;224;p1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Google Shape;225;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6" name="Google Shape;226;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pic>
        <p:nvPicPr>
          <p:cNvPr id="298" name="Google Shape;298;p135"/>
          <p:cNvPicPr preferRelativeResize="0"/>
          <p:nvPr/>
        </p:nvPicPr>
        <p:blipFill rotWithShape="1">
          <a:blip r:embed="rId7">
            <a:alphaModFix/>
          </a:blip>
          <a:srcRect/>
          <a:stretch/>
        </p:blipFill>
        <p:spPr>
          <a:xfrm>
            <a:off x="0" y="0"/>
            <a:ext cx="12191999" cy="923544"/>
          </a:xfrm>
          <a:prstGeom prst="rect">
            <a:avLst/>
          </a:prstGeom>
          <a:noFill/>
          <a:ln>
            <a:noFill/>
          </a:ln>
        </p:spPr>
      </p:pic>
      <p:sp>
        <p:nvSpPr>
          <p:cNvPr id="299" name="Google Shape;299;p135"/>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0" name="Google Shape;300;p135"/>
          <p:cNvSpPr txBox="1">
            <a:spLocks noGrp="1"/>
          </p:cNvSpPr>
          <p:nvPr>
            <p:ph type="body" idx="1"/>
          </p:nvPr>
        </p:nvSpPr>
        <p:spPr>
          <a:xfrm>
            <a:off x="343484" y="1306609"/>
            <a:ext cx="11505031" cy="470852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200" b="0" i="1" u="none" strike="noStrike" cap="none">
                <a:solidFill>
                  <a:srgbClr val="FF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301" name="Google Shape;301;p13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2" name="Google Shape;302;p13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3" name="Google Shape;303;p13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pic>
        <p:nvPicPr>
          <p:cNvPr id="338" name="Google Shape;338;p141"/>
          <p:cNvPicPr preferRelativeResize="0"/>
          <p:nvPr/>
        </p:nvPicPr>
        <p:blipFill rotWithShape="1">
          <a:blip r:embed="rId7">
            <a:alphaModFix/>
          </a:blip>
          <a:srcRect/>
          <a:stretch/>
        </p:blipFill>
        <p:spPr>
          <a:xfrm>
            <a:off x="0" y="0"/>
            <a:ext cx="12191999" cy="923544"/>
          </a:xfrm>
          <a:prstGeom prst="rect">
            <a:avLst/>
          </a:prstGeom>
          <a:noFill/>
          <a:ln>
            <a:noFill/>
          </a:ln>
        </p:spPr>
      </p:pic>
      <p:sp>
        <p:nvSpPr>
          <p:cNvPr id="339" name="Google Shape;339;p141"/>
          <p:cNvSpPr txBox="1">
            <a:spLocks noGrp="1"/>
          </p:cNvSpPr>
          <p:nvPr>
            <p:ph type="title"/>
          </p:nvPr>
        </p:nvSpPr>
        <p:spPr>
          <a:xfrm>
            <a:off x="386892" y="634999"/>
            <a:ext cx="11418214"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0" name="Google Shape;340;p141"/>
          <p:cNvSpPr txBox="1">
            <a:spLocks noGrp="1"/>
          </p:cNvSpPr>
          <p:nvPr>
            <p:ph type="body" idx="1"/>
          </p:nvPr>
        </p:nvSpPr>
        <p:spPr>
          <a:xfrm>
            <a:off x="343484" y="1306609"/>
            <a:ext cx="11505031" cy="470852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200" b="0" i="1" u="none" strike="noStrike" cap="none">
                <a:solidFill>
                  <a:srgbClr val="FF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341" name="Google Shape;341;p14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2" name="Google Shape;342;p14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3" name="Google Shape;343;p14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pic>
        <p:nvPicPr>
          <p:cNvPr id="378" name="Google Shape;378;p147"/>
          <p:cNvPicPr preferRelativeResize="0"/>
          <p:nvPr/>
        </p:nvPicPr>
        <p:blipFill rotWithShape="1">
          <a:blip r:embed="rId7">
            <a:alphaModFix/>
          </a:blip>
          <a:srcRect/>
          <a:stretch/>
        </p:blipFill>
        <p:spPr>
          <a:xfrm>
            <a:off x="0" y="0"/>
            <a:ext cx="12191999" cy="923544"/>
          </a:xfrm>
          <a:prstGeom prst="rect">
            <a:avLst/>
          </a:prstGeom>
          <a:noFill/>
          <a:ln>
            <a:noFill/>
          </a:ln>
        </p:spPr>
      </p:pic>
      <p:sp>
        <p:nvSpPr>
          <p:cNvPr id="379" name="Google Shape;379;p147"/>
          <p:cNvSpPr txBox="1">
            <a:spLocks noGrp="1"/>
          </p:cNvSpPr>
          <p:nvPr>
            <p:ph type="title"/>
          </p:nvPr>
        </p:nvSpPr>
        <p:spPr>
          <a:xfrm>
            <a:off x="382015" y="634999"/>
            <a:ext cx="11427968"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0" name="Google Shape;380;p147"/>
          <p:cNvSpPr txBox="1">
            <a:spLocks noGrp="1"/>
          </p:cNvSpPr>
          <p:nvPr>
            <p:ph type="body" idx="1"/>
          </p:nvPr>
        </p:nvSpPr>
        <p:spPr>
          <a:xfrm>
            <a:off x="382015" y="2351659"/>
            <a:ext cx="5561330" cy="368363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Quattrocento Sans"/>
                <a:ea typeface="Quattrocento Sans"/>
                <a:cs typeface="Quattrocento Sans"/>
                <a:sym typeface="Quattrocento Sans"/>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381" name="Google Shape;381;p14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2" name="Google Shape;382;p14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3" name="Google Shape;383;p14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4.xml"/><Relationship Id="rId4" Type="http://schemas.openxmlformats.org/officeDocument/2006/relationships/image" Target="../media/image45.jp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5.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1"/>
          <p:cNvPicPr preferRelativeResize="0"/>
          <p:nvPr/>
        </p:nvPicPr>
        <p:blipFill rotWithShape="1">
          <a:blip r:embed="rId3">
            <a:alphaModFix/>
          </a:blip>
          <a:srcRect/>
          <a:stretch/>
        </p:blipFill>
        <p:spPr>
          <a:xfrm>
            <a:off x="413786" y="1595595"/>
            <a:ext cx="4466105" cy="1122054"/>
          </a:xfrm>
          <a:prstGeom prst="rect">
            <a:avLst/>
          </a:prstGeom>
          <a:noFill/>
          <a:ln>
            <a:noFill/>
          </a:ln>
        </p:spPr>
      </p:pic>
      <p:sp>
        <p:nvSpPr>
          <p:cNvPr id="421" name="Google Shape;42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100"/>
              <a:buFont typeface="Roboto Light"/>
              <a:buNone/>
            </a:pPr>
            <a:fld id="{00000000-1234-1234-1234-123412341234}" type="slidenum">
              <a:rPr lang="en-US" sz="1100" b="0" i="0" u="none" strike="noStrike" cap="none">
                <a:solidFill>
                  <a:srgbClr val="888888"/>
                </a:solidFill>
                <a:latin typeface="Roboto Light"/>
                <a:ea typeface="Roboto Light"/>
                <a:cs typeface="Roboto Light"/>
                <a:sym typeface="Roboto Light"/>
              </a:rPr>
              <a:t>1</a:t>
            </a:fld>
            <a:endParaRPr sz="1100" b="0" i="0" u="none" strike="noStrike" cap="none">
              <a:solidFill>
                <a:srgbClr val="888888"/>
              </a:solidFill>
              <a:latin typeface="Roboto Light"/>
              <a:ea typeface="Roboto Light"/>
              <a:cs typeface="Roboto Light"/>
              <a:sym typeface="Roboto Light"/>
            </a:endParaRPr>
          </a:p>
        </p:txBody>
      </p:sp>
      <p:sp>
        <p:nvSpPr>
          <p:cNvPr id="422" name="Google Shape;422;p1"/>
          <p:cNvSpPr txBox="1"/>
          <p:nvPr/>
        </p:nvSpPr>
        <p:spPr>
          <a:xfrm>
            <a:off x="669601" y="3979409"/>
            <a:ext cx="10882500" cy="1616100"/>
          </a:xfrm>
          <a:prstGeom prst="rect">
            <a:avLst/>
          </a:prstGeom>
          <a:solidFill>
            <a:srgbClr val="F7CAAC"/>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262626"/>
              </a:buClr>
              <a:buSzPts val="1800"/>
              <a:buFont typeface="Roboto Light"/>
              <a:buNone/>
            </a:pPr>
            <a:r>
              <a:rPr lang="en-US" sz="1800" b="1" i="0" u="none" strike="noStrike" cap="none">
                <a:solidFill>
                  <a:srgbClr val="262626"/>
                </a:solidFill>
                <a:latin typeface="Roboto Light"/>
                <a:ea typeface="Roboto Light"/>
                <a:cs typeface="Roboto Light"/>
                <a:sym typeface="Roboto Light"/>
              </a:rPr>
              <a:t>Class: </a:t>
            </a:r>
            <a:r>
              <a:rPr lang="en-US" sz="1800" b="0" i="0" u="none" strike="noStrike" cap="none">
                <a:solidFill>
                  <a:srgbClr val="262626"/>
                </a:solidFill>
                <a:latin typeface="Roboto Light"/>
                <a:ea typeface="Roboto Light"/>
                <a:cs typeface="Roboto Light"/>
                <a:sym typeface="Roboto Light"/>
              </a:rPr>
              <a:t>SY BSc</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262626"/>
              </a:buClr>
              <a:buSzPts val="1800"/>
              <a:buFont typeface="Roboto Light"/>
              <a:buNone/>
            </a:pPr>
            <a:r>
              <a:rPr lang="en-US" sz="1800" b="1" i="0" u="none" strike="noStrike" cap="none">
                <a:solidFill>
                  <a:srgbClr val="262626"/>
                </a:solidFill>
                <a:latin typeface="Roboto Light"/>
                <a:ea typeface="Roboto Light"/>
                <a:cs typeface="Roboto Light"/>
                <a:sym typeface="Roboto Light"/>
              </a:rPr>
              <a:t>Subject : </a:t>
            </a:r>
            <a:r>
              <a:rPr lang="en-US" sz="1800" b="0" i="0" u="none" strike="noStrike" cap="none">
                <a:solidFill>
                  <a:srgbClr val="262626"/>
                </a:solidFill>
                <a:latin typeface="Roboto Light"/>
                <a:ea typeface="Roboto Light"/>
                <a:cs typeface="Roboto Light"/>
                <a:sym typeface="Roboto Light"/>
              </a:rPr>
              <a:t>Business Economics - Micro</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262626"/>
              </a:buClr>
              <a:buSzPts val="1800"/>
              <a:buFont typeface="Roboto Light"/>
              <a:buNone/>
            </a:pPr>
            <a:r>
              <a:rPr lang="en-US" sz="1800" b="1" i="0" u="none" strike="noStrike" cap="none">
                <a:solidFill>
                  <a:srgbClr val="262626"/>
                </a:solidFill>
                <a:latin typeface="Roboto Light"/>
                <a:ea typeface="Roboto Light"/>
                <a:cs typeface="Roboto Light"/>
                <a:sym typeface="Roboto Light"/>
              </a:rPr>
              <a:t>Chapter: </a:t>
            </a:r>
            <a:r>
              <a:rPr lang="en-US" sz="1800" b="0" i="0" u="none" strike="noStrike" cap="none">
                <a:solidFill>
                  <a:srgbClr val="262626"/>
                </a:solidFill>
                <a:latin typeface="Roboto Light"/>
                <a:ea typeface="Roboto Light"/>
                <a:cs typeface="Roboto Light"/>
                <a:sym typeface="Roboto Light"/>
              </a:rPr>
              <a:t>Unit 4 Chapter </a:t>
            </a:r>
            <a:r>
              <a:rPr lang="en-US" sz="1800">
                <a:solidFill>
                  <a:srgbClr val="262626"/>
                </a:solidFill>
                <a:latin typeface="Roboto Light"/>
                <a:ea typeface="Roboto Light"/>
                <a:cs typeface="Roboto Light"/>
                <a:sym typeface="Roboto Light"/>
              </a:rPr>
              <a:t>1</a:t>
            </a:r>
            <a:endParaRPr sz="1800" b="0" i="0" u="none" strike="noStrike" cap="none">
              <a:solidFill>
                <a:srgbClr val="262626"/>
              </a:solidFill>
              <a:latin typeface="Roboto Light"/>
              <a:ea typeface="Roboto Light"/>
              <a:cs typeface="Roboto Light"/>
              <a:sym typeface="Roboto Light"/>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a:solidFill>
                  <a:srgbClr val="262626"/>
                </a:solidFill>
                <a:latin typeface="Roboto Light"/>
                <a:ea typeface="Roboto Light"/>
                <a:cs typeface="Roboto Light"/>
                <a:sym typeface="Roboto Light"/>
              </a:rPr>
              <a:t>Chapter Name: </a:t>
            </a:r>
            <a:r>
              <a:rPr lang="en-US" sz="1800" b="0" i="0" u="none" strike="noStrike" cap="none">
                <a:solidFill>
                  <a:srgbClr val="262626"/>
                </a:solidFill>
                <a:latin typeface="Roboto Light"/>
                <a:ea typeface="Roboto Light"/>
                <a:cs typeface="Roboto Light"/>
                <a:sym typeface="Roboto Light"/>
              </a:rPr>
              <a:t>Theory of Firm – 1</a:t>
            </a:r>
            <a:endParaRPr sz="1800" b="0" i="0" u="none" strike="noStrike" cap="none">
              <a:solidFill>
                <a:srgbClr val="262626"/>
              </a:solidFill>
              <a:latin typeface="Roboto Light"/>
              <a:ea typeface="Roboto Light"/>
              <a:cs typeface="Roboto Light"/>
              <a:sym typeface="Roboto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pSp>
        <p:nvGrpSpPr>
          <p:cNvPr id="558" name="Google Shape;558;p13"/>
          <p:cNvGrpSpPr/>
          <p:nvPr/>
        </p:nvGrpSpPr>
        <p:grpSpPr>
          <a:xfrm>
            <a:off x="4887549" y="1831008"/>
            <a:ext cx="1960672" cy="1648400"/>
            <a:chOff x="3739896" y="1648460"/>
            <a:chExt cx="1960672" cy="1648400"/>
          </a:xfrm>
        </p:grpSpPr>
        <p:sp>
          <p:nvSpPr>
            <p:cNvPr id="559" name="Google Shape;559;p13"/>
            <p:cNvSpPr/>
            <p:nvPr/>
          </p:nvSpPr>
          <p:spPr>
            <a:xfrm>
              <a:off x="4145280" y="1694688"/>
              <a:ext cx="233679" cy="1602172"/>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60" name="Google Shape;560;p13"/>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61" name="Google Shape;561;p13"/>
            <p:cNvSpPr/>
            <p:nvPr/>
          </p:nvSpPr>
          <p:spPr>
            <a:xfrm>
              <a:off x="3739896" y="164846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grpSp>
        <p:nvGrpSpPr>
          <p:cNvPr id="562" name="Google Shape;562;p13"/>
          <p:cNvGrpSpPr/>
          <p:nvPr/>
        </p:nvGrpSpPr>
        <p:grpSpPr>
          <a:xfrm>
            <a:off x="4887549" y="3472562"/>
            <a:ext cx="1960672" cy="1969642"/>
            <a:chOff x="3739896" y="1648460"/>
            <a:chExt cx="1960672" cy="1969642"/>
          </a:xfrm>
        </p:grpSpPr>
        <p:sp>
          <p:nvSpPr>
            <p:cNvPr id="563" name="Google Shape;563;p13"/>
            <p:cNvSpPr/>
            <p:nvPr/>
          </p:nvSpPr>
          <p:spPr>
            <a:xfrm>
              <a:off x="4145280" y="1694688"/>
              <a:ext cx="233679" cy="1923414"/>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64" name="Google Shape;564;p13"/>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65" name="Google Shape;565;p13"/>
            <p:cNvSpPr/>
            <p:nvPr/>
          </p:nvSpPr>
          <p:spPr>
            <a:xfrm>
              <a:off x="3739896" y="164846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grpSp>
        <p:nvGrpSpPr>
          <p:cNvPr id="566" name="Google Shape;566;p13"/>
          <p:cNvGrpSpPr/>
          <p:nvPr/>
        </p:nvGrpSpPr>
        <p:grpSpPr>
          <a:xfrm>
            <a:off x="4572000" y="5218017"/>
            <a:ext cx="3396952" cy="1548765"/>
            <a:chOff x="3136360" y="5218017"/>
            <a:chExt cx="3857076" cy="1548765"/>
          </a:xfrm>
        </p:grpSpPr>
        <p:sp>
          <p:nvSpPr>
            <p:cNvPr id="567" name="Google Shape;567;p13"/>
            <p:cNvSpPr/>
            <p:nvPr/>
          </p:nvSpPr>
          <p:spPr>
            <a:xfrm>
              <a:off x="3573326" y="5585540"/>
              <a:ext cx="3420110" cy="233679"/>
            </a:xfrm>
            <a:custGeom>
              <a:avLst/>
              <a:gdLst/>
              <a:ahLst/>
              <a:cxnLst/>
              <a:rect l="l" t="t" r="r" b="b"/>
              <a:pathLst>
                <a:path w="3420109" h="233677" extrusionOk="0">
                  <a:moveTo>
                    <a:pt x="3419855" y="0"/>
                  </a:moveTo>
                  <a:lnTo>
                    <a:pt x="0" y="0"/>
                  </a:lnTo>
                  <a:lnTo>
                    <a:pt x="0" y="233172"/>
                  </a:lnTo>
                  <a:lnTo>
                    <a:pt x="3419855" y="233172"/>
                  </a:lnTo>
                  <a:lnTo>
                    <a:pt x="3419855"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68" name="Google Shape;568;p13"/>
            <p:cNvSpPr/>
            <p:nvPr/>
          </p:nvSpPr>
          <p:spPr>
            <a:xfrm>
              <a:off x="3136360" y="5218017"/>
              <a:ext cx="2580640" cy="1548765"/>
            </a:xfrm>
            <a:custGeom>
              <a:avLst/>
              <a:gdLst/>
              <a:ahLst/>
              <a:cxnLst/>
              <a:rect l="l" t="t" r="r" b="b"/>
              <a:pathLst>
                <a:path w="2580640" h="1548765" extrusionOk="0">
                  <a:moveTo>
                    <a:pt x="2425318" y="0"/>
                  </a:moveTo>
                  <a:lnTo>
                    <a:pt x="154812" y="0"/>
                  </a:lnTo>
                  <a:lnTo>
                    <a:pt x="105891" y="7895"/>
                  </a:lnTo>
                  <a:lnTo>
                    <a:pt x="63395" y="29878"/>
                  </a:lnTo>
                  <a:lnTo>
                    <a:pt x="29878" y="63395"/>
                  </a:lnTo>
                  <a:lnTo>
                    <a:pt x="7895" y="105891"/>
                  </a:lnTo>
                  <a:lnTo>
                    <a:pt x="0" y="154813"/>
                  </a:lnTo>
                  <a:lnTo>
                    <a:pt x="0" y="1393545"/>
                  </a:lnTo>
                  <a:lnTo>
                    <a:pt x="7895" y="1442484"/>
                  </a:lnTo>
                  <a:lnTo>
                    <a:pt x="29878" y="1484988"/>
                  </a:lnTo>
                  <a:lnTo>
                    <a:pt x="63395" y="1518507"/>
                  </a:lnTo>
                  <a:lnTo>
                    <a:pt x="105891" y="1540489"/>
                  </a:lnTo>
                  <a:lnTo>
                    <a:pt x="154812" y="1548384"/>
                  </a:lnTo>
                  <a:lnTo>
                    <a:pt x="2425318" y="1548384"/>
                  </a:lnTo>
                  <a:lnTo>
                    <a:pt x="2474240" y="1540489"/>
                  </a:lnTo>
                  <a:lnTo>
                    <a:pt x="2516736" y="1518507"/>
                  </a:lnTo>
                  <a:lnTo>
                    <a:pt x="2550253" y="1484988"/>
                  </a:lnTo>
                  <a:lnTo>
                    <a:pt x="2572236" y="1442484"/>
                  </a:lnTo>
                  <a:lnTo>
                    <a:pt x="2580131" y="1393545"/>
                  </a:lnTo>
                  <a:lnTo>
                    <a:pt x="2580131" y="154813"/>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grpSp>
        <p:nvGrpSpPr>
          <p:cNvPr id="569" name="Google Shape;569;p13"/>
          <p:cNvGrpSpPr/>
          <p:nvPr/>
        </p:nvGrpSpPr>
        <p:grpSpPr>
          <a:xfrm>
            <a:off x="7532736" y="1831008"/>
            <a:ext cx="1960672" cy="1648400"/>
            <a:chOff x="3739896" y="1648460"/>
            <a:chExt cx="1960672" cy="1648400"/>
          </a:xfrm>
        </p:grpSpPr>
        <p:sp>
          <p:nvSpPr>
            <p:cNvPr id="570" name="Google Shape;570;p13"/>
            <p:cNvSpPr/>
            <p:nvPr/>
          </p:nvSpPr>
          <p:spPr>
            <a:xfrm>
              <a:off x="4210178" y="1694688"/>
              <a:ext cx="233679" cy="1602172"/>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71" name="Google Shape;571;p13"/>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72" name="Google Shape;572;p13"/>
            <p:cNvSpPr/>
            <p:nvPr/>
          </p:nvSpPr>
          <p:spPr>
            <a:xfrm>
              <a:off x="3739896" y="164846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grpSp>
        <p:nvGrpSpPr>
          <p:cNvPr id="573" name="Google Shape;573;p13"/>
          <p:cNvGrpSpPr/>
          <p:nvPr/>
        </p:nvGrpSpPr>
        <p:grpSpPr>
          <a:xfrm>
            <a:off x="7590106" y="3474246"/>
            <a:ext cx="1968200" cy="1997831"/>
            <a:chOff x="3732368" y="1620271"/>
            <a:chExt cx="1968200" cy="1997831"/>
          </a:xfrm>
        </p:grpSpPr>
        <p:sp>
          <p:nvSpPr>
            <p:cNvPr id="574" name="Google Shape;574;p13"/>
            <p:cNvSpPr/>
            <p:nvPr/>
          </p:nvSpPr>
          <p:spPr>
            <a:xfrm>
              <a:off x="4145280" y="1694688"/>
              <a:ext cx="233679" cy="1923414"/>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75" name="Google Shape;575;p13"/>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76" name="Google Shape;576;p13"/>
            <p:cNvSpPr/>
            <p:nvPr/>
          </p:nvSpPr>
          <p:spPr>
            <a:xfrm>
              <a:off x="3732368" y="1620271"/>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grpSp>
        <p:nvGrpSpPr>
          <p:cNvPr id="577" name="Google Shape;577;p13"/>
          <p:cNvGrpSpPr/>
          <p:nvPr/>
        </p:nvGrpSpPr>
        <p:grpSpPr>
          <a:xfrm>
            <a:off x="7597634" y="5214508"/>
            <a:ext cx="1960672" cy="1209421"/>
            <a:chOff x="7170419" y="5178551"/>
            <a:chExt cx="2580640" cy="1548765"/>
          </a:xfrm>
        </p:grpSpPr>
        <p:sp>
          <p:nvSpPr>
            <p:cNvPr id="578" name="Google Shape;578;p13"/>
            <p:cNvSpPr/>
            <p:nvPr/>
          </p:nvSpPr>
          <p:spPr>
            <a:xfrm>
              <a:off x="7170419" y="5178551"/>
              <a:ext cx="2580640" cy="1548765"/>
            </a:xfrm>
            <a:custGeom>
              <a:avLst/>
              <a:gdLst/>
              <a:ahLst/>
              <a:cxnLst/>
              <a:rect l="l" t="t" r="r" b="b"/>
              <a:pathLst>
                <a:path w="2580640" h="1548765" extrusionOk="0">
                  <a:moveTo>
                    <a:pt x="2425319" y="0"/>
                  </a:moveTo>
                  <a:lnTo>
                    <a:pt x="154812" y="0"/>
                  </a:lnTo>
                  <a:lnTo>
                    <a:pt x="105891" y="7895"/>
                  </a:lnTo>
                  <a:lnTo>
                    <a:pt x="63395" y="29878"/>
                  </a:lnTo>
                  <a:lnTo>
                    <a:pt x="29878" y="63395"/>
                  </a:lnTo>
                  <a:lnTo>
                    <a:pt x="7895" y="105891"/>
                  </a:lnTo>
                  <a:lnTo>
                    <a:pt x="0" y="154813"/>
                  </a:lnTo>
                  <a:lnTo>
                    <a:pt x="0" y="1393545"/>
                  </a:lnTo>
                  <a:lnTo>
                    <a:pt x="7895" y="1442484"/>
                  </a:lnTo>
                  <a:lnTo>
                    <a:pt x="29878" y="1484988"/>
                  </a:lnTo>
                  <a:lnTo>
                    <a:pt x="63395" y="1518507"/>
                  </a:lnTo>
                  <a:lnTo>
                    <a:pt x="105891" y="1540489"/>
                  </a:lnTo>
                  <a:lnTo>
                    <a:pt x="154812" y="1548384"/>
                  </a:lnTo>
                  <a:lnTo>
                    <a:pt x="2425319" y="1548384"/>
                  </a:lnTo>
                  <a:lnTo>
                    <a:pt x="2474240" y="1540489"/>
                  </a:lnTo>
                  <a:lnTo>
                    <a:pt x="2516736" y="1518507"/>
                  </a:lnTo>
                  <a:lnTo>
                    <a:pt x="2550253" y="1484988"/>
                  </a:lnTo>
                  <a:lnTo>
                    <a:pt x="2572236" y="1442484"/>
                  </a:lnTo>
                  <a:lnTo>
                    <a:pt x="2580131" y="1393545"/>
                  </a:lnTo>
                  <a:lnTo>
                    <a:pt x="2580131" y="154813"/>
                  </a:lnTo>
                  <a:lnTo>
                    <a:pt x="2572236" y="105891"/>
                  </a:lnTo>
                  <a:lnTo>
                    <a:pt x="2550253" y="63395"/>
                  </a:lnTo>
                  <a:lnTo>
                    <a:pt x="2516736" y="29878"/>
                  </a:lnTo>
                  <a:lnTo>
                    <a:pt x="2474240" y="7895"/>
                  </a:lnTo>
                  <a:lnTo>
                    <a:pt x="24253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79" name="Google Shape;579;p13"/>
            <p:cNvSpPr/>
            <p:nvPr/>
          </p:nvSpPr>
          <p:spPr>
            <a:xfrm>
              <a:off x="7170419" y="5178551"/>
              <a:ext cx="2580640" cy="1548765"/>
            </a:xfrm>
            <a:custGeom>
              <a:avLst/>
              <a:gdLst/>
              <a:ahLst/>
              <a:cxnLst/>
              <a:rect l="l" t="t" r="r" b="b"/>
              <a:pathLst>
                <a:path w="2580640" h="1548765" extrusionOk="0">
                  <a:moveTo>
                    <a:pt x="0" y="154813"/>
                  </a:moveTo>
                  <a:lnTo>
                    <a:pt x="7895" y="105891"/>
                  </a:lnTo>
                  <a:lnTo>
                    <a:pt x="29878" y="63395"/>
                  </a:lnTo>
                  <a:lnTo>
                    <a:pt x="63395" y="29878"/>
                  </a:lnTo>
                  <a:lnTo>
                    <a:pt x="105891" y="7895"/>
                  </a:lnTo>
                  <a:lnTo>
                    <a:pt x="154812" y="0"/>
                  </a:lnTo>
                  <a:lnTo>
                    <a:pt x="2425319" y="0"/>
                  </a:lnTo>
                  <a:lnTo>
                    <a:pt x="2474240" y="7895"/>
                  </a:lnTo>
                  <a:lnTo>
                    <a:pt x="2516736" y="29878"/>
                  </a:lnTo>
                  <a:lnTo>
                    <a:pt x="2550253" y="63395"/>
                  </a:lnTo>
                  <a:lnTo>
                    <a:pt x="2572236" y="105891"/>
                  </a:lnTo>
                  <a:lnTo>
                    <a:pt x="2580131" y="154813"/>
                  </a:lnTo>
                  <a:lnTo>
                    <a:pt x="2580131" y="1393545"/>
                  </a:lnTo>
                  <a:lnTo>
                    <a:pt x="2572236" y="1442484"/>
                  </a:lnTo>
                  <a:lnTo>
                    <a:pt x="2550253" y="1484988"/>
                  </a:lnTo>
                  <a:lnTo>
                    <a:pt x="2516736" y="1518507"/>
                  </a:lnTo>
                  <a:lnTo>
                    <a:pt x="2474240" y="1540489"/>
                  </a:lnTo>
                  <a:lnTo>
                    <a:pt x="2425319" y="1548384"/>
                  </a:lnTo>
                  <a:lnTo>
                    <a:pt x="154812" y="1548384"/>
                  </a:lnTo>
                  <a:lnTo>
                    <a:pt x="105891" y="1540489"/>
                  </a:lnTo>
                  <a:lnTo>
                    <a:pt x="63395" y="1518507"/>
                  </a:lnTo>
                  <a:lnTo>
                    <a:pt x="29878" y="1484988"/>
                  </a:lnTo>
                  <a:lnTo>
                    <a:pt x="7895" y="1442484"/>
                  </a:lnTo>
                  <a:lnTo>
                    <a:pt x="0" y="1393545"/>
                  </a:lnTo>
                  <a:lnTo>
                    <a:pt x="0" y="154813"/>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580" name="Google Shape;580;p13"/>
          <p:cNvSpPr txBox="1"/>
          <p:nvPr/>
        </p:nvSpPr>
        <p:spPr>
          <a:xfrm>
            <a:off x="4932425" y="1940787"/>
            <a:ext cx="1924685" cy="943335"/>
          </a:xfrm>
          <a:prstGeom prst="rect">
            <a:avLst/>
          </a:prstGeom>
          <a:noFill/>
          <a:ln>
            <a:noFill/>
          </a:ln>
        </p:spPr>
        <p:txBody>
          <a:bodyPr spcFirstLastPara="1" wrap="square" lIns="0" tIns="36825" rIns="0" bIns="0" anchor="t" anchorCtr="0">
            <a:spAutoFit/>
          </a:bodyPr>
          <a:lstStyle/>
          <a:p>
            <a:pPr marL="12700" marR="5080" lvl="0" indent="0" algn="ctr" rtl="0">
              <a:lnSpc>
                <a:spcPct val="916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As food is necessity  there are </a:t>
            </a:r>
            <a:r>
              <a:rPr lang="en-US" sz="1600" b="0" i="0" u="none" strike="noStrike" cap="none">
                <a:solidFill>
                  <a:srgbClr val="FF0000"/>
                </a:solidFill>
                <a:latin typeface="Quattrocento Sans"/>
                <a:ea typeface="Quattrocento Sans"/>
                <a:cs typeface="Quattrocento Sans"/>
                <a:sym typeface="Quattrocento Sans"/>
              </a:rPr>
              <a:t>Large  number of buyer &amp;  seller </a:t>
            </a:r>
            <a:r>
              <a:rPr lang="en-US" sz="1600" b="0" i="0" u="none" strike="noStrike" cap="none">
                <a:solidFill>
                  <a:schemeClr val="dk1"/>
                </a:solidFill>
                <a:latin typeface="Quattrocento Sans"/>
                <a:ea typeface="Quattrocento Sans"/>
                <a:cs typeface="Quattrocento Sans"/>
                <a:sym typeface="Quattrocento Sans"/>
              </a:rPr>
              <a:t>of vegetable</a:t>
            </a:r>
            <a:endParaRPr sz="1600" b="0" i="0" u="none" strike="noStrike" cap="none">
              <a:solidFill>
                <a:schemeClr val="dk1"/>
              </a:solidFill>
              <a:latin typeface="Quattrocento Sans"/>
              <a:ea typeface="Quattrocento Sans"/>
              <a:cs typeface="Quattrocento Sans"/>
              <a:sym typeface="Quattrocento Sans"/>
            </a:endParaRPr>
          </a:p>
        </p:txBody>
      </p:sp>
      <p:sp>
        <p:nvSpPr>
          <p:cNvPr id="581" name="Google Shape;581;p13"/>
          <p:cNvSpPr txBox="1"/>
          <p:nvPr/>
        </p:nvSpPr>
        <p:spPr>
          <a:xfrm>
            <a:off x="5064697" y="3652476"/>
            <a:ext cx="1686560" cy="849592"/>
          </a:xfrm>
          <a:prstGeom prst="rect">
            <a:avLst/>
          </a:prstGeom>
          <a:noFill/>
          <a:ln>
            <a:noFill/>
          </a:ln>
        </p:spPr>
        <p:txBody>
          <a:bodyPr spcFirstLastPara="1" wrap="square" lIns="0" tIns="41275" rIns="0" bIns="0" anchor="t" anchorCtr="0">
            <a:spAutoFit/>
          </a:bodyPr>
          <a:lstStyle/>
          <a:p>
            <a:pPr marL="0" marR="5080" lvl="0" indent="0" algn="ctr" rtl="0">
              <a:lnSpc>
                <a:spcPct val="130625"/>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Vegetable are </a:t>
            </a:r>
            <a:r>
              <a:rPr lang="en-US" sz="1600" b="0" i="0" u="none" strike="noStrike" cap="none">
                <a:solidFill>
                  <a:srgbClr val="FF0000"/>
                </a:solidFill>
                <a:latin typeface="Quattrocento Sans"/>
                <a:ea typeface="Quattrocento Sans"/>
                <a:cs typeface="Quattrocento Sans"/>
                <a:sym typeface="Quattrocento Sans"/>
              </a:rPr>
              <a:t>Homogeneous </a:t>
            </a:r>
            <a:r>
              <a:rPr lang="en-US" sz="1600" b="0" i="0" u="none" strike="noStrike" cap="none">
                <a:solidFill>
                  <a:schemeClr val="dk1"/>
                </a:solidFill>
                <a:latin typeface="Quattrocento Sans"/>
                <a:ea typeface="Quattrocento Sans"/>
                <a:cs typeface="Quattrocento Sans"/>
                <a:sym typeface="Quattrocento Sans"/>
              </a:rPr>
              <a:t>in nature</a:t>
            </a:r>
            <a:endParaRPr sz="1600" b="0" i="0" u="none" strike="noStrike" cap="none">
              <a:solidFill>
                <a:schemeClr val="dk1"/>
              </a:solidFill>
              <a:latin typeface="Quattrocento Sans"/>
              <a:ea typeface="Quattrocento Sans"/>
              <a:cs typeface="Quattrocento Sans"/>
              <a:sym typeface="Quattrocento Sans"/>
            </a:endParaRPr>
          </a:p>
        </p:txBody>
      </p:sp>
      <p:sp>
        <p:nvSpPr>
          <p:cNvPr id="582" name="Google Shape;582;p13"/>
          <p:cNvSpPr txBox="1"/>
          <p:nvPr/>
        </p:nvSpPr>
        <p:spPr>
          <a:xfrm>
            <a:off x="4992278" y="5305033"/>
            <a:ext cx="1804977" cy="1118896"/>
          </a:xfrm>
          <a:prstGeom prst="rect">
            <a:avLst/>
          </a:prstGeom>
          <a:noFill/>
          <a:ln>
            <a:noFill/>
          </a:ln>
        </p:spPr>
        <p:txBody>
          <a:bodyPr spcFirstLastPara="1" wrap="square" lIns="0" tIns="41275" rIns="0" bIns="0" anchor="t" anchorCtr="0">
            <a:spAutoFit/>
          </a:bodyPr>
          <a:lstStyle/>
          <a:p>
            <a:pPr marL="12700" marR="5080" lvl="0" indent="0" algn="ctr" rtl="0">
              <a:lnSpc>
                <a:spcPct val="130625"/>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Anybody can </a:t>
            </a:r>
            <a:r>
              <a:rPr lang="en-US" sz="1600" b="0" i="0" u="none" strike="noStrike" cap="none">
                <a:solidFill>
                  <a:srgbClr val="FF0000"/>
                </a:solidFill>
                <a:latin typeface="Quattrocento Sans"/>
                <a:ea typeface="Quattrocento Sans"/>
                <a:cs typeface="Quattrocento Sans"/>
                <a:sym typeface="Quattrocento Sans"/>
              </a:rPr>
              <a:t>enter  </a:t>
            </a:r>
            <a:r>
              <a:rPr lang="en-US" sz="1600" b="0" i="0" u="none" strike="noStrike" cap="none">
                <a:solidFill>
                  <a:schemeClr val="dk1"/>
                </a:solidFill>
                <a:latin typeface="Quattrocento Sans"/>
                <a:ea typeface="Quattrocento Sans"/>
                <a:cs typeface="Quattrocento Sans"/>
                <a:sym typeface="Quattrocento Sans"/>
              </a:rPr>
              <a:t>into local market &amp; take </a:t>
            </a:r>
            <a:r>
              <a:rPr lang="en-US" sz="1600" b="0" i="0" u="none" strike="noStrike" cap="none">
                <a:solidFill>
                  <a:srgbClr val="FF0000"/>
                </a:solidFill>
                <a:latin typeface="Quattrocento Sans"/>
                <a:ea typeface="Quattrocento Sans"/>
                <a:cs typeface="Quattrocento Sans"/>
                <a:sym typeface="Quattrocento Sans"/>
              </a:rPr>
              <a:t>exit  without any restriction</a:t>
            </a:r>
            <a:endParaRPr sz="1600" b="0" i="0" u="none" strike="noStrike" cap="none">
              <a:solidFill>
                <a:schemeClr val="dk1"/>
              </a:solidFill>
              <a:latin typeface="Quattrocento Sans"/>
              <a:ea typeface="Quattrocento Sans"/>
              <a:cs typeface="Quattrocento Sans"/>
              <a:sym typeface="Quattrocento Sans"/>
            </a:endParaRPr>
          </a:p>
        </p:txBody>
      </p:sp>
      <p:sp>
        <p:nvSpPr>
          <p:cNvPr id="583" name="Google Shape;583;p13"/>
          <p:cNvSpPr/>
          <p:nvPr/>
        </p:nvSpPr>
        <p:spPr>
          <a:xfrm>
            <a:off x="4887549" y="5214508"/>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84" name="Google Shape;584;p13"/>
          <p:cNvSpPr txBox="1"/>
          <p:nvPr/>
        </p:nvSpPr>
        <p:spPr>
          <a:xfrm>
            <a:off x="7466887" y="1966921"/>
            <a:ext cx="2026522" cy="943335"/>
          </a:xfrm>
          <a:prstGeom prst="rect">
            <a:avLst/>
          </a:prstGeom>
          <a:noFill/>
          <a:ln>
            <a:noFill/>
          </a:ln>
        </p:spPr>
        <p:txBody>
          <a:bodyPr spcFirstLastPara="1" wrap="square" lIns="0" tIns="36825" rIns="0" bIns="0" anchor="t" anchorCtr="0">
            <a:spAutoFit/>
          </a:bodyPr>
          <a:lstStyle/>
          <a:p>
            <a:pPr marL="12065" marR="5080" lvl="0" indent="1905" algn="ctr" rtl="0">
              <a:lnSpc>
                <a:spcPct val="916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Product are  homogeneous so there  is </a:t>
            </a:r>
            <a:r>
              <a:rPr lang="en-US" sz="1600" b="0" i="0" u="none" strike="noStrike" cap="none">
                <a:solidFill>
                  <a:srgbClr val="FF0000"/>
                </a:solidFill>
                <a:latin typeface="Quattrocento Sans"/>
                <a:ea typeface="Quattrocento Sans"/>
                <a:cs typeface="Quattrocento Sans"/>
                <a:sym typeface="Quattrocento Sans"/>
              </a:rPr>
              <a:t>no need of   advertisement cost</a:t>
            </a:r>
            <a:endParaRPr sz="1600" b="0" i="0" u="none" strike="noStrike" cap="none">
              <a:solidFill>
                <a:schemeClr val="dk1"/>
              </a:solidFill>
              <a:latin typeface="Quattrocento Sans"/>
              <a:ea typeface="Quattrocento Sans"/>
              <a:cs typeface="Quattrocento Sans"/>
              <a:sym typeface="Quattrocento Sans"/>
            </a:endParaRPr>
          </a:p>
        </p:txBody>
      </p:sp>
      <p:sp>
        <p:nvSpPr>
          <p:cNvPr id="585" name="Google Shape;585;p13"/>
          <p:cNvSpPr txBox="1"/>
          <p:nvPr/>
        </p:nvSpPr>
        <p:spPr>
          <a:xfrm>
            <a:off x="7597634" y="3572051"/>
            <a:ext cx="1960672" cy="942694"/>
          </a:xfrm>
          <a:prstGeom prst="rect">
            <a:avLst/>
          </a:prstGeom>
          <a:noFill/>
          <a:ln>
            <a:noFill/>
          </a:ln>
        </p:spPr>
        <p:txBody>
          <a:bodyPr spcFirstLastPara="1" wrap="square" lIns="0" tIns="36175" rIns="0" bIns="0" anchor="t" anchorCtr="0">
            <a:spAutoFit/>
          </a:bodyPr>
          <a:lstStyle/>
          <a:p>
            <a:pPr marL="12700" marR="5080" lvl="0" indent="-1270" algn="ctr" rtl="0">
              <a:lnSpc>
                <a:spcPct val="916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Price is decided by  industry depending on  demand &amp; supply </a:t>
            </a:r>
            <a:r>
              <a:rPr lang="en-US" sz="1600" b="0" i="0" u="none" strike="noStrike" cap="none">
                <a:solidFill>
                  <a:srgbClr val="FF0000"/>
                </a:solidFill>
                <a:latin typeface="Quattrocento Sans"/>
                <a:ea typeface="Quattrocento Sans"/>
                <a:cs typeface="Quattrocento Sans"/>
                <a:sym typeface="Quattrocento Sans"/>
              </a:rPr>
              <a:t>Firm  is price taker</a:t>
            </a:r>
            <a:endParaRPr sz="1600" b="0" i="0" u="none" strike="noStrike" cap="none">
              <a:solidFill>
                <a:schemeClr val="dk1"/>
              </a:solidFill>
              <a:latin typeface="Quattrocento Sans"/>
              <a:ea typeface="Quattrocento Sans"/>
              <a:cs typeface="Quattrocento Sans"/>
              <a:sym typeface="Quattrocento Sans"/>
            </a:endParaRPr>
          </a:p>
        </p:txBody>
      </p:sp>
      <p:sp>
        <p:nvSpPr>
          <p:cNvPr id="586" name="Google Shape;586;p13"/>
          <p:cNvSpPr txBox="1"/>
          <p:nvPr/>
        </p:nvSpPr>
        <p:spPr>
          <a:xfrm>
            <a:off x="7538592" y="5331167"/>
            <a:ext cx="2071370" cy="845185"/>
          </a:xfrm>
          <a:prstGeom prst="rect">
            <a:avLst/>
          </a:prstGeom>
          <a:noFill/>
          <a:ln>
            <a:noFill/>
          </a:ln>
        </p:spPr>
        <p:txBody>
          <a:bodyPr spcFirstLastPara="1" wrap="square" lIns="0" tIns="41275" rIns="0" bIns="0" anchor="t" anchorCtr="0">
            <a:spAutoFit/>
          </a:bodyPr>
          <a:lstStyle/>
          <a:p>
            <a:pPr marL="12700" marR="5080" lvl="0" indent="0" algn="ctr" rtl="0">
              <a:lnSpc>
                <a:spcPct val="130625"/>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Everyone has </a:t>
            </a:r>
            <a:r>
              <a:rPr lang="en-US" sz="1600" b="0" i="0" u="none" strike="noStrike" cap="none">
                <a:solidFill>
                  <a:srgbClr val="FF0000"/>
                </a:solidFill>
                <a:latin typeface="Quattrocento Sans"/>
                <a:ea typeface="Quattrocento Sans"/>
                <a:cs typeface="Quattrocento Sans"/>
                <a:sym typeface="Quattrocento Sans"/>
              </a:rPr>
              <a:t>Perfect  knowledge about  </a:t>
            </a:r>
            <a:r>
              <a:rPr lang="en-US" sz="1600" b="0" i="0" u="none" strike="noStrike" cap="none">
                <a:solidFill>
                  <a:schemeClr val="dk1"/>
                </a:solidFill>
                <a:latin typeface="Quattrocento Sans"/>
                <a:ea typeface="Quattrocento Sans"/>
                <a:cs typeface="Quattrocento Sans"/>
                <a:sym typeface="Quattrocento Sans"/>
              </a:rPr>
              <a:t>vegetable</a:t>
            </a:r>
            <a:r>
              <a:rPr lang="en-US" sz="1600" b="0" i="0" u="none" strike="noStrike" cap="none">
                <a:solidFill>
                  <a:srgbClr val="FF0000"/>
                </a:solidFill>
                <a:latin typeface="Quattrocento Sans"/>
                <a:ea typeface="Quattrocento Sans"/>
                <a:cs typeface="Quattrocento Sans"/>
                <a:sym typeface="Quattrocento Sans"/>
              </a:rPr>
              <a:t> market</a:t>
            </a:r>
            <a:endParaRPr sz="1600" b="0" i="0" u="none" strike="noStrike" cap="none">
              <a:solidFill>
                <a:schemeClr val="dk1"/>
              </a:solidFill>
              <a:latin typeface="Quattrocento Sans"/>
              <a:ea typeface="Quattrocento Sans"/>
              <a:cs typeface="Quattrocento Sans"/>
              <a:sym typeface="Quattrocento Sans"/>
            </a:endParaRPr>
          </a:p>
        </p:txBody>
      </p:sp>
      <p:sp>
        <p:nvSpPr>
          <p:cNvPr id="587" name="Google Shape;587;p13"/>
          <p:cNvSpPr txBox="1"/>
          <p:nvPr/>
        </p:nvSpPr>
        <p:spPr>
          <a:xfrm>
            <a:off x="1169248" y="1893119"/>
            <a:ext cx="296104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In connection with real life</a:t>
            </a:r>
            <a:endParaRPr sz="1600" b="0" i="0" u="none" strike="noStrike" cap="none">
              <a:solidFill>
                <a:schemeClr val="dk1"/>
              </a:solidFill>
              <a:latin typeface="Quattrocento Sans"/>
              <a:ea typeface="Quattrocento Sans"/>
              <a:cs typeface="Quattrocento Sans"/>
              <a:sym typeface="Quattrocento Sans"/>
            </a:endParaRPr>
          </a:p>
        </p:txBody>
      </p:sp>
      <p:sp>
        <p:nvSpPr>
          <p:cNvPr id="588" name="Google Shape;588;p13"/>
          <p:cNvSpPr txBox="1"/>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Features</a:t>
            </a:r>
            <a:endParaRPr/>
          </a:p>
        </p:txBody>
      </p:sp>
      <p:sp>
        <p:nvSpPr>
          <p:cNvPr id="589" name="Google Shape;589;p13"/>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2.2</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14"/>
          <p:cNvGrpSpPr/>
          <p:nvPr/>
        </p:nvGrpSpPr>
        <p:grpSpPr>
          <a:xfrm>
            <a:off x="2692400" y="3249672"/>
            <a:ext cx="3016250" cy="1205746"/>
            <a:chOff x="2449067" y="2337816"/>
            <a:chExt cx="3016250" cy="2011680"/>
          </a:xfrm>
        </p:grpSpPr>
        <p:sp>
          <p:nvSpPr>
            <p:cNvPr id="595" name="Google Shape;595;p14"/>
            <p:cNvSpPr/>
            <p:nvPr/>
          </p:nvSpPr>
          <p:spPr>
            <a:xfrm>
              <a:off x="2449067" y="2337816"/>
              <a:ext cx="3016250" cy="2011680"/>
            </a:xfrm>
            <a:custGeom>
              <a:avLst/>
              <a:gdLst/>
              <a:ahLst/>
              <a:cxnLst/>
              <a:rect l="l" t="t" r="r" b="b"/>
              <a:pathLst>
                <a:path w="3016250" h="2011679" extrusionOk="0">
                  <a:moveTo>
                    <a:pt x="3015996" y="0"/>
                  </a:moveTo>
                  <a:lnTo>
                    <a:pt x="0" y="0"/>
                  </a:lnTo>
                  <a:lnTo>
                    <a:pt x="0" y="2011680"/>
                  </a:lnTo>
                  <a:lnTo>
                    <a:pt x="3015996" y="2011680"/>
                  </a:lnTo>
                  <a:lnTo>
                    <a:pt x="3015996" y="0"/>
                  </a:lnTo>
                  <a:close/>
                </a:path>
              </a:pathLst>
            </a:custGeom>
            <a:solidFill>
              <a:srgbClr val="F8D6CD">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96" name="Google Shape;596;p14"/>
            <p:cNvSpPr/>
            <p:nvPr/>
          </p:nvSpPr>
          <p:spPr>
            <a:xfrm>
              <a:off x="2449067" y="2337816"/>
              <a:ext cx="3016250" cy="2011680"/>
            </a:xfrm>
            <a:custGeom>
              <a:avLst/>
              <a:gdLst/>
              <a:ahLst/>
              <a:cxnLst/>
              <a:rect l="l" t="t" r="r" b="b"/>
              <a:pathLst>
                <a:path w="3016250" h="2011679" extrusionOk="0">
                  <a:moveTo>
                    <a:pt x="0" y="2011680"/>
                  </a:moveTo>
                  <a:lnTo>
                    <a:pt x="3015996" y="2011680"/>
                  </a:lnTo>
                  <a:lnTo>
                    <a:pt x="3015996" y="0"/>
                  </a:lnTo>
                  <a:lnTo>
                    <a:pt x="0" y="0"/>
                  </a:lnTo>
                  <a:lnTo>
                    <a:pt x="0" y="2011680"/>
                  </a:lnTo>
                  <a:close/>
                </a:path>
              </a:pathLst>
            </a:custGeom>
            <a:noFill/>
            <a:ln w="12700" cap="flat" cmpd="sng">
              <a:solidFill>
                <a:srgbClr val="F8D6C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597" name="Google Shape;597;p14"/>
          <p:cNvSpPr txBox="1"/>
          <p:nvPr/>
        </p:nvSpPr>
        <p:spPr>
          <a:xfrm>
            <a:off x="2686050" y="3352800"/>
            <a:ext cx="3028950" cy="626133"/>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488950" marR="540385" lvl="0" indent="0" algn="l" rtl="0">
              <a:lnSpc>
                <a:spcPct val="209375"/>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Single Organisation</a:t>
            </a:r>
            <a:endParaRPr sz="1600" b="0" i="0" u="none" strike="noStrike" cap="none">
              <a:solidFill>
                <a:schemeClr val="dk1"/>
              </a:solidFill>
              <a:latin typeface="Quattrocento Sans"/>
              <a:ea typeface="Quattrocento Sans"/>
              <a:cs typeface="Quattrocento Sans"/>
              <a:sym typeface="Quattrocento Sans"/>
            </a:endParaRPr>
          </a:p>
        </p:txBody>
      </p:sp>
      <p:sp>
        <p:nvSpPr>
          <p:cNvPr id="598" name="Google Shape;598;p14"/>
          <p:cNvSpPr txBox="1"/>
          <p:nvPr/>
        </p:nvSpPr>
        <p:spPr>
          <a:xfrm>
            <a:off x="2686050" y="4470531"/>
            <a:ext cx="3028950" cy="1168269"/>
          </a:xfrm>
          <a:prstGeom prst="rect">
            <a:avLst/>
          </a:prstGeom>
          <a:solidFill>
            <a:srgbClr val="E0E0E0">
              <a:alpha val="89411"/>
            </a:srgbClr>
          </a:solidFill>
          <a:ln>
            <a:noFill/>
          </a:ln>
        </p:spPr>
        <p:txBody>
          <a:bodyPr spcFirstLastPara="1" wrap="square" lIns="0" tIns="260350" rIns="0" bIns="0" anchor="t" anchorCtr="0">
            <a:spAutoFit/>
          </a:bodyPr>
          <a:lstStyle/>
          <a:p>
            <a:pPr marL="48895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Example</a:t>
            </a:r>
            <a:endParaRPr sz="1600" b="0" i="0" u="none" strike="noStrike" cap="none">
              <a:solidFill>
                <a:schemeClr val="dk1"/>
              </a:solidFill>
              <a:latin typeface="Quattrocento Sans"/>
              <a:ea typeface="Quattrocento Sans"/>
              <a:cs typeface="Quattrocento Sans"/>
              <a:sym typeface="Quattrocento Sans"/>
            </a:endParaRPr>
          </a:p>
          <a:p>
            <a:pPr marL="488950" marR="258445" lvl="0" indent="0" algn="l" rtl="0">
              <a:lnSpc>
                <a:spcPct val="100000"/>
              </a:lnSpc>
              <a:spcBef>
                <a:spcPts val="1295"/>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Indigo Airlines,  Air India etc</a:t>
            </a:r>
            <a:endParaRPr sz="1600" b="0" i="0" u="none" strike="noStrike" cap="none">
              <a:solidFill>
                <a:schemeClr val="dk1"/>
              </a:solidFill>
              <a:latin typeface="Quattrocento Sans"/>
              <a:ea typeface="Quattrocento Sans"/>
              <a:cs typeface="Quattrocento Sans"/>
              <a:sym typeface="Quattrocento Sans"/>
            </a:endParaRPr>
          </a:p>
        </p:txBody>
      </p:sp>
      <p:grpSp>
        <p:nvGrpSpPr>
          <p:cNvPr id="599" name="Google Shape;599;p14"/>
          <p:cNvGrpSpPr/>
          <p:nvPr/>
        </p:nvGrpSpPr>
        <p:grpSpPr>
          <a:xfrm>
            <a:off x="1543634" y="2595725"/>
            <a:ext cx="1552553" cy="1560125"/>
            <a:chOff x="839724" y="1533144"/>
            <a:chExt cx="2011680" cy="2011680"/>
          </a:xfrm>
        </p:grpSpPr>
        <p:sp>
          <p:nvSpPr>
            <p:cNvPr id="600" name="Google Shape;600;p14"/>
            <p:cNvSpPr/>
            <p:nvPr/>
          </p:nvSpPr>
          <p:spPr>
            <a:xfrm>
              <a:off x="839724" y="1533144"/>
              <a:ext cx="2011680" cy="2011680"/>
            </a:xfrm>
            <a:custGeom>
              <a:avLst/>
              <a:gdLst/>
              <a:ahLst/>
              <a:cxnLst/>
              <a:rect l="l" t="t" r="r" b="b"/>
              <a:pathLst>
                <a:path w="2011680" h="2011679" extrusionOk="0">
                  <a:moveTo>
                    <a:pt x="1005839" y="0"/>
                  </a:moveTo>
                  <a:lnTo>
                    <a:pt x="957107" y="1159"/>
                  </a:lnTo>
                  <a:lnTo>
                    <a:pt x="908972" y="4604"/>
                  </a:lnTo>
                  <a:lnTo>
                    <a:pt x="861489" y="10281"/>
                  </a:lnTo>
                  <a:lnTo>
                    <a:pt x="814710" y="18137"/>
                  </a:lnTo>
                  <a:lnTo>
                    <a:pt x="768687" y="28119"/>
                  </a:lnTo>
                  <a:lnTo>
                    <a:pt x="723474" y="40176"/>
                  </a:lnTo>
                  <a:lnTo>
                    <a:pt x="679122" y="54254"/>
                  </a:lnTo>
                  <a:lnTo>
                    <a:pt x="635685" y="70300"/>
                  </a:lnTo>
                  <a:lnTo>
                    <a:pt x="593216" y="88262"/>
                  </a:lnTo>
                  <a:lnTo>
                    <a:pt x="551766" y="108088"/>
                  </a:lnTo>
                  <a:lnTo>
                    <a:pt x="511390" y="129724"/>
                  </a:lnTo>
                  <a:lnTo>
                    <a:pt x="472138" y="153117"/>
                  </a:lnTo>
                  <a:lnTo>
                    <a:pt x="434065" y="178216"/>
                  </a:lnTo>
                  <a:lnTo>
                    <a:pt x="397223" y="204967"/>
                  </a:lnTo>
                  <a:lnTo>
                    <a:pt x="361664" y="233318"/>
                  </a:lnTo>
                  <a:lnTo>
                    <a:pt x="327441" y="263216"/>
                  </a:lnTo>
                  <a:lnTo>
                    <a:pt x="294608" y="294608"/>
                  </a:lnTo>
                  <a:lnTo>
                    <a:pt x="263216" y="327441"/>
                  </a:lnTo>
                  <a:lnTo>
                    <a:pt x="233318" y="361664"/>
                  </a:lnTo>
                  <a:lnTo>
                    <a:pt x="204967" y="397223"/>
                  </a:lnTo>
                  <a:lnTo>
                    <a:pt x="178216" y="434065"/>
                  </a:lnTo>
                  <a:lnTo>
                    <a:pt x="153117" y="472138"/>
                  </a:lnTo>
                  <a:lnTo>
                    <a:pt x="129724" y="511390"/>
                  </a:lnTo>
                  <a:lnTo>
                    <a:pt x="108088" y="551766"/>
                  </a:lnTo>
                  <a:lnTo>
                    <a:pt x="88262" y="593216"/>
                  </a:lnTo>
                  <a:lnTo>
                    <a:pt x="70300" y="635685"/>
                  </a:lnTo>
                  <a:lnTo>
                    <a:pt x="54254" y="679122"/>
                  </a:lnTo>
                  <a:lnTo>
                    <a:pt x="40176" y="723474"/>
                  </a:lnTo>
                  <a:lnTo>
                    <a:pt x="28119" y="768687"/>
                  </a:lnTo>
                  <a:lnTo>
                    <a:pt x="18137" y="814710"/>
                  </a:lnTo>
                  <a:lnTo>
                    <a:pt x="10281" y="861489"/>
                  </a:lnTo>
                  <a:lnTo>
                    <a:pt x="4604" y="908972"/>
                  </a:lnTo>
                  <a:lnTo>
                    <a:pt x="1159" y="957107"/>
                  </a:lnTo>
                  <a:lnTo>
                    <a:pt x="0" y="1005839"/>
                  </a:lnTo>
                  <a:lnTo>
                    <a:pt x="1159" y="1054572"/>
                  </a:lnTo>
                  <a:lnTo>
                    <a:pt x="4604" y="1102707"/>
                  </a:lnTo>
                  <a:lnTo>
                    <a:pt x="10281" y="1150190"/>
                  </a:lnTo>
                  <a:lnTo>
                    <a:pt x="18137" y="1196969"/>
                  </a:lnTo>
                  <a:lnTo>
                    <a:pt x="28119" y="1242992"/>
                  </a:lnTo>
                  <a:lnTo>
                    <a:pt x="40176" y="1288205"/>
                  </a:lnTo>
                  <a:lnTo>
                    <a:pt x="54254" y="1332557"/>
                  </a:lnTo>
                  <a:lnTo>
                    <a:pt x="70300" y="1375994"/>
                  </a:lnTo>
                  <a:lnTo>
                    <a:pt x="88262" y="1418463"/>
                  </a:lnTo>
                  <a:lnTo>
                    <a:pt x="108088" y="1459913"/>
                  </a:lnTo>
                  <a:lnTo>
                    <a:pt x="129724" y="1500289"/>
                  </a:lnTo>
                  <a:lnTo>
                    <a:pt x="153117" y="1539541"/>
                  </a:lnTo>
                  <a:lnTo>
                    <a:pt x="178216" y="1577614"/>
                  </a:lnTo>
                  <a:lnTo>
                    <a:pt x="204967" y="1614456"/>
                  </a:lnTo>
                  <a:lnTo>
                    <a:pt x="233318" y="1650015"/>
                  </a:lnTo>
                  <a:lnTo>
                    <a:pt x="263216" y="1684238"/>
                  </a:lnTo>
                  <a:lnTo>
                    <a:pt x="294608" y="1717071"/>
                  </a:lnTo>
                  <a:lnTo>
                    <a:pt x="327441" y="1748463"/>
                  </a:lnTo>
                  <a:lnTo>
                    <a:pt x="361664" y="1778361"/>
                  </a:lnTo>
                  <a:lnTo>
                    <a:pt x="397223" y="1806712"/>
                  </a:lnTo>
                  <a:lnTo>
                    <a:pt x="434065" y="1833463"/>
                  </a:lnTo>
                  <a:lnTo>
                    <a:pt x="472138" y="1858562"/>
                  </a:lnTo>
                  <a:lnTo>
                    <a:pt x="511390" y="1881955"/>
                  </a:lnTo>
                  <a:lnTo>
                    <a:pt x="551766" y="1903591"/>
                  </a:lnTo>
                  <a:lnTo>
                    <a:pt x="593216" y="1923417"/>
                  </a:lnTo>
                  <a:lnTo>
                    <a:pt x="635685" y="1941379"/>
                  </a:lnTo>
                  <a:lnTo>
                    <a:pt x="679122" y="1957425"/>
                  </a:lnTo>
                  <a:lnTo>
                    <a:pt x="723474" y="1971503"/>
                  </a:lnTo>
                  <a:lnTo>
                    <a:pt x="768687" y="1983560"/>
                  </a:lnTo>
                  <a:lnTo>
                    <a:pt x="814710" y="1993542"/>
                  </a:lnTo>
                  <a:lnTo>
                    <a:pt x="861489" y="2001398"/>
                  </a:lnTo>
                  <a:lnTo>
                    <a:pt x="908972" y="2007075"/>
                  </a:lnTo>
                  <a:lnTo>
                    <a:pt x="957107" y="2010520"/>
                  </a:lnTo>
                  <a:lnTo>
                    <a:pt x="1005839" y="2011679"/>
                  </a:lnTo>
                  <a:lnTo>
                    <a:pt x="1054572" y="2010520"/>
                  </a:lnTo>
                  <a:lnTo>
                    <a:pt x="1102707" y="2007075"/>
                  </a:lnTo>
                  <a:lnTo>
                    <a:pt x="1150190" y="2001398"/>
                  </a:lnTo>
                  <a:lnTo>
                    <a:pt x="1196969" y="1993542"/>
                  </a:lnTo>
                  <a:lnTo>
                    <a:pt x="1242992" y="1983560"/>
                  </a:lnTo>
                  <a:lnTo>
                    <a:pt x="1288205" y="1971503"/>
                  </a:lnTo>
                  <a:lnTo>
                    <a:pt x="1332557" y="1957425"/>
                  </a:lnTo>
                  <a:lnTo>
                    <a:pt x="1375994" y="1941379"/>
                  </a:lnTo>
                  <a:lnTo>
                    <a:pt x="1418463" y="1923417"/>
                  </a:lnTo>
                  <a:lnTo>
                    <a:pt x="1459913" y="1903591"/>
                  </a:lnTo>
                  <a:lnTo>
                    <a:pt x="1500289" y="1881955"/>
                  </a:lnTo>
                  <a:lnTo>
                    <a:pt x="1539541" y="1858562"/>
                  </a:lnTo>
                  <a:lnTo>
                    <a:pt x="1577614" y="1833463"/>
                  </a:lnTo>
                  <a:lnTo>
                    <a:pt x="1614456" y="1806712"/>
                  </a:lnTo>
                  <a:lnTo>
                    <a:pt x="1650015" y="1778361"/>
                  </a:lnTo>
                  <a:lnTo>
                    <a:pt x="1684238" y="1748463"/>
                  </a:lnTo>
                  <a:lnTo>
                    <a:pt x="1717071" y="1717071"/>
                  </a:lnTo>
                  <a:lnTo>
                    <a:pt x="1748463" y="1684238"/>
                  </a:lnTo>
                  <a:lnTo>
                    <a:pt x="1778361" y="1650015"/>
                  </a:lnTo>
                  <a:lnTo>
                    <a:pt x="1806712" y="1614456"/>
                  </a:lnTo>
                  <a:lnTo>
                    <a:pt x="1833463" y="1577614"/>
                  </a:lnTo>
                  <a:lnTo>
                    <a:pt x="1858562" y="1539541"/>
                  </a:lnTo>
                  <a:lnTo>
                    <a:pt x="1881955" y="1500289"/>
                  </a:lnTo>
                  <a:lnTo>
                    <a:pt x="1903591" y="1459913"/>
                  </a:lnTo>
                  <a:lnTo>
                    <a:pt x="1923417" y="1418463"/>
                  </a:lnTo>
                  <a:lnTo>
                    <a:pt x="1941379" y="1375994"/>
                  </a:lnTo>
                  <a:lnTo>
                    <a:pt x="1957425" y="1332557"/>
                  </a:lnTo>
                  <a:lnTo>
                    <a:pt x="1971503" y="1288205"/>
                  </a:lnTo>
                  <a:lnTo>
                    <a:pt x="1983560" y="1242992"/>
                  </a:lnTo>
                  <a:lnTo>
                    <a:pt x="1993542" y="1196969"/>
                  </a:lnTo>
                  <a:lnTo>
                    <a:pt x="2001398" y="1150190"/>
                  </a:lnTo>
                  <a:lnTo>
                    <a:pt x="2007075" y="1102707"/>
                  </a:lnTo>
                  <a:lnTo>
                    <a:pt x="2010520" y="1054572"/>
                  </a:lnTo>
                  <a:lnTo>
                    <a:pt x="2011680" y="1005839"/>
                  </a:lnTo>
                  <a:lnTo>
                    <a:pt x="2010520" y="957107"/>
                  </a:lnTo>
                  <a:lnTo>
                    <a:pt x="2007075" y="908972"/>
                  </a:lnTo>
                  <a:lnTo>
                    <a:pt x="2001398" y="861489"/>
                  </a:lnTo>
                  <a:lnTo>
                    <a:pt x="1993542" y="814710"/>
                  </a:lnTo>
                  <a:lnTo>
                    <a:pt x="1983560" y="768687"/>
                  </a:lnTo>
                  <a:lnTo>
                    <a:pt x="1971503" y="723474"/>
                  </a:lnTo>
                  <a:lnTo>
                    <a:pt x="1957425" y="679122"/>
                  </a:lnTo>
                  <a:lnTo>
                    <a:pt x="1941379" y="635685"/>
                  </a:lnTo>
                  <a:lnTo>
                    <a:pt x="1923417" y="593216"/>
                  </a:lnTo>
                  <a:lnTo>
                    <a:pt x="1903591" y="551766"/>
                  </a:lnTo>
                  <a:lnTo>
                    <a:pt x="1881955" y="511390"/>
                  </a:lnTo>
                  <a:lnTo>
                    <a:pt x="1858562" y="472138"/>
                  </a:lnTo>
                  <a:lnTo>
                    <a:pt x="1833463" y="434065"/>
                  </a:lnTo>
                  <a:lnTo>
                    <a:pt x="1806712" y="397223"/>
                  </a:lnTo>
                  <a:lnTo>
                    <a:pt x="1778361" y="361664"/>
                  </a:lnTo>
                  <a:lnTo>
                    <a:pt x="1748463" y="327441"/>
                  </a:lnTo>
                  <a:lnTo>
                    <a:pt x="1717071" y="294608"/>
                  </a:lnTo>
                  <a:lnTo>
                    <a:pt x="1684238" y="263216"/>
                  </a:lnTo>
                  <a:lnTo>
                    <a:pt x="1650015" y="233318"/>
                  </a:lnTo>
                  <a:lnTo>
                    <a:pt x="1614456" y="204967"/>
                  </a:lnTo>
                  <a:lnTo>
                    <a:pt x="1577614" y="178216"/>
                  </a:lnTo>
                  <a:lnTo>
                    <a:pt x="1539541" y="153117"/>
                  </a:lnTo>
                  <a:lnTo>
                    <a:pt x="1500289" y="129724"/>
                  </a:lnTo>
                  <a:lnTo>
                    <a:pt x="1459913" y="108088"/>
                  </a:lnTo>
                  <a:lnTo>
                    <a:pt x="1418463" y="88262"/>
                  </a:lnTo>
                  <a:lnTo>
                    <a:pt x="1375994" y="70300"/>
                  </a:lnTo>
                  <a:lnTo>
                    <a:pt x="1332557" y="54254"/>
                  </a:lnTo>
                  <a:lnTo>
                    <a:pt x="1288205" y="40176"/>
                  </a:lnTo>
                  <a:lnTo>
                    <a:pt x="1242992" y="28119"/>
                  </a:lnTo>
                  <a:lnTo>
                    <a:pt x="1196969" y="18137"/>
                  </a:lnTo>
                  <a:lnTo>
                    <a:pt x="1150190" y="10281"/>
                  </a:lnTo>
                  <a:lnTo>
                    <a:pt x="1102707" y="4604"/>
                  </a:lnTo>
                  <a:lnTo>
                    <a:pt x="1054572" y="1159"/>
                  </a:lnTo>
                  <a:lnTo>
                    <a:pt x="1005839" y="0"/>
                  </a:lnTo>
                  <a:close/>
                </a:path>
              </a:pathLst>
            </a:custGeom>
            <a:solidFill>
              <a:srgbClr val="EC7C3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601" name="Google Shape;601;p14"/>
            <p:cNvSpPr/>
            <p:nvPr/>
          </p:nvSpPr>
          <p:spPr>
            <a:xfrm>
              <a:off x="839724" y="1533144"/>
              <a:ext cx="2011680" cy="2011680"/>
            </a:xfrm>
            <a:custGeom>
              <a:avLst/>
              <a:gdLst/>
              <a:ahLst/>
              <a:cxnLst/>
              <a:rect l="l" t="t" r="r" b="b"/>
              <a:pathLst>
                <a:path w="2011680" h="2011679" extrusionOk="0">
                  <a:moveTo>
                    <a:pt x="0" y="1005839"/>
                  </a:moveTo>
                  <a:lnTo>
                    <a:pt x="1159" y="957107"/>
                  </a:lnTo>
                  <a:lnTo>
                    <a:pt x="4604" y="908972"/>
                  </a:lnTo>
                  <a:lnTo>
                    <a:pt x="10281" y="861489"/>
                  </a:lnTo>
                  <a:lnTo>
                    <a:pt x="18137" y="814710"/>
                  </a:lnTo>
                  <a:lnTo>
                    <a:pt x="28119" y="768687"/>
                  </a:lnTo>
                  <a:lnTo>
                    <a:pt x="40176" y="723474"/>
                  </a:lnTo>
                  <a:lnTo>
                    <a:pt x="54254" y="679122"/>
                  </a:lnTo>
                  <a:lnTo>
                    <a:pt x="70300" y="635685"/>
                  </a:lnTo>
                  <a:lnTo>
                    <a:pt x="88262" y="593216"/>
                  </a:lnTo>
                  <a:lnTo>
                    <a:pt x="108088" y="551766"/>
                  </a:lnTo>
                  <a:lnTo>
                    <a:pt x="129724" y="511390"/>
                  </a:lnTo>
                  <a:lnTo>
                    <a:pt x="153117" y="472138"/>
                  </a:lnTo>
                  <a:lnTo>
                    <a:pt x="178216" y="434065"/>
                  </a:lnTo>
                  <a:lnTo>
                    <a:pt x="204967" y="397223"/>
                  </a:lnTo>
                  <a:lnTo>
                    <a:pt x="233318" y="361664"/>
                  </a:lnTo>
                  <a:lnTo>
                    <a:pt x="263216" y="327441"/>
                  </a:lnTo>
                  <a:lnTo>
                    <a:pt x="294608" y="294608"/>
                  </a:lnTo>
                  <a:lnTo>
                    <a:pt x="327441" y="263216"/>
                  </a:lnTo>
                  <a:lnTo>
                    <a:pt x="361664" y="233318"/>
                  </a:lnTo>
                  <a:lnTo>
                    <a:pt x="397223" y="204967"/>
                  </a:lnTo>
                  <a:lnTo>
                    <a:pt x="434065" y="178216"/>
                  </a:lnTo>
                  <a:lnTo>
                    <a:pt x="472138" y="153117"/>
                  </a:lnTo>
                  <a:lnTo>
                    <a:pt x="511390" y="129724"/>
                  </a:lnTo>
                  <a:lnTo>
                    <a:pt x="551766" y="108088"/>
                  </a:lnTo>
                  <a:lnTo>
                    <a:pt x="593216" y="88262"/>
                  </a:lnTo>
                  <a:lnTo>
                    <a:pt x="635685" y="70300"/>
                  </a:lnTo>
                  <a:lnTo>
                    <a:pt x="679122" y="54254"/>
                  </a:lnTo>
                  <a:lnTo>
                    <a:pt x="723474" y="40176"/>
                  </a:lnTo>
                  <a:lnTo>
                    <a:pt x="768687" y="28119"/>
                  </a:lnTo>
                  <a:lnTo>
                    <a:pt x="814710" y="18137"/>
                  </a:lnTo>
                  <a:lnTo>
                    <a:pt x="861489" y="10281"/>
                  </a:lnTo>
                  <a:lnTo>
                    <a:pt x="908972" y="4604"/>
                  </a:lnTo>
                  <a:lnTo>
                    <a:pt x="957107" y="1159"/>
                  </a:lnTo>
                  <a:lnTo>
                    <a:pt x="1005839" y="0"/>
                  </a:lnTo>
                  <a:lnTo>
                    <a:pt x="1054572" y="1159"/>
                  </a:lnTo>
                  <a:lnTo>
                    <a:pt x="1102707" y="4604"/>
                  </a:lnTo>
                  <a:lnTo>
                    <a:pt x="1150190" y="10281"/>
                  </a:lnTo>
                  <a:lnTo>
                    <a:pt x="1196969" y="18137"/>
                  </a:lnTo>
                  <a:lnTo>
                    <a:pt x="1242992" y="28119"/>
                  </a:lnTo>
                  <a:lnTo>
                    <a:pt x="1288205" y="40176"/>
                  </a:lnTo>
                  <a:lnTo>
                    <a:pt x="1332557" y="54254"/>
                  </a:lnTo>
                  <a:lnTo>
                    <a:pt x="1375994" y="70300"/>
                  </a:lnTo>
                  <a:lnTo>
                    <a:pt x="1418463" y="88262"/>
                  </a:lnTo>
                  <a:lnTo>
                    <a:pt x="1459913" y="108088"/>
                  </a:lnTo>
                  <a:lnTo>
                    <a:pt x="1500289" y="129724"/>
                  </a:lnTo>
                  <a:lnTo>
                    <a:pt x="1539541" y="153117"/>
                  </a:lnTo>
                  <a:lnTo>
                    <a:pt x="1577614" y="178216"/>
                  </a:lnTo>
                  <a:lnTo>
                    <a:pt x="1614456" y="204967"/>
                  </a:lnTo>
                  <a:lnTo>
                    <a:pt x="1650015" y="233318"/>
                  </a:lnTo>
                  <a:lnTo>
                    <a:pt x="1684238" y="263216"/>
                  </a:lnTo>
                  <a:lnTo>
                    <a:pt x="1717071" y="294608"/>
                  </a:lnTo>
                  <a:lnTo>
                    <a:pt x="1748463" y="327441"/>
                  </a:lnTo>
                  <a:lnTo>
                    <a:pt x="1778361" y="361664"/>
                  </a:lnTo>
                  <a:lnTo>
                    <a:pt x="1806712" y="397223"/>
                  </a:lnTo>
                  <a:lnTo>
                    <a:pt x="1833463" y="434065"/>
                  </a:lnTo>
                  <a:lnTo>
                    <a:pt x="1858562" y="472138"/>
                  </a:lnTo>
                  <a:lnTo>
                    <a:pt x="1881955" y="511390"/>
                  </a:lnTo>
                  <a:lnTo>
                    <a:pt x="1903591" y="551766"/>
                  </a:lnTo>
                  <a:lnTo>
                    <a:pt x="1923417" y="593216"/>
                  </a:lnTo>
                  <a:lnTo>
                    <a:pt x="1941379" y="635685"/>
                  </a:lnTo>
                  <a:lnTo>
                    <a:pt x="1957425" y="679122"/>
                  </a:lnTo>
                  <a:lnTo>
                    <a:pt x="1971503" y="723474"/>
                  </a:lnTo>
                  <a:lnTo>
                    <a:pt x="1983560" y="768687"/>
                  </a:lnTo>
                  <a:lnTo>
                    <a:pt x="1993542" y="814710"/>
                  </a:lnTo>
                  <a:lnTo>
                    <a:pt x="2001398" y="861489"/>
                  </a:lnTo>
                  <a:lnTo>
                    <a:pt x="2007075" y="908972"/>
                  </a:lnTo>
                  <a:lnTo>
                    <a:pt x="2010520" y="957107"/>
                  </a:lnTo>
                  <a:lnTo>
                    <a:pt x="2011680" y="1005839"/>
                  </a:lnTo>
                  <a:lnTo>
                    <a:pt x="2010520" y="1054572"/>
                  </a:lnTo>
                  <a:lnTo>
                    <a:pt x="2007075" y="1102707"/>
                  </a:lnTo>
                  <a:lnTo>
                    <a:pt x="2001398" y="1150190"/>
                  </a:lnTo>
                  <a:lnTo>
                    <a:pt x="1993542" y="1196969"/>
                  </a:lnTo>
                  <a:lnTo>
                    <a:pt x="1983560" y="1242992"/>
                  </a:lnTo>
                  <a:lnTo>
                    <a:pt x="1971503" y="1288205"/>
                  </a:lnTo>
                  <a:lnTo>
                    <a:pt x="1957425" y="1332557"/>
                  </a:lnTo>
                  <a:lnTo>
                    <a:pt x="1941379" y="1375994"/>
                  </a:lnTo>
                  <a:lnTo>
                    <a:pt x="1923417" y="1418463"/>
                  </a:lnTo>
                  <a:lnTo>
                    <a:pt x="1903591" y="1459913"/>
                  </a:lnTo>
                  <a:lnTo>
                    <a:pt x="1881955" y="1500289"/>
                  </a:lnTo>
                  <a:lnTo>
                    <a:pt x="1858562" y="1539541"/>
                  </a:lnTo>
                  <a:lnTo>
                    <a:pt x="1833463" y="1577614"/>
                  </a:lnTo>
                  <a:lnTo>
                    <a:pt x="1806712" y="1614456"/>
                  </a:lnTo>
                  <a:lnTo>
                    <a:pt x="1778361" y="1650015"/>
                  </a:lnTo>
                  <a:lnTo>
                    <a:pt x="1748463" y="1684238"/>
                  </a:lnTo>
                  <a:lnTo>
                    <a:pt x="1717071" y="1717071"/>
                  </a:lnTo>
                  <a:lnTo>
                    <a:pt x="1684238" y="1748463"/>
                  </a:lnTo>
                  <a:lnTo>
                    <a:pt x="1650015" y="1778361"/>
                  </a:lnTo>
                  <a:lnTo>
                    <a:pt x="1614456" y="1806712"/>
                  </a:lnTo>
                  <a:lnTo>
                    <a:pt x="1577614" y="1833463"/>
                  </a:lnTo>
                  <a:lnTo>
                    <a:pt x="1539541" y="1858562"/>
                  </a:lnTo>
                  <a:lnTo>
                    <a:pt x="1500289" y="1881955"/>
                  </a:lnTo>
                  <a:lnTo>
                    <a:pt x="1459913" y="1903591"/>
                  </a:lnTo>
                  <a:lnTo>
                    <a:pt x="1418463" y="1923417"/>
                  </a:lnTo>
                  <a:lnTo>
                    <a:pt x="1375994" y="1941379"/>
                  </a:lnTo>
                  <a:lnTo>
                    <a:pt x="1332557" y="1957425"/>
                  </a:lnTo>
                  <a:lnTo>
                    <a:pt x="1288205" y="1971503"/>
                  </a:lnTo>
                  <a:lnTo>
                    <a:pt x="1242992" y="1983560"/>
                  </a:lnTo>
                  <a:lnTo>
                    <a:pt x="1196969" y="1993542"/>
                  </a:lnTo>
                  <a:lnTo>
                    <a:pt x="1150190" y="2001398"/>
                  </a:lnTo>
                  <a:lnTo>
                    <a:pt x="1102707" y="2007075"/>
                  </a:lnTo>
                  <a:lnTo>
                    <a:pt x="1054572" y="2010520"/>
                  </a:lnTo>
                  <a:lnTo>
                    <a:pt x="1005839" y="2011679"/>
                  </a:lnTo>
                  <a:lnTo>
                    <a:pt x="957107" y="2010520"/>
                  </a:lnTo>
                  <a:lnTo>
                    <a:pt x="908972" y="2007075"/>
                  </a:lnTo>
                  <a:lnTo>
                    <a:pt x="861489" y="2001398"/>
                  </a:lnTo>
                  <a:lnTo>
                    <a:pt x="814710" y="1993542"/>
                  </a:lnTo>
                  <a:lnTo>
                    <a:pt x="768687" y="1983560"/>
                  </a:lnTo>
                  <a:lnTo>
                    <a:pt x="723474" y="1971503"/>
                  </a:lnTo>
                  <a:lnTo>
                    <a:pt x="679122" y="1957425"/>
                  </a:lnTo>
                  <a:lnTo>
                    <a:pt x="635685" y="1941379"/>
                  </a:lnTo>
                  <a:lnTo>
                    <a:pt x="593216" y="1923417"/>
                  </a:lnTo>
                  <a:lnTo>
                    <a:pt x="551766" y="1903591"/>
                  </a:lnTo>
                  <a:lnTo>
                    <a:pt x="511390" y="1881955"/>
                  </a:lnTo>
                  <a:lnTo>
                    <a:pt x="472138" y="1858562"/>
                  </a:lnTo>
                  <a:lnTo>
                    <a:pt x="434065" y="1833463"/>
                  </a:lnTo>
                  <a:lnTo>
                    <a:pt x="397223" y="1806712"/>
                  </a:lnTo>
                  <a:lnTo>
                    <a:pt x="361664" y="1778361"/>
                  </a:lnTo>
                  <a:lnTo>
                    <a:pt x="327441" y="1748463"/>
                  </a:lnTo>
                  <a:lnTo>
                    <a:pt x="294608" y="1717071"/>
                  </a:lnTo>
                  <a:lnTo>
                    <a:pt x="263216" y="1684238"/>
                  </a:lnTo>
                  <a:lnTo>
                    <a:pt x="233318" y="1650015"/>
                  </a:lnTo>
                  <a:lnTo>
                    <a:pt x="204967" y="1614456"/>
                  </a:lnTo>
                  <a:lnTo>
                    <a:pt x="178216" y="1577614"/>
                  </a:lnTo>
                  <a:lnTo>
                    <a:pt x="153117" y="1539541"/>
                  </a:lnTo>
                  <a:lnTo>
                    <a:pt x="129724" y="1500289"/>
                  </a:lnTo>
                  <a:lnTo>
                    <a:pt x="108088" y="1459913"/>
                  </a:lnTo>
                  <a:lnTo>
                    <a:pt x="88262" y="1418463"/>
                  </a:lnTo>
                  <a:lnTo>
                    <a:pt x="70300" y="1375994"/>
                  </a:lnTo>
                  <a:lnTo>
                    <a:pt x="54254" y="1332557"/>
                  </a:lnTo>
                  <a:lnTo>
                    <a:pt x="40176" y="1288205"/>
                  </a:lnTo>
                  <a:lnTo>
                    <a:pt x="28119" y="1242992"/>
                  </a:lnTo>
                  <a:lnTo>
                    <a:pt x="18137" y="1196969"/>
                  </a:lnTo>
                  <a:lnTo>
                    <a:pt x="10281" y="1150190"/>
                  </a:lnTo>
                  <a:lnTo>
                    <a:pt x="4604" y="1102707"/>
                  </a:lnTo>
                  <a:lnTo>
                    <a:pt x="1159" y="1054572"/>
                  </a:lnTo>
                  <a:lnTo>
                    <a:pt x="0" y="1005839"/>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602" name="Google Shape;602;p14"/>
          <p:cNvSpPr txBox="1"/>
          <p:nvPr/>
        </p:nvSpPr>
        <p:spPr>
          <a:xfrm>
            <a:off x="1995933" y="3184017"/>
            <a:ext cx="796925" cy="25840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Firm</a:t>
            </a:r>
            <a:endParaRPr sz="1600" b="0" i="0" u="none" strike="noStrike" cap="none">
              <a:solidFill>
                <a:schemeClr val="dk1"/>
              </a:solidFill>
              <a:latin typeface="Quattrocento Sans"/>
              <a:ea typeface="Quattrocento Sans"/>
              <a:cs typeface="Quattrocento Sans"/>
              <a:sym typeface="Quattrocento Sans"/>
            </a:endParaRPr>
          </a:p>
        </p:txBody>
      </p:sp>
      <p:grpSp>
        <p:nvGrpSpPr>
          <p:cNvPr id="603" name="Google Shape;603;p14"/>
          <p:cNvGrpSpPr/>
          <p:nvPr/>
        </p:nvGrpSpPr>
        <p:grpSpPr>
          <a:xfrm>
            <a:off x="7397750" y="3263754"/>
            <a:ext cx="3016250" cy="1177581"/>
            <a:chOff x="7476743" y="2337816"/>
            <a:chExt cx="3016250" cy="2011680"/>
          </a:xfrm>
        </p:grpSpPr>
        <p:sp>
          <p:nvSpPr>
            <p:cNvPr id="604" name="Google Shape;604;p14"/>
            <p:cNvSpPr/>
            <p:nvPr/>
          </p:nvSpPr>
          <p:spPr>
            <a:xfrm>
              <a:off x="7476743" y="2337816"/>
              <a:ext cx="3016250" cy="2011680"/>
            </a:xfrm>
            <a:custGeom>
              <a:avLst/>
              <a:gdLst/>
              <a:ahLst/>
              <a:cxnLst/>
              <a:rect l="l" t="t" r="r" b="b"/>
              <a:pathLst>
                <a:path w="3016250" h="2011679" extrusionOk="0">
                  <a:moveTo>
                    <a:pt x="3015996" y="0"/>
                  </a:moveTo>
                  <a:lnTo>
                    <a:pt x="0" y="0"/>
                  </a:lnTo>
                  <a:lnTo>
                    <a:pt x="0" y="2011680"/>
                  </a:lnTo>
                  <a:lnTo>
                    <a:pt x="3015996" y="2011680"/>
                  </a:lnTo>
                  <a:lnTo>
                    <a:pt x="3015996" y="0"/>
                  </a:lnTo>
                  <a:close/>
                </a:path>
              </a:pathLst>
            </a:custGeom>
            <a:solidFill>
              <a:srgbClr val="FFE8CA">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605" name="Google Shape;605;p14"/>
            <p:cNvSpPr/>
            <p:nvPr/>
          </p:nvSpPr>
          <p:spPr>
            <a:xfrm>
              <a:off x="7476743" y="2337816"/>
              <a:ext cx="3016250" cy="2011680"/>
            </a:xfrm>
            <a:custGeom>
              <a:avLst/>
              <a:gdLst/>
              <a:ahLst/>
              <a:cxnLst/>
              <a:rect l="l" t="t" r="r" b="b"/>
              <a:pathLst>
                <a:path w="3016250" h="2011679" extrusionOk="0">
                  <a:moveTo>
                    <a:pt x="0" y="2011680"/>
                  </a:moveTo>
                  <a:lnTo>
                    <a:pt x="3015996" y="2011680"/>
                  </a:lnTo>
                  <a:lnTo>
                    <a:pt x="3015996" y="0"/>
                  </a:lnTo>
                  <a:lnTo>
                    <a:pt x="0" y="0"/>
                  </a:lnTo>
                  <a:lnTo>
                    <a:pt x="0" y="2011680"/>
                  </a:lnTo>
                  <a:close/>
                </a:path>
              </a:pathLst>
            </a:custGeom>
            <a:noFill/>
            <a:ln w="12700" cap="flat" cmpd="sng">
              <a:solidFill>
                <a:srgbClr val="FFE8C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606" name="Google Shape;606;p14"/>
          <p:cNvSpPr txBox="1"/>
          <p:nvPr/>
        </p:nvSpPr>
        <p:spPr>
          <a:xfrm>
            <a:off x="7470393" y="3426150"/>
            <a:ext cx="3028950" cy="76726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488950" marR="621665" lvl="0" indent="0" algn="l" rtl="0">
              <a:lnSpc>
                <a:spcPct val="209375"/>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Collection of Firms</a:t>
            </a:r>
            <a:endParaRPr sz="1600" b="0" i="0" u="none" strike="noStrike" cap="none">
              <a:solidFill>
                <a:schemeClr val="dk1"/>
              </a:solidFill>
              <a:latin typeface="Quattrocento Sans"/>
              <a:ea typeface="Quattrocento Sans"/>
              <a:cs typeface="Quattrocento Sans"/>
              <a:sym typeface="Quattrocento Sans"/>
            </a:endParaRPr>
          </a:p>
        </p:txBody>
      </p:sp>
      <p:sp>
        <p:nvSpPr>
          <p:cNvPr id="607" name="Google Shape;607;p14"/>
          <p:cNvSpPr txBox="1"/>
          <p:nvPr/>
        </p:nvSpPr>
        <p:spPr>
          <a:xfrm>
            <a:off x="7385050" y="4470530"/>
            <a:ext cx="3028950" cy="1168269"/>
          </a:xfrm>
          <a:prstGeom prst="rect">
            <a:avLst/>
          </a:prstGeom>
          <a:solidFill>
            <a:srgbClr val="D2DEEE">
              <a:alpha val="89411"/>
            </a:srgbClr>
          </a:solidFill>
          <a:ln>
            <a:noFill/>
          </a:ln>
        </p:spPr>
        <p:txBody>
          <a:bodyPr spcFirstLastPara="1" wrap="square" lIns="0" tIns="260350" rIns="0" bIns="0" anchor="t" anchorCtr="0">
            <a:spAutoFit/>
          </a:bodyPr>
          <a:lstStyle/>
          <a:p>
            <a:pPr marL="48895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Example</a:t>
            </a:r>
            <a:endParaRPr sz="1600" b="0" i="0" u="none" strike="noStrike" cap="none">
              <a:solidFill>
                <a:schemeClr val="dk1"/>
              </a:solidFill>
              <a:latin typeface="Quattrocento Sans"/>
              <a:ea typeface="Quattrocento Sans"/>
              <a:cs typeface="Quattrocento Sans"/>
              <a:sym typeface="Quattrocento Sans"/>
            </a:endParaRPr>
          </a:p>
          <a:p>
            <a:pPr marL="488950" marR="1287145" lvl="0" indent="0" algn="l" rtl="0">
              <a:lnSpc>
                <a:spcPct val="100000"/>
              </a:lnSpc>
              <a:spcBef>
                <a:spcPts val="1295"/>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Airline Industry</a:t>
            </a:r>
            <a:endParaRPr sz="1600" b="0" i="0" u="none" strike="noStrike" cap="none">
              <a:solidFill>
                <a:schemeClr val="dk1"/>
              </a:solidFill>
              <a:latin typeface="Quattrocento Sans"/>
              <a:ea typeface="Quattrocento Sans"/>
              <a:cs typeface="Quattrocento Sans"/>
              <a:sym typeface="Quattrocento Sans"/>
            </a:endParaRPr>
          </a:p>
        </p:txBody>
      </p:sp>
      <p:grpSp>
        <p:nvGrpSpPr>
          <p:cNvPr id="608" name="Google Shape;608;p14"/>
          <p:cNvGrpSpPr/>
          <p:nvPr/>
        </p:nvGrpSpPr>
        <p:grpSpPr>
          <a:xfrm>
            <a:off x="6253250" y="2600619"/>
            <a:ext cx="1536503" cy="1550338"/>
            <a:chOff x="5867400" y="1533144"/>
            <a:chExt cx="2011680" cy="2011680"/>
          </a:xfrm>
        </p:grpSpPr>
        <p:sp>
          <p:nvSpPr>
            <p:cNvPr id="609" name="Google Shape;609;p14"/>
            <p:cNvSpPr/>
            <p:nvPr/>
          </p:nvSpPr>
          <p:spPr>
            <a:xfrm>
              <a:off x="5867400" y="1533144"/>
              <a:ext cx="2011680" cy="2011680"/>
            </a:xfrm>
            <a:custGeom>
              <a:avLst/>
              <a:gdLst/>
              <a:ahLst/>
              <a:cxnLst/>
              <a:rect l="l" t="t" r="r" b="b"/>
              <a:pathLst>
                <a:path w="2011679" h="2011679" extrusionOk="0">
                  <a:moveTo>
                    <a:pt x="1005840" y="0"/>
                  </a:moveTo>
                  <a:lnTo>
                    <a:pt x="957107" y="1159"/>
                  </a:lnTo>
                  <a:lnTo>
                    <a:pt x="908972" y="4604"/>
                  </a:lnTo>
                  <a:lnTo>
                    <a:pt x="861489" y="10281"/>
                  </a:lnTo>
                  <a:lnTo>
                    <a:pt x="814710" y="18137"/>
                  </a:lnTo>
                  <a:lnTo>
                    <a:pt x="768687" y="28119"/>
                  </a:lnTo>
                  <a:lnTo>
                    <a:pt x="723474" y="40176"/>
                  </a:lnTo>
                  <a:lnTo>
                    <a:pt x="679122" y="54254"/>
                  </a:lnTo>
                  <a:lnTo>
                    <a:pt x="635685" y="70300"/>
                  </a:lnTo>
                  <a:lnTo>
                    <a:pt x="593216" y="88262"/>
                  </a:lnTo>
                  <a:lnTo>
                    <a:pt x="551766" y="108088"/>
                  </a:lnTo>
                  <a:lnTo>
                    <a:pt x="511390" y="129724"/>
                  </a:lnTo>
                  <a:lnTo>
                    <a:pt x="472138" y="153117"/>
                  </a:lnTo>
                  <a:lnTo>
                    <a:pt x="434065" y="178216"/>
                  </a:lnTo>
                  <a:lnTo>
                    <a:pt x="397223" y="204967"/>
                  </a:lnTo>
                  <a:lnTo>
                    <a:pt x="361664" y="233318"/>
                  </a:lnTo>
                  <a:lnTo>
                    <a:pt x="327441" y="263216"/>
                  </a:lnTo>
                  <a:lnTo>
                    <a:pt x="294608" y="294608"/>
                  </a:lnTo>
                  <a:lnTo>
                    <a:pt x="263216" y="327441"/>
                  </a:lnTo>
                  <a:lnTo>
                    <a:pt x="233318" y="361664"/>
                  </a:lnTo>
                  <a:lnTo>
                    <a:pt x="204967" y="397223"/>
                  </a:lnTo>
                  <a:lnTo>
                    <a:pt x="178216" y="434065"/>
                  </a:lnTo>
                  <a:lnTo>
                    <a:pt x="153117" y="472138"/>
                  </a:lnTo>
                  <a:lnTo>
                    <a:pt x="129724" y="511390"/>
                  </a:lnTo>
                  <a:lnTo>
                    <a:pt x="108088" y="551766"/>
                  </a:lnTo>
                  <a:lnTo>
                    <a:pt x="88262" y="593216"/>
                  </a:lnTo>
                  <a:lnTo>
                    <a:pt x="70300" y="635685"/>
                  </a:lnTo>
                  <a:lnTo>
                    <a:pt x="54254" y="679122"/>
                  </a:lnTo>
                  <a:lnTo>
                    <a:pt x="40176" y="723474"/>
                  </a:lnTo>
                  <a:lnTo>
                    <a:pt x="28119" y="768687"/>
                  </a:lnTo>
                  <a:lnTo>
                    <a:pt x="18137" y="814710"/>
                  </a:lnTo>
                  <a:lnTo>
                    <a:pt x="10281" y="861489"/>
                  </a:lnTo>
                  <a:lnTo>
                    <a:pt x="4604" y="908972"/>
                  </a:lnTo>
                  <a:lnTo>
                    <a:pt x="1159" y="957107"/>
                  </a:lnTo>
                  <a:lnTo>
                    <a:pt x="0" y="1005839"/>
                  </a:lnTo>
                  <a:lnTo>
                    <a:pt x="1159" y="1054572"/>
                  </a:lnTo>
                  <a:lnTo>
                    <a:pt x="4604" y="1102707"/>
                  </a:lnTo>
                  <a:lnTo>
                    <a:pt x="10281" y="1150190"/>
                  </a:lnTo>
                  <a:lnTo>
                    <a:pt x="18137" y="1196969"/>
                  </a:lnTo>
                  <a:lnTo>
                    <a:pt x="28119" y="1242992"/>
                  </a:lnTo>
                  <a:lnTo>
                    <a:pt x="40176" y="1288205"/>
                  </a:lnTo>
                  <a:lnTo>
                    <a:pt x="54254" y="1332557"/>
                  </a:lnTo>
                  <a:lnTo>
                    <a:pt x="70300" y="1375994"/>
                  </a:lnTo>
                  <a:lnTo>
                    <a:pt x="88262" y="1418463"/>
                  </a:lnTo>
                  <a:lnTo>
                    <a:pt x="108088" y="1459913"/>
                  </a:lnTo>
                  <a:lnTo>
                    <a:pt x="129724" y="1500289"/>
                  </a:lnTo>
                  <a:lnTo>
                    <a:pt x="153117" y="1539541"/>
                  </a:lnTo>
                  <a:lnTo>
                    <a:pt x="178216" y="1577614"/>
                  </a:lnTo>
                  <a:lnTo>
                    <a:pt x="204967" y="1614456"/>
                  </a:lnTo>
                  <a:lnTo>
                    <a:pt x="233318" y="1650015"/>
                  </a:lnTo>
                  <a:lnTo>
                    <a:pt x="263216" y="1684238"/>
                  </a:lnTo>
                  <a:lnTo>
                    <a:pt x="294608" y="1717071"/>
                  </a:lnTo>
                  <a:lnTo>
                    <a:pt x="327441" y="1748463"/>
                  </a:lnTo>
                  <a:lnTo>
                    <a:pt x="361664" y="1778361"/>
                  </a:lnTo>
                  <a:lnTo>
                    <a:pt x="397223" y="1806712"/>
                  </a:lnTo>
                  <a:lnTo>
                    <a:pt x="434065" y="1833463"/>
                  </a:lnTo>
                  <a:lnTo>
                    <a:pt x="472138" y="1858562"/>
                  </a:lnTo>
                  <a:lnTo>
                    <a:pt x="511390" y="1881955"/>
                  </a:lnTo>
                  <a:lnTo>
                    <a:pt x="551766" y="1903591"/>
                  </a:lnTo>
                  <a:lnTo>
                    <a:pt x="593216" y="1923417"/>
                  </a:lnTo>
                  <a:lnTo>
                    <a:pt x="635685" y="1941379"/>
                  </a:lnTo>
                  <a:lnTo>
                    <a:pt x="679122" y="1957425"/>
                  </a:lnTo>
                  <a:lnTo>
                    <a:pt x="723474" y="1971503"/>
                  </a:lnTo>
                  <a:lnTo>
                    <a:pt x="768687" y="1983560"/>
                  </a:lnTo>
                  <a:lnTo>
                    <a:pt x="814710" y="1993542"/>
                  </a:lnTo>
                  <a:lnTo>
                    <a:pt x="861489" y="2001398"/>
                  </a:lnTo>
                  <a:lnTo>
                    <a:pt x="908972" y="2007075"/>
                  </a:lnTo>
                  <a:lnTo>
                    <a:pt x="957107" y="2010520"/>
                  </a:lnTo>
                  <a:lnTo>
                    <a:pt x="1005840" y="2011679"/>
                  </a:lnTo>
                  <a:lnTo>
                    <a:pt x="1054572" y="2010520"/>
                  </a:lnTo>
                  <a:lnTo>
                    <a:pt x="1102707" y="2007075"/>
                  </a:lnTo>
                  <a:lnTo>
                    <a:pt x="1150190" y="2001398"/>
                  </a:lnTo>
                  <a:lnTo>
                    <a:pt x="1196969" y="1993542"/>
                  </a:lnTo>
                  <a:lnTo>
                    <a:pt x="1242992" y="1983560"/>
                  </a:lnTo>
                  <a:lnTo>
                    <a:pt x="1288205" y="1971503"/>
                  </a:lnTo>
                  <a:lnTo>
                    <a:pt x="1332557" y="1957425"/>
                  </a:lnTo>
                  <a:lnTo>
                    <a:pt x="1375994" y="1941379"/>
                  </a:lnTo>
                  <a:lnTo>
                    <a:pt x="1418463" y="1923417"/>
                  </a:lnTo>
                  <a:lnTo>
                    <a:pt x="1459913" y="1903591"/>
                  </a:lnTo>
                  <a:lnTo>
                    <a:pt x="1500289" y="1881955"/>
                  </a:lnTo>
                  <a:lnTo>
                    <a:pt x="1539541" y="1858562"/>
                  </a:lnTo>
                  <a:lnTo>
                    <a:pt x="1577614" y="1833463"/>
                  </a:lnTo>
                  <a:lnTo>
                    <a:pt x="1614456" y="1806712"/>
                  </a:lnTo>
                  <a:lnTo>
                    <a:pt x="1650015" y="1778361"/>
                  </a:lnTo>
                  <a:lnTo>
                    <a:pt x="1684238" y="1748463"/>
                  </a:lnTo>
                  <a:lnTo>
                    <a:pt x="1717071" y="1717071"/>
                  </a:lnTo>
                  <a:lnTo>
                    <a:pt x="1748463" y="1684238"/>
                  </a:lnTo>
                  <a:lnTo>
                    <a:pt x="1778361" y="1650015"/>
                  </a:lnTo>
                  <a:lnTo>
                    <a:pt x="1806712" y="1614456"/>
                  </a:lnTo>
                  <a:lnTo>
                    <a:pt x="1833463" y="1577614"/>
                  </a:lnTo>
                  <a:lnTo>
                    <a:pt x="1858562" y="1539541"/>
                  </a:lnTo>
                  <a:lnTo>
                    <a:pt x="1881955" y="1500289"/>
                  </a:lnTo>
                  <a:lnTo>
                    <a:pt x="1903591" y="1459913"/>
                  </a:lnTo>
                  <a:lnTo>
                    <a:pt x="1923417" y="1418463"/>
                  </a:lnTo>
                  <a:lnTo>
                    <a:pt x="1941379" y="1375994"/>
                  </a:lnTo>
                  <a:lnTo>
                    <a:pt x="1957425" y="1332557"/>
                  </a:lnTo>
                  <a:lnTo>
                    <a:pt x="1971503" y="1288205"/>
                  </a:lnTo>
                  <a:lnTo>
                    <a:pt x="1983560" y="1242992"/>
                  </a:lnTo>
                  <a:lnTo>
                    <a:pt x="1993542" y="1196969"/>
                  </a:lnTo>
                  <a:lnTo>
                    <a:pt x="2001398" y="1150190"/>
                  </a:lnTo>
                  <a:lnTo>
                    <a:pt x="2007075" y="1102707"/>
                  </a:lnTo>
                  <a:lnTo>
                    <a:pt x="2010520" y="1054572"/>
                  </a:lnTo>
                  <a:lnTo>
                    <a:pt x="2011679" y="1005839"/>
                  </a:lnTo>
                  <a:lnTo>
                    <a:pt x="2010520" y="957107"/>
                  </a:lnTo>
                  <a:lnTo>
                    <a:pt x="2007075" y="908972"/>
                  </a:lnTo>
                  <a:lnTo>
                    <a:pt x="2001398" y="861489"/>
                  </a:lnTo>
                  <a:lnTo>
                    <a:pt x="1993542" y="814710"/>
                  </a:lnTo>
                  <a:lnTo>
                    <a:pt x="1983560" y="768687"/>
                  </a:lnTo>
                  <a:lnTo>
                    <a:pt x="1971503" y="723474"/>
                  </a:lnTo>
                  <a:lnTo>
                    <a:pt x="1957425" y="679122"/>
                  </a:lnTo>
                  <a:lnTo>
                    <a:pt x="1941379" y="635685"/>
                  </a:lnTo>
                  <a:lnTo>
                    <a:pt x="1923417" y="593216"/>
                  </a:lnTo>
                  <a:lnTo>
                    <a:pt x="1903591" y="551766"/>
                  </a:lnTo>
                  <a:lnTo>
                    <a:pt x="1881955" y="511390"/>
                  </a:lnTo>
                  <a:lnTo>
                    <a:pt x="1858562" y="472138"/>
                  </a:lnTo>
                  <a:lnTo>
                    <a:pt x="1833463" y="434065"/>
                  </a:lnTo>
                  <a:lnTo>
                    <a:pt x="1806712" y="397223"/>
                  </a:lnTo>
                  <a:lnTo>
                    <a:pt x="1778361" y="361664"/>
                  </a:lnTo>
                  <a:lnTo>
                    <a:pt x="1748463" y="327441"/>
                  </a:lnTo>
                  <a:lnTo>
                    <a:pt x="1717071" y="294608"/>
                  </a:lnTo>
                  <a:lnTo>
                    <a:pt x="1684238" y="263216"/>
                  </a:lnTo>
                  <a:lnTo>
                    <a:pt x="1650015" y="233318"/>
                  </a:lnTo>
                  <a:lnTo>
                    <a:pt x="1614456" y="204967"/>
                  </a:lnTo>
                  <a:lnTo>
                    <a:pt x="1577614" y="178216"/>
                  </a:lnTo>
                  <a:lnTo>
                    <a:pt x="1539541" y="153117"/>
                  </a:lnTo>
                  <a:lnTo>
                    <a:pt x="1500289" y="129724"/>
                  </a:lnTo>
                  <a:lnTo>
                    <a:pt x="1459913" y="108088"/>
                  </a:lnTo>
                  <a:lnTo>
                    <a:pt x="1418463" y="88262"/>
                  </a:lnTo>
                  <a:lnTo>
                    <a:pt x="1375994" y="70300"/>
                  </a:lnTo>
                  <a:lnTo>
                    <a:pt x="1332557" y="54254"/>
                  </a:lnTo>
                  <a:lnTo>
                    <a:pt x="1288205" y="40176"/>
                  </a:lnTo>
                  <a:lnTo>
                    <a:pt x="1242992" y="28119"/>
                  </a:lnTo>
                  <a:lnTo>
                    <a:pt x="1196969" y="18137"/>
                  </a:lnTo>
                  <a:lnTo>
                    <a:pt x="1150190" y="10281"/>
                  </a:lnTo>
                  <a:lnTo>
                    <a:pt x="1102707" y="4604"/>
                  </a:lnTo>
                  <a:lnTo>
                    <a:pt x="1054572" y="1159"/>
                  </a:lnTo>
                  <a:lnTo>
                    <a:pt x="1005840" y="0"/>
                  </a:lnTo>
                  <a:close/>
                </a:path>
              </a:pathLst>
            </a:custGeom>
            <a:solidFill>
              <a:srgbClr val="A4A4A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610" name="Google Shape;610;p14"/>
            <p:cNvSpPr/>
            <p:nvPr/>
          </p:nvSpPr>
          <p:spPr>
            <a:xfrm>
              <a:off x="5867400" y="1533144"/>
              <a:ext cx="2011680" cy="2011680"/>
            </a:xfrm>
            <a:custGeom>
              <a:avLst/>
              <a:gdLst/>
              <a:ahLst/>
              <a:cxnLst/>
              <a:rect l="l" t="t" r="r" b="b"/>
              <a:pathLst>
                <a:path w="2011679" h="2011679" extrusionOk="0">
                  <a:moveTo>
                    <a:pt x="0" y="1005839"/>
                  </a:moveTo>
                  <a:lnTo>
                    <a:pt x="1159" y="957107"/>
                  </a:lnTo>
                  <a:lnTo>
                    <a:pt x="4604" y="908972"/>
                  </a:lnTo>
                  <a:lnTo>
                    <a:pt x="10281" y="861489"/>
                  </a:lnTo>
                  <a:lnTo>
                    <a:pt x="18137" y="814710"/>
                  </a:lnTo>
                  <a:lnTo>
                    <a:pt x="28119" y="768687"/>
                  </a:lnTo>
                  <a:lnTo>
                    <a:pt x="40176" y="723474"/>
                  </a:lnTo>
                  <a:lnTo>
                    <a:pt x="54254" y="679122"/>
                  </a:lnTo>
                  <a:lnTo>
                    <a:pt x="70300" y="635685"/>
                  </a:lnTo>
                  <a:lnTo>
                    <a:pt x="88262" y="593216"/>
                  </a:lnTo>
                  <a:lnTo>
                    <a:pt x="108088" y="551766"/>
                  </a:lnTo>
                  <a:lnTo>
                    <a:pt x="129724" y="511390"/>
                  </a:lnTo>
                  <a:lnTo>
                    <a:pt x="153117" y="472138"/>
                  </a:lnTo>
                  <a:lnTo>
                    <a:pt x="178216" y="434065"/>
                  </a:lnTo>
                  <a:lnTo>
                    <a:pt x="204967" y="397223"/>
                  </a:lnTo>
                  <a:lnTo>
                    <a:pt x="233318" y="361664"/>
                  </a:lnTo>
                  <a:lnTo>
                    <a:pt x="263216" y="327441"/>
                  </a:lnTo>
                  <a:lnTo>
                    <a:pt x="294608" y="294608"/>
                  </a:lnTo>
                  <a:lnTo>
                    <a:pt x="327441" y="263216"/>
                  </a:lnTo>
                  <a:lnTo>
                    <a:pt x="361664" y="233318"/>
                  </a:lnTo>
                  <a:lnTo>
                    <a:pt x="397223" y="204967"/>
                  </a:lnTo>
                  <a:lnTo>
                    <a:pt x="434065" y="178216"/>
                  </a:lnTo>
                  <a:lnTo>
                    <a:pt x="472138" y="153117"/>
                  </a:lnTo>
                  <a:lnTo>
                    <a:pt x="511390" y="129724"/>
                  </a:lnTo>
                  <a:lnTo>
                    <a:pt x="551766" y="108088"/>
                  </a:lnTo>
                  <a:lnTo>
                    <a:pt x="593216" y="88262"/>
                  </a:lnTo>
                  <a:lnTo>
                    <a:pt x="635685" y="70300"/>
                  </a:lnTo>
                  <a:lnTo>
                    <a:pt x="679122" y="54254"/>
                  </a:lnTo>
                  <a:lnTo>
                    <a:pt x="723474" y="40176"/>
                  </a:lnTo>
                  <a:lnTo>
                    <a:pt x="768687" y="28119"/>
                  </a:lnTo>
                  <a:lnTo>
                    <a:pt x="814710" y="18137"/>
                  </a:lnTo>
                  <a:lnTo>
                    <a:pt x="861489" y="10281"/>
                  </a:lnTo>
                  <a:lnTo>
                    <a:pt x="908972" y="4604"/>
                  </a:lnTo>
                  <a:lnTo>
                    <a:pt x="957107" y="1159"/>
                  </a:lnTo>
                  <a:lnTo>
                    <a:pt x="1005840" y="0"/>
                  </a:lnTo>
                  <a:lnTo>
                    <a:pt x="1054572" y="1159"/>
                  </a:lnTo>
                  <a:lnTo>
                    <a:pt x="1102707" y="4604"/>
                  </a:lnTo>
                  <a:lnTo>
                    <a:pt x="1150190" y="10281"/>
                  </a:lnTo>
                  <a:lnTo>
                    <a:pt x="1196969" y="18137"/>
                  </a:lnTo>
                  <a:lnTo>
                    <a:pt x="1242992" y="28119"/>
                  </a:lnTo>
                  <a:lnTo>
                    <a:pt x="1288205" y="40176"/>
                  </a:lnTo>
                  <a:lnTo>
                    <a:pt x="1332557" y="54254"/>
                  </a:lnTo>
                  <a:lnTo>
                    <a:pt x="1375994" y="70300"/>
                  </a:lnTo>
                  <a:lnTo>
                    <a:pt x="1418463" y="88262"/>
                  </a:lnTo>
                  <a:lnTo>
                    <a:pt x="1459913" y="108088"/>
                  </a:lnTo>
                  <a:lnTo>
                    <a:pt x="1500289" y="129724"/>
                  </a:lnTo>
                  <a:lnTo>
                    <a:pt x="1539541" y="153117"/>
                  </a:lnTo>
                  <a:lnTo>
                    <a:pt x="1577614" y="178216"/>
                  </a:lnTo>
                  <a:lnTo>
                    <a:pt x="1614456" y="204967"/>
                  </a:lnTo>
                  <a:lnTo>
                    <a:pt x="1650015" y="233318"/>
                  </a:lnTo>
                  <a:lnTo>
                    <a:pt x="1684238" y="263216"/>
                  </a:lnTo>
                  <a:lnTo>
                    <a:pt x="1717071" y="294608"/>
                  </a:lnTo>
                  <a:lnTo>
                    <a:pt x="1748463" y="327441"/>
                  </a:lnTo>
                  <a:lnTo>
                    <a:pt x="1778361" y="361664"/>
                  </a:lnTo>
                  <a:lnTo>
                    <a:pt x="1806712" y="397223"/>
                  </a:lnTo>
                  <a:lnTo>
                    <a:pt x="1833463" y="434065"/>
                  </a:lnTo>
                  <a:lnTo>
                    <a:pt x="1858562" y="472138"/>
                  </a:lnTo>
                  <a:lnTo>
                    <a:pt x="1881955" y="511390"/>
                  </a:lnTo>
                  <a:lnTo>
                    <a:pt x="1903591" y="551766"/>
                  </a:lnTo>
                  <a:lnTo>
                    <a:pt x="1923417" y="593216"/>
                  </a:lnTo>
                  <a:lnTo>
                    <a:pt x="1941379" y="635685"/>
                  </a:lnTo>
                  <a:lnTo>
                    <a:pt x="1957425" y="679122"/>
                  </a:lnTo>
                  <a:lnTo>
                    <a:pt x="1971503" y="723474"/>
                  </a:lnTo>
                  <a:lnTo>
                    <a:pt x="1983560" y="768687"/>
                  </a:lnTo>
                  <a:lnTo>
                    <a:pt x="1993542" y="814710"/>
                  </a:lnTo>
                  <a:lnTo>
                    <a:pt x="2001398" y="861489"/>
                  </a:lnTo>
                  <a:lnTo>
                    <a:pt x="2007075" y="908972"/>
                  </a:lnTo>
                  <a:lnTo>
                    <a:pt x="2010520" y="957107"/>
                  </a:lnTo>
                  <a:lnTo>
                    <a:pt x="2011679" y="1005839"/>
                  </a:lnTo>
                  <a:lnTo>
                    <a:pt x="2010520" y="1054572"/>
                  </a:lnTo>
                  <a:lnTo>
                    <a:pt x="2007075" y="1102707"/>
                  </a:lnTo>
                  <a:lnTo>
                    <a:pt x="2001398" y="1150190"/>
                  </a:lnTo>
                  <a:lnTo>
                    <a:pt x="1993542" y="1196969"/>
                  </a:lnTo>
                  <a:lnTo>
                    <a:pt x="1983560" y="1242992"/>
                  </a:lnTo>
                  <a:lnTo>
                    <a:pt x="1971503" y="1288205"/>
                  </a:lnTo>
                  <a:lnTo>
                    <a:pt x="1957425" y="1332557"/>
                  </a:lnTo>
                  <a:lnTo>
                    <a:pt x="1941379" y="1375994"/>
                  </a:lnTo>
                  <a:lnTo>
                    <a:pt x="1923417" y="1418463"/>
                  </a:lnTo>
                  <a:lnTo>
                    <a:pt x="1903591" y="1459913"/>
                  </a:lnTo>
                  <a:lnTo>
                    <a:pt x="1881955" y="1500289"/>
                  </a:lnTo>
                  <a:lnTo>
                    <a:pt x="1858562" y="1539541"/>
                  </a:lnTo>
                  <a:lnTo>
                    <a:pt x="1833463" y="1577614"/>
                  </a:lnTo>
                  <a:lnTo>
                    <a:pt x="1806712" y="1614456"/>
                  </a:lnTo>
                  <a:lnTo>
                    <a:pt x="1778361" y="1650015"/>
                  </a:lnTo>
                  <a:lnTo>
                    <a:pt x="1748463" y="1684238"/>
                  </a:lnTo>
                  <a:lnTo>
                    <a:pt x="1717071" y="1717071"/>
                  </a:lnTo>
                  <a:lnTo>
                    <a:pt x="1684238" y="1748463"/>
                  </a:lnTo>
                  <a:lnTo>
                    <a:pt x="1650015" y="1778361"/>
                  </a:lnTo>
                  <a:lnTo>
                    <a:pt x="1614456" y="1806712"/>
                  </a:lnTo>
                  <a:lnTo>
                    <a:pt x="1577614" y="1833463"/>
                  </a:lnTo>
                  <a:lnTo>
                    <a:pt x="1539541" y="1858562"/>
                  </a:lnTo>
                  <a:lnTo>
                    <a:pt x="1500289" y="1881955"/>
                  </a:lnTo>
                  <a:lnTo>
                    <a:pt x="1459913" y="1903591"/>
                  </a:lnTo>
                  <a:lnTo>
                    <a:pt x="1418463" y="1923417"/>
                  </a:lnTo>
                  <a:lnTo>
                    <a:pt x="1375994" y="1941379"/>
                  </a:lnTo>
                  <a:lnTo>
                    <a:pt x="1332557" y="1957425"/>
                  </a:lnTo>
                  <a:lnTo>
                    <a:pt x="1288205" y="1971503"/>
                  </a:lnTo>
                  <a:lnTo>
                    <a:pt x="1242992" y="1983560"/>
                  </a:lnTo>
                  <a:lnTo>
                    <a:pt x="1196969" y="1993542"/>
                  </a:lnTo>
                  <a:lnTo>
                    <a:pt x="1150190" y="2001398"/>
                  </a:lnTo>
                  <a:lnTo>
                    <a:pt x="1102707" y="2007075"/>
                  </a:lnTo>
                  <a:lnTo>
                    <a:pt x="1054572" y="2010520"/>
                  </a:lnTo>
                  <a:lnTo>
                    <a:pt x="1005840" y="2011679"/>
                  </a:lnTo>
                  <a:lnTo>
                    <a:pt x="957107" y="2010520"/>
                  </a:lnTo>
                  <a:lnTo>
                    <a:pt x="908972" y="2007075"/>
                  </a:lnTo>
                  <a:lnTo>
                    <a:pt x="861489" y="2001398"/>
                  </a:lnTo>
                  <a:lnTo>
                    <a:pt x="814710" y="1993542"/>
                  </a:lnTo>
                  <a:lnTo>
                    <a:pt x="768687" y="1983560"/>
                  </a:lnTo>
                  <a:lnTo>
                    <a:pt x="723474" y="1971503"/>
                  </a:lnTo>
                  <a:lnTo>
                    <a:pt x="679122" y="1957425"/>
                  </a:lnTo>
                  <a:lnTo>
                    <a:pt x="635685" y="1941379"/>
                  </a:lnTo>
                  <a:lnTo>
                    <a:pt x="593216" y="1923417"/>
                  </a:lnTo>
                  <a:lnTo>
                    <a:pt x="551766" y="1903591"/>
                  </a:lnTo>
                  <a:lnTo>
                    <a:pt x="511390" y="1881955"/>
                  </a:lnTo>
                  <a:lnTo>
                    <a:pt x="472138" y="1858562"/>
                  </a:lnTo>
                  <a:lnTo>
                    <a:pt x="434065" y="1833463"/>
                  </a:lnTo>
                  <a:lnTo>
                    <a:pt x="397223" y="1806712"/>
                  </a:lnTo>
                  <a:lnTo>
                    <a:pt x="361664" y="1778361"/>
                  </a:lnTo>
                  <a:lnTo>
                    <a:pt x="327441" y="1748463"/>
                  </a:lnTo>
                  <a:lnTo>
                    <a:pt x="294608" y="1717071"/>
                  </a:lnTo>
                  <a:lnTo>
                    <a:pt x="263216" y="1684238"/>
                  </a:lnTo>
                  <a:lnTo>
                    <a:pt x="233318" y="1650015"/>
                  </a:lnTo>
                  <a:lnTo>
                    <a:pt x="204967" y="1614456"/>
                  </a:lnTo>
                  <a:lnTo>
                    <a:pt x="178216" y="1577614"/>
                  </a:lnTo>
                  <a:lnTo>
                    <a:pt x="153117" y="1539541"/>
                  </a:lnTo>
                  <a:lnTo>
                    <a:pt x="129724" y="1500289"/>
                  </a:lnTo>
                  <a:lnTo>
                    <a:pt x="108088" y="1459913"/>
                  </a:lnTo>
                  <a:lnTo>
                    <a:pt x="88262" y="1418463"/>
                  </a:lnTo>
                  <a:lnTo>
                    <a:pt x="70300" y="1375994"/>
                  </a:lnTo>
                  <a:lnTo>
                    <a:pt x="54254" y="1332557"/>
                  </a:lnTo>
                  <a:lnTo>
                    <a:pt x="40176" y="1288205"/>
                  </a:lnTo>
                  <a:lnTo>
                    <a:pt x="28119" y="1242992"/>
                  </a:lnTo>
                  <a:lnTo>
                    <a:pt x="18137" y="1196969"/>
                  </a:lnTo>
                  <a:lnTo>
                    <a:pt x="10281" y="1150190"/>
                  </a:lnTo>
                  <a:lnTo>
                    <a:pt x="4604" y="1102707"/>
                  </a:lnTo>
                  <a:lnTo>
                    <a:pt x="1159" y="1054572"/>
                  </a:lnTo>
                  <a:lnTo>
                    <a:pt x="0" y="1005839"/>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611" name="Google Shape;611;p14"/>
          <p:cNvSpPr txBox="1"/>
          <p:nvPr/>
        </p:nvSpPr>
        <p:spPr>
          <a:xfrm>
            <a:off x="6655069" y="3172516"/>
            <a:ext cx="1403985" cy="25840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Industry</a:t>
            </a:r>
            <a:endParaRPr sz="1400" b="0" i="0" u="none" strike="noStrike" cap="none">
              <a:solidFill>
                <a:srgbClr val="000000"/>
              </a:solidFill>
              <a:latin typeface="Arial"/>
              <a:ea typeface="Arial"/>
              <a:cs typeface="Arial"/>
              <a:sym typeface="Arial"/>
            </a:endParaRPr>
          </a:p>
        </p:txBody>
      </p:sp>
      <p:sp>
        <p:nvSpPr>
          <p:cNvPr id="612" name="Google Shape;612;p14"/>
          <p:cNvSpPr txBox="1"/>
          <p:nvPr/>
        </p:nvSpPr>
        <p:spPr>
          <a:xfrm>
            <a:off x="1169250" y="956275"/>
            <a:ext cx="428717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Price Determination</a:t>
            </a:r>
            <a:endParaRPr sz="3600" b="1" i="0" u="none" strike="noStrike" cap="none">
              <a:solidFill>
                <a:schemeClr val="dk1"/>
              </a:solidFill>
              <a:latin typeface="Helvetica Neue"/>
              <a:ea typeface="Helvetica Neue"/>
              <a:cs typeface="Helvetica Neue"/>
              <a:sym typeface="Helvetica Neue"/>
            </a:endParaRPr>
          </a:p>
        </p:txBody>
      </p:sp>
      <p:sp>
        <p:nvSpPr>
          <p:cNvPr id="613" name="Google Shape;613;p14"/>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2.3</a:t>
            </a:r>
            <a:endParaRPr sz="3600" b="0" i="0" u="none" strike="noStrike" cap="none">
              <a:solidFill>
                <a:srgbClr val="000000"/>
              </a:solidFill>
              <a:latin typeface="Helvetica Neue"/>
              <a:ea typeface="Helvetica Neue"/>
              <a:cs typeface="Helvetica Neue"/>
              <a:sym typeface="Helvetica Neue"/>
            </a:endParaRPr>
          </a:p>
        </p:txBody>
      </p:sp>
      <p:sp>
        <p:nvSpPr>
          <p:cNvPr id="614" name="Google Shape;614;p14"/>
          <p:cNvSpPr txBox="1"/>
          <p:nvPr/>
        </p:nvSpPr>
        <p:spPr>
          <a:xfrm>
            <a:off x="1169248" y="1791578"/>
            <a:ext cx="281305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Firm and Industry</a:t>
            </a: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5"/>
          <p:cNvSpPr/>
          <p:nvPr/>
        </p:nvSpPr>
        <p:spPr>
          <a:xfrm>
            <a:off x="228600" y="685800"/>
            <a:ext cx="8305800" cy="990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0" name="Google Shape;620;p15"/>
          <p:cNvSpPr txBox="1"/>
          <p:nvPr/>
        </p:nvSpPr>
        <p:spPr>
          <a:xfrm>
            <a:off x="1169250" y="956275"/>
            <a:ext cx="512970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Price Determination</a:t>
            </a:r>
            <a:endParaRPr/>
          </a:p>
        </p:txBody>
      </p:sp>
      <p:sp>
        <p:nvSpPr>
          <p:cNvPr id="621" name="Google Shape;621;p15"/>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2.3</a:t>
            </a:r>
            <a:endParaRPr sz="3600" b="0" i="0" u="none" strike="noStrike" cap="none">
              <a:solidFill>
                <a:srgbClr val="000000"/>
              </a:solidFill>
              <a:latin typeface="Helvetica Neue"/>
              <a:ea typeface="Helvetica Neue"/>
              <a:cs typeface="Helvetica Neue"/>
              <a:sym typeface="Helvetica Neue"/>
            </a:endParaRPr>
          </a:p>
        </p:txBody>
      </p:sp>
      <p:sp>
        <p:nvSpPr>
          <p:cNvPr id="622" name="Google Shape;622;p15"/>
          <p:cNvSpPr txBox="1"/>
          <p:nvPr/>
        </p:nvSpPr>
        <p:spPr>
          <a:xfrm>
            <a:off x="1169248" y="1791578"/>
            <a:ext cx="4621952" cy="4031833"/>
          </a:xfrm>
          <a:prstGeom prst="rect">
            <a:avLst/>
          </a:prstGeom>
          <a:noFill/>
          <a:ln>
            <a:noFill/>
          </a:ln>
        </p:spPr>
        <p:txBody>
          <a:bodyPr spcFirstLastPara="1" wrap="square" lIns="91425" tIns="45700" rIns="91425" bIns="45700" anchor="t" anchorCtr="0">
            <a:spAutoFit/>
          </a:bodyPr>
          <a:lstStyle/>
          <a:p>
            <a:pPr marL="298450" marR="50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An individual firm in a perfectly competitive market has no control over the price of its own output. This is because the price is determined based on </a:t>
            </a:r>
            <a:r>
              <a:rPr lang="en-US" sz="1600" b="0" i="1" u="none" strike="noStrike" cap="none">
                <a:solidFill>
                  <a:schemeClr val="dk1"/>
                </a:solidFill>
                <a:latin typeface="Quattrocento Sans"/>
                <a:ea typeface="Quattrocento Sans"/>
                <a:cs typeface="Quattrocento Sans"/>
                <a:sym typeface="Quattrocento Sans"/>
              </a:rPr>
              <a:t>market supply </a:t>
            </a:r>
            <a:r>
              <a:rPr lang="en-US" sz="1600" b="0" i="0" u="none" strike="noStrike" cap="none">
                <a:solidFill>
                  <a:schemeClr val="dk1"/>
                </a:solidFill>
                <a:latin typeface="Quattrocento Sans"/>
                <a:ea typeface="Quattrocento Sans"/>
                <a:cs typeface="Quattrocento Sans"/>
                <a:sym typeface="Quattrocento Sans"/>
              </a:rPr>
              <a:t>and </a:t>
            </a:r>
            <a:r>
              <a:rPr lang="en-US" sz="1600" b="0" i="1" u="none" strike="noStrike" cap="none">
                <a:solidFill>
                  <a:schemeClr val="dk1"/>
                </a:solidFill>
                <a:latin typeface="Quattrocento Sans"/>
                <a:ea typeface="Quattrocento Sans"/>
                <a:cs typeface="Quattrocento Sans"/>
                <a:sym typeface="Quattrocento Sans"/>
              </a:rPr>
              <a:t>market demand</a:t>
            </a:r>
            <a:endParaRPr sz="1600" b="0" i="0" u="none" strike="noStrike" cap="none">
              <a:solidFill>
                <a:srgbClr val="000000"/>
              </a:solidFill>
              <a:latin typeface="Quattrocento Sans"/>
              <a:ea typeface="Quattrocento Sans"/>
              <a:cs typeface="Quattrocento Sans"/>
              <a:sym typeface="Quattrocento Sans"/>
            </a:endParaRPr>
          </a:p>
          <a:p>
            <a:pPr marL="298450" marR="5080" lvl="0" indent="-184150" algn="l" rtl="0">
              <a:lnSpc>
                <a:spcPct val="100000"/>
              </a:lnSpc>
              <a:spcBef>
                <a:spcPts val="0"/>
              </a:spcBef>
              <a:spcAft>
                <a:spcPts val="0"/>
              </a:spcAft>
              <a:buClr>
                <a:schemeClr val="dk1"/>
              </a:buClr>
              <a:buSzPts val="1600"/>
              <a:buFont typeface="Arial"/>
              <a:buNone/>
            </a:pPr>
            <a:endParaRPr sz="1600" b="0" i="1"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 has no “price-making power”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If firm raises price, output selling will go down.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If firm lowers its price, it will not be able to cover its costs of production.</a:t>
            </a:r>
            <a:endParaRPr sz="1600" b="0" i="0" u="none" strike="noStrike" cap="none">
              <a:solidFill>
                <a:srgbClr val="000000"/>
              </a:solidFill>
              <a:latin typeface="Quattrocento Sans"/>
              <a:ea typeface="Quattrocento Sans"/>
              <a:cs typeface="Quattrocento Sans"/>
              <a:sym typeface="Quattrocento Sans"/>
            </a:endParaRPr>
          </a:p>
          <a:p>
            <a:pPr marL="298450" marR="508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Demand for the individual firm’s output is perfectly elastic</a:t>
            </a:r>
            <a:endParaRPr sz="1600" b="0" i="0" u="none" strike="noStrike" cap="none">
              <a:solidFill>
                <a:srgbClr val="000000"/>
              </a:solidFill>
              <a:latin typeface="Quattrocento Sans"/>
              <a:ea typeface="Quattrocento Sans"/>
              <a:cs typeface="Quattrocento Sans"/>
              <a:sym typeface="Quattrocento Sans"/>
            </a:endParaRPr>
          </a:p>
          <a:p>
            <a:pPr marL="298450" marR="508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Hence the firm is called price taker</a:t>
            </a:r>
            <a:endParaRPr sz="1600" b="0" i="0" u="none" strike="noStrike" cap="none">
              <a:solidFill>
                <a:schemeClr val="dk1"/>
              </a:solidFill>
              <a:latin typeface="Quattrocento Sans"/>
              <a:ea typeface="Quattrocento Sans"/>
              <a:cs typeface="Quattrocento Sans"/>
              <a:sym typeface="Quattrocento Sans"/>
            </a:endParaRPr>
          </a:p>
        </p:txBody>
      </p:sp>
      <p:pic>
        <p:nvPicPr>
          <p:cNvPr id="623" name="Google Shape;623;p15"/>
          <p:cNvPicPr preferRelativeResize="0"/>
          <p:nvPr/>
        </p:nvPicPr>
        <p:blipFill rotWithShape="1">
          <a:blip r:embed="rId3">
            <a:alphaModFix/>
          </a:blip>
          <a:srcRect/>
          <a:stretch/>
        </p:blipFill>
        <p:spPr>
          <a:xfrm>
            <a:off x="6477000" y="1992764"/>
            <a:ext cx="5237988" cy="33832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7"/>
          <p:cNvSpPr txBox="1"/>
          <p:nvPr/>
        </p:nvSpPr>
        <p:spPr>
          <a:xfrm>
            <a:off x="1169250" y="956275"/>
            <a:ext cx="4377111"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Price Determination</a:t>
            </a:r>
            <a:endParaRPr sz="3600" b="1" i="0" u="none" strike="noStrike" cap="none">
              <a:solidFill>
                <a:schemeClr val="dk1"/>
              </a:solidFill>
              <a:latin typeface="Helvetica Neue"/>
              <a:ea typeface="Helvetica Neue"/>
              <a:cs typeface="Helvetica Neue"/>
              <a:sym typeface="Helvetica Neue"/>
            </a:endParaRPr>
          </a:p>
        </p:txBody>
      </p:sp>
      <p:sp>
        <p:nvSpPr>
          <p:cNvPr id="629" name="Google Shape;629;p17"/>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2.3</a:t>
            </a:r>
            <a:endParaRPr sz="3600" b="0" i="0" u="none" strike="noStrike" cap="none">
              <a:solidFill>
                <a:srgbClr val="000000"/>
              </a:solidFill>
              <a:latin typeface="Helvetica Neue"/>
              <a:ea typeface="Helvetica Neue"/>
              <a:cs typeface="Helvetica Neue"/>
              <a:sym typeface="Helvetica Neue"/>
            </a:endParaRPr>
          </a:p>
        </p:txBody>
      </p:sp>
      <p:pic>
        <p:nvPicPr>
          <p:cNvPr id="630" name="Google Shape;630;p17"/>
          <p:cNvPicPr preferRelativeResize="0"/>
          <p:nvPr/>
        </p:nvPicPr>
        <p:blipFill rotWithShape="1">
          <a:blip r:embed="rId3">
            <a:alphaModFix/>
          </a:blip>
          <a:srcRect/>
          <a:stretch/>
        </p:blipFill>
        <p:spPr>
          <a:xfrm>
            <a:off x="2209800" y="1905000"/>
            <a:ext cx="7759273" cy="4038600"/>
          </a:xfrm>
          <a:prstGeom prst="rect">
            <a:avLst/>
          </a:prstGeom>
          <a:noFill/>
          <a:ln>
            <a:noFill/>
          </a:ln>
        </p:spPr>
      </p:pic>
      <p:pic>
        <p:nvPicPr>
          <p:cNvPr id="631" name="Google Shape;631;p17"/>
          <p:cNvPicPr preferRelativeResize="0"/>
          <p:nvPr/>
        </p:nvPicPr>
        <p:blipFill rotWithShape="1">
          <a:blip r:embed="rId4">
            <a:alphaModFix/>
          </a:blip>
          <a:srcRect l="79577" t="49477" b="40385"/>
          <a:stretch/>
        </p:blipFill>
        <p:spPr>
          <a:xfrm>
            <a:off x="9448800" y="3536373"/>
            <a:ext cx="1662308" cy="3498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graphicFrame>
        <p:nvGraphicFramePr>
          <p:cNvPr id="636" name="Google Shape;636;p18"/>
          <p:cNvGraphicFramePr/>
          <p:nvPr/>
        </p:nvGraphicFramePr>
        <p:xfrm>
          <a:off x="1169248" y="2335353"/>
          <a:ext cx="4241000" cy="2922500"/>
        </p:xfrm>
        <a:graphic>
          <a:graphicData uri="http://schemas.openxmlformats.org/drawingml/2006/table">
            <a:tbl>
              <a:tblPr firstRow="1" bandRow="1">
                <a:noFill/>
                <a:tableStyleId>{CA884D78-1B74-4643-9BF8-7FB737DE12BA}</a:tableStyleId>
              </a:tblPr>
              <a:tblGrid>
                <a:gridCol w="848200">
                  <a:extLst>
                    <a:ext uri="{9D8B030D-6E8A-4147-A177-3AD203B41FA5}">
                      <a16:colId xmlns:a16="http://schemas.microsoft.com/office/drawing/2014/main" val="20000"/>
                    </a:ext>
                  </a:extLst>
                </a:gridCol>
                <a:gridCol w="848200">
                  <a:extLst>
                    <a:ext uri="{9D8B030D-6E8A-4147-A177-3AD203B41FA5}">
                      <a16:colId xmlns:a16="http://schemas.microsoft.com/office/drawing/2014/main" val="20001"/>
                    </a:ext>
                  </a:extLst>
                </a:gridCol>
                <a:gridCol w="848200">
                  <a:extLst>
                    <a:ext uri="{9D8B030D-6E8A-4147-A177-3AD203B41FA5}">
                      <a16:colId xmlns:a16="http://schemas.microsoft.com/office/drawing/2014/main" val="20002"/>
                    </a:ext>
                  </a:extLst>
                </a:gridCol>
                <a:gridCol w="848200">
                  <a:extLst>
                    <a:ext uri="{9D8B030D-6E8A-4147-A177-3AD203B41FA5}">
                      <a16:colId xmlns:a16="http://schemas.microsoft.com/office/drawing/2014/main" val="20003"/>
                    </a:ext>
                  </a:extLst>
                </a:gridCol>
                <a:gridCol w="848200">
                  <a:extLst>
                    <a:ext uri="{9D8B030D-6E8A-4147-A177-3AD203B41FA5}">
                      <a16:colId xmlns:a16="http://schemas.microsoft.com/office/drawing/2014/main" val="20004"/>
                    </a:ext>
                  </a:extLst>
                </a:gridCol>
              </a:tblGrid>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b="1" u="none" strike="noStrike" cap="none">
                          <a:latin typeface="Quattrocento Sans"/>
                          <a:ea typeface="Quattrocento Sans"/>
                          <a:cs typeface="Quattrocento Sans"/>
                          <a:sym typeface="Quattrocento Sans"/>
                        </a:rPr>
                        <a:t>Output</a:t>
                      </a:r>
                      <a:endParaRPr sz="1500" u="none" strike="noStrike" cap="none">
                        <a:latin typeface="Quattrocento Sans"/>
                        <a:ea typeface="Quattrocento Sans"/>
                        <a:cs typeface="Quattrocento Sans"/>
                        <a:sym typeface="Quattrocento Sans"/>
                      </a:endParaRPr>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28575"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b="1" u="none" strike="noStrike" cap="none">
                          <a:latin typeface="Quattrocento Sans"/>
                          <a:ea typeface="Quattrocento Sans"/>
                          <a:cs typeface="Quattrocento Sans"/>
                          <a:sym typeface="Quattrocento Sans"/>
                        </a:rPr>
                        <a:t>Price</a:t>
                      </a:r>
                      <a:endParaRPr sz="1500" u="none" strike="noStrike" cap="none">
                        <a:latin typeface="Quattrocento Sans"/>
                        <a:ea typeface="Quattrocento Sans"/>
                        <a:cs typeface="Quattrocento Sans"/>
                        <a:sym typeface="Quattrocento Sans"/>
                      </a:endParaRPr>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28575"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b="1" u="none" strike="noStrike" cap="none">
                          <a:latin typeface="Quattrocento Sans"/>
                          <a:ea typeface="Quattrocento Sans"/>
                          <a:cs typeface="Quattrocento Sans"/>
                          <a:sym typeface="Quattrocento Sans"/>
                        </a:rPr>
                        <a:t>TR</a:t>
                      </a:r>
                      <a:endParaRPr sz="1500" u="none" strike="noStrike" cap="none">
                        <a:latin typeface="Quattrocento Sans"/>
                        <a:ea typeface="Quattrocento Sans"/>
                        <a:cs typeface="Quattrocento Sans"/>
                        <a:sym typeface="Quattrocento Sans"/>
                      </a:endParaRPr>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28575"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b="1" u="none" strike="noStrike" cap="none">
                          <a:latin typeface="Quattrocento Sans"/>
                          <a:ea typeface="Quattrocento Sans"/>
                          <a:cs typeface="Quattrocento Sans"/>
                          <a:sym typeface="Quattrocento Sans"/>
                        </a:rPr>
                        <a:t>AR</a:t>
                      </a:r>
                      <a:endParaRPr sz="1500" u="none" strike="noStrike" cap="none">
                        <a:latin typeface="Quattrocento Sans"/>
                        <a:ea typeface="Quattrocento Sans"/>
                        <a:cs typeface="Quattrocento Sans"/>
                        <a:sym typeface="Quattrocento Sans"/>
                      </a:endParaRPr>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28575"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b="1" u="none" strike="noStrike" cap="none">
                          <a:latin typeface="Quattrocento Sans"/>
                          <a:ea typeface="Quattrocento Sans"/>
                          <a:cs typeface="Quattrocento Sans"/>
                          <a:sym typeface="Quattrocento Sans"/>
                        </a:rPr>
                        <a:t>MR</a:t>
                      </a:r>
                      <a:endParaRPr sz="1500" u="none" strike="noStrike" cap="none">
                        <a:latin typeface="Quattrocento Sans"/>
                        <a:ea typeface="Quattrocento Sans"/>
                        <a:cs typeface="Quattrocento Sans"/>
                        <a:sym typeface="Quattrocento Sans"/>
                      </a:endParaRPr>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28575" cap="flat" cmpd="sng">
                      <a:solidFill>
                        <a:srgbClr val="6FAC46"/>
                      </a:solidFill>
                      <a:prstDash val="solid"/>
                      <a:round/>
                      <a:headEnd type="none" w="sm" len="sm"/>
                      <a:tailEnd type="none" w="sm" len="sm"/>
                    </a:lnB>
                  </a:tcPr>
                </a:tc>
                <a:extLst>
                  <a:ext uri="{0D108BD9-81ED-4DB2-BD59-A6C34878D82A}">
                    <a16:rowId xmlns:a16="http://schemas.microsoft.com/office/drawing/2014/main" val="10000"/>
                  </a:ext>
                </a:extLst>
              </a:tr>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a:t>
                      </a:r>
                      <a:endParaRPr sz="1400" u="none" strike="noStrike" cap="none"/>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28575"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28575"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28575"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28575"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047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28575"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extLst>
                  <a:ext uri="{0D108BD9-81ED-4DB2-BD59-A6C34878D82A}">
                    <a16:rowId xmlns:a16="http://schemas.microsoft.com/office/drawing/2014/main" val="10001"/>
                  </a:ext>
                </a:extLst>
              </a:tr>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2</a:t>
                      </a:r>
                      <a:endParaRPr sz="1400" u="none" strike="noStrike" cap="none"/>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20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2"/>
                  </a:ext>
                </a:extLst>
              </a:tr>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3</a:t>
                      </a:r>
                      <a:endParaRPr sz="1400" u="none" strike="noStrike" cap="none"/>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30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extLst>
                  <a:ext uri="{0D108BD9-81ED-4DB2-BD59-A6C34878D82A}">
                    <a16:rowId xmlns:a16="http://schemas.microsoft.com/office/drawing/2014/main" val="10003"/>
                  </a:ext>
                </a:extLst>
              </a:tr>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4</a:t>
                      </a:r>
                      <a:endParaRPr sz="1400" u="none" strike="noStrike" cap="none"/>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40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4"/>
                  </a:ext>
                </a:extLst>
              </a:tr>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5</a:t>
                      </a:r>
                      <a:endParaRPr sz="1400" u="none" strike="noStrike" cap="none"/>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50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extLst>
                  <a:ext uri="{0D108BD9-81ED-4DB2-BD59-A6C34878D82A}">
                    <a16:rowId xmlns:a16="http://schemas.microsoft.com/office/drawing/2014/main" val="10005"/>
                  </a:ext>
                </a:extLst>
              </a:tr>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6</a:t>
                      </a:r>
                      <a:endParaRPr sz="1400" u="none" strike="noStrike" cap="none"/>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60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6"/>
                  </a:ext>
                </a:extLst>
              </a:tr>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7</a:t>
                      </a:r>
                      <a:endParaRPr sz="1400" u="none" strike="noStrike" cap="none"/>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70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extLst>
                  <a:ext uri="{0D108BD9-81ED-4DB2-BD59-A6C34878D82A}">
                    <a16:rowId xmlns:a16="http://schemas.microsoft.com/office/drawing/2014/main" val="10007"/>
                  </a:ext>
                </a:extLst>
              </a:tr>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8</a:t>
                      </a:r>
                      <a:endParaRPr sz="1400" u="none" strike="noStrike" cap="none"/>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80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8"/>
                  </a:ext>
                </a:extLst>
              </a:tr>
              <a:tr h="292250">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9</a:t>
                      </a:r>
                      <a:endParaRPr sz="1400" u="none" strike="noStrike" cap="none"/>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90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tc>
                  <a:txBody>
                    <a:bodyPr/>
                    <a:lstStyle/>
                    <a:p>
                      <a:pPr marL="91440" marR="0" lvl="0" indent="0" algn="l" rtl="0">
                        <a:lnSpc>
                          <a:spcPct val="100000"/>
                        </a:lnSpc>
                        <a:spcBef>
                          <a:spcPts val="0"/>
                        </a:spcBef>
                        <a:spcAft>
                          <a:spcPts val="0"/>
                        </a:spcAft>
                        <a:buClr>
                          <a:srgbClr val="000000"/>
                        </a:buClr>
                        <a:buSzPts val="1500"/>
                        <a:buFont typeface="Arial"/>
                        <a:buNone/>
                      </a:pPr>
                      <a:r>
                        <a:rPr lang="en-US" sz="1500" u="none" strike="noStrike" cap="none">
                          <a:latin typeface="Quattrocento Sans"/>
                          <a:ea typeface="Quattrocento Sans"/>
                          <a:cs typeface="Quattrocento Sans"/>
                          <a:sym typeface="Quattrocento Sans"/>
                        </a:rPr>
                        <a:t>10</a:t>
                      </a:r>
                      <a:endParaRPr sz="1500" u="none" strike="noStrike" cap="none">
                        <a:latin typeface="Quattrocento Sans"/>
                        <a:ea typeface="Quattrocento Sans"/>
                        <a:cs typeface="Quattrocento Sans"/>
                        <a:sym typeface="Quattrocento Sans"/>
                      </a:endParaRPr>
                    </a:p>
                  </a:txBody>
                  <a:tcPr marL="0" marR="0" marT="31125"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solidFill>
                      <a:srgbClr val="E2EEDA"/>
                    </a:solidFill>
                  </a:tcPr>
                </a:tc>
                <a:extLst>
                  <a:ext uri="{0D108BD9-81ED-4DB2-BD59-A6C34878D82A}">
                    <a16:rowId xmlns:a16="http://schemas.microsoft.com/office/drawing/2014/main" val="10009"/>
                  </a:ext>
                </a:extLst>
              </a:tr>
            </a:tbl>
          </a:graphicData>
        </a:graphic>
      </p:graphicFrame>
      <p:sp>
        <p:nvSpPr>
          <p:cNvPr id="637" name="Google Shape;637;p18"/>
          <p:cNvSpPr txBox="1"/>
          <p:nvPr/>
        </p:nvSpPr>
        <p:spPr>
          <a:xfrm>
            <a:off x="1169248" y="5593669"/>
            <a:ext cx="5612552" cy="50462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Having a similar price for every commodity is reason behind the shape of graph</a:t>
            </a:r>
            <a:endParaRPr sz="1600" b="0" i="0" u="none" strike="noStrike" cap="none">
              <a:solidFill>
                <a:schemeClr val="dk1"/>
              </a:solidFill>
              <a:latin typeface="Quattrocento Sans"/>
              <a:ea typeface="Quattrocento Sans"/>
              <a:cs typeface="Quattrocento Sans"/>
              <a:sym typeface="Quattrocento Sans"/>
            </a:endParaRPr>
          </a:p>
        </p:txBody>
      </p:sp>
      <p:sp>
        <p:nvSpPr>
          <p:cNvPr id="638" name="Google Shape;638;p18"/>
          <p:cNvSpPr txBox="1"/>
          <p:nvPr/>
        </p:nvSpPr>
        <p:spPr>
          <a:xfrm>
            <a:off x="1169248" y="956276"/>
            <a:ext cx="1878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Graphs</a:t>
            </a:r>
            <a:endParaRPr sz="3600" b="1" i="0" u="none" strike="noStrike" cap="none">
              <a:solidFill>
                <a:schemeClr val="dk1"/>
              </a:solidFill>
              <a:latin typeface="Helvetica Neue"/>
              <a:ea typeface="Helvetica Neue"/>
              <a:cs typeface="Helvetica Neue"/>
              <a:sym typeface="Helvetica Neue"/>
            </a:endParaRPr>
          </a:p>
        </p:txBody>
      </p:sp>
      <p:sp>
        <p:nvSpPr>
          <p:cNvPr id="639" name="Google Shape;639;p18"/>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2.4</a:t>
            </a:r>
            <a:endParaRPr sz="3600" b="0" i="0" u="none" strike="noStrike" cap="none">
              <a:solidFill>
                <a:srgbClr val="000000"/>
              </a:solidFill>
              <a:latin typeface="Helvetica Neue"/>
              <a:ea typeface="Helvetica Neue"/>
              <a:cs typeface="Helvetica Neue"/>
              <a:sym typeface="Helvetica Neue"/>
            </a:endParaRPr>
          </a:p>
        </p:txBody>
      </p:sp>
      <p:pic>
        <p:nvPicPr>
          <p:cNvPr id="640" name="Google Shape;640;p18"/>
          <p:cNvPicPr preferRelativeResize="0"/>
          <p:nvPr/>
        </p:nvPicPr>
        <p:blipFill rotWithShape="1">
          <a:blip r:embed="rId3">
            <a:alphaModFix/>
          </a:blip>
          <a:srcRect/>
          <a:stretch/>
        </p:blipFill>
        <p:spPr>
          <a:xfrm>
            <a:off x="6324600" y="1898117"/>
            <a:ext cx="5055743" cy="3512083"/>
          </a:xfrm>
          <a:prstGeom prst="rect">
            <a:avLst/>
          </a:prstGeom>
          <a:noFill/>
          <a:ln>
            <a:noFill/>
          </a:ln>
        </p:spPr>
      </p:pic>
      <p:sp>
        <p:nvSpPr>
          <p:cNvPr id="641" name="Google Shape;641;p18"/>
          <p:cNvSpPr txBox="1"/>
          <p:nvPr/>
        </p:nvSpPr>
        <p:spPr>
          <a:xfrm>
            <a:off x="1169248" y="1824106"/>
            <a:ext cx="24883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Quattrocento Sans"/>
                <a:ea typeface="Quattrocento Sans"/>
                <a:cs typeface="Quattrocento Sans"/>
                <a:sym typeface="Quattrocento Sans"/>
              </a:rPr>
              <a:t>Revenue</a:t>
            </a:r>
            <a:endParaRPr sz="1800" b="1"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graphicFrame>
        <p:nvGraphicFramePr>
          <p:cNvPr id="646" name="Google Shape;646;p19"/>
          <p:cNvGraphicFramePr/>
          <p:nvPr/>
        </p:nvGraphicFramePr>
        <p:xfrm>
          <a:off x="6096000" y="1627618"/>
          <a:ext cx="5562650" cy="5071462"/>
        </p:xfrm>
        <a:graphic>
          <a:graphicData uri="http://schemas.openxmlformats.org/drawingml/2006/table">
            <a:tbl>
              <a:tblPr firstRow="1" bandRow="1">
                <a:noFill/>
                <a:tableStyleId>{CA884D78-1B74-4643-9BF8-7FB737DE12BA}</a:tableStyleId>
              </a:tblPr>
              <a:tblGrid>
                <a:gridCol w="832250">
                  <a:extLst>
                    <a:ext uri="{9D8B030D-6E8A-4147-A177-3AD203B41FA5}">
                      <a16:colId xmlns:a16="http://schemas.microsoft.com/office/drawing/2014/main" val="20000"/>
                    </a:ext>
                  </a:extLst>
                </a:gridCol>
                <a:gridCol w="832250">
                  <a:extLst>
                    <a:ext uri="{9D8B030D-6E8A-4147-A177-3AD203B41FA5}">
                      <a16:colId xmlns:a16="http://schemas.microsoft.com/office/drawing/2014/main" val="20001"/>
                    </a:ext>
                  </a:extLst>
                </a:gridCol>
                <a:gridCol w="624825">
                  <a:extLst>
                    <a:ext uri="{9D8B030D-6E8A-4147-A177-3AD203B41FA5}">
                      <a16:colId xmlns:a16="http://schemas.microsoft.com/office/drawing/2014/main" val="20002"/>
                    </a:ext>
                  </a:extLst>
                </a:gridCol>
                <a:gridCol w="791775">
                  <a:extLst>
                    <a:ext uri="{9D8B030D-6E8A-4147-A177-3AD203B41FA5}">
                      <a16:colId xmlns:a16="http://schemas.microsoft.com/office/drawing/2014/main" val="20003"/>
                    </a:ext>
                  </a:extLst>
                </a:gridCol>
                <a:gridCol w="805050">
                  <a:extLst>
                    <a:ext uri="{9D8B030D-6E8A-4147-A177-3AD203B41FA5}">
                      <a16:colId xmlns:a16="http://schemas.microsoft.com/office/drawing/2014/main" val="20004"/>
                    </a:ext>
                  </a:extLst>
                </a:gridCol>
                <a:gridCol w="818325">
                  <a:extLst>
                    <a:ext uri="{9D8B030D-6E8A-4147-A177-3AD203B41FA5}">
                      <a16:colId xmlns:a16="http://schemas.microsoft.com/office/drawing/2014/main" val="20005"/>
                    </a:ext>
                  </a:extLst>
                </a:gridCol>
                <a:gridCol w="858175">
                  <a:extLst>
                    <a:ext uri="{9D8B030D-6E8A-4147-A177-3AD203B41FA5}">
                      <a16:colId xmlns:a16="http://schemas.microsoft.com/office/drawing/2014/main" val="20006"/>
                    </a:ext>
                  </a:extLst>
                </a:gridCol>
              </a:tblGrid>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Output</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MR/P/AR</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TR</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127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TC</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MC</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AC</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07009"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Profit</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0"/>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0</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Quattrocento Sans"/>
                        <a:ea typeface="Quattrocento Sans"/>
                        <a:cs typeface="Quattrocento Sans"/>
                        <a:sym typeface="Quattrocento Sans"/>
                      </a:endParaRPr>
                    </a:p>
                  </a:txBody>
                  <a:tcPr marL="0" marR="0" marT="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Quattrocento Sans"/>
                        <a:ea typeface="Quattrocento Sans"/>
                        <a:cs typeface="Quattrocento Sans"/>
                        <a:sym typeface="Quattrocento Sans"/>
                      </a:endParaRPr>
                    </a:p>
                  </a:txBody>
                  <a:tcPr marL="0" marR="0" marT="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Quattrocento Sans"/>
                        <a:ea typeface="Quattrocento Sans"/>
                        <a:cs typeface="Quattrocento Sans"/>
                        <a:sym typeface="Quattrocento Sans"/>
                      </a:endParaRPr>
                    </a:p>
                  </a:txBody>
                  <a:tcPr marL="0" marR="0" marT="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Quattrocento Sans"/>
                        <a:ea typeface="Quattrocento Sans"/>
                        <a:cs typeface="Quattrocento Sans"/>
                        <a:sym typeface="Quattrocento Sans"/>
                      </a:endParaRPr>
                    </a:p>
                  </a:txBody>
                  <a:tcPr marL="0" marR="0" marT="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1"/>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27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19.75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19.75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67005"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-14.75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2"/>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23.5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11.75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19075"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-13.5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3"/>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26.5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8.83</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19075"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4"/>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29</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-9</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5"/>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31</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6.20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6"/>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5.42</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69240"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7"/>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33.75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4.82</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7175"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8"/>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8</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35.25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4.41</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7175"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9"/>
                  </a:ext>
                </a:extLst>
              </a:tr>
              <a:tr h="2185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9</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37.25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4.14</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7175"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0"/>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4.00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1"/>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11</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43.25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3.93</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05104"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11.75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2"/>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12</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48</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4.00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12</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3"/>
                  </a:ext>
                </a:extLst>
              </a:tr>
              <a:tr h="218425">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13</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54.5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4.19</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7175"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10.5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4"/>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14</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64</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9.5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4.57</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5"/>
                  </a:ext>
                </a:extLst>
              </a:tr>
              <a:tr h="218475">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13.5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5.17</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69240"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6"/>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16</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80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96</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18.5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6.00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-16</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7"/>
                  </a:ext>
                </a:extLst>
              </a:tr>
            </a:tbl>
          </a:graphicData>
        </a:graphic>
      </p:graphicFrame>
      <p:pic>
        <p:nvPicPr>
          <p:cNvPr id="647" name="Google Shape;647;p19"/>
          <p:cNvPicPr preferRelativeResize="0"/>
          <p:nvPr/>
        </p:nvPicPr>
        <p:blipFill rotWithShape="1">
          <a:blip r:embed="rId3">
            <a:alphaModFix/>
          </a:blip>
          <a:srcRect/>
          <a:stretch/>
        </p:blipFill>
        <p:spPr>
          <a:xfrm>
            <a:off x="1169248" y="2421423"/>
            <a:ext cx="4469552" cy="3940447"/>
          </a:xfrm>
          <a:prstGeom prst="rect">
            <a:avLst/>
          </a:prstGeom>
          <a:noFill/>
          <a:ln>
            <a:noFill/>
          </a:ln>
        </p:spPr>
      </p:pic>
      <p:sp>
        <p:nvSpPr>
          <p:cNvPr id="648" name="Google Shape;648;p19"/>
          <p:cNvSpPr txBox="1"/>
          <p:nvPr/>
        </p:nvSpPr>
        <p:spPr>
          <a:xfrm>
            <a:off x="1169248" y="956276"/>
            <a:ext cx="1878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Graphs</a:t>
            </a:r>
            <a:endParaRPr sz="3600" b="1" i="0" u="none" strike="noStrike" cap="none">
              <a:solidFill>
                <a:schemeClr val="dk1"/>
              </a:solidFill>
              <a:latin typeface="Helvetica Neue"/>
              <a:ea typeface="Helvetica Neue"/>
              <a:cs typeface="Helvetica Neue"/>
              <a:sym typeface="Helvetica Neue"/>
            </a:endParaRPr>
          </a:p>
        </p:txBody>
      </p:sp>
      <p:sp>
        <p:nvSpPr>
          <p:cNvPr id="649" name="Google Shape;649;p19"/>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2.4</a:t>
            </a:r>
            <a:endParaRPr sz="3600" b="0" i="0" u="none" strike="noStrike" cap="none">
              <a:solidFill>
                <a:srgbClr val="000000"/>
              </a:solidFill>
              <a:latin typeface="Helvetica Neue"/>
              <a:ea typeface="Helvetica Neue"/>
              <a:cs typeface="Helvetica Neue"/>
              <a:sym typeface="Helvetica Neue"/>
            </a:endParaRPr>
          </a:p>
        </p:txBody>
      </p:sp>
      <p:sp>
        <p:nvSpPr>
          <p:cNvPr id="650" name="Google Shape;650;p19"/>
          <p:cNvSpPr txBox="1"/>
          <p:nvPr/>
        </p:nvSpPr>
        <p:spPr>
          <a:xfrm>
            <a:off x="1169248" y="1824106"/>
            <a:ext cx="37075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Quattrocento Sans"/>
                <a:ea typeface="Quattrocento Sans"/>
                <a:cs typeface="Quattrocento Sans"/>
                <a:sym typeface="Quattrocento Sans"/>
              </a:rPr>
              <a:t>Total Revenue and Total Cost Graph</a:t>
            </a:r>
            <a:endParaRPr sz="1800" b="1"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20"/>
          <p:cNvSpPr txBox="1"/>
          <p:nvPr/>
        </p:nvSpPr>
        <p:spPr>
          <a:xfrm>
            <a:off x="1169248" y="956276"/>
            <a:ext cx="1878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Graphs</a:t>
            </a:r>
            <a:endParaRPr sz="3600" b="1" i="0" u="none" strike="noStrike" cap="none">
              <a:solidFill>
                <a:schemeClr val="dk1"/>
              </a:solidFill>
              <a:latin typeface="Helvetica Neue"/>
              <a:ea typeface="Helvetica Neue"/>
              <a:cs typeface="Helvetica Neue"/>
              <a:sym typeface="Helvetica Neue"/>
            </a:endParaRPr>
          </a:p>
        </p:txBody>
      </p:sp>
      <p:sp>
        <p:nvSpPr>
          <p:cNvPr id="656" name="Google Shape;656;p20"/>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2.4</a:t>
            </a:r>
            <a:endParaRPr sz="3600" b="0" i="0" u="none" strike="noStrike" cap="none">
              <a:solidFill>
                <a:srgbClr val="000000"/>
              </a:solidFill>
              <a:latin typeface="Helvetica Neue"/>
              <a:ea typeface="Helvetica Neue"/>
              <a:cs typeface="Helvetica Neue"/>
              <a:sym typeface="Helvetica Neue"/>
            </a:endParaRPr>
          </a:p>
        </p:txBody>
      </p:sp>
      <p:pic>
        <p:nvPicPr>
          <p:cNvPr id="657" name="Google Shape;657;p20"/>
          <p:cNvPicPr preferRelativeResize="0"/>
          <p:nvPr/>
        </p:nvPicPr>
        <p:blipFill rotWithShape="1">
          <a:blip r:embed="rId3">
            <a:alphaModFix/>
          </a:blip>
          <a:srcRect/>
          <a:stretch/>
        </p:blipFill>
        <p:spPr>
          <a:xfrm>
            <a:off x="1169248" y="2418728"/>
            <a:ext cx="4469552" cy="3820258"/>
          </a:xfrm>
          <a:prstGeom prst="rect">
            <a:avLst/>
          </a:prstGeom>
          <a:noFill/>
          <a:ln>
            <a:noFill/>
          </a:ln>
        </p:spPr>
      </p:pic>
      <p:graphicFrame>
        <p:nvGraphicFramePr>
          <p:cNvPr id="658" name="Google Shape;658;p20"/>
          <p:cNvGraphicFramePr/>
          <p:nvPr/>
        </p:nvGraphicFramePr>
        <p:xfrm>
          <a:off x="6096000" y="1627618"/>
          <a:ext cx="5562650" cy="5071462"/>
        </p:xfrm>
        <a:graphic>
          <a:graphicData uri="http://schemas.openxmlformats.org/drawingml/2006/table">
            <a:tbl>
              <a:tblPr firstRow="1" bandRow="1">
                <a:noFill/>
                <a:tableStyleId>{CA884D78-1B74-4643-9BF8-7FB737DE12BA}</a:tableStyleId>
              </a:tblPr>
              <a:tblGrid>
                <a:gridCol w="832250">
                  <a:extLst>
                    <a:ext uri="{9D8B030D-6E8A-4147-A177-3AD203B41FA5}">
                      <a16:colId xmlns:a16="http://schemas.microsoft.com/office/drawing/2014/main" val="20000"/>
                    </a:ext>
                  </a:extLst>
                </a:gridCol>
                <a:gridCol w="832250">
                  <a:extLst>
                    <a:ext uri="{9D8B030D-6E8A-4147-A177-3AD203B41FA5}">
                      <a16:colId xmlns:a16="http://schemas.microsoft.com/office/drawing/2014/main" val="20001"/>
                    </a:ext>
                  </a:extLst>
                </a:gridCol>
                <a:gridCol w="624825">
                  <a:extLst>
                    <a:ext uri="{9D8B030D-6E8A-4147-A177-3AD203B41FA5}">
                      <a16:colId xmlns:a16="http://schemas.microsoft.com/office/drawing/2014/main" val="20002"/>
                    </a:ext>
                  </a:extLst>
                </a:gridCol>
                <a:gridCol w="791775">
                  <a:extLst>
                    <a:ext uri="{9D8B030D-6E8A-4147-A177-3AD203B41FA5}">
                      <a16:colId xmlns:a16="http://schemas.microsoft.com/office/drawing/2014/main" val="20003"/>
                    </a:ext>
                  </a:extLst>
                </a:gridCol>
                <a:gridCol w="805050">
                  <a:extLst>
                    <a:ext uri="{9D8B030D-6E8A-4147-A177-3AD203B41FA5}">
                      <a16:colId xmlns:a16="http://schemas.microsoft.com/office/drawing/2014/main" val="20004"/>
                    </a:ext>
                  </a:extLst>
                </a:gridCol>
                <a:gridCol w="818325">
                  <a:extLst>
                    <a:ext uri="{9D8B030D-6E8A-4147-A177-3AD203B41FA5}">
                      <a16:colId xmlns:a16="http://schemas.microsoft.com/office/drawing/2014/main" val="20005"/>
                    </a:ext>
                  </a:extLst>
                </a:gridCol>
                <a:gridCol w="858175">
                  <a:extLst>
                    <a:ext uri="{9D8B030D-6E8A-4147-A177-3AD203B41FA5}">
                      <a16:colId xmlns:a16="http://schemas.microsoft.com/office/drawing/2014/main" val="20006"/>
                    </a:ext>
                  </a:extLst>
                </a:gridCol>
              </a:tblGrid>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Outpu</a:t>
                      </a:r>
                      <a:r>
                        <a:rPr lang="en-US" sz="1400" u="none" strike="noStrike" cap="none" baseline="30000">
                          <a:latin typeface="Quattrocento Sans"/>
                          <a:ea typeface="Quattrocento Sans"/>
                          <a:cs typeface="Quattrocento Sans"/>
                          <a:sym typeface="Quattrocento Sans"/>
                        </a:rPr>
                        <a:t>. </a:t>
                      </a:r>
                      <a:r>
                        <a:rPr lang="en-US" sz="1400" u="none" strike="noStrike" cap="none">
                          <a:latin typeface="Quattrocento Sans"/>
                          <a:ea typeface="Quattrocento Sans"/>
                          <a:cs typeface="Quattrocento Sans"/>
                          <a:sym typeface="Quattrocento Sans"/>
                        </a:rPr>
                        <a:t>t</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MR/P/AR</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TR</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127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TC</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MC</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AC</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07009"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Profit</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0"/>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0</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Quattrocento Sans"/>
                        <a:ea typeface="Quattrocento Sans"/>
                        <a:cs typeface="Quattrocento Sans"/>
                        <a:sym typeface="Quattrocento Sans"/>
                      </a:endParaRPr>
                    </a:p>
                  </a:txBody>
                  <a:tcPr marL="0" marR="0" marT="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Quattrocento Sans"/>
                        <a:ea typeface="Quattrocento Sans"/>
                        <a:cs typeface="Quattrocento Sans"/>
                        <a:sym typeface="Quattrocento Sans"/>
                      </a:endParaRPr>
                    </a:p>
                  </a:txBody>
                  <a:tcPr marL="0" marR="0" marT="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Quattrocento Sans"/>
                        <a:ea typeface="Quattrocento Sans"/>
                        <a:cs typeface="Quattrocento Sans"/>
                        <a:sym typeface="Quattrocento Sans"/>
                      </a:endParaRPr>
                    </a:p>
                  </a:txBody>
                  <a:tcPr marL="0" marR="0" marT="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Quattrocento Sans"/>
                        <a:ea typeface="Quattrocento Sans"/>
                        <a:cs typeface="Quattrocento Sans"/>
                        <a:sym typeface="Quattrocento Sans"/>
                      </a:endParaRPr>
                    </a:p>
                  </a:txBody>
                  <a:tcPr marL="0" marR="0" marT="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1"/>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27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19.75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19.75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67005"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-14.75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2"/>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23.5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11.75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19075"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-13.5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3"/>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26.5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8.83</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19075"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4"/>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29</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-9</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5"/>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31</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6.20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6"/>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5.42</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69240" marR="0" lvl="0" indent="0" algn="l"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7"/>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33.75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4.82</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7175"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8"/>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8</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35.25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4.41</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7175"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09"/>
                  </a:ext>
                </a:extLst>
              </a:tr>
              <a:tr h="2185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9</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37.25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4.14</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7175"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0"/>
                  </a:ext>
                </a:extLst>
              </a:tr>
              <a:tr h="218450">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2.75</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4.00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500"/>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10</a:t>
                      </a:r>
                      <a:endParaRPr sz="1400" u="none" strike="noStrike" cap="none">
                        <a:latin typeface="Quattrocento Sans"/>
                        <a:ea typeface="Quattrocento Sans"/>
                        <a:cs typeface="Quattrocento Sans"/>
                        <a:sym typeface="Quattrocento Sans"/>
                      </a:endParaRPr>
                    </a:p>
                  </a:txBody>
                  <a:tcPr marL="0" marR="0" marT="2730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1"/>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11</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43.25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3.93</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05104"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11.75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2"/>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12</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48</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4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4.00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12</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3"/>
                  </a:ext>
                </a:extLst>
              </a:tr>
              <a:tr h="218425">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13</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54.5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4.19</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57175"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10.5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4"/>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14</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64</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9.5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4.57</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5"/>
                  </a:ext>
                </a:extLst>
              </a:tr>
              <a:tr h="218475">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77.5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13.5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5.17</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269240" marR="0" lvl="0" indent="0" algn="l"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-2.5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6"/>
                  </a:ext>
                </a:extLst>
              </a:tr>
              <a:tr h="218450">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16</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5</a:t>
                      </a:r>
                      <a:endParaRPr sz="1400" u="none" strike="noStrike" cap="none"/>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80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0"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96</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18.5</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190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6.00</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tc>
                  <a:txBody>
                    <a:bodyPr/>
                    <a:lstStyle/>
                    <a:p>
                      <a:pPr marL="635" marR="0" lvl="0" indent="0" algn="ctr" rtl="0">
                        <a:lnSpc>
                          <a:spcPct val="127142"/>
                        </a:lnSpc>
                        <a:spcBef>
                          <a:spcPts val="0"/>
                        </a:spcBef>
                        <a:spcAft>
                          <a:spcPts val="0"/>
                        </a:spcAft>
                        <a:buClr>
                          <a:srgbClr val="000000"/>
                        </a:buClr>
                        <a:buSzPts val="1400"/>
                        <a:buFont typeface="Arial"/>
                        <a:buNone/>
                      </a:pPr>
                      <a:r>
                        <a:rPr lang="en-US" sz="1400" u="none" strike="noStrike" cap="none">
                          <a:latin typeface="Quattrocento Sans"/>
                          <a:ea typeface="Quattrocento Sans"/>
                          <a:cs typeface="Quattrocento Sans"/>
                          <a:sym typeface="Quattrocento Sans"/>
                        </a:rPr>
                        <a:t>-16</a:t>
                      </a:r>
                      <a:endParaRPr sz="1400" u="none" strike="noStrike" cap="none">
                        <a:latin typeface="Quattrocento Sans"/>
                        <a:ea typeface="Quattrocento Sans"/>
                        <a:cs typeface="Quattrocento Sans"/>
                        <a:sym typeface="Quattrocento Sans"/>
                      </a:endParaRPr>
                    </a:p>
                  </a:txBody>
                  <a:tcPr marL="0" marR="0" marT="27950" marB="0">
                    <a:lnL w="12700" cap="flat" cmpd="sng">
                      <a:solidFill>
                        <a:srgbClr val="6FAC46"/>
                      </a:solidFill>
                      <a:prstDash val="solid"/>
                      <a:round/>
                      <a:headEnd type="none" w="sm" len="sm"/>
                      <a:tailEnd type="none" w="sm" len="sm"/>
                    </a:lnL>
                    <a:lnR w="12700" cap="flat" cmpd="sng">
                      <a:solidFill>
                        <a:srgbClr val="6FAC46"/>
                      </a:solidFill>
                      <a:prstDash val="solid"/>
                      <a:round/>
                      <a:headEnd type="none" w="sm" len="sm"/>
                      <a:tailEnd type="none" w="sm" len="sm"/>
                    </a:lnR>
                    <a:lnT w="12700" cap="flat" cmpd="sng">
                      <a:solidFill>
                        <a:srgbClr val="6FAC46"/>
                      </a:solidFill>
                      <a:prstDash val="solid"/>
                      <a:round/>
                      <a:headEnd type="none" w="sm" len="sm"/>
                      <a:tailEnd type="none" w="sm" len="sm"/>
                    </a:lnT>
                    <a:lnB w="12700" cap="flat" cmpd="sng">
                      <a:solidFill>
                        <a:srgbClr val="6FAC46"/>
                      </a:solidFill>
                      <a:prstDash val="solid"/>
                      <a:round/>
                      <a:headEnd type="none" w="sm" len="sm"/>
                      <a:tailEnd type="none" w="sm" len="sm"/>
                    </a:lnB>
                  </a:tcPr>
                </a:tc>
                <a:extLst>
                  <a:ext uri="{0D108BD9-81ED-4DB2-BD59-A6C34878D82A}">
                    <a16:rowId xmlns:a16="http://schemas.microsoft.com/office/drawing/2014/main" val="10017"/>
                  </a:ext>
                </a:extLst>
              </a:tr>
            </a:tbl>
          </a:graphicData>
        </a:graphic>
      </p:graphicFrame>
      <p:sp>
        <p:nvSpPr>
          <p:cNvPr id="659" name="Google Shape;659;p20"/>
          <p:cNvSpPr txBox="1"/>
          <p:nvPr/>
        </p:nvSpPr>
        <p:spPr>
          <a:xfrm>
            <a:off x="1169248" y="1824106"/>
            <a:ext cx="37075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Quattrocento Sans"/>
                <a:ea typeface="Quattrocento Sans"/>
                <a:cs typeface="Quattrocento Sans"/>
                <a:sym typeface="Quattrocento Sans"/>
              </a:rPr>
              <a:t>Total Profit Graph</a:t>
            </a:r>
            <a:endParaRPr sz="1800" b="1"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21"/>
          <p:cNvSpPr txBox="1"/>
          <p:nvPr/>
        </p:nvSpPr>
        <p:spPr>
          <a:xfrm>
            <a:off x="1169248" y="2057400"/>
            <a:ext cx="3688079" cy="2968120"/>
          </a:xfrm>
          <a:prstGeom prst="rect">
            <a:avLst/>
          </a:prstGeom>
          <a:noFill/>
          <a:ln>
            <a:noFill/>
          </a:ln>
        </p:spPr>
        <p:txBody>
          <a:bodyPr spcFirstLastPara="1" wrap="square" lIns="0" tIns="13325" rIns="0" bIns="0" anchor="t" anchorCtr="0">
            <a:spAutoFit/>
          </a:bodyPr>
          <a:lstStyle/>
          <a:p>
            <a:pPr marL="469900" marR="5080" lvl="0" indent="-4572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Thus the profit maximisation point is at MC = MR</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2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469900" marR="210820" lvl="0" indent="-4572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Mc curve cuts MR from below (Because cost should be lower than revenue)</a:t>
            </a:r>
            <a:endParaRPr sz="1600" b="0" i="0" u="none" strike="noStrike" cap="none">
              <a:solidFill>
                <a:schemeClr val="dk1"/>
              </a:solidFill>
              <a:latin typeface="Quattrocento Sans"/>
              <a:ea typeface="Quattrocento Sans"/>
              <a:cs typeface="Quattrocento Sans"/>
              <a:sym typeface="Quattrocento Sans"/>
            </a:endParaRPr>
          </a:p>
          <a:p>
            <a:pPr marL="469900" marR="210820" lvl="0" indent="-2540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469900" marR="210820" lvl="0" indent="-4572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Based on its MC and MR, the firm will maximize its profits (or minimize its losses) by producing at Qf</a:t>
            </a:r>
            <a:endParaRPr sz="1600" b="0" i="0" u="none" strike="noStrike" cap="none">
              <a:solidFill>
                <a:schemeClr val="dk1"/>
              </a:solidFill>
              <a:latin typeface="Quattrocento Sans"/>
              <a:ea typeface="Quattrocento Sans"/>
              <a:cs typeface="Quattrocento Sans"/>
              <a:sym typeface="Quattrocento Sans"/>
            </a:endParaRPr>
          </a:p>
          <a:p>
            <a:pPr marL="469900" marR="210820" lvl="0" indent="-2540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665" name="Google Shape;665;p21"/>
          <p:cNvSpPr txBox="1"/>
          <p:nvPr/>
        </p:nvSpPr>
        <p:spPr>
          <a:xfrm>
            <a:off x="1169250" y="956275"/>
            <a:ext cx="4100463"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Profit Maximization </a:t>
            </a:r>
            <a:endParaRPr sz="3600" b="1" i="0" u="none" strike="noStrike" cap="none">
              <a:solidFill>
                <a:schemeClr val="dk1"/>
              </a:solidFill>
              <a:latin typeface="Helvetica Neue"/>
              <a:ea typeface="Helvetica Neue"/>
              <a:cs typeface="Helvetica Neue"/>
              <a:sym typeface="Helvetica Neue"/>
            </a:endParaRPr>
          </a:p>
        </p:txBody>
      </p:sp>
      <p:sp>
        <p:nvSpPr>
          <p:cNvPr id="666" name="Google Shape;666;p21"/>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2.5</a:t>
            </a:r>
            <a:endParaRPr sz="3600" b="0" i="0" u="none" strike="noStrike" cap="none">
              <a:solidFill>
                <a:srgbClr val="000000"/>
              </a:solidFill>
              <a:latin typeface="Helvetica Neue"/>
              <a:ea typeface="Helvetica Neue"/>
              <a:cs typeface="Helvetica Neue"/>
              <a:sym typeface="Helvetica Neue"/>
            </a:endParaRPr>
          </a:p>
        </p:txBody>
      </p:sp>
      <p:pic>
        <p:nvPicPr>
          <p:cNvPr id="667" name="Google Shape;667;p21"/>
          <p:cNvPicPr preferRelativeResize="0"/>
          <p:nvPr/>
        </p:nvPicPr>
        <p:blipFill rotWithShape="1">
          <a:blip r:embed="rId3">
            <a:alphaModFix/>
          </a:blip>
          <a:srcRect/>
          <a:stretch/>
        </p:blipFill>
        <p:spPr>
          <a:xfrm>
            <a:off x="5269713" y="1888642"/>
            <a:ext cx="6635357" cy="3826358"/>
          </a:xfrm>
          <a:prstGeom prst="rect">
            <a:avLst/>
          </a:prstGeom>
          <a:noFill/>
          <a:ln>
            <a:noFill/>
          </a:ln>
        </p:spPr>
      </p:pic>
      <p:pic>
        <p:nvPicPr>
          <p:cNvPr id="668" name="Google Shape;668;p21" descr="Paperclip"/>
          <p:cNvPicPr preferRelativeResize="0"/>
          <p:nvPr/>
        </p:nvPicPr>
        <p:blipFill rotWithShape="1">
          <a:blip r:embed="rId4">
            <a:alphaModFix/>
          </a:blip>
          <a:srcRect/>
          <a:stretch/>
        </p:blipFill>
        <p:spPr>
          <a:xfrm>
            <a:off x="507084" y="5610497"/>
            <a:ext cx="491569" cy="491569"/>
          </a:xfrm>
          <a:prstGeom prst="rect">
            <a:avLst/>
          </a:prstGeom>
          <a:noFill/>
          <a:ln>
            <a:noFill/>
          </a:ln>
        </p:spPr>
      </p:pic>
      <p:sp>
        <p:nvSpPr>
          <p:cNvPr id="669" name="Google Shape;669;p21"/>
          <p:cNvSpPr txBox="1"/>
          <p:nvPr/>
        </p:nvSpPr>
        <p:spPr>
          <a:xfrm>
            <a:off x="1005580" y="5656226"/>
            <a:ext cx="3566420" cy="338514"/>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‘Maximizing Profit Practice’ - Video</a:t>
            </a: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22"/>
          <p:cNvSpPr txBox="1"/>
          <p:nvPr/>
        </p:nvSpPr>
        <p:spPr>
          <a:xfrm>
            <a:off x="1169248" y="1828800"/>
            <a:ext cx="6374552" cy="4471086"/>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The number of firms is fixed.</a:t>
            </a:r>
            <a:endParaRPr sz="1600" b="0" i="0" u="none" strike="noStrike" cap="none">
              <a:solidFill>
                <a:srgbClr val="000000"/>
              </a:solidFill>
              <a:latin typeface="Quattrocento Sans"/>
              <a:ea typeface="Quattrocento Sans"/>
              <a:cs typeface="Quattrocento Sans"/>
              <a:sym typeface="Quattrocento Sans"/>
            </a:endParaRPr>
          </a:p>
          <a:p>
            <a:pPr marL="0" marR="0" lvl="0" indent="1016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Depending on its costs and revenue, a firm might be making large profits, small profits, no profits or a loss; and in the short run, it may continue to do so.</a:t>
            </a:r>
            <a:endParaRPr sz="1600" b="0" i="0" u="none" strike="noStrike" cap="none">
              <a:solidFill>
                <a:schemeClr val="dk1"/>
              </a:solidFill>
              <a:latin typeface="Quattrocento Sans"/>
              <a:ea typeface="Quattrocento Sans"/>
              <a:cs typeface="Quattrocento Sans"/>
              <a:sym typeface="Quattrocento Sans"/>
            </a:endParaRPr>
          </a:p>
          <a:p>
            <a:pPr marL="38100" marR="464819" lvl="0" indent="0" algn="l" rtl="0">
              <a:lnSpc>
                <a:spcPct val="100000"/>
              </a:lnSpc>
              <a:spcBef>
                <a:spcPts val="10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8100" marR="464819" lvl="0" indent="0" algn="l" rtl="0">
              <a:lnSpc>
                <a:spcPct val="100000"/>
              </a:lnSpc>
              <a:spcBef>
                <a:spcPts val="105"/>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Recall from our earlier unit that a firm faces the following </a:t>
            </a:r>
            <a:r>
              <a:rPr lang="en-US" sz="1600" b="1" i="0" u="none" strike="noStrike" cap="none">
                <a:solidFill>
                  <a:schemeClr val="dk1"/>
                </a:solidFill>
                <a:latin typeface="Quattrocento Sans"/>
                <a:ea typeface="Quattrocento Sans"/>
                <a:cs typeface="Quattrocento Sans"/>
                <a:sym typeface="Quattrocento Sans"/>
              </a:rPr>
              <a:t>short-run production costs</a:t>
            </a:r>
            <a:r>
              <a:rPr lang="en-US" sz="1600" b="0" i="0" u="none" strike="noStrike" cap="none">
                <a:solidFill>
                  <a:schemeClr val="dk1"/>
                </a:solidFill>
                <a:latin typeface="Quattrocento Sans"/>
                <a:ea typeface="Quattrocento Sans"/>
                <a:cs typeface="Quattrocento Sans"/>
                <a:sym typeface="Quattrocento Sans"/>
              </a:rPr>
              <a:t>:</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3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4485" marR="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MC, which slopes upwards because of diminishing marginal returns</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3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4485" marR="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AVC, which is the per unit labor costs of production</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3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4485" marR="30480" lvl="0" indent="-287019" algn="l" rtl="0">
              <a:lnSpc>
                <a:spcPct val="100000"/>
              </a:lnSpc>
              <a:spcBef>
                <a:spcPts val="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ATC, which is the AVC plus the AFC (the per-unit costs of fixed capital resources)</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3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4485" marR="358775" lvl="0" indent="-287019" algn="l" rtl="0">
              <a:lnSpc>
                <a:spcPct val="100000"/>
              </a:lnSpc>
              <a:spcBef>
                <a:spcPts val="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Recall also that MC must intersect the average cost curves at their lowest points.</a:t>
            </a:r>
            <a:endParaRPr sz="1600" b="0" i="0" u="none" strike="noStrike" cap="none">
              <a:solidFill>
                <a:schemeClr val="dk1"/>
              </a:solidFill>
              <a:latin typeface="Quattrocento Sans"/>
              <a:ea typeface="Quattrocento Sans"/>
              <a:cs typeface="Quattrocento Sans"/>
              <a:sym typeface="Quattrocento Sans"/>
            </a:endParaRPr>
          </a:p>
        </p:txBody>
      </p:sp>
      <p:pic>
        <p:nvPicPr>
          <p:cNvPr id="675" name="Google Shape;675;p22"/>
          <p:cNvPicPr preferRelativeResize="0"/>
          <p:nvPr/>
        </p:nvPicPr>
        <p:blipFill rotWithShape="1">
          <a:blip r:embed="rId3">
            <a:alphaModFix/>
          </a:blip>
          <a:srcRect/>
          <a:stretch/>
        </p:blipFill>
        <p:spPr>
          <a:xfrm>
            <a:off x="7620000" y="2006948"/>
            <a:ext cx="4177283" cy="4114800"/>
          </a:xfrm>
          <a:prstGeom prst="rect">
            <a:avLst/>
          </a:prstGeom>
          <a:noFill/>
          <a:ln>
            <a:noFill/>
          </a:ln>
        </p:spPr>
      </p:pic>
      <p:sp>
        <p:nvSpPr>
          <p:cNvPr id="676" name="Google Shape;676;p22"/>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Short run</a:t>
            </a:r>
            <a:endParaRPr sz="3600" b="1" i="0" u="none" strike="noStrike" cap="none">
              <a:solidFill>
                <a:schemeClr val="dk1"/>
              </a:solidFill>
              <a:latin typeface="Helvetica Neue"/>
              <a:ea typeface="Helvetica Neue"/>
              <a:cs typeface="Helvetica Neue"/>
              <a:sym typeface="Helvetica Neue"/>
            </a:endParaRPr>
          </a:p>
        </p:txBody>
      </p:sp>
      <p:sp>
        <p:nvSpPr>
          <p:cNvPr id="677" name="Google Shape;677;p22"/>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3</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3"/>
          <p:cNvSpPr txBox="1"/>
          <p:nvPr/>
        </p:nvSpPr>
        <p:spPr>
          <a:xfrm>
            <a:off x="1172995" y="2057400"/>
            <a:ext cx="10641752" cy="584775"/>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Quattrocento Sans"/>
                <a:ea typeface="Quattrocento Sans"/>
                <a:cs typeface="Quattrocento Sans"/>
                <a:sym typeface="Quattrocento Sans"/>
              </a:rPr>
              <a:t>Explain why as quantity increases, the difference between Average Total Cost (ATC) and Average Variable Cost (AVC) keeps on reducing?</a:t>
            </a:r>
            <a:endParaRPr sz="1600" b="0" i="0" u="none" strike="noStrike" cap="none">
              <a:solidFill>
                <a:srgbClr val="000000"/>
              </a:solidFill>
              <a:latin typeface="Quattrocento Sans"/>
              <a:ea typeface="Quattrocento Sans"/>
              <a:cs typeface="Quattrocento Sans"/>
              <a:sym typeface="Quattrocento Sans"/>
            </a:endParaRPr>
          </a:p>
        </p:txBody>
      </p:sp>
      <p:pic>
        <p:nvPicPr>
          <p:cNvPr id="683" name="Google Shape;683;p23" descr="Help"/>
          <p:cNvPicPr preferRelativeResize="0"/>
          <p:nvPr/>
        </p:nvPicPr>
        <p:blipFill rotWithShape="1">
          <a:blip r:embed="rId3">
            <a:alphaModFix/>
          </a:blip>
          <a:srcRect/>
          <a:stretch/>
        </p:blipFill>
        <p:spPr>
          <a:xfrm>
            <a:off x="434017" y="1994613"/>
            <a:ext cx="647562" cy="647562"/>
          </a:xfrm>
          <a:prstGeom prst="rect">
            <a:avLst/>
          </a:prstGeom>
          <a:noFill/>
          <a:ln>
            <a:noFill/>
          </a:ln>
        </p:spPr>
      </p:pic>
      <p:sp>
        <p:nvSpPr>
          <p:cNvPr id="684" name="Google Shape;684;p23"/>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Short run</a:t>
            </a:r>
            <a:endParaRPr sz="3600" b="1" i="0" u="none" strike="noStrike" cap="none">
              <a:solidFill>
                <a:schemeClr val="dk1"/>
              </a:solidFill>
              <a:latin typeface="Helvetica Neue"/>
              <a:ea typeface="Helvetica Neue"/>
              <a:cs typeface="Helvetica Neue"/>
              <a:sym typeface="Helvetica Neue"/>
            </a:endParaRPr>
          </a:p>
        </p:txBody>
      </p:sp>
      <p:sp>
        <p:nvSpPr>
          <p:cNvPr id="685" name="Google Shape;685;p23"/>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3</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
          <p:cNvSpPr txBox="1"/>
          <p:nvPr/>
        </p:nvSpPr>
        <p:spPr>
          <a:xfrm>
            <a:off x="586856" y="1811162"/>
            <a:ext cx="4744800" cy="427805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Market structures</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Market classification</a:t>
            </a:r>
            <a:endParaRPr sz="1600" b="0" i="0" u="none" strike="noStrike" cap="none">
              <a:solidFill>
                <a:srgbClr val="000000"/>
              </a:solidFill>
              <a:latin typeface="Quattrocento Sans"/>
              <a:ea typeface="Quattrocento Sans"/>
              <a:cs typeface="Quattrocento Sans"/>
              <a:sym typeface="Quattrocento Sans"/>
            </a:endParaRPr>
          </a:p>
          <a:p>
            <a:pPr marL="800100" marR="0" lvl="1" indent="-22860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Perfect Competition</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Perfect Competition - Meaning</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Features</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Price Determination</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Graphs</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Profit Maximization </a:t>
            </a:r>
            <a:endParaRPr sz="1600" b="0" i="0" u="none" strike="noStrike" cap="none">
              <a:solidFill>
                <a:srgbClr val="000000"/>
              </a:solidFill>
              <a:latin typeface="Quattrocento Sans"/>
              <a:ea typeface="Quattrocento Sans"/>
              <a:cs typeface="Quattrocento Sans"/>
              <a:sym typeface="Quattrocento Sans"/>
            </a:endParaRPr>
          </a:p>
          <a:p>
            <a:pPr marL="800100" marR="0" lvl="1" indent="-22860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Short Run</a:t>
            </a:r>
            <a:endParaRPr sz="1600" b="0" i="0" u="none" strike="noStrike" cap="none">
              <a:solidFill>
                <a:srgbClr val="000000"/>
              </a:solidFill>
              <a:latin typeface="Quattrocento Sans"/>
              <a:ea typeface="Quattrocento Sans"/>
              <a:cs typeface="Quattrocento Sans"/>
              <a:sym typeface="Quattrocento Sans"/>
            </a:endParaRPr>
          </a:p>
          <a:p>
            <a:pPr marL="800100" marR="0" lvl="1" indent="-22860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Long run</a:t>
            </a:r>
            <a:endParaRPr sz="1600" b="0" i="0" u="none" strike="noStrike" cap="none">
              <a:solidFill>
                <a:srgbClr val="000000"/>
              </a:solidFill>
              <a:latin typeface="Quattrocento Sans"/>
              <a:ea typeface="Quattrocento Sans"/>
              <a:cs typeface="Quattrocento Sans"/>
              <a:sym typeface="Quattrocento Sans"/>
            </a:endParaRPr>
          </a:p>
          <a:p>
            <a:pPr marL="457200" marR="0" lvl="1"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Shut Down Rule</a:t>
            </a:r>
            <a:endParaRPr sz="1600" b="0" i="0" u="none" strike="noStrike" cap="none">
              <a:solidFill>
                <a:srgbClr val="000000"/>
              </a:solidFill>
              <a:latin typeface="Quattrocento Sans"/>
              <a:ea typeface="Quattrocento Sans"/>
              <a:cs typeface="Quattrocento Sans"/>
              <a:sym typeface="Quattrocento Sans"/>
            </a:endParaRPr>
          </a:p>
          <a:p>
            <a:pPr marL="342900" marR="0" lvl="0" indent="-22860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22860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p:txBody>
      </p:sp>
      <p:sp>
        <p:nvSpPr>
          <p:cNvPr id="428" name="Google Shape;428;p2"/>
          <p:cNvSpPr txBox="1">
            <a:spLocks noGrp="1"/>
          </p:cNvSpPr>
          <p:nvPr>
            <p:ph type="title"/>
          </p:nvPr>
        </p:nvSpPr>
        <p:spPr>
          <a:xfrm>
            <a:off x="586848" y="956275"/>
            <a:ext cx="41427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Today’s Agenda</a:t>
            </a:r>
            <a:endParaRPr sz="3600" b="1" i="0" u="none" strike="noStrike" cap="none">
              <a:solidFill>
                <a:schemeClr val="dk1"/>
              </a:solidFill>
              <a:latin typeface="Helvetica Neue"/>
              <a:ea typeface="Helvetica Neue"/>
              <a:cs typeface="Helvetica Neue"/>
              <a:sym typeface="Helvetica Neue"/>
            </a:endParaRPr>
          </a:p>
        </p:txBody>
      </p:sp>
      <p:sp>
        <p:nvSpPr>
          <p:cNvPr id="429" name="Google Shape;42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100"/>
              <a:buFont typeface="Roboto Light"/>
              <a:buNone/>
            </a:pPr>
            <a:fld id="{00000000-1234-1234-1234-123412341234}" type="slidenum">
              <a:rPr lang="en-US" sz="1100" b="0" i="0" u="none" strike="noStrike" cap="none">
                <a:solidFill>
                  <a:srgbClr val="888888"/>
                </a:solidFill>
                <a:latin typeface="Roboto Light"/>
                <a:ea typeface="Roboto Light"/>
                <a:cs typeface="Roboto Light"/>
                <a:sym typeface="Roboto Light"/>
              </a:rPr>
              <a:t>2</a:t>
            </a:fld>
            <a:endParaRPr sz="1100" b="0" i="0" u="none" strike="noStrike" cap="none">
              <a:solidFill>
                <a:srgbClr val="888888"/>
              </a:solidFill>
              <a:latin typeface="Roboto Light"/>
              <a:ea typeface="Roboto Light"/>
              <a:cs typeface="Roboto Light"/>
              <a:sym typeface="Roboto Light"/>
            </a:endParaRPr>
          </a:p>
        </p:txBody>
      </p:sp>
      <p:sp>
        <p:nvSpPr>
          <p:cNvPr id="430" name="Google Shape;430;p2"/>
          <p:cNvSpPr txBox="1"/>
          <p:nvPr/>
        </p:nvSpPr>
        <p:spPr>
          <a:xfrm>
            <a:off x="6320525" y="1690294"/>
            <a:ext cx="5033400" cy="461661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6.     Supply Curve</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Firm’s Short-run Supply Curve</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Industry’s Short-run Supply Curve</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Firm’s Long-run Supply Curve</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Industry’s Long-run Supply Curve</a:t>
            </a:r>
            <a:endParaRPr sz="1600" b="0" i="0" u="none" strike="noStrike" cap="none">
              <a:solidFill>
                <a:schemeClr val="dk1"/>
              </a:solidFill>
              <a:latin typeface="Quattrocento Sans"/>
              <a:ea typeface="Quattrocento Sans"/>
              <a:cs typeface="Quattrocento Sans"/>
              <a:sym typeface="Quattrocento Sans"/>
            </a:endParaRPr>
          </a:p>
          <a:p>
            <a:pPr marL="800100" marR="0" lvl="1" indent="-2286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7.    Perfect Competition – Analysis</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Economies of scale</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Benefits of Perfect Competition</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Disadvantages of Perfect Competition</a:t>
            </a:r>
            <a:endParaRPr sz="1600" b="0" i="0" u="none" strike="noStrike" cap="none">
              <a:solidFill>
                <a:schemeClr val="dk1"/>
              </a:solidFill>
              <a:latin typeface="Quattrocento Sans"/>
              <a:ea typeface="Quattrocento Sans"/>
              <a:cs typeface="Quattrocento Sans"/>
              <a:sym typeface="Quattrocento Sans"/>
            </a:endParaRPr>
          </a:p>
          <a:p>
            <a:pPr marL="342900" marR="0" lvl="0" indent="-2286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8.    Monopoly</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Monopoly – Meaning</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Features</a:t>
            </a:r>
            <a:endParaRPr sz="1600" b="0" i="0" u="none" strike="noStrike" cap="none">
              <a:solidFill>
                <a:schemeClr val="dk1"/>
              </a:solidFill>
              <a:latin typeface="Quattrocento Sans"/>
              <a:ea typeface="Quattrocento Sans"/>
              <a:cs typeface="Quattrocento Sans"/>
              <a:sym typeface="Quattrocento Sans"/>
            </a:endParaRPr>
          </a:p>
          <a:p>
            <a:pPr marL="800100" marR="0" lvl="1" indent="-2286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9.   Why Monopoly arises</a:t>
            </a:r>
            <a:endParaRPr sz="1600" b="0" i="0" u="none" strike="noStrike" cap="none">
              <a:solidFill>
                <a:schemeClr val="dk1"/>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Barriers to entry - Causes</a:t>
            </a:r>
            <a:endParaRPr sz="1600" b="0" i="0" u="none" strike="noStrike" cap="none">
              <a:solidFill>
                <a:schemeClr val="dk1"/>
              </a:solidFill>
              <a:latin typeface="Quattrocento Sans"/>
              <a:ea typeface="Quattrocento Sans"/>
              <a:cs typeface="Quattrocento Sans"/>
              <a:sym typeface="Quattrocento Sans"/>
            </a:endParaRPr>
          </a:p>
          <a:p>
            <a:pPr marL="342900" marR="0" lvl="0" indent="-2286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24"/>
          <p:cNvSpPr txBox="1"/>
          <p:nvPr/>
        </p:nvSpPr>
        <p:spPr>
          <a:xfrm>
            <a:off x="1169249" y="1905000"/>
            <a:ext cx="4088552" cy="3978012"/>
          </a:xfrm>
          <a:prstGeom prst="rect">
            <a:avLst/>
          </a:prstGeom>
          <a:noFill/>
          <a:ln>
            <a:noFill/>
          </a:ln>
        </p:spPr>
        <p:txBody>
          <a:bodyPr spcFirstLastPara="1" wrap="square" lIns="0" tIns="12700" rIns="0" bIns="0" anchor="t" anchorCtr="0">
            <a:spAutoFit/>
          </a:bodyPr>
          <a:lstStyle/>
          <a:p>
            <a:pPr marL="37465" marR="470534"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Super Normal Profit</a:t>
            </a:r>
            <a:endParaRPr sz="1600" b="0" i="0" u="none" strike="noStrike" cap="none">
              <a:solidFill>
                <a:schemeClr val="dk1"/>
              </a:solidFill>
              <a:latin typeface="Quattrocento Sans"/>
              <a:ea typeface="Quattrocento Sans"/>
              <a:cs typeface="Quattrocento Sans"/>
              <a:sym typeface="Quattrocento Sans"/>
            </a:endParaRPr>
          </a:p>
          <a:p>
            <a:pPr marL="37465" marR="470534" lvl="0" indent="0" algn="l" rtl="0">
              <a:lnSpc>
                <a:spcPct val="100000"/>
              </a:lnSpc>
              <a:spcBef>
                <a:spcPts val="10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4485" marR="470534" lvl="0" indent="-287019"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market demand is relatively high, presenting firms with a price that is greater than their ATC</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324485" marR="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firm’s economic profits is the blue area (P-ATC) x Q.</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324485" marR="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 is maximizing its profits by producing where MR=MC.</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324485" marR="3048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Due to the absence of entry barriers, these profits will not be sustained in the long-run, as new firms will enter the market.</a:t>
            </a:r>
            <a:endParaRPr sz="1600" b="0" i="0" u="none" strike="noStrike" cap="none">
              <a:solidFill>
                <a:schemeClr val="dk1"/>
              </a:solidFill>
              <a:latin typeface="Quattrocento Sans"/>
              <a:ea typeface="Quattrocento Sans"/>
              <a:cs typeface="Quattrocento Sans"/>
              <a:sym typeface="Quattrocento Sans"/>
            </a:endParaRPr>
          </a:p>
        </p:txBody>
      </p:sp>
      <p:pic>
        <p:nvPicPr>
          <p:cNvPr id="691" name="Google Shape;691;p24"/>
          <p:cNvPicPr preferRelativeResize="0"/>
          <p:nvPr/>
        </p:nvPicPr>
        <p:blipFill rotWithShape="1">
          <a:blip r:embed="rId3">
            <a:alphaModFix/>
          </a:blip>
          <a:srcRect/>
          <a:stretch/>
        </p:blipFill>
        <p:spPr>
          <a:xfrm>
            <a:off x="5562600" y="1752600"/>
            <a:ext cx="6400800" cy="3840477"/>
          </a:xfrm>
          <a:prstGeom prst="rect">
            <a:avLst/>
          </a:prstGeom>
          <a:noFill/>
          <a:ln>
            <a:noFill/>
          </a:ln>
        </p:spPr>
      </p:pic>
      <p:sp>
        <p:nvSpPr>
          <p:cNvPr id="692" name="Google Shape;692;p24"/>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Short run</a:t>
            </a:r>
            <a:endParaRPr sz="3600" b="1" i="0" u="none" strike="noStrike" cap="none">
              <a:solidFill>
                <a:schemeClr val="dk1"/>
              </a:solidFill>
              <a:latin typeface="Helvetica Neue"/>
              <a:ea typeface="Helvetica Neue"/>
              <a:cs typeface="Helvetica Neue"/>
              <a:sym typeface="Helvetica Neue"/>
            </a:endParaRPr>
          </a:p>
        </p:txBody>
      </p:sp>
      <p:sp>
        <p:nvSpPr>
          <p:cNvPr id="693" name="Google Shape;693;p24"/>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3</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25"/>
          <p:cNvSpPr txBox="1"/>
          <p:nvPr/>
        </p:nvSpPr>
        <p:spPr>
          <a:xfrm>
            <a:off x="1169249" y="1905000"/>
            <a:ext cx="4088552" cy="4262705"/>
          </a:xfrm>
          <a:prstGeom prst="rect">
            <a:avLst/>
          </a:prstGeom>
          <a:noFill/>
          <a:ln>
            <a:noFill/>
          </a:ln>
        </p:spPr>
        <p:txBody>
          <a:bodyPr spcFirstLastPara="1" wrap="square" lIns="0" tIns="12700" rIns="0" bIns="0" anchor="t" anchorCtr="0">
            <a:spAutoFit/>
          </a:bodyPr>
          <a:lstStyle/>
          <a:p>
            <a:pPr marL="37465" marR="470534"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Normal Profit</a:t>
            </a:r>
            <a:endParaRPr sz="1600" b="0" i="0" u="none" strike="noStrike" cap="none">
              <a:solidFill>
                <a:srgbClr val="000000"/>
              </a:solidFill>
              <a:latin typeface="Quattrocento Sans"/>
              <a:ea typeface="Quattrocento Sans"/>
              <a:cs typeface="Quattrocento Sans"/>
              <a:sym typeface="Quattrocento Sans"/>
            </a:endParaRPr>
          </a:p>
          <a:p>
            <a:pPr marL="37465" marR="470534" lvl="0" indent="0" algn="l" rtl="0">
              <a:lnSpc>
                <a:spcPct val="100000"/>
              </a:lnSpc>
              <a:spcBef>
                <a:spcPts val="10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4485" marR="470534" lvl="0" indent="-287019"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market demand and supply have set a price equal to the firm’s minimum average total cost.</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324485" marR="470534" lvl="0" indent="-287019"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 is just covering all its costs, meaning it is earning zero economic profits, but no losses</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324485" marR="470534" lvl="0" indent="-287019"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the firm produced at any quantity other than Qf, it would earn economic losses. By producing at Qf, it is breaking even.</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324485" marR="470534" lvl="0" indent="-287019"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There is no incentive for firms to enter or exit this market.</a:t>
            </a:r>
            <a:endParaRPr sz="1600" b="0" i="0" u="none" strike="noStrike" cap="none">
              <a:solidFill>
                <a:srgbClr val="000000"/>
              </a:solidFill>
              <a:latin typeface="Quattrocento Sans"/>
              <a:ea typeface="Quattrocento Sans"/>
              <a:cs typeface="Quattrocento Sans"/>
              <a:sym typeface="Quattrocento Sans"/>
            </a:endParaRPr>
          </a:p>
        </p:txBody>
      </p:sp>
      <p:pic>
        <p:nvPicPr>
          <p:cNvPr id="699" name="Google Shape;699;p25"/>
          <p:cNvPicPr preferRelativeResize="0"/>
          <p:nvPr/>
        </p:nvPicPr>
        <p:blipFill rotWithShape="1">
          <a:blip r:embed="rId3">
            <a:alphaModFix/>
          </a:blip>
          <a:srcRect/>
          <a:stretch/>
        </p:blipFill>
        <p:spPr>
          <a:xfrm>
            <a:off x="5257801" y="1752600"/>
            <a:ext cx="6705599" cy="3844636"/>
          </a:xfrm>
          <a:prstGeom prst="rect">
            <a:avLst/>
          </a:prstGeom>
          <a:noFill/>
          <a:ln>
            <a:noFill/>
          </a:ln>
        </p:spPr>
      </p:pic>
      <p:sp>
        <p:nvSpPr>
          <p:cNvPr id="700" name="Google Shape;700;p25"/>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Short run</a:t>
            </a:r>
            <a:endParaRPr sz="3600" b="1" i="0" u="none" strike="noStrike" cap="none">
              <a:solidFill>
                <a:schemeClr val="dk1"/>
              </a:solidFill>
              <a:latin typeface="Helvetica Neue"/>
              <a:ea typeface="Helvetica Neue"/>
              <a:cs typeface="Helvetica Neue"/>
              <a:sym typeface="Helvetica Neue"/>
            </a:endParaRPr>
          </a:p>
        </p:txBody>
      </p:sp>
      <p:sp>
        <p:nvSpPr>
          <p:cNvPr id="701" name="Google Shape;701;p25"/>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3</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26"/>
          <p:cNvSpPr txBox="1"/>
          <p:nvPr/>
        </p:nvSpPr>
        <p:spPr>
          <a:xfrm>
            <a:off x="1169249" y="1905000"/>
            <a:ext cx="4088552" cy="4262705"/>
          </a:xfrm>
          <a:prstGeom prst="rect">
            <a:avLst/>
          </a:prstGeom>
          <a:noFill/>
          <a:ln>
            <a:noFill/>
          </a:ln>
        </p:spPr>
        <p:txBody>
          <a:bodyPr spcFirstLastPara="1" wrap="square" lIns="0" tIns="12700" rIns="0" bIns="0" anchor="t" anchorCtr="0">
            <a:spAutoFit/>
          </a:bodyPr>
          <a:lstStyle/>
          <a:p>
            <a:pPr marL="37465" marR="470534"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Loss </a:t>
            </a:r>
            <a:endParaRPr sz="1600" b="0" i="0" u="none" strike="noStrike" cap="none">
              <a:solidFill>
                <a:srgbClr val="000000"/>
              </a:solidFill>
              <a:latin typeface="Quattrocento Sans"/>
              <a:ea typeface="Quattrocento Sans"/>
              <a:cs typeface="Quattrocento Sans"/>
              <a:sym typeface="Quattrocento Sans"/>
            </a:endParaRPr>
          </a:p>
          <a:p>
            <a:pPr marL="37465" marR="470534" lvl="0" indent="0" algn="l" rtl="0">
              <a:lnSpc>
                <a:spcPct val="100000"/>
              </a:lnSpc>
              <a:spcBef>
                <a:spcPts val="10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4485" marR="470534" lvl="0" indent="-287019"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market demand is relatively low, so the price the firm can sell its output for is below its average total cost</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324485" marR="470534" lvl="0" indent="-287019"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firm’s economic losses are the yellow area (ATC-P) x Q.</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324485" marR="470534" lvl="0" indent="-287019"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 is minimizing its losses by producing where MR=MC.</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324485" marR="470534" lvl="0" indent="-287019"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Due to the absence of entry barriers, these losses will be eliminated in the long-run as firms exit the industry to avoid further losses.</a:t>
            </a:r>
            <a:endParaRPr sz="1600" b="0" i="0" u="none" strike="noStrike" cap="none">
              <a:solidFill>
                <a:srgbClr val="000000"/>
              </a:solidFill>
              <a:latin typeface="Quattrocento Sans"/>
              <a:ea typeface="Quattrocento Sans"/>
              <a:cs typeface="Quattrocento Sans"/>
              <a:sym typeface="Quattrocento Sans"/>
            </a:endParaRPr>
          </a:p>
        </p:txBody>
      </p:sp>
      <p:pic>
        <p:nvPicPr>
          <p:cNvPr id="707" name="Google Shape;707;p26"/>
          <p:cNvPicPr preferRelativeResize="0"/>
          <p:nvPr/>
        </p:nvPicPr>
        <p:blipFill rotWithShape="1">
          <a:blip r:embed="rId3">
            <a:alphaModFix/>
          </a:blip>
          <a:srcRect/>
          <a:stretch/>
        </p:blipFill>
        <p:spPr>
          <a:xfrm>
            <a:off x="5257800" y="1905000"/>
            <a:ext cx="6705599" cy="3844636"/>
          </a:xfrm>
          <a:prstGeom prst="rect">
            <a:avLst/>
          </a:prstGeom>
          <a:noFill/>
          <a:ln>
            <a:noFill/>
          </a:ln>
        </p:spPr>
      </p:pic>
      <p:sp>
        <p:nvSpPr>
          <p:cNvPr id="708" name="Google Shape;708;p26"/>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Short run</a:t>
            </a:r>
            <a:endParaRPr sz="3600" b="1" i="0" u="none" strike="noStrike" cap="none">
              <a:solidFill>
                <a:schemeClr val="dk1"/>
              </a:solidFill>
              <a:latin typeface="Helvetica Neue"/>
              <a:ea typeface="Helvetica Neue"/>
              <a:cs typeface="Helvetica Neue"/>
              <a:sym typeface="Helvetica Neue"/>
            </a:endParaRPr>
          </a:p>
        </p:txBody>
      </p:sp>
      <p:sp>
        <p:nvSpPr>
          <p:cNvPr id="709" name="Google Shape;709;p26"/>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3</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27"/>
          <p:cNvSpPr txBox="1"/>
          <p:nvPr/>
        </p:nvSpPr>
        <p:spPr>
          <a:xfrm>
            <a:off x="1169248" y="1797004"/>
            <a:ext cx="9955952" cy="4197944"/>
          </a:xfrm>
          <a:prstGeom prst="rect">
            <a:avLst/>
          </a:prstGeom>
          <a:noFill/>
          <a:ln>
            <a:noFill/>
          </a:ln>
        </p:spPr>
        <p:txBody>
          <a:bodyPr spcFirstLastPara="1" wrap="square" lIns="0" tIns="12050" rIns="0" bIns="0" anchor="t" anchorCtr="0">
            <a:spAutoFit/>
          </a:bodyPr>
          <a:lstStyle/>
          <a:p>
            <a:pPr marL="12700" marR="123189"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The period of time over which firms can adjust their plant size in response to changes in the level of demand for their product. New firms can enter a market and existing firms can exit a market in the long-run. The long-run is the variable-plant period.</a:t>
            </a:r>
            <a:endParaRPr sz="1600" b="0" i="0" u="none" strike="noStrike" cap="none">
              <a:solidFill>
                <a:schemeClr val="dk1"/>
              </a:solidFill>
              <a:latin typeface="Quattrocento Sans"/>
              <a:ea typeface="Quattrocento Sans"/>
              <a:cs typeface="Quattrocento Sans"/>
              <a:sym typeface="Quattrocento Sans"/>
            </a:endParaRPr>
          </a:p>
          <a:p>
            <a:pPr marL="12700" marR="123189"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12700" marR="123189"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Entry and exit in the long-run: </a:t>
            </a:r>
            <a:r>
              <a:rPr lang="en-US" sz="1600" b="0" i="0" u="none" strike="noStrike" cap="none">
                <a:solidFill>
                  <a:schemeClr val="dk1"/>
                </a:solidFill>
                <a:latin typeface="Quattrocento Sans"/>
                <a:ea typeface="Quattrocento Sans"/>
                <a:cs typeface="Quattrocento Sans"/>
                <a:sym typeface="Quattrocento Sans"/>
              </a:rPr>
              <a:t>In perfectly competitive markets, firms can enter or exit the market in the long-run.</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299085" marR="2794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economic profits are being earned, firms will be attracted to the profits and will want to enter the market</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299085" marR="29210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economic losses are being earned, some firms will wish to minimize their losses by shutting down and leaving the market</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12065" marR="34671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Due to the entry and exit of firms in perfectly competitive markets, economic profits and losses will be eliminated in the long-run and firms will only BREAK EVEN.</a:t>
            </a:r>
            <a:endParaRPr sz="1600" b="0" i="0" u="none" strike="noStrike" cap="none">
              <a:solidFill>
                <a:schemeClr val="dk1"/>
              </a:solidFill>
              <a:latin typeface="Quattrocento Sans"/>
              <a:ea typeface="Quattrocento Sans"/>
              <a:cs typeface="Quattrocento Sans"/>
              <a:sym typeface="Quattrocento Sans"/>
            </a:endParaRPr>
          </a:p>
          <a:p>
            <a:pPr marL="12065" marR="34671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12065" marR="34671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When all the firms in a perfectly competitive market are breaking even, a market is in its long-run is in equilibrium state. No firms will wish to enter OR exit a market in which firms are breaking even!</a:t>
            </a:r>
            <a:endParaRPr sz="1600" b="0" i="0" u="none" strike="noStrike" cap="none">
              <a:solidFill>
                <a:schemeClr val="dk1"/>
              </a:solidFill>
              <a:latin typeface="Quattrocento Sans"/>
              <a:ea typeface="Quattrocento Sans"/>
              <a:cs typeface="Quattrocento Sans"/>
              <a:sym typeface="Quattrocento Sans"/>
            </a:endParaRPr>
          </a:p>
        </p:txBody>
      </p:sp>
      <p:sp>
        <p:nvSpPr>
          <p:cNvPr id="715" name="Google Shape;715;p27"/>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Long run</a:t>
            </a:r>
            <a:endParaRPr sz="3600" b="1" i="0" u="none" strike="noStrike" cap="none">
              <a:solidFill>
                <a:schemeClr val="dk1"/>
              </a:solidFill>
              <a:latin typeface="Helvetica Neue"/>
              <a:ea typeface="Helvetica Neue"/>
              <a:cs typeface="Helvetica Neue"/>
              <a:sym typeface="Helvetica Neue"/>
            </a:endParaRPr>
          </a:p>
        </p:txBody>
      </p:sp>
      <p:sp>
        <p:nvSpPr>
          <p:cNvPr id="716" name="Google Shape;716;p27"/>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4</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28"/>
          <p:cNvSpPr txBox="1"/>
          <p:nvPr/>
        </p:nvSpPr>
        <p:spPr>
          <a:xfrm>
            <a:off x="9296400" y="5550875"/>
            <a:ext cx="2057400" cy="729686"/>
          </a:xfrm>
          <a:prstGeom prst="rect">
            <a:avLst/>
          </a:prstGeom>
          <a:solidFill>
            <a:srgbClr val="FFD966"/>
          </a:solidFill>
          <a:ln>
            <a:noFill/>
          </a:ln>
        </p:spPr>
        <p:txBody>
          <a:bodyPr spcFirstLastPara="1" wrap="square" lIns="0" tIns="62225" rIns="0" bIns="0" anchor="t" anchorCtr="0">
            <a:spAutoFit/>
          </a:bodyPr>
          <a:lstStyle/>
          <a:p>
            <a:pPr marL="96520" marR="148590" lvl="0" indent="0" algn="l" rtl="0">
              <a:lnSpc>
                <a:spcPct val="142777"/>
              </a:lnSpc>
              <a:spcBef>
                <a:spcPts val="0"/>
              </a:spcBef>
              <a:spcAft>
                <a:spcPts val="0"/>
              </a:spcAft>
              <a:buClr>
                <a:srgbClr val="000000"/>
              </a:buClr>
              <a:buSzPts val="1800"/>
              <a:buFont typeface="Arial"/>
              <a:buNone/>
            </a:pPr>
            <a:r>
              <a:rPr lang="en-US" sz="1800" b="1" i="0" u="none" strike="noStrike" cap="none">
                <a:solidFill>
                  <a:schemeClr val="dk1"/>
                </a:solidFill>
                <a:latin typeface="Quattrocento Sans"/>
                <a:ea typeface="Quattrocento Sans"/>
                <a:cs typeface="Quattrocento Sans"/>
                <a:sym typeface="Quattrocento Sans"/>
              </a:rPr>
              <a:t>Entry Eliminates  Profits</a:t>
            </a:r>
            <a:endParaRPr sz="1800" b="0" i="0" u="none" strike="noStrike" cap="none">
              <a:solidFill>
                <a:schemeClr val="dk1"/>
              </a:solidFill>
              <a:latin typeface="Quattrocento Sans"/>
              <a:ea typeface="Quattrocento Sans"/>
              <a:cs typeface="Quattrocento Sans"/>
              <a:sym typeface="Quattrocento Sans"/>
            </a:endParaRPr>
          </a:p>
        </p:txBody>
      </p:sp>
      <p:sp>
        <p:nvSpPr>
          <p:cNvPr id="722" name="Google Shape;722;p28"/>
          <p:cNvSpPr/>
          <p:nvPr/>
        </p:nvSpPr>
        <p:spPr>
          <a:xfrm>
            <a:off x="1169248" y="1783955"/>
            <a:ext cx="4705078" cy="40318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Consider the pizza market:</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At the current level of demand and supply, the price ($20) per pizza is greater than the typical firm’s ATC ($16).</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Pizza shops are making 200 pizzas each at a profit of $4 per pizza for a total profit of $800.</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Due to the low entry barriers, sellers of other products will be attracted to and hence enter the pizza market, where easy profits can be earned. </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number of sellers is a determinant of supply, so the market supply will increase.</a:t>
            </a:r>
            <a:endParaRPr sz="1600" b="0" i="0" u="none" strike="noStrike" cap="none">
              <a:solidFill>
                <a:schemeClr val="dk1"/>
              </a:solidFill>
              <a:latin typeface="Quattrocento Sans"/>
              <a:ea typeface="Quattrocento Sans"/>
              <a:cs typeface="Quattrocento Sans"/>
              <a:sym typeface="Quattrocento Sans"/>
            </a:endParaRPr>
          </a:p>
        </p:txBody>
      </p:sp>
      <p:pic>
        <p:nvPicPr>
          <p:cNvPr id="723" name="Google Shape;723;p28"/>
          <p:cNvPicPr preferRelativeResize="0"/>
          <p:nvPr/>
        </p:nvPicPr>
        <p:blipFill rotWithShape="1">
          <a:blip r:embed="rId3">
            <a:alphaModFix/>
          </a:blip>
          <a:srcRect/>
          <a:stretch/>
        </p:blipFill>
        <p:spPr>
          <a:xfrm>
            <a:off x="6629400" y="1783955"/>
            <a:ext cx="5307751" cy="3539430"/>
          </a:xfrm>
          <a:prstGeom prst="rect">
            <a:avLst/>
          </a:prstGeom>
          <a:noFill/>
          <a:ln>
            <a:noFill/>
          </a:ln>
        </p:spPr>
      </p:pic>
      <p:sp>
        <p:nvSpPr>
          <p:cNvPr id="724" name="Google Shape;724;p28"/>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Long run</a:t>
            </a:r>
            <a:endParaRPr sz="3600" b="1" i="0" u="none" strike="noStrike" cap="none">
              <a:solidFill>
                <a:schemeClr val="dk1"/>
              </a:solidFill>
              <a:latin typeface="Helvetica Neue"/>
              <a:ea typeface="Helvetica Neue"/>
              <a:cs typeface="Helvetica Neue"/>
              <a:sym typeface="Helvetica Neue"/>
            </a:endParaRPr>
          </a:p>
        </p:txBody>
      </p:sp>
      <p:sp>
        <p:nvSpPr>
          <p:cNvPr id="725" name="Google Shape;725;p28"/>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4</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29"/>
          <p:cNvPicPr preferRelativeResize="0"/>
          <p:nvPr/>
        </p:nvPicPr>
        <p:blipFill rotWithShape="1">
          <a:blip r:embed="rId3">
            <a:alphaModFix/>
          </a:blip>
          <a:srcRect/>
          <a:stretch/>
        </p:blipFill>
        <p:spPr>
          <a:xfrm>
            <a:off x="6629400" y="1794570"/>
            <a:ext cx="5307751" cy="3539430"/>
          </a:xfrm>
          <a:prstGeom prst="rect">
            <a:avLst/>
          </a:prstGeom>
          <a:noFill/>
          <a:ln>
            <a:noFill/>
          </a:ln>
        </p:spPr>
      </p:pic>
      <p:sp>
        <p:nvSpPr>
          <p:cNvPr id="732" name="Google Shape;732;p29"/>
          <p:cNvSpPr txBox="1"/>
          <p:nvPr/>
        </p:nvSpPr>
        <p:spPr>
          <a:xfrm>
            <a:off x="8304554" y="5580855"/>
            <a:ext cx="2749446" cy="414917"/>
          </a:xfrm>
          <a:prstGeom prst="rect">
            <a:avLst/>
          </a:prstGeom>
          <a:solidFill>
            <a:srgbClr val="FFD966"/>
          </a:solidFill>
          <a:ln>
            <a:noFill/>
          </a:ln>
        </p:spPr>
        <p:txBody>
          <a:bodyPr spcFirstLastPara="1" wrap="square" lIns="0" tIns="62225" rIns="0" bIns="0" anchor="t" anchorCtr="0">
            <a:spAutoFit/>
          </a:bodyPr>
          <a:lstStyle/>
          <a:p>
            <a:pPr marL="96520" marR="148590" lvl="0" indent="0" algn="l" rtl="0">
              <a:lnSpc>
                <a:spcPct val="142777"/>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Entry Eliminates Profits</a:t>
            </a:r>
            <a:endParaRPr sz="1600" b="0" i="0" u="none" strike="noStrike" cap="none">
              <a:solidFill>
                <a:schemeClr val="dk1"/>
              </a:solidFill>
              <a:latin typeface="Quattrocento Sans"/>
              <a:ea typeface="Quattrocento Sans"/>
              <a:cs typeface="Quattrocento Sans"/>
              <a:sym typeface="Quattrocento Sans"/>
            </a:endParaRPr>
          </a:p>
        </p:txBody>
      </p:sp>
      <p:sp>
        <p:nvSpPr>
          <p:cNvPr id="733" name="Google Shape;733;p29"/>
          <p:cNvSpPr/>
          <p:nvPr/>
        </p:nvSpPr>
        <p:spPr>
          <a:xfrm>
            <a:off x="1169248" y="5715000"/>
            <a:ext cx="660315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The market is in equilibrium again when the individual firm is only breaking even</a:t>
            </a:r>
            <a:endParaRPr sz="1600" b="1" i="0" u="none" strike="noStrike" cap="none">
              <a:solidFill>
                <a:schemeClr val="dk1"/>
              </a:solidFill>
              <a:latin typeface="Quattrocento Sans"/>
              <a:ea typeface="Quattrocento Sans"/>
              <a:cs typeface="Quattrocento Sans"/>
              <a:sym typeface="Quattrocento Sans"/>
            </a:endParaRPr>
          </a:p>
        </p:txBody>
      </p:sp>
      <p:sp>
        <p:nvSpPr>
          <p:cNvPr id="734" name="Google Shape;734;p29"/>
          <p:cNvSpPr/>
          <p:nvPr/>
        </p:nvSpPr>
        <p:spPr>
          <a:xfrm>
            <a:off x="1169248" y="1892460"/>
            <a:ext cx="4850552" cy="25545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The price of pizza falls from $20 to $15.</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MR falls, causing the firm to reduce its output to maintain its MR=MC level</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Economic profit is eliminated, as the price falls to the firm’s minimum ATC</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 output is reduced as it now faces more competition</a:t>
            </a:r>
            <a:endParaRPr sz="1600" b="0" i="0" u="none" strike="noStrike" cap="none">
              <a:solidFill>
                <a:srgbClr val="000000"/>
              </a:solidFill>
              <a:latin typeface="Quattrocento Sans"/>
              <a:ea typeface="Quattrocento Sans"/>
              <a:cs typeface="Quattrocento Sans"/>
              <a:sym typeface="Quattrocento Sans"/>
            </a:endParaRPr>
          </a:p>
        </p:txBody>
      </p:sp>
      <p:sp>
        <p:nvSpPr>
          <p:cNvPr id="735" name="Google Shape;735;p29"/>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Long run</a:t>
            </a:r>
            <a:endParaRPr sz="3600" b="1" i="0" u="none" strike="noStrike" cap="none">
              <a:solidFill>
                <a:schemeClr val="dk1"/>
              </a:solidFill>
              <a:latin typeface="Helvetica Neue"/>
              <a:ea typeface="Helvetica Neue"/>
              <a:cs typeface="Helvetica Neue"/>
              <a:sym typeface="Helvetica Neue"/>
            </a:endParaRPr>
          </a:p>
        </p:txBody>
      </p:sp>
      <p:sp>
        <p:nvSpPr>
          <p:cNvPr id="736" name="Google Shape;736;p29"/>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4</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30"/>
          <p:cNvSpPr txBox="1"/>
          <p:nvPr/>
        </p:nvSpPr>
        <p:spPr>
          <a:xfrm>
            <a:off x="8544393" y="5550875"/>
            <a:ext cx="2809407" cy="414917"/>
          </a:xfrm>
          <a:prstGeom prst="rect">
            <a:avLst/>
          </a:prstGeom>
          <a:solidFill>
            <a:srgbClr val="8CB3E3"/>
          </a:solidFill>
          <a:ln>
            <a:noFill/>
          </a:ln>
        </p:spPr>
        <p:txBody>
          <a:bodyPr spcFirstLastPara="1" wrap="square" lIns="0" tIns="62225" rIns="0" bIns="0" anchor="t" anchorCtr="0">
            <a:spAutoFit/>
          </a:bodyPr>
          <a:lstStyle/>
          <a:p>
            <a:pPr marL="96520" marR="148590" lvl="0" indent="0" algn="ctr" rtl="0">
              <a:lnSpc>
                <a:spcPct val="142777"/>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Exit Eliminates Losses</a:t>
            </a:r>
            <a:endParaRPr sz="1600" b="0" i="0" u="none" strike="noStrike" cap="none">
              <a:solidFill>
                <a:srgbClr val="000000"/>
              </a:solidFill>
              <a:latin typeface="Quattrocento Sans"/>
              <a:ea typeface="Quattrocento Sans"/>
              <a:cs typeface="Quattrocento Sans"/>
              <a:sym typeface="Quattrocento Sans"/>
            </a:endParaRPr>
          </a:p>
        </p:txBody>
      </p:sp>
      <p:sp>
        <p:nvSpPr>
          <p:cNvPr id="742" name="Google Shape;742;p30"/>
          <p:cNvSpPr/>
          <p:nvPr/>
        </p:nvSpPr>
        <p:spPr>
          <a:xfrm>
            <a:off x="1169248" y="1783955"/>
            <a:ext cx="4705078"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Consider the pizza market:</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At the current level of demand and supply the market price ($12) is lower than the typical firm’s ATC ($16)</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Pizza shops are making 180 pizzas each at a loss of $4 per pizza, for a total loss of $720</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Due to the fact that it is easy to exit the market, some pizza shops will chose to shut down and seek profits elsewhere.</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number of sellers is a determinant of supply, so the market supply will decrease.</a:t>
            </a:r>
            <a:endParaRPr sz="1600" b="0" i="0" u="none" strike="noStrike" cap="none">
              <a:solidFill>
                <a:srgbClr val="000000"/>
              </a:solidFill>
              <a:latin typeface="Quattrocento Sans"/>
              <a:ea typeface="Quattrocento Sans"/>
              <a:cs typeface="Quattrocento Sans"/>
              <a:sym typeface="Quattrocento Sans"/>
            </a:endParaRPr>
          </a:p>
        </p:txBody>
      </p:sp>
      <p:pic>
        <p:nvPicPr>
          <p:cNvPr id="743" name="Google Shape;743;p30"/>
          <p:cNvPicPr preferRelativeResize="0"/>
          <p:nvPr/>
        </p:nvPicPr>
        <p:blipFill rotWithShape="1">
          <a:blip r:embed="rId3">
            <a:alphaModFix/>
          </a:blip>
          <a:srcRect/>
          <a:stretch/>
        </p:blipFill>
        <p:spPr>
          <a:xfrm>
            <a:off x="6629400" y="1794570"/>
            <a:ext cx="5307751" cy="3539430"/>
          </a:xfrm>
          <a:prstGeom prst="rect">
            <a:avLst/>
          </a:prstGeom>
          <a:noFill/>
          <a:ln>
            <a:noFill/>
          </a:ln>
        </p:spPr>
      </p:pic>
      <p:sp>
        <p:nvSpPr>
          <p:cNvPr id="744" name="Google Shape;744;p30"/>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Long run</a:t>
            </a:r>
            <a:endParaRPr sz="3600" b="1" i="0" u="none" strike="noStrike" cap="none">
              <a:solidFill>
                <a:schemeClr val="dk1"/>
              </a:solidFill>
              <a:latin typeface="Helvetica Neue"/>
              <a:ea typeface="Helvetica Neue"/>
              <a:cs typeface="Helvetica Neue"/>
              <a:sym typeface="Helvetica Neue"/>
            </a:endParaRPr>
          </a:p>
        </p:txBody>
      </p:sp>
      <p:sp>
        <p:nvSpPr>
          <p:cNvPr id="745" name="Google Shape;745;p30"/>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4</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31"/>
          <p:cNvSpPr/>
          <p:nvPr/>
        </p:nvSpPr>
        <p:spPr>
          <a:xfrm>
            <a:off x="1169248" y="5715000"/>
            <a:ext cx="660315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The market is in equilibrium again when the individual firm is only breaking even</a:t>
            </a:r>
            <a:endParaRPr sz="1600" b="0" i="0" u="none" strike="noStrike" cap="none">
              <a:solidFill>
                <a:srgbClr val="000000"/>
              </a:solidFill>
              <a:latin typeface="Quattrocento Sans"/>
              <a:ea typeface="Quattrocento Sans"/>
              <a:cs typeface="Quattrocento Sans"/>
              <a:sym typeface="Quattrocento Sans"/>
            </a:endParaRPr>
          </a:p>
        </p:txBody>
      </p:sp>
      <p:sp>
        <p:nvSpPr>
          <p:cNvPr id="752" name="Google Shape;752;p31"/>
          <p:cNvSpPr/>
          <p:nvPr/>
        </p:nvSpPr>
        <p:spPr>
          <a:xfrm>
            <a:off x="1219200" y="1802520"/>
            <a:ext cx="4850552" cy="25545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The price of pizza rises from $12 to $15</a:t>
            </a:r>
            <a:endParaRPr sz="1600" b="0" i="0" u="none" strike="noStrike" cap="none">
              <a:solidFill>
                <a:srgbClr val="000000"/>
              </a:solidFill>
              <a:latin typeface="Quattrocento Sans"/>
              <a:ea typeface="Quattrocento Sans"/>
              <a:cs typeface="Quattrocento Sans"/>
              <a:sym typeface="Quattrocento Sans"/>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MR rises, causing the firm to increase its output to maintain its MR=MC level </a:t>
            </a:r>
            <a:endParaRPr sz="1600" b="0" i="0" u="none" strike="noStrike" cap="none">
              <a:solidFill>
                <a:srgbClr val="000000"/>
              </a:solidFill>
              <a:latin typeface="Quattrocento Sans"/>
              <a:ea typeface="Quattrocento Sans"/>
              <a:cs typeface="Quattrocento Sans"/>
              <a:sym typeface="Quattrocento Sans"/>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Losses are eliminated, as the price rises to the firm’s minimum ATC</a:t>
            </a:r>
            <a:endParaRPr sz="1600" b="0" i="0" u="none" strike="noStrike" cap="none">
              <a:solidFill>
                <a:srgbClr val="000000"/>
              </a:solidFill>
              <a:latin typeface="Quattrocento Sans"/>
              <a:ea typeface="Quattrocento Sans"/>
              <a:cs typeface="Quattrocento Sans"/>
              <a:sym typeface="Quattrocento Sans"/>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firm’s output increases as it now faces less competition</a:t>
            </a:r>
            <a:endParaRPr sz="1600" b="0" i="0" u="none" strike="noStrike" cap="none">
              <a:solidFill>
                <a:srgbClr val="000000"/>
              </a:solidFill>
              <a:latin typeface="Quattrocento Sans"/>
              <a:ea typeface="Quattrocento Sans"/>
              <a:cs typeface="Quattrocento Sans"/>
              <a:sym typeface="Quattrocento Sans"/>
            </a:endParaRPr>
          </a:p>
        </p:txBody>
      </p:sp>
      <p:sp>
        <p:nvSpPr>
          <p:cNvPr id="753" name="Google Shape;753;p31"/>
          <p:cNvSpPr txBox="1"/>
          <p:nvPr/>
        </p:nvSpPr>
        <p:spPr>
          <a:xfrm>
            <a:off x="8544393" y="5550875"/>
            <a:ext cx="2809407" cy="414917"/>
          </a:xfrm>
          <a:prstGeom prst="rect">
            <a:avLst/>
          </a:prstGeom>
          <a:solidFill>
            <a:srgbClr val="8CB3E3"/>
          </a:solidFill>
          <a:ln>
            <a:noFill/>
          </a:ln>
        </p:spPr>
        <p:txBody>
          <a:bodyPr spcFirstLastPara="1" wrap="square" lIns="0" tIns="62225" rIns="0" bIns="0" anchor="t" anchorCtr="0">
            <a:spAutoFit/>
          </a:bodyPr>
          <a:lstStyle/>
          <a:p>
            <a:pPr marL="96520" marR="148590" lvl="0" indent="0" algn="ctr" rtl="0">
              <a:lnSpc>
                <a:spcPct val="142777"/>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Exit Eliminates Losses</a:t>
            </a:r>
            <a:endParaRPr sz="1600" b="0" i="0" u="none" strike="noStrike" cap="none">
              <a:solidFill>
                <a:srgbClr val="000000"/>
              </a:solidFill>
              <a:latin typeface="Quattrocento Sans"/>
              <a:ea typeface="Quattrocento Sans"/>
              <a:cs typeface="Quattrocento Sans"/>
              <a:sym typeface="Quattrocento Sans"/>
            </a:endParaRPr>
          </a:p>
        </p:txBody>
      </p:sp>
      <p:pic>
        <p:nvPicPr>
          <p:cNvPr id="754" name="Google Shape;754;p31"/>
          <p:cNvPicPr preferRelativeResize="0"/>
          <p:nvPr/>
        </p:nvPicPr>
        <p:blipFill rotWithShape="1">
          <a:blip r:embed="rId3">
            <a:alphaModFix/>
          </a:blip>
          <a:srcRect/>
          <a:stretch/>
        </p:blipFill>
        <p:spPr>
          <a:xfrm>
            <a:off x="6629400" y="1794570"/>
            <a:ext cx="5307751" cy="3539430"/>
          </a:xfrm>
          <a:prstGeom prst="rect">
            <a:avLst/>
          </a:prstGeom>
          <a:noFill/>
          <a:ln>
            <a:noFill/>
          </a:ln>
        </p:spPr>
      </p:pic>
      <p:sp>
        <p:nvSpPr>
          <p:cNvPr id="755" name="Google Shape;755;p31"/>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Long run</a:t>
            </a:r>
            <a:endParaRPr sz="3600" b="1" i="0" u="none" strike="noStrike" cap="none">
              <a:solidFill>
                <a:schemeClr val="dk1"/>
              </a:solidFill>
              <a:latin typeface="Helvetica Neue"/>
              <a:ea typeface="Helvetica Neue"/>
              <a:cs typeface="Helvetica Neue"/>
              <a:sym typeface="Helvetica Neue"/>
            </a:endParaRPr>
          </a:p>
        </p:txBody>
      </p:sp>
      <p:sp>
        <p:nvSpPr>
          <p:cNvPr id="756" name="Google Shape;756;p31"/>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4</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32"/>
          <p:cNvSpPr txBox="1"/>
          <p:nvPr/>
        </p:nvSpPr>
        <p:spPr>
          <a:xfrm>
            <a:off x="1169248" y="1828800"/>
            <a:ext cx="4362122" cy="4288353"/>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A perfectly competitive market is in its long-run equilibrium ONLY when the typical firm is breaking even.</a:t>
            </a:r>
            <a:endParaRPr sz="1600" b="0" i="0" u="none" strike="noStrike" cap="none">
              <a:solidFill>
                <a:schemeClr val="dk1"/>
              </a:solidFill>
              <a:latin typeface="Quattrocento Sans"/>
              <a:ea typeface="Quattrocento Sans"/>
              <a:cs typeface="Quattrocento Sans"/>
              <a:sym typeface="Quattrocento Sans"/>
            </a:endParaRPr>
          </a:p>
          <a:p>
            <a:pPr marL="12700" marR="5080" lvl="0" indent="0" algn="l" rtl="0">
              <a:lnSpc>
                <a:spcPct val="100000"/>
              </a:lnSpc>
              <a:spcBef>
                <a:spcPts val="10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Equilibrium is defined as “a state of balance”</a:t>
            </a:r>
            <a:endParaRPr sz="1600" b="0" i="0" u="none" strike="noStrike" cap="none">
              <a:solidFill>
                <a:srgbClr val="000000"/>
              </a:solidFill>
              <a:latin typeface="Quattrocento Sans"/>
              <a:ea typeface="Quattrocento Sans"/>
              <a:cs typeface="Quattrocento Sans"/>
              <a:sym typeface="Quattrocento Sans"/>
            </a:endParaRPr>
          </a:p>
          <a:p>
            <a:pPr marL="298450" marR="5080" lvl="0" indent="-184150" algn="l" rtl="0">
              <a:lnSpc>
                <a:spcPct val="100000"/>
              </a:lnSpc>
              <a:spcBef>
                <a:spcPts val="10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any profits or losses are being earned, a PC market is out of balance, and firms will enter or exit the market until equilibrium is restored.</a:t>
            </a:r>
            <a:endParaRPr sz="1600" b="0" i="0" u="none" strike="noStrike" cap="none">
              <a:solidFill>
                <a:srgbClr val="000000"/>
              </a:solidFill>
              <a:latin typeface="Quattrocento Sans"/>
              <a:ea typeface="Quattrocento Sans"/>
              <a:cs typeface="Quattrocento Sans"/>
              <a:sym typeface="Quattrocento Sans"/>
            </a:endParaRPr>
          </a:p>
          <a:p>
            <a:pPr marL="298450" marR="5080" lvl="0" indent="-184150" algn="l" rtl="0">
              <a:lnSpc>
                <a:spcPct val="100000"/>
              </a:lnSpc>
              <a:spcBef>
                <a:spcPts val="10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Since the LRAC curve is tangential to all  possible short-run AC curves, the full  long-run equilibrium will be as shown in  figure where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LRAC = AC = MC = MR = AR</a:t>
            </a:r>
            <a:endParaRPr sz="1600" b="0" i="0" u="none" strike="noStrike" cap="none">
              <a:solidFill>
                <a:srgbClr val="000000"/>
              </a:solidFill>
              <a:latin typeface="Quattrocento Sans"/>
              <a:ea typeface="Quattrocento Sans"/>
              <a:cs typeface="Quattrocento Sans"/>
              <a:sym typeface="Quattrocento Sans"/>
            </a:endParaRPr>
          </a:p>
          <a:p>
            <a:pPr marL="12700" marR="5080" lvl="0" indent="0" algn="l" rtl="0">
              <a:lnSpc>
                <a:spcPct val="100000"/>
              </a:lnSpc>
              <a:spcBef>
                <a:spcPts val="10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762" name="Google Shape;762;p32"/>
          <p:cNvSpPr/>
          <p:nvPr/>
        </p:nvSpPr>
        <p:spPr>
          <a:xfrm>
            <a:off x="1371600" y="4575566"/>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63" name="Google Shape;763;p32"/>
          <p:cNvPicPr preferRelativeResize="0"/>
          <p:nvPr/>
        </p:nvPicPr>
        <p:blipFill rotWithShape="1">
          <a:blip r:embed="rId3">
            <a:alphaModFix/>
          </a:blip>
          <a:srcRect/>
          <a:stretch/>
        </p:blipFill>
        <p:spPr>
          <a:xfrm>
            <a:off x="6439936" y="1911859"/>
            <a:ext cx="5304922" cy="3955541"/>
          </a:xfrm>
          <a:prstGeom prst="rect">
            <a:avLst/>
          </a:prstGeom>
          <a:noFill/>
          <a:ln>
            <a:noFill/>
          </a:ln>
        </p:spPr>
      </p:pic>
      <p:sp>
        <p:nvSpPr>
          <p:cNvPr id="764" name="Google Shape;764;p32"/>
          <p:cNvSpPr txBox="1"/>
          <p:nvPr/>
        </p:nvSpPr>
        <p:spPr>
          <a:xfrm>
            <a:off x="1169248" y="956276"/>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Long run</a:t>
            </a:r>
            <a:endParaRPr sz="3600" b="1" i="0" u="none" strike="noStrike" cap="none">
              <a:solidFill>
                <a:schemeClr val="dk1"/>
              </a:solidFill>
              <a:latin typeface="Helvetica Neue"/>
              <a:ea typeface="Helvetica Neue"/>
              <a:cs typeface="Helvetica Neue"/>
              <a:sym typeface="Helvetica Neue"/>
            </a:endParaRPr>
          </a:p>
        </p:txBody>
      </p:sp>
      <p:sp>
        <p:nvSpPr>
          <p:cNvPr id="765" name="Google Shape;765;p32"/>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4</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3"/>
          <p:cNvSpPr txBox="1"/>
          <p:nvPr/>
        </p:nvSpPr>
        <p:spPr>
          <a:xfrm>
            <a:off x="1169248" y="1828800"/>
            <a:ext cx="10489352" cy="4721805"/>
          </a:xfrm>
          <a:prstGeom prst="rect">
            <a:avLst/>
          </a:prstGeom>
          <a:noFill/>
          <a:ln>
            <a:noFill/>
          </a:ln>
        </p:spPr>
        <p:txBody>
          <a:bodyPr spcFirstLastPara="1" wrap="square" lIns="0" tIns="12700" rIns="0" bIns="0" anchor="t" anchorCtr="0">
            <a:spAutoFit/>
          </a:bodyPr>
          <a:lstStyle/>
          <a:p>
            <a:pPr marL="12700" marR="14986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So far</a:t>
            </a:r>
            <a:r>
              <a:rPr lang="en-US" sz="1600" b="0" i="0" u="none" strike="noStrike" cap="none" baseline="30000">
                <a:solidFill>
                  <a:schemeClr val="dk1"/>
                </a:solidFill>
                <a:latin typeface="Quattrocento Sans"/>
                <a:ea typeface="Quattrocento Sans"/>
                <a:cs typeface="Quattrocento Sans"/>
                <a:sym typeface="Quattrocento Sans"/>
              </a:rPr>
              <a:t> </a:t>
            </a:r>
            <a:r>
              <a:rPr lang="en-US" sz="1600" b="0" i="0" u="none" strike="noStrike" cap="none">
                <a:solidFill>
                  <a:schemeClr val="dk1"/>
                </a:solidFill>
                <a:latin typeface="Quattrocento Sans"/>
                <a:ea typeface="Quattrocento Sans"/>
                <a:cs typeface="Quattrocento Sans"/>
                <a:sym typeface="Quattrocento Sans"/>
              </a:rPr>
              <a:t>we have said that “if losses are being earned, some firms will exit the market until the remaining firms are breaking even once again”. But this raises the question:</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4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5"/>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Which firms will exit the market, and which firms will stay?</a:t>
            </a:r>
            <a:endParaRPr sz="1600" b="1"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4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Recall that we said that Perfectly Competitive firms face identical costs of production. </a:t>
            </a:r>
            <a:endParaRPr sz="1600" b="0" i="0" u="none" strike="noStrike" cap="none">
              <a:solidFill>
                <a:schemeClr val="dk1"/>
              </a:solidFill>
              <a:latin typeface="Quattrocento Sans"/>
              <a:ea typeface="Quattrocento Sans"/>
              <a:cs typeface="Quattrocento Sans"/>
              <a:sym typeface="Quattrocento Sans"/>
            </a:endParaRPr>
          </a:p>
          <a:p>
            <a:pPr marL="298450" marR="508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That is not 100% true, because one cost, the level of normal profit, can vary from seller to seller, even in PC.</a:t>
            </a:r>
            <a:endParaRPr sz="1600" b="0" i="0" u="none" strike="noStrike" cap="none">
              <a:solidFill>
                <a:schemeClr val="dk1"/>
              </a:solidFill>
              <a:latin typeface="Quattrocento Sans"/>
              <a:ea typeface="Quattrocento Sans"/>
              <a:cs typeface="Quattrocento Sans"/>
              <a:sym typeface="Quattrocento Sans"/>
            </a:endParaRPr>
          </a:p>
          <a:p>
            <a:pPr marL="298450" marR="508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Quattrocento Sans"/>
                <a:ea typeface="Quattrocento Sans"/>
                <a:cs typeface="Quattrocento Sans"/>
                <a:sym typeface="Quattrocento Sans"/>
              </a:rPr>
              <a:t>Normal profit is the implicit, subjective value of each business owner’s skills and time. Some business owners will value their efforts more highly than others, even when all the other costs faced are identical to all other business owners’ costs.</a:t>
            </a:r>
            <a:endParaRPr sz="1600" b="0" i="0" u="none" strike="noStrike" cap="none">
              <a:solidFill>
                <a:srgbClr val="000000"/>
              </a:solidFill>
              <a:latin typeface="Quattrocento Sans"/>
              <a:ea typeface="Quattrocento Sans"/>
              <a:cs typeface="Quattrocento Sans"/>
              <a:sym typeface="Quattrocento Sans"/>
            </a:endParaRPr>
          </a:p>
          <a:p>
            <a:pPr marL="298450" marR="508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For this reason, some sellers will be willing to tolerate greater losses for longer periods of time than other sellers.</a:t>
            </a:r>
            <a:endParaRPr sz="1600" b="0" i="0" u="none" strike="noStrike" cap="none">
              <a:solidFill>
                <a:srgbClr val="000000"/>
              </a:solidFill>
              <a:latin typeface="Quattrocento Sans"/>
              <a:ea typeface="Quattrocento Sans"/>
              <a:cs typeface="Quattrocento Sans"/>
              <a:sym typeface="Quattrocento Sans"/>
            </a:endParaRPr>
          </a:p>
          <a:p>
            <a:pPr marL="298450" marR="508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In other words, among firms facing identical explicit costs (wages, interests, rents), some will shut down sooner when earning losses than others due to their different levels of implicit costs (normal profit)</a:t>
            </a:r>
            <a:endParaRPr sz="1600" b="0" i="0" u="none" strike="noStrike" cap="none">
              <a:solidFill>
                <a:srgbClr val="000000"/>
              </a:solidFill>
              <a:latin typeface="Quattrocento Sans"/>
              <a:ea typeface="Quattrocento Sans"/>
              <a:cs typeface="Quattrocento Sans"/>
              <a:sym typeface="Quattrocento Sans"/>
            </a:endParaRPr>
          </a:p>
          <a:p>
            <a:pPr marL="298450" marR="508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8450" marR="508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772" name="Google Shape;772;p33"/>
          <p:cNvSpPr txBox="1"/>
          <p:nvPr/>
        </p:nvSpPr>
        <p:spPr>
          <a:xfrm>
            <a:off x="1169248" y="956276"/>
            <a:ext cx="37075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Shut Down Rule</a:t>
            </a:r>
            <a:endParaRPr sz="3600" b="1" i="0" u="none" strike="noStrike" cap="none">
              <a:solidFill>
                <a:schemeClr val="dk1"/>
              </a:solidFill>
              <a:latin typeface="Helvetica Neue"/>
              <a:ea typeface="Helvetica Neue"/>
              <a:cs typeface="Helvetica Neue"/>
              <a:sym typeface="Helvetica Neue"/>
            </a:endParaRPr>
          </a:p>
        </p:txBody>
      </p:sp>
      <p:sp>
        <p:nvSpPr>
          <p:cNvPr id="773" name="Google Shape;773;p33"/>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5</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
          <p:cNvSpPr txBox="1"/>
          <p:nvPr/>
        </p:nvSpPr>
        <p:spPr>
          <a:xfrm>
            <a:off x="588450" y="1642435"/>
            <a:ext cx="6226500" cy="4770496"/>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1800"/>
              <a:buFont typeface="Calibri"/>
              <a:buAutoNum type="arabicPeriod" startAt="10"/>
            </a:pPr>
            <a:r>
              <a:rPr lang="en-US" sz="1600" b="0" i="0" u="none" strike="noStrike" cap="none">
                <a:solidFill>
                  <a:srgbClr val="000000"/>
                </a:solidFill>
                <a:latin typeface="Quattrocento Sans"/>
                <a:ea typeface="Quattrocento Sans"/>
                <a:cs typeface="Quattrocento Sans"/>
                <a:sym typeface="Quattrocento Sans"/>
              </a:rPr>
              <a:t>Curves and Graphs</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Revenue</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Costs</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1800"/>
              <a:buFont typeface="Arial"/>
              <a:buAutoNum type="arabicPeriod" startAt="10"/>
            </a:pPr>
            <a:r>
              <a:rPr lang="en-US" sz="1600" b="0" i="0" u="none" strike="noStrike" cap="none">
                <a:solidFill>
                  <a:srgbClr val="000000"/>
                </a:solidFill>
                <a:latin typeface="Quattrocento Sans"/>
                <a:ea typeface="Quattrocento Sans"/>
                <a:cs typeface="Quattrocento Sans"/>
                <a:sym typeface="Quattrocento Sans"/>
              </a:rPr>
              <a:t>Profit maximization</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Maximum Profit Equation – Short run</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Maximum Profit Equation – Long run</a:t>
            </a:r>
            <a:endParaRPr sz="1600" b="0" i="0" u="none" strike="noStrike" cap="none">
              <a:solidFill>
                <a:srgbClr val="000000"/>
              </a:solidFill>
              <a:latin typeface="Quattrocento Sans"/>
              <a:ea typeface="Quattrocento Sans"/>
              <a:cs typeface="Quattrocento Sans"/>
              <a:sym typeface="Quattrocento Sans"/>
            </a:endParaRPr>
          </a:p>
          <a:p>
            <a:pPr marL="800100" marR="0" lvl="1" indent="-22860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1800"/>
              <a:buFont typeface="Arial"/>
              <a:buAutoNum type="arabicPeriod" startAt="10"/>
            </a:pPr>
            <a:r>
              <a:rPr lang="en-US" sz="1600" b="0" i="0" u="none" strike="noStrike" cap="none">
                <a:solidFill>
                  <a:srgbClr val="000000"/>
                </a:solidFill>
                <a:latin typeface="Quattrocento Sans"/>
                <a:ea typeface="Quattrocento Sans"/>
                <a:cs typeface="Quattrocento Sans"/>
                <a:sym typeface="Quattrocento Sans"/>
              </a:rPr>
              <a:t>Limit pricing</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Evaluation of Limit pricing</a:t>
            </a:r>
            <a:endParaRPr sz="1600" b="0" i="0" u="none" strike="noStrike" cap="none">
              <a:solidFill>
                <a:srgbClr val="000000"/>
              </a:solidFill>
              <a:latin typeface="Quattrocento Sans"/>
              <a:ea typeface="Quattrocento Sans"/>
              <a:cs typeface="Quattrocento Sans"/>
              <a:sym typeface="Quattrocento Sans"/>
            </a:endParaRPr>
          </a:p>
          <a:p>
            <a:pPr marL="800100" marR="0" lvl="1" indent="-22860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1800"/>
              <a:buFont typeface="Arial"/>
              <a:buAutoNum type="arabicPeriod" startAt="10"/>
            </a:pPr>
            <a:r>
              <a:rPr lang="en-US" sz="1600" b="0" i="0" u="none" strike="noStrike" cap="none">
                <a:solidFill>
                  <a:srgbClr val="000000"/>
                </a:solidFill>
                <a:latin typeface="Quattrocento Sans"/>
                <a:ea typeface="Quattrocento Sans"/>
                <a:cs typeface="Quattrocento Sans"/>
                <a:sym typeface="Quattrocento Sans"/>
              </a:rPr>
              <a:t>Evaluation of Monopoly market</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Disadvantages of Monopoly</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Advantages of Monopoly</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Evaluation of Pros &amp; Cons of Monopoly</a:t>
            </a:r>
            <a:endParaRPr sz="1600" b="0" i="0" u="none" strike="noStrike" cap="none">
              <a:solidFill>
                <a:srgbClr val="000000"/>
              </a:solidFill>
              <a:latin typeface="Quattrocento Sans"/>
              <a:ea typeface="Quattrocento Sans"/>
              <a:cs typeface="Quattrocento Sans"/>
              <a:sym typeface="Quattrocento Sans"/>
            </a:endParaRPr>
          </a:p>
          <a:p>
            <a:pPr marL="800100" marR="0" lvl="1" indent="-342900" algn="l" rtl="0">
              <a:lnSpc>
                <a:spcPct val="100000"/>
              </a:lnSpc>
              <a:spcBef>
                <a:spcPts val="0"/>
              </a:spcBef>
              <a:spcAft>
                <a:spcPts val="0"/>
              </a:spcAft>
              <a:buClr>
                <a:srgbClr val="000000"/>
              </a:buClr>
              <a:buSzPts val="1800"/>
              <a:buFont typeface="Calibri"/>
              <a:buAutoNum type="arabicPeriod"/>
            </a:pPr>
            <a:r>
              <a:rPr lang="en-US" sz="1600" b="0" i="0" u="none" strike="noStrike" cap="none">
                <a:solidFill>
                  <a:srgbClr val="000000"/>
                </a:solidFill>
                <a:latin typeface="Quattrocento Sans"/>
                <a:ea typeface="Quattrocento Sans"/>
                <a:cs typeface="Quattrocento Sans"/>
                <a:sym typeface="Quattrocento Sans"/>
              </a:rPr>
              <a:t>Why Government Tolerate Monopolies</a:t>
            </a:r>
            <a:endParaRPr sz="1600" b="0" i="0" u="none" strike="noStrike" cap="none">
              <a:solidFill>
                <a:srgbClr val="000000"/>
              </a:solidFill>
              <a:latin typeface="Quattrocento Sans"/>
              <a:ea typeface="Quattrocento Sans"/>
              <a:cs typeface="Quattrocento Sans"/>
              <a:sym typeface="Quattrocento Sans"/>
            </a:endParaRPr>
          </a:p>
          <a:p>
            <a:pPr marL="800100" marR="0" lvl="1" indent="-22860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a:p>
            <a:pPr marL="342900" marR="0" lvl="0" indent="-228600" algn="l" rtl="0">
              <a:lnSpc>
                <a:spcPct val="100000"/>
              </a:lnSpc>
              <a:spcBef>
                <a:spcPts val="0"/>
              </a:spcBef>
              <a:spcAft>
                <a:spcPts val="0"/>
              </a:spcAft>
              <a:buClr>
                <a:schemeClr val="dk1"/>
              </a:buClr>
              <a:buSzPts val="1800"/>
              <a:buFont typeface="Calibri"/>
              <a:buNone/>
            </a:pPr>
            <a:endParaRPr sz="1600" b="0" i="0" u="none" strike="noStrike" cap="none">
              <a:solidFill>
                <a:srgbClr val="000000"/>
              </a:solidFill>
              <a:latin typeface="Quattrocento Sans"/>
              <a:ea typeface="Quattrocento Sans"/>
              <a:cs typeface="Quattrocento Sans"/>
              <a:sym typeface="Quattrocento Sans"/>
            </a:endParaRPr>
          </a:p>
        </p:txBody>
      </p:sp>
      <p:sp>
        <p:nvSpPr>
          <p:cNvPr id="436" name="Google Shape;436;p3"/>
          <p:cNvSpPr txBox="1">
            <a:spLocks noGrp="1"/>
          </p:cNvSpPr>
          <p:nvPr>
            <p:ph type="title"/>
          </p:nvPr>
        </p:nvSpPr>
        <p:spPr>
          <a:xfrm>
            <a:off x="586847" y="956275"/>
            <a:ext cx="44223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Today’s Agenda</a:t>
            </a:r>
            <a:endParaRPr sz="3600" b="1" i="0" u="none" strike="noStrike" cap="none">
              <a:solidFill>
                <a:schemeClr val="dk1"/>
              </a:solidFill>
              <a:latin typeface="Helvetica Neue"/>
              <a:ea typeface="Helvetica Neue"/>
              <a:cs typeface="Helvetica Neue"/>
              <a:sym typeface="Helvetica Neue"/>
            </a:endParaRPr>
          </a:p>
        </p:txBody>
      </p:sp>
      <p:sp>
        <p:nvSpPr>
          <p:cNvPr id="437" name="Google Shape;43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100"/>
              <a:buFont typeface="Roboto Light"/>
              <a:buNone/>
            </a:pPr>
            <a:fld id="{00000000-1234-1234-1234-123412341234}" type="slidenum">
              <a:rPr lang="en-US" sz="1100" b="0" i="0" u="none" strike="noStrike" cap="none">
                <a:solidFill>
                  <a:srgbClr val="888888"/>
                </a:solidFill>
                <a:latin typeface="Roboto Light"/>
                <a:ea typeface="Roboto Light"/>
                <a:cs typeface="Roboto Light"/>
                <a:sym typeface="Roboto Light"/>
              </a:rPr>
              <a:t>3</a:t>
            </a:fld>
            <a:endParaRPr sz="1100" b="0" i="0" u="none" strike="noStrike" cap="none">
              <a:solidFill>
                <a:srgbClr val="888888"/>
              </a:solidFill>
              <a:latin typeface="Roboto Light"/>
              <a:ea typeface="Roboto Light"/>
              <a:cs typeface="Roboto Light"/>
              <a:sym typeface="Roboto Light"/>
            </a:endParaRPr>
          </a:p>
        </p:txBody>
      </p:sp>
      <p:sp>
        <p:nvSpPr>
          <p:cNvPr id="438" name="Google Shape;438;p3"/>
          <p:cNvSpPr txBox="1"/>
          <p:nvPr/>
        </p:nvSpPr>
        <p:spPr>
          <a:xfrm>
            <a:off x="6814950" y="1848875"/>
            <a:ext cx="4106400" cy="2646848"/>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000000"/>
              </a:buClr>
              <a:buSzPts val="1600"/>
              <a:buFont typeface="Arial"/>
              <a:buAutoNum type="arabicPeriod" startAt="14"/>
            </a:pPr>
            <a:r>
              <a:rPr lang="en-US" sz="1600" b="0" i="0" u="none" strike="noStrike" cap="none">
                <a:solidFill>
                  <a:schemeClr val="dk1"/>
                </a:solidFill>
                <a:latin typeface="Quattrocento Sans"/>
                <a:ea typeface="Quattrocento Sans"/>
                <a:cs typeface="Quattrocento Sans"/>
                <a:sym typeface="Quattrocento Sans"/>
              </a:rPr>
              <a:t>Monopoly &amp; Price Discrimination</a:t>
            </a:r>
            <a:endParaRPr/>
          </a:p>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1600"/>
              <a:buFont typeface="Arial"/>
              <a:buAutoNum type="arabicPeriod" startAt="14"/>
            </a:pPr>
            <a:r>
              <a:rPr lang="en-US" sz="1600" b="0" i="0" u="none" strike="noStrike" cap="none">
                <a:solidFill>
                  <a:schemeClr val="dk1"/>
                </a:solidFill>
                <a:latin typeface="Quattrocento Sans"/>
                <a:ea typeface="Quattrocento Sans"/>
                <a:cs typeface="Quattrocento Sans"/>
                <a:sym typeface="Quattrocento Sans"/>
              </a:rPr>
              <a:t>The theory of contestable market </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Quattrocento Sans"/>
                <a:ea typeface="Quattrocento Sans"/>
                <a:cs typeface="Quattrocento Sans"/>
                <a:sym typeface="Quattrocento Sans"/>
              </a:rPr>
              <a:t>      1. Perfectly contestable market </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Quattrocento Sans"/>
                <a:ea typeface="Quattrocento Sans"/>
                <a:cs typeface="Quattrocento Sans"/>
                <a:sym typeface="Quattrocento Sans"/>
              </a:rPr>
              <a:t>      2. The importance of costless exit </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Quattrocento Sans"/>
                <a:ea typeface="Quattrocento Sans"/>
                <a:cs typeface="Quattrocento Sans"/>
                <a:sym typeface="Quattrocento Sans"/>
              </a:rPr>
              <a:t>      3. Assessment of the theory </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Quattrocento Sans"/>
                <a:ea typeface="Quattrocento Sans"/>
                <a:cs typeface="Quattrocento Sans"/>
                <a:sym typeface="Quattrocento Sans"/>
              </a:rPr>
              <a:t>      4. Contestable markets and the public interest </a:t>
            </a:r>
            <a:endParaRPr sz="1600" b="0" i="0" u="none" strike="noStrike" cap="none">
              <a:solidFill>
                <a:schemeClr val="dk1"/>
              </a:solidFill>
              <a:latin typeface="Quattrocento Sans"/>
              <a:ea typeface="Quattrocento Sans"/>
              <a:cs typeface="Quattrocento Sans"/>
              <a:sym typeface="Quattrocento Sans"/>
            </a:endParaRPr>
          </a:p>
          <a:p>
            <a:pPr marL="342900" marR="0" lvl="0" indent="-2286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42900" marR="0" lvl="0" indent="-2286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34"/>
          <p:cNvSpPr txBox="1"/>
          <p:nvPr/>
        </p:nvSpPr>
        <p:spPr>
          <a:xfrm>
            <a:off x="1169249" y="1828800"/>
            <a:ext cx="9879752" cy="2228815"/>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A firm facing economic losses has two choices:</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2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426084" lvl="0" indent="-3429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Quattrocento Sans"/>
                <a:ea typeface="Quattrocento Sans"/>
                <a:cs typeface="Quattrocento Sans"/>
                <a:sym typeface="Quattrocento Sans"/>
              </a:rPr>
              <a:t>Continue to operate your business, and hope that your average revenue (price) is at least high enough to cover your average variable costs (these are your operating costs in the short-run… you have to earn enough to pay your workers, at least!), OR…</a:t>
            </a:r>
            <a:endParaRPr sz="1600" b="0" i="0" u="none" strike="noStrike" cap="none">
              <a:solidFill>
                <a:schemeClr val="dk1"/>
              </a:solidFill>
              <a:latin typeface="Quattrocento Sans"/>
              <a:ea typeface="Quattrocento Sans"/>
              <a:cs typeface="Quattrocento Sans"/>
              <a:sym typeface="Quattrocento Sans"/>
            </a:endParaRPr>
          </a:p>
          <a:p>
            <a:pPr marL="342900" marR="0" lvl="0" indent="-241300" algn="l" rtl="0">
              <a:lnSpc>
                <a:spcPct val="100000"/>
              </a:lnSpc>
              <a:spcBef>
                <a:spcPts val="1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5080" lvl="0" indent="-3429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Quattrocento Sans"/>
                <a:ea typeface="Quattrocento Sans"/>
                <a:cs typeface="Quattrocento Sans"/>
                <a:sym typeface="Quattrocento Sans"/>
              </a:rPr>
              <a:t>Shut down and give up your fixed costs, which are those that must be paid EVEN if you shut your business down. A firm’s loss when it shuts down is its total fixed costs, those payments to owners of capital and land resources (rent for your landlord, interest owed to the bank on money you borrowed to buy capital).</a:t>
            </a:r>
            <a:endParaRPr sz="1600" b="0" i="0" u="none" strike="noStrike" cap="none">
              <a:solidFill>
                <a:schemeClr val="dk1"/>
              </a:solidFill>
              <a:latin typeface="Quattrocento Sans"/>
              <a:ea typeface="Quattrocento Sans"/>
              <a:cs typeface="Quattrocento Sans"/>
              <a:sym typeface="Quattrocento Sans"/>
            </a:endParaRPr>
          </a:p>
        </p:txBody>
      </p:sp>
      <p:sp>
        <p:nvSpPr>
          <p:cNvPr id="779" name="Google Shape;779;p34"/>
          <p:cNvSpPr txBox="1"/>
          <p:nvPr/>
        </p:nvSpPr>
        <p:spPr>
          <a:xfrm>
            <a:off x="1169248" y="956276"/>
            <a:ext cx="37075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Shut Down Rule</a:t>
            </a:r>
            <a:endParaRPr sz="3600" b="1" i="0" u="none" strike="noStrike" cap="none">
              <a:solidFill>
                <a:schemeClr val="dk1"/>
              </a:solidFill>
              <a:latin typeface="Helvetica Neue"/>
              <a:ea typeface="Helvetica Neue"/>
              <a:cs typeface="Helvetica Neue"/>
              <a:sym typeface="Helvetica Neue"/>
            </a:endParaRPr>
          </a:p>
        </p:txBody>
      </p:sp>
      <p:sp>
        <p:nvSpPr>
          <p:cNvPr id="780" name="Google Shape;780;p34"/>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5</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5"/>
          <p:cNvSpPr txBox="1"/>
          <p:nvPr/>
        </p:nvSpPr>
        <p:spPr>
          <a:xfrm>
            <a:off x="1169249" y="1828800"/>
            <a:ext cx="9879752" cy="2967479"/>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These tradeoffs give business owners a clear rule for WHEN TO SHUT DOWN:</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1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15"/>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If the price of your product is lower than a firm’s average variable cost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OR …</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15"/>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If the firm’s total losses when continuing to operate are greater than its total fixed costs</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1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1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9085" marR="63246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either of these criteria are true, then a firm can always minimize its losses by shutting down and leaving the market.</a:t>
            </a:r>
            <a:endParaRPr sz="1600" b="0" i="0" u="none" strike="noStrike" cap="none">
              <a:solidFill>
                <a:schemeClr val="dk1"/>
              </a:solidFill>
              <a:latin typeface="Quattrocento Sans"/>
              <a:ea typeface="Quattrocento Sans"/>
              <a:cs typeface="Quattrocento Sans"/>
              <a:sym typeface="Quattrocento Sans"/>
            </a:endParaRPr>
          </a:p>
          <a:p>
            <a:pPr marL="299085" marR="632460" lvl="0" indent="-18542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99085" marR="300355"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neither is true, the firm should remain in the market and continue to produce, and hope that the price rises again in the future.</a:t>
            </a:r>
            <a:endParaRPr sz="1600" b="0" i="0" u="none" strike="noStrike" cap="none">
              <a:solidFill>
                <a:schemeClr val="dk1"/>
              </a:solidFill>
              <a:latin typeface="Quattrocento Sans"/>
              <a:ea typeface="Quattrocento Sans"/>
              <a:cs typeface="Quattrocento Sans"/>
              <a:sym typeface="Quattrocento Sans"/>
            </a:endParaRPr>
          </a:p>
        </p:txBody>
      </p:sp>
      <p:sp>
        <p:nvSpPr>
          <p:cNvPr id="786" name="Google Shape;786;p35"/>
          <p:cNvSpPr txBox="1"/>
          <p:nvPr/>
        </p:nvSpPr>
        <p:spPr>
          <a:xfrm>
            <a:off x="1169248" y="956276"/>
            <a:ext cx="37075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Shut Down Rule</a:t>
            </a:r>
            <a:endParaRPr sz="3600" b="1" i="0" u="none" strike="noStrike" cap="none">
              <a:solidFill>
                <a:schemeClr val="dk1"/>
              </a:solidFill>
              <a:latin typeface="Helvetica Neue"/>
              <a:ea typeface="Helvetica Neue"/>
              <a:cs typeface="Helvetica Neue"/>
              <a:sym typeface="Helvetica Neue"/>
            </a:endParaRPr>
          </a:p>
        </p:txBody>
      </p:sp>
      <p:sp>
        <p:nvSpPr>
          <p:cNvPr id="787" name="Google Shape;787;p35"/>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5</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6"/>
          <p:cNvSpPr txBox="1"/>
          <p:nvPr/>
        </p:nvSpPr>
        <p:spPr>
          <a:xfrm>
            <a:off x="1169248" y="1852382"/>
            <a:ext cx="11135360" cy="1138112"/>
          </a:xfrm>
          <a:prstGeom prst="rect">
            <a:avLst/>
          </a:prstGeom>
          <a:noFill/>
          <a:ln>
            <a:noFill/>
          </a:ln>
        </p:spPr>
        <p:txBody>
          <a:bodyPr spcFirstLastPara="1" wrap="square" lIns="0" tIns="29825" rIns="0" bIns="0" anchor="t" anchorCtr="0">
            <a:spAutoFit/>
          </a:bodyPr>
          <a:lstStyle/>
          <a:p>
            <a:pPr marL="12065" marR="0" lvl="0" indent="0" algn="l" rtl="0">
              <a:lnSpc>
                <a:spcPct val="175312"/>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A firm facing losses must compare its level of losses by continuing to operate to its level of losses if it shuts down.</a:t>
            </a:r>
            <a:endParaRPr sz="1600" b="0" i="0" u="none" strike="noStrike" cap="none">
              <a:solidFill>
                <a:srgbClr val="000000"/>
              </a:solidFill>
              <a:latin typeface="Quattrocento Sans"/>
              <a:ea typeface="Quattrocento Sans"/>
              <a:cs typeface="Quattrocento Sans"/>
              <a:sym typeface="Quattrocento Sans"/>
            </a:endParaRPr>
          </a:p>
          <a:p>
            <a:pPr marL="299085" marR="0" lvl="0" indent="-287019" algn="l" rtl="0">
              <a:lnSpc>
                <a:spcPct val="175312"/>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Total losses if it continues to operate = (𝑨𝑹 − 𝑨𝑻𝑪) × 𝑸</a:t>
            </a:r>
            <a:endParaRPr sz="1600" b="0" i="0" u="none" strike="noStrike" cap="none">
              <a:solidFill>
                <a:srgbClr val="000000"/>
              </a:solidFill>
              <a:latin typeface="Quattrocento Sans"/>
              <a:ea typeface="Quattrocento Sans"/>
              <a:cs typeface="Quattrocento Sans"/>
              <a:sym typeface="Quattrocento Sans"/>
            </a:endParaRPr>
          </a:p>
          <a:p>
            <a:pPr marL="299085" marR="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Total losses if it shuts down = (𝑨𝑻𝑪 − 𝑨𝑽𝑪) × 𝑸</a:t>
            </a:r>
            <a:endParaRPr sz="1600" b="0" i="0" u="none" strike="noStrike" cap="none">
              <a:solidFill>
                <a:schemeClr val="dk1"/>
              </a:solidFill>
              <a:latin typeface="Quattrocento Sans"/>
              <a:ea typeface="Quattrocento Sans"/>
              <a:cs typeface="Quattrocento Sans"/>
              <a:sym typeface="Quattrocento Sans"/>
            </a:endParaRPr>
          </a:p>
        </p:txBody>
      </p:sp>
      <p:pic>
        <p:nvPicPr>
          <p:cNvPr id="793" name="Google Shape;793;p36"/>
          <p:cNvPicPr preferRelativeResize="0"/>
          <p:nvPr/>
        </p:nvPicPr>
        <p:blipFill rotWithShape="1">
          <a:blip r:embed="rId3">
            <a:alphaModFix/>
          </a:blip>
          <a:srcRect/>
          <a:stretch/>
        </p:blipFill>
        <p:spPr>
          <a:xfrm>
            <a:off x="6019800" y="3096663"/>
            <a:ext cx="5588507" cy="3293209"/>
          </a:xfrm>
          <a:prstGeom prst="rect">
            <a:avLst/>
          </a:prstGeom>
          <a:noFill/>
          <a:ln>
            <a:noFill/>
          </a:ln>
        </p:spPr>
      </p:pic>
      <p:sp>
        <p:nvSpPr>
          <p:cNvPr id="794" name="Google Shape;794;p36"/>
          <p:cNvSpPr/>
          <p:nvPr/>
        </p:nvSpPr>
        <p:spPr>
          <a:xfrm>
            <a:off x="1169248" y="3096663"/>
            <a:ext cx="4545752"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Consider the Pizza Market:</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demand for pizzas is so low that the  price ($10) is lower than the firm’s AVC ($11). The firm cannot even afford to pay its workers.</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firm’s total losses (17-10) x 160, are  greater than its total fixed costs (17-  11) x 160. The firm would minimize its losses by shutting down</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This firm should exit the market</a:t>
            </a:r>
            <a:endParaRPr sz="1600" b="0" i="0" u="none" strike="noStrike" cap="none">
              <a:solidFill>
                <a:srgbClr val="000000"/>
              </a:solidFill>
              <a:latin typeface="Quattrocento Sans"/>
              <a:ea typeface="Quattrocento Sans"/>
              <a:cs typeface="Quattrocento Sans"/>
              <a:sym typeface="Quattrocento Sans"/>
            </a:endParaRPr>
          </a:p>
        </p:txBody>
      </p:sp>
      <p:sp>
        <p:nvSpPr>
          <p:cNvPr id="795" name="Google Shape;795;p36"/>
          <p:cNvSpPr txBox="1"/>
          <p:nvPr/>
        </p:nvSpPr>
        <p:spPr>
          <a:xfrm>
            <a:off x="1169248" y="956276"/>
            <a:ext cx="37075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Shut Down Rule</a:t>
            </a:r>
            <a:endParaRPr sz="3600" b="1" i="0" u="none" strike="noStrike" cap="none">
              <a:solidFill>
                <a:schemeClr val="dk1"/>
              </a:solidFill>
              <a:latin typeface="Helvetica Neue"/>
              <a:ea typeface="Helvetica Neue"/>
              <a:cs typeface="Helvetica Neue"/>
              <a:sym typeface="Helvetica Neue"/>
            </a:endParaRPr>
          </a:p>
        </p:txBody>
      </p:sp>
      <p:sp>
        <p:nvSpPr>
          <p:cNvPr id="796" name="Google Shape;796;p36"/>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5</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7"/>
          <p:cNvSpPr txBox="1"/>
          <p:nvPr/>
        </p:nvSpPr>
        <p:spPr>
          <a:xfrm>
            <a:off x="1169248" y="1981200"/>
            <a:ext cx="4469552" cy="2967479"/>
          </a:xfrm>
          <a:prstGeom prst="rect">
            <a:avLst/>
          </a:prstGeom>
          <a:noFill/>
          <a:ln>
            <a:noFill/>
          </a:ln>
        </p:spPr>
        <p:txBody>
          <a:bodyPr spcFirstLastPara="1" wrap="square" lIns="0" tIns="12700" rIns="0" bIns="0" anchor="t" anchorCtr="0">
            <a:spAutoFit/>
          </a:bodyPr>
          <a:lstStyle/>
          <a:p>
            <a:pPr marL="3556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firm’s short-run supply curve will be a section of its (short-run) marginal cost curve.</a:t>
            </a:r>
            <a:endParaRPr sz="1600" b="0" i="0" u="none" strike="noStrike" cap="none">
              <a:solidFill>
                <a:srgbClr val="000000"/>
              </a:solidFill>
              <a:latin typeface="Quattrocento Sans"/>
              <a:ea typeface="Quattrocento Sans"/>
              <a:cs typeface="Quattrocento Sans"/>
              <a:sym typeface="Quattrocento Sans"/>
            </a:endParaRPr>
          </a:p>
          <a:p>
            <a:pPr marL="3556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 supply curve shows how much will be supplied at each price: it relates quantity to price.</a:t>
            </a:r>
            <a:endParaRPr sz="1600" b="0" i="0" u="none" strike="noStrike" cap="none">
              <a:solidFill>
                <a:schemeClr val="dk1"/>
              </a:solidFill>
              <a:latin typeface="Quattrocento Sans"/>
              <a:ea typeface="Quattrocento Sans"/>
              <a:cs typeface="Quattrocento Sans"/>
              <a:sym typeface="Quattrocento Sans"/>
            </a:endParaRPr>
          </a:p>
          <a:p>
            <a:pPr marL="355600" marR="508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508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marginal cost curve relates quantity to marginal cost. But under perfect competition,  given that P = MR, and MR = MC, P must equal MC. Thus the supply curve and the MC curve  will follow the same line.</a:t>
            </a:r>
            <a:endParaRPr sz="1600" b="0" i="0" u="none" strike="noStrike" cap="none">
              <a:solidFill>
                <a:srgbClr val="000000"/>
              </a:solidFill>
              <a:latin typeface="Quattrocento Sans"/>
              <a:ea typeface="Quattrocento Sans"/>
              <a:cs typeface="Quattrocento Sans"/>
              <a:sym typeface="Quattrocento Sans"/>
            </a:endParaRPr>
          </a:p>
        </p:txBody>
      </p:sp>
      <p:pic>
        <p:nvPicPr>
          <p:cNvPr id="802" name="Google Shape;802;p37"/>
          <p:cNvPicPr preferRelativeResize="0"/>
          <p:nvPr/>
        </p:nvPicPr>
        <p:blipFill rotWithShape="1">
          <a:blip r:embed="rId3">
            <a:alphaModFix/>
          </a:blip>
          <a:srcRect/>
          <a:stretch/>
        </p:blipFill>
        <p:spPr>
          <a:xfrm>
            <a:off x="6019800" y="2209800"/>
            <a:ext cx="5907024" cy="3147060"/>
          </a:xfrm>
          <a:prstGeom prst="rect">
            <a:avLst/>
          </a:prstGeom>
          <a:noFill/>
          <a:ln>
            <a:noFill/>
          </a:ln>
        </p:spPr>
      </p:pic>
      <p:sp>
        <p:nvSpPr>
          <p:cNvPr id="803" name="Google Shape;803;p37"/>
          <p:cNvSpPr txBox="1"/>
          <p:nvPr/>
        </p:nvSpPr>
        <p:spPr>
          <a:xfrm>
            <a:off x="1169250" y="956275"/>
            <a:ext cx="762360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Firm’s Short-run Supply Curve</a:t>
            </a:r>
            <a:endParaRPr sz="3600" b="1" i="0" u="none" strike="noStrike" cap="none">
              <a:solidFill>
                <a:schemeClr val="dk1"/>
              </a:solidFill>
              <a:latin typeface="Helvetica Neue"/>
              <a:ea typeface="Helvetica Neue"/>
              <a:cs typeface="Helvetica Neue"/>
              <a:sym typeface="Helvetica Neue"/>
            </a:endParaRPr>
          </a:p>
        </p:txBody>
      </p:sp>
      <p:sp>
        <p:nvSpPr>
          <p:cNvPr id="804" name="Google Shape;804;p37"/>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38"/>
          <p:cNvSpPr txBox="1"/>
          <p:nvPr/>
        </p:nvSpPr>
        <p:spPr>
          <a:xfrm>
            <a:off x="1169248" y="1930069"/>
            <a:ext cx="6222152" cy="4262064"/>
          </a:xfrm>
          <a:prstGeom prst="rect">
            <a:avLst/>
          </a:prstGeom>
          <a:noFill/>
          <a:ln>
            <a:noFill/>
          </a:ln>
        </p:spPr>
        <p:txBody>
          <a:bodyPr spcFirstLastPara="1" wrap="square" lIns="0" tIns="12050" rIns="0" bIns="0" anchor="t" anchorCtr="0">
            <a:spAutoFit/>
          </a:bodyPr>
          <a:lstStyle/>
          <a:p>
            <a:pPr marL="355600" marR="212725"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As we have just shown, if the price of a good ever falls below a firm’s AVC, the firm will no longer produce the good.</a:t>
            </a:r>
            <a:endParaRPr sz="1600" b="0" i="0" u="none" strike="noStrike" cap="none">
              <a:solidFill>
                <a:srgbClr val="000000"/>
              </a:solidFill>
              <a:latin typeface="Quattrocento Sans"/>
              <a:ea typeface="Quattrocento Sans"/>
              <a:cs typeface="Quattrocento Sans"/>
              <a:sym typeface="Quattrocento Sans"/>
            </a:endParaRPr>
          </a:p>
          <a:p>
            <a:pPr marL="355600" marR="212725" lvl="0" indent="-241300" algn="l" rtl="0">
              <a:lnSpc>
                <a:spcPct val="100000"/>
              </a:lnSpc>
              <a:spcBef>
                <a:spcPts val="9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212725" lvl="0" indent="-342900" algn="l" rtl="0">
              <a:lnSpc>
                <a:spcPct val="100000"/>
              </a:lnSpc>
              <a:spcBef>
                <a:spcPts val="9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MC increases as output increases because of diminishing marginal returns.</a:t>
            </a:r>
            <a:endParaRPr sz="1600" b="0" i="0" u="none" strike="noStrike" cap="none">
              <a:solidFill>
                <a:schemeClr val="dk1"/>
              </a:solidFill>
              <a:latin typeface="Quattrocento Sans"/>
              <a:ea typeface="Quattrocento Sans"/>
              <a:cs typeface="Quattrocento Sans"/>
              <a:sym typeface="Quattrocento Sans"/>
            </a:endParaRPr>
          </a:p>
          <a:p>
            <a:pPr marL="355600" marR="212725" lvl="0" indent="-342900" algn="l" rtl="0">
              <a:lnSpc>
                <a:spcPct val="100000"/>
              </a:lnSpc>
              <a:spcBef>
                <a:spcPts val="9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Since the MC increases at higher level of output, firms require a higher prices in order for them to increase output, so they can maintain the MR=MC level and maximize profits.</a:t>
            </a:r>
            <a:endParaRPr sz="1600" b="0" i="0" u="none" strike="noStrike" cap="none">
              <a:solidFill>
                <a:srgbClr val="000000"/>
              </a:solidFill>
              <a:latin typeface="Quattrocento Sans"/>
              <a:ea typeface="Quattrocento Sans"/>
              <a:cs typeface="Quattrocento Sans"/>
              <a:sym typeface="Quattrocento Sans"/>
            </a:endParaRPr>
          </a:p>
          <a:p>
            <a:pPr marL="355600" marR="212725" lvl="0" indent="-241300" algn="l" rtl="0">
              <a:lnSpc>
                <a:spcPct val="100000"/>
              </a:lnSpc>
              <a:spcBef>
                <a:spcPts val="9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212725" lvl="0" indent="-342900" algn="l" rtl="0">
              <a:lnSpc>
                <a:spcPct val="100000"/>
              </a:lnSpc>
              <a:spcBef>
                <a:spcPts val="9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As price rises above AVC, the firm will increases its quantity in direct relationship with the price.</a:t>
            </a:r>
            <a:endParaRPr sz="1600" b="0" i="0" u="none" strike="noStrike" cap="none">
              <a:solidFill>
                <a:schemeClr val="dk1"/>
              </a:solidFill>
              <a:latin typeface="Quattrocento Sans"/>
              <a:ea typeface="Quattrocento Sans"/>
              <a:cs typeface="Quattrocento Sans"/>
              <a:sym typeface="Quattrocento Sans"/>
            </a:endParaRPr>
          </a:p>
          <a:p>
            <a:pPr marL="3556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As price decreases, but remains above AVC, the firm will reduce its output.</a:t>
            </a:r>
            <a:endParaRPr sz="1600" b="0" i="0" u="none" strike="noStrike" cap="none">
              <a:solidFill>
                <a:schemeClr val="dk1"/>
              </a:solidFill>
              <a:latin typeface="Quattrocento Sans"/>
              <a:ea typeface="Quattrocento Sans"/>
              <a:cs typeface="Quattrocento Sans"/>
              <a:sym typeface="Quattrocento Sans"/>
            </a:endParaRPr>
          </a:p>
          <a:p>
            <a:pPr marL="3556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508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In this regard, the firm’s MC above its AVC is similar to a firm’s supply curve. The quantity supplied by the firm reflects a direct relationship with the price of the good.</a:t>
            </a:r>
            <a:endParaRPr sz="1600" b="0" i="0" u="none" strike="noStrike" cap="none">
              <a:solidFill>
                <a:schemeClr val="dk1"/>
              </a:solidFill>
              <a:latin typeface="Quattrocento Sans"/>
              <a:ea typeface="Quattrocento Sans"/>
              <a:cs typeface="Quattrocento Sans"/>
              <a:sym typeface="Quattrocento Sans"/>
            </a:endParaRPr>
          </a:p>
        </p:txBody>
      </p:sp>
      <p:pic>
        <p:nvPicPr>
          <p:cNvPr id="810" name="Google Shape;810;p38"/>
          <p:cNvPicPr preferRelativeResize="0"/>
          <p:nvPr/>
        </p:nvPicPr>
        <p:blipFill rotWithShape="1">
          <a:blip r:embed="rId3">
            <a:alphaModFix/>
          </a:blip>
          <a:srcRect l="13945" t="11919" r="18554" b="4746"/>
          <a:stretch/>
        </p:blipFill>
        <p:spPr>
          <a:xfrm>
            <a:off x="7331398" y="1930068"/>
            <a:ext cx="4783994" cy="3861131"/>
          </a:xfrm>
          <a:prstGeom prst="rect">
            <a:avLst/>
          </a:prstGeom>
          <a:noFill/>
          <a:ln>
            <a:noFill/>
          </a:ln>
        </p:spPr>
      </p:pic>
      <p:sp>
        <p:nvSpPr>
          <p:cNvPr id="811" name="Google Shape;811;p38"/>
          <p:cNvSpPr txBox="1"/>
          <p:nvPr/>
        </p:nvSpPr>
        <p:spPr>
          <a:xfrm>
            <a:off x="1169250" y="956275"/>
            <a:ext cx="6625635"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Firm’s Short-run Supply Curve</a:t>
            </a:r>
            <a:endParaRPr sz="3600" b="1" i="0" u="none" strike="noStrike" cap="none">
              <a:solidFill>
                <a:schemeClr val="dk1"/>
              </a:solidFill>
              <a:latin typeface="Helvetica Neue"/>
              <a:ea typeface="Helvetica Neue"/>
              <a:cs typeface="Helvetica Neue"/>
              <a:sym typeface="Helvetica Neue"/>
            </a:endParaRPr>
          </a:p>
        </p:txBody>
      </p:sp>
      <p:sp>
        <p:nvSpPr>
          <p:cNvPr id="812" name="Google Shape;812;p38"/>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39"/>
          <p:cNvSpPr txBox="1"/>
          <p:nvPr/>
        </p:nvSpPr>
        <p:spPr>
          <a:xfrm>
            <a:off x="1169249" y="2018868"/>
            <a:ext cx="10184552" cy="250004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What would cause the firm's supply (MC) curve to shift?</a:t>
            </a: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9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95"/>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Changes in the prices of variable inputs:</a:t>
            </a:r>
            <a:endParaRPr sz="1600" b="0" i="0" u="none" strike="noStrike" cap="none">
              <a:solidFill>
                <a:schemeClr val="dk1"/>
              </a:solidFill>
              <a:latin typeface="Quattrocento Sans"/>
              <a:ea typeface="Quattrocento Sans"/>
              <a:cs typeface="Quattrocento Sans"/>
              <a:sym typeface="Quattrocento Sans"/>
            </a:endParaRPr>
          </a:p>
          <a:p>
            <a:pPr marL="12700" marR="39751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For example, a higher minimum wage will shift the cost curve of a firm employing minimum wage workers UP. This corresponds to a leftward shift of the firm's supply curve.</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4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5"/>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Improvements in technology will shift MC down:</a:t>
            </a:r>
            <a:endParaRPr sz="1600" b="0" i="0" u="none" strike="noStrike" cap="none">
              <a:solidFill>
                <a:schemeClr val="dk1"/>
              </a:solidFill>
              <a:latin typeface="Quattrocento Sans"/>
              <a:ea typeface="Quattrocento Sans"/>
              <a:cs typeface="Quattrocento Sans"/>
              <a:sym typeface="Quattrocento Sans"/>
            </a:endParaRPr>
          </a:p>
          <a:p>
            <a:pPr marL="12700" marR="508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Since better technology makes all workers more productive (shift the MP and AP curves up, thus the MC and AVC curves down).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This corresponds with an outward shift of the firm's supply curve.</a:t>
            </a:r>
            <a:endParaRPr sz="1600" b="0" i="0" u="none" strike="noStrike" cap="none">
              <a:solidFill>
                <a:schemeClr val="dk1"/>
              </a:solidFill>
              <a:latin typeface="Quattrocento Sans"/>
              <a:ea typeface="Quattrocento Sans"/>
              <a:cs typeface="Quattrocento Sans"/>
              <a:sym typeface="Quattrocento Sans"/>
            </a:endParaRPr>
          </a:p>
        </p:txBody>
      </p:sp>
      <p:sp>
        <p:nvSpPr>
          <p:cNvPr id="818" name="Google Shape;818;p39"/>
          <p:cNvSpPr txBox="1"/>
          <p:nvPr/>
        </p:nvSpPr>
        <p:spPr>
          <a:xfrm>
            <a:off x="1169250" y="956275"/>
            <a:ext cx="6490724"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Firm’s Short-run Supply Curve</a:t>
            </a:r>
            <a:endParaRPr sz="3600" b="1" i="0" u="none" strike="noStrike" cap="none">
              <a:solidFill>
                <a:schemeClr val="dk1"/>
              </a:solidFill>
              <a:latin typeface="Helvetica Neue"/>
              <a:ea typeface="Helvetica Neue"/>
              <a:cs typeface="Helvetica Neue"/>
              <a:sym typeface="Helvetica Neue"/>
            </a:endParaRPr>
          </a:p>
        </p:txBody>
      </p:sp>
      <p:sp>
        <p:nvSpPr>
          <p:cNvPr id="819" name="Google Shape;819;p39"/>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40"/>
          <p:cNvSpPr txBox="1"/>
          <p:nvPr/>
        </p:nvSpPr>
        <p:spPr>
          <a:xfrm>
            <a:off x="1146746" y="1788609"/>
            <a:ext cx="10294811" cy="505898"/>
          </a:xfrm>
          <a:prstGeom prst="rect">
            <a:avLst/>
          </a:prstGeom>
          <a:noFill/>
          <a:ln>
            <a:noFill/>
          </a:ln>
        </p:spPr>
        <p:txBody>
          <a:bodyPr spcFirstLastPara="1" wrap="square" lIns="0" tIns="13325" rIns="0" bIns="0" anchor="t" anchorCtr="0">
            <a:spAutoFit/>
          </a:bodyPr>
          <a:lstStyle/>
          <a:p>
            <a:pPr marL="889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Since an individual firm’s MC curve is analogous to the firm’s supply, the sum of all the firms’ MC curves in a particular market should give us the </a:t>
            </a:r>
            <a:r>
              <a:rPr lang="en-US" sz="1600" b="0" i="1" u="none" strike="noStrike" cap="none">
                <a:solidFill>
                  <a:schemeClr val="dk1"/>
                </a:solidFill>
                <a:latin typeface="Quattrocento Sans"/>
                <a:ea typeface="Quattrocento Sans"/>
                <a:cs typeface="Quattrocento Sans"/>
                <a:sym typeface="Quattrocento Sans"/>
              </a:rPr>
              <a:t>market supply </a:t>
            </a:r>
            <a:r>
              <a:rPr lang="en-US" sz="1600" b="0" i="0" u="none" strike="noStrike" cap="none">
                <a:solidFill>
                  <a:schemeClr val="dk1"/>
                </a:solidFill>
                <a:latin typeface="Quattrocento Sans"/>
                <a:ea typeface="Quattrocento Sans"/>
                <a:cs typeface="Quattrocento Sans"/>
                <a:sym typeface="Quattrocento Sans"/>
              </a:rPr>
              <a:t>for a goods. Assume the following:</a:t>
            </a:r>
            <a:endParaRPr sz="1600" b="0" i="0" u="none" strike="noStrike" cap="none">
              <a:solidFill>
                <a:schemeClr val="dk1"/>
              </a:solidFill>
              <a:latin typeface="Quattrocento Sans"/>
              <a:ea typeface="Quattrocento Sans"/>
              <a:cs typeface="Quattrocento Sans"/>
              <a:sym typeface="Quattrocento Sans"/>
            </a:endParaRPr>
          </a:p>
        </p:txBody>
      </p:sp>
      <p:sp>
        <p:nvSpPr>
          <p:cNvPr id="825" name="Google Shape;825;p40"/>
          <p:cNvSpPr txBox="1"/>
          <p:nvPr/>
        </p:nvSpPr>
        <p:spPr>
          <a:xfrm>
            <a:off x="1169250" y="956275"/>
            <a:ext cx="7240232"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Industry’s Short-run Supply Curve</a:t>
            </a:r>
            <a:endParaRPr sz="3600" b="1" i="0" u="none" strike="noStrike" cap="none">
              <a:solidFill>
                <a:schemeClr val="dk1"/>
              </a:solidFill>
              <a:latin typeface="Helvetica Neue"/>
              <a:ea typeface="Helvetica Neue"/>
              <a:cs typeface="Helvetica Neue"/>
              <a:sym typeface="Helvetica Neue"/>
            </a:endParaRPr>
          </a:p>
        </p:txBody>
      </p:sp>
      <p:sp>
        <p:nvSpPr>
          <p:cNvPr id="826" name="Google Shape;826;p40"/>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6.2</a:t>
            </a:r>
            <a:endParaRPr sz="3600" b="0" i="0" u="none" strike="noStrike" cap="none">
              <a:solidFill>
                <a:srgbClr val="000000"/>
              </a:solidFill>
              <a:latin typeface="Helvetica Neue"/>
              <a:ea typeface="Helvetica Neue"/>
              <a:cs typeface="Helvetica Neue"/>
              <a:sym typeface="Helvetica Neue"/>
            </a:endParaRPr>
          </a:p>
        </p:txBody>
      </p:sp>
      <p:sp>
        <p:nvSpPr>
          <p:cNvPr id="827" name="Google Shape;827;p40"/>
          <p:cNvSpPr/>
          <p:nvPr/>
        </p:nvSpPr>
        <p:spPr>
          <a:xfrm>
            <a:off x="1162961" y="2485072"/>
            <a:ext cx="10278595" cy="10771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There are 200 identical firms making an identical product with identical costs</a:t>
            </a:r>
            <a:endParaRPr sz="16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Each firm produces the profit maximizing level of output based on where the price equals its MC</a:t>
            </a:r>
            <a:endParaRPr sz="16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Equilibrium output in the market is found at the intersection of market supply and market demand.</a:t>
            </a:r>
            <a:endParaRPr sz="1600" b="0" i="0" u="none" strike="noStrike" cap="none">
              <a:solidFill>
                <a:srgbClr val="000000"/>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Total quantity supplied equals the product of the individual firms' output multiplied by the number of firms</a:t>
            </a:r>
            <a:endParaRPr sz="1600" b="0" i="0" u="none" strike="noStrike" cap="none">
              <a:solidFill>
                <a:srgbClr val="000000"/>
              </a:solidFill>
              <a:latin typeface="Quattrocento Sans"/>
              <a:ea typeface="Quattrocento Sans"/>
              <a:cs typeface="Quattrocento Sans"/>
              <a:sym typeface="Quattrocento Sans"/>
            </a:endParaRPr>
          </a:p>
        </p:txBody>
      </p:sp>
      <p:pic>
        <p:nvPicPr>
          <p:cNvPr id="828" name="Google Shape;828;p40"/>
          <p:cNvPicPr preferRelativeResize="0"/>
          <p:nvPr/>
        </p:nvPicPr>
        <p:blipFill rotWithShape="1">
          <a:blip r:embed="rId3">
            <a:alphaModFix/>
          </a:blip>
          <a:srcRect/>
          <a:stretch/>
        </p:blipFill>
        <p:spPr>
          <a:xfrm>
            <a:off x="1676400" y="4114800"/>
            <a:ext cx="9610520" cy="2514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41"/>
          <p:cNvSpPr txBox="1"/>
          <p:nvPr/>
        </p:nvSpPr>
        <p:spPr>
          <a:xfrm>
            <a:off x="1169250" y="956275"/>
            <a:ext cx="6370802"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Firm’s Long-run Supply Curve</a:t>
            </a:r>
            <a:endParaRPr sz="3600" b="1" i="0" u="none" strike="noStrike" cap="none">
              <a:solidFill>
                <a:schemeClr val="dk1"/>
              </a:solidFill>
              <a:latin typeface="Helvetica Neue"/>
              <a:ea typeface="Helvetica Neue"/>
              <a:cs typeface="Helvetica Neue"/>
              <a:sym typeface="Helvetica Neue"/>
            </a:endParaRPr>
          </a:p>
        </p:txBody>
      </p:sp>
      <p:sp>
        <p:nvSpPr>
          <p:cNvPr id="834" name="Google Shape;834;p41"/>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6.3</a:t>
            </a:r>
            <a:endParaRPr sz="3600" b="0" i="0" u="none" strike="noStrike" cap="none">
              <a:solidFill>
                <a:srgbClr val="000000"/>
              </a:solidFill>
              <a:latin typeface="Helvetica Neue"/>
              <a:ea typeface="Helvetica Neue"/>
              <a:cs typeface="Helvetica Neue"/>
              <a:sym typeface="Helvetica Neue"/>
            </a:endParaRPr>
          </a:p>
        </p:txBody>
      </p:sp>
      <p:sp>
        <p:nvSpPr>
          <p:cNvPr id="835" name="Google Shape;835;p41"/>
          <p:cNvSpPr/>
          <p:nvPr/>
        </p:nvSpPr>
        <p:spPr>
          <a:xfrm>
            <a:off x="1169248" y="1828800"/>
            <a:ext cx="5002952" cy="35394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firm’s long-run supply curve is derived in a very similar way to the firm’s short-run supply curve. The major difference is that, in the long-run, the firm can adjust all of its inputs.</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This means that all of its costs are now variable and hence the long-run average cost curve is the same as long-run average variable cost curve.</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Therefore, the firm’s long-run supply curve is the portion of its long-run marginal cost curve above the point where it is cut by the average cost curve. At prices below this level it would be loss minimizing for the firm to produce zero.</a:t>
            </a:r>
            <a:endParaRPr sz="1600" b="0" i="0" u="none" strike="noStrike" cap="none">
              <a:solidFill>
                <a:srgbClr val="000000"/>
              </a:solidFill>
              <a:latin typeface="Quattrocento Sans"/>
              <a:ea typeface="Quattrocento Sans"/>
              <a:cs typeface="Quattrocento Sans"/>
              <a:sym typeface="Quattrocento Sans"/>
            </a:endParaRPr>
          </a:p>
        </p:txBody>
      </p:sp>
      <p:pic>
        <p:nvPicPr>
          <p:cNvPr id="836" name="Google Shape;836;p41" descr="Module 9: Profit Maximization and Supply – Intermediate Microeconomics"/>
          <p:cNvPicPr preferRelativeResize="0"/>
          <p:nvPr/>
        </p:nvPicPr>
        <p:blipFill rotWithShape="1">
          <a:blip r:embed="rId3">
            <a:alphaModFix/>
          </a:blip>
          <a:srcRect/>
          <a:stretch/>
        </p:blipFill>
        <p:spPr>
          <a:xfrm>
            <a:off x="6566030" y="1828800"/>
            <a:ext cx="5054470" cy="4191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42"/>
          <p:cNvSpPr txBox="1"/>
          <p:nvPr/>
        </p:nvSpPr>
        <p:spPr>
          <a:xfrm>
            <a:off x="1169249" y="1838423"/>
            <a:ext cx="4012352" cy="4199868"/>
          </a:xfrm>
          <a:prstGeom prst="rect">
            <a:avLst/>
          </a:prstGeom>
          <a:noFill/>
          <a:ln>
            <a:noFill/>
          </a:ln>
        </p:spPr>
        <p:txBody>
          <a:bodyPr spcFirstLastPara="1" wrap="square" lIns="0" tIns="13950" rIns="0" bIns="0" anchor="t" anchorCtr="0">
            <a:spAutoFit/>
          </a:bodyPr>
          <a:lstStyle/>
          <a:p>
            <a:pPr marL="355600" marR="84455" lvl="0" indent="-342900" algn="l" rtl="0">
              <a:lnSpc>
                <a:spcPct val="995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long run industry supply curve cannot be derived in the same way as the short run industry supply curve: i.e. by horizontally summing all the individual firms’ supply curves. This is because, in the long run, the number of firms in the industry is no longer fixed and account has to be taken of the output produced by any new firms entering the industry. This has to be added to the quantity produced by existing firms.</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1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0" lvl="0" indent="-342900" algn="l" rtl="0">
              <a:lnSpc>
                <a:spcPct val="100000"/>
              </a:lnSpc>
              <a:spcBef>
                <a:spcPts val="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long run industry supply curve can be derived by analysing the impact of an increase in demand on a market that is initially in long run equilibrium.</a:t>
            </a:r>
            <a:endParaRPr sz="1600" b="0" i="0" u="none" strike="noStrike" cap="none">
              <a:solidFill>
                <a:schemeClr val="dk1"/>
              </a:solidFill>
              <a:latin typeface="Quattrocento Sans"/>
              <a:ea typeface="Quattrocento Sans"/>
              <a:cs typeface="Quattrocento Sans"/>
              <a:sym typeface="Quattrocento Sans"/>
            </a:endParaRPr>
          </a:p>
        </p:txBody>
      </p:sp>
      <p:pic>
        <p:nvPicPr>
          <p:cNvPr id="842" name="Google Shape;842;p42"/>
          <p:cNvPicPr preferRelativeResize="0"/>
          <p:nvPr/>
        </p:nvPicPr>
        <p:blipFill rotWithShape="1">
          <a:blip r:embed="rId3">
            <a:alphaModFix/>
          </a:blip>
          <a:srcRect r="1980"/>
          <a:stretch/>
        </p:blipFill>
        <p:spPr>
          <a:xfrm>
            <a:off x="5715000" y="1828800"/>
            <a:ext cx="6324601" cy="3581400"/>
          </a:xfrm>
          <a:prstGeom prst="rect">
            <a:avLst/>
          </a:prstGeom>
          <a:noFill/>
          <a:ln>
            <a:noFill/>
          </a:ln>
        </p:spPr>
      </p:pic>
      <p:sp>
        <p:nvSpPr>
          <p:cNvPr id="843" name="Google Shape;843;p42"/>
          <p:cNvSpPr txBox="1"/>
          <p:nvPr/>
        </p:nvSpPr>
        <p:spPr>
          <a:xfrm>
            <a:off x="1169250" y="956275"/>
            <a:ext cx="7150291"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Industry’s Long-run Supply Curve</a:t>
            </a:r>
            <a:endParaRPr sz="3600" b="1" i="0" u="none" strike="noStrike" cap="none">
              <a:solidFill>
                <a:schemeClr val="dk1"/>
              </a:solidFill>
              <a:latin typeface="Helvetica Neue"/>
              <a:ea typeface="Helvetica Neue"/>
              <a:cs typeface="Helvetica Neue"/>
              <a:sym typeface="Helvetica Neue"/>
            </a:endParaRPr>
          </a:p>
        </p:txBody>
      </p:sp>
      <p:sp>
        <p:nvSpPr>
          <p:cNvPr id="844" name="Google Shape;844;p42"/>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6.4</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pic>
        <p:nvPicPr>
          <p:cNvPr id="849" name="Google Shape;849;p43"/>
          <p:cNvPicPr preferRelativeResize="0"/>
          <p:nvPr/>
        </p:nvPicPr>
        <p:blipFill rotWithShape="1">
          <a:blip r:embed="rId3">
            <a:alphaModFix/>
          </a:blip>
          <a:srcRect/>
          <a:stretch/>
        </p:blipFill>
        <p:spPr>
          <a:xfrm>
            <a:off x="6172200" y="1981200"/>
            <a:ext cx="5851329" cy="3352800"/>
          </a:xfrm>
          <a:prstGeom prst="rect">
            <a:avLst/>
          </a:prstGeom>
          <a:noFill/>
          <a:ln>
            <a:noFill/>
          </a:ln>
        </p:spPr>
      </p:pic>
      <p:sp>
        <p:nvSpPr>
          <p:cNvPr id="850" name="Google Shape;850;p43"/>
          <p:cNvSpPr txBox="1"/>
          <p:nvPr/>
        </p:nvSpPr>
        <p:spPr>
          <a:xfrm>
            <a:off x="1169250" y="956275"/>
            <a:ext cx="706035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Industry’s Long-run Supply Curve</a:t>
            </a:r>
            <a:endParaRPr sz="3600" b="1" i="0" u="none" strike="noStrike" cap="none">
              <a:solidFill>
                <a:schemeClr val="dk1"/>
              </a:solidFill>
              <a:latin typeface="Helvetica Neue"/>
              <a:ea typeface="Helvetica Neue"/>
              <a:cs typeface="Helvetica Neue"/>
              <a:sym typeface="Helvetica Neue"/>
            </a:endParaRPr>
          </a:p>
        </p:txBody>
      </p:sp>
      <p:sp>
        <p:nvSpPr>
          <p:cNvPr id="851" name="Google Shape;851;p43"/>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6.4</a:t>
            </a:r>
            <a:endParaRPr sz="3600" b="0" i="0" u="none" strike="noStrike" cap="none">
              <a:solidFill>
                <a:srgbClr val="000000"/>
              </a:solidFill>
              <a:latin typeface="Helvetica Neue"/>
              <a:ea typeface="Helvetica Neue"/>
              <a:cs typeface="Helvetica Neue"/>
              <a:sym typeface="Helvetica Neue"/>
            </a:endParaRPr>
          </a:p>
        </p:txBody>
      </p:sp>
      <p:sp>
        <p:nvSpPr>
          <p:cNvPr id="852" name="Google Shape;852;p43"/>
          <p:cNvSpPr/>
          <p:nvPr/>
        </p:nvSpPr>
        <p:spPr>
          <a:xfrm>
            <a:off x="1169248" y="1828800"/>
            <a:ext cx="4698152" cy="40318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Increasing Cost Industry – upward sloping long-run supply curve</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long-run market supply curve (LRSM) goes through points a and c: i.e. the two positions of long-run equilibrium.</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In the example in figure, the long-run industry supply curve is upward sloping because the extra demand for factor inputs generated by new entrants puts upward pressure on their prices.</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This is referred to as an increasing cost industry (i.e. where there are external  diseconomies of scale).</a:t>
            </a: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
          <p:cNvSpPr txBox="1"/>
          <p:nvPr/>
        </p:nvSpPr>
        <p:spPr>
          <a:xfrm>
            <a:off x="1169250" y="956275"/>
            <a:ext cx="440564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Market structures</a:t>
            </a:r>
            <a:endParaRPr sz="3600" b="1" i="0" u="none" strike="noStrike" cap="none">
              <a:solidFill>
                <a:schemeClr val="dk1"/>
              </a:solidFill>
              <a:latin typeface="Helvetica Neue"/>
              <a:ea typeface="Helvetica Neue"/>
              <a:cs typeface="Helvetica Neue"/>
              <a:sym typeface="Helvetica Neue"/>
            </a:endParaRPr>
          </a:p>
        </p:txBody>
      </p:sp>
      <p:sp>
        <p:nvSpPr>
          <p:cNvPr id="444" name="Google Shape;444;p4"/>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a:t>
            </a:r>
            <a:endParaRPr sz="3600" b="0" i="0" u="none" strike="noStrike" cap="none">
              <a:solidFill>
                <a:srgbClr val="000000"/>
              </a:solidFill>
              <a:latin typeface="Helvetica Neue"/>
              <a:ea typeface="Helvetica Neue"/>
              <a:cs typeface="Helvetica Neue"/>
              <a:sym typeface="Helvetica Neue"/>
            </a:endParaRPr>
          </a:p>
        </p:txBody>
      </p:sp>
      <p:sp>
        <p:nvSpPr>
          <p:cNvPr id="445" name="Google Shape;445;p4"/>
          <p:cNvSpPr txBox="1"/>
          <p:nvPr/>
        </p:nvSpPr>
        <p:spPr>
          <a:xfrm>
            <a:off x="1172995" y="2057400"/>
            <a:ext cx="10641752" cy="338554"/>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Define market.</a:t>
            </a:r>
            <a:endParaRPr sz="1600" b="0" i="0" u="none" strike="noStrike" cap="none">
              <a:solidFill>
                <a:srgbClr val="000000"/>
              </a:solidFill>
              <a:latin typeface="Quattrocento Sans"/>
              <a:ea typeface="Quattrocento Sans"/>
              <a:cs typeface="Quattrocento Sans"/>
              <a:sym typeface="Quattrocento Sans"/>
            </a:endParaRPr>
          </a:p>
        </p:txBody>
      </p:sp>
      <p:pic>
        <p:nvPicPr>
          <p:cNvPr id="446" name="Google Shape;446;p4" descr="Help"/>
          <p:cNvPicPr preferRelativeResize="0"/>
          <p:nvPr/>
        </p:nvPicPr>
        <p:blipFill rotWithShape="1">
          <a:blip r:embed="rId3">
            <a:alphaModFix/>
          </a:blip>
          <a:srcRect/>
          <a:stretch/>
        </p:blipFill>
        <p:spPr>
          <a:xfrm>
            <a:off x="493977" y="1994613"/>
            <a:ext cx="647562" cy="647562"/>
          </a:xfrm>
          <a:prstGeom prst="rect">
            <a:avLst/>
          </a:prstGeom>
          <a:noFill/>
          <a:ln>
            <a:noFill/>
          </a:ln>
        </p:spPr>
      </p:pic>
      <p:sp>
        <p:nvSpPr>
          <p:cNvPr id="447" name="Google Shape;447;p4"/>
          <p:cNvSpPr txBox="1"/>
          <p:nvPr/>
        </p:nvSpPr>
        <p:spPr>
          <a:xfrm>
            <a:off x="1169248" y="2895600"/>
            <a:ext cx="10184552" cy="584775"/>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Quattrocento Sans"/>
                <a:ea typeface="Quattrocento Sans"/>
                <a:cs typeface="Quattrocento Sans"/>
                <a:sym typeface="Quattrocento Sans"/>
              </a:rPr>
              <a:t>Market 	    =	Particular     +	 Two Parties	     +	 Facilitate the Exchange </a:t>
            </a:r>
            <a:br>
              <a:rPr lang="en-US" sz="1600" b="1" i="0" u="none" strike="noStrike" cap="none">
                <a:solidFill>
                  <a:srgbClr val="262626"/>
                </a:solidFill>
                <a:latin typeface="Quattrocento Sans"/>
                <a:ea typeface="Quattrocento Sans"/>
                <a:cs typeface="Quattrocento Sans"/>
                <a:sym typeface="Quattrocento Sans"/>
              </a:rPr>
            </a:br>
            <a:r>
              <a:rPr lang="en-US" sz="1600" b="1" i="0" u="none" strike="noStrike" cap="none">
                <a:solidFill>
                  <a:srgbClr val="262626"/>
                </a:solidFill>
                <a:latin typeface="Quattrocento Sans"/>
                <a:ea typeface="Quattrocento Sans"/>
                <a:cs typeface="Quattrocento Sans"/>
                <a:sym typeface="Quattrocento Sans"/>
              </a:rPr>
              <a:t>	  	place 		(Buyer &amp; Seller) 		 of Goods &amp; Services</a:t>
            </a:r>
            <a:endParaRPr sz="1600" b="1" i="0" u="none" strike="noStrike" cap="none">
              <a:solidFill>
                <a:srgbClr val="262626"/>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4"/>
          <p:cNvSpPr/>
          <p:nvPr/>
        </p:nvSpPr>
        <p:spPr>
          <a:xfrm>
            <a:off x="1169248" y="1828800"/>
            <a:ext cx="4698152" cy="47705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Increasing Cost Industry – upward-sloping long-run supply curve</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It is likely to occur when the demand for factor inputs from firms within one industry make up a relatively large proportion of the total demand for those inputs.</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This is more likely when most of the factor inputs are industry specific: i.e. specialist capital equipment tailored to the production of a particular good. </a:t>
            </a:r>
            <a:endParaRPr sz="1600" b="0" i="0" u="none" strike="noStrike" cap="none">
              <a:solidFill>
                <a:schemeClr val="dk1"/>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In these circumstances, any increase in  demand from new entrants will have a  significant impact on the total demand for the inputs, making an increase in their price more probable.</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858" name="Google Shape;858;p44"/>
          <p:cNvSpPr txBox="1"/>
          <p:nvPr/>
        </p:nvSpPr>
        <p:spPr>
          <a:xfrm>
            <a:off x="1169250" y="956275"/>
            <a:ext cx="7180271"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Industry’s Long-run Supply Curve</a:t>
            </a:r>
            <a:endParaRPr sz="3600" b="1" i="0" u="none" strike="noStrike" cap="none">
              <a:solidFill>
                <a:schemeClr val="dk1"/>
              </a:solidFill>
              <a:latin typeface="Helvetica Neue"/>
              <a:ea typeface="Helvetica Neue"/>
              <a:cs typeface="Helvetica Neue"/>
              <a:sym typeface="Helvetica Neue"/>
            </a:endParaRPr>
          </a:p>
        </p:txBody>
      </p:sp>
      <p:sp>
        <p:nvSpPr>
          <p:cNvPr id="859" name="Google Shape;859;p44"/>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6.4</a:t>
            </a:r>
            <a:endParaRPr sz="3600" b="0" i="0" u="none" strike="noStrike" cap="none">
              <a:solidFill>
                <a:srgbClr val="000000"/>
              </a:solidFill>
              <a:latin typeface="Helvetica Neue"/>
              <a:ea typeface="Helvetica Neue"/>
              <a:cs typeface="Helvetica Neue"/>
              <a:sym typeface="Helvetica Neue"/>
            </a:endParaRPr>
          </a:p>
        </p:txBody>
      </p:sp>
      <p:pic>
        <p:nvPicPr>
          <p:cNvPr id="860" name="Google Shape;860;p44"/>
          <p:cNvPicPr preferRelativeResize="0"/>
          <p:nvPr/>
        </p:nvPicPr>
        <p:blipFill rotWithShape="1">
          <a:blip r:embed="rId3">
            <a:alphaModFix/>
          </a:blip>
          <a:srcRect/>
          <a:stretch/>
        </p:blipFill>
        <p:spPr>
          <a:xfrm>
            <a:off x="6172200" y="1981200"/>
            <a:ext cx="5851329" cy="3352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5"/>
          <p:cNvSpPr/>
          <p:nvPr/>
        </p:nvSpPr>
        <p:spPr>
          <a:xfrm>
            <a:off x="1169248" y="1828800"/>
            <a:ext cx="9953454" cy="33547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Constant Cost Industry – horizontal long-run supply curve</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In some industries the majority of factor inputs will be far less specialized.</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Take the example of an input such as electricity. The demand for electricity from firms in a particular industry will be small relative to the total demand for electricity across the whole economy.</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the demand from new entrants in one industry increased, it is unlikely to affect the market price of electricity run industry supply curve.</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this was true for all factor inputs used by firms then it would be a constant cost industry. As new firms entered, the average total cost curve of the individual firms would remain unchanged. A constant - cost industry would have a horizontal long </a:t>
            </a:r>
            <a:r>
              <a:rPr lang="en-US" sz="1600" b="0" i="0" u="none" strike="noStrike" cap="none">
                <a:solidFill>
                  <a:srgbClr val="000000"/>
                </a:solidFill>
                <a:latin typeface="Quattrocento Sans"/>
                <a:ea typeface="Quattrocento Sans"/>
                <a:cs typeface="Quattrocento Sans"/>
                <a:sym typeface="Quattrocento Sans"/>
              </a:rPr>
              <a:t>-run industry supply curve.</a:t>
            </a:r>
            <a:endParaRPr sz="1600" b="0" i="0" u="none" strike="noStrike" cap="none">
              <a:solidFill>
                <a:srgbClr val="000000"/>
              </a:solidFill>
              <a:latin typeface="Quattrocento Sans"/>
              <a:ea typeface="Quattrocento Sans"/>
              <a:cs typeface="Quattrocento Sans"/>
              <a:sym typeface="Quattrocento Sans"/>
            </a:endParaRPr>
          </a:p>
        </p:txBody>
      </p:sp>
      <p:sp>
        <p:nvSpPr>
          <p:cNvPr id="866" name="Google Shape;866;p45"/>
          <p:cNvSpPr txBox="1"/>
          <p:nvPr/>
        </p:nvSpPr>
        <p:spPr>
          <a:xfrm>
            <a:off x="1169250" y="956275"/>
            <a:ext cx="7120311"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Industry’s Long-run Supply Curve</a:t>
            </a:r>
            <a:endParaRPr sz="3600" b="1" i="0" u="none" strike="noStrike" cap="none">
              <a:solidFill>
                <a:schemeClr val="dk1"/>
              </a:solidFill>
              <a:latin typeface="Helvetica Neue"/>
              <a:ea typeface="Helvetica Neue"/>
              <a:cs typeface="Helvetica Neue"/>
              <a:sym typeface="Helvetica Neue"/>
            </a:endParaRPr>
          </a:p>
        </p:txBody>
      </p:sp>
      <p:sp>
        <p:nvSpPr>
          <p:cNvPr id="867" name="Google Shape;867;p45"/>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6.4</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46"/>
          <p:cNvSpPr/>
          <p:nvPr/>
        </p:nvSpPr>
        <p:spPr>
          <a:xfrm>
            <a:off x="1169248" y="1873770"/>
            <a:ext cx="9968444"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Quattrocento Sans"/>
                <a:ea typeface="Quattrocento Sans"/>
                <a:cs typeface="Quattrocento Sans"/>
                <a:sym typeface="Quattrocento Sans"/>
              </a:rPr>
              <a:t>Decreasing Cost Industry – downward-sloping long-run supply curve</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Another possibility is that increasing demand from new entrants within the industry causes the price of factor inputs to decrease. This is called a decreasing-cost industry.</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It can occur when the increased demand for inputs enables the suppliers of these inputs to exploit internal economies of scale. It can also occur when firms in the industry share common transport, training or other infrastructure.</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These external economies of scale cause the cost curves in figure to shift downwards. A decreasing cost industry will therefore have a downward sloping long - run industry supply curve.</a:t>
            </a:r>
            <a:endParaRPr sz="1600" b="0" i="0" u="none" strike="noStrike" cap="none">
              <a:solidFill>
                <a:srgbClr val="000000"/>
              </a:solidFill>
              <a:latin typeface="Quattrocento Sans"/>
              <a:ea typeface="Quattrocento Sans"/>
              <a:cs typeface="Quattrocento Sans"/>
              <a:sym typeface="Quattrocento Sans"/>
            </a:endParaRPr>
          </a:p>
        </p:txBody>
      </p:sp>
      <p:sp>
        <p:nvSpPr>
          <p:cNvPr id="873" name="Google Shape;873;p46"/>
          <p:cNvSpPr txBox="1"/>
          <p:nvPr/>
        </p:nvSpPr>
        <p:spPr>
          <a:xfrm>
            <a:off x="1169250" y="956275"/>
            <a:ext cx="709033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Industry’s Long-run Supply Curve</a:t>
            </a:r>
            <a:endParaRPr sz="3600" b="1" i="0" u="none" strike="noStrike" cap="none">
              <a:solidFill>
                <a:schemeClr val="dk1"/>
              </a:solidFill>
              <a:latin typeface="Helvetica Neue"/>
              <a:ea typeface="Helvetica Neue"/>
              <a:cs typeface="Helvetica Neue"/>
              <a:sym typeface="Helvetica Neue"/>
            </a:endParaRPr>
          </a:p>
        </p:txBody>
      </p:sp>
      <p:sp>
        <p:nvSpPr>
          <p:cNvPr id="874" name="Google Shape;874;p46"/>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6.4</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7"/>
          <p:cNvSpPr txBox="1"/>
          <p:nvPr/>
        </p:nvSpPr>
        <p:spPr>
          <a:xfrm>
            <a:off x="1169248" y="1905000"/>
            <a:ext cx="9270152" cy="3472104"/>
          </a:xfrm>
          <a:prstGeom prst="rect">
            <a:avLst/>
          </a:prstGeom>
          <a:noFill/>
          <a:ln>
            <a:noFill/>
          </a:ln>
        </p:spPr>
        <p:txBody>
          <a:bodyPr spcFirstLastPara="1" wrap="square" lIns="0" tIns="12050" rIns="0" bIns="0" anchor="t" anchorCtr="0">
            <a:spAutoFit/>
          </a:bodyPr>
          <a:lstStyle/>
          <a:p>
            <a:pPr marL="349885" marR="628015"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In </a:t>
            </a:r>
            <a:r>
              <a:rPr lang="en-US" sz="1600" b="0" i="0" u="none" strike="noStrike" cap="none" baseline="30000">
                <a:solidFill>
                  <a:schemeClr val="dk1"/>
                </a:solidFill>
                <a:latin typeface="Quattrocento Sans"/>
                <a:ea typeface="Quattrocento Sans"/>
                <a:cs typeface="Quattrocento Sans"/>
                <a:sym typeface="Quattrocento Sans"/>
              </a:rPr>
              <a:t> </a:t>
            </a:r>
            <a:r>
              <a:rPr lang="en-US" sz="1600" b="0" i="0" u="none" strike="noStrike" cap="none">
                <a:solidFill>
                  <a:schemeClr val="dk1"/>
                </a:solidFill>
                <a:latin typeface="Quattrocento Sans"/>
                <a:ea typeface="Quattrocento Sans"/>
                <a:cs typeface="Quattrocento Sans"/>
                <a:sym typeface="Quattrocento Sans"/>
              </a:rPr>
              <a:t>many industries, firms may have to be quite large if they are to experience the full potential economies of scale.</a:t>
            </a:r>
            <a:endParaRPr sz="1600" b="0" i="0" u="none" strike="noStrike" cap="none">
              <a:solidFill>
                <a:schemeClr val="dk1"/>
              </a:solidFill>
              <a:latin typeface="Quattrocento Sans"/>
              <a:ea typeface="Quattrocento Sans"/>
              <a:cs typeface="Quattrocento Sans"/>
              <a:sym typeface="Quattrocento Sans"/>
            </a:endParaRPr>
          </a:p>
          <a:p>
            <a:pPr marL="349885" marR="628015" lvl="0" indent="-185420" algn="l" rtl="0">
              <a:lnSpc>
                <a:spcPct val="100000"/>
              </a:lnSpc>
              <a:spcBef>
                <a:spcPts val="9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49885" marR="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But perfect competition requires there to be many firms and that each one is a price taker.</a:t>
            </a:r>
            <a:endParaRPr sz="1600" b="0" i="0" u="none" strike="noStrike" cap="none">
              <a:solidFill>
                <a:schemeClr val="dk1"/>
              </a:solidFill>
              <a:latin typeface="Quattrocento Sans"/>
              <a:ea typeface="Quattrocento Sans"/>
              <a:cs typeface="Quattrocento Sans"/>
              <a:sym typeface="Quattrocento Sans"/>
            </a:endParaRPr>
          </a:p>
          <a:p>
            <a:pPr marL="349885" marR="0" lvl="0" indent="-18542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49885" marR="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Firms must therefore be small under perfect competition: too small in most cases for economies of scale.</a:t>
            </a:r>
            <a:endParaRPr sz="1600" b="0" i="0" u="none" strike="noStrike" cap="none">
              <a:solidFill>
                <a:schemeClr val="dk1"/>
              </a:solidFill>
              <a:latin typeface="Quattrocento Sans"/>
              <a:ea typeface="Quattrocento Sans"/>
              <a:cs typeface="Quattrocento Sans"/>
              <a:sym typeface="Quattrocento Sans"/>
            </a:endParaRPr>
          </a:p>
          <a:p>
            <a:pPr marL="349885" marR="0" lvl="0" indent="-18542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49885" marR="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Once a firm expands sufficiently to achieve economies of scale, it will usually gain market power.</a:t>
            </a:r>
            <a:endParaRPr sz="1600" b="0" i="0" u="none" strike="noStrike" cap="none">
              <a:solidFill>
                <a:schemeClr val="dk1"/>
              </a:solidFill>
              <a:latin typeface="Quattrocento Sans"/>
              <a:ea typeface="Quattrocento Sans"/>
              <a:cs typeface="Quattrocento Sans"/>
              <a:sym typeface="Quattrocento Sans"/>
            </a:endParaRPr>
          </a:p>
          <a:p>
            <a:pPr marL="349885" marR="0" lvl="0" indent="-18542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49885" marR="0" lvl="0" indent="-2870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It will be able to undercut the prices of smaller firms, which will thus be driven out of business.</a:t>
            </a:r>
            <a:endParaRPr sz="1600" b="0" i="0" u="none" strike="noStrike" cap="none">
              <a:solidFill>
                <a:schemeClr val="dk1"/>
              </a:solidFill>
              <a:latin typeface="Quattrocento Sans"/>
              <a:ea typeface="Quattrocento Sans"/>
              <a:cs typeface="Quattrocento Sans"/>
              <a:sym typeface="Quattrocento Sans"/>
            </a:endParaRPr>
          </a:p>
          <a:p>
            <a:pPr marL="349885" marR="0" lvl="0" indent="-18542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49885" marR="186055" lvl="0" indent="-287019" algn="l" rtl="0">
              <a:lnSpc>
                <a:spcPct val="100000"/>
              </a:lnSpc>
              <a:spcBef>
                <a:spcPts val="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Perfect competition is destroyed. Perfect competition could only exist in any industry, therefore, if  there were no (or virtually no) economies of scale.</a:t>
            </a:r>
            <a:endParaRPr sz="1600" b="0" i="0" u="none" strike="noStrike" cap="none">
              <a:solidFill>
                <a:schemeClr val="dk1"/>
              </a:solidFill>
              <a:latin typeface="Quattrocento Sans"/>
              <a:ea typeface="Quattrocento Sans"/>
              <a:cs typeface="Quattrocento Sans"/>
              <a:sym typeface="Quattrocento Sans"/>
            </a:endParaRPr>
          </a:p>
        </p:txBody>
      </p:sp>
      <p:sp>
        <p:nvSpPr>
          <p:cNvPr id="880" name="Google Shape;880;p47"/>
          <p:cNvSpPr txBox="1"/>
          <p:nvPr/>
        </p:nvSpPr>
        <p:spPr>
          <a:xfrm>
            <a:off x="1169250" y="956275"/>
            <a:ext cx="436212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Economies of Scale</a:t>
            </a:r>
            <a:endParaRPr sz="3600" b="1" i="0" u="none" strike="noStrike" cap="none">
              <a:solidFill>
                <a:schemeClr val="dk1"/>
              </a:solidFill>
              <a:latin typeface="Helvetica Neue"/>
              <a:ea typeface="Helvetica Neue"/>
              <a:cs typeface="Helvetica Neue"/>
              <a:sym typeface="Helvetica Neue"/>
            </a:endParaRPr>
          </a:p>
        </p:txBody>
      </p:sp>
      <p:sp>
        <p:nvSpPr>
          <p:cNvPr id="881" name="Google Shape;881;p47"/>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7.1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49"/>
          <p:cNvSpPr txBox="1"/>
          <p:nvPr/>
        </p:nvSpPr>
        <p:spPr>
          <a:xfrm>
            <a:off x="1169249" y="1905000"/>
            <a:ext cx="9727352" cy="3977371"/>
          </a:xfrm>
          <a:prstGeom prst="rect">
            <a:avLst/>
          </a:prstGeom>
          <a:noFill/>
          <a:ln>
            <a:noFill/>
          </a:ln>
        </p:spPr>
        <p:txBody>
          <a:bodyPr spcFirstLastPara="1" wrap="square" lIns="0" tIns="12050" rIns="0" bIns="0" anchor="t" anchorCtr="0">
            <a:spAutoFit/>
          </a:bodyPr>
          <a:lstStyle/>
          <a:p>
            <a:pPr marL="469900" marR="24765" lvl="0" indent="-457200" algn="l" rtl="0">
              <a:lnSpc>
                <a:spcPct val="100000"/>
              </a:lnSpc>
              <a:spcBef>
                <a:spcPts val="0"/>
              </a:spcBef>
              <a:spcAft>
                <a:spcPts val="0"/>
              </a:spcAft>
              <a:buClr>
                <a:schemeClr val="dk1"/>
              </a:buClr>
              <a:buSzPts val="1600"/>
              <a:buFont typeface="Calibri"/>
              <a:buAutoNum type="arabicPeriod"/>
            </a:pPr>
            <a:r>
              <a:rPr lang="en-US" sz="1600" b="1" i="0" u="none" strike="noStrike" cap="none">
                <a:solidFill>
                  <a:schemeClr val="dk1"/>
                </a:solidFill>
                <a:latin typeface="Quattrocento Sans"/>
                <a:ea typeface="Quattrocento Sans"/>
                <a:cs typeface="Quattrocento Sans"/>
                <a:sym typeface="Quattrocento Sans"/>
              </a:rPr>
              <a:t>P = MC</a:t>
            </a:r>
            <a:endParaRPr sz="1600" b="0" i="0" u="none" strike="noStrike" cap="none">
              <a:solidFill>
                <a:srgbClr val="000000"/>
              </a:solidFill>
              <a:latin typeface="Quattrocento Sans"/>
              <a:ea typeface="Quattrocento Sans"/>
              <a:cs typeface="Quattrocento Sans"/>
              <a:sym typeface="Quattrocento Sans"/>
            </a:endParaRPr>
          </a:p>
          <a:p>
            <a:pPr marL="12700" marR="24765" lvl="0" indent="0" algn="l" rtl="0">
              <a:lnSpc>
                <a:spcPct val="100000"/>
              </a:lnSpc>
              <a:spcBef>
                <a:spcPts val="95"/>
              </a:spcBef>
              <a:spcAft>
                <a:spcPts val="0"/>
              </a:spcAft>
              <a:buClr>
                <a:srgbClr val="000000"/>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355600" marR="24765" lvl="0" indent="-342900" algn="l" rtl="0">
              <a:lnSpc>
                <a:spcPct val="100000"/>
              </a:lnSpc>
              <a:spcBef>
                <a:spcPts val="9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Price equals marginal cost has important implications for the allocation of resources between  alternative products. Given that price equals marginal utility, marginal utility will equal marginal cost. This is argued to be an optimal position.</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1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89535" lvl="0" indent="-342900" algn="l" rtl="0">
              <a:lnSpc>
                <a:spcPct val="100000"/>
              </a:lnSpc>
              <a:spcBef>
                <a:spcPts val="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To demonstrate why, consider what would happen if they were not equal. </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812800" marR="89535" lvl="1" indent="-342900" algn="l" rtl="0">
              <a:lnSpc>
                <a:spcPct val="100000"/>
              </a:lnSpc>
              <a:spcBef>
                <a:spcPts val="5"/>
              </a:spcBef>
              <a:spcAft>
                <a:spcPts val="0"/>
              </a:spcAft>
              <a:buClr>
                <a:schemeClr val="dk1"/>
              </a:buClr>
              <a:buSzPts val="1600"/>
              <a:buFont typeface="Noto Sans Symbols"/>
              <a:buChar char="⮚"/>
            </a:pPr>
            <a:r>
              <a:rPr lang="en-US" sz="1600" b="0" i="0" u="none" strike="noStrike" cap="none">
                <a:solidFill>
                  <a:schemeClr val="dk1"/>
                </a:solidFill>
                <a:latin typeface="Quattrocento Sans"/>
                <a:ea typeface="Quattrocento Sans"/>
                <a:cs typeface="Quattrocento Sans"/>
                <a:sym typeface="Quattrocento Sans"/>
              </a:rPr>
              <a:t>If price were greater than marginal cost, this would mean that consumers were putting a higher value (P = MU) on the production of extra units than they cost to produce (MC).Therefore, more ought to be produced. </a:t>
            </a:r>
            <a:endParaRPr sz="1600" b="0" i="0" u="none" strike="noStrike" cap="none">
              <a:solidFill>
                <a:schemeClr val="dk1"/>
              </a:solidFill>
              <a:latin typeface="Quattrocento Sans"/>
              <a:ea typeface="Quattrocento Sans"/>
              <a:cs typeface="Quattrocento Sans"/>
              <a:sym typeface="Quattrocento Sans"/>
            </a:endParaRPr>
          </a:p>
          <a:p>
            <a:pPr marL="812800" marR="89535" lvl="1" indent="-342900" algn="l" rtl="0">
              <a:lnSpc>
                <a:spcPct val="100000"/>
              </a:lnSpc>
              <a:spcBef>
                <a:spcPts val="5"/>
              </a:spcBef>
              <a:spcAft>
                <a:spcPts val="0"/>
              </a:spcAft>
              <a:buClr>
                <a:schemeClr val="dk1"/>
              </a:buClr>
              <a:buSzPts val="1600"/>
              <a:buFont typeface="Noto Sans Symbols"/>
              <a:buChar char="⮚"/>
            </a:pPr>
            <a:r>
              <a:rPr lang="en-US" sz="1600" b="0" i="0" u="none" strike="noStrike" cap="none">
                <a:solidFill>
                  <a:schemeClr val="dk1"/>
                </a:solidFill>
                <a:latin typeface="Quattrocento Sans"/>
                <a:ea typeface="Quattrocento Sans"/>
                <a:cs typeface="Quattrocento Sans"/>
                <a:sym typeface="Quattrocento Sans"/>
              </a:rPr>
              <a:t>If price were less than marginal cost, consumers would be putting a lower value on extra units than they cost to produce. Therefore, less ought to be produced. </a:t>
            </a:r>
            <a:endParaRPr sz="1600" b="0" i="0" u="none" strike="noStrike" cap="none">
              <a:solidFill>
                <a:schemeClr val="dk1"/>
              </a:solidFill>
              <a:latin typeface="Quattrocento Sans"/>
              <a:ea typeface="Quattrocento Sans"/>
              <a:cs typeface="Quattrocento Sans"/>
              <a:sym typeface="Quattrocento Sans"/>
            </a:endParaRPr>
          </a:p>
          <a:p>
            <a:pPr marL="469900" marR="89535" lvl="1" indent="0" algn="l" rtl="0">
              <a:lnSpc>
                <a:spcPct val="100000"/>
              </a:lnSpc>
              <a:spcBef>
                <a:spcPts val="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55600" marR="89535" lvl="0" indent="-342900" algn="l" rtl="0">
              <a:lnSpc>
                <a:spcPct val="100000"/>
              </a:lnSpc>
              <a:spcBef>
                <a:spcPts val="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When they are equal, therefore, production levels are just right. But, as we shall see later, it is only under perfect competition that MC = P.</a:t>
            </a:r>
            <a:endParaRPr sz="1600" b="0" i="0" u="none" strike="noStrike" cap="none">
              <a:solidFill>
                <a:schemeClr val="dk1"/>
              </a:solidFill>
              <a:latin typeface="Quattrocento Sans"/>
              <a:ea typeface="Quattrocento Sans"/>
              <a:cs typeface="Quattrocento Sans"/>
              <a:sym typeface="Quattrocento Sans"/>
            </a:endParaRPr>
          </a:p>
        </p:txBody>
      </p:sp>
      <p:sp>
        <p:nvSpPr>
          <p:cNvPr id="887" name="Google Shape;887;p49"/>
          <p:cNvSpPr txBox="1"/>
          <p:nvPr/>
        </p:nvSpPr>
        <p:spPr>
          <a:xfrm>
            <a:off x="1169250" y="956275"/>
            <a:ext cx="6625635"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Benefits of Perfect Competition</a:t>
            </a:r>
            <a:endParaRPr sz="3600" b="1" i="0" u="none" strike="noStrike" cap="none">
              <a:solidFill>
                <a:schemeClr val="dk1"/>
              </a:solidFill>
              <a:latin typeface="Helvetica Neue"/>
              <a:ea typeface="Helvetica Neue"/>
              <a:cs typeface="Helvetica Neue"/>
              <a:sym typeface="Helvetica Neue"/>
            </a:endParaRPr>
          </a:p>
        </p:txBody>
      </p:sp>
      <p:sp>
        <p:nvSpPr>
          <p:cNvPr id="888" name="Google Shape;888;p49"/>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7.2</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50"/>
          <p:cNvSpPr txBox="1"/>
          <p:nvPr/>
        </p:nvSpPr>
        <p:spPr>
          <a:xfrm>
            <a:off x="1169248" y="1828800"/>
            <a:ext cx="9758582" cy="4477829"/>
          </a:xfrm>
          <a:prstGeom prst="rect">
            <a:avLst/>
          </a:prstGeom>
          <a:noFill/>
          <a:ln>
            <a:noFill/>
          </a:ln>
        </p:spPr>
        <p:txBody>
          <a:bodyPr spcFirstLastPara="1" wrap="square" lIns="0" tIns="12700" rIns="0" bIns="0" anchor="t" anchorCtr="0">
            <a:spAutoFit/>
          </a:bodyPr>
          <a:lstStyle/>
          <a:p>
            <a:pPr marL="469900" marR="5080" lvl="0" indent="-457200" algn="l" rtl="0">
              <a:lnSpc>
                <a:spcPct val="106700"/>
              </a:lnSpc>
              <a:spcBef>
                <a:spcPts val="0"/>
              </a:spcBef>
              <a:spcAft>
                <a:spcPts val="0"/>
              </a:spcAft>
              <a:buClr>
                <a:schemeClr val="dk1"/>
              </a:buClr>
              <a:buSzPts val="1600"/>
              <a:buFont typeface="Quattrocento Sans"/>
              <a:buAutoNum type="arabicPeriod" startAt="2"/>
            </a:pPr>
            <a:r>
              <a:rPr lang="en-US" sz="1600" b="0" i="0" u="none" strike="noStrike" cap="none">
                <a:solidFill>
                  <a:schemeClr val="dk1"/>
                </a:solidFill>
                <a:latin typeface="Quattrocento Sans"/>
                <a:ea typeface="Quattrocento Sans"/>
                <a:cs typeface="Quattrocento Sans"/>
                <a:sym typeface="Quattrocento Sans"/>
              </a:rPr>
              <a:t>Long run equilibrium is at the bottom of the firm’s long-run AC curve. That is, for any given technology, the firm, in the long run, will produce at the least cost output.</a:t>
            </a:r>
            <a:endParaRPr sz="1600" b="0" i="0" u="none" strike="noStrike" cap="none">
              <a:solidFill>
                <a:schemeClr val="dk1"/>
              </a:solidFill>
              <a:latin typeface="Quattrocento Sans"/>
              <a:ea typeface="Quattrocento Sans"/>
              <a:cs typeface="Quattrocento Sans"/>
              <a:sym typeface="Quattrocento Sans"/>
            </a:endParaRPr>
          </a:p>
          <a:p>
            <a:pPr marL="469900" marR="129539" lvl="0" indent="-457200" algn="l" rtl="0">
              <a:lnSpc>
                <a:spcPct val="107000"/>
              </a:lnSpc>
              <a:spcBef>
                <a:spcPts val="805"/>
              </a:spcBef>
              <a:spcAft>
                <a:spcPts val="0"/>
              </a:spcAft>
              <a:buClr>
                <a:schemeClr val="dk1"/>
              </a:buClr>
              <a:buSzPts val="1600"/>
              <a:buFont typeface="Quattrocento Sans"/>
              <a:buAutoNum type="arabicPeriod" startAt="2"/>
            </a:pPr>
            <a:r>
              <a:rPr lang="en-US" sz="1600" b="0" i="0" u="none" strike="noStrike" cap="none">
                <a:solidFill>
                  <a:schemeClr val="dk1"/>
                </a:solidFill>
                <a:latin typeface="Quattrocento Sans"/>
                <a:ea typeface="Quattrocento Sans"/>
                <a:cs typeface="Quattrocento Sans"/>
                <a:sym typeface="Quattrocento Sans"/>
              </a:rPr>
              <a:t>Perfect competition is a case of ‘survival of the fittest’. Inefficient firms will be driven out of business, since they will not be able to make even normal profits. This encourages firms to be as efficient as possible.</a:t>
            </a:r>
            <a:endParaRPr sz="1600" b="0" i="0" u="none" strike="noStrike" cap="none">
              <a:solidFill>
                <a:schemeClr val="dk1"/>
              </a:solidFill>
              <a:latin typeface="Quattrocento Sans"/>
              <a:ea typeface="Quattrocento Sans"/>
              <a:cs typeface="Quattrocento Sans"/>
              <a:sym typeface="Quattrocento Sans"/>
            </a:endParaRPr>
          </a:p>
          <a:p>
            <a:pPr marL="469900" marR="388620" lvl="0" indent="-457200" algn="l" rtl="0">
              <a:lnSpc>
                <a:spcPct val="107100"/>
              </a:lnSpc>
              <a:spcBef>
                <a:spcPts val="795"/>
              </a:spcBef>
              <a:spcAft>
                <a:spcPts val="0"/>
              </a:spcAft>
              <a:buClr>
                <a:schemeClr val="dk1"/>
              </a:buClr>
              <a:buSzPts val="1600"/>
              <a:buFont typeface="Quattrocento Sans"/>
              <a:buAutoNum type="arabicPeriod" startAt="2"/>
            </a:pPr>
            <a:r>
              <a:rPr lang="en-US" sz="1600" b="0" i="0" u="none" strike="noStrike" cap="none">
                <a:solidFill>
                  <a:schemeClr val="dk1"/>
                </a:solidFill>
                <a:latin typeface="Quattrocento Sans"/>
                <a:ea typeface="Quattrocento Sans"/>
                <a:cs typeface="Quattrocento Sans"/>
                <a:sym typeface="Quattrocento Sans"/>
              </a:rPr>
              <a:t>The combination of (long run) production being at minimum average cost and the firm making only normal profit keeps prices at a minimum.</a:t>
            </a:r>
            <a:endParaRPr sz="1600" b="0" i="0" u="none" strike="noStrike" cap="none">
              <a:solidFill>
                <a:schemeClr val="dk1"/>
              </a:solidFill>
              <a:latin typeface="Quattrocento Sans"/>
              <a:ea typeface="Quattrocento Sans"/>
              <a:cs typeface="Quattrocento Sans"/>
              <a:sym typeface="Quattrocento Sans"/>
            </a:endParaRPr>
          </a:p>
          <a:p>
            <a:pPr marL="469900" marR="266065" lvl="0" indent="-457200" algn="l" rtl="0">
              <a:lnSpc>
                <a:spcPct val="106900"/>
              </a:lnSpc>
              <a:spcBef>
                <a:spcPts val="810"/>
              </a:spcBef>
              <a:spcAft>
                <a:spcPts val="0"/>
              </a:spcAft>
              <a:buClr>
                <a:schemeClr val="dk1"/>
              </a:buClr>
              <a:buSzPts val="1600"/>
              <a:buFont typeface="Quattrocento Sans"/>
              <a:buAutoNum type="arabicPeriod" startAt="2"/>
            </a:pPr>
            <a:r>
              <a:rPr lang="en-US" sz="1600" b="0" i="0" u="none" strike="noStrike" cap="none">
                <a:solidFill>
                  <a:schemeClr val="dk1"/>
                </a:solidFill>
                <a:latin typeface="Quattrocento Sans"/>
                <a:ea typeface="Quattrocento Sans"/>
                <a:cs typeface="Quattrocento Sans"/>
                <a:sym typeface="Quattrocento Sans"/>
              </a:rPr>
              <a:t>If consumer tastes change, the resulting price change will lead firms to respond (purely out of self  interest). An increased consumer demand will result in extra supply with only a short run increase in  profit.</a:t>
            </a:r>
            <a:endParaRPr sz="1600" b="0" i="0" u="none" strike="noStrike" cap="none">
              <a:solidFill>
                <a:schemeClr val="dk1"/>
              </a:solidFill>
              <a:latin typeface="Quattrocento Sans"/>
              <a:ea typeface="Quattrocento Sans"/>
              <a:cs typeface="Quattrocento Sans"/>
              <a:sym typeface="Quattrocento Sans"/>
            </a:endParaRPr>
          </a:p>
          <a:p>
            <a:pPr marL="12700" marR="68580" lvl="0" indent="0" algn="l" rtl="0">
              <a:lnSpc>
                <a:spcPct val="107000"/>
              </a:lnSpc>
              <a:spcBef>
                <a:spcPts val="79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12700" marR="68580" lvl="0" indent="0" algn="l" rtl="0">
              <a:lnSpc>
                <a:spcPct val="107000"/>
              </a:lnSpc>
              <a:spcBef>
                <a:spcPts val="795"/>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Because of these last two points, perfect competition is said to lead to consumer sovereignty. Consumers, through the market, determine what and how much is to be produced. Firms have no power to manipulate the market. They cannot control price. The only thing they can do to increase profit is to  become more efficient, and that benefits the consumer too.</a:t>
            </a:r>
            <a:endParaRPr sz="1600" b="0" i="0" u="none" strike="noStrike" cap="none">
              <a:solidFill>
                <a:schemeClr val="dk1"/>
              </a:solidFill>
              <a:latin typeface="Quattrocento Sans"/>
              <a:ea typeface="Quattrocento Sans"/>
              <a:cs typeface="Quattrocento Sans"/>
              <a:sym typeface="Quattrocento Sans"/>
            </a:endParaRPr>
          </a:p>
        </p:txBody>
      </p:sp>
      <p:sp>
        <p:nvSpPr>
          <p:cNvPr id="894" name="Google Shape;894;p50"/>
          <p:cNvSpPr txBox="1"/>
          <p:nvPr/>
        </p:nvSpPr>
        <p:spPr>
          <a:xfrm>
            <a:off x="1169250" y="956275"/>
            <a:ext cx="6625635"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Benefits of Perfect Competition</a:t>
            </a:r>
            <a:endParaRPr sz="3600" b="1" i="0" u="none" strike="noStrike" cap="none">
              <a:solidFill>
                <a:schemeClr val="dk1"/>
              </a:solidFill>
              <a:latin typeface="Helvetica Neue"/>
              <a:ea typeface="Helvetica Neue"/>
              <a:cs typeface="Helvetica Neue"/>
              <a:sym typeface="Helvetica Neue"/>
            </a:endParaRPr>
          </a:p>
        </p:txBody>
      </p:sp>
      <p:sp>
        <p:nvSpPr>
          <p:cNvPr id="895" name="Google Shape;895;p50"/>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7.2</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51"/>
          <p:cNvSpPr txBox="1"/>
          <p:nvPr/>
        </p:nvSpPr>
        <p:spPr>
          <a:xfrm>
            <a:off x="1169249" y="1828800"/>
            <a:ext cx="9422552" cy="4278992"/>
          </a:xfrm>
          <a:prstGeom prst="rect">
            <a:avLst/>
          </a:prstGeom>
          <a:noFill/>
          <a:ln>
            <a:noFill/>
          </a:ln>
        </p:spPr>
        <p:txBody>
          <a:bodyPr spcFirstLastPara="1" wrap="square" lIns="0" tIns="12050" rIns="0" bIns="0" anchor="t" anchorCtr="0">
            <a:spAutoFit/>
          </a:bodyPr>
          <a:lstStyle/>
          <a:p>
            <a:pPr marL="381000" marR="46990" lvl="0" indent="-342900" algn="l" rtl="0">
              <a:lnSpc>
                <a:spcPct val="107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Even though firms under perfect competition may seem to have an incentive to develop new  technology (in order to gain supernormal profits, albeit temporarily), the long-run normal profits  they make may not be sufficient to fund the necessary research and development. Also, with complete information available, if they did develop new, more efficient methods of production, their rivals would merely copy them, in which case the investment would have been a waste of money.</a:t>
            </a:r>
            <a:endParaRPr sz="1600" b="0" i="0" u="none" strike="noStrike" cap="none">
              <a:solidFill>
                <a:schemeClr val="dk1"/>
              </a:solidFill>
              <a:latin typeface="Quattrocento Sans"/>
              <a:ea typeface="Quattrocento Sans"/>
              <a:cs typeface="Quattrocento Sans"/>
              <a:sym typeface="Quattrocento Sans"/>
            </a:endParaRPr>
          </a:p>
          <a:p>
            <a:pPr marL="482600" marR="46990" lvl="0" indent="-241300" algn="l" rtl="0">
              <a:lnSpc>
                <a:spcPct val="107000"/>
              </a:lnSpc>
              <a:spcBef>
                <a:spcPts val="9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81000" marR="46990" lvl="0" indent="-342900" algn="l" rtl="0">
              <a:lnSpc>
                <a:spcPct val="107000"/>
              </a:lnSpc>
              <a:spcBef>
                <a:spcPts val="95"/>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Perfectly competitive industries produce undifferentiated products. This lack of variety might be seen as a disadvantage to the consumer. Under monopolistic competition and oligopoly there is  often intense competition over the quality and design of the product. This can lead to innovation  and improvements that would not exist under perfect competition.</a:t>
            </a:r>
            <a:endParaRPr sz="1600" b="0" i="0" u="none" strike="noStrike" cap="none">
              <a:solidFill>
                <a:schemeClr val="dk1"/>
              </a:solidFill>
              <a:latin typeface="Quattrocento Sans"/>
              <a:ea typeface="Quattrocento Sans"/>
              <a:cs typeface="Quattrocento Sans"/>
              <a:sym typeface="Quattrocento Sans"/>
            </a:endParaRPr>
          </a:p>
          <a:p>
            <a:pPr marL="482600" marR="46990" lvl="0" indent="-241300" algn="l" rtl="0">
              <a:lnSpc>
                <a:spcPct val="107000"/>
              </a:lnSpc>
              <a:spcBef>
                <a:spcPts val="9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81000" marR="46990" lvl="0" indent="-342900" algn="l" rtl="0">
              <a:lnSpc>
                <a:spcPct val="107000"/>
              </a:lnSpc>
              <a:spcBef>
                <a:spcPts val="95"/>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There is no guarantee that the goods produced will be distributed to the members of society in the fairest proportions. There may be considerable inequality of income. What is more, a redistribution of income would lead to a different pattern of consumption and hence production. Thus there is no guarantee that perfect competition will lead to the optimum combination of goods being produced when society’s views on equity are taken into account.</a:t>
            </a:r>
            <a:endParaRPr sz="1600" b="0" i="0" u="none" strike="noStrike" cap="none">
              <a:solidFill>
                <a:schemeClr val="dk1"/>
              </a:solidFill>
              <a:latin typeface="Quattrocento Sans"/>
              <a:ea typeface="Quattrocento Sans"/>
              <a:cs typeface="Quattrocento Sans"/>
              <a:sym typeface="Quattrocento Sans"/>
            </a:endParaRPr>
          </a:p>
        </p:txBody>
      </p:sp>
      <p:sp>
        <p:nvSpPr>
          <p:cNvPr id="901" name="Google Shape;901;p51"/>
          <p:cNvSpPr txBox="1"/>
          <p:nvPr/>
        </p:nvSpPr>
        <p:spPr>
          <a:xfrm>
            <a:off x="1169250" y="956275"/>
            <a:ext cx="8049701"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Disadvantages of Perfect Competition</a:t>
            </a:r>
            <a:endParaRPr sz="3600" b="1" i="0" u="none" strike="noStrike" cap="none">
              <a:solidFill>
                <a:schemeClr val="dk1"/>
              </a:solidFill>
              <a:latin typeface="Helvetica Neue"/>
              <a:ea typeface="Helvetica Neue"/>
              <a:cs typeface="Helvetica Neue"/>
              <a:sym typeface="Helvetica Neue"/>
            </a:endParaRPr>
          </a:p>
        </p:txBody>
      </p:sp>
      <p:sp>
        <p:nvSpPr>
          <p:cNvPr id="902" name="Google Shape;902;p51"/>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7.3</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52"/>
          <p:cNvSpPr txBox="1"/>
          <p:nvPr/>
        </p:nvSpPr>
        <p:spPr>
          <a:xfrm>
            <a:off x="1169248" y="1909019"/>
            <a:ext cx="5741035" cy="2721258"/>
          </a:xfrm>
          <a:prstGeom prst="rect">
            <a:avLst/>
          </a:prstGeom>
          <a:noFill/>
          <a:ln>
            <a:noFill/>
          </a:ln>
        </p:spPr>
        <p:txBody>
          <a:bodyPr spcFirstLastPara="1" wrap="square" lIns="0" tIns="12700" rIns="0" bIns="0" anchor="t" anchorCtr="0">
            <a:spAutoFit/>
          </a:bodyPr>
          <a:lstStyle/>
          <a:p>
            <a:pPr marL="3810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word monopoly is a Latin term</a:t>
            </a:r>
            <a:endParaRPr sz="1600" b="0" i="0" u="none" strike="noStrike" cap="none">
              <a:solidFill>
                <a:srgbClr val="000000"/>
              </a:solidFill>
              <a:latin typeface="Quattrocento Sans"/>
              <a:ea typeface="Quattrocento Sans"/>
              <a:cs typeface="Quattrocento Sans"/>
              <a:sym typeface="Quattrocento Sans"/>
            </a:endParaRPr>
          </a:p>
          <a:p>
            <a:pPr marL="4953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‘Mono’ – Single</a:t>
            </a:r>
            <a:endParaRPr sz="1600" b="0" i="0" u="none" strike="noStrike" cap="none">
              <a:solidFill>
                <a:schemeClr val="dk1"/>
              </a:solidFill>
              <a:latin typeface="Quattrocento Sans"/>
              <a:ea typeface="Quattrocento Sans"/>
              <a:cs typeface="Quattrocento Sans"/>
              <a:sym typeface="Quattrocento Sans"/>
            </a:endParaRPr>
          </a:p>
          <a:p>
            <a:pPr marL="4953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‘Poly’ – Seller</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20"/>
              </a:spcBef>
              <a:spcAft>
                <a:spcPts val="0"/>
              </a:spcAft>
              <a:buClr>
                <a:schemeClr val="dk1"/>
              </a:buClr>
              <a:buSzPts val="1600"/>
              <a:buFont typeface="Calibri"/>
              <a:buNone/>
            </a:pPr>
            <a:endParaRPr sz="1600" b="0" i="0" u="none" strike="noStrike" cap="none">
              <a:solidFill>
                <a:schemeClr val="dk1"/>
              </a:solidFill>
              <a:latin typeface="Quattrocento Sans"/>
              <a:ea typeface="Quattrocento Sans"/>
              <a:cs typeface="Quattrocento Sans"/>
              <a:sym typeface="Quattrocento Sans"/>
            </a:endParaRPr>
          </a:p>
          <a:p>
            <a:pPr marL="3810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There is only single seller of commodity</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20"/>
              </a:spcBef>
              <a:spcAft>
                <a:spcPts val="0"/>
              </a:spcAft>
              <a:buClr>
                <a:schemeClr val="dk1"/>
              </a:buClr>
              <a:buSzPts val="1600"/>
              <a:buFont typeface="Calibri"/>
              <a:buNone/>
            </a:pPr>
            <a:endParaRPr sz="1600" b="0" i="0" u="none" strike="noStrike" cap="none">
              <a:solidFill>
                <a:schemeClr val="dk1"/>
              </a:solidFill>
              <a:latin typeface="Quattrocento Sans"/>
              <a:ea typeface="Quattrocento Sans"/>
              <a:cs typeface="Quattrocento Sans"/>
              <a:sym typeface="Quattrocento Sans"/>
            </a:endParaRPr>
          </a:p>
          <a:p>
            <a:pPr marL="3810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No close substitute for commodity</a:t>
            </a:r>
            <a:endParaRPr sz="1600" b="0" i="0" u="none" strike="noStrike" cap="none">
              <a:solidFill>
                <a:schemeClr val="dk1"/>
              </a:solidFill>
              <a:latin typeface="Quattrocento Sans"/>
              <a:ea typeface="Quattrocento Sans"/>
              <a:cs typeface="Quattrocento Sans"/>
              <a:sym typeface="Quattrocento Sans"/>
            </a:endParaRPr>
          </a:p>
          <a:p>
            <a:pPr marL="3810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810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Example – </a:t>
            </a:r>
            <a:endParaRPr/>
          </a:p>
          <a:p>
            <a:pPr marL="578485" marR="0" lvl="0" indent="-515619" algn="l" rtl="0">
              <a:lnSpc>
                <a:spcPct val="100000"/>
              </a:lnSpc>
              <a:spcBef>
                <a:spcPts val="0"/>
              </a:spcBef>
              <a:spcAft>
                <a:spcPts val="0"/>
              </a:spcAft>
              <a:buClr>
                <a:schemeClr val="dk1"/>
              </a:buClr>
              <a:buSzPts val="1600"/>
              <a:buFont typeface="Quattrocento Sans"/>
              <a:buAutoNum type="arabicPeriod"/>
            </a:pPr>
            <a:r>
              <a:rPr lang="en-US" sz="1600" b="0" i="0" u="none" strike="noStrike" cap="none">
                <a:solidFill>
                  <a:schemeClr val="dk1"/>
                </a:solidFill>
                <a:latin typeface="Quattrocento Sans"/>
                <a:ea typeface="Quattrocento Sans"/>
                <a:cs typeface="Quattrocento Sans"/>
                <a:sym typeface="Quattrocento Sans"/>
              </a:rPr>
              <a:t>Indian Railways</a:t>
            </a:r>
            <a:endParaRPr/>
          </a:p>
          <a:p>
            <a:pPr marL="578485" marR="0" lvl="0" indent="-515619" algn="l" rtl="0">
              <a:lnSpc>
                <a:spcPct val="100000"/>
              </a:lnSpc>
              <a:spcBef>
                <a:spcPts val="5"/>
              </a:spcBef>
              <a:spcAft>
                <a:spcPts val="0"/>
              </a:spcAft>
              <a:buClr>
                <a:schemeClr val="dk1"/>
              </a:buClr>
              <a:buSzPts val="1600"/>
              <a:buFont typeface="Quattrocento Sans"/>
              <a:buAutoNum type="arabicPeriod"/>
            </a:pPr>
            <a:r>
              <a:rPr lang="en-US" sz="1600" b="0" i="0" u="none" strike="noStrike" cap="none">
                <a:solidFill>
                  <a:schemeClr val="dk1"/>
                </a:solidFill>
                <a:latin typeface="Quattrocento Sans"/>
                <a:ea typeface="Quattrocento Sans"/>
                <a:cs typeface="Quattrocento Sans"/>
                <a:sym typeface="Quattrocento Sans"/>
              </a:rPr>
              <a:t>Hindustan Aeronautics Limited</a:t>
            </a:r>
            <a:endParaRPr/>
          </a:p>
        </p:txBody>
      </p:sp>
      <p:sp>
        <p:nvSpPr>
          <p:cNvPr id="908" name="Google Shape;908;p52"/>
          <p:cNvSpPr txBox="1"/>
          <p:nvPr/>
        </p:nvSpPr>
        <p:spPr>
          <a:xfrm>
            <a:off x="1169250" y="956275"/>
            <a:ext cx="4556993"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Monopoly – Meaning</a:t>
            </a:r>
            <a:endParaRPr sz="3600" b="1" i="0" u="none" strike="noStrike" cap="none">
              <a:solidFill>
                <a:schemeClr val="dk1"/>
              </a:solidFill>
              <a:latin typeface="Helvetica Neue"/>
              <a:ea typeface="Helvetica Neue"/>
              <a:cs typeface="Helvetica Neue"/>
              <a:sym typeface="Helvetica Neue"/>
            </a:endParaRPr>
          </a:p>
        </p:txBody>
      </p:sp>
      <p:sp>
        <p:nvSpPr>
          <p:cNvPr id="909" name="Google Shape;909;p52"/>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8</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54"/>
          <p:cNvSpPr txBox="1"/>
          <p:nvPr/>
        </p:nvSpPr>
        <p:spPr>
          <a:xfrm>
            <a:off x="1169248" y="1905000"/>
            <a:ext cx="10168890" cy="1243930"/>
          </a:xfrm>
          <a:prstGeom prst="rect">
            <a:avLst/>
          </a:prstGeom>
          <a:noFill/>
          <a:ln>
            <a:noFill/>
          </a:ln>
        </p:spPr>
        <p:txBody>
          <a:bodyPr spcFirstLastPara="1" wrap="square" lIns="0" tIns="12700" rIns="0" bIns="0" anchor="t" anchorCtr="0">
            <a:spAutoFit/>
          </a:bodyPr>
          <a:lstStyle/>
          <a:p>
            <a:pPr marL="3238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Monopoly generally exist in government controlled market</a:t>
            </a:r>
            <a:endParaRPr sz="1600" b="0" i="0" u="none" strike="noStrike" cap="none">
              <a:solidFill>
                <a:srgbClr val="000000"/>
              </a:solidFill>
              <a:latin typeface="Quattrocento Sans"/>
              <a:ea typeface="Quattrocento Sans"/>
              <a:cs typeface="Quattrocento Sans"/>
              <a:sym typeface="Quattrocento Sans"/>
            </a:endParaRPr>
          </a:p>
          <a:p>
            <a:pPr marL="285750" marR="0" lvl="0" indent="-184150" algn="l" rtl="0">
              <a:lnSpc>
                <a:spcPct val="100000"/>
              </a:lnSpc>
              <a:spcBef>
                <a:spcPts val="2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38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Monopoly in private sector is rare</a:t>
            </a:r>
            <a:endParaRPr/>
          </a:p>
          <a:p>
            <a:pPr marL="0" marR="0" lvl="0" indent="0" algn="l" rtl="0">
              <a:lnSpc>
                <a:spcPct val="100000"/>
              </a:lnSpc>
              <a:spcBef>
                <a:spcPts val="20"/>
              </a:spcBef>
              <a:spcAft>
                <a:spcPts val="0"/>
              </a:spcAft>
              <a:buClr>
                <a:schemeClr val="dk1"/>
              </a:buClr>
              <a:buSzPts val="1600"/>
              <a:buFont typeface="Noto Sans Symbols"/>
              <a:buNone/>
            </a:pPr>
            <a:endParaRPr sz="1600" b="0" i="0" u="none" strike="noStrike" cap="none">
              <a:solidFill>
                <a:schemeClr val="dk1"/>
              </a:solidFill>
              <a:latin typeface="Quattrocento Sans"/>
              <a:ea typeface="Quattrocento Sans"/>
              <a:cs typeface="Quattrocento Sans"/>
              <a:sym typeface="Quattrocento Sans"/>
            </a:endParaRPr>
          </a:p>
          <a:p>
            <a:pPr marL="3238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Private firm who have considerable market share can be considered as near monopoly</a:t>
            </a:r>
            <a:endParaRPr/>
          </a:p>
        </p:txBody>
      </p:sp>
      <p:sp>
        <p:nvSpPr>
          <p:cNvPr id="915" name="Google Shape;915;p54"/>
          <p:cNvSpPr txBox="1"/>
          <p:nvPr/>
        </p:nvSpPr>
        <p:spPr>
          <a:xfrm>
            <a:off x="1169250" y="956275"/>
            <a:ext cx="4467052"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Monopoly – Meaning</a:t>
            </a:r>
            <a:endParaRPr/>
          </a:p>
        </p:txBody>
      </p:sp>
      <p:sp>
        <p:nvSpPr>
          <p:cNvPr id="916" name="Google Shape;916;p54"/>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8.1</a:t>
            </a:r>
            <a:endParaRPr sz="3600" b="0" i="0" u="none" strike="noStrike" cap="none">
              <a:solidFill>
                <a:srgbClr val="000000"/>
              </a:solidFill>
              <a:latin typeface="Helvetica Neue"/>
              <a:ea typeface="Helvetica Neue"/>
              <a:cs typeface="Helvetica Neue"/>
              <a:sym typeface="Helvetica Neue"/>
            </a:endParaRPr>
          </a:p>
        </p:txBody>
      </p:sp>
      <p:sp>
        <p:nvSpPr>
          <p:cNvPr id="917" name="Google Shape;917;p54"/>
          <p:cNvSpPr txBox="1"/>
          <p:nvPr/>
        </p:nvSpPr>
        <p:spPr>
          <a:xfrm>
            <a:off x="1169248" y="3470655"/>
            <a:ext cx="9758582" cy="338514"/>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Guess real-life examples of private-sector monopoly</a:t>
            </a:r>
            <a:endParaRPr sz="1600" b="0" i="0" u="none" strike="noStrike" cap="none">
              <a:solidFill>
                <a:srgbClr val="000000"/>
              </a:solidFill>
              <a:latin typeface="Quattrocento Sans"/>
              <a:ea typeface="Quattrocento Sans"/>
              <a:cs typeface="Quattrocento Sans"/>
              <a:sym typeface="Quattrocento Sans"/>
            </a:endParaRPr>
          </a:p>
        </p:txBody>
      </p:sp>
      <p:pic>
        <p:nvPicPr>
          <p:cNvPr id="918" name="Google Shape;918;p54" descr="Help"/>
          <p:cNvPicPr preferRelativeResize="0"/>
          <p:nvPr/>
        </p:nvPicPr>
        <p:blipFill rotWithShape="1">
          <a:blip r:embed="rId3">
            <a:alphaModFix/>
          </a:blip>
          <a:srcRect/>
          <a:stretch/>
        </p:blipFill>
        <p:spPr>
          <a:xfrm>
            <a:off x="404037" y="3313740"/>
            <a:ext cx="647562" cy="64756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56"/>
          <p:cNvSpPr txBox="1"/>
          <p:nvPr/>
        </p:nvSpPr>
        <p:spPr>
          <a:xfrm>
            <a:off x="1172995" y="2057400"/>
            <a:ext cx="9973226" cy="584775"/>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Quattrocento Sans"/>
                <a:ea typeface="Quattrocento Sans"/>
                <a:cs typeface="Quattrocento Sans"/>
                <a:sym typeface="Quattrocento Sans"/>
              </a:rPr>
              <a:t>RBI has the sole authority to issue notes and coins in India. Hence it is a monopoly.</a:t>
            </a:r>
            <a:br>
              <a:rPr lang="en-US" sz="1600" b="0" i="0" u="none" strike="noStrike" cap="none">
                <a:solidFill>
                  <a:srgbClr val="000000"/>
                </a:solidFill>
                <a:latin typeface="Quattrocento Sans"/>
                <a:ea typeface="Quattrocento Sans"/>
                <a:cs typeface="Quattrocento Sans"/>
                <a:sym typeface="Quattrocento Sans"/>
              </a:rPr>
            </a:br>
            <a:r>
              <a:rPr lang="en-US" sz="1600" b="0" i="0" u="none" strike="noStrike" cap="none">
                <a:solidFill>
                  <a:srgbClr val="000000"/>
                </a:solidFill>
                <a:latin typeface="Quattrocento Sans"/>
                <a:ea typeface="Quattrocento Sans"/>
                <a:cs typeface="Quattrocento Sans"/>
                <a:sym typeface="Quattrocento Sans"/>
              </a:rPr>
              <a:t>Do you agree with the above statement or not? Discuss.</a:t>
            </a:r>
            <a:endParaRPr sz="1400" b="0" i="0" u="none" strike="noStrike" cap="none">
              <a:solidFill>
                <a:srgbClr val="000000"/>
              </a:solidFill>
              <a:latin typeface="Quattrocento Sans"/>
              <a:ea typeface="Quattrocento Sans"/>
              <a:cs typeface="Quattrocento Sans"/>
              <a:sym typeface="Quattrocento Sans"/>
            </a:endParaRPr>
          </a:p>
        </p:txBody>
      </p:sp>
      <p:pic>
        <p:nvPicPr>
          <p:cNvPr id="924" name="Google Shape;924;p56" descr="Help"/>
          <p:cNvPicPr preferRelativeResize="0"/>
          <p:nvPr/>
        </p:nvPicPr>
        <p:blipFill rotWithShape="1">
          <a:blip r:embed="rId3">
            <a:alphaModFix/>
          </a:blip>
          <a:srcRect/>
          <a:stretch/>
        </p:blipFill>
        <p:spPr>
          <a:xfrm>
            <a:off x="415147" y="1994613"/>
            <a:ext cx="647562" cy="647562"/>
          </a:xfrm>
          <a:prstGeom prst="rect">
            <a:avLst/>
          </a:prstGeom>
          <a:noFill/>
          <a:ln>
            <a:noFill/>
          </a:ln>
        </p:spPr>
      </p:pic>
      <p:sp>
        <p:nvSpPr>
          <p:cNvPr id="925" name="Google Shape;925;p56"/>
          <p:cNvSpPr txBox="1"/>
          <p:nvPr/>
        </p:nvSpPr>
        <p:spPr>
          <a:xfrm>
            <a:off x="1169250" y="956275"/>
            <a:ext cx="4443274"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Monopoly – Meaning</a:t>
            </a:r>
            <a:endParaRPr sz="3600" b="1" i="0" u="none" strike="noStrike" cap="none">
              <a:solidFill>
                <a:schemeClr val="dk1"/>
              </a:solidFill>
              <a:latin typeface="Helvetica Neue"/>
              <a:ea typeface="Helvetica Neue"/>
              <a:cs typeface="Helvetica Neue"/>
              <a:sym typeface="Helvetica Neue"/>
            </a:endParaRPr>
          </a:p>
        </p:txBody>
      </p:sp>
      <p:sp>
        <p:nvSpPr>
          <p:cNvPr id="926" name="Google Shape;926;p56"/>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8.1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
          <p:cNvSpPr txBox="1"/>
          <p:nvPr/>
        </p:nvSpPr>
        <p:spPr>
          <a:xfrm>
            <a:off x="1169248" y="1981200"/>
            <a:ext cx="9117752" cy="2513509"/>
          </a:xfrm>
          <a:prstGeom prst="rect">
            <a:avLst/>
          </a:prstGeom>
          <a:noFill/>
          <a:ln>
            <a:noFill/>
          </a:ln>
        </p:spPr>
        <p:txBody>
          <a:bodyPr spcFirstLastPara="1" wrap="square" lIns="0" tIns="12700" rIns="0" bIns="0" anchor="t" anchorCtr="0">
            <a:spAutoFit/>
          </a:bodyPr>
          <a:lstStyle/>
          <a:p>
            <a:pPr marL="3238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Till now we have discussed firm’s production &amp; price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Firm’s production &amp; price of product depends on market</a:t>
            </a:r>
            <a:endParaRPr sz="1600" b="0" i="0" u="none" strike="noStrike" cap="none">
              <a:solidFill>
                <a:schemeClr val="dk1"/>
              </a:solidFill>
              <a:latin typeface="Quattrocento Sans"/>
              <a:ea typeface="Quattrocento Sans"/>
              <a:cs typeface="Quattrocento Sans"/>
              <a:sym typeface="Quattrocento Sans"/>
            </a:endParaRPr>
          </a:p>
          <a:p>
            <a:pPr marL="323850" marR="0" lvl="0" indent="-184150" algn="l" rtl="0">
              <a:lnSpc>
                <a:spcPct val="100000"/>
              </a:lnSpc>
              <a:spcBef>
                <a:spcPts val="10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3850" marR="0" lvl="0" indent="-285750"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Now its time to jump on market structure.</a:t>
            </a:r>
            <a:endParaRPr sz="1600" b="0" i="0" u="none" strike="noStrike" cap="none">
              <a:solidFill>
                <a:schemeClr val="dk1"/>
              </a:solidFill>
              <a:latin typeface="Quattrocento Sans"/>
              <a:ea typeface="Quattrocento Sans"/>
              <a:cs typeface="Quattrocento Sans"/>
              <a:sym typeface="Quattrocento Sans"/>
            </a:endParaRPr>
          </a:p>
          <a:p>
            <a:pPr marL="285750" marR="0" lvl="0" indent="-184150" algn="l" rtl="0">
              <a:lnSpc>
                <a:spcPct val="100000"/>
              </a:lnSpc>
              <a:spcBef>
                <a:spcPts val="2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38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Forms of market depends on various factors such as:</a:t>
            </a:r>
            <a:br>
              <a:rPr lang="en-US" sz="1600" b="0" i="0" u="none" strike="noStrike" cap="none">
                <a:solidFill>
                  <a:schemeClr val="dk1"/>
                </a:solidFill>
                <a:latin typeface="Quattrocento Sans"/>
                <a:ea typeface="Quattrocento Sans"/>
                <a:cs typeface="Quattrocento Sans"/>
                <a:sym typeface="Quattrocento Sans"/>
              </a:rPr>
            </a:br>
            <a:endParaRPr sz="1600" b="0" i="0" u="none" strike="noStrike" cap="none">
              <a:solidFill>
                <a:schemeClr val="dk1"/>
              </a:solidFill>
              <a:latin typeface="Quattrocento Sans"/>
              <a:ea typeface="Quattrocento Sans"/>
              <a:cs typeface="Quattrocento Sans"/>
              <a:sym typeface="Quattrocento Sans"/>
            </a:endParaRPr>
          </a:p>
          <a:p>
            <a:pPr marL="7810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Product is homogeneous or differentiated</a:t>
            </a:r>
            <a:endParaRPr sz="1600" b="0" i="0" u="none" strike="noStrike" cap="none">
              <a:solidFill>
                <a:schemeClr val="dk1"/>
              </a:solidFill>
              <a:latin typeface="Quattrocento Sans"/>
              <a:ea typeface="Quattrocento Sans"/>
              <a:cs typeface="Quattrocento Sans"/>
              <a:sym typeface="Quattrocento Sans"/>
            </a:endParaRPr>
          </a:p>
          <a:p>
            <a:pPr marL="7810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Number of buyer &amp; seller</a:t>
            </a:r>
            <a:endParaRPr sz="1600" b="0" i="0" u="none" strike="noStrike" cap="none">
              <a:solidFill>
                <a:schemeClr val="dk1"/>
              </a:solidFill>
              <a:latin typeface="Quattrocento Sans"/>
              <a:ea typeface="Quattrocento Sans"/>
              <a:cs typeface="Quattrocento Sans"/>
              <a:sym typeface="Quattrocento Sans"/>
            </a:endParaRPr>
          </a:p>
          <a:p>
            <a:pPr marL="781050" marR="0" lvl="1" indent="-285750" algn="l" rtl="0">
              <a:lnSpc>
                <a:spcPct val="100000"/>
              </a:lnSpc>
              <a:spcBef>
                <a:spcPts val="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Entry &amp; Exit conditions etc</a:t>
            </a:r>
            <a:endParaRPr sz="1600" b="0" i="0" u="none" strike="noStrike" cap="none">
              <a:solidFill>
                <a:schemeClr val="dk1"/>
              </a:solidFill>
              <a:latin typeface="Quattrocento Sans"/>
              <a:ea typeface="Quattrocento Sans"/>
              <a:cs typeface="Quattrocento Sans"/>
              <a:sym typeface="Quattrocento Sans"/>
            </a:endParaRPr>
          </a:p>
        </p:txBody>
      </p:sp>
      <p:sp>
        <p:nvSpPr>
          <p:cNvPr id="453" name="Google Shape;453;p5"/>
          <p:cNvSpPr txBox="1"/>
          <p:nvPr/>
        </p:nvSpPr>
        <p:spPr>
          <a:xfrm>
            <a:off x="1169250" y="956275"/>
            <a:ext cx="4798931"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dirty="0">
                <a:solidFill>
                  <a:schemeClr val="dk1"/>
                </a:solidFill>
                <a:latin typeface="Helvetica Neue"/>
                <a:ea typeface="Helvetica Neue"/>
                <a:cs typeface="Helvetica Neue"/>
                <a:sym typeface="Helvetica Neue"/>
              </a:rPr>
              <a:t>Market structures</a:t>
            </a:r>
            <a:endParaRPr sz="3600" b="1" i="0" u="none" strike="noStrike" cap="none" dirty="0">
              <a:solidFill>
                <a:schemeClr val="dk1"/>
              </a:solidFill>
              <a:latin typeface="Helvetica Neue"/>
              <a:ea typeface="Helvetica Neue"/>
              <a:cs typeface="Helvetica Neue"/>
              <a:sym typeface="Helvetica Neue"/>
            </a:endParaRPr>
          </a:p>
        </p:txBody>
      </p:sp>
      <p:sp>
        <p:nvSpPr>
          <p:cNvPr id="454" name="Google Shape;454;p5"/>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57"/>
          <p:cNvSpPr txBox="1"/>
          <p:nvPr/>
        </p:nvSpPr>
        <p:spPr>
          <a:xfrm>
            <a:off x="1600200" y="5474309"/>
            <a:ext cx="2101850" cy="46799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932" name="Google Shape;932;p57"/>
          <p:cNvSpPr txBox="1"/>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Features</a:t>
            </a:r>
            <a:endParaRPr sz="3600" b="1" i="0" u="none" strike="noStrike" cap="none">
              <a:solidFill>
                <a:schemeClr val="dk1"/>
              </a:solidFill>
              <a:latin typeface="Helvetica Neue"/>
              <a:ea typeface="Helvetica Neue"/>
              <a:cs typeface="Helvetica Neue"/>
              <a:sym typeface="Helvetica Neue"/>
            </a:endParaRPr>
          </a:p>
        </p:txBody>
      </p:sp>
      <p:sp>
        <p:nvSpPr>
          <p:cNvPr id="933" name="Google Shape;933;p57"/>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8.2</a:t>
            </a:r>
            <a:endParaRPr sz="3600" b="0" i="0" u="none" strike="noStrike" cap="none">
              <a:solidFill>
                <a:srgbClr val="000000"/>
              </a:solidFill>
              <a:latin typeface="Helvetica Neue"/>
              <a:ea typeface="Helvetica Neue"/>
              <a:cs typeface="Helvetica Neue"/>
              <a:sym typeface="Helvetica Neue"/>
            </a:endParaRPr>
          </a:p>
        </p:txBody>
      </p:sp>
      <p:grpSp>
        <p:nvGrpSpPr>
          <p:cNvPr id="934" name="Google Shape;934;p57"/>
          <p:cNvGrpSpPr/>
          <p:nvPr/>
        </p:nvGrpSpPr>
        <p:grpSpPr>
          <a:xfrm>
            <a:off x="4159364" y="1600200"/>
            <a:ext cx="1960672" cy="1650150"/>
            <a:chOff x="3739896" y="1648459"/>
            <a:chExt cx="1960672" cy="1969643"/>
          </a:xfrm>
        </p:grpSpPr>
        <p:sp>
          <p:nvSpPr>
            <p:cNvPr id="935" name="Google Shape;935;p57"/>
            <p:cNvSpPr/>
            <p:nvPr/>
          </p:nvSpPr>
          <p:spPr>
            <a:xfrm>
              <a:off x="4145280" y="1694688"/>
              <a:ext cx="233679" cy="1923414"/>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36" name="Google Shape;936;p57"/>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37" name="Google Shape;937;p57"/>
            <p:cNvSpPr/>
            <p:nvPr/>
          </p:nvSpPr>
          <p:spPr>
            <a:xfrm>
              <a:off x="3739896" y="1648459"/>
              <a:ext cx="1960672" cy="1209420"/>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938" name="Google Shape;938;p57"/>
          <p:cNvSpPr txBox="1"/>
          <p:nvPr/>
        </p:nvSpPr>
        <p:spPr>
          <a:xfrm>
            <a:off x="4386994" y="1750392"/>
            <a:ext cx="1711960" cy="126957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Single seller &amp; Large number of buyers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10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10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nvGrpSpPr>
          <p:cNvPr id="939" name="Google Shape;939;p57"/>
          <p:cNvGrpSpPr/>
          <p:nvPr/>
        </p:nvGrpSpPr>
        <p:grpSpPr>
          <a:xfrm>
            <a:off x="4159364" y="3241754"/>
            <a:ext cx="1960672" cy="1969642"/>
            <a:chOff x="3739896" y="1648460"/>
            <a:chExt cx="1960672" cy="1969642"/>
          </a:xfrm>
        </p:grpSpPr>
        <p:sp>
          <p:nvSpPr>
            <p:cNvPr id="940" name="Google Shape;940;p57"/>
            <p:cNvSpPr/>
            <p:nvPr/>
          </p:nvSpPr>
          <p:spPr>
            <a:xfrm>
              <a:off x="4145280" y="1694688"/>
              <a:ext cx="233679" cy="1923414"/>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41" name="Google Shape;941;p57"/>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42" name="Google Shape;942;p57"/>
            <p:cNvSpPr/>
            <p:nvPr/>
          </p:nvSpPr>
          <p:spPr>
            <a:xfrm>
              <a:off x="3739896" y="164846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943" name="Google Shape;943;p57"/>
          <p:cNvSpPr txBox="1"/>
          <p:nvPr/>
        </p:nvSpPr>
        <p:spPr>
          <a:xfrm>
            <a:off x="4395758" y="3509565"/>
            <a:ext cx="1480058" cy="345929"/>
          </a:xfrm>
          <a:prstGeom prst="rect">
            <a:avLst/>
          </a:prstGeom>
          <a:noFill/>
          <a:ln>
            <a:noFill/>
          </a:ln>
        </p:spPr>
        <p:txBody>
          <a:bodyPr spcFirstLastPara="1" wrap="square" lIns="0" tIns="48875" rIns="0" bIns="0" anchor="t" anchorCtr="0">
            <a:spAutoFit/>
          </a:bodyPr>
          <a:lstStyle/>
          <a:p>
            <a:pPr marL="414019" marR="5080" lvl="0" indent="-414019" algn="l" rtl="0">
              <a:lnSpc>
                <a:spcPct val="165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nvGrpSpPr>
          <p:cNvPr id="944" name="Google Shape;944;p57"/>
          <p:cNvGrpSpPr/>
          <p:nvPr/>
        </p:nvGrpSpPr>
        <p:grpSpPr>
          <a:xfrm>
            <a:off x="3886200" y="4987209"/>
            <a:ext cx="3352800" cy="1548765"/>
            <a:chOff x="3136360" y="5218017"/>
            <a:chExt cx="3523597" cy="1548765"/>
          </a:xfrm>
        </p:grpSpPr>
        <p:sp>
          <p:nvSpPr>
            <p:cNvPr id="945" name="Google Shape;945;p57"/>
            <p:cNvSpPr/>
            <p:nvPr/>
          </p:nvSpPr>
          <p:spPr>
            <a:xfrm>
              <a:off x="3136360" y="5218017"/>
              <a:ext cx="2580640" cy="1548765"/>
            </a:xfrm>
            <a:custGeom>
              <a:avLst/>
              <a:gdLst/>
              <a:ahLst/>
              <a:cxnLst/>
              <a:rect l="l" t="t" r="r" b="b"/>
              <a:pathLst>
                <a:path w="2580640" h="1548765" extrusionOk="0">
                  <a:moveTo>
                    <a:pt x="2425318" y="0"/>
                  </a:moveTo>
                  <a:lnTo>
                    <a:pt x="154812" y="0"/>
                  </a:lnTo>
                  <a:lnTo>
                    <a:pt x="105891" y="7895"/>
                  </a:lnTo>
                  <a:lnTo>
                    <a:pt x="63395" y="29878"/>
                  </a:lnTo>
                  <a:lnTo>
                    <a:pt x="29878" y="63395"/>
                  </a:lnTo>
                  <a:lnTo>
                    <a:pt x="7895" y="105891"/>
                  </a:lnTo>
                  <a:lnTo>
                    <a:pt x="0" y="154813"/>
                  </a:lnTo>
                  <a:lnTo>
                    <a:pt x="0" y="1393545"/>
                  </a:lnTo>
                  <a:lnTo>
                    <a:pt x="7895" y="1442484"/>
                  </a:lnTo>
                  <a:lnTo>
                    <a:pt x="29878" y="1484988"/>
                  </a:lnTo>
                  <a:lnTo>
                    <a:pt x="63395" y="1518507"/>
                  </a:lnTo>
                  <a:lnTo>
                    <a:pt x="105891" y="1540489"/>
                  </a:lnTo>
                  <a:lnTo>
                    <a:pt x="154812" y="1548384"/>
                  </a:lnTo>
                  <a:lnTo>
                    <a:pt x="2425318" y="1548384"/>
                  </a:lnTo>
                  <a:lnTo>
                    <a:pt x="2474240" y="1540489"/>
                  </a:lnTo>
                  <a:lnTo>
                    <a:pt x="2516736" y="1518507"/>
                  </a:lnTo>
                  <a:lnTo>
                    <a:pt x="2550253" y="1484988"/>
                  </a:lnTo>
                  <a:lnTo>
                    <a:pt x="2572236" y="1442484"/>
                  </a:lnTo>
                  <a:lnTo>
                    <a:pt x="2580131" y="1393545"/>
                  </a:lnTo>
                  <a:lnTo>
                    <a:pt x="2580131" y="154813"/>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46" name="Google Shape;946;p57"/>
            <p:cNvSpPr/>
            <p:nvPr/>
          </p:nvSpPr>
          <p:spPr>
            <a:xfrm>
              <a:off x="5482134" y="5640018"/>
              <a:ext cx="1177823" cy="241113"/>
            </a:xfrm>
            <a:custGeom>
              <a:avLst/>
              <a:gdLst/>
              <a:ahLst/>
              <a:cxnLst/>
              <a:rect l="l" t="t" r="r" b="b"/>
              <a:pathLst>
                <a:path w="3420109" h="233677" extrusionOk="0">
                  <a:moveTo>
                    <a:pt x="3419855" y="0"/>
                  </a:moveTo>
                  <a:lnTo>
                    <a:pt x="0" y="0"/>
                  </a:lnTo>
                  <a:lnTo>
                    <a:pt x="0" y="233172"/>
                  </a:lnTo>
                  <a:lnTo>
                    <a:pt x="3419855" y="233172"/>
                  </a:lnTo>
                  <a:lnTo>
                    <a:pt x="3419855"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947" name="Google Shape;947;p57"/>
          <p:cNvSpPr txBox="1"/>
          <p:nvPr/>
        </p:nvSpPr>
        <p:spPr>
          <a:xfrm>
            <a:off x="4346490" y="5296610"/>
            <a:ext cx="1539232" cy="50526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Restriction on entry</a:t>
            </a:r>
            <a:endParaRPr sz="1600" b="0" i="0" u="none" strike="noStrike" cap="none">
              <a:solidFill>
                <a:schemeClr val="dk1"/>
              </a:solidFill>
              <a:latin typeface="Quattrocento Sans"/>
              <a:ea typeface="Quattrocento Sans"/>
              <a:cs typeface="Quattrocento Sans"/>
              <a:sym typeface="Quattrocento Sans"/>
            </a:endParaRPr>
          </a:p>
        </p:txBody>
      </p:sp>
      <p:grpSp>
        <p:nvGrpSpPr>
          <p:cNvPr id="948" name="Google Shape;948;p57"/>
          <p:cNvGrpSpPr/>
          <p:nvPr/>
        </p:nvGrpSpPr>
        <p:grpSpPr>
          <a:xfrm>
            <a:off x="6870734" y="3231989"/>
            <a:ext cx="1960672" cy="1969642"/>
            <a:chOff x="3739896" y="1648460"/>
            <a:chExt cx="1960672" cy="1969642"/>
          </a:xfrm>
        </p:grpSpPr>
        <p:sp>
          <p:nvSpPr>
            <p:cNvPr id="949" name="Google Shape;949;p57"/>
            <p:cNvSpPr/>
            <p:nvPr/>
          </p:nvSpPr>
          <p:spPr>
            <a:xfrm>
              <a:off x="4145280" y="1694688"/>
              <a:ext cx="233679" cy="1923414"/>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50" name="Google Shape;950;p57"/>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51" name="Google Shape;951;p57"/>
            <p:cNvSpPr/>
            <p:nvPr/>
          </p:nvSpPr>
          <p:spPr>
            <a:xfrm>
              <a:off x="3739896" y="164846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grpSp>
        <p:nvGrpSpPr>
          <p:cNvPr id="952" name="Google Shape;952;p57"/>
          <p:cNvGrpSpPr/>
          <p:nvPr/>
        </p:nvGrpSpPr>
        <p:grpSpPr>
          <a:xfrm>
            <a:off x="6870734" y="4898109"/>
            <a:ext cx="1960672" cy="1184851"/>
            <a:chOff x="7170419" y="5178551"/>
            <a:chExt cx="2580640" cy="1548765"/>
          </a:xfrm>
        </p:grpSpPr>
        <p:sp>
          <p:nvSpPr>
            <p:cNvPr id="953" name="Google Shape;953;p57"/>
            <p:cNvSpPr/>
            <p:nvPr/>
          </p:nvSpPr>
          <p:spPr>
            <a:xfrm>
              <a:off x="7170419" y="5178551"/>
              <a:ext cx="2580640" cy="1548765"/>
            </a:xfrm>
            <a:custGeom>
              <a:avLst/>
              <a:gdLst/>
              <a:ahLst/>
              <a:cxnLst/>
              <a:rect l="l" t="t" r="r" b="b"/>
              <a:pathLst>
                <a:path w="2580640" h="1548765" extrusionOk="0">
                  <a:moveTo>
                    <a:pt x="2425319" y="0"/>
                  </a:moveTo>
                  <a:lnTo>
                    <a:pt x="154812" y="0"/>
                  </a:lnTo>
                  <a:lnTo>
                    <a:pt x="105891" y="7895"/>
                  </a:lnTo>
                  <a:lnTo>
                    <a:pt x="63395" y="29878"/>
                  </a:lnTo>
                  <a:lnTo>
                    <a:pt x="29878" y="63395"/>
                  </a:lnTo>
                  <a:lnTo>
                    <a:pt x="7895" y="105891"/>
                  </a:lnTo>
                  <a:lnTo>
                    <a:pt x="0" y="154813"/>
                  </a:lnTo>
                  <a:lnTo>
                    <a:pt x="0" y="1393545"/>
                  </a:lnTo>
                  <a:lnTo>
                    <a:pt x="7895" y="1442484"/>
                  </a:lnTo>
                  <a:lnTo>
                    <a:pt x="29878" y="1484988"/>
                  </a:lnTo>
                  <a:lnTo>
                    <a:pt x="63395" y="1518507"/>
                  </a:lnTo>
                  <a:lnTo>
                    <a:pt x="105891" y="1540489"/>
                  </a:lnTo>
                  <a:lnTo>
                    <a:pt x="154812" y="1548384"/>
                  </a:lnTo>
                  <a:lnTo>
                    <a:pt x="2425319" y="1548384"/>
                  </a:lnTo>
                  <a:lnTo>
                    <a:pt x="2474240" y="1540489"/>
                  </a:lnTo>
                  <a:lnTo>
                    <a:pt x="2516736" y="1518507"/>
                  </a:lnTo>
                  <a:lnTo>
                    <a:pt x="2550253" y="1484988"/>
                  </a:lnTo>
                  <a:lnTo>
                    <a:pt x="2572236" y="1442484"/>
                  </a:lnTo>
                  <a:lnTo>
                    <a:pt x="2580131" y="1393545"/>
                  </a:lnTo>
                  <a:lnTo>
                    <a:pt x="2580131" y="154813"/>
                  </a:lnTo>
                  <a:lnTo>
                    <a:pt x="2572236" y="105891"/>
                  </a:lnTo>
                  <a:lnTo>
                    <a:pt x="2550253" y="63395"/>
                  </a:lnTo>
                  <a:lnTo>
                    <a:pt x="2516736" y="29878"/>
                  </a:lnTo>
                  <a:lnTo>
                    <a:pt x="2474240" y="7895"/>
                  </a:lnTo>
                  <a:lnTo>
                    <a:pt x="24253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54" name="Google Shape;954;p57"/>
            <p:cNvSpPr/>
            <p:nvPr/>
          </p:nvSpPr>
          <p:spPr>
            <a:xfrm>
              <a:off x="7170419" y="5178551"/>
              <a:ext cx="2580640" cy="1548765"/>
            </a:xfrm>
            <a:custGeom>
              <a:avLst/>
              <a:gdLst/>
              <a:ahLst/>
              <a:cxnLst/>
              <a:rect l="l" t="t" r="r" b="b"/>
              <a:pathLst>
                <a:path w="2580640" h="1548765" extrusionOk="0">
                  <a:moveTo>
                    <a:pt x="0" y="154813"/>
                  </a:moveTo>
                  <a:lnTo>
                    <a:pt x="7895" y="105891"/>
                  </a:lnTo>
                  <a:lnTo>
                    <a:pt x="29878" y="63395"/>
                  </a:lnTo>
                  <a:lnTo>
                    <a:pt x="63395" y="29878"/>
                  </a:lnTo>
                  <a:lnTo>
                    <a:pt x="105891" y="7895"/>
                  </a:lnTo>
                  <a:lnTo>
                    <a:pt x="154812" y="0"/>
                  </a:lnTo>
                  <a:lnTo>
                    <a:pt x="2425319" y="0"/>
                  </a:lnTo>
                  <a:lnTo>
                    <a:pt x="2474240" y="7895"/>
                  </a:lnTo>
                  <a:lnTo>
                    <a:pt x="2516736" y="29878"/>
                  </a:lnTo>
                  <a:lnTo>
                    <a:pt x="2550253" y="63395"/>
                  </a:lnTo>
                  <a:lnTo>
                    <a:pt x="2572236" y="105891"/>
                  </a:lnTo>
                  <a:lnTo>
                    <a:pt x="2580131" y="154813"/>
                  </a:lnTo>
                  <a:lnTo>
                    <a:pt x="2580131" y="1393545"/>
                  </a:lnTo>
                  <a:lnTo>
                    <a:pt x="2572236" y="1442484"/>
                  </a:lnTo>
                  <a:lnTo>
                    <a:pt x="2550253" y="1484988"/>
                  </a:lnTo>
                  <a:lnTo>
                    <a:pt x="2516736" y="1518507"/>
                  </a:lnTo>
                  <a:lnTo>
                    <a:pt x="2474240" y="1540489"/>
                  </a:lnTo>
                  <a:lnTo>
                    <a:pt x="2425319" y="1548384"/>
                  </a:lnTo>
                  <a:lnTo>
                    <a:pt x="154812" y="1548384"/>
                  </a:lnTo>
                  <a:lnTo>
                    <a:pt x="105891" y="1540489"/>
                  </a:lnTo>
                  <a:lnTo>
                    <a:pt x="63395" y="1518507"/>
                  </a:lnTo>
                  <a:lnTo>
                    <a:pt x="29878" y="1484988"/>
                  </a:lnTo>
                  <a:lnTo>
                    <a:pt x="7895" y="1442484"/>
                  </a:lnTo>
                  <a:lnTo>
                    <a:pt x="0" y="1393545"/>
                  </a:lnTo>
                  <a:lnTo>
                    <a:pt x="0" y="154813"/>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955" name="Google Shape;955;p57"/>
          <p:cNvSpPr txBox="1"/>
          <p:nvPr/>
        </p:nvSpPr>
        <p:spPr>
          <a:xfrm>
            <a:off x="7125541" y="3502992"/>
            <a:ext cx="1442674" cy="75148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Monopolist (Firm) is price maker</a:t>
            </a:r>
            <a:endParaRPr sz="1600" b="0" i="0" u="none" strike="noStrike" cap="none">
              <a:solidFill>
                <a:schemeClr val="dk1"/>
              </a:solidFill>
              <a:latin typeface="Quattrocento Sans"/>
              <a:ea typeface="Quattrocento Sans"/>
              <a:cs typeface="Quattrocento Sans"/>
              <a:sym typeface="Quattrocento Sans"/>
            </a:endParaRPr>
          </a:p>
        </p:txBody>
      </p:sp>
      <p:sp>
        <p:nvSpPr>
          <p:cNvPr id="956" name="Google Shape;956;p57"/>
          <p:cNvSpPr txBox="1"/>
          <p:nvPr/>
        </p:nvSpPr>
        <p:spPr>
          <a:xfrm>
            <a:off x="4564748" y="3509565"/>
            <a:ext cx="13110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No close  substitutes</a:t>
            </a:r>
            <a:endParaRPr sz="1400" b="0" i="0" u="none" strike="noStrike" cap="none">
              <a:solidFill>
                <a:srgbClr val="000000"/>
              </a:solidFill>
              <a:latin typeface="Arial"/>
              <a:ea typeface="Arial"/>
              <a:cs typeface="Arial"/>
              <a:sym typeface="Arial"/>
            </a:endParaRPr>
          </a:p>
        </p:txBody>
      </p:sp>
      <p:sp>
        <p:nvSpPr>
          <p:cNvPr id="957" name="Google Shape;957;p57"/>
          <p:cNvSpPr/>
          <p:nvPr/>
        </p:nvSpPr>
        <p:spPr>
          <a:xfrm>
            <a:off x="6992176" y="5056833"/>
            <a:ext cx="192339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Downward sloping demand curve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58" name="Google Shape;958;p57"/>
          <p:cNvSpPr/>
          <p:nvPr/>
        </p:nvSpPr>
        <p:spPr>
          <a:xfrm>
            <a:off x="4159364" y="498370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963" name="Google Shape;963;p58"/>
          <p:cNvGrpSpPr/>
          <p:nvPr/>
        </p:nvGrpSpPr>
        <p:grpSpPr>
          <a:xfrm>
            <a:off x="3739896" y="1309116"/>
            <a:ext cx="2580640" cy="2308986"/>
            <a:chOff x="3739896" y="1309116"/>
            <a:chExt cx="2580640" cy="2308986"/>
          </a:xfrm>
        </p:grpSpPr>
        <p:sp>
          <p:nvSpPr>
            <p:cNvPr id="964" name="Google Shape;964;p58"/>
            <p:cNvSpPr/>
            <p:nvPr/>
          </p:nvSpPr>
          <p:spPr>
            <a:xfrm>
              <a:off x="4145280" y="1694688"/>
              <a:ext cx="233679" cy="1923414"/>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65" name="Google Shape;965;p58"/>
            <p:cNvSpPr/>
            <p:nvPr/>
          </p:nvSpPr>
          <p:spPr>
            <a:xfrm>
              <a:off x="3739896" y="1309116"/>
              <a:ext cx="2580640" cy="1548765"/>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66" name="Google Shape;966;p58"/>
            <p:cNvSpPr/>
            <p:nvPr/>
          </p:nvSpPr>
          <p:spPr>
            <a:xfrm>
              <a:off x="3739896" y="1309116"/>
              <a:ext cx="2580640" cy="1548765"/>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967" name="Google Shape;967;p58"/>
          <p:cNvSpPr txBox="1"/>
          <p:nvPr/>
        </p:nvSpPr>
        <p:spPr>
          <a:xfrm>
            <a:off x="3905758" y="1530477"/>
            <a:ext cx="2248535"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Indian Railways is </a:t>
            </a:r>
            <a:r>
              <a:rPr lang="en-US" sz="1600" b="0" i="0" u="none" strike="noStrike" cap="none">
                <a:solidFill>
                  <a:srgbClr val="FF0000"/>
                </a:solidFill>
                <a:latin typeface="Quattrocento Sans"/>
                <a:ea typeface="Quattrocento Sans"/>
                <a:cs typeface="Quattrocento Sans"/>
                <a:sym typeface="Quattrocento Sans"/>
              </a:rPr>
              <a:t>Single</a:t>
            </a:r>
            <a:endParaRPr sz="1600" b="0" i="0" u="none" strike="noStrike" cap="none">
              <a:solidFill>
                <a:schemeClr val="dk1"/>
              </a:solidFill>
              <a:latin typeface="Quattrocento Sans"/>
              <a:ea typeface="Quattrocento Sans"/>
              <a:cs typeface="Quattrocento Sans"/>
              <a:sym typeface="Quattrocento Sans"/>
            </a:endParaRPr>
          </a:p>
        </p:txBody>
      </p:sp>
      <p:sp>
        <p:nvSpPr>
          <p:cNvPr id="968" name="Google Shape;968;p58"/>
          <p:cNvSpPr txBox="1"/>
          <p:nvPr/>
        </p:nvSpPr>
        <p:spPr>
          <a:xfrm>
            <a:off x="3867658" y="1780413"/>
            <a:ext cx="2322195" cy="715517"/>
          </a:xfrm>
          <a:prstGeom prst="rect">
            <a:avLst/>
          </a:prstGeom>
          <a:noFill/>
          <a:ln>
            <a:noFill/>
          </a:ln>
        </p:spPr>
        <p:txBody>
          <a:bodyPr spcFirstLastPara="1" wrap="square" lIns="0" tIns="35550" rIns="0" bIns="0" anchor="t" anchorCtr="0">
            <a:spAutoFit/>
          </a:bodyPr>
          <a:lstStyle/>
          <a:p>
            <a:pPr marL="12700" marR="5080" lvl="0" indent="1270" algn="ctr" rtl="0">
              <a:lnSpc>
                <a:spcPct val="91700"/>
              </a:lnSpc>
              <a:spcBef>
                <a:spcPts val="0"/>
              </a:spcBef>
              <a:spcAft>
                <a:spcPts val="0"/>
              </a:spcAft>
              <a:buClr>
                <a:srgbClr val="000000"/>
              </a:buClr>
              <a:buSzPts val="1600"/>
              <a:buFont typeface="Arial"/>
              <a:buNone/>
            </a:pPr>
            <a:r>
              <a:rPr lang="en-US" sz="1600" b="0" i="0" u="none" strike="noStrike" cap="none">
                <a:solidFill>
                  <a:srgbClr val="FF0000"/>
                </a:solidFill>
                <a:latin typeface="Quattrocento Sans"/>
                <a:ea typeface="Quattrocento Sans"/>
                <a:cs typeface="Quattrocento Sans"/>
                <a:sym typeface="Quattrocento Sans"/>
              </a:rPr>
              <a:t>seller </a:t>
            </a:r>
            <a:r>
              <a:rPr lang="en-US" sz="1600" b="0" i="0" u="none" strike="noStrike" cap="none">
                <a:solidFill>
                  <a:schemeClr val="dk1"/>
                </a:solidFill>
                <a:latin typeface="Quattrocento Sans"/>
                <a:ea typeface="Quattrocento Sans"/>
                <a:cs typeface="Quattrocento Sans"/>
                <a:sym typeface="Quattrocento Sans"/>
              </a:rPr>
              <a:t>of Railway service  &amp; </a:t>
            </a:r>
            <a:r>
              <a:rPr lang="en-US" sz="1600" b="0" i="0" u="none" strike="noStrike" cap="none">
                <a:solidFill>
                  <a:srgbClr val="FF0000"/>
                </a:solidFill>
                <a:latin typeface="Quattrocento Sans"/>
                <a:ea typeface="Quattrocento Sans"/>
                <a:cs typeface="Quattrocento Sans"/>
                <a:sym typeface="Quattrocento Sans"/>
              </a:rPr>
              <a:t>Indian population is  consumer </a:t>
            </a:r>
            <a:r>
              <a:rPr lang="en-US" sz="1600" b="0" i="0" u="none" strike="noStrike" cap="none">
                <a:solidFill>
                  <a:schemeClr val="dk1"/>
                </a:solidFill>
                <a:latin typeface="Quattrocento Sans"/>
                <a:ea typeface="Quattrocento Sans"/>
                <a:cs typeface="Quattrocento Sans"/>
                <a:sym typeface="Quattrocento Sans"/>
              </a:rPr>
              <a:t>of that service</a:t>
            </a:r>
            <a:endParaRPr sz="1600" b="0" i="0" u="none" strike="noStrike" cap="none">
              <a:solidFill>
                <a:schemeClr val="dk1"/>
              </a:solidFill>
              <a:latin typeface="Quattrocento Sans"/>
              <a:ea typeface="Quattrocento Sans"/>
              <a:cs typeface="Quattrocento Sans"/>
              <a:sym typeface="Quattrocento Sans"/>
            </a:endParaRPr>
          </a:p>
        </p:txBody>
      </p:sp>
      <p:grpSp>
        <p:nvGrpSpPr>
          <p:cNvPr id="969" name="Google Shape;969;p58"/>
          <p:cNvGrpSpPr/>
          <p:nvPr/>
        </p:nvGrpSpPr>
        <p:grpSpPr>
          <a:xfrm>
            <a:off x="3739896" y="3244595"/>
            <a:ext cx="2580640" cy="2308986"/>
            <a:chOff x="3739896" y="3244595"/>
            <a:chExt cx="2580640" cy="2308986"/>
          </a:xfrm>
        </p:grpSpPr>
        <p:sp>
          <p:nvSpPr>
            <p:cNvPr id="970" name="Google Shape;970;p58"/>
            <p:cNvSpPr/>
            <p:nvPr/>
          </p:nvSpPr>
          <p:spPr>
            <a:xfrm>
              <a:off x="4145280" y="3630167"/>
              <a:ext cx="233679" cy="1923414"/>
            </a:xfrm>
            <a:custGeom>
              <a:avLst/>
              <a:gdLst/>
              <a:ahLst/>
              <a:cxnLst/>
              <a:rect l="l" t="t" r="r" b="b"/>
              <a:pathLst>
                <a:path w="233677" h="1923414" extrusionOk="0">
                  <a:moveTo>
                    <a:pt x="233172" y="0"/>
                  </a:moveTo>
                  <a:lnTo>
                    <a:pt x="0" y="0"/>
                  </a:lnTo>
                  <a:lnTo>
                    <a:pt x="0" y="1923287"/>
                  </a:lnTo>
                  <a:lnTo>
                    <a:pt x="233172" y="1923287"/>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71" name="Google Shape;971;p58"/>
            <p:cNvSpPr/>
            <p:nvPr/>
          </p:nvSpPr>
          <p:spPr>
            <a:xfrm>
              <a:off x="3739896" y="3244595"/>
              <a:ext cx="2580640" cy="1546860"/>
            </a:xfrm>
            <a:custGeom>
              <a:avLst/>
              <a:gdLst/>
              <a:ahLst/>
              <a:cxnLst/>
              <a:rect l="l" t="t" r="r" b="b"/>
              <a:pathLst>
                <a:path w="2580640" h="1546860" extrusionOk="0">
                  <a:moveTo>
                    <a:pt x="2425445" y="0"/>
                  </a:moveTo>
                  <a:lnTo>
                    <a:pt x="154686" y="0"/>
                  </a:lnTo>
                  <a:lnTo>
                    <a:pt x="105777" y="7882"/>
                  </a:lnTo>
                  <a:lnTo>
                    <a:pt x="63313" y="29833"/>
                  </a:lnTo>
                  <a:lnTo>
                    <a:pt x="29833" y="63313"/>
                  </a:lnTo>
                  <a:lnTo>
                    <a:pt x="7882" y="105777"/>
                  </a:lnTo>
                  <a:lnTo>
                    <a:pt x="0" y="154686"/>
                  </a:lnTo>
                  <a:lnTo>
                    <a:pt x="0" y="1392173"/>
                  </a:lnTo>
                  <a:lnTo>
                    <a:pt x="7882" y="1441082"/>
                  </a:lnTo>
                  <a:lnTo>
                    <a:pt x="29833" y="1483546"/>
                  </a:lnTo>
                  <a:lnTo>
                    <a:pt x="63313" y="1517026"/>
                  </a:lnTo>
                  <a:lnTo>
                    <a:pt x="105777" y="1538977"/>
                  </a:lnTo>
                  <a:lnTo>
                    <a:pt x="154686" y="1546859"/>
                  </a:lnTo>
                  <a:lnTo>
                    <a:pt x="2425445" y="1546859"/>
                  </a:lnTo>
                  <a:lnTo>
                    <a:pt x="2474354" y="1538977"/>
                  </a:lnTo>
                  <a:lnTo>
                    <a:pt x="2516818" y="1517026"/>
                  </a:lnTo>
                  <a:lnTo>
                    <a:pt x="2550298" y="1483546"/>
                  </a:lnTo>
                  <a:lnTo>
                    <a:pt x="2572249" y="1441082"/>
                  </a:lnTo>
                  <a:lnTo>
                    <a:pt x="2580131" y="1392173"/>
                  </a:lnTo>
                  <a:lnTo>
                    <a:pt x="2580131" y="154686"/>
                  </a:lnTo>
                  <a:lnTo>
                    <a:pt x="2572249" y="105777"/>
                  </a:lnTo>
                  <a:lnTo>
                    <a:pt x="2550298" y="63313"/>
                  </a:lnTo>
                  <a:lnTo>
                    <a:pt x="2516818" y="29833"/>
                  </a:lnTo>
                  <a:lnTo>
                    <a:pt x="2474354" y="7882"/>
                  </a:lnTo>
                  <a:lnTo>
                    <a:pt x="242544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72" name="Google Shape;972;p58"/>
            <p:cNvSpPr/>
            <p:nvPr/>
          </p:nvSpPr>
          <p:spPr>
            <a:xfrm>
              <a:off x="3739896" y="3244595"/>
              <a:ext cx="2580640" cy="1546860"/>
            </a:xfrm>
            <a:custGeom>
              <a:avLst/>
              <a:gdLst/>
              <a:ahLst/>
              <a:cxnLst/>
              <a:rect l="l" t="t" r="r" b="b"/>
              <a:pathLst>
                <a:path w="2580640" h="1546860" extrusionOk="0">
                  <a:moveTo>
                    <a:pt x="0" y="154686"/>
                  </a:moveTo>
                  <a:lnTo>
                    <a:pt x="7882" y="105777"/>
                  </a:lnTo>
                  <a:lnTo>
                    <a:pt x="29833" y="63313"/>
                  </a:lnTo>
                  <a:lnTo>
                    <a:pt x="63313" y="29833"/>
                  </a:lnTo>
                  <a:lnTo>
                    <a:pt x="105777" y="7882"/>
                  </a:lnTo>
                  <a:lnTo>
                    <a:pt x="154686" y="0"/>
                  </a:lnTo>
                  <a:lnTo>
                    <a:pt x="2425445" y="0"/>
                  </a:lnTo>
                  <a:lnTo>
                    <a:pt x="2474354" y="7882"/>
                  </a:lnTo>
                  <a:lnTo>
                    <a:pt x="2516818" y="29833"/>
                  </a:lnTo>
                  <a:lnTo>
                    <a:pt x="2550298" y="63313"/>
                  </a:lnTo>
                  <a:lnTo>
                    <a:pt x="2572249" y="105777"/>
                  </a:lnTo>
                  <a:lnTo>
                    <a:pt x="2580131" y="154686"/>
                  </a:lnTo>
                  <a:lnTo>
                    <a:pt x="2580131" y="1392173"/>
                  </a:lnTo>
                  <a:lnTo>
                    <a:pt x="2572249" y="1441082"/>
                  </a:lnTo>
                  <a:lnTo>
                    <a:pt x="2550298" y="1483546"/>
                  </a:lnTo>
                  <a:lnTo>
                    <a:pt x="2516818" y="1517026"/>
                  </a:lnTo>
                  <a:lnTo>
                    <a:pt x="2474354" y="1538977"/>
                  </a:lnTo>
                  <a:lnTo>
                    <a:pt x="2425445" y="1546859"/>
                  </a:lnTo>
                  <a:lnTo>
                    <a:pt x="154686" y="1546859"/>
                  </a:lnTo>
                  <a:lnTo>
                    <a:pt x="105777" y="1538977"/>
                  </a:lnTo>
                  <a:lnTo>
                    <a:pt x="63313" y="1517026"/>
                  </a:lnTo>
                  <a:lnTo>
                    <a:pt x="29833" y="1483546"/>
                  </a:lnTo>
                  <a:lnTo>
                    <a:pt x="7882" y="1441082"/>
                  </a:lnTo>
                  <a:lnTo>
                    <a:pt x="0" y="1392173"/>
                  </a:lnTo>
                  <a:lnTo>
                    <a:pt x="0" y="154686"/>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973" name="Google Shape;973;p58"/>
          <p:cNvSpPr txBox="1"/>
          <p:nvPr/>
        </p:nvSpPr>
        <p:spPr>
          <a:xfrm>
            <a:off x="4230370" y="3591305"/>
            <a:ext cx="1597660"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There is </a:t>
            </a:r>
            <a:r>
              <a:rPr lang="en-US" sz="1600" b="0" i="0" u="none" strike="noStrike" cap="none">
                <a:solidFill>
                  <a:srgbClr val="FF0000"/>
                </a:solidFill>
                <a:latin typeface="Quattrocento Sans"/>
                <a:ea typeface="Quattrocento Sans"/>
                <a:cs typeface="Quattrocento Sans"/>
                <a:sym typeface="Quattrocento Sans"/>
              </a:rPr>
              <a:t>No close</a:t>
            </a:r>
            <a:endParaRPr sz="1600" b="0" i="0" u="none" strike="noStrike" cap="none">
              <a:solidFill>
                <a:schemeClr val="dk1"/>
              </a:solidFill>
              <a:latin typeface="Quattrocento Sans"/>
              <a:ea typeface="Quattrocento Sans"/>
              <a:cs typeface="Quattrocento Sans"/>
              <a:sym typeface="Quattrocento Sans"/>
            </a:endParaRPr>
          </a:p>
        </p:txBody>
      </p:sp>
      <p:sp>
        <p:nvSpPr>
          <p:cNvPr id="974" name="Google Shape;974;p58"/>
          <p:cNvSpPr txBox="1"/>
          <p:nvPr/>
        </p:nvSpPr>
        <p:spPr>
          <a:xfrm>
            <a:off x="4116070" y="3840937"/>
            <a:ext cx="1828164"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Quattrocento Sans"/>
                <a:ea typeface="Quattrocento Sans"/>
                <a:cs typeface="Quattrocento Sans"/>
                <a:sym typeface="Quattrocento Sans"/>
              </a:rPr>
              <a:t>substitute </a:t>
            </a:r>
            <a:r>
              <a:rPr lang="en-US" sz="1600" b="0" i="0" u="none" strike="noStrike" cap="none">
                <a:solidFill>
                  <a:schemeClr val="dk1"/>
                </a:solidFill>
                <a:latin typeface="Quattrocento Sans"/>
                <a:ea typeface="Quattrocento Sans"/>
                <a:cs typeface="Quattrocento Sans"/>
                <a:sym typeface="Quattrocento Sans"/>
              </a:rPr>
              <a:t>of Indian</a:t>
            </a:r>
            <a:endParaRPr sz="1400" b="0" i="0" u="none" strike="noStrike" cap="none">
              <a:solidFill>
                <a:srgbClr val="000000"/>
              </a:solidFill>
              <a:latin typeface="Arial"/>
              <a:ea typeface="Arial"/>
              <a:cs typeface="Arial"/>
              <a:sym typeface="Arial"/>
            </a:endParaRPr>
          </a:p>
        </p:txBody>
      </p:sp>
      <p:sp>
        <p:nvSpPr>
          <p:cNvPr id="975" name="Google Shape;975;p58"/>
          <p:cNvSpPr txBox="1"/>
          <p:nvPr/>
        </p:nvSpPr>
        <p:spPr>
          <a:xfrm>
            <a:off x="4620514" y="4092955"/>
            <a:ext cx="819150"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Railways</a:t>
            </a:r>
            <a:endParaRPr sz="1400" b="0" i="0" u="none" strike="noStrike" cap="none">
              <a:solidFill>
                <a:srgbClr val="000000"/>
              </a:solidFill>
              <a:latin typeface="Arial"/>
              <a:ea typeface="Arial"/>
              <a:cs typeface="Arial"/>
              <a:sym typeface="Arial"/>
            </a:endParaRPr>
          </a:p>
        </p:txBody>
      </p:sp>
      <p:grpSp>
        <p:nvGrpSpPr>
          <p:cNvPr id="976" name="Google Shape;976;p58"/>
          <p:cNvGrpSpPr/>
          <p:nvPr/>
        </p:nvGrpSpPr>
        <p:grpSpPr>
          <a:xfrm>
            <a:off x="3739896" y="5178552"/>
            <a:ext cx="3947414" cy="1548765"/>
            <a:chOff x="3739896" y="5178552"/>
            <a:chExt cx="3947414" cy="1548765"/>
          </a:xfrm>
        </p:grpSpPr>
        <p:sp>
          <p:nvSpPr>
            <p:cNvPr id="977" name="Google Shape;977;p58"/>
            <p:cNvSpPr/>
            <p:nvPr/>
          </p:nvSpPr>
          <p:spPr>
            <a:xfrm>
              <a:off x="4267200" y="5442204"/>
              <a:ext cx="3420110" cy="233679"/>
            </a:xfrm>
            <a:custGeom>
              <a:avLst/>
              <a:gdLst/>
              <a:ahLst/>
              <a:cxnLst/>
              <a:rect l="l" t="t" r="r" b="b"/>
              <a:pathLst>
                <a:path w="3420109" h="233677" extrusionOk="0">
                  <a:moveTo>
                    <a:pt x="3419855" y="0"/>
                  </a:moveTo>
                  <a:lnTo>
                    <a:pt x="0" y="0"/>
                  </a:lnTo>
                  <a:lnTo>
                    <a:pt x="0" y="233172"/>
                  </a:lnTo>
                  <a:lnTo>
                    <a:pt x="3419855" y="233172"/>
                  </a:lnTo>
                  <a:lnTo>
                    <a:pt x="3419855"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78" name="Google Shape;978;p58"/>
            <p:cNvSpPr/>
            <p:nvPr/>
          </p:nvSpPr>
          <p:spPr>
            <a:xfrm>
              <a:off x="3739896" y="5178552"/>
              <a:ext cx="2580640" cy="1548765"/>
            </a:xfrm>
            <a:custGeom>
              <a:avLst/>
              <a:gdLst/>
              <a:ahLst/>
              <a:cxnLst/>
              <a:rect l="l" t="t" r="r" b="b"/>
              <a:pathLst>
                <a:path w="2580640" h="1548765" extrusionOk="0">
                  <a:moveTo>
                    <a:pt x="2425318" y="0"/>
                  </a:moveTo>
                  <a:lnTo>
                    <a:pt x="154812" y="0"/>
                  </a:lnTo>
                  <a:lnTo>
                    <a:pt x="105891" y="7895"/>
                  </a:lnTo>
                  <a:lnTo>
                    <a:pt x="63395" y="29878"/>
                  </a:lnTo>
                  <a:lnTo>
                    <a:pt x="29878" y="63395"/>
                  </a:lnTo>
                  <a:lnTo>
                    <a:pt x="7895" y="105891"/>
                  </a:lnTo>
                  <a:lnTo>
                    <a:pt x="0" y="154813"/>
                  </a:lnTo>
                  <a:lnTo>
                    <a:pt x="0" y="1393545"/>
                  </a:lnTo>
                  <a:lnTo>
                    <a:pt x="7895" y="1442484"/>
                  </a:lnTo>
                  <a:lnTo>
                    <a:pt x="29878" y="1484988"/>
                  </a:lnTo>
                  <a:lnTo>
                    <a:pt x="63395" y="1518507"/>
                  </a:lnTo>
                  <a:lnTo>
                    <a:pt x="105891" y="1540489"/>
                  </a:lnTo>
                  <a:lnTo>
                    <a:pt x="154812" y="1548384"/>
                  </a:lnTo>
                  <a:lnTo>
                    <a:pt x="2425318" y="1548384"/>
                  </a:lnTo>
                  <a:lnTo>
                    <a:pt x="2474240" y="1540489"/>
                  </a:lnTo>
                  <a:lnTo>
                    <a:pt x="2516736" y="1518507"/>
                  </a:lnTo>
                  <a:lnTo>
                    <a:pt x="2550253" y="1484988"/>
                  </a:lnTo>
                  <a:lnTo>
                    <a:pt x="2572236" y="1442484"/>
                  </a:lnTo>
                  <a:lnTo>
                    <a:pt x="2580131" y="1393545"/>
                  </a:lnTo>
                  <a:lnTo>
                    <a:pt x="2580131" y="154813"/>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79" name="Google Shape;979;p58"/>
            <p:cNvSpPr/>
            <p:nvPr/>
          </p:nvSpPr>
          <p:spPr>
            <a:xfrm>
              <a:off x="3739896" y="5178552"/>
              <a:ext cx="2580640" cy="1548765"/>
            </a:xfrm>
            <a:custGeom>
              <a:avLst/>
              <a:gdLst/>
              <a:ahLst/>
              <a:cxnLst/>
              <a:rect l="l" t="t" r="r" b="b"/>
              <a:pathLst>
                <a:path w="2580640" h="1548765" extrusionOk="0">
                  <a:moveTo>
                    <a:pt x="0" y="154813"/>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3"/>
                  </a:lnTo>
                  <a:lnTo>
                    <a:pt x="2580131" y="1393545"/>
                  </a:lnTo>
                  <a:lnTo>
                    <a:pt x="2572236" y="1442484"/>
                  </a:lnTo>
                  <a:lnTo>
                    <a:pt x="2550253" y="1484988"/>
                  </a:lnTo>
                  <a:lnTo>
                    <a:pt x="2516736" y="1518507"/>
                  </a:lnTo>
                  <a:lnTo>
                    <a:pt x="2474240" y="1540489"/>
                  </a:lnTo>
                  <a:lnTo>
                    <a:pt x="2425318" y="1548384"/>
                  </a:lnTo>
                  <a:lnTo>
                    <a:pt x="154812" y="1548384"/>
                  </a:lnTo>
                  <a:lnTo>
                    <a:pt x="105891" y="1540489"/>
                  </a:lnTo>
                  <a:lnTo>
                    <a:pt x="63395" y="1518507"/>
                  </a:lnTo>
                  <a:lnTo>
                    <a:pt x="29878" y="1484988"/>
                  </a:lnTo>
                  <a:lnTo>
                    <a:pt x="7895" y="1442484"/>
                  </a:lnTo>
                  <a:lnTo>
                    <a:pt x="0" y="1393545"/>
                  </a:lnTo>
                  <a:lnTo>
                    <a:pt x="0" y="154813"/>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980" name="Google Shape;980;p58"/>
          <p:cNvSpPr txBox="1"/>
          <p:nvPr/>
        </p:nvSpPr>
        <p:spPr>
          <a:xfrm>
            <a:off x="4018534" y="5652008"/>
            <a:ext cx="2022475" cy="551433"/>
          </a:xfrm>
          <a:prstGeom prst="rect">
            <a:avLst/>
          </a:prstGeom>
          <a:noFill/>
          <a:ln>
            <a:noFill/>
          </a:ln>
        </p:spPr>
        <p:txBody>
          <a:bodyPr spcFirstLastPara="1" wrap="square" lIns="0" tIns="12700" rIns="0" bIns="0" anchor="t" anchorCtr="0">
            <a:spAutoFit/>
          </a:bodyPr>
          <a:lstStyle/>
          <a:p>
            <a:pPr marL="12700" marR="0" lvl="0" indent="0" algn="l" rtl="0">
              <a:lnSpc>
                <a:spcPct val="129062"/>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Government has kept</a:t>
            </a:r>
            <a:endParaRPr sz="1600" b="0" i="0" u="none" strike="noStrike" cap="none">
              <a:solidFill>
                <a:schemeClr val="dk1"/>
              </a:solidFill>
              <a:latin typeface="Quattrocento Sans"/>
              <a:ea typeface="Quattrocento Sans"/>
              <a:cs typeface="Quattrocento Sans"/>
              <a:sym typeface="Quattrocento Sans"/>
            </a:endParaRPr>
          </a:p>
          <a:p>
            <a:pPr marL="94615" marR="0" lvl="0" indent="0" algn="l" rtl="0">
              <a:lnSpc>
                <a:spcPct val="129062"/>
              </a:lnSpc>
              <a:spcBef>
                <a:spcPts val="0"/>
              </a:spcBef>
              <a:spcAft>
                <a:spcPts val="0"/>
              </a:spcAft>
              <a:buClr>
                <a:srgbClr val="000000"/>
              </a:buClr>
              <a:buSzPts val="1600"/>
              <a:buFont typeface="Arial"/>
              <a:buNone/>
            </a:pPr>
            <a:r>
              <a:rPr lang="en-US" sz="1600" b="0" i="0" u="none" strike="noStrike" cap="none">
                <a:solidFill>
                  <a:srgbClr val="FF0000"/>
                </a:solidFill>
                <a:latin typeface="Quattrocento Sans"/>
                <a:ea typeface="Quattrocento Sans"/>
                <a:cs typeface="Quattrocento Sans"/>
                <a:sym typeface="Quattrocento Sans"/>
              </a:rPr>
              <a:t>Restriction on entry</a:t>
            </a:r>
            <a:endParaRPr sz="1600" b="0" i="0" u="none" strike="noStrike" cap="none">
              <a:solidFill>
                <a:schemeClr val="dk1"/>
              </a:solidFill>
              <a:latin typeface="Quattrocento Sans"/>
              <a:ea typeface="Quattrocento Sans"/>
              <a:cs typeface="Quattrocento Sans"/>
              <a:sym typeface="Quattrocento Sans"/>
            </a:endParaRPr>
          </a:p>
        </p:txBody>
      </p:sp>
      <p:grpSp>
        <p:nvGrpSpPr>
          <p:cNvPr id="981" name="Google Shape;981;p58"/>
          <p:cNvGrpSpPr/>
          <p:nvPr/>
        </p:nvGrpSpPr>
        <p:grpSpPr>
          <a:xfrm>
            <a:off x="7170419" y="3630167"/>
            <a:ext cx="2580640" cy="3097149"/>
            <a:chOff x="7170419" y="3630167"/>
            <a:chExt cx="2580640" cy="3097149"/>
          </a:xfrm>
        </p:grpSpPr>
        <p:sp>
          <p:nvSpPr>
            <p:cNvPr id="982" name="Google Shape;982;p58"/>
            <p:cNvSpPr/>
            <p:nvPr/>
          </p:nvSpPr>
          <p:spPr>
            <a:xfrm>
              <a:off x="7577327" y="3630167"/>
              <a:ext cx="231775" cy="1923414"/>
            </a:xfrm>
            <a:custGeom>
              <a:avLst/>
              <a:gdLst/>
              <a:ahLst/>
              <a:cxnLst/>
              <a:rect l="l" t="t" r="r" b="b"/>
              <a:pathLst>
                <a:path w="231775" h="1923414" extrusionOk="0">
                  <a:moveTo>
                    <a:pt x="231648" y="0"/>
                  </a:moveTo>
                  <a:lnTo>
                    <a:pt x="0" y="0"/>
                  </a:lnTo>
                  <a:lnTo>
                    <a:pt x="0" y="1923287"/>
                  </a:lnTo>
                  <a:lnTo>
                    <a:pt x="231648" y="1923287"/>
                  </a:lnTo>
                  <a:lnTo>
                    <a:pt x="231648"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83" name="Google Shape;983;p58"/>
            <p:cNvSpPr/>
            <p:nvPr/>
          </p:nvSpPr>
          <p:spPr>
            <a:xfrm>
              <a:off x="7170419" y="5178551"/>
              <a:ext cx="2580640" cy="1548765"/>
            </a:xfrm>
            <a:custGeom>
              <a:avLst/>
              <a:gdLst/>
              <a:ahLst/>
              <a:cxnLst/>
              <a:rect l="l" t="t" r="r" b="b"/>
              <a:pathLst>
                <a:path w="2580640" h="1548765" extrusionOk="0">
                  <a:moveTo>
                    <a:pt x="2425319" y="0"/>
                  </a:moveTo>
                  <a:lnTo>
                    <a:pt x="154812" y="0"/>
                  </a:lnTo>
                  <a:lnTo>
                    <a:pt x="105891" y="7895"/>
                  </a:lnTo>
                  <a:lnTo>
                    <a:pt x="63395" y="29878"/>
                  </a:lnTo>
                  <a:lnTo>
                    <a:pt x="29878" y="63395"/>
                  </a:lnTo>
                  <a:lnTo>
                    <a:pt x="7895" y="105891"/>
                  </a:lnTo>
                  <a:lnTo>
                    <a:pt x="0" y="154813"/>
                  </a:lnTo>
                  <a:lnTo>
                    <a:pt x="0" y="1393545"/>
                  </a:lnTo>
                  <a:lnTo>
                    <a:pt x="7895" y="1442484"/>
                  </a:lnTo>
                  <a:lnTo>
                    <a:pt x="29878" y="1484988"/>
                  </a:lnTo>
                  <a:lnTo>
                    <a:pt x="63395" y="1518507"/>
                  </a:lnTo>
                  <a:lnTo>
                    <a:pt x="105891" y="1540489"/>
                  </a:lnTo>
                  <a:lnTo>
                    <a:pt x="154812" y="1548384"/>
                  </a:lnTo>
                  <a:lnTo>
                    <a:pt x="2425319" y="1548384"/>
                  </a:lnTo>
                  <a:lnTo>
                    <a:pt x="2474240" y="1540489"/>
                  </a:lnTo>
                  <a:lnTo>
                    <a:pt x="2516736" y="1518507"/>
                  </a:lnTo>
                  <a:lnTo>
                    <a:pt x="2550253" y="1484988"/>
                  </a:lnTo>
                  <a:lnTo>
                    <a:pt x="2572236" y="1442484"/>
                  </a:lnTo>
                  <a:lnTo>
                    <a:pt x="2580131" y="1393545"/>
                  </a:lnTo>
                  <a:lnTo>
                    <a:pt x="2580131" y="154813"/>
                  </a:lnTo>
                  <a:lnTo>
                    <a:pt x="2572236" y="105891"/>
                  </a:lnTo>
                  <a:lnTo>
                    <a:pt x="2550253" y="63395"/>
                  </a:lnTo>
                  <a:lnTo>
                    <a:pt x="2516736" y="29878"/>
                  </a:lnTo>
                  <a:lnTo>
                    <a:pt x="2474240" y="7895"/>
                  </a:lnTo>
                  <a:lnTo>
                    <a:pt x="24253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84" name="Google Shape;984;p58"/>
            <p:cNvSpPr/>
            <p:nvPr/>
          </p:nvSpPr>
          <p:spPr>
            <a:xfrm>
              <a:off x="7170419" y="5178551"/>
              <a:ext cx="2580640" cy="1548765"/>
            </a:xfrm>
            <a:custGeom>
              <a:avLst/>
              <a:gdLst/>
              <a:ahLst/>
              <a:cxnLst/>
              <a:rect l="l" t="t" r="r" b="b"/>
              <a:pathLst>
                <a:path w="2580640" h="1548765" extrusionOk="0">
                  <a:moveTo>
                    <a:pt x="0" y="154813"/>
                  </a:moveTo>
                  <a:lnTo>
                    <a:pt x="7895" y="105891"/>
                  </a:lnTo>
                  <a:lnTo>
                    <a:pt x="29878" y="63395"/>
                  </a:lnTo>
                  <a:lnTo>
                    <a:pt x="63395" y="29878"/>
                  </a:lnTo>
                  <a:lnTo>
                    <a:pt x="105891" y="7895"/>
                  </a:lnTo>
                  <a:lnTo>
                    <a:pt x="154812" y="0"/>
                  </a:lnTo>
                  <a:lnTo>
                    <a:pt x="2425319" y="0"/>
                  </a:lnTo>
                  <a:lnTo>
                    <a:pt x="2474240" y="7895"/>
                  </a:lnTo>
                  <a:lnTo>
                    <a:pt x="2516736" y="29878"/>
                  </a:lnTo>
                  <a:lnTo>
                    <a:pt x="2550253" y="63395"/>
                  </a:lnTo>
                  <a:lnTo>
                    <a:pt x="2572236" y="105891"/>
                  </a:lnTo>
                  <a:lnTo>
                    <a:pt x="2580131" y="154813"/>
                  </a:lnTo>
                  <a:lnTo>
                    <a:pt x="2580131" y="1393545"/>
                  </a:lnTo>
                  <a:lnTo>
                    <a:pt x="2572236" y="1442484"/>
                  </a:lnTo>
                  <a:lnTo>
                    <a:pt x="2550253" y="1484988"/>
                  </a:lnTo>
                  <a:lnTo>
                    <a:pt x="2516736" y="1518507"/>
                  </a:lnTo>
                  <a:lnTo>
                    <a:pt x="2474240" y="1540489"/>
                  </a:lnTo>
                  <a:lnTo>
                    <a:pt x="2425319" y="1548384"/>
                  </a:lnTo>
                  <a:lnTo>
                    <a:pt x="154812" y="1548384"/>
                  </a:lnTo>
                  <a:lnTo>
                    <a:pt x="105891" y="1540489"/>
                  </a:lnTo>
                  <a:lnTo>
                    <a:pt x="63395" y="1518507"/>
                  </a:lnTo>
                  <a:lnTo>
                    <a:pt x="29878" y="1484988"/>
                  </a:lnTo>
                  <a:lnTo>
                    <a:pt x="7895" y="1442484"/>
                  </a:lnTo>
                  <a:lnTo>
                    <a:pt x="0" y="1393545"/>
                  </a:lnTo>
                  <a:lnTo>
                    <a:pt x="0" y="154813"/>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985" name="Google Shape;985;p58"/>
          <p:cNvSpPr txBox="1"/>
          <p:nvPr/>
        </p:nvSpPr>
        <p:spPr>
          <a:xfrm>
            <a:off x="7465314" y="5526430"/>
            <a:ext cx="1991995"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This can occur due to</a:t>
            </a:r>
            <a:endParaRPr sz="1600" b="0" i="0" u="none" strike="noStrike" cap="none">
              <a:solidFill>
                <a:schemeClr val="dk1"/>
              </a:solidFill>
              <a:latin typeface="Quattrocento Sans"/>
              <a:ea typeface="Quattrocento Sans"/>
              <a:cs typeface="Quattrocento Sans"/>
              <a:sym typeface="Quattrocento Sans"/>
            </a:endParaRPr>
          </a:p>
        </p:txBody>
      </p:sp>
      <p:sp>
        <p:nvSpPr>
          <p:cNvPr id="986" name="Google Shape;986;p58"/>
          <p:cNvSpPr txBox="1"/>
          <p:nvPr/>
        </p:nvSpPr>
        <p:spPr>
          <a:xfrm>
            <a:off x="7329678" y="5776366"/>
            <a:ext cx="2263775" cy="551433"/>
          </a:xfrm>
          <a:prstGeom prst="rect">
            <a:avLst/>
          </a:prstGeom>
          <a:noFill/>
          <a:ln>
            <a:noFill/>
          </a:ln>
        </p:spPr>
        <p:txBody>
          <a:bodyPr spcFirstLastPara="1" wrap="square" lIns="0" tIns="12700" rIns="0" bIns="0" anchor="t" anchorCtr="0">
            <a:spAutoFit/>
          </a:bodyPr>
          <a:lstStyle/>
          <a:p>
            <a:pPr marL="12700" marR="0" lvl="0" indent="0" algn="l" rtl="0">
              <a:lnSpc>
                <a:spcPct val="129375"/>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price change </a:t>
            </a:r>
            <a:r>
              <a:rPr lang="en-US" sz="1600" b="0" i="0" u="none" strike="noStrike" cap="none">
                <a:solidFill>
                  <a:srgbClr val="FF0000"/>
                </a:solidFill>
                <a:latin typeface="Quattrocento Sans"/>
                <a:ea typeface="Quattrocento Sans"/>
                <a:cs typeface="Quattrocento Sans"/>
                <a:sym typeface="Quattrocento Sans"/>
              </a:rPr>
              <a:t>Downward</a:t>
            </a:r>
            <a:endParaRPr sz="1600" b="0" i="0" u="none" strike="noStrike" cap="none">
              <a:solidFill>
                <a:schemeClr val="dk1"/>
              </a:solidFill>
              <a:latin typeface="Quattrocento Sans"/>
              <a:ea typeface="Quattrocento Sans"/>
              <a:cs typeface="Quattrocento Sans"/>
              <a:sym typeface="Quattrocento Sans"/>
            </a:endParaRPr>
          </a:p>
          <a:p>
            <a:pPr marL="48895" marR="0" lvl="0" indent="0" algn="l" rtl="0">
              <a:lnSpc>
                <a:spcPct val="129375"/>
              </a:lnSpc>
              <a:spcBef>
                <a:spcPts val="0"/>
              </a:spcBef>
              <a:spcAft>
                <a:spcPts val="0"/>
              </a:spcAft>
              <a:buClr>
                <a:srgbClr val="000000"/>
              </a:buClr>
              <a:buSzPts val="1600"/>
              <a:buFont typeface="Arial"/>
              <a:buNone/>
            </a:pPr>
            <a:r>
              <a:rPr lang="en-US" sz="1600" b="0" i="0" u="none" strike="noStrike" cap="none">
                <a:solidFill>
                  <a:srgbClr val="FF0000"/>
                </a:solidFill>
                <a:latin typeface="Quattrocento Sans"/>
                <a:ea typeface="Quattrocento Sans"/>
                <a:cs typeface="Quattrocento Sans"/>
                <a:sym typeface="Quattrocento Sans"/>
              </a:rPr>
              <a:t>slopping demand curve</a:t>
            </a:r>
            <a:endParaRPr sz="1600" b="0" i="0" u="none" strike="noStrike" cap="none">
              <a:solidFill>
                <a:schemeClr val="dk1"/>
              </a:solidFill>
              <a:latin typeface="Quattrocento Sans"/>
              <a:ea typeface="Quattrocento Sans"/>
              <a:cs typeface="Quattrocento Sans"/>
              <a:sym typeface="Quattrocento Sans"/>
            </a:endParaRPr>
          </a:p>
        </p:txBody>
      </p:sp>
      <p:grpSp>
        <p:nvGrpSpPr>
          <p:cNvPr id="987" name="Google Shape;987;p58"/>
          <p:cNvGrpSpPr/>
          <p:nvPr/>
        </p:nvGrpSpPr>
        <p:grpSpPr>
          <a:xfrm>
            <a:off x="7170419" y="3244595"/>
            <a:ext cx="2580640" cy="1546860"/>
            <a:chOff x="7170419" y="3244595"/>
            <a:chExt cx="2580640" cy="1546860"/>
          </a:xfrm>
        </p:grpSpPr>
        <p:sp>
          <p:nvSpPr>
            <p:cNvPr id="988" name="Google Shape;988;p58"/>
            <p:cNvSpPr/>
            <p:nvPr/>
          </p:nvSpPr>
          <p:spPr>
            <a:xfrm>
              <a:off x="7170419" y="3244595"/>
              <a:ext cx="2580640" cy="1546860"/>
            </a:xfrm>
            <a:custGeom>
              <a:avLst/>
              <a:gdLst/>
              <a:ahLst/>
              <a:cxnLst/>
              <a:rect l="l" t="t" r="r" b="b"/>
              <a:pathLst>
                <a:path w="2580640" h="1546860" extrusionOk="0">
                  <a:moveTo>
                    <a:pt x="2425446" y="0"/>
                  </a:moveTo>
                  <a:lnTo>
                    <a:pt x="154685" y="0"/>
                  </a:lnTo>
                  <a:lnTo>
                    <a:pt x="105777" y="7882"/>
                  </a:lnTo>
                  <a:lnTo>
                    <a:pt x="63313" y="29833"/>
                  </a:lnTo>
                  <a:lnTo>
                    <a:pt x="29833" y="63313"/>
                  </a:lnTo>
                  <a:lnTo>
                    <a:pt x="7882" y="105777"/>
                  </a:lnTo>
                  <a:lnTo>
                    <a:pt x="0" y="154686"/>
                  </a:lnTo>
                  <a:lnTo>
                    <a:pt x="0" y="1392173"/>
                  </a:lnTo>
                  <a:lnTo>
                    <a:pt x="7882" y="1441082"/>
                  </a:lnTo>
                  <a:lnTo>
                    <a:pt x="29833" y="1483546"/>
                  </a:lnTo>
                  <a:lnTo>
                    <a:pt x="63313" y="1517026"/>
                  </a:lnTo>
                  <a:lnTo>
                    <a:pt x="105777" y="1538977"/>
                  </a:lnTo>
                  <a:lnTo>
                    <a:pt x="154685" y="1546859"/>
                  </a:lnTo>
                  <a:lnTo>
                    <a:pt x="2425446" y="1546859"/>
                  </a:lnTo>
                  <a:lnTo>
                    <a:pt x="2474354" y="1538977"/>
                  </a:lnTo>
                  <a:lnTo>
                    <a:pt x="2516818" y="1517026"/>
                  </a:lnTo>
                  <a:lnTo>
                    <a:pt x="2550298" y="1483546"/>
                  </a:lnTo>
                  <a:lnTo>
                    <a:pt x="2572249" y="1441082"/>
                  </a:lnTo>
                  <a:lnTo>
                    <a:pt x="2580131" y="1392173"/>
                  </a:lnTo>
                  <a:lnTo>
                    <a:pt x="2580131" y="154686"/>
                  </a:lnTo>
                  <a:lnTo>
                    <a:pt x="2572249" y="105777"/>
                  </a:lnTo>
                  <a:lnTo>
                    <a:pt x="2550298" y="63313"/>
                  </a:lnTo>
                  <a:lnTo>
                    <a:pt x="2516818" y="29833"/>
                  </a:lnTo>
                  <a:lnTo>
                    <a:pt x="2474354" y="7882"/>
                  </a:lnTo>
                  <a:lnTo>
                    <a:pt x="242544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989" name="Google Shape;989;p58"/>
            <p:cNvSpPr/>
            <p:nvPr/>
          </p:nvSpPr>
          <p:spPr>
            <a:xfrm>
              <a:off x="7170419" y="3244595"/>
              <a:ext cx="2580640" cy="1546860"/>
            </a:xfrm>
            <a:custGeom>
              <a:avLst/>
              <a:gdLst/>
              <a:ahLst/>
              <a:cxnLst/>
              <a:rect l="l" t="t" r="r" b="b"/>
              <a:pathLst>
                <a:path w="2580640" h="1546860" extrusionOk="0">
                  <a:moveTo>
                    <a:pt x="0" y="154686"/>
                  </a:moveTo>
                  <a:lnTo>
                    <a:pt x="7882" y="105777"/>
                  </a:lnTo>
                  <a:lnTo>
                    <a:pt x="29833" y="63313"/>
                  </a:lnTo>
                  <a:lnTo>
                    <a:pt x="63313" y="29833"/>
                  </a:lnTo>
                  <a:lnTo>
                    <a:pt x="105777" y="7882"/>
                  </a:lnTo>
                  <a:lnTo>
                    <a:pt x="154685" y="0"/>
                  </a:lnTo>
                  <a:lnTo>
                    <a:pt x="2425446" y="0"/>
                  </a:lnTo>
                  <a:lnTo>
                    <a:pt x="2474354" y="7882"/>
                  </a:lnTo>
                  <a:lnTo>
                    <a:pt x="2516818" y="29833"/>
                  </a:lnTo>
                  <a:lnTo>
                    <a:pt x="2550298" y="63313"/>
                  </a:lnTo>
                  <a:lnTo>
                    <a:pt x="2572249" y="105777"/>
                  </a:lnTo>
                  <a:lnTo>
                    <a:pt x="2580131" y="154686"/>
                  </a:lnTo>
                  <a:lnTo>
                    <a:pt x="2580131" y="1392173"/>
                  </a:lnTo>
                  <a:lnTo>
                    <a:pt x="2572249" y="1441082"/>
                  </a:lnTo>
                  <a:lnTo>
                    <a:pt x="2550298" y="1483546"/>
                  </a:lnTo>
                  <a:lnTo>
                    <a:pt x="2516818" y="1517026"/>
                  </a:lnTo>
                  <a:lnTo>
                    <a:pt x="2474354" y="1538977"/>
                  </a:lnTo>
                  <a:lnTo>
                    <a:pt x="2425446" y="1546859"/>
                  </a:lnTo>
                  <a:lnTo>
                    <a:pt x="154685" y="1546859"/>
                  </a:lnTo>
                  <a:lnTo>
                    <a:pt x="105777" y="1538977"/>
                  </a:lnTo>
                  <a:lnTo>
                    <a:pt x="63313" y="1517026"/>
                  </a:lnTo>
                  <a:lnTo>
                    <a:pt x="29833" y="1483546"/>
                  </a:lnTo>
                  <a:lnTo>
                    <a:pt x="7882" y="1441082"/>
                  </a:lnTo>
                  <a:lnTo>
                    <a:pt x="0" y="1392173"/>
                  </a:lnTo>
                  <a:lnTo>
                    <a:pt x="0" y="154686"/>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990" name="Google Shape;990;p58"/>
          <p:cNvSpPr txBox="1"/>
          <p:nvPr/>
        </p:nvSpPr>
        <p:spPr>
          <a:xfrm>
            <a:off x="7511033" y="3716477"/>
            <a:ext cx="1901825"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Quattrocento Sans"/>
                <a:ea typeface="Quattrocento Sans"/>
                <a:cs typeface="Quattrocento Sans"/>
                <a:sym typeface="Quattrocento Sans"/>
              </a:rPr>
              <a:t>Government is price</a:t>
            </a:r>
            <a:endParaRPr sz="1600" b="0" i="0" u="none" strike="noStrike" cap="none">
              <a:solidFill>
                <a:schemeClr val="dk1"/>
              </a:solidFill>
              <a:latin typeface="Quattrocento Sans"/>
              <a:ea typeface="Quattrocento Sans"/>
              <a:cs typeface="Quattrocento Sans"/>
              <a:sym typeface="Quattrocento Sans"/>
            </a:endParaRPr>
          </a:p>
        </p:txBody>
      </p:sp>
      <p:sp>
        <p:nvSpPr>
          <p:cNvPr id="991" name="Google Shape;991;p58"/>
          <p:cNvSpPr txBox="1"/>
          <p:nvPr/>
        </p:nvSpPr>
        <p:spPr>
          <a:xfrm>
            <a:off x="8157209" y="3967098"/>
            <a:ext cx="607695"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Quattrocento Sans"/>
                <a:ea typeface="Quattrocento Sans"/>
                <a:cs typeface="Quattrocento Sans"/>
                <a:sym typeface="Quattrocento Sans"/>
              </a:rPr>
              <a:t>maker</a:t>
            </a:r>
            <a:endParaRPr sz="1600" b="0" i="0" u="none" strike="noStrike" cap="none">
              <a:solidFill>
                <a:schemeClr val="dk1"/>
              </a:solidFill>
              <a:latin typeface="Quattrocento Sans"/>
              <a:ea typeface="Quattrocento Sans"/>
              <a:cs typeface="Quattrocento Sans"/>
              <a:sym typeface="Quattrocento Sans"/>
            </a:endParaRPr>
          </a:p>
        </p:txBody>
      </p:sp>
      <p:sp>
        <p:nvSpPr>
          <p:cNvPr id="992" name="Google Shape;992;p58"/>
          <p:cNvSpPr txBox="1"/>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Features</a:t>
            </a:r>
            <a:endParaRPr sz="3600" b="1" i="0" u="none" strike="noStrike" cap="none">
              <a:solidFill>
                <a:schemeClr val="dk1"/>
              </a:solidFill>
              <a:latin typeface="Helvetica Neue"/>
              <a:ea typeface="Helvetica Neue"/>
              <a:cs typeface="Helvetica Neue"/>
              <a:sym typeface="Helvetica Neue"/>
            </a:endParaRPr>
          </a:p>
        </p:txBody>
      </p:sp>
      <p:sp>
        <p:nvSpPr>
          <p:cNvPr id="993" name="Google Shape;993;p58"/>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8.2</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59"/>
          <p:cNvSpPr txBox="1"/>
          <p:nvPr/>
        </p:nvSpPr>
        <p:spPr>
          <a:xfrm>
            <a:off x="1169249" y="1828800"/>
            <a:ext cx="6298351" cy="3608680"/>
          </a:xfrm>
          <a:prstGeom prst="rect">
            <a:avLst/>
          </a:prstGeom>
          <a:noFill/>
          <a:ln>
            <a:noFill/>
          </a:ln>
        </p:spPr>
        <p:txBody>
          <a:bodyPr spcFirstLastPara="1" wrap="square" lIns="0" tIns="279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The main cause of monopolies is </a:t>
            </a:r>
            <a:r>
              <a:rPr lang="en-US" sz="1600" b="1" i="0" u="none" strike="noStrike" cap="none">
                <a:solidFill>
                  <a:schemeClr val="dk1"/>
                </a:solidFill>
                <a:latin typeface="Quattrocento Sans"/>
                <a:ea typeface="Quattrocento Sans"/>
                <a:cs typeface="Quattrocento Sans"/>
                <a:sym typeface="Quattrocento Sans"/>
              </a:rPr>
              <a:t>barriers to entry </a:t>
            </a:r>
            <a:r>
              <a:rPr lang="en-US" sz="1600" b="0" i="0" u="none" strike="noStrike" cap="none">
                <a:solidFill>
                  <a:schemeClr val="dk1"/>
                </a:solidFill>
                <a:latin typeface="Quattrocento Sans"/>
                <a:ea typeface="Quattrocento Sans"/>
                <a:cs typeface="Quattrocento Sans"/>
                <a:sym typeface="Quattrocento Sans"/>
              </a:rPr>
              <a:t>– other firms cannot enter the market.</a:t>
            </a: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168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Three sources of barriers to entry:</a:t>
            </a:r>
            <a:endParaRPr sz="1600" b="0" i="0" u="none" strike="noStrike" cap="none">
              <a:solidFill>
                <a:schemeClr val="dk1"/>
              </a:solidFill>
              <a:latin typeface="Quattrocento Sans"/>
              <a:ea typeface="Quattrocento Sans"/>
              <a:cs typeface="Quattrocento Sans"/>
              <a:sym typeface="Quattrocento Sans"/>
            </a:endParaRPr>
          </a:p>
          <a:p>
            <a:pPr marL="469900" marR="0" lvl="0" indent="-342900" algn="l" rtl="0">
              <a:lnSpc>
                <a:spcPct val="100000"/>
              </a:lnSpc>
              <a:spcBef>
                <a:spcPts val="168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A single firm owns a key resource.</a:t>
            </a:r>
            <a:br>
              <a:rPr lang="en-US" sz="1600" b="0" i="0" u="none" strike="noStrike" cap="none">
                <a:solidFill>
                  <a:schemeClr val="dk1"/>
                </a:solidFill>
                <a:latin typeface="Quattrocento Sans"/>
                <a:ea typeface="Quattrocento Sans"/>
                <a:cs typeface="Quattrocento Sans"/>
                <a:sym typeface="Quattrocento Sans"/>
              </a:rPr>
            </a:br>
            <a:r>
              <a:rPr lang="en-US" sz="1600" b="0" i="1" u="none" strike="noStrike" cap="none">
                <a:solidFill>
                  <a:schemeClr val="dk1"/>
                </a:solidFill>
                <a:latin typeface="Quattrocento Sans"/>
                <a:ea typeface="Quattrocento Sans"/>
                <a:cs typeface="Quattrocento Sans"/>
                <a:sym typeface="Quattrocento Sans"/>
              </a:rPr>
              <a:t>E.g.</a:t>
            </a:r>
            <a:r>
              <a:rPr lang="en-US" sz="1600" b="0" i="0" u="none" strike="noStrike" cap="none">
                <a:solidFill>
                  <a:schemeClr val="dk1"/>
                </a:solidFill>
                <a:latin typeface="Quattrocento Sans"/>
                <a:ea typeface="Quattrocento Sans"/>
                <a:cs typeface="Quattrocento Sans"/>
                <a:sym typeface="Quattrocento Sans"/>
              </a:rPr>
              <a:t>, DeBeers owns most of the world’s diamond mines</a:t>
            </a:r>
            <a:endParaRPr sz="1600" b="0" i="0" u="none" strike="noStrike" cap="none">
              <a:solidFill>
                <a:srgbClr val="000000"/>
              </a:solidFill>
              <a:latin typeface="Quattrocento Sans"/>
              <a:ea typeface="Quattrocento Sans"/>
              <a:cs typeface="Quattrocento Sans"/>
              <a:sym typeface="Quattrocento Sans"/>
            </a:endParaRPr>
          </a:p>
          <a:p>
            <a:pPr marL="469900" marR="0" lvl="0" indent="-342900" algn="l" rtl="0">
              <a:lnSpc>
                <a:spcPct val="100000"/>
              </a:lnSpc>
              <a:spcBef>
                <a:spcPts val="17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The govt gives a single firm the exclusive right to produce the good.</a:t>
            </a:r>
            <a:br>
              <a:rPr lang="en-US" sz="1600" b="0" i="0" u="none" strike="noStrike" cap="none">
                <a:solidFill>
                  <a:schemeClr val="dk1"/>
                </a:solidFill>
                <a:latin typeface="Quattrocento Sans"/>
                <a:ea typeface="Quattrocento Sans"/>
                <a:cs typeface="Quattrocento Sans"/>
                <a:sym typeface="Quattrocento Sans"/>
              </a:rPr>
            </a:br>
            <a:r>
              <a:rPr lang="en-US" sz="1600" b="0" i="1" u="none" strike="noStrike" cap="none">
                <a:solidFill>
                  <a:schemeClr val="dk1"/>
                </a:solidFill>
                <a:latin typeface="Quattrocento Sans"/>
                <a:ea typeface="Quattrocento Sans"/>
                <a:cs typeface="Quattrocento Sans"/>
                <a:sym typeface="Quattrocento Sans"/>
              </a:rPr>
              <a:t>E.g.</a:t>
            </a:r>
            <a:r>
              <a:rPr lang="en-US" sz="1600" b="0" i="0" u="none" strike="noStrike" cap="none">
                <a:solidFill>
                  <a:schemeClr val="dk1"/>
                </a:solidFill>
                <a:latin typeface="Quattrocento Sans"/>
                <a:ea typeface="Quattrocento Sans"/>
                <a:cs typeface="Quattrocento Sans"/>
                <a:sym typeface="Quattrocento Sans"/>
              </a:rPr>
              <a:t>, patents, copyright laws</a:t>
            </a:r>
            <a:endParaRPr sz="1600" b="0" i="0" u="none" strike="noStrike" cap="none">
              <a:solidFill>
                <a:schemeClr val="dk1"/>
              </a:solidFill>
              <a:latin typeface="Quattrocento Sans"/>
              <a:ea typeface="Quattrocento Sans"/>
              <a:cs typeface="Quattrocento Sans"/>
              <a:sym typeface="Quattrocento Sans"/>
            </a:endParaRPr>
          </a:p>
          <a:p>
            <a:pPr marL="469900" marR="0" lvl="0" indent="-342900" algn="l" rtl="0">
              <a:lnSpc>
                <a:spcPct val="100000"/>
              </a:lnSpc>
              <a:spcBef>
                <a:spcPts val="17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Natural monopoly: a single firm can produce the entire market Q at lower cost than could several firms.</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Example: 1000 homes need electricity</a:t>
            </a:r>
            <a:endParaRPr sz="1600" b="0" i="0" u="none" strike="noStrike" cap="none">
              <a:solidFill>
                <a:schemeClr val="dk1"/>
              </a:solidFill>
              <a:latin typeface="Quattrocento Sans"/>
              <a:ea typeface="Quattrocento Sans"/>
              <a:cs typeface="Quattrocento Sans"/>
              <a:sym typeface="Quattrocento Sans"/>
            </a:endParaRPr>
          </a:p>
        </p:txBody>
      </p:sp>
      <p:sp>
        <p:nvSpPr>
          <p:cNvPr id="1000" name="Google Shape;1000;p59"/>
          <p:cNvSpPr txBox="1"/>
          <p:nvPr/>
        </p:nvSpPr>
        <p:spPr>
          <a:xfrm>
            <a:off x="1169250" y="956275"/>
            <a:ext cx="4695522"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Why Monopoly arises</a:t>
            </a:r>
            <a:endParaRPr sz="3600" b="1" i="0" u="none" strike="noStrike" cap="none">
              <a:solidFill>
                <a:schemeClr val="dk1"/>
              </a:solidFill>
              <a:latin typeface="Helvetica Neue"/>
              <a:ea typeface="Helvetica Neue"/>
              <a:cs typeface="Helvetica Neue"/>
              <a:sym typeface="Helvetica Neue"/>
            </a:endParaRPr>
          </a:p>
        </p:txBody>
      </p:sp>
      <p:sp>
        <p:nvSpPr>
          <p:cNvPr id="1001" name="Google Shape;1001;p59"/>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9</a:t>
            </a:r>
            <a:endParaRPr sz="3600" b="0" i="0" u="none" strike="noStrike" cap="none">
              <a:solidFill>
                <a:srgbClr val="000000"/>
              </a:solidFill>
              <a:latin typeface="Helvetica Neue"/>
              <a:ea typeface="Helvetica Neue"/>
              <a:cs typeface="Helvetica Neue"/>
              <a:sym typeface="Helvetica Neue"/>
            </a:endParaRPr>
          </a:p>
        </p:txBody>
      </p:sp>
      <p:pic>
        <p:nvPicPr>
          <p:cNvPr id="1002" name="Google Shape;1002;p59"/>
          <p:cNvPicPr preferRelativeResize="0"/>
          <p:nvPr/>
        </p:nvPicPr>
        <p:blipFill rotWithShape="1">
          <a:blip r:embed="rId3">
            <a:alphaModFix/>
          </a:blip>
          <a:srcRect/>
          <a:stretch/>
        </p:blipFill>
        <p:spPr>
          <a:xfrm>
            <a:off x="8305800" y="1892447"/>
            <a:ext cx="2930619" cy="2868739"/>
          </a:xfrm>
          <a:prstGeom prst="rect">
            <a:avLst/>
          </a:prstGeom>
          <a:noFill/>
          <a:ln>
            <a:noFill/>
          </a:ln>
        </p:spPr>
      </p:pic>
      <p:sp>
        <p:nvSpPr>
          <p:cNvPr id="1003" name="Google Shape;1003;p59"/>
          <p:cNvSpPr txBox="1"/>
          <p:nvPr/>
        </p:nvSpPr>
        <p:spPr>
          <a:xfrm>
            <a:off x="5405120" y="5397266"/>
            <a:ext cx="2900680" cy="1022716"/>
          </a:xfrm>
          <a:prstGeom prst="rect">
            <a:avLst/>
          </a:prstGeom>
          <a:solidFill>
            <a:srgbClr val="F4B083"/>
          </a:solidFill>
          <a:ln>
            <a:noFill/>
          </a:ln>
        </p:spPr>
        <p:txBody>
          <a:bodyPr spcFirstLastPara="1" wrap="square" lIns="0" tIns="37450" rIns="0" bIns="0" anchor="t" anchorCtr="0">
            <a:spAutoFit/>
          </a:bodyPr>
          <a:lstStyle/>
          <a:p>
            <a:pPr marL="197485" marR="194310" lvl="0" indent="2538" algn="ctr"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Quattrocento Sans"/>
                <a:ea typeface="Quattrocento Sans"/>
                <a:cs typeface="Quattrocento Sans"/>
                <a:sym typeface="Quattrocento Sans"/>
              </a:rPr>
              <a:t>ATC </a:t>
            </a:r>
            <a:r>
              <a:rPr lang="en-US" sz="1600" b="0" i="0" u="none" strike="noStrike" cap="none">
                <a:solidFill>
                  <a:schemeClr val="dk1"/>
                </a:solidFill>
                <a:latin typeface="Quattrocento Sans"/>
                <a:ea typeface="Quattrocento Sans"/>
                <a:cs typeface="Quattrocento Sans"/>
                <a:sym typeface="Quattrocento Sans"/>
              </a:rPr>
              <a:t>is lower if one firm services all 1000 homes  than if two firms each service 500 homes.</a:t>
            </a: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60"/>
          <p:cNvSpPr txBox="1"/>
          <p:nvPr/>
        </p:nvSpPr>
        <p:spPr>
          <a:xfrm>
            <a:off x="1172995" y="2046514"/>
            <a:ext cx="9973976" cy="349440"/>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Quattrocento Sans"/>
                <a:ea typeface="Quattrocento Sans"/>
                <a:cs typeface="Quattrocento Sans"/>
                <a:sym typeface="Quattrocento Sans"/>
              </a:rPr>
              <a:t>For each of the 3 sources, give examples other than those mentioned. </a:t>
            </a:r>
            <a:endParaRPr sz="1400" b="0" i="0" u="none" strike="noStrike" cap="none">
              <a:solidFill>
                <a:srgbClr val="000000"/>
              </a:solidFill>
              <a:latin typeface="Quattrocento Sans"/>
              <a:ea typeface="Quattrocento Sans"/>
              <a:cs typeface="Quattrocento Sans"/>
              <a:sym typeface="Quattrocento Sans"/>
            </a:endParaRPr>
          </a:p>
        </p:txBody>
      </p:sp>
      <p:pic>
        <p:nvPicPr>
          <p:cNvPr id="1010" name="Google Shape;1010;p60" descr="Help"/>
          <p:cNvPicPr preferRelativeResize="0"/>
          <p:nvPr/>
        </p:nvPicPr>
        <p:blipFill rotWithShape="1">
          <a:blip r:embed="rId3">
            <a:alphaModFix/>
          </a:blip>
          <a:srcRect/>
          <a:stretch/>
        </p:blipFill>
        <p:spPr>
          <a:xfrm>
            <a:off x="415147" y="1915783"/>
            <a:ext cx="647562" cy="647562"/>
          </a:xfrm>
          <a:prstGeom prst="rect">
            <a:avLst/>
          </a:prstGeom>
          <a:noFill/>
          <a:ln>
            <a:noFill/>
          </a:ln>
        </p:spPr>
      </p:pic>
      <p:sp>
        <p:nvSpPr>
          <p:cNvPr id="1011" name="Google Shape;1011;p60"/>
          <p:cNvSpPr txBox="1"/>
          <p:nvPr/>
        </p:nvSpPr>
        <p:spPr>
          <a:xfrm>
            <a:off x="1169250" y="956275"/>
            <a:ext cx="4711288"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Why Monopoly arises</a:t>
            </a:r>
            <a:endParaRPr sz="3600" b="1" i="0" u="none" strike="noStrike" cap="none">
              <a:solidFill>
                <a:schemeClr val="dk1"/>
              </a:solidFill>
              <a:latin typeface="Helvetica Neue"/>
              <a:ea typeface="Helvetica Neue"/>
              <a:cs typeface="Helvetica Neue"/>
              <a:sym typeface="Helvetica Neue"/>
            </a:endParaRPr>
          </a:p>
        </p:txBody>
      </p:sp>
      <p:sp>
        <p:nvSpPr>
          <p:cNvPr id="1012" name="Google Shape;1012;p60"/>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9</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pSp>
        <p:nvGrpSpPr>
          <p:cNvPr id="1017" name="Google Shape;1017;p61"/>
          <p:cNvGrpSpPr/>
          <p:nvPr/>
        </p:nvGrpSpPr>
        <p:grpSpPr>
          <a:xfrm>
            <a:off x="1175049" y="2139950"/>
            <a:ext cx="3179064" cy="1009015"/>
            <a:chOff x="326136" y="1595627"/>
            <a:chExt cx="3479800" cy="1009015"/>
          </a:xfrm>
        </p:grpSpPr>
        <p:sp>
          <p:nvSpPr>
            <p:cNvPr id="1018" name="Google Shape;1018;p61"/>
            <p:cNvSpPr/>
            <p:nvPr/>
          </p:nvSpPr>
          <p:spPr>
            <a:xfrm>
              <a:off x="326136" y="1595627"/>
              <a:ext cx="3479800" cy="1009015"/>
            </a:xfrm>
            <a:custGeom>
              <a:avLst/>
              <a:gdLst/>
              <a:ahLst/>
              <a:cxnLst/>
              <a:rect l="l" t="t" r="r" b="b"/>
              <a:pathLst>
                <a:path w="3479800" h="1009014" extrusionOk="0">
                  <a:moveTo>
                    <a:pt x="3479291" y="0"/>
                  </a:moveTo>
                  <a:lnTo>
                    <a:pt x="0" y="0"/>
                  </a:lnTo>
                  <a:lnTo>
                    <a:pt x="0" y="1008888"/>
                  </a:lnTo>
                  <a:lnTo>
                    <a:pt x="3479291" y="1008888"/>
                  </a:lnTo>
                  <a:lnTo>
                    <a:pt x="34792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1019" name="Google Shape;1019;p61"/>
            <p:cNvSpPr/>
            <p:nvPr/>
          </p:nvSpPr>
          <p:spPr>
            <a:xfrm>
              <a:off x="326136" y="1595627"/>
              <a:ext cx="3479800" cy="1009015"/>
            </a:xfrm>
            <a:custGeom>
              <a:avLst/>
              <a:gdLst/>
              <a:ahLst/>
              <a:cxnLst/>
              <a:rect l="l" t="t" r="r" b="b"/>
              <a:pathLst>
                <a:path w="3479800" h="1009014" extrusionOk="0">
                  <a:moveTo>
                    <a:pt x="0" y="1008888"/>
                  </a:moveTo>
                  <a:lnTo>
                    <a:pt x="3479291" y="1008888"/>
                  </a:lnTo>
                  <a:lnTo>
                    <a:pt x="3479291" y="0"/>
                  </a:lnTo>
                  <a:lnTo>
                    <a:pt x="0" y="0"/>
                  </a:lnTo>
                  <a:lnTo>
                    <a:pt x="0" y="1008888"/>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1020" name="Google Shape;1020;p61"/>
          <p:cNvSpPr txBox="1"/>
          <p:nvPr/>
        </p:nvSpPr>
        <p:spPr>
          <a:xfrm>
            <a:off x="1175598" y="3148839"/>
            <a:ext cx="3179064" cy="1599797"/>
          </a:xfrm>
          <a:prstGeom prst="rect">
            <a:avLst/>
          </a:prstGeom>
          <a:noFill/>
          <a:ln w="12700" cap="flat" cmpd="sng">
            <a:solidFill>
              <a:srgbClr val="EC7C30"/>
            </a:solidFill>
            <a:prstDash val="solid"/>
            <a:round/>
            <a:headEnd type="none" w="sm" len="sm"/>
            <a:tailEnd type="none" w="sm" len="sm"/>
          </a:ln>
        </p:spPr>
        <p:txBody>
          <a:bodyPr spcFirstLastPara="1" wrap="square" lIns="0" tIns="136525" rIns="0" bIns="0" anchor="t" anchorCtr="0">
            <a:spAutoFit/>
          </a:bodyPr>
          <a:lstStyle/>
          <a:p>
            <a:pPr marL="366395" marR="248920" lvl="0" indent="-228600" algn="l" rtl="0">
              <a:lnSpc>
                <a:spcPct val="100000"/>
              </a:lnSpc>
              <a:spcBef>
                <a:spcPts val="0"/>
              </a:spcBef>
              <a:spcAft>
                <a:spcPts val="0"/>
              </a:spcAft>
              <a:buClr>
                <a:schemeClr val="dk1"/>
              </a:buClr>
              <a:buSzPts val="1600"/>
              <a:buFont typeface="Quattrocento Sans"/>
              <a:buChar char="•"/>
            </a:pPr>
            <a:r>
              <a:rPr lang="en-US" sz="1600" b="0" i="0" u="none" strike="noStrike" cap="none">
                <a:solidFill>
                  <a:schemeClr val="dk1"/>
                </a:solidFill>
                <a:latin typeface="Quattrocento Sans"/>
                <a:ea typeface="Quattrocento Sans"/>
                <a:cs typeface="Quattrocento Sans"/>
                <a:sym typeface="Quattrocento Sans"/>
              </a:rPr>
              <a:t>Superior Technology</a:t>
            </a:r>
            <a:endParaRPr sz="1600" b="0" i="0" u="none" strike="noStrike" cap="none">
              <a:solidFill>
                <a:srgbClr val="000000"/>
              </a:solidFill>
              <a:latin typeface="Quattrocento Sans"/>
              <a:ea typeface="Quattrocento Sans"/>
              <a:cs typeface="Quattrocento Sans"/>
              <a:sym typeface="Quattrocento Sans"/>
            </a:endParaRPr>
          </a:p>
          <a:p>
            <a:pPr marL="366395" marR="248920" lvl="0" indent="-228600" algn="l" rtl="0">
              <a:lnSpc>
                <a:spcPct val="100000"/>
              </a:lnSpc>
              <a:spcBef>
                <a:spcPts val="570"/>
              </a:spcBef>
              <a:spcAft>
                <a:spcPts val="0"/>
              </a:spcAft>
              <a:buClr>
                <a:schemeClr val="dk1"/>
              </a:buClr>
              <a:buSzPts val="1600"/>
              <a:buFont typeface="Quattrocento Sans"/>
              <a:buChar char="•"/>
            </a:pPr>
            <a:r>
              <a:rPr lang="en-US" sz="1600" b="0" i="0" u="none" strike="noStrike" cap="none">
                <a:solidFill>
                  <a:schemeClr val="dk1"/>
                </a:solidFill>
                <a:latin typeface="Quattrocento Sans"/>
                <a:ea typeface="Quattrocento Sans"/>
                <a:cs typeface="Quattrocento Sans"/>
                <a:sym typeface="Quattrocento Sans"/>
              </a:rPr>
              <a:t>Efficient production  method</a:t>
            </a:r>
            <a:endParaRPr sz="1600" b="0" i="0" u="none" strike="noStrike" cap="none">
              <a:solidFill>
                <a:schemeClr val="dk1"/>
              </a:solidFill>
              <a:latin typeface="Quattrocento Sans"/>
              <a:ea typeface="Quattrocento Sans"/>
              <a:cs typeface="Quattrocento Sans"/>
              <a:sym typeface="Quattrocento Sans"/>
            </a:endParaRPr>
          </a:p>
          <a:p>
            <a:pPr marL="366395" marR="248920" lvl="0" indent="-228600" algn="l" rtl="0">
              <a:lnSpc>
                <a:spcPct val="100000"/>
              </a:lnSpc>
              <a:spcBef>
                <a:spcPts val="570"/>
              </a:spcBef>
              <a:spcAft>
                <a:spcPts val="0"/>
              </a:spcAft>
              <a:buClr>
                <a:schemeClr val="dk1"/>
              </a:buClr>
              <a:buSzPts val="1600"/>
              <a:buFont typeface="Quattrocento Sans"/>
              <a:buChar char="•"/>
            </a:pPr>
            <a:r>
              <a:rPr lang="en-US" sz="1600" b="0" i="0" u="none" strike="noStrike" cap="none">
                <a:solidFill>
                  <a:schemeClr val="dk1"/>
                </a:solidFill>
                <a:latin typeface="Quattrocento Sans"/>
                <a:ea typeface="Quattrocento Sans"/>
                <a:cs typeface="Quattrocento Sans"/>
                <a:sym typeface="Quattrocento Sans"/>
              </a:rPr>
              <a:t>Control over input</a:t>
            </a:r>
            <a:endParaRPr sz="1600" b="0" i="0" u="none" strike="noStrike" cap="none">
              <a:solidFill>
                <a:schemeClr val="dk1"/>
              </a:solidFill>
              <a:latin typeface="Quattrocento Sans"/>
              <a:ea typeface="Quattrocento Sans"/>
              <a:cs typeface="Quattrocento Sans"/>
              <a:sym typeface="Quattrocento Sans"/>
            </a:endParaRPr>
          </a:p>
          <a:p>
            <a:pPr marL="366395" marR="248920" lvl="0" indent="-228600" algn="l" rtl="0">
              <a:lnSpc>
                <a:spcPct val="100000"/>
              </a:lnSpc>
              <a:spcBef>
                <a:spcPts val="570"/>
              </a:spcBef>
              <a:spcAft>
                <a:spcPts val="0"/>
              </a:spcAft>
              <a:buClr>
                <a:schemeClr val="dk1"/>
              </a:buClr>
              <a:buSzPts val="1600"/>
              <a:buFont typeface="Quattrocento Sans"/>
              <a:buChar char="•"/>
            </a:pPr>
            <a:r>
              <a:rPr lang="en-US" sz="1600" b="0" i="0" u="none" strike="noStrike" cap="none">
                <a:solidFill>
                  <a:schemeClr val="dk1"/>
                </a:solidFill>
                <a:latin typeface="Quattrocento Sans"/>
                <a:ea typeface="Quattrocento Sans"/>
                <a:cs typeface="Quattrocento Sans"/>
                <a:sym typeface="Quattrocento Sans"/>
              </a:rPr>
              <a:t>Economies of scope</a:t>
            </a:r>
            <a:endParaRPr sz="1600" b="0" i="0" u="none" strike="noStrike" cap="none">
              <a:solidFill>
                <a:schemeClr val="dk1"/>
              </a:solidFill>
              <a:latin typeface="Quattrocento Sans"/>
              <a:ea typeface="Quattrocento Sans"/>
              <a:cs typeface="Quattrocento Sans"/>
              <a:sym typeface="Quattrocento Sans"/>
            </a:endParaRPr>
          </a:p>
        </p:txBody>
      </p:sp>
      <p:sp>
        <p:nvSpPr>
          <p:cNvPr id="1021" name="Google Shape;1021;p61"/>
          <p:cNvSpPr/>
          <p:nvPr/>
        </p:nvSpPr>
        <p:spPr>
          <a:xfrm>
            <a:off x="4591898" y="2112391"/>
            <a:ext cx="2945892" cy="1009015"/>
          </a:xfrm>
          <a:custGeom>
            <a:avLst/>
            <a:gdLst/>
            <a:ahLst/>
            <a:cxnLst/>
            <a:rect l="l" t="t" r="r" b="b"/>
            <a:pathLst>
              <a:path w="3481070" h="1009014" extrusionOk="0">
                <a:moveTo>
                  <a:pt x="0" y="1008888"/>
                </a:moveTo>
                <a:lnTo>
                  <a:pt x="3480816" y="1008888"/>
                </a:lnTo>
                <a:lnTo>
                  <a:pt x="3480816" y="0"/>
                </a:lnTo>
                <a:lnTo>
                  <a:pt x="0" y="0"/>
                </a:lnTo>
                <a:lnTo>
                  <a:pt x="0" y="1008888"/>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1022" name="Google Shape;1022;p61"/>
          <p:cNvSpPr txBox="1"/>
          <p:nvPr/>
        </p:nvSpPr>
        <p:spPr>
          <a:xfrm>
            <a:off x="4591898" y="3121280"/>
            <a:ext cx="2945892" cy="1867158"/>
          </a:xfrm>
          <a:prstGeom prst="rect">
            <a:avLst/>
          </a:prstGeom>
          <a:noFill/>
          <a:ln w="12700" cap="flat" cmpd="sng">
            <a:solidFill>
              <a:srgbClr val="EC7C30"/>
            </a:solidFill>
            <a:prstDash val="solid"/>
            <a:round/>
            <a:headEnd type="none" w="sm" len="sm"/>
            <a:tailEnd type="none" w="sm" len="sm"/>
          </a:ln>
        </p:spPr>
        <p:txBody>
          <a:bodyPr spcFirstLastPara="1" wrap="square" lIns="0" tIns="121900" rIns="0" bIns="0" anchor="t" anchorCtr="0">
            <a:spAutoFit/>
          </a:bodyPr>
          <a:lstStyle/>
          <a:p>
            <a:pPr marL="367665" marR="0" lvl="0" indent="-229235"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Searching cost</a:t>
            </a:r>
            <a:endParaRPr sz="1600" b="0" i="0" u="none" strike="noStrike" cap="none">
              <a:solidFill>
                <a:schemeClr val="dk1"/>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Contractual cost</a:t>
            </a:r>
            <a:endParaRPr sz="1600" b="0" i="0" u="none" strike="noStrike" cap="none">
              <a:solidFill>
                <a:schemeClr val="dk1"/>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Learning cost</a:t>
            </a:r>
            <a:endParaRPr sz="1600" b="0" i="0" u="none" strike="noStrike" cap="none">
              <a:solidFill>
                <a:schemeClr val="dk1"/>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Product uncertainty cost</a:t>
            </a:r>
            <a:endParaRPr sz="1600" b="0" i="0" u="none" strike="noStrike" cap="none">
              <a:solidFill>
                <a:schemeClr val="dk1"/>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Compatibility cost</a:t>
            </a:r>
            <a:endParaRPr sz="1600" b="0" i="0" u="none" strike="noStrike" cap="none">
              <a:solidFill>
                <a:schemeClr val="dk1"/>
              </a:solidFill>
              <a:latin typeface="Quattrocento Sans"/>
              <a:ea typeface="Quattrocento Sans"/>
              <a:cs typeface="Quattrocento Sans"/>
              <a:sym typeface="Quattrocento Sans"/>
            </a:endParaRPr>
          </a:p>
        </p:txBody>
      </p:sp>
      <p:sp>
        <p:nvSpPr>
          <p:cNvPr id="1023" name="Google Shape;1023;p61"/>
          <p:cNvSpPr/>
          <p:nvPr/>
        </p:nvSpPr>
        <p:spPr>
          <a:xfrm>
            <a:off x="7803046" y="2138075"/>
            <a:ext cx="2891203" cy="1009015"/>
          </a:xfrm>
          <a:custGeom>
            <a:avLst/>
            <a:gdLst/>
            <a:ahLst/>
            <a:cxnLst/>
            <a:rect l="l" t="t" r="r" b="b"/>
            <a:pathLst>
              <a:path w="3481070" h="1009014" extrusionOk="0">
                <a:moveTo>
                  <a:pt x="0" y="1008888"/>
                </a:moveTo>
                <a:lnTo>
                  <a:pt x="3480816" y="1008888"/>
                </a:lnTo>
                <a:lnTo>
                  <a:pt x="3480816" y="0"/>
                </a:lnTo>
                <a:lnTo>
                  <a:pt x="0" y="0"/>
                </a:lnTo>
                <a:lnTo>
                  <a:pt x="0" y="1008888"/>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1024" name="Google Shape;1024;p61"/>
          <p:cNvSpPr txBox="1"/>
          <p:nvPr/>
        </p:nvSpPr>
        <p:spPr>
          <a:xfrm>
            <a:off x="7809396" y="2442875"/>
            <a:ext cx="2884853" cy="259686"/>
          </a:xfrm>
          <a:prstGeom prst="rect">
            <a:avLst/>
          </a:prstGeom>
          <a:noFill/>
          <a:ln>
            <a:noFill/>
          </a:ln>
        </p:spPr>
        <p:txBody>
          <a:bodyPr spcFirstLastPara="1" wrap="square" lIns="0" tIns="13325" rIns="0" bIns="0" anchor="t" anchorCtr="0">
            <a:spAutoFit/>
          </a:bodyPr>
          <a:lstStyle/>
          <a:p>
            <a:pPr marL="793115"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Other causes</a:t>
            </a:r>
            <a:endParaRPr sz="1400" b="0" i="0" u="none" strike="noStrike" cap="none">
              <a:solidFill>
                <a:srgbClr val="000000"/>
              </a:solidFill>
              <a:latin typeface="Quattrocento Sans"/>
              <a:ea typeface="Quattrocento Sans"/>
              <a:cs typeface="Quattrocento Sans"/>
              <a:sym typeface="Quattrocento Sans"/>
            </a:endParaRPr>
          </a:p>
        </p:txBody>
      </p:sp>
      <p:sp>
        <p:nvSpPr>
          <p:cNvPr id="1025" name="Google Shape;1025;p61"/>
          <p:cNvSpPr txBox="1"/>
          <p:nvPr/>
        </p:nvSpPr>
        <p:spPr>
          <a:xfrm>
            <a:off x="1169250" y="956275"/>
            <a:ext cx="5579893"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Barriers to entry - Causes</a:t>
            </a:r>
            <a:endParaRPr sz="3600" b="1" i="0" u="none" strike="noStrike" cap="none">
              <a:solidFill>
                <a:schemeClr val="dk1"/>
              </a:solidFill>
              <a:latin typeface="Helvetica Neue"/>
              <a:ea typeface="Helvetica Neue"/>
              <a:cs typeface="Helvetica Neue"/>
              <a:sym typeface="Helvetica Neue"/>
            </a:endParaRPr>
          </a:p>
        </p:txBody>
      </p:sp>
      <p:sp>
        <p:nvSpPr>
          <p:cNvPr id="1026" name="Google Shape;1026;p61"/>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9.1</a:t>
            </a:r>
            <a:endParaRPr sz="3600" b="0" i="0" u="none" strike="noStrike" cap="none">
              <a:solidFill>
                <a:srgbClr val="000000"/>
              </a:solidFill>
              <a:latin typeface="Helvetica Neue"/>
              <a:ea typeface="Helvetica Neue"/>
              <a:cs typeface="Helvetica Neue"/>
              <a:sym typeface="Helvetica Neue"/>
            </a:endParaRPr>
          </a:p>
        </p:txBody>
      </p:sp>
      <p:sp>
        <p:nvSpPr>
          <p:cNvPr id="1027" name="Google Shape;1027;p61"/>
          <p:cNvSpPr/>
          <p:nvPr/>
        </p:nvSpPr>
        <p:spPr>
          <a:xfrm>
            <a:off x="1501639" y="2324914"/>
            <a:ext cx="240591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Absolute cost advantage</a:t>
            </a:r>
            <a:endParaRPr sz="1600" b="0" i="0" u="none" strike="noStrike" cap="none">
              <a:solidFill>
                <a:schemeClr val="dk1"/>
              </a:solidFill>
              <a:latin typeface="Quattrocento Sans"/>
              <a:ea typeface="Quattrocento Sans"/>
              <a:cs typeface="Quattrocento Sans"/>
              <a:sym typeface="Quattrocento Sans"/>
            </a:endParaRPr>
          </a:p>
        </p:txBody>
      </p:sp>
      <p:sp>
        <p:nvSpPr>
          <p:cNvPr id="1028" name="Google Shape;1028;p61"/>
          <p:cNvSpPr txBox="1"/>
          <p:nvPr/>
        </p:nvSpPr>
        <p:spPr>
          <a:xfrm>
            <a:off x="7798649" y="3147090"/>
            <a:ext cx="2895600" cy="2616081"/>
          </a:xfrm>
          <a:prstGeom prst="rect">
            <a:avLst/>
          </a:prstGeom>
          <a:noFill/>
          <a:ln w="12700" cap="flat" cmpd="sng">
            <a:solidFill>
              <a:srgbClr val="EC7C30"/>
            </a:solidFill>
            <a:prstDash val="solid"/>
            <a:round/>
            <a:headEnd type="none" w="sm" len="sm"/>
            <a:tailEnd type="none" w="sm" len="sm"/>
          </a:ln>
        </p:spPr>
        <p:txBody>
          <a:bodyPr spcFirstLastPara="1" wrap="square" lIns="0" tIns="121900" rIns="0" bIns="0" anchor="t" anchorCtr="0">
            <a:spAutoFit/>
          </a:bodyPr>
          <a:lstStyle/>
          <a:p>
            <a:pPr marL="367665" marR="0" lvl="0" indent="-229235"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Economies of scale</a:t>
            </a:r>
            <a:endParaRPr sz="1600" b="0" i="0" u="none" strike="noStrike" cap="none">
              <a:solidFill>
                <a:srgbClr val="000000"/>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Product differentiation</a:t>
            </a:r>
            <a:endParaRPr sz="1600" b="0" i="0" u="none" strike="noStrike" cap="none">
              <a:solidFill>
                <a:schemeClr val="dk1"/>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Brand loyalty</a:t>
            </a:r>
            <a:endParaRPr sz="1600" b="0" i="0" u="none" strike="noStrike" cap="none">
              <a:solidFill>
                <a:srgbClr val="000000"/>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Legal protection</a:t>
            </a:r>
            <a:endParaRPr sz="1600" b="0" i="0" u="none" strike="noStrike" cap="none">
              <a:solidFill>
                <a:srgbClr val="000000"/>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Merger &amp; Takeover</a:t>
            </a:r>
            <a:endParaRPr sz="1600" b="0" i="0" u="none" strike="noStrike" cap="none">
              <a:solidFill>
                <a:srgbClr val="000000"/>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Aggressive technique</a:t>
            </a:r>
            <a:endParaRPr sz="1600" b="0" i="0" u="none" strike="noStrike" cap="none">
              <a:solidFill>
                <a:srgbClr val="000000"/>
              </a:solidFill>
              <a:latin typeface="Quattrocento Sans"/>
              <a:ea typeface="Quattrocento Sans"/>
              <a:cs typeface="Quattrocento Sans"/>
              <a:sym typeface="Quattrocento Sans"/>
            </a:endParaRPr>
          </a:p>
          <a:p>
            <a:pPr marL="367665" marR="0" lvl="0" indent="-229235" algn="l" rtl="0">
              <a:lnSpc>
                <a:spcPct val="100000"/>
              </a:lnSpc>
              <a:spcBef>
                <a:spcPts val="96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Intimidation</a:t>
            </a:r>
            <a:endParaRPr sz="1600" b="0" i="0" u="none" strike="noStrike" cap="none">
              <a:solidFill>
                <a:srgbClr val="000000"/>
              </a:solidFill>
              <a:latin typeface="Quattrocento Sans"/>
              <a:ea typeface="Quattrocento Sans"/>
              <a:cs typeface="Quattrocento Sans"/>
              <a:sym typeface="Quattrocento Sans"/>
            </a:endParaRPr>
          </a:p>
        </p:txBody>
      </p:sp>
      <p:sp>
        <p:nvSpPr>
          <p:cNvPr id="1029" name="Google Shape;1029;p61"/>
          <p:cNvSpPr/>
          <p:nvPr/>
        </p:nvSpPr>
        <p:spPr>
          <a:xfrm>
            <a:off x="4619369" y="2388052"/>
            <a:ext cx="282243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Switching cost for consumers</a:t>
            </a: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62"/>
          <p:cNvSpPr txBox="1"/>
          <p:nvPr/>
        </p:nvSpPr>
        <p:spPr>
          <a:xfrm>
            <a:off x="1217868" y="2096214"/>
            <a:ext cx="9843348" cy="338514"/>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Quattrocento Sans"/>
                <a:ea typeface="Quattrocento Sans"/>
                <a:cs typeface="Quattrocento Sans"/>
                <a:sym typeface="Quattrocento Sans"/>
              </a:rPr>
              <a:t>What form of elasticity will the demand for a product of monopoly market follow?</a:t>
            </a:r>
            <a:endParaRPr sz="1400" b="0" i="0" u="none" strike="noStrike" cap="none">
              <a:solidFill>
                <a:srgbClr val="000000"/>
              </a:solidFill>
              <a:latin typeface="Quattrocento Sans"/>
              <a:ea typeface="Quattrocento Sans"/>
              <a:cs typeface="Quattrocento Sans"/>
              <a:sym typeface="Quattrocento Sans"/>
            </a:endParaRPr>
          </a:p>
        </p:txBody>
      </p:sp>
      <p:pic>
        <p:nvPicPr>
          <p:cNvPr id="1035" name="Google Shape;1035;p62" descr="Help"/>
          <p:cNvPicPr preferRelativeResize="0"/>
          <p:nvPr/>
        </p:nvPicPr>
        <p:blipFill rotWithShape="1">
          <a:blip r:embed="rId3">
            <a:alphaModFix/>
          </a:blip>
          <a:srcRect/>
          <a:stretch/>
        </p:blipFill>
        <p:spPr>
          <a:xfrm>
            <a:off x="479463" y="1936557"/>
            <a:ext cx="647562" cy="647562"/>
          </a:xfrm>
          <a:prstGeom prst="rect">
            <a:avLst/>
          </a:prstGeom>
          <a:noFill/>
          <a:ln>
            <a:noFill/>
          </a:ln>
        </p:spPr>
      </p:pic>
      <p:sp>
        <p:nvSpPr>
          <p:cNvPr id="1036" name="Google Shape;1036;p62"/>
          <p:cNvSpPr txBox="1"/>
          <p:nvPr/>
        </p:nvSpPr>
        <p:spPr>
          <a:xfrm>
            <a:off x="1487488" y="956274"/>
            <a:ext cx="2126569"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Revenue </a:t>
            </a:r>
            <a:endParaRPr sz="3600" b="1" i="0" u="none" strike="noStrike" cap="none">
              <a:solidFill>
                <a:schemeClr val="dk1"/>
              </a:solidFill>
              <a:latin typeface="Helvetica Neue"/>
              <a:ea typeface="Helvetica Neue"/>
              <a:cs typeface="Helvetica Neue"/>
              <a:sym typeface="Helvetica Neue"/>
            </a:endParaRPr>
          </a:p>
        </p:txBody>
      </p:sp>
      <p:sp>
        <p:nvSpPr>
          <p:cNvPr id="1037" name="Google Shape;1037;p62"/>
          <p:cNvSpPr txBox="1"/>
          <p:nvPr/>
        </p:nvSpPr>
        <p:spPr>
          <a:xfrm>
            <a:off x="336491" y="946651"/>
            <a:ext cx="115099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10.1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graphicFrame>
        <p:nvGraphicFramePr>
          <p:cNvPr id="1042" name="Google Shape;1042;p63"/>
          <p:cNvGraphicFramePr/>
          <p:nvPr/>
        </p:nvGraphicFramePr>
        <p:xfrm>
          <a:off x="1169248" y="1905000"/>
          <a:ext cx="4806950" cy="4417325"/>
        </p:xfrm>
        <a:graphic>
          <a:graphicData uri="http://schemas.openxmlformats.org/drawingml/2006/table">
            <a:tbl>
              <a:tblPr firstRow="1" bandRow="1">
                <a:noFill/>
                <a:tableStyleId>{CA884D78-1B74-4643-9BF8-7FB737DE12BA}</a:tableStyleId>
              </a:tblPr>
              <a:tblGrid>
                <a:gridCol w="145415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4417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Quantity</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Price</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TR</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254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AR</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MR</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0"/>
                  </a:ext>
                </a:extLst>
              </a:tr>
              <a:tr h="4417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0</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11</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0</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1"/>
                  </a:ext>
                </a:extLst>
              </a:tr>
              <a:tr h="441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10</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10</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10</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19</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2"/>
                  </a:ext>
                </a:extLst>
              </a:tr>
              <a:tr h="4417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9</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18</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9</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8</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3"/>
                  </a:ext>
                </a:extLst>
              </a:tr>
              <a:tr h="4417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8</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24</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8</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4"/>
                  </a:ext>
                </a:extLst>
              </a:tr>
              <a:tr h="4417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4</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7</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28</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7</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4</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5"/>
                  </a:ext>
                </a:extLst>
              </a:tr>
              <a:tr h="441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5</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30</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6"/>
                  </a:ext>
                </a:extLst>
              </a:tr>
              <a:tr h="4417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5</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30</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5</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0</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7"/>
                  </a:ext>
                </a:extLst>
              </a:tr>
              <a:tr h="4417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7</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4</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28</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4</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8"/>
                  </a:ext>
                </a:extLst>
              </a:tr>
              <a:tr h="44175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8</a:t>
                      </a:r>
                      <a:endParaRPr sz="1400" u="none" strike="noStrike" cap="none"/>
                    </a:p>
                  </a:txBody>
                  <a:tcPr marL="0" marR="0" marT="762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a:t>
                      </a:r>
                      <a:endParaRPr sz="1400" u="none" strike="noStrike" cap="none"/>
                    </a:p>
                  </a:txBody>
                  <a:tcPr marL="0" marR="0" marT="762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24</a:t>
                      </a:r>
                      <a:endParaRPr sz="1600" u="none" strike="noStrike" cap="none">
                        <a:latin typeface="Quattrocento Sans"/>
                        <a:ea typeface="Quattrocento Sans"/>
                        <a:cs typeface="Quattrocento Sans"/>
                        <a:sym typeface="Quattrocento Sans"/>
                      </a:endParaRPr>
                    </a:p>
                  </a:txBody>
                  <a:tcPr marL="0" marR="0" marT="762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a:t>
                      </a:r>
                      <a:endParaRPr sz="1400" u="none" strike="noStrike" cap="none"/>
                    </a:p>
                  </a:txBody>
                  <a:tcPr marL="0" marR="0" marT="762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-4</a:t>
                      </a:r>
                      <a:endParaRPr sz="1400" u="none" strike="noStrike" cap="none"/>
                    </a:p>
                  </a:txBody>
                  <a:tcPr marL="0" marR="0" marT="762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1043" name="Google Shape;1043;p63"/>
          <p:cNvPicPr preferRelativeResize="0"/>
          <p:nvPr/>
        </p:nvPicPr>
        <p:blipFill rotWithShape="1">
          <a:blip r:embed="rId3">
            <a:alphaModFix/>
          </a:blip>
          <a:srcRect r="17403"/>
          <a:stretch/>
        </p:blipFill>
        <p:spPr>
          <a:xfrm>
            <a:off x="7086599" y="1797261"/>
            <a:ext cx="4910313" cy="4298739"/>
          </a:xfrm>
          <a:prstGeom prst="rect">
            <a:avLst/>
          </a:prstGeom>
          <a:noFill/>
          <a:ln>
            <a:noFill/>
          </a:ln>
        </p:spPr>
      </p:pic>
      <p:sp>
        <p:nvSpPr>
          <p:cNvPr id="1044" name="Google Shape;1044;p63"/>
          <p:cNvSpPr txBox="1"/>
          <p:nvPr/>
        </p:nvSpPr>
        <p:spPr>
          <a:xfrm>
            <a:off x="1487488" y="942510"/>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Revenue </a:t>
            </a:r>
            <a:endParaRPr sz="3600" b="1" i="0" u="none" strike="noStrike" cap="none">
              <a:solidFill>
                <a:schemeClr val="dk1"/>
              </a:solidFill>
              <a:latin typeface="Helvetica Neue"/>
              <a:ea typeface="Helvetica Neue"/>
              <a:cs typeface="Helvetica Neue"/>
              <a:sym typeface="Helvetica Neue"/>
            </a:endParaRPr>
          </a:p>
        </p:txBody>
      </p:sp>
      <p:sp>
        <p:nvSpPr>
          <p:cNvPr id="1045" name="Google Shape;1045;p63"/>
          <p:cNvSpPr txBox="1"/>
          <p:nvPr/>
        </p:nvSpPr>
        <p:spPr>
          <a:xfrm>
            <a:off x="336491" y="946651"/>
            <a:ext cx="115099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10.1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64"/>
          <p:cNvSpPr txBox="1"/>
          <p:nvPr/>
        </p:nvSpPr>
        <p:spPr>
          <a:xfrm>
            <a:off x="1169249" y="1921615"/>
            <a:ext cx="5383952" cy="3757439"/>
          </a:xfrm>
          <a:prstGeom prst="rect">
            <a:avLst/>
          </a:prstGeom>
          <a:noFill/>
          <a:ln>
            <a:noFill/>
          </a:ln>
        </p:spPr>
        <p:txBody>
          <a:bodyPr spcFirstLastPara="1" wrap="square" lIns="0" tIns="12700" rIns="0" bIns="0" anchor="t" anchorCtr="0">
            <a:spAutoFit/>
          </a:bodyPr>
          <a:lstStyle/>
          <a:p>
            <a:pPr marL="469900" marR="366395" lvl="0" indent="-4572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Quattrocento Sans"/>
                <a:ea typeface="Quattrocento Sans"/>
                <a:cs typeface="Quattrocento Sans"/>
                <a:sym typeface="Quattrocento Sans"/>
              </a:rPr>
              <a:t>The demand curve is highly price inelastic because there is </a:t>
            </a:r>
            <a:r>
              <a:rPr lang="en-US" sz="1600" b="0" i="0" u="none" strike="noStrike" cap="none">
                <a:solidFill>
                  <a:srgbClr val="FF0000"/>
                </a:solidFill>
                <a:latin typeface="Quattrocento Sans"/>
                <a:ea typeface="Quattrocento Sans"/>
                <a:cs typeface="Quattrocento Sans"/>
                <a:sym typeface="Quattrocento Sans"/>
              </a:rPr>
              <a:t>no close substitute </a:t>
            </a:r>
            <a:r>
              <a:rPr lang="en-US" sz="1600" b="0" i="0" u="none" strike="noStrike" cap="none">
                <a:solidFill>
                  <a:schemeClr val="dk1"/>
                </a:solidFill>
                <a:latin typeface="Quattrocento Sans"/>
                <a:ea typeface="Quattrocento Sans"/>
                <a:cs typeface="Quattrocento Sans"/>
                <a:sym typeface="Quattrocento Sans"/>
              </a:rPr>
              <a:t>&amp; consumer have no or very little choice</a:t>
            </a:r>
            <a:br>
              <a:rPr lang="en-US" sz="1600" b="0" i="0" u="none" strike="noStrike" cap="none">
                <a:solidFill>
                  <a:schemeClr val="dk1"/>
                </a:solidFill>
                <a:latin typeface="Quattrocento Sans"/>
                <a:ea typeface="Quattrocento Sans"/>
                <a:cs typeface="Quattrocento Sans"/>
                <a:sym typeface="Quattrocento Sans"/>
              </a:rPr>
            </a:b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Indian Railways does not have any substitute therefore demand is highly inelastic</a:t>
            </a:r>
            <a:endParaRPr sz="1600" b="0" i="0" u="none" strike="noStrike" cap="none">
              <a:solidFill>
                <a:schemeClr val="dk1"/>
              </a:solidFill>
              <a:latin typeface="Quattrocento Sans"/>
              <a:ea typeface="Quattrocento Sans"/>
              <a:cs typeface="Quattrocento Sans"/>
              <a:sym typeface="Quattrocento Sans"/>
            </a:endParaRPr>
          </a:p>
          <a:p>
            <a:pPr marL="469900" marR="366395" lvl="0" indent="-254000" algn="l" rtl="0">
              <a:lnSpc>
                <a:spcPct val="100000"/>
              </a:lnSpc>
              <a:spcBef>
                <a:spcPts val="10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469900" marR="366395" lvl="0" indent="-457200" algn="l" rtl="0">
              <a:lnSpc>
                <a:spcPct val="100000"/>
              </a:lnSpc>
              <a:spcBef>
                <a:spcPts val="100"/>
              </a:spcBef>
              <a:spcAft>
                <a:spcPts val="0"/>
              </a:spcAft>
              <a:buClr>
                <a:schemeClr val="dk1"/>
              </a:buClr>
              <a:buSzPts val="1600"/>
              <a:buFont typeface="Arial"/>
              <a:buAutoNum type="arabicPeriod"/>
            </a:pPr>
            <a:r>
              <a:rPr lang="en-US" sz="1600" b="0" i="0" u="none" strike="noStrike" cap="none">
                <a:solidFill>
                  <a:schemeClr val="dk1"/>
                </a:solidFill>
                <a:latin typeface="Quattrocento Sans"/>
                <a:ea typeface="Quattrocento Sans"/>
                <a:cs typeface="Quattrocento Sans"/>
                <a:sym typeface="Quattrocento Sans"/>
              </a:rPr>
              <a:t>It is not perfectly inelastic because pure monopoly does not exists in real life</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If Railways increases price beyond a certain limit, then people can choose other mode</a:t>
            </a:r>
            <a:endParaRPr sz="1600" b="0" i="0" u="none" strike="noStrike" cap="none">
              <a:solidFill>
                <a:srgbClr val="000000"/>
              </a:solidFill>
              <a:latin typeface="Quattrocento Sans"/>
              <a:ea typeface="Quattrocento Sans"/>
              <a:cs typeface="Quattrocento Sans"/>
              <a:sym typeface="Quattrocento Sans"/>
            </a:endParaRPr>
          </a:p>
          <a:p>
            <a:pPr marL="469900" marR="366395" lvl="0" indent="-254000" algn="l" rtl="0">
              <a:lnSpc>
                <a:spcPct val="100000"/>
              </a:lnSpc>
              <a:spcBef>
                <a:spcPts val="10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469900" marR="366395" lvl="0" indent="-457200" algn="l" rtl="0">
              <a:lnSpc>
                <a:spcPct val="100000"/>
              </a:lnSpc>
              <a:spcBef>
                <a:spcPts val="100"/>
              </a:spcBef>
              <a:spcAft>
                <a:spcPts val="0"/>
              </a:spcAft>
              <a:buClr>
                <a:schemeClr val="dk1"/>
              </a:buClr>
              <a:buSzPts val="1600"/>
              <a:buFont typeface="Arial"/>
              <a:buAutoNum type="arabicPeriod"/>
            </a:pPr>
            <a:r>
              <a:rPr lang="en-US" sz="1600" b="0" i="0" u="none" strike="noStrike" cap="none">
                <a:solidFill>
                  <a:schemeClr val="dk1"/>
                </a:solidFill>
                <a:latin typeface="Quattrocento Sans"/>
                <a:ea typeface="Quattrocento Sans"/>
                <a:cs typeface="Quattrocento Sans"/>
                <a:sym typeface="Quattrocento Sans"/>
              </a:rPr>
              <a:t>Hence it faces normal downward sloping demand (AR) curve</a:t>
            </a:r>
            <a:endParaRPr sz="1600" b="0" i="0" u="none" strike="noStrike" cap="none">
              <a:solidFill>
                <a:srgbClr val="000000"/>
              </a:solidFill>
              <a:latin typeface="Quattrocento Sans"/>
              <a:ea typeface="Quattrocento Sans"/>
              <a:cs typeface="Quattrocento Sans"/>
              <a:sym typeface="Quattrocento Sans"/>
            </a:endParaRPr>
          </a:p>
          <a:p>
            <a:pPr marL="812800" marR="73025" lvl="1" indent="-2413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pic>
        <p:nvPicPr>
          <p:cNvPr id="1051" name="Google Shape;1051;p64"/>
          <p:cNvPicPr preferRelativeResize="0"/>
          <p:nvPr/>
        </p:nvPicPr>
        <p:blipFill rotWithShape="1">
          <a:blip r:embed="rId3">
            <a:alphaModFix/>
          </a:blip>
          <a:srcRect r="17403"/>
          <a:stretch/>
        </p:blipFill>
        <p:spPr>
          <a:xfrm>
            <a:off x="7086599" y="1797261"/>
            <a:ext cx="4910313" cy="4298739"/>
          </a:xfrm>
          <a:prstGeom prst="rect">
            <a:avLst/>
          </a:prstGeom>
          <a:noFill/>
          <a:ln>
            <a:noFill/>
          </a:ln>
        </p:spPr>
      </p:pic>
      <p:sp>
        <p:nvSpPr>
          <p:cNvPr id="1052" name="Google Shape;1052;p64"/>
          <p:cNvSpPr txBox="1"/>
          <p:nvPr/>
        </p:nvSpPr>
        <p:spPr>
          <a:xfrm>
            <a:off x="1487488" y="963314"/>
            <a:ext cx="22597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Revenue </a:t>
            </a:r>
            <a:endParaRPr sz="3600" b="1" i="0" u="none" strike="noStrike" cap="none">
              <a:solidFill>
                <a:schemeClr val="dk1"/>
              </a:solidFill>
              <a:latin typeface="Helvetica Neue"/>
              <a:ea typeface="Helvetica Neue"/>
              <a:cs typeface="Helvetica Neue"/>
              <a:sym typeface="Helvetica Neue"/>
            </a:endParaRPr>
          </a:p>
        </p:txBody>
      </p:sp>
      <p:sp>
        <p:nvSpPr>
          <p:cNvPr id="1053" name="Google Shape;1053;p64"/>
          <p:cNvSpPr txBox="1"/>
          <p:nvPr/>
        </p:nvSpPr>
        <p:spPr>
          <a:xfrm>
            <a:off x="336491" y="946651"/>
            <a:ext cx="115099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10.1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graphicFrame>
        <p:nvGraphicFramePr>
          <p:cNvPr id="1058" name="Google Shape;1058;p65"/>
          <p:cNvGraphicFramePr/>
          <p:nvPr/>
        </p:nvGraphicFramePr>
        <p:xfrm>
          <a:off x="1134612" y="1828800"/>
          <a:ext cx="5092650" cy="4408500"/>
        </p:xfrm>
        <a:graphic>
          <a:graphicData uri="http://schemas.openxmlformats.org/drawingml/2006/table">
            <a:tbl>
              <a:tblPr firstRow="1" bandRow="1">
                <a:noFill/>
                <a:tableStyleId>{CA884D78-1B74-4643-9BF8-7FB737DE12BA}</a:tableStyleId>
              </a:tblPr>
              <a:tblGrid>
                <a:gridCol w="1311275">
                  <a:extLst>
                    <a:ext uri="{9D8B030D-6E8A-4147-A177-3AD203B41FA5}">
                      <a16:colId xmlns:a16="http://schemas.microsoft.com/office/drawing/2014/main" val="20000"/>
                    </a:ext>
                  </a:extLst>
                </a:gridCol>
                <a:gridCol w="756275">
                  <a:extLst>
                    <a:ext uri="{9D8B030D-6E8A-4147-A177-3AD203B41FA5}">
                      <a16:colId xmlns:a16="http://schemas.microsoft.com/office/drawing/2014/main" val="20001"/>
                    </a:ext>
                  </a:extLst>
                </a:gridCol>
                <a:gridCol w="756275">
                  <a:extLst>
                    <a:ext uri="{9D8B030D-6E8A-4147-A177-3AD203B41FA5}">
                      <a16:colId xmlns:a16="http://schemas.microsoft.com/office/drawing/2014/main" val="20002"/>
                    </a:ext>
                  </a:extLst>
                </a:gridCol>
                <a:gridCol w="756275">
                  <a:extLst>
                    <a:ext uri="{9D8B030D-6E8A-4147-A177-3AD203B41FA5}">
                      <a16:colId xmlns:a16="http://schemas.microsoft.com/office/drawing/2014/main" val="20003"/>
                    </a:ext>
                  </a:extLst>
                </a:gridCol>
                <a:gridCol w="756275">
                  <a:extLst>
                    <a:ext uri="{9D8B030D-6E8A-4147-A177-3AD203B41FA5}">
                      <a16:colId xmlns:a16="http://schemas.microsoft.com/office/drawing/2014/main" val="20004"/>
                    </a:ext>
                  </a:extLst>
                </a:gridCol>
                <a:gridCol w="756275">
                  <a:extLst>
                    <a:ext uri="{9D8B030D-6E8A-4147-A177-3AD203B41FA5}">
                      <a16:colId xmlns:a16="http://schemas.microsoft.com/office/drawing/2014/main" val="20005"/>
                    </a:ext>
                  </a:extLst>
                </a:gridCol>
              </a:tblGrid>
              <a:tr h="440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Quantity</a:t>
                      </a:r>
                      <a:endParaRPr sz="1600" u="none" strike="noStrike" cap="none">
                        <a:latin typeface="Quattrocento Sans"/>
                        <a:ea typeface="Quattrocento Sans"/>
                        <a:cs typeface="Quattrocento Sans"/>
                        <a:sym typeface="Quattrocento Sans"/>
                      </a:endParaRPr>
                    </a:p>
                  </a:txBody>
                  <a:tcPr marL="0" marR="0" marT="743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AFC</a:t>
                      </a:r>
                      <a:endParaRPr sz="1600" u="none" strike="noStrike" cap="none">
                        <a:latin typeface="Quattrocento Sans"/>
                        <a:ea typeface="Quattrocento Sans"/>
                        <a:cs typeface="Quattrocento Sans"/>
                        <a:sym typeface="Quattrocento Sans"/>
                      </a:endParaRPr>
                    </a:p>
                  </a:txBody>
                  <a:tcPr marL="0" marR="0" marT="743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AVC</a:t>
                      </a:r>
                      <a:endParaRPr sz="1600" u="none" strike="noStrike" cap="none">
                        <a:latin typeface="Quattrocento Sans"/>
                        <a:ea typeface="Quattrocento Sans"/>
                        <a:cs typeface="Quattrocento Sans"/>
                        <a:sym typeface="Quattrocento Sans"/>
                      </a:endParaRPr>
                    </a:p>
                  </a:txBody>
                  <a:tcPr marL="0" marR="0" marT="743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ATC</a:t>
                      </a:r>
                      <a:endParaRPr sz="1600" u="none" strike="noStrike" cap="none">
                        <a:latin typeface="Quattrocento Sans"/>
                        <a:ea typeface="Quattrocento Sans"/>
                        <a:cs typeface="Quattrocento Sans"/>
                        <a:sym typeface="Quattrocento Sans"/>
                      </a:endParaRPr>
                    </a:p>
                  </a:txBody>
                  <a:tcPr marL="0" marR="0" marT="743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TC</a:t>
                      </a:r>
                      <a:endParaRPr sz="1600" u="none" strike="noStrike" cap="none">
                        <a:latin typeface="Quattrocento Sans"/>
                        <a:ea typeface="Quattrocento Sans"/>
                        <a:cs typeface="Quattrocento Sans"/>
                        <a:sym typeface="Quattrocento Sans"/>
                      </a:endParaRPr>
                    </a:p>
                  </a:txBody>
                  <a:tcPr marL="0" marR="0" marT="743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MC</a:t>
                      </a:r>
                      <a:endParaRPr sz="1600" u="none" strike="noStrike" cap="none">
                        <a:latin typeface="Quattrocento Sans"/>
                        <a:ea typeface="Quattrocento Sans"/>
                        <a:cs typeface="Quattrocento Sans"/>
                        <a:sym typeface="Quattrocento Sans"/>
                      </a:endParaRPr>
                    </a:p>
                  </a:txBody>
                  <a:tcPr marL="0" marR="0" marT="74300"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0"/>
                  </a:ext>
                </a:extLst>
              </a:tr>
              <a:tr h="440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0</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0</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latin typeface="Quattrocento Sans"/>
                          <a:ea typeface="Quattrocento Sans"/>
                          <a:cs typeface="Quattrocento Sans"/>
                          <a:sym typeface="Quattrocento Sans"/>
                        </a:rPr>
                        <a:t>-</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1"/>
                  </a:ext>
                </a:extLst>
              </a:tr>
              <a:tr h="44095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90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90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2"/>
                  </a:ext>
                </a:extLst>
              </a:tr>
              <a:tr h="440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17</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47</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94</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4</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3"/>
                  </a:ext>
                </a:extLst>
              </a:tr>
              <a:tr h="440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14</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34</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102</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8</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4"/>
                  </a:ext>
                </a:extLst>
              </a:tr>
              <a:tr h="440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4</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15</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13</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28</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112</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5"/>
                  </a:ext>
                </a:extLst>
              </a:tr>
              <a:tr h="440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5</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12</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13</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25</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125</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13</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6"/>
                  </a:ext>
                </a:extLst>
              </a:tr>
              <a:tr h="44095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14</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24</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144</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19</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7"/>
                  </a:ext>
                </a:extLst>
              </a:tr>
              <a:tr h="4408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7</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8</a:t>
                      </a:r>
                      <a:endParaRPr sz="1400" u="none" strike="noStrike" cap="none"/>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22</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210</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66</a:t>
                      </a:r>
                      <a:endParaRPr sz="1600" u="none" strike="noStrike" cap="none">
                        <a:latin typeface="Quattrocento Sans"/>
                        <a:ea typeface="Quattrocento Sans"/>
                        <a:cs typeface="Quattrocento Sans"/>
                        <a:sym typeface="Quattrocento Sans"/>
                      </a:endParaRPr>
                    </a:p>
                  </a:txBody>
                  <a:tcPr marL="0" marR="0" marT="7492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8"/>
                  </a:ext>
                </a:extLst>
              </a:tr>
              <a:tr h="44085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8</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7</a:t>
                      </a:r>
                      <a:endParaRPr sz="1400" u="none" strike="noStrike" cap="none"/>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32</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40</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320</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Quattrocento Sans"/>
                          <a:ea typeface="Quattrocento Sans"/>
                          <a:cs typeface="Quattrocento Sans"/>
                          <a:sym typeface="Quattrocento Sans"/>
                        </a:rPr>
                        <a:t>110</a:t>
                      </a:r>
                      <a:endParaRPr sz="1600" u="none" strike="noStrike" cap="none">
                        <a:latin typeface="Quattrocento Sans"/>
                        <a:ea typeface="Quattrocento Sans"/>
                        <a:cs typeface="Quattrocento Sans"/>
                        <a:sym typeface="Quattrocento Sans"/>
                      </a:endParaRPr>
                    </a:p>
                  </a:txBody>
                  <a:tcPr marL="0" marR="0" marT="75575" marB="0">
                    <a:lnL w="12700" cap="flat" cmpd="sng">
                      <a:solidFill>
                        <a:srgbClr val="EC7C30"/>
                      </a:solidFill>
                      <a:prstDash val="solid"/>
                      <a:round/>
                      <a:headEnd type="none" w="sm" len="sm"/>
                      <a:tailEnd type="none" w="sm" len="sm"/>
                    </a:lnL>
                    <a:lnR w="12700" cap="flat" cmpd="sng">
                      <a:solidFill>
                        <a:srgbClr val="EC7C30"/>
                      </a:solidFill>
                      <a:prstDash val="solid"/>
                      <a:round/>
                      <a:headEnd type="none" w="sm" len="sm"/>
                      <a:tailEnd type="none" w="sm" len="sm"/>
                    </a:lnR>
                    <a:lnT w="12700" cap="flat" cmpd="sng">
                      <a:solidFill>
                        <a:srgbClr val="EC7C30"/>
                      </a:solidFill>
                      <a:prstDash val="solid"/>
                      <a:round/>
                      <a:headEnd type="none" w="sm" len="sm"/>
                      <a:tailEnd type="none" w="sm" len="sm"/>
                    </a:lnT>
                    <a:lnB w="12700" cap="flat" cmpd="sng">
                      <a:solidFill>
                        <a:srgbClr val="EC7C3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1059" name="Google Shape;1059;p65"/>
          <p:cNvPicPr preferRelativeResize="0"/>
          <p:nvPr/>
        </p:nvPicPr>
        <p:blipFill rotWithShape="1">
          <a:blip r:embed="rId3">
            <a:alphaModFix/>
          </a:blip>
          <a:srcRect l="5860"/>
          <a:stretch/>
        </p:blipFill>
        <p:spPr>
          <a:xfrm>
            <a:off x="7086600" y="1828800"/>
            <a:ext cx="4570476" cy="4298739"/>
          </a:xfrm>
          <a:prstGeom prst="rect">
            <a:avLst/>
          </a:prstGeom>
          <a:noFill/>
          <a:ln>
            <a:noFill/>
          </a:ln>
        </p:spPr>
      </p:pic>
      <p:sp>
        <p:nvSpPr>
          <p:cNvPr id="1060" name="Google Shape;1060;p65"/>
          <p:cNvSpPr txBox="1"/>
          <p:nvPr/>
        </p:nvSpPr>
        <p:spPr>
          <a:xfrm>
            <a:off x="1487488" y="956274"/>
            <a:ext cx="13453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Cost </a:t>
            </a:r>
            <a:endParaRPr sz="3600" b="1" i="0" u="none" strike="noStrike" cap="none">
              <a:solidFill>
                <a:schemeClr val="dk1"/>
              </a:solidFill>
              <a:latin typeface="Helvetica Neue"/>
              <a:ea typeface="Helvetica Neue"/>
              <a:cs typeface="Helvetica Neue"/>
              <a:sym typeface="Helvetica Neue"/>
            </a:endParaRPr>
          </a:p>
        </p:txBody>
      </p:sp>
      <p:sp>
        <p:nvSpPr>
          <p:cNvPr id="1061" name="Google Shape;1061;p65"/>
          <p:cNvSpPr txBox="1"/>
          <p:nvPr/>
        </p:nvSpPr>
        <p:spPr>
          <a:xfrm>
            <a:off x="336491" y="946651"/>
            <a:ext cx="115099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10.2</a:t>
            </a:r>
            <a:endParaRPr sz="3600" b="0" i="0" u="none" strike="noStrike" cap="none">
              <a:solidFill>
                <a:srgbClr val="000000"/>
              </a:solidFill>
              <a:latin typeface="Helvetica Neue"/>
              <a:ea typeface="Helvetica Neue"/>
              <a:cs typeface="Helvetica Neue"/>
              <a:sym typeface="Helvetica Neue"/>
            </a:endParaRPr>
          </a:p>
        </p:txBody>
      </p:sp>
      <p:cxnSp>
        <p:nvCxnSpPr>
          <p:cNvPr id="1062" name="Google Shape;1062;p65"/>
          <p:cNvCxnSpPr/>
          <p:nvPr/>
        </p:nvCxnSpPr>
        <p:spPr>
          <a:xfrm>
            <a:off x="10287000" y="5105400"/>
            <a:ext cx="457200" cy="4572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67"/>
          <p:cNvSpPr txBox="1">
            <a:spLocks noGrp="1"/>
          </p:cNvSpPr>
          <p:nvPr>
            <p:ph type="body" idx="1"/>
          </p:nvPr>
        </p:nvSpPr>
        <p:spPr>
          <a:xfrm>
            <a:off x="1169247" y="1981200"/>
            <a:ext cx="5561330" cy="2500685"/>
          </a:xfrm>
          <a:prstGeom prst="rect">
            <a:avLst/>
          </a:prstGeom>
          <a:noFill/>
          <a:ln>
            <a:noFill/>
          </a:ln>
        </p:spPr>
        <p:txBody>
          <a:bodyPr spcFirstLastPara="1" wrap="square" lIns="0" tIns="12700" rIns="0" bIns="0" anchor="t" anchorCtr="0">
            <a:spAutoFit/>
          </a:bodyPr>
          <a:lstStyle/>
          <a:p>
            <a:pPr marL="635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Firm Maximizes profit where,</a:t>
            </a:r>
            <a:endParaRPr>
              <a:latin typeface="Quattrocento Sans"/>
              <a:ea typeface="Quattrocento Sans"/>
              <a:cs typeface="Quattrocento Sans"/>
              <a:sym typeface="Quattrocento Sans"/>
            </a:endParaRPr>
          </a:p>
          <a:p>
            <a:pPr marL="520700" marR="0" lvl="0" indent="-457200" algn="l" rtl="0">
              <a:lnSpc>
                <a:spcPct val="100000"/>
              </a:lnSpc>
              <a:spcBef>
                <a:spcPts val="1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MC = MR</a:t>
            </a:r>
            <a:endParaRPr sz="1600" b="0" i="0" u="none" strike="noStrike" cap="none">
              <a:solidFill>
                <a:schemeClr val="dk1"/>
              </a:solidFill>
              <a:latin typeface="Quattrocento Sans"/>
              <a:ea typeface="Quattrocento Sans"/>
              <a:cs typeface="Quattrocento Sans"/>
              <a:sym typeface="Quattrocento Sans"/>
            </a:endParaRPr>
          </a:p>
          <a:p>
            <a:pPr marL="520700" marR="0" lvl="0" indent="-457200" algn="l" rtl="0">
              <a:lnSpc>
                <a:spcPct val="100000"/>
              </a:lnSpc>
              <a:spcBef>
                <a:spcPts val="1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MC curve cut MR curve from below</a:t>
            </a:r>
            <a:endParaRPr>
              <a:latin typeface="Quattrocento Sans"/>
              <a:ea typeface="Quattrocento Sans"/>
              <a:cs typeface="Quattrocento Sans"/>
              <a:sym typeface="Quattrocento Sans"/>
            </a:endParaRPr>
          </a:p>
          <a:p>
            <a:pPr marL="0" marR="0" lvl="0" indent="0" algn="l" rtl="0">
              <a:lnSpc>
                <a:spcPct val="100000"/>
              </a:lnSpc>
              <a:spcBef>
                <a:spcPts val="20"/>
              </a:spcBef>
              <a:spcAft>
                <a:spcPts val="0"/>
              </a:spcAft>
              <a:buSzPts val="1400"/>
              <a:buNone/>
            </a:pP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In this graph, Firm is making </a:t>
            </a:r>
            <a:r>
              <a:rPr lang="en-US" sz="1600" b="1" i="0" u="none" strike="noStrike" cap="none">
                <a:solidFill>
                  <a:schemeClr val="dk1"/>
                </a:solidFill>
                <a:latin typeface="Quattrocento Sans"/>
                <a:ea typeface="Quattrocento Sans"/>
                <a:cs typeface="Quattrocento Sans"/>
                <a:sym typeface="Quattrocento Sans"/>
              </a:rPr>
              <a:t>supernormal profit </a:t>
            </a:r>
            <a:r>
              <a:rPr lang="en-US" sz="1600" b="0" i="0" u="none" strike="noStrike" cap="none">
                <a:solidFill>
                  <a:schemeClr val="dk1"/>
                </a:solidFill>
                <a:latin typeface="Quattrocento Sans"/>
                <a:ea typeface="Quattrocento Sans"/>
                <a:cs typeface="Quattrocento Sans"/>
                <a:sym typeface="Quattrocento Sans"/>
              </a:rPr>
              <a:t>because</a:t>
            </a: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AC &lt; AR (P)</a:t>
            </a:r>
            <a:endParaRPr>
              <a:latin typeface="Quattrocento Sans"/>
              <a:ea typeface="Quattrocento Sans"/>
              <a:cs typeface="Quattrocento Sans"/>
              <a:sym typeface="Quattrocento Sans"/>
            </a:endParaRPr>
          </a:p>
          <a:p>
            <a:pPr marL="0" marR="0" lvl="0" indent="0" algn="l" rtl="0">
              <a:lnSpc>
                <a:spcPct val="100000"/>
              </a:lnSpc>
              <a:spcBef>
                <a:spcPts val="25"/>
              </a:spcBef>
              <a:spcAft>
                <a:spcPts val="0"/>
              </a:spcAft>
              <a:buSzPts val="1400"/>
              <a:buNone/>
            </a:pPr>
            <a:endParaRPr sz="1600" b="0" i="0" u="none" strike="noStrike" cap="none">
              <a:solidFill>
                <a:schemeClr val="dk1"/>
              </a:solidFill>
              <a:latin typeface="Quattrocento Sans"/>
              <a:ea typeface="Quattrocento Sans"/>
              <a:cs typeface="Quattrocento Sans"/>
              <a:sym typeface="Quattrocento Sans"/>
            </a:endParaRPr>
          </a:p>
          <a:p>
            <a:pPr marL="12700" marR="232537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Total Revenue = OPAQ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Total Cost = OCBQ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Profit = PCBA</a:t>
            </a:r>
            <a:endParaRPr>
              <a:latin typeface="Quattrocento Sans"/>
              <a:ea typeface="Quattrocento Sans"/>
              <a:cs typeface="Quattrocento Sans"/>
              <a:sym typeface="Quattrocento Sans"/>
            </a:endParaRPr>
          </a:p>
        </p:txBody>
      </p:sp>
      <p:pic>
        <p:nvPicPr>
          <p:cNvPr id="1069" name="Google Shape;1069;p67"/>
          <p:cNvPicPr preferRelativeResize="0"/>
          <p:nvPr/>
        </p:nvPicPr>
        <p:blipFill rotWithShape="1">
          <a:blip r:embed="rId3">
            <a:alphaModFix/>
          </a:blip>
          <a:srcRect/>
          <a:stretch/>
        </p:blipFill>
        <p:spPr>
          <a:xfrm>
            <a:off x="7474203" y="2209799"/>
            <a:ext cx="4551679" cy="4219955"/>
          </a:xfrm>
          <a:prstGeom prst="rect">
            <a:avLst/>
          </a:prstGeom>
          <a:noFill/>
          <a:ln>
            <a:noFill/>
          </a:ln>
        </p:spPr>
      </p:pic>
      <p:sp>
        <p:nvSpPr>
          <p:cNvPr id="1070" name="Google Shape;1070;p67"/>
          <p:cNvSpPr txBox="1"/>
          <p:nvPr/>
        </p:nvSpPr>
        <p:spPr>
          <a:xfrm>
            <a:off x="7620000" y="6038594"/>
            <a:ext cx="231775"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O</a:t>
            </a:r>
            <a:endParaRPr sz="2400" b="0" i="0" u="none" strike="noStrike" cap="none">
              <a:solidFill>
                <a:schemeClr val="dk1"/>
              </a:solidFill>
              <a:latin typeface="Calibri"/>
              <a:ea typeface="Calibri"/>
              <a:cs typeface="Calibri"/>
              <a:sym typeface="Calibri"/>
            </a:endParaRPr>
          </a:p>
        </p:txBody>
      </p:sp>
      <p:sp>
        <p:nvSpPr>
          <p:cNvPr id="1071" name="Google Shape;1071;p67"/>
          <p:cNvSpPr txBox="1"/>
          <p:nvPr/>
        </p:nvSpPr>
        <p:spPr>
          <a:xfrm>
            <a:off x="8826245" y="3870452"/>
            <a:ext cx="210185"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a:t>
            </a:r>
            <a:endParaRPr sz="2400" b="0" i="0" u="none" strike="noStrike" cap="none">
              <a:solidFill>
                <a:schemeClr val="dk1"/>
              </a:solidFill>
              <a:latin typeface="Calibri"/>
              <a:ea typeface="Calibri"/>
              <a:cs typeface="Calibri"/>
              <a:sym typeface="Calibri"/>
            </a:endParaRPr>
          </a:p>
        </p:txBody>
      </p:sp>
      <p:sp>
        <p:nvSpPr>
          <p:cNvPr id="1072" name="Google Shape;1072;p67"/>
          <p:cNvSpPr txBox="1"/>
          <p:nvPr/>
        </p:nvSpPr>
        <p:spPr>
          <a:xfrm>
            <a:off x="8826245" y="4451095"/>
            <a:ext cx="19685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B</a:t>
            </a:r>
            <a:endParaRPr sz="2400" b="0" i="0" u="none" strike="noStrike" cap="none">
              <a:solidFill>
                <a:schemeClr val="dk1"/>
              </a:solidFill>
              <a:latin typeface="Calibri"/>
              <a:ea typeface="Calibri"/>
              <a:cs typeface="Calibri"/>
              <a:sym typeface="Calibri"/>
            </a:endParaRPr>
          </a:p>
        </p:txBody>
      </p:sp>
      <p:grpSp>
        <p:nvGrpSpPr>
          <p:cNvPr id="1073" name="Google Shape;1073;p67"/>
          <p:cNvGrpSpPr/>
          <p:nvPr/>
        </p:nvGrpSpPr>
        <p:grpSpPr>
          <a:xfrm>
            <a:off x="9541764" y="1586483"/>
            <a:ext cx="2641600" cy="462280"/>
            <a:chOff x="9541764" y="1586483"/>
            <a:chExt cx="2641600" cy="462280"/>
          </a:xfrm>
        </p:grpSpPr>
        <p:sp>
          <p:nvSpPr>
            <p:cNvPr id="1074" name="Google Shape;1074;p67"/>
            <p:cNvSpPr/>
            <p:nvPr/>
          </p:nvSpPr>
          <p:spPr>
            <a:xfrm>
              <a:off x="9541764" y="1586483"/>
              <a:ext cx="2641600" cy="462280"/>
            </a:xfrm>
            <a:custGeom>
              <a:avLst/>
              <a:gdLst/>
              <a:ahLst/>
              <a:cxnLst/>
              <a:rect l="l" t="t" r="r" b="b"/>
              <a:pathLst>
                <a:path w="2641600" h="462280" extrusionOk="0">
                  <a:moveTo>
                    <a:pt x="2641092" y="0"/>
                  </a:moveTo>
                  <a:lnTo>
                    <a:pt x="0" y="0"/>
                  </a:lnTo>
                  <a:lnTo>
                    <a:pt x="0" y="461772"/>
                  </a:lnTo>
                  <a:lnTo>
                    <a:pt x="2641092" y="461772"/>
                  </a:lnTo>
                  <a:lnTo>
                    <a:pt x="2641092" y="0"/>
                  </a:lnTo>
                  <a:close/>
                </a:path>
              </a:pathLst>
            </a:custGeom>
            <a:solidFill>
              <a:srgbClr val="FFD96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5" name="Google Shape;1075;p67"/>
            <p:cNvSpPr/>
            <p:nvPr/>
          </p:nvSpPr>
          <p:spPr>
            <a:xfrm>
              <a:off x="9541764" y="1586483"/>
              <a:ext cx="2641600" cy="462280"/>
            </a:xfrm>
            <a:custGeom>
              <a:avLst/>
              <a:gdLst/>
              <a:ahLst/>
              <a:cxnLst/>
              <a:rect l="l" t="t" r="r" b="b"/>
              <a:pathLst>
                <a:path w="2641600" h="462280" extrusionOk="0">
                  <a:moveTo>
                    <a:pt x="0" y="461772"/>
                  </a:moveTo>
                  <a:lnTo>
                    <a:pt x="2641092" y="461772"/>
                  </a:lnTo>
                  <a:lnTo>
                    <a:pt x="2641092" y="0"/>
                  </a:lnTo>
                  <a:lnTo>
                    <a:pt x="0" y="0"/>
                  </a:lnTo>
                  <a:lnTo>
                    <a:pt x="0" y="461772"/>
                  </a:lnTo>
                  <a:close/>
                </a:path>
              </a:pathLst>
            </a:custGeom>
            <a:noFill/>
            <a:ln w="9525" cap="flat" cmpd="sng">
              <a:solidFill>
                <a:srgbClr val="FFD9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6" name="Google Shape;1076;p67"/>
          <p:cNvSpPr txBox="1"/>
          <p:nvPr/>
        </p:nvSpPr>
        <p:spPr>
          <a:xfrm>
            <a:off x="9621393" y="1599946"/>
            <a:ext cx="2445385"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Supernormal Profit</a:t>
            </a:r>
            <a:endParaRPr sz="2400" b="0" i="0" u="none" strike="noStrike" cap="none">
              <a:solidFill>
                <a:schemeClr val="dk1"/>
              </a:solidFill>
              <a:latin typeface="Calibri"/>
              <a:ea typeface="Calibri"/>
              <a:cs typeface="Calibri"/>
              <a:sym typeface="Calibri"/>
            </a:endParaRPr>
          </a:p>
        </p:txBody>
      </p:sp>
      <p:sp>
        <p:nvSpPr>
          <p:cNvPr id="1077" name="Google Shape;1077;p67"/>
          <p:cNvSpPr txBox="1"/>
          <p:nvPr/>
        </p:nvSpPr>
        <p:spPr>
          <a:xfrm>
            <a:off x="1428574" y="955250"/>
            <a:ext cx="7787997"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Maximum Profit Equation – Short run</a:t>
            </a:r>
            <a:endParaRPr sz="3600" b="1" i="0" u="none" strike="noStrike" cap="none">
              <a:solidFill>
                <a:schemeClr val="dk1"/>
              </a:solidFill>
              <a:latin typeface="Helvetica Neue"/>
              <a:ea typeface="Helvetica Neue"/>
              <a:cs typeface="Helvetica Neue"/>
              <a:sym typeface="Helvetica Neue"/>
            </a:endParaRPr>
          </a:p>
        </p:txBody>
      </p:sp>
      <p:sp>
        <p:nvSpPr>
          <p:cNvPr id="1078" name="Google Shape;1078;p67"/>
          <p:cNvSpPr txBox="1"/>
          <p:nvPr/>
        </p:nvSpPr>
        <p:spPr>
          <a:xfrm>
            <a:off x="336491" y="946651"/>
            <a:ext cx="1092091"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11.1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0" name="Google Shape;460;p7"/>
          <p:cNvGrpSpPr/>
          <p:nvPr/>
        </p:nvGrpSpPr>
        <p:grpSpPr>
          <a:xfrm>
            <a:off x="2978022" y="2020815"/>
            <a:ext cx="6035040" cy="1531159"/>
            <a:chOff x="2950464" y="1327416"/>
            <a:chExt cx="6035040" cy="1269436"/>
          </a:xfrm>
        </p:grpSpPr>
        <p:sp>
          <p:nvSpPr>
            <p:cNvPr id="461" name="Google Shape;461;p7"/>
            <p:cNvSpPr/>
            <p:nvPr/>
          </p:nvSpPr>
          <p:spPr>
            <a:xfrm>
              <a:off x="2950464" y="2103120"/>
              <a:ext cx="6035040" cy="493732"/>
            </a:xfrm>
            <a:custGeom>
              <a:avLst/>
              <a:gdLst/>
              <a:ahLst/>
              <a:cxnLst/>
              <a:rect l="l" t="t" r="r" b="b"/>
              <a:pathLst>
                <a:path w="6035040" h="337819" extrusionOk="0">
                  <a:moveTo>
                    <a:pt x="3017520" y="0"/>
                  </a:moveTo>
                  <a:lnTo>
                    <a:pt x="3017520" y="229869"/>
                  </a:lnTo>
                  <a:lnTo>
                    <a:pt x="6034913" y="229869"/>
                  </a:lnTo>
                  <a:lnTo>
                    <a:pt x="6034913" y="337312"/>
                  </a:lnTo>
                </a:path>
                <a:path w="6035040" h="337819" extrusionOk="0">
                  <a:moveTo>
                    <a:pt x="3017520" y="0"/>
                  </a:moveTo>
                  <a:lnTo>
                    <a:pt x="3017520" y="337312"/>
                  </a:lnTo>
                </a:path>
                <a:path w="6035040" h="337819" extrusionOk="0">
                  <a:moveTo>
                    <a:pt x="3017393" y="0"/>
                  </a:moveTo>
                  <a:lnTo>
                    <a:pt x="3017393" y="229869"/>
                  </a:lnTo>
                  <a:lnTo>
                    <a:pt x="0" y="229869"/>
                  </a:lnTo>
                  <a:lnTo>
                    <a:pt x="0" y="337312"/>
                  </a:lnTo>
                </a:path>
              </a:pathLst>
            </a:custGeom>
            <a:noFill/>
            <a:ln w="12700" cap="flat" cmpd="sng">
              <a:solidFill>
                <a:srgbClr val="EC7C3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pic>
          <p:nvPicPr>
            <p:cNvPr id="462" name="Google Shape;462;p7"/>
            <p:cNvPicPr preferRelativeResize="0"/>
            <p:nvPr/>
          </p:nvPicPr>
          <p:blipFill rotWithShape="1">
            <a:blip r:embed="rId3">
              <a:alphaModFix/>
            </a:blip>
            <a:srcRect/>
            <a:stretch/>
          </p:blipFill>
          <p:spPr>
            <a:xfrm>
              <a:off x="4529328" y="1327416"/>
              <a:ext cx="2872739" cy="848855"/>
            </a:xfrm>
            <a:prstGeom prst="rect">
              <a:avLst/>
            </a:prstGeom>
            <a:noFill/>
            <a:ln>
              <a:noFill/>
            </a:ln>
          </p:spPr>
        </p:pic>
        <p:pic>
          <p:nvPicPr>
            <p:cNvPr id="463" name="Google Shape;463;p7"/>
            <p:cNvPicPr preferRelativeResize="0"/>
            <p:nvPr/>
          </p:nvPicPr>
          <p:blipFill rotWithShape="1">
            <a:blip r:embed="rId4">
              <a:alphaModFix/>
            </a:blip>
            <a:srcRect/>
            <a:stretch/>
          </p:blipFill>
          <p:spPr>
            <a:xfrm>
              <a:off x="4588764" y="1367027"/>
              <a:ext cx="2758440" cy="736091"/>
            </a:xfrm>
            <a:prstGeom prst="rect">
              <a:avLst/>
            </a:prstGeom>
            <a:noFill/>
            <a:ln>
              <a:noFill/>
            </a:ln>
          </p:spPr>
        </p:pic>
        <p:sp>
          <p:nvSpPr>
            <p:cNvPr id="464" name="Google Shape;464;p7"/>
            <p:cNvSpPr/>
            <p:nvPr/>
          </p:nvSpPr>
          <p:spPr>
            <a:xfrm>
              <a:off x="4716780" y="1488947"/>
              <a:ext cx="2760345" cy="737869"/>
            </a:xfrm>
            <a:custGeom>
              <a:avLst/>
              <a:gdLst/>
              <a:ahLst/>
              <a:cxnLst/>
              <a:rect l="l" t="t" r="r" b="b"/>
              <a:pathLst>
                <a:path w="2760345" h="737869" extrusionOk="0">
                  <a:moveTo>
                    <a:pt x="2686177" y="0"/>
                  </a:moveTo>
                  <a:lnTo>
                    <a:pt x="73787" y="0"/>
                  </a:lnTo>
                  <a:lnTo>
                    <a:pt x="45059" y="5796"/>
                  </a:lnTo>
                  <a:lnTo>
                    <a:pt x="21605" y="21605"/>
                  </a:lnTo>
                  <a:lnTo>
                    <a:pt x="5796" y="45059"/>
                  </a:lnTo>
                  <a:lnTo>
                    <a:pt x="0" y="73787"/>
                  </a:lnTo>
                  <a:lnTo>
                    <a:pt x="0" y="663828"/>
                  </a:lnTo>
                  <a:lnTo>
                    <a:pt x="5796" y="692556"/>
                  </a:lnTo>
                  <a:lnTo>
                    <a:pt x="21605" y="716010"/>
                  </a:lnTo>
                  <a:lnTo>
                    <a:pt x="45059" y="731819"/>
                  </a:lnTo>
                  <a:lnTo>
                    <a:pt x="73787" y="737615"/>
                  </a:lnTo>
                  <a:lnTo>
                    <a:pt x="2686177" y="737615"/>
                  </a:lnTo>
                  <a:lnTo>
                    <a:pt x="2714904" y="731819"/>
                  </a:lnTo>
                  <a:lnTo>
                    <a:pt x="2738358" y="716010"/>
                  </a:lnTo>
                  <a:lnTo>
                    <a:pt x="2754167" y="692556"/>
                  </a:lnTo>
                  <a:lnTo>
                    <a:pt x="2759964" y="663828"/>
                  </a:lnTo>
                  <a:lnTo>
                    <a:pt x="2759964" y="73787"/>
                  </a:lnTo>
                  <a:lnTo>
                    <a:pt x="2754167" y="45059"/>
                  </a:lnTo>
                  <a:lnTo>
                    <a:pt x="2738358" y="21605"/>
                  </a:lnTo>
                  <a:lnTo>
                    <a:pt x="2714904" y="5796"/>
                  </a:lnTo>
                  <a:lnTo>
                    <a:pt x="2686177" y="0"/>
                  </a:lnTo>
                  <a:close/>
                </a:path>
              </a:pathLst>
            </a:custGeom>
            <a:solidFill>
              <a:srgbClr val="FFFFFF">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465" name="Google Shape;465;p7"/>
            <p:cNvSpPr/>
            <p:nvPr/>
          </p:nvSpPr>
          <p:spPr>
            <a:xfrm>
              <a:off x="4716780" y="1488948"/>
              <a:ext cx="2760345" cy="737870"/>
            </a:xfrm>
            <a:custGeom>
              <a:avLst/>
              <a:gdLst/>
              <a:ahLst/>
              <a:cxnLst/>
              <a:rect l="l" t="t" r="r" b="b"/>
              <a:pathLst>
                <a:path w="2760345" h="737869" extrusionOk="0">
                  <a:moveTo>
                    <a:pt x="0" y="73787"/>
                  </a:moveTo>
                  <a:lnTo>
                    <a:pt x="5796" y="45059"/>
                  </a:lnTo>
                  <a:lnTo>
                    <a:pt x="21605" y="21605"/>
                  </a:lnTo>
                  <a:lnTo>
                    <a:pt x="45059" y="5796"/>
                  </a:lnTo>
                  <a:lnTo>
                    <a:pt x="73787" y="0"/>
                  </a:lnTo>
                  <a:lnTo>
                    <a:pt x="2686177" y="0"/>
                  </a:lnTo>
                  <a:lnTo>
                    <a:pt x="2714904" y="5796"/>
                  </a:lnTo>
                  <a:lnTo>
                    <a:pt x="2738358" y="21605"/>
                  </a:lnTo>
                  <a:lnTo>
                    <a:pt x="2754167" y="45059"/>
                  </a:lnTo>
                  <a:lnTo>
                    <a:pt x="2759964" y="73787"/>
                  </a:lnTo>
                  <a:lnTo>
                    <a:pt x="2759964" y="663828"/>
                  </a:lnTo>
                  <a:lnTo>
                    <a:pt x="2754167" y="692556"/>
                  </a:lnTo>
                  <a:lnTo>
                    <a:pt x="2738358" y="716010"/>
                  </a:lnTo>
                  <a:lnTo>
                    <a:pt x="2714904" y="731819"/>
                  </a:lnTo>
                  <a:lnTo>
                    <a:pt x="2686177" y="737615"/>
                  </a:lnTo>
                  <a:lnTo>
                    <a:pt x="73787" y="737615"/>
                  </a:lnTo>
                  <a:lnTo>
                    <a:pt x="45059" y="731819"/>
                  </a:lnTo>
                  <a:lnTo>
                    <a:pt x="21605" y="716010"/>
                  </a:lnTo>
                  <a:lnTo>
                    <a:pt x="5796" y="692556"/>
                  </a:lnTo>
                  <a:lnTo>
                    <a:pt x="0" y="663828"/>
                  </a:lnTo>
                  <a:lnTo>
                    <a:pt x="0" y="73787"/>
                  </a:lnTo>
                  <a:close/>
                </a:path>
              </a:pathLst>
            </a:custGeom>
            <a:noFill/>
            <a:ln w="9525" cap="flat" cmpd="sng">
              <a:solidFill>
                <a:srgbClr val="4471C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466" name="Google Shape;466;p7"/>
          <p:cNvSpPr txBox="1"/>
          <p:nvPr/>
        </p:nvSpPr>
        <p:spPr>
          <a:xfrm>
            <a:off x="5378322" y="2456847"/>
            <a:ext cx="1392555" cy="25840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Market Forms</a:t>
            </a:r>
            <a:endParaRPr sz="1600" b="0" i="0" u="none" strike="noStrike" cap="none">
              <a:solidFill>
                <a:schemeClr val="dk1"/>
              </a:solidFill>
              <a:latin typeface="Quattrocento Sans"/>
              <a:ea typeface="Quattrocento Sans"/>
              <a:cs typeface="Quattrocento Sans"/>
              <a:sym typeface="Quattrocento Sans"/>
            </a:endParaRPr>
          </a:p>
        </p:txBody>
      </p:sp>
      <p:grpSp>
        <p:nvGrpSpPr>
          <p:cNvPr id="467" name="Google Shape;467;p7"/>
          <p:cNvGrpSpPr/>
          <p:nvPr/>
        </p:nvGrpSpPr>
        <p:grpSpPr>
          <a:xfrm>
            <a:off x="1606169" y="3497699"/>
            <a:ext cx="2947797" cy="898132"/>
            <a:chOff x="1511808" y="2401836"/>
            <a:chExt cx="2947797" cy="898132"/>
          </a:xfrm>
        </p:grpSpPr>
        <p:pic>
          <p:nvPicPr>
            <p:cNvPr id="468" name="Google Shape;468;p7"/>
            <p:cNvPicPr preferRelativeResize="0"/>
            <p:nvPr/>
          </p:nvPicPr>
          <p:blipFill rotWithShape="1">
            <a:blip r:embed="rId5">
              <a:alphaModFix/>
            </a:blip>
            <a:srcRect/>
            <a:stretch/>
          </p:blipFill>
          <p:spPr>
            <a:xfrm>
              <a:off x="1511808" y="2401836"/>
              <a:ext cx="2874264" cy="848855"/>
            </a:xfrm>
            <a:prstGeom prst="rect">
              <a:avLst/>
            </a:prstGeom>
            <a:noFill/>
            <a:ln>
              <a:noFill/>
            </a:ln>
          </p:spPr>
        </p:pic>
        <p:pic>
          <p:nvPicPr>
            <p:cNvPr id="469" name="Google Shape;469;p7"/>
            <p:cNvPicPr preferRelativeResize="0"/>
            <p:nvPr/>
          </p:nvPicPr>
          <p:blipFill rotWithShape="1">
            <a:blip r:embed="rId6">
              <a:alphaModFix/>
            </a:blip>
            <a:srcRect/>
            <a:stretch/>
          </p:blipFill>
          <p:spPr>
            <a:xfrm>
              <a:off x="1571244" y="2441448"/>
              <a:ext cx="2759964" cy="736091"/>
            </a:xfrm>
            <a:prstGeom prst="rect">
              <a:avLst/>
            </a:prstGeom>
            <a:noFill/>
            <a:ln>
              <a:noFill/>
            </a:ln>
          </p:spPr>
        </p:pic>
        <p:sp>
          <p:nvSpPr>
            <p:cNvPr id="470" name="Google Shape;470;p7"/>
            <p:cNvSpPr/>
            <p:nvPr/>
          </p:nvSpPr>
          <p:spPr>
            <a:xfrm>
              <a:off x="1699260" y="2563368"/>
              <a:ext cx="2760345" cy="736600"/>
            </a:xfrm>
            <a:custGeom>
              <a:avLst/>
              <a:gdLst/>
              <a:ahLst/>
              <a:cxnLst/>
              <a:rect l="l" t="t" r="r" b="b"/>
              <a:pathLst>
                <a:path w="2760345" h="736600" extrusionOk="0">
                  <a:moveTo>
                    <a:pt x="2686304" y="0"/>
                  </a:moveTo>
                  <a:lnTo>
                    <a:pt x="73659" y="0"/>
                  </a:lnTo>
                  <a:lnTo>
                    <a:pt x="44952" y="5776"/>
                  </a:lnTo>
                  <a:lnTo>
                    <a:pt x="21542" y="21542"/>
                  </a:lnTo>
                  <a:lnTo>
                    <a:pt x="5776" y="44952"/>
                  </a:lnTo>
                  <a:lnTo>
                    <a:pt x="0" y="73660"/>
                  </a:lnTo>
                  <a:lnTo>
                    <a:pt x="0" y="662432"/>
                  </a:lnTo>
                  <a:lnTo>
                    <a:pt x="5776" y="691139"/>
                  </a:lnTo>
                  <a:lnTo>
                    <a:pt x="21542" y="714549"/>
                  </a:lnTo>
                  <a:lnTo>
                    <a:pt x="44952" y="730315"/>
                  </a:lnTo>
                  <a:lnTo>
                    <a:pt x="73659" y="736092"/>
                  </a:lnTo>
                  <a:lnTo>
                    <a:pt x="2686304" y="736092"/>
                  </a:lnTo>
                  <a:lnTo>
                    <a:pt x="2715011" y="730315"/>
                  </a:lnTo>
                  <a:lnTo>
                    <a:pt x="2738421" y="714549"/>
                  </a:lnTo>
                  <a:lnTo>
                    <a:pt x="2754187" y="691139"/>
                  </a:lnTo>
                  <a:lnTo>
                    <a:pt x="2759964" y="662432"/>
                  </a:lnTo>
                  <a:lnTo>
                    <a:pt x="2759964" y="73660"/>
                  </a:lnTo>
                  <a:lnTo>
                    <a:pt x="2754187" y="44952"/>
                  </a:lnTo>
                  <a:lnTo>
                    <a:pt x="2738421" y="21542"/>
                  </a:lnTo>
                  <a:lnTo>
                    <a:pt x="2715011" y="5776"/>
                  </a:lnTo>
                  <a:lnTo>
                    <a:pt x="2686304" y="0"/>
                  </a:lnTo>
                  <a:close/>
                </a:path>
              </a:pathLst>
            </a:custGeom>
            <a:solidFill>
              <a:srgbClr val="FFFFFF">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471" name="Google Shape;471;p7"/>
            <p:cNvSpPr/>
            <p:nvPr/>
          </p:nvSpPr>
          <p:spPr>
            <a:xfrm>
              <a:off x="1699260" y="2563368"/>
              <a:ext cx="2760345" cy="736600"/>
            </a:xfrm>
            <a:custGeom>
              <a:avLst/>
              <a:gdLst/>
              <a:ahLst/>
              <a:cxnLst/>
              <a:rect l="l" t="t" r="r" b="b"/>
              <a:pathLst>
                <a:path w="2760345" h="736600" extrusionOk="0">
                  <a:moveTo>
                    <a:pt x="0" y="73660"/>
                  </a:moveTo>
                  <a:lnTo>
                    <a:pt x="5776" y="44952"/>
                  </a:lnTo>
                  <a:lnTo>
                    <a:pt x="21542" y="21542"/>
                  </a:lnTo>
                  <a:lnTo>
                    <a:pt x="44952" y="5776"/>
                  </a:lnTo>
                  <a:lnTo>
                    <a:pt x="73659" y="0"/>
                  </a:lnTo>
                  <a:lnTo>
                    <a:pt x="2686304" y="0"/>
                  </a:lnTo>
                  <a:lnTo>
                    <a:pt x="2715011" y="5776"/>
                  </a:lnTo>
                  <a:lnTo>
                    <a:pt x="2738421" y="21542"/>
                  </a:lnTo>
                  <a:lnTo>
                    <a:pt x="2754187" y="44952"/>
                  </a:lnTo>
                  <a:lnTo>
                    <a:pt x="2759964" y="73660"/>
                  </a:lnTo>
                  <a:lnTo>
                    <a:pt x="2759964" y="662432"/>
                  </a:lnTo>
                  <a:lnTo>
                    <a:pt x="2754187" y="691139"/>
                  </a:lnTo>
                  <a:lnTo>
                    <a:pt x="2738421" y="714549"/>
                  </a:lnTo>
                  <a:lnTo>
                    <a:pt x="2715011" y="730315"/>
                  </a:lnTo>
                  <a:lnTo>
                    <a:pt x="2686304" y="736092"/>
                  </a:lnTo>
                  <a:lnTo>
                    <a:pt x="73659" y="736092"/>
                  </a:lnTo>
                  <a:lnTo>
                    <a:pt x="44952" y="730315"/>
                  </a:lnTo>
                  <a:lnTo>
                    <a:pt x="21542" y="714549"/>
                  </a:lnTo>
                  <a:lnTo>
                    <a:pt x="5776" y="691139"/>
                  </a:lnTo>
                  <a:lnTo>
                    <a:pt x="0" y="662432"/>
                  </a:lnTo>
                  <a:lnTo>
                    <a:pt x="0" y="73660"/>
                  </a:lnTo>
                  <a:close/>
                </a:path>
              </a:pathLst>
            </a:custGeom>
            <a:noFill/>
            <a:ln w="9525" cap="flat" cmpd="sng">
              <a:solidFill>
                <a:srgbClr val="EC7C3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472" name="Google Shape;472;p7"/>
          <p:cNvSpPr txBox="1"/>
          <p:nvPr/>
        </p:nvSpPr>
        <p:spPr>
          <a:xfrm>
            <a:off x="2178938" y="3841602"/>
            <a:ext cx="1991995" cy="25840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Perfect Competition</a:t>
            </a:r>
            <a:endParaRPr sz="1600" b="0" i="0" u="none" strike="noStrike" cap="none">
              <a:solidFill>
                <a:schemeClr val="dk1"/>
              </a:solidFill>
              <a:latin typeface="Quattrocento Sans"/>
              <a:ea typeface="Quattrocento Sans"/>
              <a:cs typeface="Quattrocento Sans"/>
              <a:sym typeface="Quattrocento Sans"/>
            </a:endParaRPr>
          </a:p>
        </p:txBody>
      </p:sp>
      <p:grpSp>
        <p:nvGrpSpPr>
          <p:cNvPr id="473" name="Google Shape;473;p7"/>
          <p:cNvGrpSpPr/>
          <p:nvPr/>
        </p:nvGrpSpPr>
        <p:grpSpPr>
          <a:xfrm>
            <a:off x="4623689" y="3497699"/>
            <a:ext cx="2947797" cy="898132"/>
            <a:chOff x="4529328" y="2401836"/>
            <a:chExt cx="2947797" cy="898132"/>
          </a:xfrm>
        </p:grpSpPr>
        <p:pic>
          <p:nvPicPr>
            <p:cNvPr id="474" name="Google Shape;474;p7"/>
            <p:cNvPicPr preferRelativeResize="0"/>
            <p:nvPr/>
          </p:nvPicPr>
          <p:blipFill rotWithShape="1">
            <a:blip r:embed="rId3">
              <a:alphaModFix/>
            </a:blip>
            <a:srcRect/>
            <a:stretch/>
          </p:blipFill>
          <p:spPr>
            <a:xfrm>
              <a:off x="4529328" y="2401836"/>
              <a:ext cx="2872739" cy="848855"/>
            </a:xfrm>
            <a:prstGeom prst="rect">
              <a:avLst/>
            </a:prstGeom>
            <a:noFill/>
            <a:ln>
              <a:noFill/>
            </a:ln>
          </p:spPr>
        </p:pic>
        <p:pic>
          <p:nvPicPr>
            <p:cNvPr id="475" name="Google Shape;475;p7"/>
            <p:cNvPicPr preferRelativeResize="0"/>
            <p:nvPr/>
          </p:nvPicPr>
          <p:blipFill rotWithShape="1">
            <a:blip r:embed="rId7">
              <a:alphaModFix/>
            </a:blip>
            <a:srcRect/>
            <a:stretch/>
          </p:blipFill>
          <p:spPr>
            <a:xfrm>
              <a:off x="4588764" y="2441448"/>
              <a:ext cx="2758440" cy="736091"/>
            </a:xfrm>
            <a:prstGeom prst="rect">
              <a:avLst/>
            </a:prstGeom>
            <a:noFill/>
            <a:ln>
              <a:noFill/>
            </a:ln>
          </p:spPr>
        </p:pic>
        <p:sp>
          <p:nvSpPr>
            <p:cNvPr id="476" name="Google Shape;476;p7"/>
            <p:cNvSpPr/>
            <p:nvPr/>
          </p:nvSpPr>
          <p:spPr>
            <a:xfrm>
              <a:off x="4716780" y="2563368"/>
              <a:ext cx="2760345" cy="736600"/>
            </a:xfrm>
            <a:custGeom>
              <a:avLst/>
              <a:gdLst/>
              <a:ahLst/>
              <a:cxnLst/>
              <a:rect l="l" t="t" r="r" b="b"/>
              <a:pathLst>
                <a:path w="2760345" h="736600" extrusionOk="0">
                  <a:moveTo>
                    <a:pt x="2686304" y="0"/>
                  </a:moveTo>
                  <a:lnTo>
                    <a:pt x="73660" y="0"/>
                  </a:lnTo>
                  <a:lnTo>
                    <a:pt x="44952" y="5776"/>
                  </a:lnTo>
                  <a:lnTo>
                    <a:pt x="21542" y="21542"/>
                  </a:lnTo>
                  <a:lnTo>
                    <a:pt x="5776" y="44952"/>
                  </a:lnTo>
                  <a:lnTo>
                    <a:pt x="0" y="73660"/>
                  </a:lnTo>
                  <a:lnTo>
                    <a:pt x="0" y="662432"/>
                  </a:lnTo>
                  <a:lnTo>
                    <a:pt x="5776" y="691139"/>
                  </a:lnTo>
                  <a:lnTo>
                    <a:pt x="21542" y="714549"/>
                  </a:lnTo>
                  <a:lnTo>
                    <a:pt x="44952" y="730315"/>
                  </a:lnTo>
                  <a:lnTo>
                    <a:pt x="73660" y="736092"/>
                  </a:lnTo>
                  <a:lnTo>
                    <a:pt x="2686304" y="736092"/>
                  </a:lnTo>
                  <a:lnTo>
                    <a:pt x="2715011" y="730315"/>
                  </a:lnTo>
                  <a:lnTo>
                    <a:pt x="2738421" y="714549"/>
                  </a:lnTo>
                  <a:lnTo>
                    <a:pt x="2754187" y="691139"/>
                  </a:lnTo>
                  <a:lnTo>
                    <a:pt x="2759964" y="662432"/>
                  </a:lnTo>
                  <a:lnTo>
                    <a:pt x="2759964" y="73660"/>
                  </a:lnTo>
                  <a:lnTo>
                    <a:pt x="2754187" y="44952"/>
                  </a:lnTo>
                  <a:lnTo>
                    <a:pt x="2738421" y="21542"/>
                  </a:lnTo>
                  <a:lnTo>
                    <a:pt x="2715011" y="5776"/>
                  </a:lnTo>
                  <a:lnTo>
                    <a:pt x="2686304" y="0"/>
                  </a:lnTo>
                  <a:close/>
                </a:path>
              </a:pathLst>
            </a:custGeom>
            <a:solidFill>
              <a:srgbClr val="FFFFFF">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477" name="Google Shape;477;p7"/>
            <p:cNvSpPr/>
            <p:nvPr/>
          </p:nvSpPr>
          <p:spPr>
            <a:xfrm>
              <a:off x="4716780" y="2563368"/>
              <a:ext cx="2760345" cy="736600"/>
            </a:xfrm>
            <a:custGeom>
              <a:avLst/>
              <a:gdLst/>
              <a:ahLst/>
              <a:cxnLst/>
              <a:rect l="l" t="t" r="r" b="b"/>
              <a:pathLst>
                <a:path w="2760345" h="736600" extrusionOk="0">
                  <a:moveTo>
                    <a:pt x="0" y="73660"/>
                  </a:moveTo>
                  <a:lnTo>
                    <a:pt x="5776" y="44952"/>
                  </a:lnTo>
                  <a:lnTo>
                    <a:pt x="21542" y="21542"/>
                  </a:lnTo>
                  <a:lnTo>
                    <a:pt x="44952" y="5776"/>
                  </a:lnTo>
                  <a:lnTo>
                    <a:pt x="73660" y="0"/>
                  </a:lnTo>
                  <a:lnTo>
                    <a:pt x="2686304" y="0"/>
                  </a:lnTo>
                  <a:lnTo>
                    <a:pt x="2715011" y="5776"/>
                  </a:lnTo>
                  <a:lnTo>
                    <a:pt x="2738421" y="21542"/>
                  </a:lnTo>
                  <a:lnTo>
                    <a:pt x="2754187" y="44952"/>
                  </a:lnTo>
                  <a:lnTo>
                    <a:pt x="2759964" y="73660"/>
                  </a:lnTo>
                  <a:lnTo>
                    <a:pt x="2759964" y="662432"/>
                  </a:lnTo>
                  <a:lnTo>
                    <a:pt x="2754187" y="691139"/>
                  </a:lnTo>
                  <a:lnTo>
                    <a:pt x="2738421" y="714549"/>
                  </a:lnTo>
                  <a:lnTo>
                    <a:pt x="2715011" y="730315"/>
                  </a:lnTo>
                  <a:lnTo>
                    <a:pt x="2686304" y="736092"/>
                  </a:lnTo>
                  <a:lnTo>
                    <a:pt x="73660" y="736092"/>
                  </a:lnTo>
                  <a:lnTo>
                    <a:pt x="44952" y="730315"/>
                  </a:lnTo>
                  <a:lnTo>
                    <a:pt x="21542" y="714549"/>
                  </a:lnTo>
                  <a:lnTo>
                    <a:pt x="5776" y="691139"/>
                  </a:lnTo>
                  <a:lnTo>
                    <a:pt x="0" y="662432"/>
                  </a:lnTo>
                  <a:lnTo>
                    <a:pt x="0" y="73660"/>
                  </a:lnTo>
                  <a:close/>
                </a:path>
              </a:pathLst>
            </a:custGeom>
            <a:noFill/>
            <a:ln w="9525" cap="flat" cmpd="sng">
              <a:solidFill>
                <a:srgbClr val="EC7C3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478" name="Google Shape;478;p7"/>
          <p:cNvSpPr txBox="1"/>
          <p:nvPr/>
        </p:nvSpPr>
        <p:spPr>
          <a:xfrm>
            <a:off x="5067300" y="3841602"/>
            <a:ext cx="2251075" cy="25840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Imperfect Competition</a:t>
            </a:r>
            <a:endParaRPr sz="1600" b="0" i="0" u="none" strike="noStrike" cap="none">
              <a:solidFill>
                <a:schemeClr val="dk1"/>
              </a:solidFill>
              <a:latin typeface="Quattrocento Sans"/>
              <a:ea typeface="Quattrocento Sans"/>
              <a:cs typeface="Quattrocento Sans"/>
              <a:sym typeface="Quattrocento Sans"/>
            </a:endParaRPr>
          </a:p>
        </p:txBody>
      </p:sp>
      <p:grpSp>
        <p:nvGrpSpPr>
          <p:cNvPr id="479" name="Google Shape;479;p7"/>
          <p:cNvGrpSpPr/>
          <p:nvPr/>
        </p:nvGrpSpPr>
        <p:grpSpPr>
          <a:xfrm>
            <a:off x="7467600" y="4819058"/>
            <a:ext cx="2947797" cy="899402"/>
            <a:chOff x="4529328" y="3474732"/>
            <a:chExt cx="2947797" cy="899402"/>
          </a:xfrm>
        </p:grpSpPr>
        <p:pic>
          <p:nvPicPr>
            <p:cNvPr id="480" name="Google Shape;480;p7"/>
            <p:cNvPicPr preferRelativeResize="0"/>
            <p:nvPr/>
          </p:nvPicPr>
          <p:blipFill rotWithShape="1">
            <a:blip r:embed="rId3">
              <a:alphaModFix/>
            </a:blip>
            <a:srcRect/>
            <a:stretch/>
          </p:blipFill>
          <p:spPr>
            <a:xfrm>
              <a:off x="4529328" y="3474732"/>
              <a:ext cx="2872739" cy="848855"/>
            </a:xfrm>
            <a:prstGeom prst="rect">
              <a:avLst/>
            </a:prstGeom>
            <a:noFill/>
            <a:ln>
              <a:noFill/>
            </a:ln>
          </p:spPr>
        </p:pic>
        <p:pic>
          <p:nvPicPr>
            <p:cNvPr id="481" name="Google Shape;481;p7"/>
            <p:cNvPicPr preferRelativeResize="0"/>
            <p:nvPr/>
          </p:nvPicPr>
          <p:blipFill rotWithShape="1">
            <a:blip r:embed="rId8">
              <a:alphaModFix/>
            </a:blip>
            <a:srcRect/>
            <a:stretch/>
          </p:blipFill>
          <p:spPr>
            <a:xfrm>
              <a:off x="4588764" y="3514344"/>
              <a:ext cx="2758440" cy="736091"/>
            </a:xfrm>
            <a:prstGeom prst="rect">
              <a:avLst/>
            </a:prstGeom>
            <a:noFill/>
            <a:ln>
              <a:noFill/>
            </a:ln>
          </p:spPr>
        </p:pic>
        <p:sp>
          <p:nvSpPr>
            <p:cNvPr id="482" name="Google Shape;482;p7"/>
            <p:cNvSpPr/>
            <p:nvPr/>
          </p:nvSpPr>
          <p:spPr>
            <a:xfrm>
              <a:off x="4716780" y="3636264"/>
              <a:ext cx="2760345" cy="737870"/>
            </a:xfrm>
            <a:custGeom>
              <a:avLst/>
              <a:gdLst/>
              <a:ahLst/>
              <a:cxnLst/>
              <a:rect l="l" t="t" r="r" b="b"/>
              <a:pathLst>
                <a:path w="2760345" h="737870" extrusionOk="0">
                  <a:moveTo>
                    <a:pt x="2686177" y="0"/>
                  </a:moveTo>
                  <a:lnTo>
                    <a:pt x="73787" y="0"/>
                  </a:lnTo>
                  <a:lnTo>
                    <a:pt x="45059" y="5796"/>
                  </a:lnTo>
                  <a:lnTo>
                    <a:pt x="21605" y="21605"/>
                  </a:lnTo>
                  <a:lnTo>
                    <a:pt x="5796" y="45059"/>
                  </a:lnTo>
                  <a:lnTo>
                    <a:pt x="0" y="73787"/>
                  </a:lnTo>
                  <a:lnTo>
                    <a:pt x="0" y="663829"/>
                  </a:lnTo>
                  <a:lnTo>
                    <a:pt x="5796" y="692556"/>
                  </a:lnTo>
                  <a:lnTo>
                    <a:pt x="21605" y="716010"/>
                  </a:lnTo>
                  <a:lnTo>
                    <a:pt x="45059" y="731819"/>
                  </a:lnTo>
                  <a:lnTo>
                    <a:pt x="73787" y="737616"/>
                  </a:lnTo>
                  <a:lnTo>
                    <a:pt x="2686177" y="737616"/>
                  </a:lnTo>
                  <a:lnTo>
                    <a:pt x="2714904" y="731819"/>
                  </a:lnTo>
                  <a:lnTo>
                    <a:pt x="2738358" y="716010"/>
                  </a:lnTo>
                  <a:lnTo>
                    <a:pt x="2754167" y="692556"/>
                  </a:lnTo>
                  <a:lnTo>
                    <a:pt x="2759964" y="663829"/>
                  </a:lnTo>
                  <a:lnTo>
                    <a:pt x="2759964" y="73787"/>
                  </a:lnTo>
                  <a:lnTo>
                    <a:pt x="2754167" y="45059"/>
                  </a:lnTo>
                  <a:lnTo>
                    <a:pt x="2738358" y="21605"/>
                  </a:lnTo>
                  <a:lnTo>
                    <a:pt x="2714904" y="5796"/>
                  </a:lnTo>
                  <a:lnTo>
                    <a:pt x="2686177" y="0"/>
                  </a:lnTo>
                  <a:close/>
                </a:path>
              </a:pathLst>
            </a:custGeom>
            <a:solidFill>
              <a:srgbClr val="FFFFFF">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483" name="Google Shape;483;p7"/>
            <p:cNvSpPr/>
            <p:nvPr/>
          </p:nvSpPr>
          <p:spPr>
            <a:xfrm>
              <a:off x="4716780" y="3636264"/>
              <a:ext cx="2760345" cy="737870"/>
            </a:xfrm>
            <a:custGeom>
              <a:avLst/>
              <a:gdLst/>
              <a:ahLst/>
              <a:cxnLst/>
              <a:rect l="l" t="t" r="r" b="b"/>
              <a:pathLst>
                <a:path w="2760345" h="737870" extrusionOk="0">
                  <a:moveTo>
                    <a:pt x="0" y="73787"/>
                  </a:moveTo>
                  <a:lnTo>
                    <a:pt x="5796" y="45059"/>
                  </a:lnTo>
                  <a:lnTo>
                    <a:pt x="21605" y="21605"/>
                  </a:lnTo>
                  <a:lnTo>
                    <a:pt x="45059" y="5796"/>
                  </a:lnTo>
                  <a:lnTo>
                    <a:pt x="73787" y="0"/>
                  </a:lnTo>
                  <a:lnTo>
                    <a:pt x="2686177" y="0"/>
                  </a:lnTo>
                  <a:lnTo>
                    <a:pt x="2714904" y="5796"/>
                  </a:lnTo>
                  <a:lnTo>
                    <a:pt x="2738358" y="21605"/>
                  </a:lnTo>
                  <a:lnTo>
                    <a:pt x="2754167" y="45059"/>
                  </a:lnTo>
                  <a:lnTo>
                    <a:pt x="2759964" y="73787"/>
                  </a:lnTo>
                  <a:lnTo>
                    <a:pt x="2759964" y="663829"/>
                  </a:lnTo>
                  <a:lnTo>
                    <a:pt x="2754167" y="692556"/>
                  </a:lnTo>
                  <a:lnTo>
                    <a:pt x="2738358" y="716010"/>
                  </a:lnTo>
                  <a:lnTo>
                    <a:pt x="2714904" y="731819"/>
                  </a:lnTo>
                  <a:lnTo>
                    <a:pt x="2686177" y="737616"/>
                  </a:lnTo>
                  <a:lnTo>
                    <a:pt x="73787" y="737616"/>
                  </a:lnTo>
                  <a:lnTo>
                    <a:pt x="45059" y="731819"/>
                  </a:lnTo>
                  <a:lnTo>
                    <a:pt x="21605" y="716010"/>
                  </a:lnTo>
                  <a:lnTo>
                    <a:pt x="5796" y="692556"/>
                  </a:lnTo>
                  <a:lnTo>
                    <a:pt x="0" y="663829"/>
                  </a:lnTo>
                  <a:lnTo>
                    <a:pt x="0" y="73787"/>
                  </a:lnTo>
                  <a:close/>
                </a:path>
              </a:pathLst>
            </a:custGeom>
            <a:noFill/>
            <a:ln w="9525" cap="flat" cmpd="sng">
              <a:solidFill>
                <a:srgbClr val="A4A4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484" name="Google Shape;484;p7"/>
          <p:cNvSpPr txBox="1"/>
          <p:nvPr/>
        </p:nvSpPr>
        <p:spPr>
          <a:xfrm>
            <a:off x="7746237" y="5163851"/>
            <a:ext cx="2578100" cy="25840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Monopolistic Competition</a:t>
            </a:r>
            <a:endParaRPr sz="1600" b="0" i="0" u="none" strike="noStrike" cap="none">
              <a:solidFill>
                <a:schemeClr val="dk1"/>
              </a:solidFill>
              <a:latin typeface="Quattrocento Sans"/>
              <a:ea typeface="Quattrocento Sans"/>
              <a:cs typeface="Quattrocento Sans"/>
              <a:sym typeface="Quattrocento Sans"/>
            </a:endParaRPr>
          </a:p>
        </p:txBody>
      </p:sp>
      <p:grpSp>
        <p:nvGrpSpPr>
          <p:cNvPr id="485" name="Google Shape;485;p7"/>
          <p:cNvGrpSpPr/>
          <p:nvPr/>
        </p:nvGrpSpPr>
        <p:grpSpPr>
          <a:xfrm>
            <a:off x="1637919" y="4798008"/>
            <a:ext cx="2947797" cy="898131"/>
            <a:chOff x="4529328" y="4549152"/>
            <a:chExt cx="2947797" cy="898131"/>
          </a:xfrm>
        </p:grpSpPr>
        <p:pic>
          <p:nvPicPr>
            <p:cNvPr id="486" name="Google Shape;486;p7"/>
            <p:cNvPicPr preferRelativeResize="0"/>
            <p:nvPr/>
          </p:nvPicPr>
          <p:blipFill rotWithShape="1">
            <a:blip r:embed="rId3">
              <a:alphaModFix/>
            </a:blip>
            <a:srcRect/>
            <a:stretch/>
          </p:blipFill>
          <p:spPr>
            <a:xfrm>
              <a:off x="4529328" y="4549152"/>
              <a:ext cx="2872739" cy="848855"/>
            </a:xfrm>
            <a:prstGeom prst="rect">
              <a:avLst/>
            </a:prstGeom>
            <a:noFill/>
            <a:ln>
              <a:noFill/>
            </a:ln>
          </p:spPr>
        </p:pic>
        <p:pic>
          <p:nvPicPr>
            <p:cNvPr id="487" name="Google Shape;487;p7"/>
            <p:cNvPicPr preferRelativeResize="0"/>
            <p:nvPr/>
          </p:nvPicPr>
          <p:blipFill rotWithShape="1">
            <a:blip r:embed="rId9">
              <a:alphaModFix/>
            </a:blip>
            <a:srcRect/>
            <a:stretch/>
          </p:blipFill>
          <p:spPr>
            <a:xfrm>
              <a:off x="4588764" y="4588763"/>
              <a:ext cx="2758440" cy="736092"/>
            </a:xfrm>
            <a:prstGeom prst="rect">
              <a:avLst/>
            </a:prstGeom>
            <a:noFill/>
            <a:ln>
              <a:noFill/>
            </a:ln>
          </p:spPr>
        </p:pic>
        <p:sp>
          <p:nvSpPr>
            <p:cNvPr id="488" name="Google Shape;488;p7"/>
            <p:cNvSpPr/>
            <p:nvPr/>
          </p:nvSpPr>
          <p:spPr>
            <a:xfrm>
              <a:off x="4716780" y="4710683"/>
              <a:ext cx="2760345" cy="736600"/>
            </a:xfrm>
            <a:custGeom>
              <a:avLst/>
              <a:gdLst/>
              <a:ahLst/>
              <a:cxnLst/>
              <a:rect l="l" t="t" r="r" b="b"/>
              <a:pathLst>
                <a:path w="2760345" h="736600" extrusionOk="0">
                  <a:moveTo>
                    <a:pt x="2686304" y="0"/>
                  </a:moveTo>
                  <a:lnTo>
                    <a:pt x="73660" y="0"/>
                  </a:lnTo>
                  <a:lnTo>
                    <a:pt x="44952" y="5776"/>
                  </a:lnTo>
                  <a:lnTo>
                    <a:pt x="21542" y="21542"/>
                  </a:lnTo>
                  <a:lnTo>
                    <a:pt x="5776" y="44952"/>
                  </a:lnTo>
                  <a:lnTo>
                    <a:pt x="0" y="73660"/>
                  </a:lnTo>
                  <a:lnTo>
                    <a:pt x="0" y="662432"/>
                  </a:lnTo>
                  <a:lnTo>
                    <a:pt x="5776" y="691139"/>
                  </a:lnTo>
                  <a:lnTo>
                    <a:pt x="21542" y="714549"/>
                  </a:lnTo>
                  <a:lnTo>
                    <a:pt x="44952" y="730315"/>
                  </a:lnTo>
                  <a:lnTo>
                    <a:pt x="73660" y="736092"/>
                  </a:lnTo>
                  <a:lnTo>
                    <a:pt x="2686304" y="736092"/>
                  </a:lnTo>
                  <a:lnTo>
                    <a:pt x="2715011" y="730315"/>
                  </a:lnTo>
                  <a:lnTo>
                    <a:pt x="2738421" y="714549"/>
                  </a:lnTo>
                  <a:lnTo>
                    <a:pt x="2754187" y="691139"/>
                  </a:lnTo>
                  <a:lnTo>
                    <a:pt x="2759964" y="662432"/>
                  </a:lnTo>
                  <a:lnTo>
                    <a:pt x="2759964" y="73660"/>
                  </a:lnTo>
                  <a:lnTo>
                    <a:pt x="2754187" y="44952"/>
                  </a:lnTo>
                  <a:lnTo>
                    <a:pt x="2738421" y="21542"/>
                  </a:lnTo>
                  <a:lnTo>
                    <a:pt x="2715011" y="5776"/>
                  </a:lnTo>
                  <a:lnTo>
                    <a:pt x="2686304" y="0"/>
                  </a:lnTo>
                  <a:close/>
                </a:path>
              </a:pathLst>
            </a:custGeom>
            <a:solidFill>
              <a:srgbClr val="FFFFFF">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489" name="Google Shape;489;p7"/>
            <p:cNvSpPr/>
            <p:nvPr/>
          </p:nvSpPr>
          <p:spPr>
            <a:xfrm>
              <a:off x="4716780" y="4710683"/>
              <a:ext cx="2760345" cy="736600"/>
            </a:xfrm>
            <a:custGeom>
              <a:avLst/>
              <a:gdLst/>
              <a:ahLst/>
              <a:cxnLst/>
              <a:rect l="l" t="t" r="r" b="b"/>
              <a:pathLst>
                <a:path w="2760345" h="736600" extrusionOk="0">
                  <a:moveTo>
                    <a:pt x="0" y="73660"/>
                  </a:moveTo>
                  <a:lnTo>
                    <a:pt x="5776" y="44952"/>
                  </a:lnTo>
                  <a:lnTo>
                    <a:pt x="21542" y="21542"/>
                  </a:lnTo>
                  <a:lnTo>
                    <a:pt x="44952" y="5776"/>
                  </a:lnTo>
                  <a:lnTo>
                    <a:pt x="73660" y="0"/>
                  </a:lnTo>
                  <a:lnTo>
                    <a:pt x="2686304" y="0"/>
                  </a:lnTo>
                  <a:lnTo>
                    <a:pt x="2715011" y="5776"/>
                  </a:lnTo>
                  <a:lnTo>
                    <a:pt x="2738421" y="21542"/>
                  </a:lnTo>
                  <a:lnTo>
                    <a:pt x="2754187" y="44952"/>
                  </a:lnTo>
                  <a:lnTo>
                    <a:pt x="2759964" y="73660"/>
                  </a:lnTo>
                  <a:lnTo>
                    <a:pt x="2759964" y="662432"/>
                  </a:lnTo>
                  <a:lnTo>
                    <a:pt x="2754187" y="691139"/>
                  </a:lnTo>
                  <a:lnTo>
                    <a:pt x="2738421" y="714549"/>
                  </a:lnTo>
                  <a:lnTo>
                    <a:pt x="2715011" y="730315"/>
                  </a:lnTo>
                  <a:lnTo>
                    <a:pt x="2686304" y="736092"/>
                  </a:lnTo>
                  <a:lnTo>
                    <a:pt x="73660" y="736092"/>
                  </a:lnTo>
                  <a:lnTo>
                    <a:pt x="44952" y="730315"/>
                  </a:lnTo>
                  <a:lnTo>
                    <a:pt x="21542" y="714549"/>
                  </a:lnTo>
                  <a:lnTo>
                    <a:pt x="5776" y="691139"/>
                  </a:lnTo>
                  <a:lnTo>
                    <a:pt x="0" y="662432"/>
                  </a:lnTo>
                  <a:lnTo>
                    <a:pt x="0" y="73660"/>
                  </a:lnTo>
                  <a:close/>
                </a:path>
              </a:pathLst>
            </a:custGeom>
            <a:noFill/>
            <a:ln w="952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490" name="Google Shape;490;p7"/>
          <p:cNvSpPr txBox="1"/>
          <p:nvPr/>
        </p:nvSpPr>
        <p:spPr>
          <a:xfrm>
            <a:off x="2730754" y="5142165"/>
            <a:ext cx="949960" cy="25840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Oligopoly</a:t>
            </a:r>
            <a:endParaRPr sz="1600" b="0" i="0" u="none" strike="noStrike" cap="none">
              <a:solidFill>
                <a:schemeClr val="dk1"/>
              </a:solidFill>
              <a:latin typeface="Quattrocento Sans"/>
              <a:ea typeface="Quattrocento Sans"/>
              <a:cs typeface="Quattrocento Sans"/>
              <a:sym typeface="Quattrocento Sans"/>
            </a:endParaRPr>
          </a:p>
        </p:txBody>
      </p:sp>
      <p:grpSp>
        <p:nvGrpSpPr>
          <p:cNvPr id="491" name="Google Shape;491;p7"/>
          <p:cNvGrpSpPr/>
          <p:nvPr/>
        </p:nvGrpSpPr>
        <p:grpSpPr>
          <a:xfrm>
            <a:off x="7641208" y="3497699"/>
            <a:ext cx="2947797" cy="898132"/>
            <a:chOff x="7546847" y="2401836"/>
            <a:chExt cx="2947797" cy="898132"/>
          </a:xfrm>
        </p:grpSpPr>
        <p:pic>
          <p:nvPicPr>
            <p:cNvPr id="492" name="Google Shape;492;p7"/>
            <p:cNvPicPr preferRelativeResize="0"/>
            <p:nvPr/>
          </p:nvPicPr>
          <p:blipFill rotWithShape="1">
            <a:blip r:embed="rId3">
              <a:alphaModFix/>
            </a:blip>
            <a:srcRect/>
            <a:stretch/>
          </p:blipFill>
          <p:spPr>
            <a:xfrm>
              <a:off x="7546847" y="2401836"/>
              <a:ext cx="2872740" cy="848855"/>
            </a:xfrm>
            <a:prstGeom prst="rect">
              <a:avLst/>
            </a:prstGeom>
            <a:noFill/>
            <a:ln>
              <a:noFill/>
            </a:ln>
          </p:spPr>
        </p:pic>
        <p:pic>
          <p:nvPicPr>
            <p:cNvPr id="493" name="Google Shape;493;p7"/>
            <p:cNvPicPr preferRelativeResize="0"/>
            <p:nvPr/>
          </p:nvPicPr>
          <p:blipFill rotWithShape="1">
            <a:blip r:embed="rId7">
              <a:alphaModFix/>
            </a:blip>
            <a:srcRect/>
            <a:stretch/>
          </p:blipFill>
          <p:spPr>
            <a:xfrm>
              <a:off x="7606283" y="2441448"/>
              <a:ext cx="2758440" cy="736091"/>
            </a:xfrm>
            <a:prstGeom prst="rect">
              <a:avLst/>
            </a:prstGeom>
            <a:noFill/>
            <a:ln>
              <a:noFill/>
            </a:ln>
          </p:spPr>
        </p:pic>
        <p:sp>
          <p:nvSpPr>
            <p:cNvPr id="494" name="Google Shape;494;p7"/>
            <p:cNvSpPr/>
            <p:nvPr/>
          </p:nvSpPr>
          <p:spPr>
            <a:xfrm>
              <a:off x="7734299" y="2563368"/>
              <a:ext cx="2760345" cy="736600"/>
            </a:xfrm>
            <a:custGeom>
              <a:avLst/>
              <a:gdLst/>
              <a:ahLst/>
              <a:cxnLst/>
              <a:rect l="l" t="t" r="r" b="b"/>
              <a:pathLst>
                <a:path w="2760345" h="736600" extrusionOk="0">
                  <a:moveTo>
                    <a:pt x="2686304" y="0"/>
                  </a:moveTo>
                  <a:lnTo>
                    <a:pt x="73659" y="0"/>
                  </a:lnTo>
                  <a:lnTo>
                    <a:pt x="44952" y="5776"/>
                  </a:lnTo>
                  <a:lnTo>
                    <a:pt x="21542" y="21542"/>
                  </a:lnTo>
                  <a:lnTo>
                    <a:pt x="5776" y="44952"/>
                  </a:lnTo>
                  <a:lnTo>
                    <a:pt x="0" y="73660"/>
                  </a:lnTo>
                  <a:lnTo>
                    <a:pt x="0" y="662432"/>
                  </a:lnTo>
                  <a:lnTo>
                    <a:pt x="5776" y="691139"/>
                  </a:lnTo>
                  <a:lnTo>
                    <a:pt x="21542" y="714549"/>
                  </a:lnTo>
                  <a:lnTo>
                    <a:pt x="44952" y="730315"/>
                  </a:lnTo>
                  <a:lnTo>
                    <a:pt x="73659" y="736092"/>
                  </a:lnTo>
                  <a:lnTo>
                    <a:pt x="2686304" y="736092"/>
                  </a:lnTo>
                  <a:lnTo>
                    <a:pt x="2714958" y="730315"/>
                  </a:lnTo>
                  <a:lnTo>
                    <a:pt x="2738374" y="714549"/>
                  </a:lnTo>
                  <a:lnTo>
                    <a:pt x="2754169" y="691139"/>
                  </a:lnTo>
                  <a:lnTo>
                    <a:pt x="2759964" y="662432"/>
                  </a:lnTo>
                  <a:lnTo>
                    <a:pt x="2759964" y="73660"/>
                  </a:lnTo>
                  <a:lnTo>
                    <a:pt x="2754169" y="44952"/>
                  </a:lnTo>
                  <a:lnTo>
                    <a:pt x="2738374" y="21542"/>
                  </a:lnTo>
                  <a:lnTo>
                    <a:pt x="2714958" y="5776"/>
                  </a:lnTo>
                  <a:lnTo>
                    <a:pt x="2686304" y="0"/>
                  </a:lnTo>
                  <a:close/>
                </a:path>
              </a:pathLst>
            </a:custGeom>
            <a:solidFill>
              <a:srgbClr val="FFFFFF">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495" name="Google Shape;495;p7"/>
            <p:cNvSpPr/>
            <p:nvPr/>
          </p:nvSpPr>
          <p:spPr>
            <a:xfrm>
              <a:off x="7734299" y="2563368"/>
              <a:ext cx="2760345" cy="736600"/>
            </a:xfrm>
            <a:custGeom>
              <a:avLst/>
              <a:gdLst/>
              <a:ahLst/>
              <a:cxnLst/>
              <a:rect l="l" t="t" r="r" b="b"/>
              <a:pathLst>
                <a:path w="2760345" h="736600" extrusionOk="0">
                  <a:moveTo>
                    <a:pt x="0" y="73660"/>
                  </a:moveTo>
                  <a:lnTo>
                    <a:pt x="5776" y="44952"/>
                  </a:lnTo>
                  <a:lnTo>
                    <a:pt x="21542" y="21542"/>
                  </a:lnTo>
                  <a:lnTo>
                    <a:pt x="44952" y="5776"/>
                  </a:lnTo>
                  <a:lnTo>
                    <a:pt x="73659" y="0"/>
                  </a:lnTo>
                  <a:lnTo>
                    <a:pt x="2686304" y="0"/>
                  </a:lnTo>
                  <a:lnTo>
                    <a:pt x="2714958" y="5776"/>
                  </a:lnTo>
                  <a:lnTo>
                    <a:pt x="2738374" y="21542"/>
                  </a:lnTo>
                  <a:lnTo>
                    <a:pt x="2754169" y="44952"/>
                  </a:lnTo>
                  <a:lnTo>
                    <a:pt x="2759964" y="73660"/>
                  </a:lnTo>
                  <a:lnTo>
                    <a:pt x="2759964" y="662432"/>
                  </a:lnTo>
                  <a:lnTo>
                    <a:pt x="2754169" y="691139"/>
                  </a:lnTo>
                  <a:lnTo>
                    <a:pt x="2738374" y="714549"/>
                  </a:lnTo>
                  <a:lnTo>
                    <a:pt x="2714958" y="730315"/>
                  </a:lnTo>
                  <a:lnTo>
                    <a:pt x="2686304" y="736092"/>
                  </a:lnTo>
                  <a:lnTo>
                    <a:pt x="73659" y="736092"/>
                  </a:lnTo>
                  <a:lnTo>
                    <a:pt x="44952" y="730315"/>
                  </a:lnTo>
                  <a:lnTo>
                    <a:pt x="21542" y="714549"/>
                  </a:lnTo>
                  <a:lnTo>
                    <a:pt x="5776" y="691139"/>
                  </a:lnTo>
                  <a:lnTo>
                    <a:pt x="0" y="662432"/>
                  </a:lnTo>
                  <a:lnTo>
                    <a:pt x="0" y="73660"/>
                  </a:lnTo>
                  <a:close/>
                </a:path>
              </a:pathLst>
            </a:custGeom>
            <a:noFill/>
            <a:ln w="9525" cap="flat" cmpd="sng">
              <a:solidFill>
                <a:srgbClr val="EC7C3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496" name="Google Shape;496;p7"/>
          <p:cNvSpPr txBox="1"/>
          <p:nvPr/>
        </p:nvSpPr>
        <p:spPr>
          <a:xfrm>
            <a:off x="8696197" y="3841602"/>
            <a:ext cx="1027430" cy="25840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Monopoly</a:t>
            </a:r>
            <a:endParaRPr sz="1600" b="0" i="0" u="none" strike="noStrike" cap="none">
              <a:solidFill>
                <a:schemeClr val="dk1"/>
              </a:solidFill>
              <a:latin typeface="Quattrocento Sans"/>
              <a:ea typeface="Quattrocento Sans"/>
              <a:cs typeface="Quattrocento Sans"/>
              <a:sym typeface="Quattrocento Sans"/>
            </a:endParaRPr>
          </a:p>
        </p:txBody>
      </p:sp>
      <p:sp>
        <p:nvSpPr>
          <p:cNvPr id="497" name="Google Shape;497;p7"/>
          <p:cNvSpPr txBox="1"/>
          <p:nvPr/>
        </p:nvSpPr>
        <p:spPr>
          <a:xfrm>
            <a:off x="1169251" y="956275"/>
            <a:ext cx="510373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dirty="0">
                <a:solidFill>
                  <a:schemeClr val="dk1"/>
                </a:solidFill>
                <a:latin typeface="Helvetica Neue"/>
                <a:ea typeface="Helvetica Neue"/>
                <a:cs typeface="Helvetica Neue"/>
                <a:sym typeface="Helvetica Neue"/>
              </a:rPr>
              <a:t>Market classification</a:t>
            </a:r>
            <a:endParaRPr sz="3600" b="1" i="0" u="none" strike="noStrike" cap="none" dirty="0">
              <a:solidFill>
                <a:schemeClr val="dk1"/>
              </a:solidFill>
              <a:latin typeface="Helvetica Neue"/>
              <a:ea typeface="Helvetica Neue"/>
              <a:cs typeface="Helvetica Neue"/>
              <a:sym typeface="Helvetica Neue"/>
            </a:endParaRPr>
          </a:p>
        </p:txBody>
      </p:sp>
      <p:sp>
        <p:nvSpPr>
          <p:cNvPr id="498" name="Google Shape;498;p7"/>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1.1</a:t>
            </a:r>
            <a:endParaRPr sz="3600" b="0" i="0" u="none" strike="noStrike" cap="none">
              <a:solidFill>
                <a:srgbClr val="000000"/>
              </a:solidFill>
              <a:latin typeface="Helvetica Neue"/>
              <a:ea typeface="Helvetica Neue"/>
              <a:cs typeface="Helvetica Neue"/>
              <a:sym typeface="Helvetica Neue"/>
            </a:endParaRPr>
          </a:p>
        </p:txBody>
      </p:sp>
      <p:sp>
        <p:nvSpPr>
          <p:cNvPr id="499" name="Google Shape;499;p7"/>
          <p:cNvSpPr/>
          <p:nvPr/>
        </p:nvSpPr>
        <p:spPr>
          <a:xfrm>
            <a:off x="2978149" y="4469844"/>
            <a:ext cx="6034913" cy="366716"/>
          </a:xfrm>
          <a:custGeom>
            <a:avLst/>
            <a:gdLst/>
            <a:ahLst/>
            <a:cxnLst/>
            <a:rect l="l" t="t" r="r" b="b"/>
            <a:pathLst>
              <a:path w="6034913" h="337312" extrusionOk="0">
                <a:moveTo>
                  <a:pt x="3017520" y="0"/>
                </a:moveTo>
                <a:lnTo>
                  <a:pt x="3017520" y="229869"/>
                </a:lnTo>
                <a:lnTo>
                  <a:pt x="6034913" y="229869"/>
                </a:lnTo>
                <a:lnTo>
                  <a:pt x="6034913" y="337312"/>
                </a:lnTo>
              </a:path>
              <a:path w="6034913" h="337312" extrusionOk="0">
                <a:moveTo>
                  <a:pt x="3017520" y="0"/>
                </a:moveTo>
                <a:lnTo>
                  <a:pt x="3031374" y="248106"/>
                </a:lnTo>
              </a:path>
              <a:path w="6034913" h="337312" extrusionOk="0">
                <a:moveTo>
                  <a:pt x="3017393" y="0"/>
                </a:moveTo>
                <a:lnTo>
                  <a:pt x="3017393" y="229869"/>
                </a:lnTo>
                <a:lnTo>
                  <a:pt x="0" y="229869"/>
                </a:lnTo>
                <a:lnTo>
                  <a:pt x="0" y="337312"/>
                </a:lnTo>
              </a:path>
            </a:pathLst>
          </a:custGeom>
          <a:noFill/>
          <a:ln w="12700" cap="flat" cmpd="sng">
            <a:solidFill>
              <a:srgbClr val="EC7C3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500"/>
                                        <p:tgtEl>
                                          <p:spTgt spid="460"/>
                                        </p:tgtEl>
                                      </p:cBhvr>
                                    </p:animEffect>
                                  </p:childTnLst>
                                </p:cTn>
                              </p:par>
                              <p:par>
                                <p:cTn id="8" presetID="10" presetClass="entr" presetSubtype="0" fill="hold" nodeType="withEffect">
                                  <p:stCondLst>
                                    <p:cond delay="0"/>
                                  </p:stCondLst>
                                  <p:childTnLst>
                                    <p:set>
                                      <p:cBhvr>
                                        <p:cTn id="9" dur="1" fill="hold">
                                          <p:stCondLst>
                                            <p:cond delay="0"/>
                                          </p:stCondLst>
                                        </p:cTn>
                                        <p:tgtEl>
                                          <p:spTgt spid="466"/>
                                        </p:tgtEl>
                                        <p:attrNameLst>
                                          <p:attrName>style.visibility</p:attrName>
                                        </p:attrNameLst>
                                      </p:cBhvr>
                                      <p:to>
                                        <p:strVal val="visible"/>
                                      </p:to>
                                    </p:set>
                                    <p:animEffect transition="in" filter="fade">
                                      <p:cBhvr>
                                        <p:cTn id="10" dur="500"/>
                                        <p:tgtEl>
                                          <p:spTgt spid="4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2"/>
                                        </p:tgtEl>
                                        <p:attrNameLst>
                                          <p:attrName>style.visibility</p:attrName>
                                        </p:attrNameLst>
                                      </p:cBhvr>
                                      <p:to>
                                        <p:strVal val="visible"/>
                                      </p:to>
                                    </p:set>
                                    <p:animEffect transition="in" filter="fade">
                                      <p:cBhvr>
                                        <p:cTn id="15" dur="500"/>
                                        <p:tgtEl>
                                          <p:spTgt spid="472"/>
                                        </p:tgtEl>
                                      </p:cBhvr>
                                    </p:animEffect>
                                  </p:childTnLst>
                                </p:cTn>
                              </p:par>
                              <p:par>
                                <p:cTn id="16" presetID="10" presetClass="entr" presetSubtype="0" fill="hold" nodeType="withEffect">
                                  <p:stCondLst>
                                    <p:cond delay="0"/>
                                  </p:stCondLst>
                                  <p:childTnLst>
                                    <p:set>
                                      <p:cBhvr>
                                        <p:cTn id="17" dur="1" fill="hold">
                                          <p:stCondLst>
                                            <p:cond delay="0"/>
                                          </p:stCondLst>
                                        </p:cTn>
                                        <p:tgtEl>
                                          <p:spTgt spid="467"/>
                                        </p:tgtEl>
                                        <p:attrNameLst>
                                          <p:attrName>style.visibility</p:attrName>
                                        </p:attrNameLst>
                                      </p:cBhvr>
                                      <p:to>
                                        <p:strVal val="visible"/>
                                      </p:to>
                                    </p:set>
                                    <p:animEffect transition="in" filter="fade">
                                      <p:cBhvr>
                                        <p:cTn id="18" dur="500"/>
                                        <p:tgtEl>
                                          <p:spTgt spid="467"/>
                                        </p:tgtEl>
                                      </p:cBhvr>
                                    </p:animEffect>
                                  </p:childTnLst>
                                </p:cTn>
                              </p:par>
                              <p:par>
                                <p:cTn id="19" presetID="10" presetClass="entr" presetSubtype="0" fill="hold" nodeType="withEffect">
                                  <p:stCondLst>
                                    <p:cond delay="0"/>
                                  </p:stCondLst>
                                  <p:childTnLst>
                                    <p:set>
                                      <p:cBhvr>
                                        <p:cTn id="20" dur="1" fill="hold">
                                          <p:stCondLst>
                                            <p:cond delay="0"/>
                                          </p:stCondLst>
                                        </p:cTn>
                                        <p:tgtEl>
                                          <p:spTgt spid="496"/>
                                        </p:tgtEl>
                                        <p:attrNameLst>
                                          <p:attrName>style.visibility</p:attrName>
                                        </p:attrNameLst>
                                      </p:cBhvr>
                                      <p:to>
                                        <p:strVal val="visible"/>
                                      </p:to>
                                    </p:set>
                                    <p:animEffect transition="in" filter="fade">
                                      <p:cBhvr>
                                        <p:cTn id="21" dur="500"/>
                                        <p:tgtEl>
                                          <p:spTgt spid="496"/>
                                        </p:tgtEl>
                                      </p:cBhvr>
                                    </p:animEffect>
                                  </p:childTnLst>
                                </p:cTn>
                              </p:par>
                              <p:par>
                                <p:cTn id="22" presetID="10" presetClass="entr" presetSubtype="0" fill="hold" nodeType="withEffect">
                                  <p:stCondLst>
                                    <p:cond delay="0"/>
                                  </p:stCondLst>
                                  <p:childTnLst>
                                    <p:set>
                                      <p:cBhvr>
                                        <p:cTn id="23" dur="1" fill="hold">
                                          <p:stCondLst>
                                            <p:cond delay="0"/>
                                          </p:stCondLst>
                                        </p:cTn>
                                        <p:tgtEl>
                                          <p:spTgt spid="491"/>
                                        </p:tgtEl>
                                        <p:attrNameLst>
                                          <p:attrName>style.visibility</p:attrName>
                                        </p:attrNameLst>
                                      </p:cBhvr>
                                      <p:to>
                                        <p:strVal val="visible"/>
                                      </p:to>
                                    </p:set>
                                    <p:animEffect transition="in" filter="fade">
                                      <p:cBhvr>
                                        <p:cTn id="24" dur="500"/>
                                        <p:tgtEl>
                                          <p:spTgt spid="4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78"/>
                                        </p:tgtEl>
                                        <p:attrNameLst>
                                          <p:attrName>style.visibility</p:attrName>
                                        </p:attrNameLst>
                                      </p:cBhvr>
                                      <p:to>
                                        <p:strVal val="visible"/>
                                      </p:to>
                                    </p:set>
                                    <p:animEffect transition="in" filter="fade">
                                      <p:cBhvr>
                                        <p:cTn id="29" dur="500"/>
                                        <p:tgtEl>
                                          <p:spTgt spid="478"/>
                                        </p:tgtEl>
                                      </p:cBhvr>
                                    </p:animEffect>
                                  </p:childTnLst>
                                </p:cTn>
                              </p:par>
                              <p:par>
                                <p:cTn id="30" presetID="10" presetClass="entr" presetSubtype="0" fill="hold" nodeType="withEffect">
                                  <p:stCondLst>
                                    <p:cond delay="0"/>
                                  </p:stCondLst>
                                  <p:childTnLst>
                                    <p:set>
                                      <p:cBhvr>
                                        <p:cTn id="31" dur="1" fill="hold">
                                          <p:stCondLst>
                                            <p:cond delay="0"/>
                                          </p:stCondLst>
                                        </p:cTn>
                                        <p:tgtEl>
                                          <p:spTgt spid="473"/>
                                        </p:tgtEl>
                                        <p:attrNameLst>
                                          <p:attrName>style.visibility</p:attrName>
                                        </p:attrNameLst>
                                      </p:cBhvr>
                                      <p:to>
                                        <p:strVal val="visible"/>
                                      </p:to>
                                    </p:set>
                                    <p:animEffect transition="in" filter="fade">
                                      <p:cBhvr>
                                        <p:cTn id="32" dur="500"/>
                                        <p:tgtEl>
                                          <p:spTgt spid="4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9"/>
                                        </p:tgtEl>
                                        <p:attrNameLst>
                                          <p:attrName>style.visibility</p:attrName>
                                        </p:attrNameLst>
                                      </p:cBhvr>
                                      <p:to>
                                        <p:strVal val="visible"/>
                                      </p:to>
                                    </p:set>
                                    <p:animEffect transition="in" filter="fade">
                                      <p:cBhvr>
                                        <p:cTn id="37" dur="500"/>
                                        <p:tgtEl>
                                          <p:spTgt spid="499"/>
                                        </p:tgtEl>
                                      </p:cBhvr>
                                    </p:animEffect>
                                  </p:childTnLst>
                                </p:cTn>
                              </p:par>
                              <p:par>
                                <p:cTn id="38" presetID="10" presetClass="entr" presetSubtype="0" fill="hold" nodeType="withEffect">
                                  <p:stCondLst>
                                    <p:cond delay="0"/>
                                  </p:stCondLst>
                                  <p:childTnLst>
                                    <p:set>
                                      <p:cBhvr>
                                        <p:cTn id="39" dur="1" fill="hold">
                                          <p:stCondLst>
                                            <p:cond delay="0"/>
                                          </p:stCondLst>
                                        </p:cTn>
                                        <p:tgtEl>
                                          <p:spTgt spid="490"/>
                                        </p:tgtEl>
                                        <p:attrNameLst>
                                          <p:attrName>style.visibility</p:attrName>
                                        </p:attrNameLst>
                                      </p:cBhvr>
                                      <p:to>
                                        <p:strVal val="visible"/>
                                      </p:to>
                                    </p:set>
                                    <p:animEffect transition="in" filter="fade">
                                      <p:cBhvr>
                                        <p:cTn id="40" dur="500"/>
                                        <p:tgtEl>
                                          <p:spTgt spid="490"/>
                                        </p:tgtEl>
                                      </p:cBhvr>
                                    </p:animEffect>
                                  </p:childTnLst>
                                </p:cTn>
                              </p:par>
                              <p:par>
                                <p:cTn id="41" presetID="10" presetClass="entr" presetSubtype="0" fill="hold" nodeType="withEffect">
                                  <p:stCondLst>
                                    <p:cond delay="0"/>
                                  </p:stCondLst>
                                  <p:childTnLst>
                                    <p:set>
                                      <p:cBhvr>
                                        <p:cTn id="42" dur="1" fill="hold">
                                          <p:stCondLst>
                                            <p:cond delay="0"/>
                                          </p:stCondLst>
                                        </p:cTn>
                                        <p:tgtEl>
                                          <p:spTgt spid="485"/>
                                        </p:tgtEl>
                                        <p:attrNameLst>
                                          <p:attrName>style.visibility</p:attrName>
                                        </p:attrNameLst>
                                      </p:cBhvr>
                                      <p:to>
                                        <p:strVal val="visible"/>
                                      </p:to>
                                    </p:set>
                                    <p:animEffect transition="in" filter="fade">
                                      <p:cBhvr>
                                        <p:cTn id="43" dur="500"/>
                                        <p:tgtEl>
                                          <p:spTgt spid="485"/>
                                        </p:tgtEl>
                                      </p:cBhvr>
                                    </p:animEffect>
                                  </p:childTnLst>
                                </p:cTn>
                              </p:par>
                              <p:par>
                                <p:cTn id="44" presetID="10" presetClass="entr" presetSubtype="0" fill="hold" nodeType="withEffect">
                                  <p:stCondLst>
                                    <p:cond delay="0"/>
                                  </p:stCondLst>
                                  <p:childTnLst>
                                    <p:set>
                                      <p:cBhvr>
                                        <p:cTn id="45" dur="1" fill="hold">
                                          <p:stCondLst>
                                            <p:cond delay="0"/>
                                          </p:stCondLst>
                                        </p:cTn>
                                        <p:tgtEl>
                                          <p:spTgt spid="484"/>
                                        </p:tgtEl>
                                        <p:attrNameLst>
                                          <p:attrName>style.visibility</p:attrName>
                                        </p:attrNameLst>
                                      </p:cBhvr>
                                      <p:to>
                                        <p:strVal val="visible"/>
                                      </p:to>
                                    </p:set>
                                    <p:animEffect transition="in" filter="fade">
                                      <p:cBhvr>
                                        <p:cTn id="46" dur="500"/>
                                        <p:tgtEl>
                                          <p:spTgt spid="484"/>
                                        </p:tgtEl>
                                      </p:cBhvr>
                                    </p:animEffect>
                                  </p:childTnLst>
                                </p:cTn>
                              </p:par>
                              <p:par>
                                <p:cTn id="47" presetID="10" presetClass="entr" presetSubtype="0" fill="hold" nodeType="withEffect">
                                  <p:stCondLst>
                                    <p:cond delay="0"/>
                                  </p:stCondLst>
                                  <p:childTnLst>
                                    <p:set>
                                      <p:cBhvr>
                                        <p:cTn id="48" dur="1" fill="hold">
                                          <p:stCondLst>
                                            <p:cond delay="0"/>
                                          </p:stCondLst>
                                        </p:cTn>
                                        <p:tgtEl>
                                          <p:spTgt spid="479"/>
                                        </p:tgtEl>
                                        <p:attrNameLst>
                                          <p:attrName>style.visibility</p:attrName>
                                        </p:attrNameLst>
                                      </p:cBhvr>
                                      <p:to>
                                        <p:strVal val="visible"/>
                                      </p:to>
                                    </p:set>
                                    <p:animEffect transition="in" filter="fade">
                                      <p:cBhvr>
                                        <p:cTn id="49"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pic>
        <p:nvPicPr>
          <p:cNvPr id="1083" name="Google Shape;1083;p68"/>
          <p:cNvPicPr preferRelativeResize="0"/>
          <p:nvPr/>
        </p:nvPicPr>
        <p:blipFill rotWithShape="1">
          <a:blip r:embed="rId3">
            <a:alphaModFix/>
          </a:blip>
          <a:srcRect/>
          <a:stretch/>
        </p:blipFill>
        <p:spPr>
          <a:xfrm>
            <a:off x="7474203" y="2209799"/>
            <a:ext cx="4551679" cy="4219955"/>
          </a:xfrm>
          <a:prstGeom prst="rect">
            <a:avLst/>
          </a:prstGeom>
          <a:noFill/>
          <a:ln>
            <a:noFill/>
          </a:ln>
        </p:spPr>
      </p:pic>
      <p:sp>
        <p:nvSpPr>
          <p:cNvPr id="1084" name="Google Shape;1084;p68"/>
          <p:cNvSpPr txBox="1"/>
          <p:nvPr/>
        </p:nvSpPr>
        <p:spPr>
          <a:xfrm>
            <a:off x="8791492" y="4298994"/>
            <a:ext cx="210820" cy="39179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a:t>
            </a:r>
            <a:endParaRPr sz="2400" b="0" i="0" u="none" strike="noStrike" cap="none">
              <a:solidFill>
                <a:schemeClr val="dk1"/>
              </a:solidFill>
              <a:latin typeface="Calibri"/>
              <a:ea typeface="Calibri"/>
              <a:cs typeface="Calibri"/>
              <a:sym typeface="Calibri"/>
            </a:endParaRPr>
          </a:p>
        </p:txBody>
      </p:sp>
      <p:grpSp>
        <p:nvGrpSpPr>
          <p:cNvPr id="1085" name="Google Shape;1085;p68"/>
          <p:cNvGrpSpPr/>
          <p:nvPr/>
        </p:nvGrpSpPr>
        <p:grpSpPr>
          <a:xfrm>
            <a:off x="10204704" y="1586483"/>
            <a:ext cx="1978660" cy="462280"/>
            <a:chOff x="10204704" y="1586483"/>
            <a:chExt cx="1978660" cy="462280"/>
          </a:xfrm>
        </p:grpSpPr>
        <p:sp>
          <p:nvSpPr>
            <p:cNvPr id="1086" name="Google Shape;1086;p68"/>
            <p:cNvSpPr/>
            <p:nvPr/>
          </p:nvSpPr>
          <p:spPr>
            <a:xfrm>
              <a:off x="10204704" y="1586483"/>
              <a:ext cx="1978660" cy="462280"/>
            </a:xfrm>
            <a:custGeom>
              <a:avLst/>
              <a:gdLst/>
              <a:ahLst/>
              <a:cxnLst/>
              <a:rect l="l" t="t" r="r" b="b"/>
              <a:pathLst>
                <a:path w="1978657" h="462280" extrusionOk="0">
                  <a:moveTo>
                    <a:pt x="1978152" y="0"/>
                  </a:moveTo>
                  <a:lnTo>
                    <a:pt x="0" y="0"/>
                  </a:lnTo>
                  <a:lnTo>
                    <a:pt x="0" y="461772"/>
                  </a:lnTo>
                  <a:lnTo>
                    <a:pt x="1978152" y="461772"/>
                  </a:lnTo>
                  <a:lnTo>
                    <a:pt x="1978152" y="0"/>
                  </a:lnTo>
                  <a:close/>
                </a:path>
              </a:pathLst>
            </a:custGeom>
            <a:solidFill>
              <a:srgbClr val="FFD96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7" name="Google Shape;1087;p68"/>
            <p:cNvSpPr/>
            <p:nvPr/>
          </p:nvSpPr>
          <p:spPr>
            <a:xfrm>
              <a:off x="10204704" y="1586483"/>
              <a:ext cx="1978660" cy="462280"/>
            </a:xfrm>
            <a:custGeom>
              <a:avLst/>
              <a:gdLst/>
              <a:ahLst/>
              <a:cxnLst/>
              <a:rect l="l" t="t" r="r" b="b"/>
              <a:pathLst>
                <a:path w="1978657" h="462280" extrusionOk="0">
                  <a:moveTo>
                    <a:pt x="0" y="461772"/>
                  </a:moveTo>
                  <a:lnTo>
                    <a:pt x="1978152" y="461772"/>
                  </a:lnTo>
                  <a:lnTo>
                    <a:pt x="1978152" y="0"/>
                  </a:lnTo>
                  <a:lnTo>
                    <a:pt x="0" y="0"/>
                  </a:lnTo>
                  <a:lnTo>
                    <a:pt x="0" y="461772"/>
                  </a:lnTo>
                  <a:close/>
                </a:path>
              </a:pathLst>
            </a:custGeom>
            <a:noFill/>
            <a:ln w="9525" cap="flat" cmpd="sng">
              <a:solidFill>
                <a:srgbClr val="FFD9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88" name="Google Shape;1088;p68"/>
          <p:cNvSpPr txBox="1"/>
          <p:nvPr/>
        </p:nvSpPr>
        <p:spPr>
          <a:xfrm>
            <a:off x="10284332" y="1599946"/>
            <a:ext cx="174625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Normal Profit</a:t>
            </a:r>
            <a:endParaRPr sz="2400" b="0" i="0" u="none" strike="noStrike" cap="none">
              <a:solidFill>
                <a:schemeClr val="dk1"/>
              </a:solidFill>
              <a:latin typeface="Calibri"/>
              <a:ea typeface="Calibri"/>
              <a:cs typeface="Calibri"/>
              <a:sym typeface="Calibri"/>
            </a:endParaRPr>
          </a:p>
        </p:txBody>
      </p:sp>
      <p:sp>
        <p:nvSpPr>
          <p:cNvPr id="1089" name="Google Shape;1089;p68"/>
          <p:cNvSpPr txBox="1"/>
          <p:nvPr/>
        </p:nvSpPr>
        <p:spPr>
          <a:xfrm>
            <a:off x="7620000" y="6038594"/>
            <a:ext cx="231775"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O</a:t>
            </a:r>
            <a:endParaRPr sz="2400" b="0" i="0" u="none" strike="noStrike" cap="none">
              <a:solidFill>
                <a:schemeClr val="dk1"/>
              </a:solidFill>
              <a:latin typeface="Calibri"/>
              <a:ea typeface="Calibri"/>
              <a:cs typeface="Calibri"/>
              <a:sym typeface="Calibri"/>
            </a:endParaRPr>
          </a:p>
        </p:txBody>
      </p:sp>
      <p:sp>
        <p:nvSpPr>
          <p:cNvPr id="1090" name="Google Shape;1090;p68"/>
          <p:cNvSpPr txBox="1"/>
          <p:nvPr/>
        </p:nvSpPr>
        <p:spPr>
          <a:xfrm>
            <a:off x="1415475" y="946650"/>
            <a:ext cx="7699496"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Maximum Profit Equation – Short run</a:t>
            </a:r>
            <a:endParaRPr sz="3600" b="1" i="0" u="none" strike="noStrike" cap="none">
              <a:solidFill>
                <a:schemeClr val="dk1"/>
              </a:solidFill>
              <a:latin typeface="Helvetica Neue"/>
              <a:ea typeface="Helvetica Neue"/>
              <a:cs typeface="Helvetica Neue"/>
              <a:sym typeface="Helvetica Neue"/>
            </a:endParaRPr>
          </a:p>
        </p:txBody>
      </p:sp>
      <p:sp>
        <p:nvSpPr>
          <p:cNvPr id="1091" name="Google Shape;1091;p68"/>
          <p:cNvSpPr txBox="1"/>
          <p:nvPr/>
        </p:nvSpPr>
        <p:spPr>
          <a:xfrm>
            <a:off x="336491" y="946651"/>
            <a:ext cx="1078989"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11.1</a:t>
            </a:r>
            <a:endParaRPr sz="3600" b="0" i="0" u="none" strike="noStrike" cap="none">
              <a:solidFill>
                <a:srgbClr val="000000"/>
              </a:solidFill>
              <a:latin typeface="Helvetica Neue"/>
              <a:ea typeface="Helvetica Neue"/>
              <a:cs typeface="Helvetica Neue"/>
              <a:sym typeface="Helvetica Neue"/>
            </a:endParaRPr>
          </a:p>
        </p:txBody>
      </p:sp>
      <p:sp>
        <p:nvSpPr>
          <p:cNvPr id="1092" name="Google Shape;1092;p68"/>
          <p:cNvSpPr txBox="1">
            <a:spLocks noGrp="1"/>
          </p:cNvSpPr>
          <p:nvPr>
            <p:ph type="body" idx="1"/>
          </p:nvPr>
        </p:nvSpPr>
        <p:spPr>
          <a:xfrm>
            <a:off x="1169247" y="1981200"/>
            <a:ext cx="5561330" cy="2500685"/>
          </a:xfrm>
          <a:prstGeom prst="rect">
            <a:avLst/>
          </a:prstGeom>
          <a:noFill/>
          <a:ln>
            <a:noFill/>
          </a:ln>
        </p:spPr>
        <p:txBody>
          <a:bodyPr spcFirstLastPara="1" wrap="square" lIns="0" tIns="12700" rIns="0" bIns="0" anchor="t" anchorCtr="0">
            <a:spAutoFit/>
          </a:bodyPr>
          <a:lstStyle/>
          <a:p>
            <a:pPr marL="635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Firm Maximizes profit where,</a:t>
            </a:r>
            <a:endParaRPr>
              <a:latin typeface="Quattrocento Sans"/>
              <a:ea typeface="Quattrocento Sans"/>
              <a:cs typeface="Quattrocento Sans"/>
              <a:sym typeface="Quattrocento Sans"/>
            </a:endParaRPr>
          </a:p>
          <a:p>
            <a:pPr marL="520700" marR="0" lvl="0" indent="-457200" algn="l" rtl="0">
              <a:lnSpc>
                <a:spcPct val="100000"/>
              </a:lnSpc>
              <a:spcBef>
                <a:spcPts val="1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MC = MR</a:t>
            </a:r>
            <a:endParaRPr sz="1600" b="0" i="0" u="none" strike="noStrike" cap="none">
              <a:solidFill>
                <a:schemeClr val="dk1"/>
              </a:solidFill>
              <a:latin typeface="Quattrocento Sans"/>
              <a:ea typeface="Quattrocento Sans"/>
              <a:cs typeface="Quattrocento Sans"/>
              <a:sym typeface="Quattrocento Sans"/>
            </a:endParaRPr>
          </a:p>
          <a:p>
            <a:pPr marL="520700" marR="0" lvl="0" indent="-457200" algn="l" rtl="0">
              <a:lnSpc>
                <a:spcPct val="100000"/>
              </a:lnSpc>
              <a:spcBef>
                <a:spcPts val="1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MC curve cut MR curve from below</a:t>
            </a:r>
            <a:endParaRPr>
              <a:latin typeface="Quattrocento Sans"/>
              <a:ea typeface="Quattrocento Sans"/>
              <a:cs typeface="Quattrocento Sans"/>
              <a:sym typeface="Quattrocento Sans"/>
            </a:endParaRPr>
          </a:p>
          <a:p>
            <a:pPr marL="0" marR="0" lvl="0" indent="0" algn="l" rtl="0">
              <a:lnSpc>
                <a:spcPct val="100000"/>
              </a:lnSpc>
              <a:spcBef>
                <a:spcPts val="20"/>
              </a:spcBef>
              <a:spcAft>
                <a:spcPts val="0"/>
              </a:spcAft>
              <a:buSzPts val="1400"/>
              <a:buNone/>
            </a:pP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In this graph, Firm is making </a:t>
            </a:r>
            <a:r>
              <a:rPr lang="en-US" sz="1600" b="1" i="0" u="none" strike="noStrike" cap="none">
                <a:solidFill>
                  <a:schemeClr val="dk1"/>
                </a:solidFill>
                <a:latin typeface="Quattrocento Sans"/>
                <a:ea typeface="Quattrocento Sans"/>
                <a:cs typeface="Quattrocento Sans"/>
                <a:sym typeface="Quattrocento Sans"/>
              </a:rPr>
              <a:t>normal profit </a:t>
            </a:r>
            <a:r>
              <a:rPr lang="en-US" sz="1600" b="0" i="0" u="none" strike="noStrike" cap="none">
                <a:solidFill>
                  <a:schemeClr val="dk1"/>
                </a:solidFill>
                <a:latin typeface="Quattrocento Sans"/>
                <a:ea typeface="Quattrocento Sans"/>
                <a:cs typeface="Quattrocento Sans"/>
                <a:sym typeface="Quattrocento Sans"/>
              </a:rPr>
              <a:t>because</a:t>
            </a: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AC = AR (P)</a:t>
            </a:r>
            <a:endParaRPr>
              <a:latin typeface="Quattrocento Sans"/>
              <a:ea typeface="Quattrocento Sans"/>
              <a:cs typeface="Quattrocento Sans"/>
              <a:sym typeface="Quattrocento Sans"/>
            </a:endParaRPr>
          </a:p>
          <a:p>
            <a:pPr marL="0" marR="0" lvl="0" indent="0" algn="l" rtl="0">
              <a:lnSpc>
                <a:spcPct val="100000"/>
              </a:lnSpc>
              <a:spcBef>
                <a:spcPts val="25"/>
              </a:spcBef>
              <a:spcAft>
                <a:spcPts val="0"/>
              </a:spcAft>
              <a:buSzPts val="1400"/>
              <a:buNone/>
            </a:pPr>
            <a:endParaRPr sz="1600" b="0" i="0" u="none" strike="noStrike" cap="none">
              <a:solidFill>
                <a:schemeClr val="dk1"/>
              </a:solidFill>
              <a:latin typeface="Quattrocento Sans"/>
              <a:ea typeface="Quattrocento Sans"/>
              <a:cs typeface="Quattrocento Sans"/>
              <a:sym typeface="Quattrocento Sans"/>
            </a:endParaRPr>
          </a:p>
          <a:p>
            <a:pPr marL="12700" marR="232537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Total Revenue = OPAQ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Total Cost = OPAQ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Total Revenue = Total Cost</a:t>
            </a: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pic>
        <p:nvPicPr>
          <p:cNvPr id="1097" name="Google Shape;1097;p69"/>
          <p:cNvPicPr preferRelativeResize="0"/>
          <p:nvPr/>
        </p:nvPicPr>
        <p:blipFill rotWithShape="1">
          <a:blip r:embed="rId3">
            <a:alphaModFix/>
          </a:blip>
          <a:srcRect/>
          <a:stretch/>
        </p:blipFill>
        <p:spPr>
          <a:xfrm>
            <a:off x="7474203" y="2209799"/>
            <a:ext cx="4522471" cy="4219955"/>
          </a:xfrm>
          <a:prstGeom prst="rect">
            <a:avLst/>
          </a:prstGeom>
          <a:noFill/>
          <a:ln>
            <a:noFill/>
          </a:ln>
        </p:spPr>
      </p:pic>
      <p:sp>
        <p:nvSpPr>
          <p:cNvPr id="1098" name="Google Shape;1098;p69"/>
          <p:cNvSpPr txBox="1"/>
          <p:nvPr/>
        </p:nvSpPr>
        <p:spPr>
          <a:xfrm>
            <a:off x="7620000" y="6024739"/>
            <a:ext cx="231775"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O</a:t>
            </a:r>
            <a:endParaRPr sz="2400" b="0" i="0" u="none" strike="noStrike" cap="none">
              <a:solidFill>
                <a:schemeClr val="dk1"/>
              </a:solidFill>
              <a:latin typeface="Calibri"/>
              <a:ea typeface="Calibri"/>
              <a:cs typeface="Calibri"/>
              <a:sym typeface="Calibri"/>
            </a:endParaRPr>
          </a:p>
        </p:txBody>
      </p:sp>
      <p:sp>
        <p:nvSpPr>
          <p:cNvPr id="1099" name="Google Shape;1099;p69"/>
          <p:cNvSpPr txBox="1"/>
          <p:nvPr/>
        </p:nvSpPr>
        <p:spPr>
          <a:xfrm>
            <a:off x="8494903" y="3831463"/>
            <a:ext cx="19685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B</a:t>
            </a:r>
            <a:endParaRPr sz="2400" b="0" i="0" u="none" strike="noStrike" cap="none">
              <a:solidFill>
                <a:schemeClr val="dk1"/>
              </a:solidFill>
              <a:latin typeface="Calibri"/>
              <a:ea typeface="Calibri"/>
              <a:cs typeface="Calibri"/>
              <a:sym typeface="Calibri"/>
            </a:endParaRPr>
          </a:p>
        </p:txBody>
      </p:sp>
      <p:sp>
        <p:nvSpPr>
          <p:cNvPr id="1100" name="Google Shape;1100;p69"/>
          <p:cNvSpPr txBox="1"/>
          <p:nvPr/>
        </p:nvSpPr>
        <p:spPr>
          <a:xfrm>
            <a:off x="8991600" y="3271075"/>
            <a:ext cx="210185"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a:t>
            </a:r>
            <a:endParaRPr sz="2400" b="0" i="0" u="none" strike="noStrike" cap="none">
              <a:solidFill>
                <a:schemeClr val="dk1"/>
              </a:solidFill>
              <a:latin typeface="Calibri"/>
              <a:ea typeface="Calibri"/>
              <a:cs typeface="Calibri"/>
              <a:sym typeface="Calibri"/>
            </a:endParaRPr>
          </a:p>
        </p:txBody>
      </p:sp>
      <p:grpSp>
        <p:nvGrpSpPr>
          <p:cNvPr id="1101" name="Google Shape;1101;p69"/>
          <p:cNvGrpSpPr/>
          <p:nvPr/>
        </p:nvGrpSpPr>
        <p:grpSpPr>
          <a:xfrm>
            <a:off x="11353800" y="1586483"/>
            <a:ext cx="829310" cy="462280"/>
            <a:chOff x="11353800" y="1586483"/>
            <a:chExt cx="829310" cy="462280"/>
          </a:xfrm>
        </p:grpSpPr>
        <p:sp>
          <p:nvSpPr>
            <p:cNvPr id="1102" name="Google Shape;1102;p69"/>
            <p:cNvSpPr/>
            <p:nvPr/>
          </p:nvSpPr>
          <p:spPr>
            <a:xfrm>
              <a:off x="11353800" y="1586483"/>
              <a:ext cx="829310" cy="462280"/>
            </a:xfrm>
            <a:custGeom>
              <a:avLst/>
              <a:gdLst/>
              <a:ahLst/>
              <a:cxnLst/>
              <a:rect l="l" t="t" r="r" b="b"/>
              <a:pathLst>
                <a:path w="829309" h="462280" extrusionOk="0">
                  <a:moveTo>
                    <a:pt x="829055" y="0"/>
                  </a:moveTo>
                  <a:lnTo>
                    <a:pt x="0" y="0"/>
                  </a:lnTo>
                  <a:lnTo>
                    <a:pt x="0" y="461772"/>
                  </a:lnTo>
                  <a:lnTo>
                    <a:pt x="829055" y="461772"/>
                  </a:lnTo>
                  <a:lnTo>
                    <a:pt x="829055" y="0"/>
                  </a:lnTo>
                  <a:close/>
                </a:path>
              </a:pathLst>
            </a:custGeom>
            <a:solidFill>
              <a:srgbClr val="FFD96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3" name="Google Shape;1103;p69"/>
            <p:cNvSpPr/>
            <p:nvPr/>
          </p:nvSpPr>
          <p:spPr>
            <a:xfrm>
              <a:off x="11353800" y="1586483"/>
              <a:ext cx="829310" cy="462280"/>
            </a:xfrm>
            <a:custGeom>
              <a:avLst/>
              <a:gdLst/>
              <a:ahLst/>
              <a:cxnLst/>
              <a:rect l="l" t="t" r="r" b="b"/>
              <a:pathLst>
                <a:path w="829309" h="462280" extrusionOk="0">
                  <a:moveTo>
                    <a:pt x="0" y="461772"/>
                  </a:moveTo>
                  <a:lnTo>
                    <a:pt x="829055" y="461772"/>
                  </a:lnTo>
                  <a:lnTo>
                    <a:pt x="829055" y="0"/>
                  </a:lnTo>
                  <a:lnTo>
                    <a:pt x="0" y="0"/>
                  </a:lnTo>
                  <a:lnTo>
                    <a:pt x="0" y="461772"/>
                  </a:lnTo>
                  <a:close/>
                </a:path>
              </a:pathLst>
            </a:custGeom>
            <a:noFill/>
            <a:ln w="9525" cap="flat" cmpd="sng">
              <a:solidFill>
                <a:srgbClr val="FFD9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04" name="Google Shape;1104;p69"/>
          <p:cNvSpPr txBox="1"/>
          <p:nvPr/>
        </p:nvSpPr>
        <p:spPr>
          <a:xfrm>
            <a:off x="11434064" y="1599946"/>
            <a:ext cx="56261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Loss</a:t>
            </a:r>
            <a:endParaRPr sz="2400" b="0" i="0" u="none" strike="noStrike" cap="none">
              <a:solidFill>
                <a:schemeClr val="dk1"/>
              </a:solidFill>
              <a:latin typeface="Calibri"/>
              <a:ea typeface="Calibri"/>
              <a:cs typeface="Calibri"/>
              <a:sym typeface="Calibri"/>
            </a:endParaRPr>
          </a:p>
        </p:txBody>
      </p:sp>
      <p:sp>
        <p:nvSpPr>
          <p:cNvPr id="1105" name="Google Shape;1105;p69"/>
          <p:cNvSpPr txBox="1">
            <a:spLocks noGrp="1"/>
          </p:cNvSpPr>
          <p:nvPr>
            <p:ph type="body" idx="1"/>
          </p:nvPr>
        </p:nvSpPr>
        <p:spPr>
          <a:xfrm>
            <a:off x="1169247" y="1981200"/>
            <a:ext cx="5561330" cy="2500685"/>
          </a:xfrm>
          <a:prstGeom prst="rect">
            <a:avLst/>
          </a:prstGeom>
          <a:noFill/>
          <a:ln>
            <a:noFill/>
          </a:ln>
        </p:spPr>
        <p:txBody>
          <a:bodyPr spcFirstLastPara="1" wrap="square" lIns="0" tIns="12700" rIns="0" bIns="0" anchor="t" anchorCtr="0">
            <a:spAutoFit/>
          </a:bodyPr>
          <a:lstStyle/>
          <a:p>
            <a:pPr marL="635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Firm Minimizes loss where,</a:t>
            </a:r>
            <a:endParaRPr>
              <a:latin typeface="Quattrocento Sans"/>
              <a:ea typeface="Quattrocento Sans"/>
              <a:cs typeface="Quattrocento Sans"/>
              <a:sym typeface="Quattrocento Sans"/>
            </a:endParaRPr>
          </a:p>
          <a:p>
            <a:pPr marL="520700" marR="0" lvl="0" indent="-457200" algn="l" rtl="0">
              <a:lnSpc>
                <a:spcPct val="100000"/>
              </a:lnSpc>
              <a:spcBef>
                <a:spcPts val="1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MC = MR</a:t>
            </a:r>
            <a:endParaRPr sz="1600" b="0" i="0" u="none" strike="noStrike" cap="none">
              <a:solidFill>
                <a:schemeClr val="dk1"/>
              </a:solidFill>
              <a:latin typeface="Quattrocento Sans"/>
              <a:ea typeface="Quattrocento Sans"/>
              <a:cs typeface="Quattrocento Sans"/>
              <a:sym typeface="Quattrocento Sans"/>
            </a:endParaRPr>
          </a:p>
          <a:p>
            <a:pPr marL="520700" marR="0" lvl="0" indent="-457200" algn="l" rtl="0">
              <a:lnSpc>
                <a:spcPct val="100000"/>
              </a:lnSpc>
              <a:spcBef>
                <a:spcPts val="1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MC curve cut MR curve from below</a:t>
            </a:r>
            <a:endParaRPr>
              <a:latin typeface="Quattrocento Sans"/>
              <a:ea typeface="Quattrocento Sans"/>
              <a:cs typeface="Quattrocento Sans"/>
              <a:sym typeface="Quattrocento Sans"/>
            </a:endParaRPr>
          </a:p>
          <a:p>
            <a:pPr marL="0" marR="0" lvl="0" indent="0" algn="l" rtl="0">
              <a:lnSpc>
                <a:spcPct val="100000"/>
              </a:lnSpc>
              <a:spcBef>
                <a:spcPts val="20"/>
              </a:spcBef>
              <a:spcAft>
                <a:spcPts val="0"/>
              </a:spcAft>
              <a:buSzPts val="1400"/>
              <a:buNone/>
            </a:pP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In this graph, Firm is making </a:t>
            </a:r>
            <a:r>
              <a:rPr lang="en-US" sz="1600" b="1" i="0" u="none" strike="noStrike" cap="none">
                <a:solidFill>
                  <a:schemeClr val="dk1"/>
                </a:solidFill>
                <a:latin typeface="Quattrocento Sans"/>
                <a:ea typeface="Quattrocento Sans"/>
                <a:cs typeface="Quattrocento Sans"/>
                <a:sym typeface="Quattrocento Sans"/>
              </a:rPr>
              <a:t>loss </a:t>
            </a:r>
            <a:r>
              <a:rPr lang="en-US" sz="1600" b="0" i="0" u="none" strike="noStrike" cap="none">
                <a:solidFill>
                  <a:schemeClr val="dk1"/>
                </a:solidFill>
                <a:latin typeface="Quattrocento Sans"/>
                <a:ea typeface="Quattrocento Sans"/>
                <a:cs typeface="Quattrocento Sans"/>
                <a:sym typeface="Quattrocento Sans"/>
              </a:rPr>
              <a:t>because</a:t>
            </a: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AC &gt; AR (P)</a:t>
            </a:r>
            <a:endParaRPr>
              <a:latin typeface="Quattrocento Sans"/>
              <a:ea typeface="Quattrocento Sans"/>
              <a:cs typeface="Quattrocento Sans"/>
              <a:sym typeface="Quattrocento Sans"/>
            </a:endParaRPr>
          </a:p>
          <a:p>
            <a:pPr marL="0" marR="0" lvl="0" indent="0" algn="l" rtl="0">
              <a:lnSpc>
                <a:spcPct val="100000"/>
              </a:lnSpc>
              <a:spcBef>
                <a:spcPts val="25"/>
              </a:spcBef>
              <a:spcAft>
                <a:spcPts val="0"/>
              </a:spcAft>
              <a:buSzPts val="1400"/>
              <a:buNone/>
            </a:pPr>
            <a:endParaRPr sz="1600" b="0" i="0" u="none" strike="noStrike" cap="none">
              <a:solidFill>
                <a:schemeClr val="dk1"/>
              </a:solidFill>
              <a:latin typeface="Quattrocento Sans"/>
              <a:ea typeface="Quattrocento Sans"/>
              <a:cs typeface="Quattrocento Sans"/>
              <a:sym typeface="Quattrocento Sans"/>
            </a:endParaRPr>
          </a:p>
          <a:p>
            <a:pPr marL="12700" marR="232537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Total Revenue = OPBQ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Total Cost = OCAQ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Loss = PCAB</a:t>
            </a:r>
            <a:endParaRPr>
              <a:latin typeface="Quattrocento Sans"/>
              <a:ea typeface="Quattrocento Sans"/>
              <a:cs typeface="Quattrocento Sans"/>
              <a:sym typeface="Quattrocento Sans"/>
            </a:endParaRPr>
          </a:p>
        </p:txBody>
      </p:sp>
      <p:sp>
        <p:nvSpPr>
          <p:cNvPr id="1106" name="Google Shape;1106;p69"/>
          <p:cNvSpPr txBox="1"/>
          <p:nvPr/>
        </p:nvSpPr>
        <p:spPr>
          <a:xfrm>
            <a:off x="1487501" y="946400"/>
            <a:ext cx="7714284"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Maximum Profit Equation – Short run</a:t>
            </a:r>
            <a:endParaRPr sz="3600" b="1" i="0" u="none" strike="noStrike" cap="none">
              <a:solidFill>
                <a:schemeClr val="dk1"/>
              </a:solidFill>
              <a:latin typeface="Helvetica Neue"/>
              <a:ea typeface="Helvetica Neue"/>
              <a:cs typeface="Helvetica Neue"/>
              <a:sym typeface="Helvetica Neue"/>
            </a:endParaRPr>
          </a:p>
        </p:txBody>
      </p:sp>
      <p:sp>
        <p:nvSpPr>
          <p:cNvPr id="1107" name="Google Shape;1107;p69"/>
          <p:cNvSpPr txBox="1"/>
          <p:nvPr/>
        </p:nvSpPr>
        <p:spPr>
          <a:xfrm>
            <a:off x="336491" y="946651"/>
            <a:ext cx="115099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11.1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pic>
        <p:nvPicPr>
          <p:cNvPr id="1112" name="Google Shape;1112;p70"/>
          <p:cNvPicPr preferRelativeResize="0"/>
          <p:nvPr/>
        </p:nvPicPr>
        <p:blipFill rotWithShape="1">
          <a:blip r:embed="rId3">
            <a:alphaModFix/>
          </a:blip>
          <a:srcRect/>
          <a:stretch/>
        </p:blipFill>
        <p:spPr>
          <a:xfrm>
            <a:off x="7474203" y="2209799"/>
            <a:ext cx="4522471" cy="4219955"/>
          </a:xfrm>
          <a:prstGeom prst="rect">
            <a:avLst/>
          </a:prstGeom>
          <a:noFill/>
          <a:ln>
            <a:noFill/>
          </a:ln>
        </p:spPr>
      </p:pic>
      <p:sp>
        <p:nvSpPr>
          <p:cNvPr id="1113" name="Google Shape;1113;p70"/>
          <p:cNvSpPr txBox="1"/>
          <p:nvPr/>
        </p:nvSpPr>
        <p:spPr>
          <a:xfrm flipH="1">
            <a:off x="7488058" y="6047598"/>
            <a:ext cx="569722" cy="38215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O</a:t>
            </a:r>
            <a:endParaRPr sz="2400" b="0" i="0" u="none" strike="noStrike" cap="none">
              <a:solidFill>
                <a:schemeClr val="dk1"/>
              </a:solidFill>
              <a:latin typeface="Calibri"/>
              <a:ea typeface="Calibri"/>
              <a:cs typeface="Calibri"/>
              <a:sym typeface="Calibri"/>
            </a:endParaRPr>
          </a:p>
        </p:txBody>
      </p:sp>
      <p:sp>
        <p:nvSpPr>
          <p:cNvPr id="1114" name="Google Shape;1114;p70"/>
          <p:cNvSpPr txBox="1"/>
          <p:nvPr/>
        </p:nvSpPr>
        <p:spPr>
          <a:xfrm>
            <a:off x="8388857" y="4041089"/>
            <a:ext cx="210820" cy="39179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a:t>
            </a:r>
            <a:endParaRPr sz="2400" b="0" i="0" u="none" strike="noStrike" cap="none">
              <a:solidFill>
                <a:schemeClr val="dk1"/>
              </a:solidFill>
              <a:latin typeface="Calibri"/>
              <a:ea typeface="Calibri"/>
              <a:cs typeface="Calibri"/>
              <a:sym typeface="Calibri"/>
            </a:endParaRPr>
          </a:p>
        </p:txBody>
      </p:sp>
      <p:sp>
        <p:nvSpPr>
          <p:cNvPr id="1115" name="Google Shape;1115;p70"/>
          <p:cNvSpPr txBox="1"/>
          <p:nvPr/>
        </p:nvSpPr>
        <p:spPr>
          <a:xfrm>
            <a:off x="1487501" y="956275"/>
            <a:ext cx="7656499"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Maximum Profit Equation – Long run</a:t>
            </a:r>
            <a:endParaRPr sz="3600" b="1" i="0" u="none" strike="noStrike" cap="none">
              <a:solidFill>
                <a:schemeClr val="dk1"/>
              </a:solidFill>
              <a:latin typeface="Helvetica Neue"/>
              <a:ea typeface="Helvetica Neue"/>
              <a:cs typeface="Helvetica Neue"/>
              <a:sym typeface="Helvetica Neue"/>
            </a:endParaRPr>
          </a:p>
        </p:txBody>
      </p:sp>
      <p:sp>
        <p:nvSpPr>
          <p:cNvPr id="1116" name="Google Shape;1116;p70"/>
          <p:cNvSpPr txBox="1"/>
          <p:nvPr/>
        </p:nvSpPr>
        <p:spPr>
          <a:xfrm>
            <a:off x="336491" y="946651"/>
            <a:ext cx="115099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11.2</a:t>
            </a:r>
            <a:endParaRPr sz="3600" b="0" i="0" u="none" strike="noStrike" cap="none">
              <a:solidFill>
                <a:srgbClr val="000000"/>
              </a:solidFill>
              <a:latin typeface="Helvetica Neue"/>
              <a:ea typeface="Helvetica Neue"/>
              <a:cs typeface="Helvetica Neue"/>
              <a:sym typeface="Helvetica Neue"/>
            </a:endParaRPr>
          </a:p>
        </p:txBody>
      </p:sp>
      <p:sp>
        <p:nvSpPr>
          <p:cNvPr id="1117" name="Google Shape;1117;p70"/>
          <p:cNvSpPr txBox="1">
            <a:spLocks noGrp="1"/>
          </p:cNvSpPr>
          <p:nvPr>
            <p:ph type="body" idx="1"/>
          </p:nvPr>
        </p:nvSpPr>
        <p:spPr>
          <a:xfrm>
            <a:off x="1169247" y="1981200"/>
            <a:ext cx="5561330" cy="3978012"/>
          </a:xfrm>
          <a:prstGeom prst="rect">
            <a:avLst/>
          </a:prstGeom>
          <a:noFill/>
          <a:ln>
            <a:noFill/>
          </a:ln>
        </p:spPr>
        <p:txBody>
          <a:bodyPr spcFirstLastPara="1" wrap="square" lIns="0" tIns="12700" rIns="0" bIns="0" anchor="t" anchorCtr="0">
            <a:spAutoFit/>
          </a:bodyPr>
          <a:lstStyle/>
          <a:p>
            <a:pPr marL="635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Firm Maximizes profit where,</a:t>
            </a:r>
            <a:endParaRPr>
              <a:latin typeface="Quattrocento Sans"/>
              <a:ea typeface="Quattrocento Sans"/>
              <a:cs typeface="Quattrocento Sans"/>
              <a:sym typeface="Quattrocento Sans"/>
            </a:endParaRPr>
          </a:p>
          <a:p>
            <a:pPr marL="520700" marR="0" lvl="0" indent="-457200" algn="l" rtl="0">
              <a:lnSpc>
                <a:spcPct val="100000"/>
              </a:lnSpc>
              <a:spcBef>
                <a:spcPts val="1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MC = MR</a:t>
            </a:r>
            <a:endParaRPr sz="1600" b="0" i="0" u="none" strike="noStrike" cap="none">
              <a:solidFill>
                <a:schemeClr val="dk1"/>
              </a:solidFill>
              <a:latin typeface="Quattrocento Sans"/>
              <a:ea typeface="Quattrocento Sans"/>
              <a:cs typeface="Quattrocento Sans"/>
              <a:sym typeface="Quattrocento Sans"/>
            </a:endParaRPr>
          </a:p>
          <a:p>
            <a:pPr marL="520700" marR="0" lvl="0" indent="-457200" algn="l" rtl="0">
              <a:lnSpc>
                <a:spcPct val="100000"/>
              </a:lnSpc>
              <a:spcBef>
                <a:spcPts val="100"/>
              </a:spcBef>
              <a:spcAft>
                <a:spcPts val="0"/>
              </a:spcAft>
              <a:buClr>
                <a:schemeClr val="dk1"/>
              </a:buClr>
              <a:buSzPts val="1600"/>
              <a:buFont typeface="Calibri"/>
              <a:buAutoNum type="arabicPeriod"/>
            </a:pPr>
            <a:r>
              <a:rPr lang="en-US" sz="1600" b="0" i="0" u="none" strike="noStrike" cap="none">
                <a:solidFill>
                  <a:schemeClr val="dk1"/>
                </a:solidFill>
                <a:latin typeface="Quattrocento Sans"/>
                <a:ea typeface="Quattrocento Sans"/>
                <a:cs typeface="Quattrocento Sans"/>
                <a:sym typeface="Quattrocento Sans"/>
              </a:rPr>
              <a:t>MC curve cut MR curve from below</a:t>
            </a:r>
            <a:endParaRPr>
              <a:latin typeface="Quattrocento Sans"/>
              <a:ea typeface="Quattrocento Sans"/>
              <a:cs typeface="Quattrocento Sans"/>
              <a:sym typeface="Quattrocento Sans"/>
            </a:endParaRPr>
          </a:p>
          <a:p>
            <a:pPr marL="0" marR="0" lvl="0" indent="0" algn="l" rtl="0">
              <a:lnSpc>
                <a:spcPct val="100000"/>
              </a:lnSpc>
              <a:spcBef>
                <a:spcPts val="20"/>
              </a:spcBef>
              <a:spcAft>
                <a:spcPts val="0"/>
              </a:spcAft>
              <a:buSzPts val="1400"/>
              <a:buNone/>
            </a:pP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In the long run, Firm only makes </a:t>
            </a:r>
            <a:r>
              <a:rPr lang="en-US" sz="1600" b="1" i="0" u="none" strike="noStrike" cap="none">
                <a:solidFill>
                  <a:schemeClr val="dk1"/>
                </a:solidFill>
                <a:latin typeface="Quattrocento Sans"/>
                <a:ea typeface="Quattrocento Sans"/>
                <a:cs typeface="Quattrocento Sans"/>
                <a:sym typeface="Quattrocento Sans"/>
              </a:rPr>
              <a:t>normal profit </a:t>
            </a:r>
            <a:r>
              <a:rPr lang="en-US" sz="1600" b="0" i="0" u="none" strike="noStrike" cap="none">
                <a:solidFill>
                  <a:schemeClr val="dk1"/>
                </a:solidFill>
                <a:latin typeface="Quattrocento Sans"/>
                <a:ea typeface="Quattrocento Sans"/>
                <a:cs typeface="Quattrocento Sans"/>
                <a:sym typeface="Quattrocento Sans"/>
              </a:rPr>
              <a:t>because</a:t>
            </a: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AC = AR (P)</a:t>
            </a:r>
            <a:endParaRPr>
              <a:latin typeface="Quattrocento Sans"/>
              <a:ea typeface="Quattrocento Sans"/>
              <a:cs typeface="Quattrocento Sans"/>
              <a:sym typeface="Quattrocento Sans"/>
            </a:endParaRPr>
          </a:p>
          <a:p>
            <a:pPr marL="0" marR="0" lvl="0" indent="0" algn="l" rtl="0">
              <a:lnSpc>
                <a:spcPct val="100000"/>
              </a:lnSpc>
              <a:spcBef>
                <a:spcPts val="25"/>
              </a:spcBef>
              <a:spcAft>
                <a:spcPts val="0"/>
              </a:spcAft>
              <a:buSzPts val="1400"/>
              <a:buNone/>
            </a:pPr>
            <a:endParaRPr sz="1600" b="0" i="0" u="none" strike="noStrike" cap="none">
              <a:solidFill>
                <a:schemeClr val="dk1"/>
              </a:solidFill>
              <a:latin typeface="Quattrocento Sans"/>
              <a:ea typeface="Quattrocento Sans"/>
              <a:cs typeface="Quattrocento Sans"/>
              <a:sym typeface="Quattrocento Sans"/>
            </a:endParaRPr>
          </a:p>
          <a:p>
            <a:pPr marL="12700" marR="2325370" lvl="0" indent="0" algn="l" rtl="0">
              <a:lnSpc>
                <a:spcPct val="100000"/>
              </a:lnSpc>
              <a:spcBef>
                <a:spcPts val="0"/>
              </a:spcBef>
              <a:spcAft>
                <a:spcPts val="0"/>
              </a:spcAft>
              <a:buSzPts val="1400"/>
              <a:buNone/>
            </a:pPr>
            <a:r>
              <a:rPr lang="en-US" sz="1600" b="0" i="0" u="none" strike="noStrike" cap="none">
                <a:solidFill>
                  <a:schemeClr val="dk1"/>
                </a:solidFill>
                <a:latin typeface="Quattrocento Sans"/>
                <a:ea typeface="Quattrocento Sans"/>
                <a:cs typeface="Quattrocento Sans"/>
                <a:sym typeface="Quattrocento Sans"/>
              </a:rPr>
              <a:t>Total Revenue = OPAQ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Total Cost = OPAQ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Total Revenue = Total Cost</a:t>
            </a:r>
            <a:endParaRPr>
              <a:latin typeface="Quattrocento Sans"/>
              <a:ea typeface="Quattrocento Sans"/>
              <a:cs typeface="Quattrocento Sans"/>
              <a:sym typeface="Quattrocento Sans"/>
            </a:endParaRPr>
          </a:p>
          <a:p>
            <a:pPr marL="12700" marR="2325370" lvl="0" indent="0" algn="l" rtl="0">
              <a:lnSpc>
                <a:spcPct val="100000"/>
              </a:lnSpc>
              <a:spcBef>
                <a:spcPts val="0"/>
              </a:spcBef>
              <a:spcAft>
                <a:spcPts val="0"/>
              </a:spcAft>
              <a:buSzPts val="1400"/>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In long run firm would at least try to earn normal profit &amp; may earn supernormal profit due to entry restriction</a:t>
            </a:r>
            <a:endParaRPr sz="1600" b="0" i="0" u="none" strike="noStrike" cap="none">
              <a:solidFill>
                <a:schemeClr val="dk1"/>
              </a:solidFill>
              <a:latin typeface="Quattrocento Sans"/>
              <a:ea typeface="Quattrocento Sans"/>
              <a:cs typeface="Quattrocento Sans"/>
              <a:sym typeface="Quattrocento San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To retain monopoly power, the firm may have to resort to low price &amp; earn only normal profit</a:t>
            </a: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71"/>
          <p:cNvSpPr txBox="1"/>
          <p:nvPr/>
        </p:nvSpPr>
        <p:spPr>
          <a:xfrm>
            <a:off x="1172995" y="2162626"/>
            <a:ext cx="9857862" cy="338514"/>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Quattrocento Sans"/>
                <a:ea typeface="Quattrocento Sans"/>
                <a:cs typeface="Quattrocento Sans"/>
                <a:sym typeface="Quattrocento Sans"/>
              </a:rPr>
              <a:t>Explain why a firm cannot make a supernormal profit in monopoly even though there are entry barriers.</a:t>
            </a:r>
            <a:endParaRPr sz="1400" b="0" i="0" u="none" strike="noStrike" cap="none">
              <a:solidFill>
                <a:srgbClr val="000000"/>
              </a:solidFill>
              <a:latin typeface="Quattrocento Sans"/>
              <a:ea typeface="Quattrocento Sans"/>
              <a:cs typeface="Quattrocento Sans"/>
              <a:sym typeface="Quattrocento Sans"/>
            </a:endParaRPr>
          </a:p>
        </p:txBody>
      </p:sp>
      <p:pic>
        <p:nvPicPr>
          <p:cNvPr id="1124" name="Google Shape;1124;p71" descr="Help"/>
          <p:cNvPicPr preferRelativeResize="0"/>
          <p:nvPr/>
        </p:nvPicPr>
        <p:blipFill rotWithShape="1">
          <a:blip r:embed="rId3">
            <a:alphaModFix/>
          </a:blip>
          <a:srcRect/>
          <a:stretch/>
        </p:blipFill>
        <p:spPr>
          <a:xfrm>
            <a:off x="450435" y="1994613"/>
            <a:ext cx="647562" cy="647562"/>
          </a:xfrm>
          <a:prstGeom prst="rect">
            <a:avLst/>
          </a:prstGeom>
          <a:noFill/>
          <a:ln>
            <a:noFill/>
          </a:ln>
        </p:spPr>
      </p:pic>
      <p:sp>
        <p:nvSpPr>
          <p:cNvPr id="1125" name="Google Shape;1125;p71"/>
          <p:cNvSpPr txBox="1"/>
          <p:nvPr/>
        </p:nvSpPr>
        <p:spPr>
          <a:xfrm>
            <a:off x="1415475" y="946650"/>
            <a:ext cx="7699496"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Maximum Profit Equation – Long run</a:t>
            </a:r>
            <a:endParaRPr sz="3600" b="1" i="0" u="none" strike="noStrike" cap="none">
              <a:solidFill>
                <a:schemeClr val="dk1"/>
              </a:solidFill>
              <a:latin typeface="Helvetica Neue"/>
              <a:ea typeface="Helvetica Neue"/>
              <a:cs typeface="Helvetica Neue"/>
              <a:sym typeface="Helvetica Neue"/>
            </a:endParaRPr>
          </a:p>
        </p:txBody>
      </p:sp>
      <p:sp>
        <p:nvSpPr>
          <p:cNvPr id="1126" name="Google Shape;1126;p71"/>
          <p:cNvSpPr txBox="1"/>
          <p:nvPr/>
        </p:nvSpPr>
        <p:spPr>
          <a:xfrm>
            <a:off x="336491" y="946651"/>
            <a:ext cx="1078989"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11.2</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72"/>
          <p:cNvSpPr txBox="1"/>
          <p:nvPr/>
        </p:nvSpPr>
        <p:spPr>
          <a:xfrm>
            <a:off x="1169247" y="1828800"/>
            <a:ext cx="8355753" cy="3534942"/>
          </a:xfrm>
          <a:prstGeom prst="rect">
            <a:avLst/>
          </a:prstGeom>
          <a:noFill/>
          <a:ln>
            <a:noFill/>
          </a:ln>
        </p:spPr>
        <p:txBody>
          <a:bodyPr spcFirstLastPara="1" wrap="square" lIns="0" tIns="10775" rIns="0" bIns="0" anchor="t" anchorCtr="0">
            <a:spAutoFit/>
          </a:bodyPr>
          <a:lstStyle/>
          <a:p>
            <a:pPr marL="285750" marR="431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Limit</a:t>
            </a:r>
            <a:r>
              <a:rPr lang="en-US" sz="1600" b="0" i="0" u="none" strike="noStrike" cap="none" baseline="30000">
                <a:solidFill>
                  <a:schemeClr val="dk1"/>
                </a:solidFill>
                <a:latin typeface="Quattrocento Sans"/>
                <a:ea typeface="Quattrocento Sans"/>
                <a:cs typeface="Quattrocento Sans"/>
                <a:sym typeface="Quattrocento Sans"/>
              </a:rPr>
              <a:t>  </a:t>
            </a:r>
            <a:r>
              <a:rPr lang="en-US" sz="1600" b="0" i="0" u="none" strike="noStrike" cap="none">
                <a:solidFill>
                  <a:schemeClr val="dk1"/>
                </a:solidFill>
                <a:latin typeface="Quattrocento Sans"/>
                <a:ea typeface="Quattrocento Sans"/>
                <a:cs typeface="Quattrocento Sans"/>
                <a:sym typeface="Quattrocento Sans"/>
              </a:rPr>
              <a:t>Pricing is a pricing strategy a monopolist may use to discourage entry if the barriers to the entry of new firms are not total. </a:t>
            </a:r>
            <a:endParaRPr sz="1600" b="0" i="0" u="none" strike="noStrike" cap="none">
              <a:solidFill>
                <a:schemeClr val="dk1"/>
              </a:solidFill>
              <a:latin typeface="Quattrocento Sans"/>
              <a:ea typeface="Quattrocento Sans"/>
              <a:cs typeface="Quattrocento Sans"/>
              <a:sym typeface="Quattrocento Sans"/>
            </a:endParaRPr>
          </a:p>
          <a:p>
            <a:pPr marL="285750" marR="43180" lvl="0" indent="-184150" algn="l" rtl="0">
              <a:lnSpc>
                <a:spcPct val="100000"/>
              </a:lnSpc>
              <a:spcBef>
                <a:spcPts val="8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43180" lvl="0" indent="-285750" algn="l" rtl="0">
              <a:lnSpc>
                <a:spcPct val="100000"/>
              </a:lnSpc>
              <a:spcBef>
                <a:spcPts val="8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a monopolist set its profit maximising price (where MR=MC) the level of supernormal profit would be so high it attracts new firms into the market. </a:t>
            </a:r>
            <a:endParaRPr sz="1600" b="0" i="0" u="none" strike="noStrike" cap="none">
              <a:solidFill>
                <a:schemeClr val="dk1"/>
              </a:solidFill>
              <a:latin typeface="Quattrocento Sans"/>
              <a:ea typeface="Quattrocento Sans"/>
              <a:cs typeface="Quattrocento Sans"/>
              <a:sym typeface="Quattrocento Sans"/>
            </a:endParaRPr>
          </a:p>
          <a:p>
            <a:pPr marL="285750" marR="43180" lvl="0" indent="-184150" algn="l" rtl="0">
              <a:lnSpc>
                <a:spcPct val="100000"/>
              </a:lnSpc>
              <a:spcBef>
                <a:spcPts val="8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43180" lvl="0" indent="-285750" algn="l" rtl="0">
              <a:lnSpc>
                <a:spcPct val="100000"/>
              </a:lnSpc>
              <a:spcBef>
                <a:spcPts val="8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Limit pricing involves reducing the price sufficiently to deter entry. Therefore, rather than encouraging a new firm to enter, the monopolist may decide to set a price below this profit maximizing level, but still high enough to enable it to make higher profits than in a competitive market. It leads to less profit than possible in short-term, but it can enable the firm to retain its monopoly position and long-term profitability.</a:t>
            </a:r>
            <a:endParaRPr sz="1600" b="0" i="0" u="none" strike="noStrike" cap="none">
              <a:solidFill>
                <a:schemeClr val="dk1"/>
              </a:solidFill>
              <a:latin typeface="Quattrocento Sans"/>
              <a:ea typeface="Quattrocento Sans"/>
              <a:cs typeface="Quattrocento Sans"/>
              <a:sym typeface="Quattrocento Sans"/>
            </a:endParaRPr>
          </a:p>
          <a:p>
            <a:pPr marL="0" marR="43180" lvl="0" indent="0" algn="l" rtl="0">
              <a:lnSpc>
                <a:spcPct val="100000"/>
              </a:lnSpc>
              <a:spcBef>
                <a:spcPts val="8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43180" lvl="0" indent="-285750" algn="l" rtl="0">
              <a:lnSpc>
                <a:spcPct val="100000"/>
              </a:lnSpc>
              <a:spcBef>
                <a:spcPts val="8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For limit pricing to be effective, the monopolist needs to decrease the price to the point where a new firm will not be able to make any profit on entering the market.</a:t>
            </a:r>
            <a:endParaRPr sz="1600" b="0" i="0" u="none" strike="noStrike" cap="none">
              <a:solidFill>
                <a:schemeClr val="dk1"/>
              </a:solidFill>
              <a:latin typeface="Quattrocento Sans"/>
              <a:ea typeface="Quattrocento Sans"/>
              <a:cs typeface="Quattrocento Sans"/>
              <a:sym typeface="Quattrocento Sans"/>
            </a:endParaRPr>
          </a:p>
        </p:txBody>
      </p:sp>
      <p:sp>
        <p:nvSpPr>
          <p:cNvPr id="1132" name="Google Shape;1132;p72"/>
          <p:cNvSpPr/>
          <p:nvPr/>
        </p:nvSpPr>
        <p:spPr>
          <a:xfrm>
            <a:off x="10270444" y="4963937"/>
            <a:ext cx="1535349" cy="448350"/>
          </a:xfrm>
          <a:custGeom>
            <a:avLst/>
            <a:gdLst/>
            <a:ahLst/>
            <a:cxnLst/>
            <a:rect l="l" t="t" r="r" b="b"/>
            <a:pathLst>
              <a:path w="2889884" h="645160" extrusionOk="0">
                <a:moveTo>
                  <a:pt x="2889504" y="0"/>
                </a:moveTo>
                <a:lnTo>
                  <a:pt x="0" y="0"/>
                </a:lnTo>
                <a:lnTo>
                  <a:pt x="0" y="644651"/>
                </a:lnTo>
                <a:lnTo>
                  <a:pt x="2889504" y="644651"/>
                </a:lnTo>
                <a:lnTo>
                  <a:pt x="28895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3" name="Google Shape;1133;p72"/>
          <p:cNvSpPr txBox="1"/>
          <p:nvPr/>
        </p:nvSpPr>
        <p:spPr>
          <a:xfrm>
            <a:off x="1169247" y="956276"/>
            <a:ext cx="2807667"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Limit Pricing</a:t>
            </a:r>
            <a:endParaRPr sz="3600" b="1" i="0" u="none" strike="noStrike" cap="none">
              <a:solidFill>
                <a:schemeClr val="dk1"/>
              </a:solidFill>
              <a:latin typeface="Helvetica Neue"/>
              <a:ea typeface="Helvetica Neue"/>
              <a:cs typeface="Helvetica Neue"/>
              <a:sym typeface="Helvetica Neue"/>
            </a:endParaRPr>
          </a:p>
        </p:txBody>
      </p:sp>
      <p:sp>
        <p:nvSpPr>
          <p:cNvPr id="1134" name="Google Shape;1134;p72"/>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12</a:t>
            </a:r>
            <a:endParaRPr sz="3600" b="0" i="0" u="none" strike="noStrike" cap="none">
              <a:solidFill>
                <a:srgbClr val="000000"/>
              </a:solidFill>
              <a:latin typeface="Helvetica Neue"/>
              <a:ea typeface="Helvetica Neue"/>
              <a:cs typeface="Helvetica Neue"/>
              <a:sym typeface="Helvetica Neue"/>
            </a:endParaRPr>
          </a:p>
        </p:txBody>
      </p:sp>
      <p:pic>
        <p:nvPicPr>
          <p:cNvPr id="1135" name="Google Shape;1135;p72"/>
          <p:cNvPicPr preferRelativeResize="0"/>
          <p:nvPr/>
        </p:nvPicPr>
        <p:blipFill rotWithShape="1">
          <a:blip r:embed="rId3">
            <a:alphaModFix/>
          </a:blip>
          <a:srcRect b="16136"/>
          <a:stretch/>
        </p:blipFill>
        <p:spPr>
          <a:xfrm>
            <a:off x="9906000" y="2819399"/>
            <a:ext cx="2229982" cy="202588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73"/>
          <p:cNvSpPr txBox="1"/>
          <p:nvPr/>
        </p:nvSpPr>
        <p:spPr>
          <a:xfrm>
            <a:off x="1169247" y="1905000"/>
            <a:ext cx="5307753" cy="3006592"/>
          </a:xfrm>
          <a:prstGeom prst="rect">
            <a:avLst/>
          </a:prstGeom>
          <a:noFill/>
          <a:ln>
            <a:noFill/>
          </a:ln>
        </p:spPr>
        <p:txBody>
          <a:bodyPr spcFirstLastPara="1" wrap="square" lIns="0" tIns="13325" rIns="0" bIns="0" anchor="t" anchorCtr="0">
            <a:spAutoFit/>
          </a:bodyPr>
          <a:lstStyle/>
          <a:p>
            <a:pPr marL="323850" marR="304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The short-run profit-maximizing position for the monopolist is to produce where MC = MR. This is illustrated at point a. The firm will produce an output of Q1 and charge a price of P1. </a:t>
            </a:r>
            <a:endParaRPr sz="1600" b="0" i="0" u="none" strike="noStrike" cap="none">
              <a:solidFill>
                <a:schemeClr val="dk1"/>
              </a:solidFill>
              <a:latin typeface="Quattrocento Sans"/>
              <a:ea typeface="Quattrocento Sans"/>
              <a:cs typeface="Quattrocento Sans"/>
              <a:sym typeface="Quattrocento Sans"/>
            </a:endParaRPr>
          </a:p>
          <a:p>
            <a:pPr marL="323850" marR="30480" lvl="0" indent="-184150" algn="l" rtl="0">
              <a:lnSpc>
                <a:spcPct val="100000"/>
              </a:lnSpc>
              <a:spcBef>
                <a:spcPts val="10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3850" marR="30480" lvl="0" indent="-285750" algn="l" rtl="0">
              <a:lnSpc>
                <a:spcPct val="100000"/>
              </a:lnSpc>
              <a:spcBef>
                <a:spcPts val="10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If it faces potential competition from a new entrant such as firm A, it can charge this price without any fear of entry. Firm A’s average costs are above this profit-maximizing price and so it would not be profitable to enter the market at this price or any level below it. The barriers to entry for firm A are total.</a:t>
            </a:r>
            <a:endParaRPr sz="1600" b="0" i="0" u="none" strike="noStrike" cap="none">
              <a:solidFill>
                <a:srgbClr val="000000"/>
              </a:solidFill>
              <a:latin typeface="Quattrocento Sans"/>
              <a:ea typeface="Quattrocento Sans"/>
              <a:cs typeface="Quattrocento Sans"/>
              <a:sym typeface="Quattrocento Sans"/>
            </a:endParaRPr>
          </a:p>
          <a:p>
            <a:pPr marL="38100" marR="30480" lvl="0" indent="0" algn="l" rtl="0">
              <a:lnSpc>
                <a:spcPct val="100000"/>
              </a:lnSpc>
              <a:spcBef>
                <a:spcPts val="10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1142" name="Google Shape;1142;p73"/>
          <p:cNvSpPr txBox="1"/>
          <p:nvPr/>
        </p:nvSpPr>
        <p:spPr>
          <a:xfrm>
            <a:off x="1169247" y="956276"/>
            <a:ext cx="2945553"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Limit Pricing</a:t>
            </a:r>
            <a:endParaRPr sz="3600" b="1" i="0" u="none" strike="noStrike" cap="none">
              <a:solidFill>
                <a:schemeClr val="dk1"/>
              </a:solidFill>
              <a:latin typeface="Helvetica Neue"/>
              <a:ea typeface="Helvetica Neue"/>
              <a:cs typeface="Helvetica Neue"/>
              <a:sym typeface="Helvetica Neue"/>
            </a:endParaRPr>
          </a:p>
        </p:txBody>
      </p:sp>
      <p:sp>
        <p:nvSpPr>
          <p:cNvPr id="1143" name="Google Shape;1143;p73"/>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12</a:t>
            </a:r>
            <a:endParaRPr sz="3600" b="0" i="0" u="none" strike="noStrike" cap="none">
              <a:solidFill>
                <a:srgbClr val="000000"/>
              </a:solidFill>
              <a:latin typeface="Helvetica Neue"/>
              <a:ea typeface="Helvetica Neue"/>
              <a:cs typeface="Helvetica Neue"/>
              <a:sym typeface="Helvetica Neue"/>
            </a:endParaRPr>
          </a:p>
        </p:txBody>
      </p:sp>
      <p:pic>
        <p:nvPicPr>
          <p:cNvPr id="1144" name="Google Shape;1144;p73"/>
          <p:cNvPicPr preferRelativeResize="0"/>
          <p:nvPr/>
        </p:nvPicPr>
        <p:blipFill rotWithShape="1">
          <a:blip r:embed="rId3">
            <a:alphaModFix/>
          </a:blip>
          <a:srcRect/>
          <a:stretch/>
        </p:blipFill>
        <p:spPr>
          <a:xfrm>
            <a:off x="6629400" y="1752600"/>
            <a:ext cx="5439555" cy="356284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74"/>
          <p:cNvSpPr txBox="1"/>
          <p:nvPr/>
        </p:nvSpPr>
        <p:spPr>
          <a:xfrm>
            <a:off x="1169247" y="1905000"/>
            <a:ext cx="5307753" cy="3732432"/>
          </a:xfrm>
          <a:prstGeom prst="rect">
            <a:avLst/>
          </a:prstGeom>
          <a:noFill/>
          <a:ln>
            <a:noFill/>
          </a:ln>
        </p:spPr>
        <p:txBody>
          <a:bodyPr spcFirstLastPara="1" wrap="square" lIns="0" tIns="13325" rIns="0" bIns="0" anchor="t" anchorCtr="0">
            <a:spAutoFit/>
          </a:bodyPr>
          <a:lstStyle/>
          <a:p>
            <a:pPr marL="323850" marR="3048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However, if a potential new entrant, such as firm B, had average costs below P1, it could make supernormal profits by entering at that price. In such a case, it is in the monopolist’s interests to charge the lower price of PL, and produce Q2, to deter firm B from entering the market. At a price of PL, the best firm B could do would be to make just normal profit by producing Q3 (point b). </a:t>
            </a:r>
            <a:endParaRPr sz="1600" b="0" i="0" u="none" strike="noStrike" cap="none">
              <a:solidFill>
                <a:schemeClr val="dk1"/>
              </a:solidFill>
              <a:latin typeface="Quattrocento Sans"/>
              <a:ea typeface="Quattrocento Sans"/>
              <a:cs typeface="Quattrocento Sans"/>
              <a:sym typeface="Quattrocento Sans"/>
            </a:endParaRPr>
          </a:p>
          <a:p>
            <a:pPr marL="323850" marR="30480" lvl="0" indent="-184150" algn="l" rtl="0">
              <a:lnSpc>
                <a:spcPct val="100000"/>
              </a:lnSpc>
              <a:spcBef>
                <a:spcPts val="10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3850" marR="30480" lvl="0" indent="-285750" algn="l" rtl="0">
              <a:lnSpc>
                <a:spcPct val="100000"/>
              </a:lnSpc>
              <a:spcBef>
                <a:spcPts val="10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However, if it did enter the market and the monopolist continued to produce Q2, the market price would fall below PL and the new entrant would make a loss at any output. Thus, PL can be seen as a limit price – a price ceiling, at or below which potential new entrants will be deterred from entering the industry.</a:t>
            </a:r>
            <a:endParaRPr sz="1600" b="0" i="0" u="none" strike="noStrike" cap="none">
              <a:solidFill>
                <a:schemeClr val="dk1"/>
              </a:solidFill>
              <a:latin typeface="Quattrocento Sans"/>
              <a:ea typeface="Quattrocento Sans"/>
              <a:cs typeface="Quattrocento Sans"/>
              <a:sym typeface="Quattrocento Sans"/>
            </a:endParaRPr>
          </a:p>
        </p:txBody>
      </p:sp>
      <p:sp>
        <p:nvSpPr>
          <p:cNvPr id="1151" name="Google Shape;1151;p74"/>
          <p:cNvSpPr txBox="1"/>
          <p:nvPr/>
        </p:nvSpPr>
        <p:spPr>
          <a:xfrm>
            <a:off x="1169247" y="956276"/>
            <a:ext cx="2945553"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Limit Pricing</a:t>
            </a:r>
            <a:endParaRPr sz="3600" b="1" i="0" u="none" strike="noStrike" cap="none">
              <a:solidFill>
                <a:schemeClr val="dk1"/>
              </a:solidFill>
              <a:latin typeface="Helvetica Neue"/>
              <a:ea typeface="Helvetica Neue"/>
              <a:cs typeface="Helvetica Neue"/>
              <a:sym typeface="Helvetica Neue"/>
            </a:endParaRPr>
          </a:p>
        </p:txBody>
      </p:sp>
      <p:sp>
        <p:nvSpPr>
          <p:cNvPr id="1152" name="Google Shape;1152;p74"/>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12</a:t>
            </a:r>
            <a:endParaRPr sz="3600" b="0" i="0" u="none" strike="noStrike" cap="none">
              <a:solidFill>
                <a:srgbClr val="000000"/>
              </a:solidFill>
              <a:latin typeface="Helvetica Neue"/>
              <a:ea typeface="Helvetica Neue"/>
              <a:cs typeface="Helvetica Neue"/>
              <a:sym typeface="Helvetica Neue"/>
            </a:endParaRPr>
          </a:p>
        </p:txBody>
      </p:sp>
      <p:pic>
        <p:nvPicPr>
          <p:cNvPr id="1153" name="Google Shape;1153;p74"/>
          <p:cNvPicPr preferRelativeResize="0"/>
          <p:nvPr/>
        </p:nvPicPr>
        <p:blipFill rotWithShape="1">
          <a:blip r:embed="rId3">
            <a:alphaModFix/>
          </a:blip>
          <a:srcRect/>
          <a:stretch/>
        </p:blipFill>
        <p:spPr>
          <a:xfrm>
            <a:off x="6629400" y="1752600"/>
            <a:ext cx="5439555" cy="356284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75"/>
          <p:cNvSpPr txBox="1"/>
          <p:nvPr/>
        </p:nvSpPr>
        <p:spPr>
          <a:xfrm>
            <a:off x="1169247" y="1828800"/>
            <a:ext cx="9955953" cy="3460563"/>
          </a:xfrm>
          <a:prstGeom prst="rect">
            <a:avLst/>
          </a:prstGeom>
          <a:noFill/>
          <a:ln>
            <a:noFill/>
          </a:ln>
        </p:spPr>
        <p:txBody>
          <a:bodyPr spcFirstLastPara="1" wrap="square" lIns="0" tIns="13325" rIns="0" bIns="0" anchor="t" anchorCtr="0">
            <a:spAutoFit/>
          </a:bodyPr>
          <a:lstStyle/>
          <a:p>
            <a:pPr marL="406400" marR="128270" lvl="0" indent="-343535"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A</a:t>
            </a:r>
            <a:r>
              <a:rPr lang="en-US" sz="1600" b="0" i="0" u="none" strike="noStrike" cap="none" baseline="30000">
                <a:solidFill>
                  <a:schemeClr val="dk1"/>
                </a:solidFill>
                <a:latin typeface="Quattrocento Sans"/>
                <a:ea typeface="Quattrocento Sans"/>
                <a:cs typeface="Quattrocento Sans"/>
                <a:sym typeface="Quattrocento Sans"/>
              </a:rPr>
              <a:t>. </a:t>
            </a:r>
            <a:r>
              <a:rPr lang="en-US" sz="1600" b="0" i="0" u="none" strike="noStrike" cap="none">
                <a:solidFill>
                  <a:schemeClr val="dk1"/>
                </a:solidFill>
                <a:latin typeface="Quattrocento Sans"/>
                <a:ea typeface="Quattrocento Sans"/>
                <a:cs typeface="Quattrocento Sans"/>
                <a:sym typeface="Quattrocento Sans"/>
              </a:rPr>
              <a:t>large multinational may be willing to enter a market – even if it is unprofitable in the short-term.  The large multinational can use its reserves and profit elsewhere to subsidies a loss-making entry.  For example, Google entered the market for mobile phones – despite no experience. Limit pricing is  not effective if new firms have the capacity to absorb losses.</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406400" marR="68580" lvl="0" indent="-343535"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Rather than limit pricing, a firm may set the profit maximising price, but then react when a new firm  enters. If a new firm enters, it lowers price to make it difficult. It could go to an extreme and engage  in predatory price – setting the price below average cost to force the rival out of business. Predatory pricing is illegal, which is a reason to choose limit pricing instead.</a:t>
            </a:r>
            <a:endParaRPr sz="1600"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1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406400" marR="92710" lvl="0" indent="-343535"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Limit pricing will be more effective in industries with substantial economies of scale – for example,  industries, such as steel and aeroplane manufacture. It gives an advantage to the incumbent and  disadvantage to potential new firms. For industries, with few economies of scale, such as restaurants and bars, limit pricing will not be effective</a:t>
            </a:r>
            <a:endParaRPr sz="1600" b="0" i="0" u="none" strike="noStrike" cap="none">
              <a:solidFill>
                <a:schemeClr val="dk1"/>
              </a:solidFill>
              <a:latin typeface="Quattrocento Sans"/>
              <a:ea typeface="Quattrocento Sans"/>
              <a:cs typeface="Quattrocento Sans"/>
              <a:sym typeface="Quattrocento Sans"/>
            </a:endParaRPr>
          </a:p>
        </p:txBody>
      </p:sp>
      <p:sp>
        <p:nvSpPr>
          <p:cNvPr id="1159" name="Google Shape;1159;p75"/>
          <p:cNvSpPr txBox="1"/>
          <p:nvPr/>
        </p:nvSpPr>
        <p:spPr>
          <a:xfrm>
            <a:off x="1415474" y="953700"/>
            <a:ext cx="5696526"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Evaluation of Limit Pricing</a:t>
            </a:r>
            <a:endParaRPr sz="3600" b="1" i="0" u="none" strike="noStrike" cap="none">
              <a:solidFill>
                <a:schemeClr val="dk1"/>
              </a:solidFill>
              <a:latin typeface="Helvetica Neue"/>
              <a:ea typeface="Helvetica Neue"/>
              <a:cs typeface="Helvetica Neue"/>
              <a:sym typeface="Helvetica Neue"/>
            </a:endParaRPr>
          </a:p>
        </p:txBody>
      </p:sp>
      <p:sp>
        <p:nvSpPr>
          <p:cNvPr id="1160" name="Google Shape;1160;p75"/>
          <p:cNvSpPr txBox="1"/>
          <p:nvPr/>
        </p:nvSpPr>
        <p:spPr>
          <a:xfrm>
            <a:off x="336491" y="946651"/>
            <a:ext cx="1078989"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12.1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76"/>
          <p:cNvSpPr txBox="1"/>
          <p:nvPr/>
        </p:nvSpPr>
        <p:spPr>
          <a:xfrm>
            <a:off x="1172995" y="2057400"/>
            <a:ext cx="10641752" cy="584775"/>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Quattrocento Sans"/>
                <a:ea typeface="Quattrocento Sans"/>
                <a:cs typeface="Quattrocento Sans"/>
                <a:sym typeface="Quattrocento Sans"/>
              </a:rPr>
              <a:t>Discuss the advantages and disadvantages of a monopoly market.</a:t>
            </a:r>
            <a:br>
              <a:rPr lang="en-US" sz="1600" b="0" i="0" u="none" strike="noStrike" cap="none">
                <a:solidFill>
                  <a:srgbClr val="000000"/>
                </a:solidFill>
                <a:latin typeface="Quattrocento Sans"/>
                <a:ea typeface="Quattrocento Sans"/>
                <a:cs typeface="Quattrocento Sans"/>
                <a:sym typeface="Quattrocento Sans"/>
              </a:rPr>
            </a:br>
            <a:r>
              <a:rPr lang="en-US" sz="1600" b="0" i="0" u="none" strike="noStrike" cap="none">
                <a:solidFill>
                  <a:srgbClr val="000000"/>
                </a:solidFill>
                <a:latin typeface="Quattrocento Sans"/>
                <a:ea typeface="Quattrocento Sans"/>
                <a:cs typeface="Quattrocento Sans"/>
                <a:sym typeface="Quattrocento Sans"/>
              </a:rPr>
              <a:t>Compare it with perfect competition</a:t>
            </a:r>
            <a:endParaRPr sz="1400" b="0" i="0" u="none" strike="noStrike" cap="none">
              <a:solidFill>
                <a:srgbClr val="000000"/>
              </a:solidFill>
              <a:latin typeface="Quattrocento Sans"/>
              <a:ea typeface="Quattrocento Sans"/>
              <a:cs typeface="Quattrocento Sans"/>
              <a:sym typeface="Quattrocento Sans"/>
            </a:endParaRPr>
          </a:p>
        </p:txBody>
      </p:sp>
      <p:pic>
        <p:nvPicPr>
          <p:cNvPr id="1166" name="Google Shape;1166;p76" descr="Help"/>
          <p:cNvPicPr preferRelativeResize="0"/>
          <p:nvPr/>
        </p:nvPicPr>
        <p:blipFill rotWithShape="1">
          <a:blip r:embed="rId3">
            <a:alphaModFix/>
          </a:blip>
          <a:srcRect/>
          <a:stretch/>
        </p:blipFill>
        <p:spPr>
          <a:xfrm>
            <a:off x="450435" y="1994613"/>
            <a:ext cx="647562" cy="647562"/>
          </a:xfrm>
          <a:prstGeom prst="rect">
            <a:avLst/>
          </a:prstGeom>
          <a:noFill/>
          <a:ln>
            <a:noFill/>
          </a:ln>
        </p:spPr>
      </p:pic>
      <p:sp>
        <p:nvSpPr>
          <p:cNvPr id="1167" name="Google Shape;1167;p76"/>
          <p:cNvSpPr txBox="1"/>
          <p:nvPr/>
        </p:nvSpPr>
        <p:spPr>
          <a:xfrm>
            <a:off x="1169250" y="956275"/>
            <a:ext cx="6682979"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Evaluation of Monopoly market</a:t>
            </a:r>
            <a:endParaRPr sz="3600" b="1" i="0" u="none" strike="noStrike" cap="none">
              <a:solidFill>
                <a:schemeClr val="dk1"/>
              </a:solidFill>
              <a:latin typeface="Helvetica Neue"/>
              <a:ea typeface="Helvetica Neue"/>
              <a:cs typeface="Helvetica Neue"/>
              <a:sym typeface="Helvetica Neue"/>
            </a:endParaRPr>
          </a:p>
        </p:txBody>
      </p:sp>
      <p:sp>
        <p:nvSpPr>
          <p:cNvPr id="1168" name="Google Shape;1168;p76"/>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13</a:t>
            </a:r>
            <a:endParaRPr sz="3600" b="0" i="0" u="none" strike="noStrike" cap="none">
              <a:solidFill>
                <a:srgbClr val="000000"/>
              </a:solidFill>
              <a:latin typeface="Helvetica Neue"/>
              <a:ea typeface="Helvetica Neue"/>
              <a:cs typeface="Helvetica Neue"/>
              <a:sym typeface="Helvetica Neue"/>
            </a:endParaRPr>
          </a:p>
        </p:txBody>
      </p:sp>
      <p:pic>
        <p:nvPicPr>
          <p:cNvPr id="1169" name="Google Shape;1169;p76"/>
          <p:cNvPicPr preferRelativeResize="0"/>
          <p:nvPr/>
        </p:nvPicPr>
        <p:blipFill rotWithShape="1">
          <a:blip r:embed="rId4">
            <a:alphaModFix/>
          </a:blip>
          <a:srcRect/>
          <a:stretch/>
        </p:blipFill>
        <p:spPr>
          <a:xfrm>
            <a:off x="3505200" y="3276600"/>
            <a:ext cx="4495800" cy="256157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77"/>
          <p:cNvSpPr txBox="1"/>
          <p:nvPr/>
        </p:nvSpPr>
        <p:spPr>
          <a:xfrm>
            <a:off x="1169247" y="1828800"/>
            <a:ext cx="10035782" cy="3952995"/>
          </a:xfrm>
          <a:prstGeom prst="rect">
            <a:avLst/>
          </a:prstGeom>
          <a:noFill/>
          <a:ln>
            <a:noFill/>
          </a:ln>
        </p:spPr>
        <p:txBody>
          <a:bodyPr spcFirstLastPara="1" wrap="square" lIns="0" tIns="13325" rIns="0" bIns="0" anchor="t" anchorCtr="0">
            <a:spAutoFit/>
          </a:bodyPr>
          <a:lstStyle/>
          <a:p>
            <a:pPr marL="323215" marR="0" lvl="0" indent="-285750" algn="l" rtl="0">
              <a:lnSpc>
                <a:spcPct val="100000"/>
              </a:lnSpc>
              <a:spcBef>
                <a:spcPts val="0"/>
              </a:spcBef>
              <a:spcAft>
                <a:spcPts val="0"/>
              </a:spcAft>
              <a:buClr>
                <a:schemeClr val="dk1"/>
              </a:buClr>
              <a:buSzPts val="1600"/>
              <a:buFont typeface="Quattrocento Sans"/>
              <a:buAutoNum type="arabicPeriod"/>
            </a:pPr>
            <a:r>
              <a:rPr lang="en-US" sz="1600" b="1" i="0" u="none" strike="noStrike" cap="none">
                <a:solidFill>
                  <a:schemeClr val="dk1"/>
                </a:solidFill>
                <a:latin typeface="Quattrocento Sans"/>
                <a:ea typeface="Quattrocento Sans"/>
                <a:cs typeface="Quattrocento Sans"/>
                <a:sym typeface="Quattrocento Sans"/>
              </a:rPr>
              <a:t>Higher prices than in competitive markets </a:t>
            </a:r>
            <a:br>
              <a:rPr lang="en-US" sz="1600" b="0" i="0" u="none" strike="noStrike" cap="none">
                <a:solidFill>
                  <a:schemeClr val="dk1"/>
                </a:solidFill>
                <a:latin typeface="Quattrocento Sans"/>
                <a:ea typeface="Quattrocento Sans"/>
                <a:cs typeface="Quattrocento Sans"/>
                <a:sym typeface="Quattrocento Sans"/>
              </a:rPr>
            </a:b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Monopolies face inelastic demand and so can increase prices – giving  consumers no alternative. For example, in the 1980s, Microsoft had a monopoly on PC software and charged a high price for Microsoft Office.</a:t>
            </a:r>
            <a:endParaRPr sz="1600" b="0" i="0" u="none" strike="noStrike" cap="none">
              <a:solidFill>
                <a:srgbClr val="000000"/>
              </a:solidFill>
              <a:latin typeface="Quattrocento Sans"/>
              <a:ea typeface="Quattrocento Sans"/>
              <a:cs typeface="Quattrocento Sans"/>
              <a:sym typeface="Quattrocento Sans"/>
            </a:endParaRPr>
          </a:p>
          <a:p>
            <a:pPr marL="342900" marR="0" lvl="0" indent="-241300" algn="l" rtl="0">
              <a:lnSpc>
                <a:spcPct val="100000"/>
              </a:lnSpc>
              <a:spcBef>
                <a:spcPts val="5"/>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321310" marR="0" lvl="0" indent="-283844" algn="l" rtl="0">
              <a:lnSpc>
                <a:spcPct val="100000"/>
              </a:lnSpc>
              <a:spcBef>
                <a:spcPts val="0"/>
              </a:spcBef>
              <a:spcAft>
                <a:spcPts val="0"/>
              </a:spcAft>
              <a:buClr>
                <a:schemeClr val="dk1"/>
              </a:buClr>
              <a:buSzPts val="1600"/>
              <a:buFont typeface="Quattrocento Sans"/>
              <a:buAutoNum type="arabicPeriod"/>
            </a:pPr>
            <a:r>
              <a:rPr lang="en-US" sz="1600" b="1" i="0" u="none" strike="noStrike" cap="none">
                <a:solidFill>
                  <a:schemeClr val="dk1"/>
                </a:solidFill>
                <a:latin typeface="Quattrocento Sans"/>
                <a:ea typeface="Quattrocento Sans"/>
                <a:cs typeface="Quattrocento Sans"/>
                <a:sym typeface="Quattrocento Sans"/>
              </a:rPr>
              <a:t>A decline in consumer surplus </a:t>
            </a:r>
            <a:br>
              <a:rPr lang="en-US" sz="1600" b="0" i="0" u="none" strike="noStrike" cap="none">
                <a:solidFill>
                  <a:schemeClr val="dk1"/>
                </a:solidFill>
                <a:latin typeface="Quattrocento Sans"/>
                <a:ea typeface="Quattrocento Sans"/>
                <a:cs typeface="Quattrocento Sans"/>
                <a:sym typeface="Quattrocento Sans"/>
              </a:rPr>
            </a:b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Consumers pay higher prices and fewer consumers can afford to buy. This also leads to allocative inefficiency because the price is greater than marginal cost.</a:t>
            </a:r>
            <a:endParaRPr sz="1600" b="0" i="0" u="none" strike="noStrike" cap="none">
              <a:solidFill>
                <a:schemeClr val="dk1"/>
              </a:solidFill>
              <a:latin typeface="Quattrocento Sans"/>
              <a:ea typeface="Quattrocento Sans"/>
              <a:cs typeface="Quattrocento Sans"/>
              <a:sym typeface="Quattrocento Sans"/>
            </a:endParaRPr>
          </a:p>
          <a:p>
            <a:pPr marL="481965" marR="0" lvl="0" indent="-24130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481965" marR="0" lvl="0" indent="-24130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321310" marR="0" lvl="0" indent="-283844" algn="l" rtl="0">
              <a:lnSpc>
                <a:spcPct val="100000"/>
              </a:lnSpc>
              <a:spcBef>
                <a:spcPts val="0"/>
              </a:spcBef>
              <a:spcAft>
                <a:spcPts val="0"/>
              </a:spcAft>
              <a:buClr>
                <a:schemeClr val="dk1"/>
              </a:buClr>
              <a:buSzPts val="1600"/>
              <a:buFont typeface="Quattrocento Sans"/>
              <a:buAutoNum type="arabicPeriod"/>
            </a:pPr>
            <a:r>
              <a:rPr lang="en-US" sz="1600" b="1" i="0" u="none" strike="noStrike" cap="none">
                <a:solidFill>
                  <a:schemeClr val="dk1"/>
                </a:solidFill>
                <a:latin typeface="Quattrocento Sans"/>
                <a:ea typeface="Quattrocento Sans"/>
                <a:cs typeface="Quattrocento Sans"/>
                <a:sym typeface="Quattrocento Sans"/>
              </a:rPr>
              <a:t>Monopolies have fewer incentives to be efficient</a:t>
            </a:r>
            <a:r>
              <a:rPr lang="en-US" sz="1600" b="0" i="0" u="none" strike="noStrike" cap="none">
                <a:solidFill>
                  <a:schemeClr val="dk1"/>
                </a:solidFill>
                <a:latin typeface="Quattrocento Sans"/>
                <a:ea typeface="Quattrocento Sans"/>
                <a:cs typeface="Quattrocento Sans"/>
                <a:sym typeface="Quattrocento Sans"/>
              </a:rPr>
              <a:t>.</a:t>
            </a:r>
            <a:br>
              <a:rPr lang="en-US" sz="1600" b="0" i="0" u="none" strike="noStrike" cap="none">
                <a:solidFill>
                  <a:schemeClr val="dk1"/>
                </a:solidFill>
                <a:latin typeface="Quattrocento Sans"/>
                <a:ea typeface="Quattrocento Sans"/>
                <a:cs typeface="Quattrocento Sans"/>
                <a:sym typeface="Quattrocento Sans"/>
              </a:rPr>
            </a:b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With no competition, a monopoly can make profit without much effort, therefore it can encourage x-inefficiency (organisational slack)</a:t>
            </a:r>
            <a:endParaRPr sz="1600" b="0" i="0" u="none" strike="noStrike" cap="none">
              <a:solidFill>
                <a:schemeClr val="dk1"/>
              </a:solidFill>
              <a:latin typeface="Quattrocento Sans"/>
              <a:ea typeface="Quattrocento Sans"/>
              <a:cs typeface="Quattrocento Sans"/>
              <a:sym typeface="Quattrocento Sans"/>
            </a:endParaRPr>
          </a:p>
        </p:txBody>
      </p:sp>
      <p:sp>
        <p:nvSpPr>
          <p:cNvPr id="1175" name="Google Shape;1175;p77"/>
          <p:cNvSpPr txBox="1"/>
          <p:nvPr/>
        </p:nvSpPr>
        <p:spPr>
          <a:xfrm>
            <a:off x="1471325" y="946650"/>
            <a:ext cx="5945475"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Disadvantages of Monopoly</a:t>
            </a:r>
            <a:endParaRPr sz="3600" b="1" i="0" u="none" strike="noStrike" cap="none">
              <a:solidFill>
                <a:schemeClr val="dk1"/>
              </a:solidFill>
              <a:latin typeface="Helvetica Neue"/>
              <a:ea typeface="Helvetica Neue"/>
              <a:cs typeface="Helvetica Neue"/>
              <a:sym typeface="Helvetica Neue"/>
            </a:endParaRPr>
          </a:p>
        </p:txBody>
      </p:sp>
      <p:sp>
        <p:nvSpPr>
          <p:cNvPr id="1176" name="Google Shape;1176;p77"/>
          <p:cNvSpPr txBox="1"/>
          <p:nvPr/>
        </p:nvSpPr>
        <p:spPr>
          <a:xfrm>
            <a:off x="336491" y="946651"/>
            <a:ext cx="1134828"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13.1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
          <p:cNvSpPr txBox="1"/>
          <p:nvPr/>
        </p:nvSpPr>
        <p:spPr>
          <a:xfrm>
            <a:off x="1169248" y="1905000"/>
            <a:ext cx="8660552" cy="2598147"/>
          </a:xfrm>
          <a:prstGeom prst="rect">
            <a:avLst/>
          </a:prstGeom>
          <a:noFill/>
          <a:ln>
            <a:noFill/>
          </a:ln>
        </p:spPr>
        <p:txBody>
          <a:bodyPr spcFirstLastPara="1" wrap="square" lIns="0" tIns="12700" rIns="0" bIns="0" anchor="t" anchorCtr="0">
            <a:spAutoFit/>
          </a:bodyPr>
          <a:lstStyle/>
          <a:p>
            <a:pPr marL="349250" marR="0" lvl="0" indent="-28575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Large number of producer or sellers producing &amp; selling</a:t>
            </a:r>
            <a:endParaRPr sz="1600" b="0" i="0" u="none" strike="noStrike" cap="none">
              <a:solidFill>
                <a:srgbClr val="000000"/>
              </a:solidFill>
              <a:latin typeface="Quattrocento Sans"/>
              <a:ea typeface="Quattrocento Sans"/>
              <a:cs typeface="Quattrocento Sans"/>
              <a:sym typeface="Quattrocento Sans"/>
            </a:endParaRPr>
          </a:p>
          <a:p>
            <a:pPr marL="349250" marR="0" lvl="0" indent="-28575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Homogeneous product</a:t>
            </a:r>
            <a:endParaRPr sz="1600" b="0" i="0" u="none" strike="noStrike" cap="none">
              <a:solidFill>
                <a:schemeClr val="dk1"/>
              </a:solidFill>
              <a:latin typeface="Quattrocento Sans"/>
              <a:ea typeface="Quattrocento Sans"/>
              <a:cs typeface="Quattrocento Sans"/>
              <a:sym typeface="Quattrocento Sans"/>
            </a:endParaRPr>
          </a:p>
          <a:p>
            <a:pPr marL="349250" marR="0" lvl="0" indent="-28575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No barriers to entry or exit</a:t>
            </a:r>
            <a:endParaRPr sz="1600" b="0" i="0" u="none" strike="noStrike" cap="none">
              <a:solidFill>
                <a:schemeClr val="dk1"/>
              </a:solidFill>
              <a:latin typeface="Quattrocento Sans"/>
              <a:ea typeface="Quattrocento Sans"/>
              <a:cs typeface="Quattrocento Sans"/>
              <a:sym typeface="Quattrocento Sans"/>
            </a:endParaRPr>
          </a:p>
          <a:p>
            <a:pPr marL="349250" marR="0" lvl="0" indent="-28575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Individual firms have no control over the market price.</a:t>
            </a:r>
            <a:endParaRPr sz="1600" b="0" i="0" u="none" strike="noStrike" cap="none">
              <a:solidFill>
                <a:srgbClr val="000000"/>
              </a:solidFill>
              <a:latin typeface="Quattrocento Sans"/>
              <a:ea typeface="Quattrocento Sans"/>
              <a:cs typeface="Quattrocento Sans"/>
              <a:sym typeface="Quattrocento Sans"/>
            </a:endParaRPr>
          </a:p>
          <a:p>
            <a:pPr marL="349250" marR="0" lvl="0" indent="-184150" algn="l" rtl="0">
              <a:lnSpc>
                <a:spcPct val="15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63500" marR="0" lvl="0" indent="0" algn="l"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The model of perfect competition plays a very important role in economic analysis and policy. Its major relevance is as an ‘ideal type’ for society.</a:t>
            </a:r>
            <a:endParaRPr sz="1600" b="0" i="0" u="none" strike="noStrike" cap="none">
              <a:solidFill>
                <a:srgbClr val="000000"/>
              </a:solidFill>
              <a:latin typeface="Quattrocento Sans"/>
              <a:ea typeface="Quattrocento Sans"/>
              <a:cs typeface="Quattrocento Sans"/>
              <a:sym typeface="Quattrocento Sans"/>
            </a:endParaRPr>
          </a:p>
        </p:txBody>
      </p:sp>
      <p:sp>
        <p:nvSpPr>
          <p:cNvPr id="505" name="Google Shape;505;p8"/>
          <p:cNvSpPr txBox="1"/>
          <p:nvPr/>
        </p:nvSpPr>
        <p:spPr>
          <a:xfrm>
            <a:off x="1169250" y="956275"/>
            <a:ext cx="6580665"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Perfect Competition - Meaning</a:t>
            </a:r>
            <a:endParaRPr sz="3600" b="1" i="0" u="none" strike="noStrike" cap="none">
              <a:solidFill>
                <a:schemeClr val="dk1"/>
              </a:solidFill>
              <a:latin typeface="Helvetica Neue"/>
              <a:ea typeface="Helvetica Neue"/>
              <a:cs typeface="Helvetica Neue"/>
              <a:sym typeface="Helvetica Neue"/>
            </a:endParaRPr>
          </a:p>
        </p:txBody>
      </p:sp>
      <p:sp>
        <p:nvSpPr>
          <p:cNvPr id="506" name="Google Shape;506;p8"/>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78"/>
          <p:cNvSpPr txBox="1"/>
          <p:nvPr/>
        </p:nvSpPr>
        <p:spPr>
          <a:xfrm>
            <a:off x="1169247" y="1828800"/>
            <a:ext cx="9919667" cy="4055587"/>
          </a:xfrm>
          <a:prstGeom prst="rect">
            <a:avLst/>
          </a:prstGeom>
          <a:noFill/>
          <a:ln>
            <a:noFill/>
          </a:ln>
        </p:spPr>
        <p:txBody>
          <a:bodyPr spcFirstLastPara="1" wrap="square" lIns="0" tIns="13325" rIns="0" bIns="0" anchor="t" anchorCtr="0">
            <a:spAutoFit/>
          </a:bodyPr>
          <a:lstStyle/>
          <a:p>
            <a:pPr marL="380366" marR="0" lvl="0" indent="-342900" algn="l" rtl="0">
              <a:lnSpc>
                <a:spcPct val="100000"/>
              </a:lnSpc>
              <a:spcBef>
                <a:spcPts val="0"/>
              </a:spcBef>
              <a:spcAft>
                <a:spcPts val="0"/>
              </a:spcAft>
              <a:buClr>
                <a:srgbClr val="000000"/>
              </a:buClr>
              <a:buSzPts val="1600"/>
              <a:buFont typeface="Arial"/>
              <a:buAutoNum type="arabicPeriod" startAt="4"/>
            </a:pPr>
            <a:r>
              <a:rPr lang="en-US" sz="1600" b="1" i="0" u="none" strike="noStrike" cap="none">
                <a:solidFill>
                  <a:srgbClr val="000000"/>
                </a:solidFill>
                <a:latin typeface="Quattrocento Sans"/>
                <a:ea typeface="Quattrocento Sans"/>
                <a:cs typeface="Quattrocento Sans"/>
                <a:sym typeface="Quattrocento Sans"/>
              </a:rPr>
              <a:t>Possible diseconomies of scale.</a:t>
            </a:r>
            <a:endParaRPr sz="1600" b="1" i="0" u="none" strike="noStrike" cap="none">
              <a:solidFill>
                <a:srgbClr val="000000"/>
              </a:solidFill>
              <a:latin typeface="Quattrocento Sans"/>
              <a:ea typeface="Quattrocento Sans"/>
              <a:cs typeface="Quattrocento Sans"/>
              <a:sym typeface="Quattrocento Sans"/>
            </a:endParaRPr>
          </a:p>
          <a:p>
            <a:pPr marL="37466"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37466" marR="0" lvl="4"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 big firm </a:t>
            </a:r>
            <a:r>
              <a:rPr lang="en-US" sz="1600" b="0" i="1" u="none" strike="noStrike" cap="none">
                <a:solidFill>
                  <a:srgbClr val="000000"/>
                </a:solidFill>
                <a:latin typeface="Quattrocento Sans"/>
                <a:ea typeface="Quattrocento Sans"/>
                <a:cs typeface="Quattrocento Sans"/>
                <a:sym typeface="Quattrocento Sans"/>
              </a:rPr>
              <a:t>may </a:t>
            </a:r>
            <a:r>
              <a:rPr lang="en-US" sz="1600" b="0" i="0" u="none" strike="noStrike" cap="none">
                <a:solidFill>
                  <a:srgbClr val="000000"/>
                </a:solidFill>
                <a:latin typeface="Quattrocento Sans"/>
                <a:ea typeface="Quattrocento Sans"/>
                <a:cs typeface="Quattrocento Sans"/>
                <a:sym typeface="Quattrocento Sans"/>
              </a:rPr>
              <a:t>become inefficient because it is harder to coordinate and communicate in a big firm.</a:t>
            </a:r>
            <a:endParaRPr/>
          </a:p>
          <a:p>
            <a:pPr marL="481965" marR="0" lvl="0" indent="-241300" algn="l" rtl="0">
              <a:lnSpc>
                <a:spcPct val="100000"/>
              </a:lnSpc>
              <a:spcBef>
                <a:spcPts val="105"/>
              </a:spcBef>
              <a:spcAft>
                <a:spcPts val="0"/>
              </a:spcAft>
              <a:buClr>
                <a:schemeClr val="dk1"/>
              </a:buClr>
              <a:buSzPts val="1600"/>
              <a:buFont typeface="Arial"/>
              <a:buNone/>
            </a:pPr>
            <a:endParaRPr sz="1600" b="1" i="0" u="none" strike="noStrike" cap="none">
              <a:solidFill>
                <a:srgbClr val="000000"/>
              </a:solidFill>
              <a:latin typeface="Quattrocento Sans"/>
              <a:ea typeface="Quattrocento Sans"/>
              <a:cs typeface="Quattrocento Sans"/>
              <a:sym typeface="Quattrocento Sans"/>
            </a:endParaRPr>
          </a:p>
          <a:p>
            <a:pPr marL="380366" marR="0" lvl="0" indent="-342900" algn="l" rtl="0">
              <a:lnSpc>
                <a:spcPct val="100000"/>
              </a:lnSpc>
              <a:spcBef>
                <a:spcPts val="105"/>
              </a:spcBef>
              <a:spcAft>
                <a:spcPts val="0"/>
              </a:spcAft>
              <a:buClr>
                <a:srgbClr val="000000"/>
              </a:buClr>
              <a:buSzPts val="1600"/>
              <a:buFont typeface="Arial"/>
              <a:buAutoNum type="arabicPeriod" startAt="4"/>
            </a:pPr>
            <a:r>
              <a:rPr lang="en-US" sz="1600" b="1" i="0" u="none" strike="noStrike" cap="none">
                <a:solidFill>
                  <a:srgbClr val="000000"/>
                </a:solidFill>
                <a:latin typeface="Quattrocento Sans"/>
                <a:ea typeface="Quattrocento Sans"/>
                <a:cs typeface="Quattrocento Sans"/>
                <a:sym typeface="Quattrocento Sans"/>
              </a:rPr>
              <a:t>Monopsony power</a:t>
            </a:r>
            <a:endParaRPr/>
          </a:p>
          <a:p>
            <a:pPr marL="37466" marR="0" lvl="0" indent="0" algn="l" rtl="0">
              <a:lnSpc>
                <a:spcPct val="100000"/>
              </a:lnSpc>
              <a:spcBef>
                <a:spcPts val="105"/>
              </a:spcBef>
              <a:spcAft>
                <a:spcPts val="0"/>
              </a:spcAft>
              <a:buNone/>
            </a:pPr>
            <a:endParaRPr sz="1600" b="1" i="0" u="none" strike="noStrike" cap="none">
              <a:solidFill>
                <a:srgbClr val="000000"/>
              </a:solidFill>
              <a:latin typeface="Quattrocento Sans"/>
              <a:ea typeface="Quattrocento Sans"/>
              <a:cs typeface="Quattrocento Sans"/>
              <a:sym typeface="Quattrocento Sans"/>
            </a:endParaRPr>
          </a:p>
          <a:p>
            <a:pPr marL="37466" marR="0" lvl="0" indent="0" algn="l" rtl="0">
              <a:lnSpc>
                <a:spcPct val="100000"/>
              </a:lnSpc>
              <a:spcBef>
                <a:spcPts val="105"/>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Monopolies often have monopsony power</a:t>
            </a:r>
            <a:r>
              <a:rPr lang="en-US" sz="1600" b="0" i="0" u="none" strike="noStrike" cap="none">
                <a:solidFill>
                  <a:srgbClr val="FF0000"/>
                </a:solidFill>
                <a:latin typeface="Quattrocento Sans"/>
                <a:ea typeface="Quattrocento Sans"/>
                <a:cs typeface="Quattrocento Sans"/>
                <a:sym typeface="Quattrocento Sans"/>
              </a:rPr>
              <a:t> </a:t>
            </a:r>
            <a:r>
              <a:rPr lang="en-US" sz="1600" b="0" i="0" u="none" strike="noStrike" cap="none">
                <a:solidFill>
                  <a:srgbClr val="000000"/>
                </a:solidFill>
                <a:latin typeface="Quattrocento Sans"/>
                <a:ea typeface="Quattrocento Sans"/>
                <a:cs typeface="Quattrocento Sans"/>
                <a:sym typeface="Quattrocento Sans"/>
              </a:rPr>
              <a:t>in paying a lower price to suppliers. For example, farmers have complained about the monopsony power of large supermarkets – which means they receive a very low price for products. A monopoly may also have the power to pay lower wages to its workers.</a:t>
            </a:r>
            <a:endParaRPr sz="1600" b="0" i="0" u="none" strike="noStrike" cap="none">
              <a:solidFill>
                <a:srgbClr val="000000"/>
              </a:solidFill>
              <a:latin typeface="Quattrocento Sans"/>
              <a:ea typeface="Quattrocento Sans"/>
              <a:cs typeface="Quattrocento Sans"/>
              <a:sym typeface="Quattrocento Sans"/>
            </a:endParaRPr>
          </a:p>
          <a:p>
            <a:pPr marL="481965" marR="0" lvl="0" indent="-241300" algn="l" rtl="0">
              <a:lnSpc>
                <a:spcPct val="100000"/>
              </a:lnSpc>
              <a:spcBef>
                <a:spcPts val="105"/>
              </a:spcBef>
              <a:spcAft>
                <a:spcPts val="0"/>
              </a:spcAft>
              <a:buClr>
                <a:schemeClr val="dk1"/>
              </a:buClr>
              <a:buSzPts val="1600"/>
              <a:buFont typeface="Arial"/>
              <a:buNone/>
            </a:pPr>
            <a:endParaRPr sz="1600" b="1" i="0" u="none" strike="noStrike" cap="none">
              <a:solidFill>
                <a:srgbClr val="000000"/>
              </a:solidFill>
              <a:latin typeface="Quattrocento Sans"/>
              <a:ea typeface="Quattrocento Sans"/>
              <a:cs typeface="Quattrocento Sans"/>
              <a:sym typeface="Quattrocento Sans"/>
            </a:endParaRPr>
          </a:p>
          <a:p>
            <a:pPr marL="380366" marR="0" lvl="0" indent="-342900" algn="l" rtl="0">
              <a:lnSpc>
                <a:spcPct val="100000"/>
              </a:lnSpc>
              <a:spcBef>
                <a:spcPts val="105"/>
              </a:spcBef>
              <a:spcAft>
                <a:spcPts val="0"/>
              </a:spcAft>
              <a:buClr>
                <a:srgbClr val="000000"/>
              </a:buClr>
              <a:buSzPts val="1600"/>
              <a:buFont typeface="Arial"/>
              <a:buAutoNum type="arabicPeriod" startAt="6"/>
            </a:pPr>
            <a:r>
              <a:rPr lang="en-US" sz="1600" b="1" i="0" u="none" strike="noStrike" cap="none">
                <a:solidFill>
                  <a:srgbClr val="000000"/>
                </a:solidFill>
                <a:latin typeface="Quattrocento Sans"/>
                <a:ea typeface="Quattrocento Sans"/>
                <a:cs typeface="Quattrocento Sans"/>
                <a:sym typeface="Quattrocento Sans"/>
              </a:rPr>
              <a:t>Political power</a:t>
            </a:r>
            <a:endParaRPr sz="1600" b="1" i="0" u="none" strike="noStrike" cap="none">
              <a:solidFill>
                <a:srgbClr val="000000"/>
              </a:solidFill>
              <a:latin typeface="Quattrocento Sans"/>
              <a:ea typeface="Quattrocento Sans"/>
              <a:cs typeface="Quattrocento Sans"/>
              <a:sym typeface="Quattrocento Sans"/>
            </a:endParaRPr>
          </a:p>
          <a:p>
            <a:pPr marL="37466" marR="0" lvl="0" indent="0" algn="l" rtl="0">
              <a:lnSpc>
                <a:spcPct val="100000"/>
              </a:lnSpc>
              <a:spcBef>
                <a:spcPts val="105"/>
              </a:spcBef>
              <a:spcAft>
                <a:spcPts val="0"/>
              </a:spcAft>
              <a:buNone/>
            </a:pPr>
            <a:endParaRPr sz="1600" b="1" i="0" u="none" strike="noStrike" cap="none">
              <a:solidFill>
                <a:srgbClr val="000000"/>
              </a:solidFill>
              <a:latin typeface="Quattrocento Sans"/>
              <a:ea typeface="Quattrocento Sans"/>
              <a:cs typeface="Quattrocento Sans"/>
              <a:sym typeface="Quattrocento Sans"/>
            </a:endParaRPr>
          </a:p>
          <a:p>
            <a:pPr marL="37466" marR="0" lvl="0" indent="0" algn="l" rtl="0">
              <a:lnSpc>
                <a:spcPct val="100000"/>
              </a:lnSpc>
              <a:spcBef>
                <a:spcPts val="105"/>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Monopolies can gain political power and the ability to shape society in an undemocratic and unaccountable way – especially with big IT giants who have such an influence on society and people’s choices. There is a growing concern over the influence of Facebook, Google and Twitter because they influence the diffusion of information in society.</a:t>
            </a:r>
            <a:endParaRPr sz="1600" b="0" i="0" u="none" strike="noStrike" cap="none">
              <a:solidFill>
                <a:srgbClr val="000000"/>
              </a:solidFill>
              <a:latin typeface="Quattrocento Sans"/>
              <a:ea typeface="Quattrocento Sans"/>
              <a:cs typeface="Quattrocento Sans"/>
              <a:sym typeface="Quattrocento Sans"/>
            </a:endParaRPr>
          </a:p>
        </p:txBody>
      </p:sp>
      <p:sp>
        <p:nvSpPr>
          <p:cNvPr id="1182" name="Google Shape;1182;p78"/>
          <p:cNvSpPr txBox="1"/>
          <p:nvPr/>
        </p:nvSpPr>
        <p:spPr>
          <a:xfrm>
            <a:off x="1415475" y="956275"/>
            <a:ext cx="6044868"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Disadvantages of Monopoly</a:t>
            </a:r>
            <a:endParaRPr sz="3600" b="1" i="0" u="none" strike="noStrike" cap="none">
              <a:solidFill>
                <a:schemeClr val="dk1"/>
              </a:solidFill>
              <a:latin typeface="Helvetica Neue"/>
              <a:ea typeface="Helvetica Neue"/>
              <a:cs typeface="Helvetica Neue"/>
              <a:sym typeface="Helvetica Neue"/>
            </a:endParaRPr>
          </a:p>
        </p:txBody>
      </p:sp>
      <p:sp>
        <p:nvSpPr>
          <p:cNvPr id="1183" name="Google Shape;1183;p78"/>
          <p:cNvSpPr txBox="1"/>
          <p:nvPr/>
        </p:nvSpPr>
        <p:spPr>
          <a:xfrm>
            <a:off x="336491" y="946651"/>
            <a:ext cx="1078989"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13.1</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79"/>
          <p:cNvSpPr txBox="1"/>
          <p:nvPr/>
        </p:nvSpPr>
        <p:spPr>
          <a:xfrm>
            <a:off x="1259538" y="2103302"/>
            <a:ext cx="9672924" cy="2992471"/>
          </a:xfrm>
          <a:prstGeom prst="rect">
            <a:avLst/>
          </a:prstGeom>
          <a:noFill/>
          <a:ln>
            <a:noFill/>
          </a:ln>
        </p:spPr>
        <p:txBody>
          <a:bodyPr spcFirstLastPara="1" wrap="square" lIns="0" tIns="12050" rIns="0" bIns="0" anchor="t" anchorCtr="0">
            <a:spAutoFit/>
          </a:bodyPr>
          <a:lstStyle/>
          <a:p>
            <a:pPr marL="368300" marR="0" lvl="0" indent="-342900" algn="l" rtl="0">
              <a:lnSpc>
                <a:spcPct val="100000"/>
              </a:lnSpc>
              <a:spcBef>
                <a:spcPts val="0"/>
              </a:spcBef>
              <a:spcAft>
                <a:spcPts val="0"/>
              </a:spcAft>
              <a:buClr>
                <a:schemeClr val="dk1"/>
              </a:buClr>
              <a:buSzPts val="1600"/>
              <a:buFont typeface="Arial"/>
              <a:buAutoNum type="arabicPeriod"/>
            </a:pPr>
            <a:r>
              <a:rPr lang="en-US" sz="1600" b="1" i="0" u="none" strike="noStrike" cap="none">
                <a:solidFill>
                  <a:schemeClr val="dk1"/>
                </a:solidFill>
                <a:latin typeface="Quattrocento Sans"/>
                <a:ea typeface="Quattrocento Sans"/>
                <a:cs typeface="Quattrocento Sans"/>
                <a:sym typeface="Quattrocento Sans"/>
              </a:rPr>
              <a:t>Economies of scale</a:t>
            </a:r>
            <a:br>
              <a:rPr lang="en-US" sz="1600" b="1" i="0" u="none" strike="noStrike" cap="none">
                <a:solidFill>
                  <a:schemeClr val="dk1"/>
                </a:solidFill>
                <a:latin typeface="Quattrocento Sans"/>
                <a:ea typeface="Quattrocento Sans"/>
                <a:cs typeface="Quattrocento Sans"/>
                <a:sym typeface="Quattrocento Sans"/>
              </a:rPr>
            </a:br>
            <a:br>
              <a:rPr lang="en-US" sz="1600" b="1"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In an industry with high fixed costs, a single firm can gain lower long-run average costs – through exploiting economies of scale. This is particularly important for firms operating in a natural monopoly (e.g. rail  infrastructure, gas network). For example, it would make no sense to have many small companies providing tap water because these small firms would be duplicating investment and infrastructure. The large-scale infrastructure makes it more efficient to just have one firm – a monopoly.</a:t>
            </a:r>
            <a:endParaRPr sz="1600" b="0" i="0" u="none" strike="noStrike" cap="none">
              <a:solidFill>
                <a:schemeClr val="dk1"/>
              </a:solidFill>
              <a:latin typeface="Quattrocento Sans"/>
              <a:ea typeface="Quattrocento Sans"/>
              <a:cs typeface="Quattrocento Sans"/>
              <a:sym typeface="Quattrocento Sans"/>
            </a:endParaRPr>
          </a:p>
          <a:p>
            <a:pPr marL="469900" marR="0" lvl="0" indent="-241300" algn="l" rtl="0">
              <a:lnSpc>
                <a:spcPct val="100000"/>
              </a:lnSpc>
              <a:spcBef>
                <a:spcPts val="95"/>
              </a:spcBef>
              <a:spcAft>
                <a:spcPts val="0"/>
              </a:spcAft>
              <a:buClr>
                <a:schemeClr val="dk1"/>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368300" marR="0" lvl="0" indent="-342900" algn="l" rtl="0">
              <a:lnSpc>
                <a:spcPct val="100000"/>
              </a:lnSpc>
              <a:spcBef>
                <a:spcPts val="95"/>
              </a:spcBef>
              <a:spcAft>
                <a:spcPts val="0"/>
              </a:spcAft>
              <a:buClr>
                <a:schemeClr val="dk1"/>
              </a:buClr>
              <a:buSzPts val="1600"/>
              <a:buFont typeface="Arial"/>
              <a:buAutoNum type="arabicPeriod"/>
            </a:pPr>
            <a:r>
              <a:rPr lang="en-US" sz="1600" b="1" i="0" u="none" strike="noStrike" cap="none">
                <a:solidFill>
                  <a:schemeClr val="dk1"/>
                </a:solidFill>
                <a:latin typeface="Quattrocento Sans"/>
                <a:ea typeface="Quattrocento Sans"/>
                <a:cs typeface="Quattrocento Sans"/>
                <a:sym typeface="Quattrocento Sans"/>
              </a:rPr>
              <a:t>Firms with monopoly power may be the most efficient and dynamic</a:t>
            </a:r>
            <a:r>
              <a:rPr lang="en-US" sz="1600" b="0" i="0" u="none" strike="noStrike" cap="none">
                <a:solidFill>
                  <a:schemeClr val="dk1"/>
                </a:solidFill>
                <a:latin typeface="Quattrocento Sans"/>
                <a:ea typeface="Quattrocento Sans"/>
                <a:cs typeface="Quattrocento Sans"/>
                <a:sym typeface="Quattrocento Sans"/>
              </a:rPr>
              <a:t>.</a:t>
            </a:r>
            <a:br>
              <a:rPr lang="en-US" sz="1600" b="0" i="0" u="none" strike="noStrike" cap="none">
                <a:solidFill>
                  <a:schemeClr val="dk1"/>
                </a:solidFill>
                <a:latin typeface="Quattrocento Sans"/>
                <a:ea typeface="Quattrocento Sans"/>
                <a:cs typeface="Quattrocento Sans"/>
                <a:sym typeface="Quattrocento Sans"/>
              </a:rPr>
            </a:b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Firms may gain monopoly power by being better than their rivals. For example, Google has monopoly power on search engines –  but can we say Google is an inefficient firm who don’t seek to innovate?</a:t>
            </a:r>
            <a:endParaRPr sz="1600" b="0" i="0" u="none" strike="noStrike" cap="none">
              <a:solidFill>
                <a:schemeClr val="dk1"/>
              </a:solidFill>
              <a:latin typeface="Quattrocento Sans"/>
              <a:ea typeface="Quattrocento Sans"/>
              <a:cs typeface="Quattrocento Sans"/>
              <a:sym typeface="Quattrocento Sans"/>
            </a:endParaRPr>
          </a:p>
        </p:txBody>
      </p:sp>
      <p:sp>
        <p:nvSpPr>
          <p:cNvPr id="1189" name="Google Shape;1189;p79"/>
          <p:cNvSpPr txBox="1"/>
          <p:nvPr/>
        </p:nvSpPr>
        <p:spPr>
          <a:xfrm>
            <a:off x="1415474" y="956275"/>
            <a:ext cx="540624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Advantages of Monopoly</a:t>
            </a:r>
            <a:endParaRPr sz="3600" b="1" i="0" u="none" strike="noStrike" cap="none">
              <a:solidFill>
                <a:schemeClr val="dk1"/>
              </a:solidFill>
              <a:latin typeface="Helvetica Neue"/>
              <a:ea typeface="Helvetica Neue"/>
              <a:cs typeface="Helvetica Neue"/>
              <a:sym typeface="Helvetica Neue"/>
            </a:endParaRPr>
          </a:p>
        </p:txBody>
      </p:sp>
      <p:sp>
        <p:nvSpPr>
          <p:cNvPr id="1190" name="Google Shape;1190;p79"/>
          <p:cNvSpPr txBox="1"/>
          <p:nvPr/>
        </p:nvSpPr>
        <p:spPr>
          <a:xfrm>
            <a:off x="336491" y="946651"/>
            <a:ext cx="1078989"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13.2</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80"/>
          <p:cNvSpPr txBox="1"/>
          <p:nvPr/>
        </p:nvSpPr>
        <p:spPr>
          <a:xfrm>
            <a:off x="1107138" y="2068699"/>
            <a:ext cx="9977724" cy="2720601"/>
          </a:xfrm>
          <a:prstGeom prst="rect">
            <a:avLst/>
          </a:prstGeom>
          <a:noFill/>
          <a:ln>
            <a:noFill/>
          </a:ln>
        </p:spPr>
        <p:txBody>
          <a:bodyPr spcFirstLastPara="1" wrap="square" lIns="0" tIns="12050" rIns="0" bIns="0" anchor="t" anchorCtr="0">
            <a:spAutoFit/>
          </a:bodyPr>
          <a:lstStyle/>
          <a:p>
            <a:pPr marL="368300" marR="0" lvl="0" indent="-342900" algn="l" rtl="0">
              <a:lnSpc>
                <a:spcPct val="100000"/>
              </a:lnSpc>
              <a:spcBef>
                <a:spcPts val="0"/>
              </a:spcBef>
              <a:spcAft>
                <a:spcPts val="0"/>
              </a:spcAft>
              <a:buClr>
                <a:schemeClr val="dk1"/>
              </a:buClr>
              <a:buSzPts val="1600"/>
              <a:buFont typeface="Calibri"/>
              <a:buAutoNum type="arabicPeriod" startAt="3"/>
            </a:pPr>
            <a:r>
              <a:rPr lang="en-US" sz="1600" b="1" i="0" u="none" strike="noStrike" cap="none">
                <a:solidFill>
                  <a:schemeClr val="dk1"/>
                </a:solidFill>
                <a:latin typeface="Quattrocento Sans"/>
                <a:ea typeface="Quattrocento Sans"/>
                <a:cs typeface="Quattrocento Sans"/>
                <a:sym typeface="Quattrocento Sans"/>
              </a:rPr>
              <a:t>Innovation.</a:t>
            </a:r>
            <a:br>
              <a:rPr lang="en-US" sz="1600" b="1" i="0" u="none" strike="noStrike" cap="none">
                <a:solidFill>
                  <a:schemeClr val="dk1"/>
                </a:solidFill>
                <a:latin typeface="Quattrocento Sans"/>
                <a:ea typeface="Quattrocento Sans"/>
                <a:cs typeface="Quattrocento Sans"/>
                <a:sym typeface="Quattrocento Sans"/>
              </a:rPr>
            </a:br>
            <a:br>
              <a:rPr lang="en-US" sz="1600" b="1"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Without patents and monopoly power, drug companies would be unwilling to invest so much in drug  research. The monopoly power of patent provides an incentive for firms to develop new technology and  knowledge, that can benefit society. Also, monopolies make supernormal profit and this supernormal profit  can be used to fund investment which leads to improved technology and dynamic efficiency. For example,  large tech monopolies, such as Google and Apple have invested significantly in new technological  developments.</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However, this can also have downsides with drug companies able to charge excessively high prices for life-saving drugs. It also gives drug companies an incentive to push pharmaceutical treatments rather than much cheaper solutions to promoting good health and avoiding the poor health in the first place.</a:t>
            </a:r>
            <a:endParaRPr sz="1400" b="0" i="0" u="none" strike="noStrike" cap="none">
              <a:solidFill>
                <a:srgbClr val="000000"/>
              </a:solidFill>
              <a:latin typeface="Quattrocento Sans"/>
              <a:ea typeface="Quattrocento Sans"/>
              <a:cs typeface="Quattrocento Sans"/>
              <a:sym typeface="Quattrocento Sans"/>
            </a:endParaRPr>
          </a:p>
        </p:txBody>
      </p:sp>
      <p:sp>
        <p:nvSpPr>
          <p:cNvPr id="1196" name="Google Shape;1196;p80"/>
          <p:cNvSpPr txBox="1"/>
          <p:nvPr/>
        </p:nvSpPr>
        <p:spPr>
          <a:xfrm>
            <a:off x="1415474" y="956275"/>
            <a:ext cx="5420755"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Advantages of Monopoly</a:t>
            </a:r>
            <a:endParaRPr sz="3600" b="1" i="0" u="none" strike="noStrike" cap="none">
              <a:solidFill>
                <a:schemeClr val="dk1"/>
              </a:solidFill>
              <a:latin typeface="Helvetica Neue"/>
              <a:ea typeface="Helvetica Neue"/>
              <a:cs typeface="Helvetica Neue"/>
              <a:sym typeface="Helvetica Neue"/>
            </a:endParaRPr>
          </a:p>
        </p:txBody>
      </p:sp>
      <p:sp>
        <p:nvSpPr>
          <p:cNvPr id="1197" name="Google Shape;1197;p80"/>
          <p:cNvSpPr txBox="1"/>
          <p:nvPr/>
        </p:nvSpPr>
        <p:spPr>
          <a:xfrm>
            <a:off x="336491" y="946651"/>
            <a:ext cx="1078989"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13.2</a:t>
            </a:r>
            <a:endParaRPr sz="36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81"/>
          <p:cNvSpPr txBox="1"/>
          <p:nvPr/>
        </p:nvSpPr>
        <p:spPr>
          <a:xfrm>
            <a:off x="1487501" y="955200"/>
            <a:ext cx="8469299"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Evaluation of Pros &amp; Cons of Monopoly</a:t>
            </a:r>
            <a:endParaRPr sz="3600" b="1" i="0" u="none" strike="noStrike" cap="none">
              <a:solidFill>
                <a:schemeClr val="dk1"/>
              </a:solidFill>
              <a:latin typeface="Helvetica Neue"/>
              <a:ea typeface="Helvetica Neue"/>
              <a:cs typeface="Helvetica Neue"/>
              <a:sym typeface="Helvetica Neue"/>
            </a:endParaRPr>
          </a:p>
        </p:txBody>
      </p:sp>
      <p:sp>
        <p:nvSpPr>
          <p:cNvPr id="1203" name="Google Shape;1203;p81"/>
          <p:cNvSpPr txBox="1"/>
          <p:nvPr/>
        </p:nvSpPr>
        <p:spPr>
          <a:xfrm>
            <a:off x="336491" y="946651"/>
            <a:ext cx="115099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13.3</a:t>
            </a:r>
            <a:endParaRPr sz="3600" b="0" i="0" u="none" strike="noStrike" cap="none">
              <a:solidFill>
                <a:srgbClr val="000000"/>
              </a:solidFill>
              <a:latin typeface="Helvetica Neue"/>
              <a:ea typeface="Helvetica Neue"/>
              <a:cs typeface="Helvetica Neue"/>
              <a:sym typeface="Helvetica Neue"/>
            </a:endParaRPr>
          </a:p>
        </p:txBody>
      </p:sp>
      <p:sp>
        <p:nvSpPr>
          <p:cNvPr id="1204" name="Google Shape;1204;p81"/>
          <p:cNvSpPr txBox="1"/>
          <p:nvPr/>
        </p:nvSpPr>
        <p:spPr>
          <a:xfrm>
            <a:off x="1169246" y="1851386"/>
            <a:ext cx="10021268" cy="4003004"/>
          </a:xfrm>
          <a:prstGeom prst="rect">
            <a:avLst/>
          </a:prstGeom>
          <a:noFill/>
          <a:ln>
            <a:noFill/>
          </a:ln>
        </p:spPr>
        <p:txBody>
          <a:bodyPr spcFirstLastPara="1" wrap="square" lIns="0" tIns="12050" rIns="0" bIns="0" anchor="t" anchorCtr="0">
            <a:spAutoFit/>
          </a:bodyPr>
          <a:lstStyle/>
          <a:p>
            <a:pPr marL="368300" marR="0" lvl="0" indent="-342900" algn="l" rtl="0">
              <a:lnSpc>
                <a:spcPct val="100000"/>
              </a:lnSpc>
              <a:spcBef>
                <a:spcPts val="0"/>
              </a:spcBef>
              <a:spcAft>
                <a:spcPts val="0"/>
              </a:spcAft>
              <a:buClr>
                <a:schemeClr val="dk1"/>
              </a:buClr>
              <a:buSzPts val="1600"/>
              <a:buFont typeface="Arial"/>
              <a:buAutoNum type="arabicPeriod"/>
            </a:pPr>
            <a:r>
              <a:rPr lang="en-US" sz="1600" b="1" i="0" u="none" strike="noStrike" cap="none">
                <a:solidFill>
                  <a:schemeClr val="dk1"/>
                </a:solidFill>
                <a:latin typeface="Quattrocento Sans"/>
                <a:ea typeface="Quattrocento Sans"/>
                <a:cs typeface="Quattrocento Sans"/>
                <a:sym typeface="Quattrocento Sans"/>
              </a:rPr>
              <a:t>It depends whether market is contestable</a:t>
            </a:r>
            <a:br>
              <a:rPr lang="en-US" sz="1600" b="1" i="0" u="none" strike="noStrike" cap="none">
                <a:solidFill>
                  <a:schemeClr val="dk1"/>
                </a:solidFill>
                <a:latin typeface="Quattrocento Sans"/>
                <a:ea typeface="Quattrocento Sans"/>
                <a:cs typeface="Quattrocento Sans"/>
                <a:sym typeface="Quattrocento Sans"/>
              </a:rPr>
            </a:br>
            <a:br>
              <a:rPr lang="en-US" sz="1600" b="1"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A contestable monopoly will face the threat of entry. This threat of entry will create an incentive to be efficient and keep prices low.</a:t>
            </a:r>
            <a:endParaRPr sz="1600" b="0" i="0" u="none" strike="noStrike" cap="none">
              <a:solidFill>
                <a:srgbClr val="000000"/>
              </a:solidFill>
              <a:latin typeface="Quattrocento Sans"/>
              <a:ea typeface="Quattrocento Sans"/>
              <a:cs typeface="Quattrocento Sans"/>
              <a:sym typeface="Quattrocento Sans"/>
            </a:endParaRPr>
          </a:p>
          <a:p>
            <a:pPr marL="469900" marR="0" lvl="0" indent="-241300" algn="l" rtl="0">
              <a:lnSpc>
                <a:spcPct val="100000"/>
              </a:lnSpc>
              <a:spcBef>
                <a:spcPts val="95"/>
              </a:spcBef>
              <a:spcAft>
                <a:spcPts val="0"/>
              </a:spcAft>
              <a:buClr>
                <a:schemeClr val="dk1"/>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368300" marR="0" lvl="0" indent="-342900" algn="l" rtl="0">
              <a:lnSpc>
                <a:spcPct val="100000"/>
              </a:lnSpc>
              <a:spcBef>
                <a:spcPts val="95"/>
              </a:spcBef>
              <a:spcAft>
                <a:spcPts val="0"/>
              </a:spcAft>
              <a:buClr>
                <a:schemeClr val="dk1"/>
              </a:buClr>
              <a:buSzPts val="1600"/>
              <a:buFont typeface="Arial"/>
              <a:buAutoNum type="arabicPeriod"/>
            </a:pPr>
            <a:r>
              <a:rPr lang="en-US" sz="1600" b="1" i="0" u="none" strike="noStrike" cap="none">
                <a:solidFill>
                  <a:schemeClr val="dk1"/>
                </a:solidFill>
                <a:latin typeface="Quattrocento Sans"/>
                <a:ea typeface="Quattrocento Sans"/>
                <a:cs typeface="Quattrocento Sans"/>
                <a:sym typeface="Quattrocento Sans"/>
              </a:rPr>
              <a:t>It depends on the ownership structure.</a:t>
            </a:r>
            <a:br>
              <a:rPr lang="en-US" sz="1600" b="1" i="0" u="none" strike="noStrike" cap="none">
                <a:solidFill>
                  <a:schemeClr val="dk1"/>
                </a:solidFill>
                <a:latin typeface="Quattrocento Sans"/>
                <a:ea typeface="Quattrocento Sans"/>
                <a:cs typeface="Quattrocento Sans"/>
                <a:sym typeface="Quattrocento Sans"/>
              </a:rPr>
            </a:br>
            <a:br>
              <a:rPr lang="en-US" sz="1600" b="1"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Some former nationalised monopolies had inefficiencies, e.g. British Rail was noted for poor sandwich selection and some inefficiencies in running the network. However, this may have been partly monopoly power but also the lack of incentives for a nationalised firm.</a:t>
            </a:r>
            <a:endParaRPr sz="1600" b="0" i="0" u="none" strike="noStrike" cap="none">
              <a:solidFill>
                <a:srgbClr val="000000"/>
              </a:solidFill>
              <a:latin typeface="Quattrocento Sans"/>
              <a:ea typeface="Quattrocento Sans"/>
              <a:cs typeface="Quattrocento Sans"/>
              <a:sym typeface="Quattrocento Sans"/>
            </a:endParaRPr>
          </a:p>
          <a:p>
            <a:pPr marL="469900" marR="0" lvl="0" indent="-241300" algn="l" rtl="0">
              <a:lnSpc>
                <a:spcPct val="100000"/>
              </a:lnSpc>
              <a:spcBef>
                <a:spcPts val="95"/>
              </a:spcBef>
              <a:spcAft>
                <a:spcPts val="0"/>
              </a:spcAft>
              <a:buClr>
                <a:schemeClr val="dk1"/>
              </a:buClr>
              <a:buSzPts val="1600"/>
              <a:buFont typeface="Arial"/>
              <a:buNone/>
            </a:pPr>
            <a:endParaRPr sz="1600" b="1" i="0" u="none" strike="noStrike" cap="none">
              <a:solidFill>
                <a:schemeClr val="dk1"/>
              </a:solidFill>
              <a:latin typeface="Quattrocento Sans"/>
              <a:ea typeface="Quattrocento Sans"/>
              <a:cs typeface="Quattrocento Sans"/>
              <a:sym typeface="Quattrocento Sans"/>
            </a:endParaRPr>
          </a:p>
          <a:p>
            <a:pPr marL="368300" marR="0" lvl="0" indent="-342900" algn="l" rtl="0">
              <a:lnSpc>
                <a:spcPct val="100000"/>
              </a:lnSpc>
              <a:spcBef>
                <a:spcPts val="95"/>
              </a:spcBef>
              <a:spcAft>
                <a:spcPts val="0"/>
              </a:spcAft>
              <a:buClr>
                <a:schemeClr val="dk1"/>
              </a:buClr>
              <a:buSzPts val="1600"/>
              <a:buFont typeface="Arial"/>
              <a:buAutoNum type="arabicPeriod"/>
            </a:pPr>
            <a:r>
              <a:rPr lang="en-US" sz="1600" b="1" i="0" u="none" strike="noStrike" cap="none">
                <a:solidFill>
                  <a:schemeClr val="dk1"/>
                </a:solidFill>
                <a:latin typeface="Quattrocento Sans"/>
                <a:ea typeface="Quattrocento Sans"/>
                <a:cs typeface="Quattrocento Sans"/>
                <a:sym typeface="Quattrocento Sans"/>
              </a:rPr>
              <a:t>It depends on management.</a:t>
            </a:r>
            <a:br>
              <a:rPr lang="en-US" sz="1600" b="1" i="0" u="none" strike="noStrike" cap="none">
                <a:solidFill>
                  <a:schemeClr val="dk1"/>
                </a:solidFill>
                <a:latin typeface="Quattrocento Sans"/>
                <a:ea typeface="Quattrocento Sans"/>
                <a:cs typeface="Quattrocento Sans"/>
                <a:sym typeface="Quattrocento Sans"/>
              </a:rPr>
            </a:br>
            <a:br>
              <a:rPr lang="en-US" sz="1600" b="1"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Some large monopolies have successful management to avoid the inertia possible in large monopolies. For example, Amazon has grown by keeping small units of workers who feel a responsibility to compete against other units within the firm.</a:t>
            </a: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82"/>
          <p:cNvSpPr txBox="1"/>
          <p:nvPr/>
        </p:nvSpPr>
        <p:spPr>
          <a:xfrm>
            <a:off x="1415474" y="956275"/>
            <a:ext cx="8280069"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Evaluation of Pros &amp; Cons of Monopoly</a:t>
            </a:r>
            <a:endParaRPr sz="3600" b="1" i="0" u="none" strike="noStrike" cap="none">
              <a:solidFill>
                <a:schemeClr val="dk1"/>
              </a:solidFill>
              <a:latin typeface="Helvetica Neue"/>
              <a:ea typeface="Helvetica Neue"/>
              <a:cs typeface="Helvetica Neue"/>
              <a:sym typeface="Helvetica Neue"/>
            </a:endParaRPr>
          </a:p>
        </p:txBody>
      </p:sp>
      <p:sp>
        <p:nvSpPr>
          <p:cNvPr id="1210" name="Google Shape;1210;p82"/>
          <p:cNvSpPr txBox="1"/>
          <p:nvPr/>
        </p:nvSpPr>
        <p:spPr>
          <a:xfrm>
            <a:off x="336491" y="946651"/>
            <a:ext cx="1078989"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13.3</a:t>
            </a:r>
            <a:endParaRPr sz="3600" b="0" i="0" u="none" strike="noStrike" cap="none">
              <a:solidFill>
                <a:srgbClr val="000000"/>
              </a:solidFill>
              <a:latin typeface="Helvetica Neue"/>
              <a:ea typeface="Helvetica Neue"/>
              <a:cs typeface="Helvetica Neue"/>
              <a:sym typeface="Helvetica Neue"/>
            </a:endParaRPr>
          </a:p>
        </p:txBody>
      </p:sp>
      <p:sp>
        <p:nvSpPr>
          <p:cNvPr id="1211" name="Google Shape;1211;p82"/>
          <p:cNvSpPr txBox="1"/>
          <p:nvPr/>
        </p:nvSpPr>
        <p:spPr>
          <a:xfrm>
            <a:off x="1169246" y="1691732"/>
            <a:ext cx="10565554" cy="4767316"/>
          </a:xfrm>
          <a:prstGeom prst="rect">
            <a:avLst/>
          </a:prstGeom>
          <a:noFill/>
          <a:ln>
            <a:noFill/>
          </a:ln>
        </p:spPr>
        <p:txBody>
          <a:bodyPr spcFirstLastPara="1" wrap="square" lIns="0" tIns="12050" rIns="0" bIns="0" anchor="t" anchorCtr="0">
            <a:spAutoFit/>
          </a:bodyPr>
          <a:lstStyle/>
          <a:p>
            <a:pPr marL="368300" marR="0" lvl="0" indent="-342900" algn="l" rtl="0">
              <a:lnSpc>
                <a:spcPct val="100000"/>
              </a:lnSpc>
              <a:spcBef>
                <a:spcPts val="0"/>
              </a:spcBef>
              <a:spcAft>
                <a:spcPts val="0"/>
              </a:spcAft>
              <a:buClr>
                <a:schemeClr val="dk1"/>
              </a:buClr>
              <a:buSzPts val="1600"/>
              <a:buFont typeface="Arial"/>
              <a:buAutoNum type="arabicPeriod" startAt="5"/>
            </a:pPr>
            <a:r>
              <a:rPr lang="en-US" sz="1600" b="1" i="0" u="none" strike="noStrike" cap="none">
                <a:solidFill>
                  <a:schemeClr val="dk1"/>
                </a:solidFill>
                <a:latin typeface="Quattrocento Sans"/>
                <a:ea typeface="Quattrocento Sans"/>
                <a:cs typeface="Quattrocento Sans"/>
                <a:sym typeface="Quattrocento Sans"/>
              </a:rPr>
              <a:t>It depends on the industry</a:t>
            </a:r>
            <a:br>
              <a:rPr lang="en-US" sz="1600" b="1"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In an industry like health care, there are different motivations to say banking. Doctors and nurses do not need a competitive market to offer good service, it is part of the job. If we take the banking industry, the  economies of scale in offering a national banking network are limited. If it was a merger of two steel firms, which has much higher fixed costs, the economies of scale may be greater. If two pharmaceutical firms or aero plane manufacturers merged, there could be a good case to say they would use their combined profit for research and development.</a:t>
            </a:r>
            <a:endParaRPr sz="1600" b="0" i="0" u="none" strike="noStrike" cap="none">
              <a:solidFill>
                <a:srgbClr val="000000"/>
              </a:solidFill>
              <a:latin typeface="Quattrocento Sans"/>
              <a:ea typeface="Quattrocento Sans"/>
              <a:cs typeface="Quattrocento Sans"/>
              <a:sym typeface="Quattrocento Sans"/>
            </a:endParaRPr>
          </a:p>
          <a:p>
            <a:pPr marL="368300" marR="0" lvl="0" indent="-241300" algn="l" rtl="0">
              <a:lnSpc>
                <a:spcPct val="100000"/>
              </a:lnSpc>
              <a:spcBef>
                <a:spcPts val="95"/>
              </a:spcBef>
              <a:spcAft>
                <a:spcPts val="0"/>
              </a:spcAft>
              <a:buClr>
                <a:schemeClr val="dk1"/>
              </a:buClr>
              <a:buSzPts val="1600"/>
              <a:buFont typeface="Calibri"/>
              <a:buNone/>
            </a:pPr>
            <a:endParaRPr sz="1600" b="1" i="0" u="none" strike="noStrike" cap="none">
              <a:solidFill>
                <a:schemeClr val="dk1"/>
              </a:solidFill>
              <a:latin typeface="Quattrocento Sans"/>
              <a:ea typeface="Quattrocento Sans"/>
              <a:cs typeface="Quattrocento Sans"/>
              <a:sym typeface="Quattrocento Sans"/>
            </a:endParaRPr>
          </a:p>
          <a:p>
            <a:pPr marL="368300" marR="0" lvl="0" indent="-342900" algn="l" rtl="0">
              <a:lnSpc>
                <a:spcPct val="100000"/>
              </a:lnSpc>
              <a:spcBef>
                <a:spcPts val="95"/>
              </a:spcBef>
              <a:spcAft>
                <a:spcPts val="0"/>
              </a:spcAft>
              <a:buClr>
                <a:schemeClr val="dk1"/>
              </a:buClr>
              <a:buSzPts val="1600"/>
              <a:buFont typeface="Arial"/>
              <a:buAutoNum type="arabicPeriod" startAt="5"/>
            </a:pPr>
            <a:r>
              <a:rPr lang="en-US" sz="1600" b="1" i="0" u="none" strike="noStrike" cap="none">
                <a:solidFill>
                  <a:schemeClr val="dk1"/>
                </a:solidFill>
                <a:latin typeface="Quattrocento Sans"/>
                <a:ea typeface="Quattrocento Sans"/>
                <a:cs typeface="Quattrocento Sans"/>
                <a:sym typeface="Quattrocento Sans"/>
              </a:rPr>
              <a:t>It depends on government regulation</a:t>
            </a:r>
            <a:br>
              <a:rPr lang="en-US" sz="1600" b="1"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If governments threaten price regulation or regulation of service, this can reduce the excesses of some monopolies.</a:t>
            </a:r>
            <a:endParaRPr sz="1600" b="0" i="0" u="none" strike="noStrike" cap="none">
              <a:solidFill>
                <a:srgbClr val="000000"/>
              </a:solidFill>
              <a:latin typeface="Quattrocento Sans"/>
              <a:ea typeface="Quattrocento Sans"/>
              <a:cs typeface="Quattrocento Sans"/>
              <a:sym typeface="Quattrocento Sans"/>
            </a:endParaRPr>
          </a:p>
          <a:p>
            <a:pPr marL="368300" marR="0" lvl="0" indent="-241300" algn="l" rtl="0">
              <a:lnSpc>
                <a:spcPct val="100000"/>
              </a:lnSpc>
              <a:spcBef>
                <a:spcPts val="95"/>
              </a:spcBef>
              <a:spcAft>
                <a:spcPts val="0"/>
              </a:spcAft>
              <a:buClr>
                <a:schemeClr val="dk1"/>
              </a:buClr>
              <a:buSzPts val="1600"/>
              <a:buFont typeface="Calibri"/>
              <a:buNone/>
            </a:pPr>
            <a:endParaRPr sz="1600" b="1" i="0" u="none" strike="noStrike" cap="none">
              <a:solidFill>
                <a:schemeClr val="dk1"/>
              </a:solidFill>
              <a:latin typeface="Quattrocento Sans"/>
              <a:ea typeface="Quattrocento Sans"/>
              <a:cs typeface="Quattrocento Sans"/>
              <a:sym typeface="Quattrocento Sans"/>
            </a:endParaRPr>
          </a:p>
          <a:p>
            <a:pPr marL="368300" marR="0" lvl="0" indent="-342900" algn="l" rtl="0">
              <a:lnSpc>
                <a:spcPct val="100000"/>
              </a:lnSpc>
              <a:spcBef>
                <a:spcPts val="95"/>
              </a:spcBef>
              <a:spcAft>
                <a:spcPts val="0"/>
              </a:spcAft>
              <a:buClr>
                <a:schemeClr val="dk1"/>
              </a:buClr>
              <a:buSzPts val="1600"/>
              <a:buFont typeface="Arial"/>
              <a:buAutoNum type="arabicPeriod" startAt="5"/>
            </a:pPr>
            <a:r>
              <a:rPr lang="en-US" sz="1600" b="1" i="0" u="none" strike="noStrike" cap="none">
                <a:solidFill>
                  <a:schemeClr val="dk1"/>
                </a:solidFill>
                <a:latin typeface="Quattrocento Sans"/>
                <a:ea typeface="Quattrocento Sans"/>
                <a:cs typeface="Quattrocento Sans"/>
                <a:sym typeface="Quattrocento Sans"/>
              </a:rPr>
              <a:t>Environmental factors</a:t>
            </a:r>
            <a:br>
              <a:rPr lang="en-US" sz="1600" b="1"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A monopoly which restricts output may ironically improve the environment if it lowers consumption.</a:t>
            </a:r>
            <a:endParaRPr sz="1600" b="0" i="0" u="none" strike="noStrike" cap="none">
              <a:solidFill>
                <a:srgbClr val="000000"/>
              </a:solidFill>
              <a:latin typeface="Quattrocento Sans"/>
              <a:ea typeface="Quattrocento Sans"/>
              <a:cs typeface="Quattrocento Sans"/>
              <a:sym typeface="Quattrocento Sans"/>
            </a:endParaRPr>
          </a:p>
          <a:p>
            <a:pPr marL="368300" marR="0" lvl="0" indent="-241300" algn="l" rtl="0">
              <a:lnSpc>
                <a:spcPct val="100000"/>
              </a:lnSpc>
              <a:spcBef>
                <a:spcPts val="95"/>
              </a:spcBef>
              <a:spcAft>
                <a:spcPts val="0"/>
              </a:spcAft>
              <a:buClr>
                <a:schemeClr val="dk1"/>
              </a:buClr>
              <a:buSzPts val="1600"/>
              <a:buFont typeface="Calibri"/>
              <a:buNone/>
            </a:pPr>
            <a:endParaRPr sz="1600" b="0" i="0" u="none" strike="noStrike" cap="none">
              <a:solidFill>
                <a:schemeClr val="dk1"/>
              </a:solidFill>
              <a:latin typeface="Quattrocento Sans"/>
              <a:ea typeface="Quattrocento Sans"/>
              <a:cs typeface="Quattrocento Sans"/>
              <a:sym typeface="Quattrocento Sans"/>
            </a:endParaRPr>
          </a:p>
          <a:p>
            <a:pPr marL="368300" marR="0" lvl="0" indent="-342900" algn="l" rtl="0">
              <a:lnSpc>
                <a:spcPct val="100000"/>
              </a:lnSpc>
              <a:spcBef>
                <a:spcPts val="95"/>
              </a:spcBef>
              <a:spcAft>
                <a:spcPts val="0"/>
              </a:spcAft>
              <a:buClr>
                <a:schemeClr val="dk1"/>
              </a:buClr>
              <a:buSzPts val="1600"/>
              <a:buFont typeface="Arial"/>
              <a:buAutoNum type="arabicPeriod" startAt="5"/>
            </a:pPr>
            <a:r>
              <a:rPr lang="en-US" sz="1600" b="1" i="0" u="none" strike="noStrike" cap="none">
                <a:solidFill>
                  <a:schemeClr val="dk1"/>
                </a:solidFill>
                <a:latin typeface="Quattrocento Sans"/>
                <a:ea typeface="Quattrocento Sans"/>
                <a:cs typeface="Quattrocento Sans"/>
                <a:sym typeface="Quattrocento Sans"/>
              </a:rPr>
              <a:t>It depends on how you define the industry</a:t>
            </a:r>
            <a:br>
              <a:rPr lang="en-US" sz="1600" b="1"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A domestic monopoly in steel may still face international competition – from foreign steel companies. Eurotunnel faces a monopoly on trains between the UK and France but it faces competition from other methods of transport – e.g. planes and boats.</a:t>
            </a:r>
            <a:endParaRPr sz="1600" b="1"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83"/>
          <p:cNvSpPr txBox="1"/>
          <p:nvPr/>
        </p:nvSpPr>
        <p:spPr>
          <a:xfrm>
            <a:off x="1169247" y="1828800"/>
            <a:ext cx="6374553" cy="3239990"/>
          </a:xfrm>
          <a:prstGeom prst="rect">
            <a:avLst/>
          </a:prstGeom>
          <a:noFill/>
          <a:ln>
            <a:noFill/>
          </a:ln>
        </p:spPr>
        <p:txBody>
          <a:bodyPr spcFirstLastPara="1" wrap="square" lIns="0" tIns="13325" rIns="0" bIns="0" anchor="t" anchorCtr="0">
            <a:spAutoFit/>
          </a:bodyPr>
          <a:lstStyle/>
          <a:p>
            <a:pPr marL="405765" marR="0" lvl="0" indent="-3429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Quattrocento Sans"/>
                <a:ea typeface="Quattrocento Sans"/>
                <a:cs typeface="Quattrocento Sans"/>
                <a:sym typeface="Quattrocento Sans"/>
              </a:rPr>
              <a:t>It is difficult to break up monopolies.</a:t>
            </a:r>
            <a:br>
              <a:rPr lang="en-US" sz="1600" b="0" i="0" u="none" strike="noStrike" cap="none">
                <a:solidFill>
                  <a:schemeClr val="dk1"/>
                </a:solidFill>
                <a:latin typeface="Quattrocento Sans"/>
                <a:ea typeface="Quattrocento Sans"/>
                <a:cs typeface="Quattrocento Sans"/>
                <a:sym typeface="Quattrocento Sans"/>
              </a:rPr>
            </a:b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The US government passed a lawsuit against Microsoft, suggesting it should be split up into three smaller companies but it was never implemented.</a:t>
            </a:r>
            <a:endParaRPr sz="1600" b="0" i="0" u="none" strike="noStrike" cap="none">
              <a:solidFill>
                <a:schemeClr val="dk1"/>
              </a:solidFill>
              <a:latin typeface="Quattrocento Sans"/>
              <a:ea typeface="Quattrocento Sans"/>
              <a:cs typeface="Quattrocento Sans"/>
              <a:sym typeface="Quattrocento Sans"/>
            </a:endParaRPr>
          </a:p>
          <a:p>
            <a:pPr marL="507365" marR="0" lvl="0" indent="-241300" algn="l" rtl="0">
              <a:lnSpc>
                <a:spcPct val="100000"/>
              </a:lnSpc>
              <a:spcBef>
                <a:spcPts val="10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405765" marR="0" lvl="0" indent="-342900" algn="l" rtl="0">
              <a:lnSpc>
                <a:spcPct val="100000"/>
              </a:lnSpc>
              <a:spcBef>
                <a:spcPts val="105"/>
              </a:spcBef>
              <a:spcAft>
                <a:spcPts val="0"/>
              </a:spcAft>
              <a:buClr>
                <a:schemeClr val="dk1"/>
              </a:buClr>
              <a:buSzPts val="1600"/>
              <a:buFont typeface="Arial"/>
              <a:buAutoNum type="arabicPeriod"/>
            </a:pPr>
            <a:r>
              <a:rPr lang="en-US" sz="1600" b="0" i="0" u="none" strike="noStrike" cap="none">
                <a:solidFill>
                  <a:schemeClr val="dk1"/>
                </a:solidFill>
                <a:latin typeface="Quattrocento Sans"/>
                <a:ea typeface="Quattrocento Sans"/>
                <a:cs typeface="Quattrocento Sans"/>
                <a:sym typeface="Quattrocento Sans"/>
              </a:rPr>
              <a:t>Governments can implement regulation of Monopolies</a:t>
            </a:r>
            <a:br>
              <a:rPr lang="en-US" sz="1600" b="0" i="0" u="none" strike="noStrike" cap="none">
                <a:solidFill>
                  <a:schemeClr val="dk1"/>
                </a:solidFill>
                <a:latin typeface="Quattrocento Sans"/>
                <a:ea typeface="Quattrocento Sans"/>
                <a:cs typeface="Quattrocento Sans"/>
                <a:sym typeface="Quattrocento Sans"/>
              </a:rPr>
            </a:b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E.g. OFWAT regulates the prices for water companies. In theory, regulation can enable the best of both worlds – economies of scale, plus fair prices. However, there is concern about whether  regulators do a good job – or whether there is regulatory capture with firms gaining generous price controls.</a:t>
            </a:r>
            <a:endParaRPr sz="1400" b="0" i="0" u="none" strike="noStrike" cap="none">
              <a:solidFill>
                <a:srgbClr val="000000"/>
              </a:solidFill>
              <a:latin typeface="Quattrocento Sans"/>
              <a:ea typeface="Quattrocento Sans"/>
              <a:cs typeface="Quattrocento Sans"/>
              <a:sym typeface="Quattrocento Sans"/>
            </a:endParaRPr>
          </a:p>
        </p:txBody>
      </p:sp>
      <p:pic>
        <p:nvPicPr>
          <p:cNvPr id="1217" name="Google Shape;1217;p83"/>
          <p:cNvPicPr preferRelativeResize="0"/>
          <p:nvPr/>
        </p:nvPicPr>
        <p:blipFill rotWithShape="1">
          <a:blip r:embed="rId3">
            <a:alphaModFix/>
          </a:blip>
          <a:srcRect/>
          <a:stretch/>
        </p:blipFill>
        <p:spPr>
          <a:xfrm>
            <a:off x="7936465" y="2301240"/>
            <a:ext cx="3843528" cy="2255520"/>
          </a:xfrm>
          <a:prstGeom prst="rect">
            <a:avLst/>
          </a:prstGeom>
          <a:noFill/>
          <a:ln>
            <a:noFill/>
          </a:ln>
        </p:spPr>
      </p:pic>
      <p:sp>
        <p:nvSpPr>
          <p:cNvPr id="1218" name="Google Shape;1218;p83"/>
          <p:cNvSpPr txBox="1"/>
          <p:nvPr/>
        </p:nvSpPr>
        <p:spPr>
          <a:xfrm>
            <a:off x="1487501" y="946650"/>
            <a:ext cx="823707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Why Government Tolerate Monopolies</a:t>
            </a:r>
            <a:endParaRPr sz="3600" b="1" i="0" u="none" strike="noStrike" cap="none">
              <a:solidFill>
                <a:schemeClr val="dk1"/>
              </a:solidFill>
              <a:latin typeface="Helvetica Neue"/>
              <a:ea typeface="Helvetica Neue"/>
              <a:cs typeface="Helvetica Neue"/>
              <a:sym typeface="Helvetica Neue"/>
            </a:endParaRPr>
          </a:p>
        </p:txBody>
      </p:sp>
      <p:sp>
        <p:nvSpPr>
          <p:cNvPr id="1219" name="Google Shape;1219;p83"/>
          <p:cNvSpPr txBox="1"/>
          <p:nvPr/>
        </p:nvSpPr>
        <p:spPr>
          <a:xfrm>
            <a:off x="336491" y="946651"/>
            <a:ext cx="115099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13.4</a:t>
            </a:r>
            <a:endParaRPr sz="3600" b="0" i="0" u="none" strike="noStrike" cap="none">
              <a:solidFill>
                <a:srgbClr val="000000"/>
              </a:solidFill>
              <a:latin typeface="Helvetica Neue"/>
              <a:ea typeface="Helvetica Neue"/>
              <a:cs typeface="Helvetica Neue"/>
              <a:sym typeface="Helvetica Neue"/>
            </a:endParaRPr>
          </a:p>
        </p:txBody>
      </p:sp>
      <p:pic>
        <p:nvPicPr>
          <p:cNvPr id="1220" name="Google Shape;1220;p83" descr="Paperclip"/>
          <p:cNvPicPr preferRelativeResize="0"/>
          <p:nvPr/>
        </p:nvPicPr>
        <p:blipFill rotWithShape="1">
          <a:blip r:embed="rId4">
            <a:alphaModFix/>
          </a:blip>
          <a:srcRect/>
          <a:stretch/>
        </p:blipFill>
        <p:spPr>
          <a:xfrm>
            <a:off x="463542" y="5581469"/>
            <a:ext cx="491569" cy="491569"/>
          </a:xfrm>
          <a:prstGeom prst="rect">
            <a:avLst/>
          </a:prstGeom>
          <a:noFill/>
          <a:ln>
            <a:noFill/>
          </a:ln>
        </p:spPr>
      </p:pic>
      <p:sp>
        <p:nvSpPr>
          <p:cNvPr id="1221" name="Google Shape;1221;p83"/>
          <p:cNvSpPr txBox="1"/>
          <p:nvPr/>
        </p:nvSpPr>
        <p:spPr>
          <a:xfrm>
            <a:off x="1005580" y="5656226"/>
            <a:ext cx="6690620" cy="36933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a:t>
            </a:r>
            <a:r>
              <a:rPr lang="en-US" sz="1800" b="0" i="0" u="none" strike="noStrike" cap="none">
                <a:solidFill>
                  <a:schemeClr val="dk1"/>
                </a:solidFill>
                <a:latin typeface="Calibri"/>
                <a:ea typeface="Calibri"/>
                <a:cs typeface="Calibri"/>
                <a:sym typeface="Calibri"/>
              </a:rPr>
              <a:t>Google’s Antitrust Cases: A Guide for the Perplexed - Wired</a:t>
            </a:r>
            <a:r>
              <a:rPr lang="en-US" sz="1600" b="0" i="0" u="none" strike="noStrike" cap="none">
                <a:solidFill>
                  <a:schemeClr val="dk1"/>
                </a:solidFill>
                <a:latin typeface="Quattrocento Sans"/>
                <a:ea typeface="Quattrocento Sans"/>
                <a:cs typeface="Quattrocento Sans"/>
                <a:sym typeface="Quattrocento Sans"/>
              </a:rPr>
              <a:t>’ - Article</a:t>
            </a: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84"/>
          <p:cNvSpPr/>
          <p:nvPr/>
        </p:nvSpPr>
        <p:spPr>
          <a:xfrm>
            <a:off x="7315200" y="1875052"/>
            <a:ext cx="4479036" cy="355387"/>
          </a:xfrm>
          <a:custGeom>
            <a:avLst/>
            <a:gdLst/>
            <a:ahLst/>
            <a:cxnLst/>
            <a:rect l="l" t="t" r="r" b="b"/>
            <a:pathLst>
              <a:path w="7063740" h="535305" extrusionOk="0">
                <a:moveTo>
                  <a:pt x="7063740" y="0"/>
                </a:moveTo>
                <a:lnTo>
                  <a:pt x="0" y="0"/>
                </a:lnTo>
                <a:lnTo>
                  <a:pt x="0" y="534924"/>
                </a:lnTo>
                <a:lnTo>
                  <a:pt x="7063740" y="534924"/>
                </a:lnTo>
                <a:lnTo>
                  <a:pt x="706374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7" name="Google Shape;1227;p84"/>
          <p:cNvSpPr txBox="1"/>
          <p:nvPr/>
        </p:nvSpPr>
        <p:spPr>
          <a:xfrm>
            <a:off x="1169250" y="956275"/>
            <a:ext cx="695875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Monopoly &amp; Price Discrimination</a:t>
            </a:r>
            <a:endParaRPr sz="3600" b="1" i="0" u="none" strike="noStrike" cap="none">
              <a:solidFill>
                <a:schemeClr val="dk1"/>
              </a:solidFill>
              <a:latin typeface="Helvetica Neue"/>
              <a:ea typeface="Helvetica Neue"/>
              <a:cs typeface="Helvetica Neue"/>
              <a:sym typeface="Helvetica Neue"/>
            </a:endParaRPr>
          </a:p>
        </p:txBody>
      </p:sp>
      <p:sp>
        <p:nvSpPr>
          <p:cNvPr id="1228" name="Google Shape;1228;p84"/>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14</a:t>
            </a:r>
            <a:endParaRPr sz="3600" b="0" i="0" u="none" strike="noStrike" cap="none">
              <a:solidFill>
                <a:srgbClr val="000000"/>
              </a:solidFill>
              <a:latin typeface="Helvetica Neue"/>
              <a:ea typeface="Helvetica Neue"/>
              <a:cs typeface="Helvetica Neue"/>
              <a:sym typeface="Helvetica Neue"/>
            </a:endParaRPr>
          </a:p>
        </p:txBody>
      </p:sp>
      <p:pic>
        <p:nvPicPr>
          <p:cNvPr id="1229" name="Google Shape;1229;p84"/>
          <p:cNvPicPr preferRelativeResize="0"/>
          <p:nvPr/>
        </p:nvPicPr>
        <p:blipFill rotWithShape="1">
          <a:blip r:embed="rId3">
            <a:alphaModFix/>
          </a:blip>
          <a:srcRect/>
          <a:stretch/>
        </p:blipFill>
        <p:spPr>
          <a:xfrm>
            <a:off x="7543800" y="1875052"/>
            <a:ext cx="4479036" cy="3338380"/>
          </a:xfrm>
          <a:prstGeom prst="rect">
            <a:avLst/>
          </a:prstGeom>
          <a:noFill/>
          <a:ln>
            <a:noFill/>
          </a:ln>
        </p:spPr>
      </p:pic>
      <p:sp>
        <p:nvSpPr>
          <p:cNvPr id="1230" name="Google Shape;1230;p84"/>
          <p:cNvSpPr/>
          <p:nvPr/>
        </p:nvSpPr>
        <p:spPr>
          <a:xfrm>
            <a:off x="1169247" y="2052745"/>
            <a:ext cx="6096000" cy="23082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One further characteristic of monopoly is that it allows firms  to price discriminate: to charge different prices either to all  customers or to different groups of customers. </a:t>
            </a:r>
            <a:endParaRPr sz="1600" b="0" i="0" u="none" strike="noStrike" cap="none">
              <a:solidFill>
                <a:schemeClr val="dk1"/>
              </a:solidFill>
              <a:latin typeface="Quattrocento Sans"/>
              <a:ea typeface="Quattrocento Sans"/>
              <a:cs typeface="Quattrocento Sans"/>
              <a:sym typeface="Quattrocento Sans"/>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Firms undertake this as a way of further increasing profits. </a:t>
            </a:r>
            <a:endParaRPr sz="1600" b="0" i="0" u="none" strike="noStrike" cap="none">
              <a:solidFill>
                <a:schemeClr val="dk1"/>
              </a:solidFill>
              <a:latin typeface="Quattrocento Sans"/>
              <a:ea typeface="Quattrocento Sans"/>
              <a:cs typeface="Quattrocento Sans"/>
              <a:sym typeface="Quattrocento Sans"/>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Quattrocento Sans"/>
                <a:ea typeface="Quattrocento Sans"/>
                <a:cs typeface="Quattrocento Sans"/>
                <a:sym typeface="Quattrocento Sans"/>
              </a:rPr>
              <a:t>The ability to price discriminate rests on the firm having some monopoly power, although this need not be a complete monopoly.</a:t>
            </a: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85"/>
          <p:cNvSpPr/>
          <p:nvPr/>
        </p:nvSpPr>
        <p:spPr>
          <a:xfrm>
            <a:off x="7315200" y="1875052"/>
            <a:ext cx="4479036" cy="355387"/>
          </a:xfrm>
          <a:custGeom>
            <a:avLst/>
            <a:gdLst/>
            <a:ahLst/>
            <a:cxnLst/>
            <a:rect l="l" t="t" r="r" b="b"/>
            <a:pathLst>
              <a:path w="7063740" h="535305" extrusionOk="0">
                <a:moveTo>
                  <a:pt x="7063740" y="0"/>
                </a:moveTo>
                <a:lnTo>
                  <a:pt x="0" y="0"/>
                </a:lnTo>
                <a:lnTo>
                  <a:pt x="0" y="534924"/>
                </a:lnTo>
                <a:lnTo>
                  <a:pt x="7063740" y="534924"/>
                </a:lnTo>
                <a:lnTo>
                  <a:pt x="706374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6" name="Google Shape;1236;p85"/>
          <p:cNvSpPr txBox="1"/>
          <p:nvPr/>
        </p:nvSpPr>
        <p:spPr>
          <a:xfrm>
            <a:off x="1169250" y="956275"/>
            <a:ext cx="737566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The theory of contestable markets</a:t>
            </a:r>
            <a:endParaRPr sz="3600" b="1" i="0" u="none" strike="noStrike" cap="none">
              <a:solidFill>
                <a:schemeClr val="dk1"/>
              </a:solidFill>
              <a:latin typeface="Helvetica Neue"/>
              <a:ea typeface="Helvetica Neue"/>
              <a:cs typeface="Helvetica Neue"/>
              <a:sym typeface="Helvetica Neue"/>
            </a:endParaRPr>
          </a:p>
        </p:txBody>
      </p:sp>
      <p:sp>
        <p:nvSpPr>
          <p:cNvPr id="1237" name="Google Shape;1237;p85"/>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15</a:t>
            </a:r>
            <a:endParaRPr sz="3600" b="0" i="0" u="none" strike="noStrike" cap="none">
              <a:solidFill>
                <a:srgbClr val="000000"/>
              </a:solidFill>
              <a:latin typeface="Helvetica Neue"/>
              <a:ea typeface="Helvetica Neue"/>
              <a:cs typeface="Helvetica Neue"/>
              <a:sym typeface="Helvetica Neue"/>
            </a:endParaRPr>
          </a:p>
        </p:txBody>
      </p:sp>
      <p:sp>
        <p:nvSpPr>
          <p:cNvPr id="1238" name="Google Shape;1238;p85"/>
          <p:cNvSpPr/>
          <p:nvPr/>
        </p:nvSpPr>
        <p:spPr>
          <a:xfrm>
            <a:off x="1169246" y="2052745"/>
            <a:ext cx="10008505"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In recent years, economists have developed the theory of contestable markets. This theory argues that what is crucial in determining price and output is not whether an industry is actually a monopoly or competitive, but whether there is the real threat of competition.</a:t>
            </a:r>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As an example, consider a catering company engaged by a university to run its cafés and coffee bars. The catering company has a monopoly over the supply of food to the students at the university assuming there are no other eating places nearby. If, however, it starts charging high prices or providing a poor service, the university could offer the running of the cafés to an alternative catering company. This threat may force the original catering company to charge ‘reasonable’ prices and offer a good service.</a:t>
            </a: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86"/>
          <p:cNvSpPr/>
          <p:nvPr/>
        </p:nvSpPr>
        <p:spPr>
          <a:xfrm>
            <a:off x="7315200" y="1875052"/>
            <a:ext cx="4479036" cy="355387"/>
          </a:xfrm>
          <a:custGeom>
            <a:avLst/>
            <a:gdLst/>
            <a:ahLst/>
            <a:cxnLst/>
            <a:rect l="l" t="t" r="r" b="b"/>
            <a:pathLst>
              <a:path w="7063740" h="535305" extrusionOk="0">
                <a:moveTo>
                  <a:pt x="7063740" y="0"/>
                </a:moveTo>
                <a:lnTo>
                  <a:pt x="0" y="0"/>
                </a:lnTo>
                <a:lnTo>
                  <a:pt x="0" y="534924"/>
                </a:lnTo>
                <a:lnTo>
                  <a:pt x="7063740" y="534924"/>
                </a:lnTo>
                <a:lnTo>
                  <a:pt x="706374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4" name="Google Shape;1244;p86"/>
          <p:cNvSpPr txBox="1"/>
          <p:nvPr/>
        </p:nvSpPr>
        <p:spPr>
          <a:xfrm>
            <a:off x="1484562" y="956275"/>
            <a:ext cx="6319371"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Perfectly contestable markets</a:t>
            </a:r>
            <a:endParaRPr sz="3600" b="1" i="0" u="none" strike="noStrike" cap="none">
              <a:solidFill>
                <a:schemeClr val="dk1"/>
              </a:solidFill>
              <a:latin typeface="Helvetica Neue"/>
              <a:ea typeface="Helvetica Neue"/>
              <a:cs typeface="Helvetica Neue"/>
              <a:sym typeface="Helvetica Neue"/>
            </a:endParaRPr>
          </a:p>
        </p:txBody>
      </p:sp>
      <p:sp>
        <p:nvSpPr>
          <p:cNvPr id="1245" name="Google Shape;1245;p86"/>
          <p:cNvSpPr txBox="1"/>
          <p:nvPr/>
        </p:nvSpPr>
        <p:spPr>
          <a:xfrm>
            <a:off x="336491" y="946651"/>
            <a:ext cx="1161233" cy="646290"/>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15.1</a:t>
            </a:r>
            <a:endParaRPr sz="3600" b="0" i="0" u="none" strike="noStrike" cap="none">
              <a:solidFill>
                <a:srgbClr val="000000"/>
              </a:solidFill>
              <a:latin typeface="Helvetica Neue"/>
              <a:ea typeface="Helvetica Neue"/>
              <a:cs typeface="Helvetica Neue"/>
              <a:sym typeface="Helvetica Neue"/>
            </a:endParaRPr>
          </a:p>
        </p:txBody>
      </p:sp>
      <p:sp>
        <p:nvSpPr>
          <p:cNvPr id="1246" name="Google Shape;1246;p86"/>
          <p:cNvSpPr txBox="1"/>
          <p:nvPr/>
        </p:nvSpPr>
        <p:spPr>
          <a:xfrm>
            <a:off x="1169248" y="1938071"/>
            <a:ext cx="10008504" cy="830956"/>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A market is perfectly contestable when potential rivals </a:t>
            </a:r>
            <a:endParaRPr/>
          </a:p>
          <a:p>
            <a:pPr marL="342900" marR="0" lvl="0" indent="-342900" algn="l" rtl="0">
              <a:lnSpc>
                <a:spcPct val="100000"/>
              </a:lnSpc>
              <a:spcBef>
                <a:spcPts val="0"/>
              </a:spcBef>
              <a:spcAft>
                <a:spcPts val="0"/>
              </a:spcAft>
              <a:buClr>
                <a:schemeClr val="dk1"/>
              </a:buClr>
              <a:buSzPts val="1800"/>
              <a:buFont typeface="Arial"/>
              <a:buAutoNum type="alphaLcParenBoth"/>
            </a:pPr>
            <a:r>
              <a:rPr lang="en-US" sz="1600" b="0" i="0" u="none" strike="noStrike" cap="none">
                <a:solidFill>
                  <a:srgbClr val="000000"/>
                </a:solidFill>
                <a:latin typeface="Quattrocento Sans"/>
                <a:ea typeface="Quattrocento Sans"/>
                <a:cs typeface="Quattrocento Sans"/>
                <a:sym typeface="Quattrocento Sans"/>
              </a:rPr>
              <a:t>face no costs of entry and exit </a:t>
            </a:r>
            <a:endParaRPr/>
          </a:p>
          <a:p>
            <a:pPr marL="342900" marR="0" lvl="0" indent="-342900" algn="l" rtl="0">
              <a:lnSpc>
                <a:spcPct val="100000"/>
              </a:lnSpc>
              <a:spcBef>
                <a:spcPts val="0"/>
              </a:spcBef>
              <a:spcAft>
                <a:spcPts val="0"/>
              </a:spcAft>
              <a:buClr>
                <a:schemeClr val="dk1"/>
              </a:buClr>
              <a:buSzPts val="1800"/>
              <a:buFont typeface="Arial"/>
              <a:buAutoNum type="alphaLcParenBoth"/>
            </a:pPr>
            <a:r>
              <a:rPr lang="en-US" sz="1600" b="0" i="0" u="none" strike="noStrike" cap="none">
                <a:solidFill>
                  <a:srgbClr val="000000"/>
                </a:solidFill>
                <a:latin typeface="Quattrocento Sans"/>
                <a:ea typeface="Quattrocento Sans"/>
                <a:cs typeface="Quattrocento Sans"/>
                <a:sym typeface="Quattrocento Sans"/>
              </a:rPr>
              <a:t>can rapidly enter the market before the monopolist has time to respond. </a:t>
            </a:r>
            <a:endParaRPr sz="1200" b="0" i="0" u="none" strike="noStrike" cap="none">
              <a:solidFill>
                <a:srgbClr val="000000"/>
              </a:solidFill>
              <a:latin typeface="Quattrocento Sans"/>
              <a:ea typeface="Quattrocento Sans"/>
              <a:cs typeface="Quattrocento Sans"/>
              <a:sym typeface="Quattrocento Sans"/>
            </a:endParaRPr>
          </a:p>
        </p:txBody>
      </p:sp>
      <p:pic>
        <p:nvPicPr>
          <p:cNvPr id="1247" name="Google Shape;1247;p86" descr="Closed book"/>
          <p:cNvPicPr preferRelativeResize="0"/>
          <p:nvPr/>
        </p:nvPicPr>
        <p:blipFill rotWithShape="1">
          <a:blip r:embed="rId3">
            <a:alphaModFix/>
          </a:blip>
          <a:srcRect/>
          <a:stretch/>
        </p:blipFill>
        <p:spPr>
          <a:xfrm>
            <a:off x="507084" y="1937355"/>
            <a:ext cx="491569" cy="491569"/>
          </a:xfrm>
          <a:prstGeom prst="rect">
            <a:avLst/>
          </a:prstGeom>
          <a:noFill/>
          <a:ln>
            <a:noFill/>
          </a:ln>
        </p:spPr>
      </p:pic>
      <p:sp>
        <p:nvSpPr>
          <p:cNvPr id="1248" name="Google Shape;1248;p86"/>
          <p:cNvSpPr txBox="1"/>
          <p:nvPr/>
        </p:nvSpPr>
        <p:spPr>
          <a:xfrm>
            <a:off x="1169248" y="2877602"/>
            <a:ext cx="10008504"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If the monopolist is unable to respond immediately, the new entrant sells to all of the customers in the market and makes supernormal profit. When the monopolist finally does respond by cutting its own prices, profits are driven back down towards their normal level. At that stage the new entrant is able to exit the market costlessly. This is known as </a:t>
            </a:r>
            <a:r>
              <a:rPr lang="en-US" sz="1600" b="1" i="0" u="none" strike="noStrike" cap="none">
                <a:solidFill>
                  <a:srgbClr val="000000"/>
                </a:solidFill>
                <a:latin typeface="Quattrocento Sans"/>
                <a:ea typeface="Quattrocento Sans"/>
                <a:cs typeface="Quattrocento Sans"/>
                <a:sym typeface="Quattrocento Sans"/>
              </a:rPr>
              <a:t>‘hit and run’</a:t>
            </a:r>
            <a:r>
              <a:rPr lang="en-US" sz="1600" b="0" i="0" u="none" strike="noStrike" cap="none">
                <a:solidFill>
                  <a:srgbClr val="000000"/>
                </a:solidFill>
                <a:latin typeface="Quattrocento Sans"/>
                <a:ea typeface="Quattrocento Sans"/>
                <a:cs typeface="Quattrocento Sans"/>
                <a:sym typeface="Quattrocento Sans"/>
              </a:rPr>
              <a:t>.</a:t>
            </a:r>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sheer threat of this happening, so the theory goes, will ensure that the firm already in the market will (a) keep its prices down, so that it just makes normal profits, and (b) produce as efficiently as possible, taking advantage of any economies of scale and any new technology. If it did not do this, rivals would enter, and potential competition would become actual competition.</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87"/>
          <p:cNvSpPr/>
          <p:nvPr/>
        </p:nvSpPr>
        <p:spPr>
          <a:xfrm>
            <a:off x="7315200" y="1875052"/>
            <a:ext cx="4479036" cy="355387"/>
          </a:xfrm>
          <a:custGeom>
            <a:avLst/>
            <a:gdLst/>
            <a:ahLst/>
            <a:cxnLst/>
            <a:rect l="l" t="t" r="r" b="b"/>
            <a:pathLst>
              <a:path w="7063740" h="535305" extrusionOk="0">
                <a:moveTo>
                  <a:pt x="7063740" y="0"/>
                </a:moveTo>
                <a:lnTo>
                  <a:pt x="0" y="0"/>
                </a:lnTo>
                <a:lnTo>
                  <a:pt x="0" y="534924"/>
                </a:lnTo>
                <a:lnTo>
                  <a:pt x="7063740" y="534924"/>
                </a:lnTo>
                <a:lnTo>
                  <a:pt x="706374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4" name="Google Shape;1254;p87"/>
          <p:cNvSpPr txBox="1"/>
          <p:nvPr/>
        </p:nvSpPr>
        <p:spPr>
          <a:xfrm>
            <a:off x="1421506" y="956275"/>
            <a:ext cx="6745040"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The importance of costless exit </a:t>
            </a:r>
            <a:endParaRPr sz="3600" b="1" i="0" u="none" strike="noStrike" cap="none">
              <a:solidFill>
                <a:schemeClr val="dk1"/>
              </a:solidFill>
              <a:latin typeface="Helvetica Neue"/>
              <a:ea typeface="Helvetica Neue"/>
              <a:cs typeface="Helvetica Neue"/>
              <a:sym typeface="Helvetica Neue"/>
            </a:endParaRPr>
          </a:p>
        </p:txBody>
      </p:sp>
      <p:sp>
        <p:nvSpPr>
          <p:cNvPr id="1255" name="Google Shape;1255;p87"/>
          <p:cNvSpPr txBox="1"/>
          <p:nvPr/>
        </p:nvSpPr>
        <p:spPr>
          <a:xfrm>
            <a:off x="336491" y="946651"/>
            <a:ext cx="1113937" cy="646290"/>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15.2</a:t>
            </a:r>
            <a:endParaRPr sz="3600" b="0" i="0" u="none" strike="noStrike" cap="none">
              <a:solidFill>
                <a:srgbClr val="000000"/>
              </a:solidFill>
              <a:latin typeface="Helvetica Neue"/>
              <a:ea typeface="Helvetica Neue"/>
              <a:cs typeface="Helvetica Neue"/>
              <a:sym typeface="Helvetica Neue"/>
            </a:endParaRPr>
          </a:p>
        </p:txBody>
      </p:sp>
      <p:sp>
        <p:nvSpPr>
          <p:cNvPr id="1256" name="Google Shape;1256;p87"/>
          <p:cNvSpPr txBox="1"/>
          <p:nvPr/>
        </p:nvSpPr>
        <p:spPr>
          <a:xfrm>
            <a:off x="1169248" y="2052745"/>
            <a:ext cx="9882380"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There is always an element of risk whenever a firm is thinking of entering an industry. It is often difficult to forecast its costs and future demand accurately and there is no guarantee these forecasts will prove to be correct. </a:t>
            </a:r>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Setting up in a new business often involves large expenditures on physical capital (plant and machinery), advertising and complying with government regulations. Once this money is spent, it may not be possible to recover. </a:t>
            </a:r>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market is not perfectly contestable; the established firm can make supernormal profit. If, however, the capital equipment does generate the same return in alternative uses, the exit costs will be zero (or at least very low), and new firms will be more willing to make the necessary investment and take the risks of entry. </a:t>
            </a:r>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Costless exit, therefore, encourages firms to enter an industry, knowing that, if unsuccessful, they can always transfer their capital elsewhere. The lower the exit costs, the more contestable the market.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
          <p:cNvSpPr txBox="1"/>
          <p:nvPr/>
        </p:nvSpPr>
        <p:spPr>
          <a:xfrm>
            <a:off x="1169248" y="2860372"/>
            <a:ext cx="3200400" cy="1243930"/>
          </a:xfrm>
          <a:prstGeom prst="rect">
            <a:avLst/>
          </a:prstGeom>
          <a:noFill/>
          <a:ln>
            <a:noFill/>
          </a:ln>
        </p:spPr>
        <p:txBody>
          <a:bodyPr spcFirstLastPara="1" wrap="square" lIns="0" tIns="12700" rIns="0" bIns="0" anchor="t" anchorCtr="0">
            <a:spAutoFit/>
          </a:bodyPr>
          <a:lstStyle/>
          <a:p>
            <a:pPr marL="578485" marR="0" lvl="0" indent="-515619"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Vegetable Market</a:t>
            </a:r>
            <a:endParaRPr sz="1600" b="0" i="0" u="none" strike="noStrike" cap="none">
              <a:solidFill>
                <a:schemeClr val="dk1"/>
              </a:solidFill>
              <a:latin typeface="Quattrocento Sans"/>
              <a:ea typeface="Quattrocento Sans"/>
              <a:cs typeface="Quattrocento Sans"/>
              <a:sym typeface="Quattrocento Sans"/>
            </a:endParaRPr>
          </a:p>
          <a:p>
            <a:pPr marL="578485" marR="0" lvl="0" indent="-312419"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578485" marR="0" lvl="0" indent="-515619" algn="l" rtl="0">
              <a:lnSpc>
                <a:spcPct val="100000"/>
              </a:lnSpc>
              <a:spcBef>
                <a:spcPts val="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Stock Market</a:t>
            </a:r>
            <a:endParaRPr sz="1600" b="0" i="0" u="none" strike="noStrike" cap="none">
              <a:solidFill>
                <a:schemeClr val="dk1"/>
              </a:solidFill>
              <a:latin typeface="Quattrocento Sans"/>
              <a:ea typeface="Quattrocento Sans"/>
              <a:cs typeface="Quattrocento Sans"/>
              <a:sym typeface="Quattrocento Sans"/>
            </a:endParaRPr>
          </a:p>
          <a:p>
            <a:pPr marL="578485" marR="0" lvl="0" indent="-312419" algn="l" rtl="0">
              <a:lnSpc>
                <a:spcPct val="100000"/>
              </a:lnSpc>
              <a:spcBef>
                <a:spcPts val="5"/>
              </a:spcBef>
              <a:spcAft>
                <a:spcPts val="0"/>
              </a:spcAft>
              <a:buClr>
                <a:schemeClr val="dk1"/>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a:p>
            <a:pPr marL="578485" marR="0" lvl="0" indent="-515619" algn="l" rtl="0">
              <a:lnSpc>
                <a:spcPct val="100000"/>
              </a:lnSpc>
              <a:spcBef>
                <a:spcPts val="5"/>
              </a:spcBef>
              <a:spcAft>
                <a:spcPts val="0"/>
              </a:spcAft>
              <a:buClr>
                <a:schemeClr val="dk1"/>
              </a:buClr>
              <a:buSzPts val="1600"/>
              <a:buFont typeface="Arial"/>
              <a:buChar char="•"/>
            </a:pPr>
            <a:r>
              <a:rPr lang="en-US" sz="1600" b="0" i="0" u="none" strike="noStrike" cap="none">
                <a:solidFill>
                  <a:schemeClr val="dk1"/>
                </a:solidFill>
                <a:latin typeface="Quattrocento Sans"/>
                <a:ea typeface="Quattrocento Sans"/>
                <a:cs typeface="Quattrocento Sans"/>
                <a:sym typeface="Quattrocento Sans"/>
              </a:rPr>
              <a:t>Foreign Exchange Market</a:t>
            </a:r>
            <a:endParaRPr sz="1600" b="0" i="0" u="none" strike="noStrike" cap="none">
              <a:solidFill>
                <a:schemeClr val="dk1"/>
              </a:solidFill>
              <a:latin typeface="Quattrocento Sans"/>
              <a:ea typeface="Quattrocento Sans"/>
              <a:cs typeface="Quattrocento Sans"/>
              <a:sym typeface="Quattrocento Sans"/>
            </a:endParaRPr>
          </a:p>
        </p:txBody>
      </p:sp>
      <p:pic>
        <p:nvPicPr>
          <p:cNvPr id="512" name="Google Shape;512;p10"/>
          <p:cNvPicPr preferRelativeResize="0"/>
          <p:nvPr/>
        </p:nvPicPr>
        <p:blipFill rotWithShape="1">
          <a:blip r:embed="rId3">
            <a:alphaModFix/>
          </a:blip>
          <a:srcRect/>
          <a:stretch/>
        </p:blipFill>
        <p:spPr>
          <a:xfrm>
            <a:off x="6832263" y="2815402"/>
            <a:ext cx="4226051" cy="2630423"/>
          </a:xfrm>
          <a:prstGeom prst="rect">
            <a:avLst/>
          </a:prstGeom>
          <a:noFill/>
          <a:ln>
            <a:noFill/>
          </a:ln>
        </p:spPr>
      </p:pic>
      <p:sp>
        <p:nvSpPr>
          <p:cNvPr id="513" name="Google Shape;513;p10"/>
          <p:cNvSpPr txBox="1"/>
          <p:nvPr/>
        </p:nvSpPr>
        <p:spPr>
          <a:xfrm>
            <a:off x="1169250" y="956275"/>
            <a:ext cx="6565675"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Perfect Competition - Meaning</a:t>
            </a:r>
            <a:endParaRPr sz="3600" b="1" i="0" u="none" strike="noStrike" cap="none">
              <a:solidFill>
                <a:schemeClr val="dk1"/>
              </a:solidFill>
              <a:latin typeface="Helvetica Neue"/>
              <a:ea typeface="Helvetica Neue"/>
              <a:cs typeface="Helvetica Neue"/>
              <a:sym typeface="Helvetica Neue"/>
            </a:endParaRPr>
          </a:p>
        </p:txBody>
      </p:sp>
      <p:sp>
        <p:nvSpPr>
          <p:cNvPr id="514" name="Google Shape;514;p10"/>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2.1</a:t>
            </a:r>
            <a:endParaRPr sz="3600" b="0" i="0" u="none" strike="noStrike" cap="none">
              <a:solidFill>
                <a:srgbClr val="000000"/>
              </a:solidFill>
              <a:latin typeface="Helvetica Neue"/>
              <a:ea typeface="Helvetica Neue"/>
              <a:cs typeface="Helvetica Neue"/>
              <a:sym typeface="Helvetica Neue"/>
            </a:endParaRPr>
          </a:p>
        </p:txBody>
      </p:sp>
      <p:sp>
        <p:nvSpPr>
          <p:cNvPr id="515" name="Google Shape;515;p10"/>
          <p:cNvSpPr txBox="1"/>
          <p:nvPr/>
        </p:nvSpPr>
        <p:spPr>
          <a:xfrm>
            <a:off x="1172995" y="1994613"/>
            <a:ext cx="9994677" cy="338514"/>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Guess real-life examples of perfect competition</a:t>
            </a:r>
            <a:endParaRPr sz="1600" b="0" i="0" u="none" strike="noStrike" cap="none">
              <a:solidFill>
                <a:srgbClr val="000000"/>
              </a:solidFill>
              <a:latin typeface="Quattrocento Sans"/>
              <a:ea typeface="Quattrocento Sans"/>
              <a:cs typeface="Quattrocento Sans"/>
              <a:sym typeface="Quattrocento Sans"/>
            </a:endParaRPr>
          </a:p>
        </p:txBody>
      </p:sp>
      <p:pic>
        <p:nvPicPr>
          <p:cNvPr id="516" name="Google Shape;516;p10" descr="Help"/>
          <p:cNvPicPr preferRelativeResize="0"/>
          <p:nvPr/>
        </p:nvPicPr>
        <p:blipFill rotWithShape="1">
          <a:blip r:embed="rId4">
            <a:alphaModFix/>
          </a:blip>
          <a:srcRect/>
          <a:stretch/>
        </p:blipFill>
        <p:spPr>
          <a:xfrm>
            <a:off x="493977" y="1994613"/>
            <a:ext cx="647562" cy="6475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animEffect transition="in" filter="fade">
                                      <p:cBhvr>
                                        <p:cTn id="7" dur="500"/>
                                        <p:tgtEl>
                                          <p:spTgt spid="5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1">
                                            <p:txEl>
                                              <p:pRg st="1" end="1"/>
                                            </p:txEl>
                                          </p:spTgt>
                                        </p:tgtEl>
                                        <p:attrNameLst>
                                          <p:attrName>style.visibility</p:attrName>
                                        </p:attrNameLst>
                                      </p:cBhvr>
                                      <p:to>
                                        <p:strVal val="visible"/>
                                      </p:to>
                                    </p:set>
                                    <p:animEffect transition="in" filter="fade">
                                      <p:cBhvr>
                                        <p:cTn id="12" dur="500"/>
                                        <p:tgtEl>
                                          <p:spTgt spid="5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1">
                                            <p:txEl>
                                              <p:pRg st="2" end="2"/>
                                            </p:txEl>
                                          </p:spTgt>
                                        </p:tgtEl>
                                        <p:attrNameLst>
                                          <p:attrName>style.visibility</p:attrName>
                                        </p:attrNameLst>
                                      </p:cBhvr>
                                      <p:to>
                                        <p:strVal val="visible"/>
                                      </p:to>
                                    </p:set>
                                    <p:animEffect transition="in" filter="fade">
                                      <p:cBhvr>
                                        <p:cTn id="17" dur="500"/>
                                        <p:tgtEl>
                                          <p:spTgt spid="5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1">
                                            <p:txEl>
                                              <p:pRg st="3" end="3"/>
                                            </p:txEl>
                                          </p:spTgt>
                                        </p:tgtEl>
                                        <p:attrNameLst>
                                          <p:attrName>style.visibility</p:attrName>
                                        </p:attrNameLst>
                                      </p:cBhvr>
                                      <p:to>
                                        <p:strVal val="visible"/>
                                      </p:to>
                                    </p:set>
                                    <p:animEffect transition="in" filter="fade">
                                      <p:cBhvr>
                                        <p:cTn id="22" dur="500"/>
                                        <p:tgtEl>
                                          <p:spTgt spid="5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1">
                                            <p:txEl>
                                              <p:pRg st="4" end="4"/>
                                            </p:txEl>
                                          </p:spTgt>
                                        </p:tgtEl>
                                        <p:attrNameLst>
                                          <p:attrName>style.visibility</p:attrName>
                                        </p:attrNameLst>
                                      </p:cBhvr>
                                      <p:to>
                                        <p:strVal val="visible"/>
                                      </p:to>
                                    </p:set>
                                    <p:animEffect transition="in" filter="fade">
                                      <p:cBhvr>
                                        <p:cTn id="27" dur="500"/>
                                        <p:tgtEl>
                                          <p:spTgt spid="5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
                                        </p:tgtEl>
                                        <p:attrNameLst>
                                          <p:attrName>style.visibility</p:attrName>
                                        </p:attrNameLst>
                                      </p:cBhvr>
                                      <p:to>
                                        <p:strVal val="visible"/>
                                      </p:to>
                                    </p:set>
                                    <p:animEffect transition="in" filter="fade">
                                      <p:cBhvr>
                                        <p:cTn id="32"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88"/>
          <p:cNvSpPr/>
          <p:nvPr/>
        </p:nvSpPr>
        <p:spPr>
          <a:xfrm>
            <a:off x="7315200" y="1875052"/>
            <a:ext cx="4479036" cy="355387"/>
          </a:xfrm>
          <a:custGeom>
            <a:avLst/>
            <a:gdLst/>
            <a:ahLst/>
            <a:cxnLst/>
            <a:rect l="l" t="t" r="r" b="b"/>
            <a:pathLst>
              <a:path w="7063740" h="535305" extrusionOk="0">
                <a:moveTo>
                  <a:pt x="7063740" y="0"/>
                </a:moveTo>
                <a:lnTo>
                  <a:pt x="0" y="0"/>
                </a:lnTo>
                <a:lnTo>
                  <a:pt x="0" y="534924"/>
                </a:lnTo>
                <a:lnTo>
                  <a:pt x="7063740" y="534924"/>
                </a:lnTo>
                <a:lnTo>
                  <a:pt x="706374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2" name="Google Shape;1262;p88"/>
          <p:cNvSpPr txBox="1"/>
          <p:nvPr/>
        </p:nvSpPr>
        <p:spPr>
          <a:xfrm>
            <a:off x="1421506" y="956275"/>
            <a:ext cx="5515322"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Assessment of the theory </a:t>
            </a:r>
            <a:endParaRPr sz="3600" b="1" i="0" u="none" strike="noStrike" cap="none">
              <a:solidFill>
                <a:schemeClr val="dk1"/>
              </a:solidFill>
              <a:latin typeface="Helvetica Neue"/>
              <a:ea typeface="Helvetica Neue"/>
              <a:cs typeface="Helvetica Neue"/>
              <a:sym typeface="Helvetica Neue"/>
            </a:endParaRPr>
          </a:p>
        </p:txBody>
      </p:sp>
      <p:sp>
        <p:nvSpPr>
          <p:cNvPr id="1263" name="Google Shape;1263;p88"/>
          <p:cNvSpPr txBox="1"/>
          <p:nvPr/>
        </p:nvSpPr>
        <p:spPr>
          <a:xfrm>
            <a:off x="336491" y="946651"/>
            <a:ext cx="1113937" cy="646290"/>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15.3</a:t>
            </a:r>
            <a:endParaRPr sz="3600" b="0" i="0" u="none" strike="noStrike" cap="none">
              <a:solidFill>
                <a:srgbClr val="000000"/>
              </a:solidFill>
              <a:latin typeface="Helvetica Neue"/>
              <a:ea typeface="Helvetica Neue"/>
              <a:cs typeface="Helvetica Neue"/>
              <a:sym typeface="Helvetica Neue"/>
            </a:endParaRPr>
          </a:p>
        </p:txBody>
      </p:sp>
      <p:sp>
        <p:nvSpPr>
          <p:cNvPr id="1264" name="Google Shape;1264;p88"/>
          <p:cNvSpPr txBox="1"/>
          <p:nvPr/>
        </p:nvSpPr>
        <p:spPr>
          <a:xfrm>
            <a:off x="1169248" y="2052745"/>
            <a:ext cx="9882380"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 theory of contestable markets is an improvement on simple monopoly theory, which merely focuses on the existing structure of the industry and makes no allowance for potential competition. Perfectly contestable markets may exist only rarely. But, like perfect competition, they provide an ideal type against which to judge the real world. </a:t>
            </a:r>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It can be argued that they provide a more useful ideal type than perfect competition, since they provide a better means of predicting firms’ price and output behaviour than does the simple portion of the market currently supplied by the existing firm. </a:t>
            </a:r>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One criticism of the theory, however, is that it does not take sufficient account of the possible reactions of the established firm. </a:t>
            </a:r>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Perhaps the most important contribution of the theory is to help us focus on the importance of sunk costs when determining the threat of entry and performance of a market.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89"/>
          <p:cNvSpPr/>
          <p:nvPr/>
        </p:nvSpPr>
        <p:spPr>
          <a:xfrm>
            <a:off x="7315200" y="1875052"/>
            <a:ext cx="4479036" cy="355387"/>
          </a:xfrm>
          <a:custGeom>
            <a:avLst/>
            <a:gdLst/>
            <a:ahLst/>
            <a:cxnLst/>
            <a:rect l="l" t="t" r="r" b="b"/>
            <a:pathLst>
              <a:path w="7063740" h="535305" extrusionOk="0">
                <a:moveTo>
                  <a:pt x="7063740" y="0"/>
                </a:moveTo>
                <a:lnTo>
                  <a:pt x="0" y="0"/>
                </a:lnTo>
                <a:lnTo>
                  <a:pt x="0" y="534924"/>
                </a:lnTo>
                <a:lnTo>
                  <a:pt x="7063740" y="534924"/>
                </a:lnTo>
                <a:lnTo>
                  <a:pt x="706374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0" name="Google Shape;1270;p89"/>
          <p:cNvSpPr txBox="1"/>
          <p:nvPr/>
        </p:nvSpPr>
        <p:spPr>
          <a:xfrm>
            <a:off x="1421506" y="956275"/>
            <a:ext cx="9141392" cy="627000"/>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rgbClr val="000000"/>
                </a:solidFill>
                <a:latin typeface="Helvetica Neue"/>
                <a:ea typeface="Helvetica Neue"/>
                <a:cs typeface="Helvetica Neue"/>
                <a:sym typeface="Helvetica Neue"/>
              </a:rPr>
              <a:t>Contestable markets and the public interest</a:t>
            </a:r>
            <a:endParaRPr sz="3600" b="1" i="0" u="none" strike="noStrike" cap="none">
              <a:solidFill>
                <a:schemeClr val="dk1"/>
              </a:solidFill>
              <a:latin typeface="Helvetica Neue"/>
              <a:ea typeface="Helvetica Neue"/>
              <a:cs typeface="Helvetica Neue"/>
              <a:sym typeface="Helvetica Neue"/>
            </a:endParaRPr>
          </a:p>
        </p:txBody>
      </p:sp>
      <p:sp>
        <p:nvSpPr>
          <p:cNvPr id="1271" name="Google Shape;1271;p89"/>
          <p:cNvSpPr txBox="1"/>
          <p:nvPr/>
        </p:nvSpPr>
        <p:spPr>
          <a:xfrm>
            <a:off x="336491" y="946651"/>
            <a:ext cx="1113937" cy="646290"/>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15.4</a:t>
            </a:r>
            <a:endParaRPr sz="3600" b="0" i="0" u="none" strike="noStrike" cap="none">
              <a:solidFill>
                <a:srgbClr val="000000"/>
              </a:solidFill>
              <a:latin typeface="Helvetica Neue"/>
              <a:ea typeface="Helvetica Neue"/>
              <a:cs typeface="Helvetica Neue"/>
              <a:sym typeface="Helvetica Neue"/>
            </a:endParaRPr>
          </a:p>
        </p:txBody>
      </p:sp>
      <p:sp>
        <p:nvSpPr>
          <p:cNvPr id="1272" name="Google Shape;1272;p89"/>
          <p:cNvSpPr txBox="1"/>
          <p:nvPr/>
        </p:nvSpPr>
        <p:spPr>
          <a:xfrm>
            <a:off x="1169248" y="2052745"/>
            <a:ext cx="9882380" cy="3293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If a monopoly operates in a perfectly contestable market, it might bring the ‘best of both worlds’. Not only will it be able to achieve low costs through economies of scale, but also the potential competition will keep profits and hence prices down. </a:t>
            </a:r>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They argue that the theory vindicates the free market. There are two points in reply to this: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Few markets are perfectly contestable. If entry and exit are not costless, a monopoly can still make supernormal profits in the long run.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 There are other possible failings of the market beside monopoly power (e.g. inequality, pollution). </a:t>
            </a:r>
            <a:endParaRPr/>
          </a:p>
          <a:p>
            <a:pPr marL="0" marR="0" lvl="0" indent="0" algn="l" rtl="0">
              <a:lnSpc>
                <a:spcPct val="100000"/>
              </a:lnSpc>
              <a:spcBef>
                <a:spcPts val="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600" b="0" i="0" u="none" strike="noStrike" cap="none">
                <a:solidFill>
                  <a:srgbClr val="000000"/>
                </a:solidFill>
                <a:latin typeface="Quattrocento Sans"/>
                <a:ea typeface="Quattrocento Sans"/>
                <a:cs typeface="Quattrocento Sans"/>
                <a:sym typeface="Quattrocento Sans"/>
              </a:rPr>
              <a:t>Nevertheless, the theory of contestable markets has highlighted the importance of sunk costs in determining monopoly behavior. Monopolists may deliberately spend large amounts of money on advertising as they realize it increases the sunk costs of entry and hence deters new firms from entering its market.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Google Shape;522;p12"/>
          <p:cNvGrpSpPr/>
          <p:nvPr/>
        </p:nvGrpSpPr>
        <p:grpSpPr>
          <a:xfrm>
            <a:off x="3941513" y="1626334"/>
            <a:ext cx="1960672" cy="1650149"/>
            <a:chOff x="3739896" y="1648460"/>
            <a:chExt cx="1960672" cy="1969642"/>
          </a:xfrm>
        </p:grpSpPr>
        <p:sp>
          <p:nvSpPr>
            <p:cNvPr id="523" name="Google Shape;523;p12"/>
            <p:cNvSpPr/>
            <p:nvPr/>
          </p:nvSpPr>
          <p:spPr>
            <a:xfrm>
              <a:off x="4145280" y="1694688"/>
              <a:ext cx="233679" cy="1923414"/>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24" name="Google Shape;524;p12"/>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25" name="Google Shape;525;p12"/>
            <p:cNvSpPr/>
            <p:nvPr/>
          </p:nvSpPr>
          <p:spPr>
            <a:xfrm>
              <a:off x="3739896" y="164846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526" name="Google Shape;526;p12"/>
          <p:cNvSpPr txBox="1"/>
          <p:nvPr/>
        </p:nvSpPr>
        <p:spPr>
          <a:xfrm>
            <a:off x="4169143" y="1892754"/>
            <a:ext cx="1711960" cy="7643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Large number of buyers &amp; sellers</a:t>
            </a: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10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nvGrpSpPr>
          <p:cNvPr id="527" name="Google Shape;527;p12"/>
          <p:cNvGrpSpPr/>
          <p:nvPr/>
        </p:nvGrpSpPr>
        <p:grpSpPr>
          <a:xfrm>
            <a:off x="3941513" y="3267888"/>
            <a:ext cx="1960672" cy="1969642"/>
            <a:chOff x="3739896" y="1648460"/>
            <a:chExt cx="1960672" cy="1969642"/>
          </a:xfrm>
        </p:grpSpPr>
        <p:sp>
          <p:nvSpPr>
            <p:cNvPr id="528" name="Google Shape;528;p12"/>
            <p:cNvSpPr/>
            <p:nvPr/>
          </p:nvSpPr>
          <p:spPr>
            <a:xfrm>
              <a:off x="4145280" y="1694688"/>
              <a:ext cx="233679" cy="1923414"/>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29" name="Google Shape;529;p12"/>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30" name="Google Shape;530;p12"/>
            <p:cNvSpPr/>
            <p:nvPr/>
          </p:nvSpPr>
          <p:spPr>
            <a:xfrm>
              <a:off x="3739896" y="164846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531" name="Google Shape;531;p12"/>
          <p:cNvSpPr txBox="1"/>
          <p:nvPr/>
        </p:nvSpPr>
        <p:spPr>
          <a:xfrm>
            <a:off x="4177906" y="3535699"/>
            <a:ext cx="1812289" cy="726440"/>
          </a:xfrm>
          <a:prstGeom prst="rect">
            <a:avLst/>
          </a:prstGeom>
          <a:noFill/>
          <a:ln>
            <a:noFill/>
          </a:ln>
        </p:spPr>
        <p:txBody>
          <a:bodyPr spcFirstLastPara="1" wrap="square" lIns="0" tIns="48875" rIns="0" bIns="0" anchor="t" anchorCtr="0">
            <a:spAutoFit/>
          </a:bodyPr>
          <a:lstStyle/>
          <a:p>
            <a:pPr marL="414019" marR="5080" lvl="0" indent="-414019" algn="l" rtl="0">
              <a:lnSpc>
                <a:spcPct val="165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Homogeneous  Product</a:t>
            </a:r>
            <a:endParaRPr sz="1600" b="0" i="0" u="none" strike="noStrike" cap="none">
              <a:solidFill>
                <a:schemeClr val="dk1"/>
              </a:solidFill>
              <a:latin typeface="Quattrocento Sans"/>
              <a:ea typeface="Quattrocento Sans"/>
              <a:cs typeface="Quattrocento Sans"/>
              <a:sym typeface="Quattrocento Sans"/>
            </a:endParaRPr>
          </a:p>
        </p:txBody>
      </p:sp>
      <p:grpSp>
        <p:nvGrpSpPr>
          <p:cNvPr id="532" name="Google Shape;532;p12"/>
          <p:cNvGrpSpPr/>
          <p:nvPr/>
        </p:nvGrpSpPr>
        <p:grpSpPr>
          <a:xfrm>
            <a:off x="3352800" y="5013343"/>
            <a:ext cx="3670116" cy="1548765"/>
            <a:chOff x="3136360" y="5218017"/>
            <a:chExt cx="3857077" cy="1548765"/>
          </a:xfrm>
        </p:grpSpPr>
        <p:sp>
          <p:nvSpPr>
            <p:cNvPr id="533" name="Google Shape;533;p12"/>
            <p:cNvSpPr/>
            <p:nvPr/>
          </p:nvSpPr>
          <p:spPr>
            <a:xfrm>
              <a:off x="5815614" y="5578106"/>
              <a:ext cx="1177823" cy="241113"/>
            </a:xfrm>
            <a:custGeom>
              <a:avLst/>
              <a:gdLst/>
              <a:ahLst/>
              <a:cxnLst/>
              <a:rect l="l" t="t" r="r" b="b"/>
              <a:pathLst>
                <a:path w="3420109" h="233677" extrusionOk="0">
                  <a:moveTo>
                    <a:pt x="3419855" y="0"/>
                  </a:moveTo>
                  <a:lnTo>
                    <a:pt x="0" y="0"/>
                  </a:lnTo>
                  <a:lnTo>
                    <a:pt x="0" y="233172"/>
                  </a:lnTo>
                  <a:lnTo>
                    <a:pt x="3419855" y="233172"/>
                  </a:lnTo>
                  <a:lnTo>
                    <a:pt x="3419855"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34" name="Google Shape;534;p12"/>
            <p:cNvSpPr/>
            <p:nvPr/>
          </p:nvSpPr>
          <p:spPr>
            <a:xfrm>
              <a:off x="3136360" y="5218017"/>
              <a:ext cx="2580640" cy="1548765"/>
            </a:xfrm>
            <a:custGeom>
              <a:avLst/>
              <a:gdLst/>
              <a:ahLst/>
              <a:cxnLst/>
              <a:rect l="l" t="t" r="r" b="b"/>
              <a:pathLst>
                <a:path w="2580640" h="1548765" extrusionOk="0">
                  <a:moveTo>
                    <a:pt x="2425318" y="0"/>
                  </a:moveTo>
                  <a:lnTo>
                    <a:pt x="154812" y="0"/>
                  </a:lnTo>
                  <a:lnTo>
                    <a:pt x="105891" y="7895"/>
                  </a:lnTo>
                  <a:lnTo>
                    <a:pt x="63395" y="29878"/>
                  </a:lnTo>
                  <a:lnTo>
                    <a:pt x="29878" y="63395"/>
                  </a:lnTo>
                  <a:lnTo>
                    <a:pt x="7895" y="105891"/>
                  </a:lnTo>
                  <a:lnTo>
                    <a:pt x="0" y="154813"/>
                  </a:lnTo>
                  <a:lnTo>
                    <a:pt x="0" y="1393545"/>
                  </a:lnTo>
                  <a:lnTo>
                    <a:pt x="7895" y="1442484"/>
                  </a:lnTo>
                  <a:lnTo>
                    <a:pt x="29878" y="1484988"/>
                  </a:lnTo>
                  <a:lnTo>
                    <a:pt x="63395" y="1518507"/>
                  </a:lnTo>
                  <a:lnTo>
                    <a:pt x="105891" y="1540489"/>
                  </a:lnTo>
                  <a:lnTo>
                    <a:pt x="154812" y="1548384"/>
                  </a:lnTo>
                  <a:lnTo>
                    <a:pt x="2425318" y="1548384"/>
                  </a:lnTo>
                  <a:lnTo>
                    <a:pt x="2474240" y="1540489"/>
                  </a:lnTo>
                  <a:lnTo>
                    <a:pt x="2516736" y="1518507"/>
                  </a:lnTo>
                  <a:lnTo>
                    <a:pt x="2550253" y="1484988"/>
                  </a:lnTo>
                  <a:lnTo>
                    <a:pt x="2572236" y="1442484"/>
                  </a:lnTo>
                  <a:lnTo>
                    <a:pt x="2580131" y="1393545"/>
                  </a:lnTo>
                  <a:lnTo>
                    <a:pt x="2580131" y="154813"/>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535" name="Google Shape;535;p12"/>
          <p:cNvSpPr txBox="1"/>
          <p:nvPr/>
        </p:nvSpPr>
        <p:spPr>
          <a:xfrm>
            <a:off x="4128638" y="5322744"/>
            <a:ext cx="2093595"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Free entry &amp; exit</a:t>
            </a:r>
            <a:endParaRPr sz="1600" b="0" i="0" u="none" strike="noStrike" cap="none">
              <a:solidFill>
                <a:schemeClr val="dk1"/>
              </a:solidFill>
              <a:latin typeface="Quattrocento Sans"/>
              <a:ea typeface="Quattrocento Sans"/>
              <a:cs typeface="Quattrocento Sans"/>
              <a:sym typeface="Quattrocento Sans"/>
            </a:endParaRPr>
          </a:p>
        </p:txBody>
      </p:sp>
      <p:grpSp>
        <p:nvGrpSpPr>
          <p:cNvPr id="536" name="Google Shape;536;p12"/>
          <p:cNvGrpSpPr/>
          <p:nvPr/>
        </p:nvGrpSpPr>
        <p:grpSpPr>
          <a:xfrm>
            <a:off x="6587985" y="1600200"/>
            <a:ext cx="1960672" cy="1657923"/>
            <a:chOff x="3739896" y="1648460"/>
            <a:chExt cx="1960672" cy="1657923"/>
          </a:xfrm>
        </p:grpSpPr>
        <p:sp>
          <p:nvSpPr>
            <p:cNvPr id="537" name="Google Shape;537;p12"/>
            <p:cNvSpPr/>
            <p:nvPr/>
          </p:nvSpPr>
          <p:spPr>
            <a:xfrm>
              <a:off x="4210178" y="1694688"/>
              <a:ext cx="233679" cy="1611695"/>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38" name="Google Shape;538;p12"/>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39" name="Google Shape;539;p12"/>
            <p:cNvSpPr/>
            <p:nvPr/>
          </p:nvSpPr>
          <p:spPr>
            <a:xfrm>
              <a:off x="3739896" y="164846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grpSp>
        <p:nvGrpSpPr>
          <p:cNvPr id="540" name="Google Shape;540;p12"/>
          <p:cNvGrpSpPr/>
          <p:nvPr/>
        </p:nvGrpSpPr>
        <p:grpSpPr>
          <a:xfrm>
            <a:off x="6652883" y="3258123"/>
            <a:ext cx="1960672" cy="1969642"/>
            <a:chOff x="3739896" y="1648460"/>
            <a:chExt cx="1960672" cy="1969642"/>
          </a:xfrm>
        </p:grpSpPr>
        <p:sp>
          <p:nvSpPr>
            <p:cNvPr id="541" name="Google Shape;541;p12"/>
            <p:cNvSpPr/>
            <p:nvPr/>
          </p:nvSpPr>
          <p:spPr>
            <a:xfrm>
              <a:off x="4145280" y="1694688"/>
              <a:ext cx="233679" cy="1923414"/>
            </a:xfrm>
            <a:custGeom>
              <a:avLst/>
              <a:gdLst/>
              <a:ahLst/>
              <a:cxnLst/>
              <a:rect l="l" t="t" r="r" b="b"/>
              <a:pathLst>
                <a:path w="233677" h="1923414" extrusionOk="0">
                  <a:moveTo>
                    <a:pt x="233172" y="0"/>
                  </a:moveTo>
                  <a:lnTo>
                    <a:pt x="0" y="0"/>
                  </a:lnTo>
                  <a:lnTo>
                    <a:pt x="0" y="1923288"/>
                  </a:lnTo>
                  <a:lnTo>
                    <a:pt x="233172" y="1923288"/>
                  </a:lnTo>
                  <a:lnTo>
                    <a:pt x="233172" y="0"/>
                  </a:lnTo>
                  <a:close/>
                </a:path>
              </a:pathLst>
            </a:custGeom>
            <a:solidFill>
              <a:srgbClr val="F4BE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42" name="Google Shape;542;p12"/>
            <p:cNvSpPr/>
            <p:nvPr/>
          </p:nvSpPr>
          <p:spPr>
            <a:xfrm>
              <a:off x="3739896" y="1693289"/>
              <a:ext cx="1960672" cy="1164592"/>
            </a:xfrm>
            <a:custGeom>
              <a:avLst/>
              <a:gdLst/>
              <a:ahLst/>
              <a:cxnLst/>
              <a:rect l="l" t="t" r="r" b="b"/>
              <a:pathLst>
                <a:path w="2580640" h="1548764" extrusionOk="0">
                  <a:moveTo>
                    <a:pt x="2425318" y="0"/>
                  </a:moveTo>
                  <a:lnTo>
                    <a:pt x="154812" y="0"/>
                  </a:lnTo>
                  <a:lnTo>
                    <a:pt x="105891" y="7895"/>
                  </a:lnTo>
                  <a:lnTo>
                    <a:pt x="63395" y="29878"/>
                  </a:lnTo>
                  <a:lnTo>
                    <a:pt x="29878" y="63395"/>
                  </a:lnTo>
                  <a:lnTo>
                    <a:pt x="7895" y="105891"/>
                  </a:lnTo>
                  <a:lnTo>
                    <a:pt x="0" y="154812"/>
                  </a:lnTo>
                  <a:lnTo>
                    <a:pt x="0" y="1393571"/>
                  </a:lnTo>
                  <a:lnTo>
                    <a:pt x="7895" y="1442492"/>
                  </a:lnTo>
                  <a:lnTo>
                    <a:pt x="29878" y="1484988"/>
                  </a:lnTo>
                  <a:lnTo>
                    <a:pt x="63395" y="1518505"/>
                  </a:lnTo>
                  <a:lnTo>
                    <a:pt x="105891" y="1540488"/>
                  </a:lnTo>
                  <a:lnTo>
                    <a:pt x="154812" y="1548384"/>
                  </a:lnTo>
                  <a:lnTo>
                    <a:pt x="2425318" y="1548384"/>
                  </a:lnTo>
                  <a:lnTo>
                    <a:pt x="2474240" y="1540488"/>
                  </a:lnTo>
                  <a:lnTo>
                    <a:pt x="2516736" y="1518505"/>
                  </a:lnTo>
                  <a:lnTo>
                    <a:pt x="2550253" y="1484988"/>
                  </a:lnTo>
                  <a:lnTo>
                    <a:pt x="2572236" y="1442492"/>
                  </a:lnTo>
                  <a:lnTo>
                    <a:pt x="2580131" y="1393571"/>
                  </a:lnTo>
                  <a:lnTo>
                    <a:pt x="2580131" y="154812"/>
                  </a:lnTo>
                  <a:lnTo>
                    <a:pt x="2572236" y="105891"/>
                  </a:lnTo>
                  <a:lnTo>
                    <a:pt x="2550253" y="63395"/>
                  </a:lnTo>
                  <a:lnTo>
                    <a:pt x="2516736" y="29878"/>
                  </a:lnTo>
                  <a:lnTo>
                    <a:pt x="2474240" y="7895"/>
                  </a:lnTo>
                  <a:lnTo>
                    <a:pt x="24253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43" name="Google Shape;543;p12"/>
            <p:cNvSpPr/>
            <p:nvPr/>
          </p:nvSpPr>
          <p:spPr>
            <a:xfrm>
              <a:off x="3739896" y="1648460"/>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grpSp>
        <p:nvGrpSpPr>
          <p:cNvPr id="544" name="Google Shape;544;p12"/>
          <p:cNvGrpSpPr/>
          <p:nvPr/>
        </p:nvGrpSpPr>
        <p:grpSpPr>
          <a:xfrm>
            <a:off x="6652883" y="4924243"/>
            <a:ext cx="1960672" cy="1184851"/>
            <a:chOff x="7170419" y="5178551"/>
            <a:chExt cx="2580640" cy="1548765"/>
          </a:xfrm>
        </p:grpSpPr>
        <p:sp>
          <p:nvSpPr>
            <p:cNvPr id="545" name="Google Shape;545;p12"/>
            <p:cNvSpPr/>
            <p:nvPr/>
          </p:nvSpPr>
          <p:spPr>
            <a:xfrm>
              <a:off x="7170419" y="5178551"/>
              <a:ext cx="2580640" cy="1548765"/>
            </a:xfrm>
            <a:custGeom>
              <a:avLst/>
              <a:gdLst/>
              <a:ahLst/>
              <a:cxnLst/>
              <a:rect l="l" t="t" r="r" b="b"/>
              <a:pathLst>
                <a:path w="2580640" h="1548765" extrusionOk="0">
                  <a:moveTo>
                    <a:pt x="2425319" y="0"/>
                  </a:moveTo>
                  <a:lnTo>
                    <a:pt x="154812" y="0"/>
                  </a:lnTo>
                  <a:lnTo>
                    <a:pt x="105891" y="7895"/>
                  </a:lnTo>
                  <a:lnTo>
                    <a:pt x="63395" y="29878"/>
                  </a:lnTo>
                  <a:lnTo>
                    <a:pt x="29878" y="63395"/>
                  </a:lnTo>
                  <a:lnTo>
                    <a:pt x="7895" y="105891"/>
                  </a:lnTo>
                  <a:lnTo>
                    <a:pt x="0" y="154813"/>
                  </a:lnTo>
                  <a:lnTo>
                    <a:pt x="0" y="1393545"/>
                  </a:lnTo>
                  <a:lnTo>
                    <a:pt x="7895" y="1442484"/>
                  </a:lnTo>
                  <a:lnTo>
                    <a:pt x="29878" y="1484988"/>
                  </a:lnTo>
                  <a:lnTo>
                    <a:pt x="63395" y="1518507"/>
                  </a:lnTo>
                  <a:lnTo>
                    <a:pt x="105891" y="1540489"/>
                  </a:lnTo>
                  <a:lnTo>
                    <a:pt x="154812" y="1548384"/>
                  </a:lnTo>
                  <a:lnTo>
                    <a:pt x="2425319" y="1548384"/>
                  </a:lnTo>
                  <a:lnTo>
                    <a:pt x="2474240" y="1540489"/>
                  </a:lnTo>
                  <a:lnTo>
                    <a:pt x="2516736" y="1518507"/>
                  </a:lnTo>
                  <a:lnTo>
                    <a:pt x="2550253" y="1484988"/>
                  </a:lnTo>
                  <a:lnTo>
                    <a:pt x="2572236" y="1442484"/>
                  </a:lnTo>
                  <a:lnTo>
                    <a:pt x="2580131" y="1393545"/>
                  </a:lnTo>
                  <a:lnTo>
                    <a:pt x="2580131" y="154813"/>
                  </a:lnTo>
                  <a:lnTo>
                    <a:pt x="2572236" y="105891"/>
                  </a:lnTo>
                  <a:lnTo>
                    <a:pt x="2550253" y="63395"/>
                  </a:lnTo>
                  <a:lnTo>
                    <a:pt x="2516736" y="29878"/>
                  </a:lnTo>
                  <a:lnTo>
                    <a:pt x="2474240" y="7895"/>
                  </a:lnTo>
                  <a:lnTo>
                    <a:pt x="24253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46" name="Google Shape;546;p12"/>
            <p:cNvSpPr/>
            <p:nvPr/>
          </p:nvSpPr>
          <p:spPr>
            <a:xfrm>
              <a:off x="7170419" y="5178551"/>
              <a:ext cx="2580640" cy="1548765"/>
            </a:xfrm>
            <a:custGeom>
              <a:avLst/>
              <a:gdLst/>
              <a:ahLst/>
              <a:cxnLst/>
              <a:rect l="l" t="t" r="r" b="b"/>
              <a:pathLst>
                <a:path w="2580640" h="1548765" extrusionOk="0">
                  <a:moveTo>
                    <a:pt x="0" y="154813"/>
                  </a:moveTo>
                  <a:lnTo>
                    <a:pt x="7895" y="105891"/>
                  </a:lnTo>
                  <a:lnTo>
                    <a:pt x="29878" y="63395"/>
                  </a:lnTo>
                  <a:lnTo>
                    <a:pt x="63395" y="29878"/>
                  </a:lnTo>
                  <a:lnTo>
                    <a:pt x="105891" y="7895"/>
                  </a:lnTo>
                  <a:lnTo>
                    <a:pt x="154812" y="0"/>
                  </a:lnTo>
                  <a:lnTo>
                    <a:pt x="2425319" y="0"/>
                  </a:lnTo>
                  <a:lnTo>
                    <a:pt x="2474240" y="7895"/>
                  </a:lnTo>
                  <a:lnTo>
                    <a:pt x="2516736" y="29878"/>
                  </a:lnTo>
                  <a:lnTo>
                    <a:pt x="2550253" y="63395"/>
                  </a:lnTo>
                  <a:lnTo>
                    <a:pt x="2572236" y="105891"/>
                  </a:lnTo>
                  <a:lnTo>
                    <a:pt x="2580131" y="154813"/>
                  </a:lnTo>
                  <a:lnTo>
                    <a:pt x="2580131" y="1393545"/>
                  </a:lnTo>
                  <a:lnTo>
                    <a:pt x="2572236" y="1442484"/>
                  </a:lnTo>
                  <a:lnTo>
                    <a:pt x="2550253" y="1484988"/>
                  </a:lnTo>
                  <a:lnTo>
                    <a:pt x="2516736" y="1518507"/>
                  </a:lnTo>
                  <a:lnTo>
                    <a:pt x="2474240" y="1540489"/>
                  </a:lnTo>
                  <a:lnTo>
                    <a:pt x="2425319" y="1548384"/>
                  </a:lnTo>
                  <a:lnTo>
                    <a:pt x="154812" y="1548384"/>
                  </a:lnTo>
                  <a:lnTo>
                    <a:pt x="105891" y="1540489"/>
                  </a:lnTo>
                  <a:lnTo>
                    <a:pt x="63395" y="1518507"/>
                  </a:lnTo>
                  <a:lnTo>
                    <a:pt x="29878" y="1484988"/>
                  </a:lnTo>
                  <a:lnTo>
                    <a:pt x="7895" y="1442484"/>
                  </a:lnTo>
                  <a:lnTo>
                    <a:pt x="0" y="1393545"/>
                  </a:lnTo>
                  <a:lnTo>
                    <a:pt x="0" y="154813"/>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grpSp>
      <p:sp>
        <p:nvSpPr>
          <p:cNvPr id="547" name="Google Shape;547;p12"/>
          <p:cNvSpPr txBox="1"/>
          <p:nvPr/>
        </p:nvSpPr>
        <p:spPr>
          <a:xfrm>
            <a:off x="6818744" y="5147321"/>
            <a:ext cx="1690879" cy="726440"/>
          </a:xfrm>
          <a:prstGeom prst="rect">
            <a:avLst/>
          </a:prstGeom>
          <a:noFill/>
          <a:ln>
            <a:noFill/>
          </a:ln>
        </p:spPr>
        <p:txBody>
          <a:bodyPr spcFirstLastPara="1" wrap="square" lIns="0" tIns="48875" rIns="0" bIns="0" anchor="t" anchorCtr="0">
            <a:spAutoFit/>
          </a:bodyPr>
          <a:lstStyle/>
          <a:p>
            <a:pPr marL="321945" marR="5080" lvl="0" indent="-309880" algn="l" rtl="0">
              <a:lnSpc>
                <a:spcPct val="165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Perfect knowledge  about market</a:t>
            </a:r>
            <a:endParaRPr sz="1600" b="0" i="0" u="none" strike="noStrike" cap="none">
              <a:solidFill>
                <a:schemeClr val="dk1"/>
              </a:solidFill>
              <a:latin typeface="Quattrocento Sans"/>
              <a:ea typeface="Quattrocento Sans"/>
              <a:cs typeface="Quattrocento Sans"/>
              <a:sym typeface="Quattrocento Sans"/>
            </a:endParaRPr>
          </a:p>
        </p:txBody>
      </p:sp>
      <p:sp>
        <p:nvSpPr>
          <p:cNvPr id="548" name="Google Shape;548;p12"/>
          <p:cNvSpPr txBox="1"/>
          <p:nvPr/>
        </p:nvSpPr>
        <p:spPr>
          <a:xfrm>
            <a:off x="6818744" y="3642947"/>
            <a:ext cx="2217420" cy="259045"/>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Firm is price taker</a:t>
            </a:r>
            <a:endParaRPr sz="1600" b="0" i="0" u="none" strike="noStrike" cap="none">
              <a:solidFill>
                <a:schemeClr val="dk1"/>
              </a:solidFill>
              <a:latin typeface="Quattrocento Sans"/>
              <a:ea typeface="Quattrocento Sans"/>
              <a:cs typeface="Quattrocento Sans"/>
              <a:sym typeface="Quattrocento Sans"/>
            </a:endParaRPr>
          </a:p>
        </p:txBody>
      </p:sp>
      <p:sp>
        <p:nvSpPr>
          <p:cNvPr id="549" name="Google Shape;549;p12"/>
          <p:cNvSpPr txBox="1"/>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Helvetica Neue"/>
              <a:buNone/>
            </a:pPr>
            <a:r>
              <a:rPr lang="en-US" sz="3600" b="1" i="0" u="none" strike="noStrike" cap="none">
                <a:solidFill>
                  <a:schemeClr val="dk1"/>
                </a:solidFill>
                <a:latin typeface="Helvetica Neue"/>
                <a:ea typeface="Helvetica Neue"/>
                <a:cs typeface="Helvetica Neue"/>
                <a:sym typeface="Helvetica Neue"/>
              </a:rPr>
              <a:t>Features</a:t>
            </a:r>
            <a:endParaRPr sz="3600" b="1" i="0" u="none" strike="noStrike" cap="none">
              <a:solidFill>
                <a:schemeClr val="dk1"/>
              </a:solidFill>
              <a:latin typeface="Helvetica Neue"/>
              <a:ea typeface="Helvetica Neue"/>
              <a:cs typeface="Helvetica Neue"/>
              <a:sym typeface="Helvetica Neue"/>
            </a:endParaRPr>
          </a:p>
        </p:txBody>
      </p:sp>
      <p:sp>
        <p:nvSpPr>
          <p:cNvPr id="550" name="Google Shape;550;p12"/>
          <p:cNvSpPr txBox="1"/>
          <p:nvPr/>
        </p:nvSpPr>
        <p:spPr>
          <a:xfrm>
            <a:off x="336491" y="946651"/>
            <a:ext cx="832757" cy="646331"/>
          </a:xfrm>
          <a:prstGeom prst="rect">
            <a:avLst/>
          </a:prstGeom>
          <a:solidFill>
            <a:srgbClr val="E7E6E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Helvetica Neue"/>
              <a:buNone/>
            </a:pPr>
            <a:r>
              <a:rPr lang="en-US" sz="3600" b="0" i="0" u="none" strike="noStrike" cap="none">
                <a:solidFill>
                  <a:srgbClr val="000000"/>
                </a:solidFill>
                <a:latin typeface="Helvetica Neue"/>
                <a:ea typeface="Helvetica Neue"/>
                <a:cs typeface="Helvetica Neue"/>
                <a:sym typeface="Helvetica Neue"/>
              </a:rPr>
              <a:t>2.2</a:t>
            </a:r>
            <a:endParaRPr sz="3600" b="0" i="0" u="none" strike="noStrike" cap="none">
              <a:solidFill>
                <a:srgbClr val="000000"/>
              </a:solidFill>
              <a:latin typeface="Helvetica Neue"/>
              <a:ea typeface="Helvetica Neue"/>
              <a:cs typeface="Helvetica Neue"/>
              <a:sym typeface="Helvetica Neue"/>
            </a:endParaRPr>
          </a:p>
        </p:txBody>
      </p:sp>
      <p:sp>
        <p:nvSpPr>
          <p:cNvPr id="551" name="Google Shape;551;p12"/>
          <p:cNvSpPr txBox="1"/>
          <p:nvPr/>
        </p:nvSpPr>
        <p:spPr>
          <a:xfrm>
            <a:off x="6714604" y="1829510"/>
            <a:ext cx="1625981" cy="101053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Absence of selling &amp; advertisement cost</a:t>
            </a:r>
            <a:endParaRPr sz="1600" b="0" i="0" u="none" strike="noStrike" cap="none">
              <a:solidFill>
                <a:schemeClr val="dk1"/>
              </a:solidFill>
              <a:latin typeface="Quattrocento Sans"/>
              <a:ea typeface="Quattrocento Sans"/>
              <a:cs typeface="Quattrocento Sans"/>
              <a:sym typeface="Quattrocento Sans"/>
            </a:endParaRPr>
          </a:p>
          <a:p>
            <a:pPr marL="12700" marR="0" lvl="0" indent="0" algn="l" rtl="0">
              <a:lnSpc>
                <a:spcPct val="100000"/>
              </a:lnSpc>
              <a:spcBef>
                <a:spcPts val="10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
        <p:nvSpPr>
          <p:cNvPr id="552" name="Google Shape;552;p12"/>
          <p:cNvSpPr/>
          <p:nvPr/>
        </p:nvSpPr>
        <p:spPr>
          <a:xfrm>
            <a:off x="3941513" y="5009834"/>
            <a:ext cx="1960672" cy="1209421"/>
          </a:xfrm>
          <a:custGeom>
            <a:avLst/>
            <a:gdLst/>
            <a:ahLst/>
            <a:cxnLst/>
            <a:rect l="l" t="t" r="r" b="b"/>
            <a:pathLst>
              <a:path w="2580640" h="1548764" extrusionOk="0">
                <a:moveTo>
                  <a:pt x="0" y="154812"/>
                </a:moveTo>
                <a:lnTo>
                  <a:pt x="7895" y="105891"/>
                </a:lnTo>
                <a:lnTo>
                  <a:pt x="29878" y="63395"/>
                </a:lnTo>
                <a:lnTo>
                  <a:pt x="63395" y="29878"/>
                </a:lnTo>
                <a:lnTo>
                  <a:pt x="105891" y="7895"/>
                </a:lnTo>
                <a:lnTo>
                  <a:pt x="154812" y="0"/>
                </a:lnTo>
                <a:lnTo>
                  <a:pt x="2425318" y="0"/>
                </a:lnTo>
                <a:lnTo>
                  <a:pt x="2474240" y="7895"/>
                </a:lnTo>
                <a:lnTo>
                  <a:pt x="2516736" y="29878"/>
                </a:lnTo>
                <a:lnTo>
                  <a:pt x="2550253" y="63395"/>
                </a:lnTo>
                <a:lnTo>
                  <a:pt x="2572236" y="105891"/>
                </a:lnTo>
                <a:lnTo>
                  <a:pt x="2580131" y="154812"/>
                </a:lnTo>
                <a:lnTo>
                  <a:pt x="2580131" y="1393571"/>
                </a:lnTo>
                <a:lnTo>
                  <a:pt x="2572236" y="1442492"/>
                </a:lnTo>
                <a:lnTo>
                  <a:pt x="2550253" y="1484988"/>
                </a:lnTo>
                <a:lnTo>
                  <a:pt x="2516736" y="1518505"/>
                </a:lnTo>
                <a:lnTo>
                  <a:pt x="2474240" y="1540488"/>
                </a:lnTo>
                <a:lnTo>
                  <a:pt x="2425318" y="1548384"/>
                </a:lnTo>
                <a:lnTo>
                  <a:pt x="154812" y="1548384"/>
                </a:lnTo>
                <a:lnTo>
                  <a:pt x="105891" y="1540488"/>
                </a:lnTo>
                <a:lnTo>
                  <a:pt x="63395" y="1518505"/>
                </a:lnTo>
                <a:lnTo>
                  <a:pt x="29878" y="1484988"/>
                </a:lnTo>
                <a:lnTo>
                  <a:pt x="7895" y="1442492"/>
                </a:lnTo>
                <a:lnTo>
                  <a:pt x="0" y="1393571"/>
                </a:lnTo>
                <a:lnTo>
                  <a:pt x="0" y="154812"/>
                </a:lnTo>
                <a:close/>
              </a:path>
            </a:pathLst>
          </a:custGeom>
          <a:noFill/>
          <a:ln w="12700" cap="flat" cmpd="sng">
            <a:solidFill>
              <a:srgbClr val="D6702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IAQS PPT- Zil_ Fin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8065</Words>
  <Application>Microsoft Office PowerPoint</Application>
  <PresentationFormat>Widescreen</PresentationFormat>
  <Paragraphs>1134</Paragraphs>
  <Slides>81</Slides>
  <Notes>81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81</vt:i4>
      </vt:variant>
    </vt:vector>
  </HeadingPairs>
  <TitlesOfParts>
    <vt:vector size="96" baseType="lpstr">
      <vt:lpstr>Arial</vt:lpstr>
      <vt:lpstr>Lora</vt:lpstr>
      <vt:lpstr>Noto Sans Symbols</vt:lpstr>
      <vt:lpstr>Quattrocento Sans</vt:lpstr>
      <vt:lpstr>Helvetica Neue</vt:lpstr>
      <vt:lpstr>Calibri</vt:lpstr>
      <vt:lpstr>Roboto Light</vt:lpstr>
      <vt:lpstr>IAQS PPT- Zil_ Final</vt:lpstr>
      <vt:lpstr>Office Theme</vt:lpstr>
      <vt:lpstr>Office Theme</vt:lpstr>
      <vt:lpstr>Office Theme</vt:lpstr>
      <vt:lpstr>Office Theme</vt:lpstr>
      <vt:lpstr>Office Theme</vt:lpstr>
      <vt:lpstr>Office Theme</vt:lpstr>
      <vt:lpstr>Office Theme</vt:lpstr>
      <vt:lpstr>PowerPoint Presentation</vt:lpstr>
      <vt:lpstr>Today’s Agenda</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Kenneth Smith</cp:lastModifiedBy>
  <cp:revision>1</cp:revision>
  <dcterms:created xsi:type="dcterms:W3CDTF">2022-05-17T06:30:49Z</dcterms:created>
  <dcterms:modified xsi:type="dcterms:W3CDTF">2025-06-17T12:29:56Z</dcterms:modified>
</cp:coreProperties>
</file>