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8" r:id="rId2"/>
    <p:sldId id="288" r:id="rId3"/>
    <p:sldId id="289" r:id="rId4"/>
    <p:sldId id="290" r:id="rId5"/>
    <p:sldId id="291" r:id="rId6"/>
    <p:sldId id="283" r:id="rId7"/>
    <p:sldId id="271" r:id="rId8"/>
    <p:sldId id="287" r:id="rId9"/>
    <p:sldId id="284" r:id="rId10"/>
    <p:sldId id="292" r:id="rId11"/>
    <p:sldId id="293" r:id="rId12"/>
    <p:sldId id="294" r:id="rId13"/>
    <p:sldId id="295" r:id="rId14"/>
    <p:sldId id="296" r:id="rId15"/>
    <p:sldId id="297" r:id="rId16"/>
    <p:sldId id="285" r:id="rId17"/>
    <p:sldId id="28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26724"/>
    <a:srgbClr val="FCD3C2"/>
    <a:srgbClr val="EDEDEE"/>
    <a:srgbClr val="42414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11" autoAdjust="0"/>
    <p:restoredTop sz="94631"/>
  </p:normalViewPr>
  <p:slideViewPr>
    <p:cSldViewPr snapToGrid="0" snapToObjects="1">
      <p:cViewPr>
        <p:scale>
          <a:sx n="77" d="100"/>
          <a:sy n="77" d="100"/>
        </p:scale>
        <p:origin x="-456" y="10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31-Jan-20</a:t>
            </a:fld>
            <a:endParaRPr lang="en-US"/>
          </a:p>
        </p:txBody>
      </p:sp>
      <p:sp>
        <p:nvSpPr>
          <p:cNvPr id="4" name="Footer Placeholder 3">
            <a:extLst>
              <a:ext uri="{FF2B5EF4-FFF2-40B4-BE49-F238E27FC236}">
                <a16:creationId xmlns:a16="http://schemas.microsoft.com/office/drawing/2014/main" xmlns=""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xmlns=""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31-01-2020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xmlns=""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smtClean="0"/>
              <a:t>Click to edit Master title style</a:t>
            </a:r>
            <a:endParaRPr lang="en-US"/>
          </a:p>
        </p:txBody>
      </p:sp>
      <p:sp>
        <p:nvSpPr>
          <p:cNvPr id="3" name="Subtitle 2">
            <a:extLst>
              <a:ext uri="{FF2B5EF4-FFF2-40B4-BE49-F238E27FC236}">
                <a16:creationId xmlns:a16="http://schemas.microsoft.com/office/drawing/2014/main" xmlns=""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a:extLst>
              <a:ext uri="{FF2B5EF4-FFF2-40B4-BE49-F238E27FC236}">
                <a16:creationId xmlns:a16="http://schemas.microsoft.com/office/drawing/2014/main" xmlns="" id="{CB29E013-E164-B74C-8152-F72E2338BE26}"/>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xmlns=""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a16="http://schemas.microsoft.com/office/drawing/2014/main" xmlns=""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a:extLst>
              <a:ext uri="{FF2B5EF4-FFF2-40B4-BE49-F238E27FC236}">
                <a16:creationId xmlns:a16="http://schemas.microsoft.com/office/drawing/2014/main" xmlns="" id="{F3D69965-9BC6-5345-B2D0-6C90A68A75A9}"/>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6" name="Footer Placeholder 5">
            <a:extLst>
              <a:ext uri="{FF2B5EF4-FFF2-40B4-BE49-F238E27FC236}">
                <a16:creationId xmlns:a16="http://schemas.microsoft.com/office/drawing/2014/main" xmlns=""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a:extLst>
              <a:ext uri="{FF2B5EF4-FFF2-40B4-BE49-F238E27FC236}">
                <a16:creationId xmlns:a16="http://schemas.microsoft.com/office/drawing/2014/main" xmlns=""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a:extLst>
              <a:ext uri="{FF2B5EF4-FFF2-40B4-BE49-F238E27FC236}">
                <a16:creationId xmlns:a16="http://schemas.microsoft.com/office/drawing/2014/main" xmlns=""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a:extLst>
              <a:ext uri="{FF2B5EF4-FFF2-40B4-BE49-F238E27FC236}">
                <a16:creationId xmlns:a16="http://schemas.microsoft.com/office/drawing/2014/main" xmlns="" id="{C52730E1-EAD6-F74C-B572-7FA04F719BB8}"/>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6" name="Footer Placeholder 5">
            <a:extLst>
              <a:ext uri="{FF2B5EF4-FFF2-40B4-BE49-F238E27FC236}">
                <a16:creationId xmlns:a16="http://schemas.microsoft.com/office/drawing/2014/main" xmlns=""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044886-5ADE-564C-BB6A-3D8F42E8C728}"/>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xmlns="" id="{E2258407-0EDC-CC47-B88F-1C37C2A2BC06}"/>
              </a:ext>
            </a:extLst>
          </p:cNvPr>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23D62C5C-7D1C-AA42-A571-92813FE919E3}"/>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5D0C1A9-B6B8-7A4A-9669-B90B75004009}"/>
              </a:ext>
            </a:extLst>
          </p:cNvPr>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xmlns="" id="{10F92B24-A8BD-9845-976F-9EA169FDA674}"/>
              </a:ext>
            </a:extLst>
          </p:cNvPr>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6AD10554-27EF-1E4B-9828-11CBD07233BB}"/>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87AC83A2-58A2-8846-B66C-A7B446F1E249}"/>
              </a:ext>
            </a:extLst>
          </p:cNvPr>
          <p:cNvSpPr>
            <a:spLocks noGrp="1"/>
          </p:cNvSpPr>
          <p:nvPr>
            <p:ph type="title"/>
          </p:nvPr>
        </p:nvSpPr>
        <p:spPr/>
        <p:txBody>
          <a:bodyPr/>
          <a:lstStyle/>
          <a:p>
            <a:r>
              <a:rPr lang="en-US" smtClean="0"/>
              <a:t>Click to edit Master title style</a:t>
            </a:r>
            <a:endParaRPr lang="en-US" dirty="0"/>
          </a:p>
        </p:txBody>
      </p:sp>
      <p:sp>
        <p:nvSpPr>
          <p:cNvPr id="3" name="Content Placeholder 2">
            <a:extLst>
              <a:ext uri="{FF2B5EF4-FFF2-40B4-BE49-F238E27FC236}">
                <a16:creationId xmlns:a16="http://schemas.microsoft.com/office/drawing/2014/main" xmlns="" id="{601D6DE7-E41F-E340-8EDF-E5781F3078CD}"/>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18D754E3-7390-2C4D-8224-CE37880B733A}"/>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xmlns=""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87AC83A2-58A2-8846-B66C-A7B446F1E249}"/>
              </a:ext>
            </a:extLst>
          </p:cNvPr>
          <p:cNvSpPr>
            <a:spLocks noGrp="1"/>
          </p:cNvSpPr>
          <p:nvPr>
            <p:ph type="title"/>
          </p:nvPr>
        </p:nvSpPr>
        <p:spPr/>
        <p:txBody>
          <a:bodyPr/>
          <a:lstStyle/>
          <a:p>
            <a:r>
              <a:rPr lang="en-US" smtClean="0"/>
              <a:t>Click to edit Master title style</a:t>
            </a:r>
            <a:endParaRPr lang="en-US" dirty="0"/>
          </a:p>
        </p:txBody>
      </p:sp>
      <p:sp>
        <p:nvSpPr>
          <p:cNvPr id="3" name="Content Placeholder 2">
            <a:extLst>
              <a:ext uri="{FF2B5EF4-FFF2-40B4-BE49-F238E27FC236}">
                <a16:creationId xmlns:a16="http://schemas.microsoft.com/office/drawing/2014/main" xmlns="" id="{601D6DE7-E41F-E340-8EDF-E5781F3078CD}"/>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18D754E3-7390-2C4D-8224-CE37880B733A}"/>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xmlns="" id="{87AC83A2-58A2-8846-B66C-A7B446F1E249}"/>
              </a:ext>
            </a:extLst>
          </p:cNvPr>
          <p:cNvSpPr>
            <a:spLocks noGrp="1"/>
          </p:cNvSpPr>
          <p:nvPr>
            <p:ph type="title"/>
          </p:nvPr>
        </p:nvSpPr>
        <p:spPr/>
        <p:txBody>
          <a:bodyPr/>
          <a:lstStyle/>
          <a:p>
            <a:r>
              <a:rPr lang="en-US" smtClean="0"/>
              <a:t>Click to edit Master title style</a:t>
            </a:r>
            <a:endParaRPr lang="en-US" dirty="0"/>
          </a:p>
        </p:txBody>
      </p:sp>
      <p:sp>
        <p:nvSpPr>
          <p:cNvPr id="3" name="Content Placeholder 2">
            <a:extLst>
              <a:ext uri="{FF2B5EF4-FFF2-40B4-BE49-F238E27FC236}">
                <a16:creationId xmlns:a16="http://schemas.microsoft.com/office/drawing/2014/main" xmlns="" id="{601D6DE7-E41F-E340-8EDF-E5781F3078CD}"/>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18D754E3-7390-2C4D-8224-CE37880B733A}"/>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xmlns=""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a:extLst>
              <a:ext uri="{FF2B5EF4-FFF2-40B4-BE49-F238E27FC236}">
                <a16:creationId xmlns:a16="http://schemas.microsoft.com/office/drawing/2014/main" xmlns="" id="{442BC9A9-EC29-134C-AECE-54DDD5762192}"/>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14D6AE42-E39B-4948-B321-F19D21FDA6F0}"/>
              </a:ext>
            </a:extLst>
          </p:cNvPr>
          <p:cNvSpPr>
            <a:spLocks noGrp="1"/>
          </p:cNvSpPr>
          <p:nvPr>
            <p:ph type="title"/>
          </p:nvPr>
        </p:nvSpPr>
        <p:spPr>
          <a:xfrm>
            <a:off x="838200" y="681037"/>
            <a:ext cx="10515600" cy="741176"/>
          </a:xfrm>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xmlns="" id="{3652A57D-01D7-B54A-B618-27F0B4D8A193}"/>
              </a:ext>
            </a:extLst>
          </p:cNvPr>
          <p:cNvSpPr>
            <a:spLocks noGrp="1"/>
          </p:cNvSpPr>
          <p:nvPr>
            <p:ph sz="half" idx="1"/>
          </p:nvPr>
        </p:nvSpPr>
        <p:spPr>
          <a:xfrm>
            <a:off x="838200" y="1592261"/>
            <a:ext cx="5181600" cy="45847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a16="http://schemas.microsoft.com/office/drawing/2014/main" xmlns="" id="{1E1407BB-25DD-5841-BEBF-C394C86F759A}"/>
              </a:ext>
            </a:extLst>
          </p:cNvPr>
          <p:cNvSpPr>
            <a:spLocks noGrp="1"/>
          </p:cNvSpPr>
          <p:nvPr>
            <p:ph sz="half" idx="2"/>
          </p:nvPr>
        </p:nvSpPr>
        <p:spPr>
          <a:xfrm>
            <a:off x="6172200" y="1592261"/>
            <a:ext cx="5181600" cy="45847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a16="http://schemas.microsoft.com/office/drawing/2014/main" xmlns="" id="{C5B41DED-1195-DE42-BD2F-00971D9CF3C9}"/>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6" name="Footer Placeholder 5">
            <a:extLst>
              <a:ext uri="{FF2B5EF4-FFF2-40B4-BE49-F238E27FC236}">
                <a16:creationId xmlns:a16="http://schemas.microsoft.com/office/drawing/2014/main" xmlns=""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xmlns="" id="{5F188C31-802D-3D4A-AEA1-3CF8D3E51360}"/>
              </a:ext>
            </a:extLst>
          </p:cNvPr>
          <p:cNvSpPr>
            <a:spLocks noGrp="1"/>
          </p:cNvSpPr>
          <p:nvPr>
            <p:ph type="title"/>
          </p:nvPr>
        </p:nvSpPr>
        <p:spPr>
          <a:xfrm>
            <a:off x="839788" y="653784"/>
            <a:ext cx="10515600" cy="748245"/>
          </a:xfrm>
        </p:spPr>
        <p:txBody>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xmlns=""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xmlns="" id="{C972FE9A-4ED5-9A49-8907-E00133517BD9}"/>
              </a:ext>
            </a:extLst>
          </p:cNvPr>
          <p:cNvSpPr>
            <a:spLocks noGrp="1"/>
          </p:cNvSpPr>
          <p:nvPr>
            <p:ph sz="half" idx="2"/>
          </p:nvPr>
        </p:nvSpPr>
        <p:spPr>
          <a:xfrm>
            <a:off x="839788" y="2411892"/>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a16="http://schemas.microsoft.com/office/drawing/2014/main" xmlns=""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xmlns="" id="{0F7A103F-B97E-AC4B-8395-A83886339A83}"/>
              </a:ext>
            </a:extLst>
          </p:cNvPr>
          <p:cNvSpPr>
            <a:spLocks noGrp="1"/>
          </p:cNvSpPr>
          <p:nvPr>
            <p:ph sz="quarter" idx="4"/>
          </p:nvPr>
        </p:nvSpPr>
        <p:spPr>
          <a:xfrm>
            <a:off x="6172200" y="2411892"/>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a:extLst>
              <a:ext uri="{FF2B5EF4-FFF2-40B4-BE49-F238E27FC236}">
                <a16:creationId xmlns:a16="http://schemas.microsoft.com/office/drawing/2014/main" xmlns="" id="{1C337486-CD2B-0E47-8478-E6DFAD595848}"/>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8" name="Footer Placeholder 7">
            <a:extLst>
              <a:ext uri="{FF2B5EF4-FFF2-40B4-BE49-F238E27FC236}">
                <a16:creationId xmlns:a16="http://schemas.microsoft.com/office/drawing/2014/main" xmlns=""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0B06C-BB5A-E94D-8257-CE9F2465C372}"/>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a16="http://schemas.microsoft.com/office/drawing/2014/main" xmlns="" id="{DF49A010-5D43-FF48-A7E1-D39F6B610503}"/>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4" name="Footer Placeholder 3">
            <a:extLst>
              <a:ext uri="{FF2B5EF4-FFF2-40B4-BE49-F238E27FC236}">
                <a16:creationId xmlns:a16="http://schemas.microsoft.com/office/drawing/2014/main" xmlns=""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39213DB-325C-5A40-9859-AE202B123556}"/>
              </a:ext>
            </a:extLst>
          </p:cNvPr>
          <p:cNvSpPr>
            <a:spLocks noGrp="1"/>
          </p:cNvSpPr>
          <p:nvPr>
            <p:ph type="dt" sz="half" idx="10"/>
          </p:nvPr>
        </p:nvSpPr>
        <p:spPr/>
        <p:txBody>
          <a:bodyPr/>
          <a:lstStyle/>
          <a:p>
            <a:fld id="{2A269F68-A112-7E45-9E09-D07179E5D466}" type="datetimeFigureOut">
              <a:rPr lang="en-US" smtClean="0"/>
              <a:pPr/>
              <a:t>31-Jan-20</a:t>
            </a:fld>
            <a:endParaRPr lang="en-US"/>
          </a:p>
        </p:txBody>
      </p:sp>
      <p:sp>
        <p:nvSpPr>
          <p:cNvPr id="3" name="Footer Placeholder 2">
            <a:extLst>
              <a:ext uri="{FF2B5EF4-FFF2-40B4-BE49-F238E27FC236}">
                <a16:creationId xmlns:a16="http://schemas.microsoft.com/office/drawing/2014/main" xmlns=""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xmlns=""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a:extLst>
              <a:ext uri="{FF2B5EF4-FFF2-40B4-BE49-F238E27FC236}">
                <a16:creationId xmlns:a16="http://schemas.microsoft.com/office/drawing/2014/main" xmlns=""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31-Jan-20</a:t>
            </a:fld>
            <a:endParaRPr lang="en-US"/>
          </a:p>
        </p:txBody>
      </p:sp>
      <p:sp>
        <p:nvSpPr>
          <p:cNvPr id="5" name="Footer Placeholder 4">
            <a:extLst>
              <a:ext uri="{FF2B5EF4-FFF2-40B4-BE49-F238E27FC236}">
                <a16:creationId xmlns:a16="http://schemas.microsoft.com/office/drawing/2014/main" xmlns=""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xmlns=""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12E1DFC-8F4A-6941-A280-A0C6B7D61A33}"/>
              </a:ext>
            </a:extLst>
          </p:cNvPr>
          <p:cNvPicPr>
            <a:picLocks noChangeAspect="1"/>
          </p:cNvPicPr>
          <p:nvPr/>
        </p:nvPicPr>
        <p:blipFill>
          <a:blip r:embed="rId2"/>
          <a:stretch>
            <a:fillRect/>
          </a:stretch>
        </p:blipFill>
        <p:spPr>
          <a:xfrm>
            <a:off x="946926" y="523553"/>
            <a:ext cx="7709692" cy="1936965"/>
          </a:xfrm>
          <a:prstGeom prst="rect">
            <a:avLst/>
          </a:prstGeom>
        </p:spPr>
      </p:pic>
      <p:pic>
        <p:nvPicPr>
          <p:cNvPr id="71" name="Picture 70">
            <a:extLst>
              <a:ext uri="{FF2B5EF4-FFF2-40B4-BE49-F238E27FC236}">
                <a16:creationId xmlns="" xmlns:a16="http://schemas.microsoft.com/office/drawing/2014/main" id="{5D5F373F-EACD-4885-9F18-1C0CA4500CF1}"/>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1003489" y="6019927"/>
            <a:ext cx="900511" cy="498103"/>
          </a:xfrm>
          <a:prstGeom prst="rect">
            <a:avLst/>
          </a:prstGeom>
        </p:spPr>
      </p:pic>
      <p:sp>
        <p:nvSpPr>
          <p:cNvPr id="72" name="TextBox 71">
            <a:extLst>
              <a:ext uri="{FF2B5EF4-FFF2-40B4-BE49-F238E27FC236}">
                <a16:creationId xmlns:a16="http://schemas.microsoft.com/office/drawing/2014/main" xmlns="" id="{9D5FC421-D452-403F-A269-BF3744BA5E3B}"/>
              </a:ext>
            </a:extLst>
          </p:cNvPr>
          <p:cNvSpPr txBox="1"/>
          <p:nvPr/>
        </p:nvSpPr>
        <p:spPr>
          <a:xfrm>
            <a:off x="595831" y="2460518"/>
            <a:ext cx="4022165" cy="1446550"/>
          </a:xfrm>
          <a:prstGeom prst="rect">
            <a:avLst/>
          </a:prstGeom>
          <a:noFill/>
        </p:spPr>
        <p:txBody>
          <a:bodyPr wrap="square" rtlCol="0">
            <a:spAutoFit/>
          </a:bodyPr>
          <a:lstStyle/>
          <a:p>
            <a:r>
              <a:rPr lang="en-IN" sz="4400" b="1" dirty="0" smtClean="0">
                <a:latin typeface="Segoe UI" pitchFamily="34" charset="0"/>
                <a:cs typeface="Segoe UI" pitchFamily="34" charset="0"/>
              </a:rPr>
              <a:t>Non-Life</a:t>
            </a:r>
          </a:p>
          <a:p>
            <a:r>
              <a:rPr lang="en-IN" sz="4400" b="1" dirty="0" smtClean="0">
                <a:latin typeface="Segoe UI" pitchFamily="34" charset="0"/>
                <a:cs typeface="Segoe UI" pitchFamily="34" charset="0"/>
              </a:rPr>
              <a:t>Insurance</a:t>
            </a:r>
            <a:endParaRPr lang="en-IN" sz="4400" b="1" dirty="0">
              <a:latin typeface="Segoe UI" pitchFamily="34" charset="0"/>
              <a:cs typeface="Segoe UI" pitchFamily="34" charset="0"/>
            </a:endParaRPr>
          </a:p>
        </p:txBody>
      </p:sp>
      <p:sp>
        <p:nvSpPr>
          <p:cNvPr id="5" name="TextBox 4"/>
          <p:cNvSpPr txBox="1"/>
          <p:nvPr/>
        </p:nvSpPr>
        <p:spPr>
          <a:xfrm>
            <a:off x="4164038" y="3245348"/>
            <a:ext cx="2926080" cy="1323439"/>
          </a:xfrm>
          <a:prstGeom prst="rect">
            <a:avLst/>
          </a:prstGeom>
          <a:noFill/>
        </p:spPr>
        <p:txBody>
          <a:bodyPr wrap="square" rtlCol="0">
            <a:spAutoFit/>
          </a:bodyPr>
          <a:lstStyle/>
          <a:p>
            <a:r>
              <a:rPr lang="en-US" sz="4000" b="1" dirty="0" smtClean="0">
                <a:latin typeface="Segoe UI" pitchFamily="34" charset="0"/>
                <a:cs typeface="Segoe UI" pitchFamily="34" charset="0"/>
              </a:rPr>
              <a:t>Health</a:t>
            </a:r>
            <a:endParaRPr lang="en-US" sz="4000" b="1" dirty="0" smtClean="0">
              <a:latin typeface="Segoe UI" pitchFamily="34" charset="0"/>
              <a:cs typeface="Segoe UI" pitchFamily="34" charset="0"/>
            </a:endParaRPr>
          </a:p>
          <a:p>
            <a:r>
              <a:rPr lang="en-US" sz="4000" b="1" dirty="0" smtClean="0">
                <a:latin typeface="Segoe UI" pitchFamily="34" charset="0"/>
                <a:cs typeface="Segoe UI" pitchFamily="34" charset="0"/>
              </a:rPr>
              <a:t>Insurance</a:t>
            </a:r>
            <a:endParaRPr lang="en-US" sz="4000" b="1" dirty="0">
              <a:latin typeface="Segoe UI" pitchFamily="34" charset="0"/>
              <a:cs typeface="Segoe UI" pitchFamily="34" charset="0"/>
            </a:endParaRPr>
          </a:p>
        </p:txBody>
      </p:sp>
    </p:spTree>
    <p:extLst>
      <p:ext uri="{BB962C8B-B14F-4D97-AF65-F5344CB8AC3E}">
        <p14:creationId xmlns:p14="http://schemas.microsoft.com/office/powerpoint/2010/main" xmlns="" val="20657628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1"/>
                                        </p:tgtEl>
                                        <p:attrNameLst>
                                          <p:attrName>style.visibility</p:attrName>
                                        </p:attrNameLst>
                                      </p:cBhvr>
                                      <p:to>
                                        <p:strVal val="visible"/>
                                      </p:to>
                                    </p:set>
                                    <p:anim calcmode="lin" valueType="num">
                                      <p:cBhvr additive="base">
                                        <p:cTn id="7" dur="500" fill="hold"/>
                                        <p:tgtEl>
                                          <p:spTgt spid="71"/>
                                        </p:tgtEl>
                                        <p:attrNameLst>
                                          <p:attrName>ppt_x</p:attrName>
                                        </p:attrNameLst>
                                      </p:cBhvr>
                                      <p:tavLst>
                                        <p:tav tm="0">
                                          <p:val>
                                            <p:strVal val="#ppt_x"/>
                                          </p:val>
                                        </p:tav>
                                        <p:tav tm="100000">
                                          <p:val>
                                            <p:strVal val="#ppt_x"/>
                                          </p:val>
                                        </p:tav>
                                      </p:tavLst>
                                    </p:anim>
                                    <p:anim calcmode="lin" valueType="num">
                                      <p:cBhvr additive="base">
                                        <p:cTn id="8" dur="500" fill="hold"/>
                                        <p:tgtEl>
                                          <p:spTgt spid="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4">
            <a:extLst>
              <a:ext uri="{FF2B5EF4-FFF2-40B4-BE49-F238E27FC236}">
                <a16:creationId xmlns:a16="http://schemas.microsoft.com/office/drawing/2014/main" xmlns="" id="{DC07005F-F76A-4842-961D-A3322ACEFAB1}"/>
              </a:ext>
            </a:extLst>
          </p:cNvPr>
          <p:cNvSpPr>
            <a:spLocks noGrp="1"/>
          </p:cNvSpPr>
          <p:nvPr>
            <p:ph idx="1"/>
          </p:nvPr>
        </p:nvSpPr>
        <p:spPr>
          <a:xfrm>
            <a:off x="801423" y="1422213"/>
            <a:ext cx="9257411" cy="5130800"/>
          </a:xfrm>
        </p:spPr>
        <p:txBody>
          <a:bodyPr anchor="t">
            <a:noAutofit/>
          </a:bodyPr>
          <a:lstStyle/>
          <a:p>
            <a:pPr>
              <a:lnSpc>
                <a:spcPct val="100000"/>
              </a:lnSpc>
            </a:pPr>
            <a:r>
              <a:rPr lang="en-US" sz="2000" b="1" dirty="0" smtClean="0">
                <a:solidFill>
                  <a:schemeClr val="tx1"/>
                </a:solidFill>
              </a:rPr>
              <a:t>Risk </a:t>
            </a:r>
            <a:r>
              <a:rPr lang="en-US" sz="2000" b="1" dirty="0" smtClean="0">
                <a:solidFill>
                  <a:schemeClr val="tx1"/>
                </a:solidFill>
              </a:rPr>
              <a:t>Factors :</a:t>
            </a:r>
          </a:p>
          <a:p>
            <a:pPr>
              <a:lnSpc>
                <a:spcPct val="100000"/>
              </a:lnSpc>
            </a:pPr>
            <a:r>
              <a:rPr lang="en-US" sz="2000" dirty="0" smtClean="0">
                <a:solidFill>
                  <a:schemeClr val="tx1"/>
                </a:solidFill>
              </a:rPr>
              <a:t>Factors which effect the Claim frequency or Severity</a:t>
            </a:r>
          </a:p>
          <a:p>
            <a:pPr>
              <a:lnSpc>
                <a:spcPct val="100000"/>
              </a:lnSpc>
            </a:pPr>
            <a:r>
              <a:rPr lang="en-US" sz="2000" dirty="0" smtClean="0">
                <a:solidFill>
                  <a:schemeClr val="tx1"/>
                </a:solidFill>
              </a:rPr>
              <a:t>• Age</a:t>
            </a:r>
          </a:p>
          <a:p>
            <a:pPr>
              <a:lnSpc>
                <a:spcPct val="100000"/>
              </a:lnSpc>
            </a:pPr>
            <a:r>
              <a:rPr lang="en-US" sz="2000" dirty="0" smtClean="0">
                <a:solidFill>
                  <a:schemeClr val="tx1"/>
                </a:solidFill>
              </a:rPr>
              <a:t>• Sum Insured</a:t>
            </a:r>
          </a:p>
          <a:p>
            <a:pPr>
              <a:lnSpc>
                <a:spcPct val="100000"/>
              </a:lnSpc>
            </a:pPr>
            <a:r>
              <a:rPr lang="en-US" sz="2000" dirty="0" smtClean="0">
                <a:solidFill>
                  <a:schemeClr val="tx1"/>
                </a:solidFill>
              </a:rPr>
              <a:t>• Demography</a:t>
            </a:r>
          </a:p>
          <a:p>
            <a:pPr>
              <a:lnSpc>
                <a:spcPct val="100000"/>
              </a:lnSpc>
            </a:pPr>
            <a:r>
              <a:rPr lang="en-US" sz="2000" dirty="0" smtClean="0">
                <a:solidFill>
                  <a:schemeClr val="tx1"/>
                </a:solidFill>
              </a:rPr>
              <a:t>• Medical Condition</a:t>
            </a:r>
          </a:p>
          <a:p>
            <a:pPr>
              <a:lnSpc>
                <a:spcPct val="100000"/>
              </a:lnSpc>
            </a:pPr>
            <a:r>
              <a:rPr lang="en-US" sz="2000" dirty="0" smtClean="0">
                <a:solidFill>
                  <a:schemeClr val="tx1"/>
                </a:solidFill>
              </a:rPr>
              <a:t>• Gender</a:t>
            </a:r>
          </a:p>
          <a:p>
            <a:pPr>
              <a:lnSpc>
                <a:spcPct val="100000"/>
              </a:lnSpc>
            </a:pPr>
            <a:r>
              <a:rPr lang="en-US" sz="2000" dirty="0" smtClean="0">
                <a:solidFill>
                  <a:schemeClr val="tx1"/>
                </a:solidFill>
              </a:rPr>
              <a:t>• Policy Type</a:t>
            </a:r>
          </a:p>
          <a:p>
            <a:pPr>
              <a:lnSpc>
                <a:spcPct val="100000"/>
              </a:lnSpc>
            </a:pPr>
            <a:r>
              <a:rPr lang="en-US" sz="2000" dirty="0" smtClean="0">
                <a:solidFill>
                  <a:schemeClr val="tx1"/>
                </a:solidFill>
              </a:rPr>
              <a:t>Factors which are used in Rating are called Rating </a:t>
            </a:r>
            <a:r>
              <a:rPr lang="en-US" sz="2000" dirty="0" smtClean="0">
                <a:solidFill>
                  <a:schemeClr val="tx1"/>
                </a:solidFill>
              </a:rPr>
              <a:t>Factors</a:t>
            </a:r>
            <a:r>
              <a:rPr lang="en-US" sz="2000" dirty="0" smtClean="0">
                <a:solidFill>
                  <a:schemeClr val="tx1"/>
                </a:solidFill>
                <a:latin typeface="Segoe UI" pitchFamily="34" charset="0"/>
                <a:cs typeface="Segoe UI" pitchFamily="34" charset="0"/>
              </a:rPr>
              <a:t>.</a:t>
            </a:r>
            <a:endParaRPr lang="en-US" sz="2000" dirty="0" smtClean="0">
              <a:solidFill>
                <a:schemeClr val="tx1"/>
              </a:solidFill>
              <a:latin typeface="Segoe UI" pitchFamily="34" charset="0"/>
              <a:cs typeface="Segoe UI" pitchFamily="34" charset="0"/>
            </a:endParaRPr>
          </a:p>
        </p:txBody>
      </p:sp>
      <p:sp>
        <p:nvSpPr>
          <p:cNvPr id="409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099" name="Rectangle 3"/>
          <p:cNvSpPr>
            <a:spLocks noChangeArrowheads="1"/>
          </p:cNvSpPr>
          <p:nvPr/>
        </p:nvSpPr>
        <p:spPr bwMode="auto">
          <a:xfrm>
            <a:off x="0" y="86677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01" name="Rectangle 5"/>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9">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2"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4591929" cy="741176"/>
          </a:xfrm>
        </p:spPr>
        <p:txBody>
          <a:bodyPr>
            <a:normAutofit/>
          </a:bodyPr>
          <a:lstStyle/>
          <a:p>
            <a:r>
              <a:rPr lang="en-US" sz="4400" dirty="0" smtClean="0">
                <a:latin typeface="Segoe UI" pitchFamily="34" charset="0"/>
                <a:cs typeface="Segoe UI" pitchFamily="34" charset="0"/>
              </a:rPr>
              <a:t>Underwriting</a:t>
            </a:r>
            <a:endParaRPr lang="en-US" sz="4400" dirty="0">
              <a:latin typeface="Segoe UI" pitchFamily="34" charset="0"/>
              <a:cs typeface="Segoe UI" pitchFamily="34" charset="0"/>
            </a:endParaRPr>
          </a:p>
        </p:txBody>
      </p:sp>
      <p:pic>
        <p:nvPicPr>
          <p:cNvPr id="8" name="Picture 2"/>
          <p:cNvPicPr>
            <a:picLocks noChangeAspect="1" noChangeArrowheads="1"/>
          </p:cNvPicPr>
          <p:nvPr/>
        </p:nvPicPr>
        <p:blipFill>
          <a:blip r:embed="rId2"/>
          <a:srcRect/>
          <a:stretch>
            <a:fillRect/>
          </a:stretch>
        </p:blipFill>
        <p:spPr bwMode="auto">
          <a:xfrm>
            <a:off x="6827833" y="2275832"/>
            <a:ext cx="4543425" cy="2924175"/>
          </a:xfrm>
          <a:prstGeom prst="rect">
            <a:avLst/>
          </a:prstGeom>
          <a:noFill/>
          <a:ln w="9525">
            <a:noFill/>
            <a:miter lim="800000"/>
            <a:headEnd/>
            <a:tailEnd/>
          </a:ln>
          <a:effectLst/>
        </p:spPr>
      </p:pic>
    </p:spTree>
    <p:extLst>
      <p:ext uri="{BB962C8B-B14F-4D97-AF65-F5344CB8AC3E}">
        <p14:creationId xmlns:p14="http://schemas.microsoft.com/office/powerpoint/2010/main" xmlns="" val="180438534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099" name="Rectangle 3"/>
          <p:cNvSpPr>
            <a:spLocks noChangeArrowheads="1"/>
          </p:cNvSpPr>
          <p:nvPr/>
        </p:nvSpPr>
        <p:spPr bwMode="auto">
          <a:xfrm>
            <a:off x="0" y="86677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01" name="Rectangle 5"/>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9">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2"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5105400" cy="741176"/>
          </a:xfrm>
        </p:spPr>
        <p:txBody>
          <a:bodyPr>
            <a:normAutofit fontScale="90000"/>
          </a:bodyPr>
          <a:lstStyle/>
          <a:p>
            <a:r>
              <a:rPr lang="en-US" sz="4400" dirty="0" smtClean="0">
                <a:latin typeface="Segoe UI" pitchFamily="34" charset="0"/>
                <a:cs typeface="Segoe UI" pitchFamily="34" charset="0"/>
              </a:rPr>
              <a:t>Underwriting Process</a:t>
            </a:r>
            <a:endParaRPr lang="en-US" sz="4400" dirty="0">
              <a:latin typeface="Segoe UI" pitchFamily="34" charset="0"/>
              <a:cs typeface="Segoe UI" pitchFamily="34" charset="0"/>
            </a:endParaRPr>
          </a:p>
        </p:txBody>
      </p:sp>
      <p:sp>
        <p:nvSpPr>
          <p:cNvPr id="13" name="Flowchart: Magnetic Disk 12"/>
          <p:cNvSpPr/>
          <p:nvPr/>
        </p:nvSpPr>
        <p:spPr>
          <a:xfrm>
            <a:off x="838200" y="2174789"/>
            <a:ext cx="2769973" cy="3447535"/>
          </a:xfrm>
          <a:prstGeom prst="flowChartMagneticDisk">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Measure  and quantify health risk of applicant in line with organizations risk appetite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4" name="Flowchart: Magnetic Disk 13"/>
          <p:cNvSpPr/>
          <p:nvPr/>
        </p:nvSpPr>
        <p:spPr>
          <a:xfrm>
            <a:off x="4831492" y="2174789"/>
            <a:ext cx="2769973" cy="3447535"/>
          </a:xfrm>
          <a:prstGeom prst="flowChartMagneticDisk">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Demographic :Gender, location, marital status, family size</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Health Status</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Lifestyle/ Habits</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Claim History</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Income</a:t>
            </a:r>
          </a:p>
        </p:txBody>
      </p:sp>
      <p:sp>
        <p:nvSpPr>
          <p:cNvPr id="15" name="Flowchart: Magnetic Disk 14"/>
          <p:cNvSpPr/>
          <p:nvPr/>
        </p:nvSpPr>
        <p:spPr>
          <a:xfrm>
            <a:off x="9071919" y="2327189"/>
            <a:ext cx="2769973" cy="3447535"/>
          </a:xfrm>
          <a:prstGeom prst="flowChartMagneticDisk">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Proposal Form</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Agents Report</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Attending physician report</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Full medical underwriting</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Medical questionnaire</a:t>
            </a:r>
          </a:p>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Medical tests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6" name="TextBox 15"/>
          <p:cNvSpPr txBox="1"/>
          <p:nvPr/>
        </p:nvSpPr>
        <p:spPr>
          <a:xfrm>
            <a:off x="9527059" y="2655556"/>
            <a:ext cx="2026508" cy="400110"/>
          </a:xfrm>
          <a:prstGeom prst="rect">
            <a:avLst/>
          </a:prstGeom>
          <a:noFill/>
        </p:spPr>
        <p:txBody>
          <a:bodyPr wrap="square" rtlCol="0">
            <a:spAutoFit/>
          </a:bodyPr>
          <a:lstStyle/>
          <a:p>
            <a:pPr algn="ctr"/>
            <a:r>
              <a:rPr lang="en-US" sz="2000" b="1" dirty="0" smtClean="0">
                <a:solidFill>
                  <a:schemeClr val="bg1"/>
                </a:solidFill>
                <a:latin typeface="Segoe UI" pitchFamily="34" charset="0"/>
                <a:cs typeface="Segoe UI" pitchFamily="34" charset="0"/>
              </a:rPr>
              <a:t>Approach</a:t>
            </a:r>
            <a:endParaRPr lang="en-US" sz="2000" b="1" dirty="0">
              <a:solidFill>
                <a:schemeClr val="bg1"/>
              </a:solidFill>
              <a:latin typeface="Segoe UI" pitchFamily="34" charset="0"/>
              <a:cs typeface="Segoe UI" pitchFamily="34" charset="0"/>
            </a:endParaRPr>
          </a:p>
        </p:txBody>
      </p:sp>
      <p:sp>
        <p:nvSpPr>
          <p:cNvPr id="17" name="TextBox 16"/>
          <p:cNvSpPr txBox="1"/>
          <p:nvPr/>
        </p:nvSpPr>
        <p:spPr>
          <a:xfrm>
            <a:off x="5206314" y="2455501"/>
            <a:ext cx="2026508" cy="707886"/>
          </a:xfrm>
          <a:prstGeom prst="rect">
            <a:avLst/>
          </a:prstGeom>
          <a:noFill/>
        </p:spPr>
        <p:txBody>
          <a:bodyPr wrap="square" rtlCol="0">
            <a:spAutoFit/>
          </a:bodyPr>
          <a:lstStyle/>
          <a:p>
            <a:pPr algn="ctr"/>
            <a:r>
              <a:rPr lang="en-US" sz="2000" b="1" dirty="0" smtClean="0">
                <a:solidFill>
                  <a:schemeClr val="bg1"/>
                </a:solidFill>
                <a:latin typeface="Segoe UI" pitchFamily="34" charset="0"/>
                <a:cs typeface="Segoe UI" pitchFamily="34" charset="0"/>
              </a:rPr>
              <a:t>Information Sources</a:t>
            </a:r>
            <a:endParaRPr lang="en-US" sz="2000" b="1" dirty="0">
              <a:solidFill>
                <a:schemeClr val="bg1"/>
              </a:solidFill>
              <a:latin typeface="Segoe UI" pitchFamily="34" charset="0"/>
              <a:cs typeface="Segoe UI" pitchFamily="34" charset="0"/>
            </a:endParaRPr>
          </a:p>
        </p:txBody>
      </p:sp>
      <p:sp>
        <p:nvSpPr>
          <p:cNvPr id="18" name="TextBox 17"/>
          <p:cNvSpPr txBox="1"/>
          <p:nvPr/>
        </p:nvSpPr>
        <p:spPr>
          <a:xfrm>
            <a:off x="1272746" y="2455501"/>
            <a:ext cx="2026508" cy="400110"/>
          </a:xfrm>
          <a:prstGeom prst="rect">
            <a:avLst/>
          </a:prstGeom>
          <a:noFill/>
        </p:spPr>
        <p:txBody>
          <a:bodyPr wrap="square" rtlCol="0">
            <a:spAutoFit/>
          </a:bodyPr>
          <a:lstStyle/>
          <a:p>
            <a:pPr algn="ctr"/>
            <a:r>
              <a:rPr lang="en-US" sz="2000" b="1" dirty="0" smtClean="0">
                <a:solidFill>
                  <a:schemeClr val="bg1"/>
                </a:solidFill>
                <a:latin typeface="Segoe UI" pitchFamily="34" charset="0"/>
                <a:cs typeface="Segoe UI" pitchFamily="34" charset="0"/>
              </a:rPr>
              <a:t>Objective</a:t>
            </a:r>
            <a:endParaRPr lang="en-US" sz="2000" b="1" dirty="0">
              <a:solidFill>
                <a:schemeClr val="bg1"/>
              </a:solidFill>
              <a:latin typeface="Segoe UI" pitchFamily="34" charset="0"/>
              <a:cs typeface="Segoe UI" pitchFamily="34" charset="0"/>
            </a:endParaRPr>
          </a:p>
        </p:txBody>
      </p:sp>
    </p:spTree>
    <p:extLst>
      <p:ext uri="{BB962C8B-B14F-4D97-AF65-F5344CB8AC3E}">
        <p14:creationId xmlns:p14="http://schemas.microsoft.com/office/powerpoint/2010/main" xmlns="" val="180438534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pPr>
              <a:lnSpc>
                <a:spcPct val="100000"/>
              </a:lnSpc>
              <a:spcBef>
                <a:spcPts val="0"/>
              </a:spcBef>
              <a:spcAft>
                <a:spcPts val="0"/>
              </a:spcAft>
            </a:pPr>
            <a:r>
              <a:rPr lang="en-US" sz="2000" dirty="0" smtClean="0">
                <a:solidFill>
                  <a:schemeClr val="tx1"/>
                </a:solidFill>
              </a:rPr>
              <a:t>According to a recent survey by insurance institute of India, it is estimated that the number of false claims in the Indian industry is approximately 15 per cent of total </a:t>
            </a:r>
            <a:r>
              <a:rPr lang="en-US" sz="2000" dirty="0" smtClean="0">
                <a:solidFill>
                  <a:schemeClr val="tx1"/>
                </a:solidFill>
              </a:rPr>
              <a:t>claims</a:t>
            </a:r>
          </a:p>
          <a:p>
            <a:pPr>
              <a:lnSpc>
                <a:spcPct val="100000"/>
              </a:lnSpc>
              <a:spcBef>
                <a:spcPts val="0"/>
              </a:spcBef>
              <a:spcAft>
                <a:spcPts val="0"/>
              </a:spcAft>
            </a:pPr>
            <a:endParaRPr lang="en-US" sz="2000" dirty="0" smtClean="0">
              <a:solidFill>
                <a:schemeClr val="tx1"/>
              </a:solidFill>
            </a:endParaRPr>
          </a:p>
          <a:p>
            <a:pPr>
              <a:lnSpc>
                <a:spcPct val="100000"/>
              </a:lnSpc>
              <a:spcBef>
                <a:spcPts val="0"/>
              </a:spcBef>
              <a:spcAft>
                <a:spcPts val="0"/>
              </a:spcAft>
            </a:pPr>
            <a:r>
              <a:rPr lang="en-US" sz="2000" dirty="0" smtClean="0">
                <a:solidFill>
                  <a:schemeClr val="tx1"/>
                </a:solidFill>
              </a:rPr>
              <a:t> </a:t>
            </a:r>
            <a:r>
              <a:rPr lang="en-US" sz="2000" dirty="0" smtClean="0">
                <a:solidFill>
                  <a:schemeClr val="tx1"/>
                </a:solidFill>
              </a:rPr>
              <a:t>The same report suggests that the healthcare industry in India is losing approximately Rs.600-Rs 800 </a:t>
            </a:r>
            <a:r>
              <a:rPr lang="en-US" sz="2000" dirty="0" err="1" smtClean="0">
                <a:solidFill>
                  <a:schemeClr val="tx1"/>
                </a:solidFill>
              </a:rPr>
              <a:t>crores</a:t>
            </a:r>
            <a:r>
              <a:rPr lang="en-US" sz="2000" dirty="0" smtClean="0">
                <a:solidFill>
                  <a:schemeClr val="tx1"/>
                </a:solidFill>
              </a:rPr>
              <a:t> incurred on fraudulent claims annually</a:t>
            </a:r>
            <a:r>
              <a:rPr lang="en-US" sz="2000" dirty="0" smtClean="0">
                <a:solidFill>
                  <a:schemeClr val="tx1"/>
                </a:solidFill>
              </a:rPr>
              <a:t>.</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r>
              <a:rPr lang="en-US" sz="2000" dirty="0" smtClean="0">
                <a:solidFill>
                  <a:schemeClr val="tx1"/>
                </a:solidFill>
              </a:rPr>
              <a:t>Soft Fraud: </a:t>
            </a:r>
            <a:endParaRPr lang="en-US" sz="2000" dirty="0" smtClean="0">
              <a:solidFill>
                <a:schemeClr val="tx1"/>
              </a:solidFill>
            </a:endParaRPr>
          </a:p>
          <a:p>
            <a:pPr>
              <a:lnSpc>
                <a:spcPct val="100000"/>
              </a:lnSpc>
              <a:spcBef>
                <a:spcPts val="0"/>
              </a:spcBef>
              <a:spcAft>
                <a:spcPts val="0"/>
              </a:spcAft>
            </a:pPr>
            <a:r>
              <a:rPr lang="en-US" sz="2000" dirty="0" smtClean="0">
                <a:solidFill>
                  <a:schemeClr val="tx1"/>
                </a:solidFill>
              </a:rPr>
              <a:t>• </a:t>
            </a:r>
            <a:r>
              <a:rPr lang="en-US" sz="2000" dirty="0" smtClean="0">
                <a:solidFill>
                  <a:schemeClr val="tx1"/>
                </a:solidFill>
              </a:rPr>
              <a:t>Exaggerating </a:t>
            </a:r>
            <a:r>
              <a:rPr lang="en-US" sz="2000" dirty="0" smtClean="0">
                <a:solidFill>
                  <a:schemeClr val="tx1"/>
                </a:solidFill>
              </a:rPr>
              <a:t>damages/loss</a:t>
            </a:r>
          </a:p>
          <a:p>
            <a:pPr>
              <a:lnSpc>
                <a:spcPct val="100000"/>
              </a:lnSpc>
              <a:spcBef>
                <a:spcPts val="0"/>
              </a:spcBef>
              <a:spcAft>
                <a:spcPts val="0"/>
              </a:spcAft>
            </a:pPr>
            <a:r>
              <a:rPr lang="en-US" sz="2000" dirty="0" smtClean="0">
                <a:solidFill>
                  <a:schemeClr val="tx1"/>
                </a:solidFill>
              </a:rPr>
              <a:t>• </a:t>
            </a:r>
            <a:r>
              <a:rPr lang="en-US" sz="2000" dirty="0" smtClean="0">
                <a:solidFill>
                  <a:schemeClr val="tx1"/>
                </a:solidFill>
              </a:rPr>
              <a:t>Deliberate or subtle lagging of claims resolution </a:t>
            </a:r>
            <a:endParaRPr lang="en-US" sz="2000" dirty="0" smtClean="0">
              <a:solidFill>
                <a:schemeClr val="tx1"/>
              </a:solidFill>
            </a:endParaRPr>
          </a:p>
          <a:p>
            <a:pPr>
              <a:lnSpc>
                <a:spcPct val="100000"/>
              </a:lnSpc>
              <a:spcBef>
                <a:spcPts val="0"/>
              </a:spcBef>
              <a:spcAft>
                <a:spcPts val="0"/>
              </a:spcAft>
            </a:pPr>
            <a:r>
              <a:rPr lang="en-US" sz="2000" dirty="0" smtClean="0">
                <a:solidFill>
                  <a:schemeClr val="tx1"/>
                </a:solidFill>
              </a:rPr>
              <a:t>Hard </a:t>
            </a:r>
            <a:r>
              <a:rPr lang="en-US" sz="2000" dirty="0" smtClean="0">
                <a:solidFill>
                  <a:schemeClr val="tx1"/>
                </a:solidFill>
              </a:rPr>
              <a:t>Fraud: </a:t>
            </a:r>
            <a:endParaRPr lang="en-US" sz="2000" dirty="0" smtClean="0">
              <a:solidFill>
                <a:schemeClr val="tx1"/>
              </a:solidFill>
            </a:endParaRPr>
          </a:p>
          <a:p>
            <a:pPr>
              <a:lnSpc>
                <a:spcPct val="100000"/>
              </a:lnSpc>
              <a:spcBef>
                <a:spcPts val="0"/>
              </a:spcBef>
              <a:spcAft>
                <a:spcPts val="0"/>
              </a:spcAft>
            </a:pPr>
            <a:r>
              <a:rPr lang="en-US" sz="2000" dirty="0" smtClean="0">
                <a:solidFill>
                  <a:schemeClr val="tx1"/>
                </a:solidFill>
              </a:rPr>
              <a:t>• </a:t>
            </a:r>
            <a:r>
              <a:rPr lang="en-US" sz="2000" dirty="0" smtClean="0">
                <a:solidFill>
                  <a:schemeClr val="tx1"/>
                </a:solidFill>
              </a:rPr>
              <a:t>Staging the occurrence of incidents </a:t>
            </a:r>
            <a:endParaRPr lang="en-US" sz="2000" dirty="0" smtClean="0">
              <a:solidFill>
                <a:schemeClr val="tx1"/>
              </a:solidFill>
            </a:endParaRPr>
          </a:p>
          <a:p>
            <a:pPr>
              <a:lnSpc>
                <a:spcPct val="100000"/>
              </a:lnSpc>
              <a:spcBef>
                <a:spcPts val="0"/>
              </a:spcBef>
              <a:spcAft>
                <a:spcPts val="0"/>
              </a:spcAft>
            </a:pPr>
            <a:r>
              <a:rPr lang="en-US" sz="2000" dirty="0" smtClean="0">
                <a:solidFill>
                  <a:schemeClr val="tx1"/>
                </a:solidFill>
              </a:rPr>
              <a:t>• </a:t>
            </a:r>
            <a:r>
              <a:rPr lang="en-US" sz="2000" dirty="0" smtClean="0">
                <a:solidFill>
                  <a:schemeClr val="tx1"/>
                </a:solidFill>
              </a:rPr>
              <a:t>Medical claims fraud</a:t>
            </a:r>
            <a:endParaRPr lang="en-US" sz="2000" dirty="0">
              <a:solidFill>
                <a:schemeClr val="tx1"/>
              </a:solidFill>
              <a:latin typeface="Segoe UI" pitchFamily="34" charset="0"/>
              <a:cs typeface="Segoe UI" pitchFamily="34" charset="0"/>
            </a:endParaRPr>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6649995" cy="741176"/>
          </a:xfrm>
        </p:spPr>
        <p:txBody>
          <a:bodyPr>
            <a:noAutofit/>
          </a:bodyPr>
          <a:lstStyle/>
          <a:p>
            <a:r>
              <a:rPr lang="en-US" sz="3600" dirty="0" smtClean="0">
                <a:latin typeface="Segoe UI" pitchFamily="34" charset="0"/>
                <a:cs typeface="Segoe UI" pitchFamily="34" charset="0"/>
              </a:rPr>
              <a:t>Health Insurance Frauds</a:t>
            </a:r>
            <a:endParaRPr lang="en-US" sz="36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Fraud in India</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Insurer  : ICICI Lombard General Insurance Company</a:t>
            </a: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Insured :  </a:t>
            </a:r>
            <a:r>
              <a:rPr lang="en-US" sz="2000" dirty="0" err="1" smtClean="0">
                <a:solidFill>
                  <a:schemeClr val="tx1"/>
                </a:solidFill>
                <a:latin typeface="Segoe UI" pitchFamily="34" charset="0"/>
                <a:cs typeface="Segoe UI" pitchFamily="34" charset="0"/>
              </a:rPr>
              <a:t>Darbari</a:t>
            </a:r>
            <a:r>
              <a:rPr lang="en-US" sz="2000" dirty="0" smtClean="0">
                <a:solidFill>
                  <a:schemeClr val="tx1"/>
                </a:solidFill>
                <a:latin typeface="Segoe UI" pitchFamily="34" charset="0"/>
                <a:cs typeface="Segoe UI" pitchFamily="34" charset="0"/>
              </a:rPr>
              <a:t> </a:t>
            </a:r>
            <a:r>
              <a:rPr lang="en-US" sz="2000" dirty="0" err="1" smtClean="0">
                <a:solidFill>
                  <a:schemeClr val="tx1"/>
                </a:solidFill>
                <a:latin typeface="Segoe UI" pitchFamily="34" charset="0"/>
                <a:cs typeface="Segoe UI" pitchFamily="34" charset="0"/>
              </a:rPr>
              <a:t>Lal</a:t>
            </a:r>
            <a:r>
              <a:rPr lang="en-US" sz="2000" dirty="0" smtClean="0">
                <a:solidFill>
                  <a:schemeClr val="tx1"/>
                </a:solidFill>
                <a:latin typeface="Segoe UI" pitchFamily="34" charset="0"/>
                <a:cs typeface="Segoe UI" pitchFamily="34" charset="0"/>
              </a:rPr>
              <a:t> </a:t>
            </a:r>
            <a:r>
              <a:rPr lang="en-US" sz="2000" dirty="0" err="1" smtClean="0">
                <a:solidFill>
                  <a:schemeClr val="tx1"/>
                </a:solidFill>
                <a:latin typeface="Segoe UI" pitchFamily="34" charset="0"/>
                <a:cs typeface="Segoe UI" pitchFamily="34" charset="0"/>
              </a:rPr>
              <a:t>Dhawan</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Claim lodged on 11.08.2016</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As </a:t>
            </a:r>
            <a:r>
              <a:rPr lang="en-US" sz="2000" dirty="0" smtClean="0">
                <a:solidFill>
                  <a:schemeClr val="tx1"/>
                </a:solidFill>
                <a:latin typeface="Segoe UI" pitchFamily="34" charset="0"/>
                <a:cs typeface="Segoe UI" pitchFamily="34" charset="0"/>
              </a:rPr>
              <a:t>per the claimant the Insured died on 25.07. 2016</a:t>
            </a:r>
            <a:r>
              <a:rPr lang="en-US" sz="2000" dirty="0" smtClean="0">
                <a:solidFill>
                  <a:schemeClr val="tx1"/>
                </a:solidFill>
                <a:latin typeface="Segoe UI" pitchFamily="34" charset="0"/>
                <a:cs typeface="Segoe UI" pitchFamily="34" charset="0"/>
              </a:rPr>
              <a:t>.</a:t>
            </a: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Period </a:t>
            </a:r>
            <a:r>
              <a:rPr lang="en-US" sz="2000" dirty="0" smtClean="0">
                <a:solidFill>
                  <a:schemeClr val="tx1"/>
                </a:solidFill>
                <a:latin typeface="Segoe UI" pitchFamily="34" charset="0"/>
                <a:cs typeface="Segoe UI" pitchFamily="34" charset="0"/>
              </a:rPr>
              <a:t>Of Insurance policy: from 2016-2021</a:t>
            </a:r>
            <a:r>
              <a:rPr lang="en-US" sz="2000" dirty="0" smtClean="0">
                <a:solidFill>
                  <a:schemeClr val="tx1"/>
                </a:solidFill>
                <a:latin typeface="Segoe UI" pitchFamily="34" charset="0"/>
                <a:cs typeface="Segoe UI" pitchFamily="34" charset="0"/>
              </a:rPr>
              <a:t>.</a:t>
            </a: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Detailed </a:t>
            </a:r>
            <a:r>
              <a:rPr lang="en-US" sz="2000" dirty="0" smtClean="0">
                <a:solidFill>
                  <a:schemeClr val="tx1"/>
                </a:solidFill>
                <a:latin typeface="Segoe UI" pitchFamily="34" charset="0"/>
                <a:cs typeface="Segoe UI" pitchFamily="34" charset="0"/>
              </a:rPr>
              <a:t>Description of the Death: Car accident</a:t>
            </a:r>
            <a:r>
              <a:rPr lang="en-US" sz="2000" dirty="0" smtClean="0">
                <a:solidFill>
                  <a:schemeClr val="tx1"/>
                </a:solidFill>
                <a:latin typeface="Segoe UI" pitchFamily="34" charset="0"/>
                <a:cs typeface="Segoe UI" pitchFamily="34" charset="0"/>
              </a:rPr>
              <a:t>.</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After social media forensic analysis , it was found that the insured had died before July 2016.</a:t>
            </a: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The family’s </a:t>
            </a:r>
            <a:r>
              <a:rPr lang="en-US" sz="2000" dirty="0" err="1" smtClean="0">
                <a:solidFill>
                  <a:schemeClr val="tx1"/>
                </a:solidFill>
                <a:latin typeface="Segoe UI" pitchFamily="34" charset="0"/>
                <a:cs typeface="Segoe UI" pitchFamily="34" charset="0"/>
              </a:rPr>
              <a:t>facebook</a:t>
            </a:r>
            <a:r>
              <a:rPr lang="en-US" sz="2000" dirty="0" smtClean="0">
                <a:solidFill>
                  <a:schemeClr val="tx1"/>
                </a:solidFill>
                <a:latin typeface="Segoe UI" pitchFamily="34" charset="0"/>
                <a:cs typeface="Segoe UI" pitchFamily="34" charset="0"/>
              </a:rPr>
              <a:t> accounts were checked and they found posts indicating the loss of </a:t>
            </a:r>
            <a:r>
              <a:rPr lang="en-US" sz="2000" dirty="0" err="1" smtClean="0">
                <a:solidFill>
                  <a:schemeClr val="tx1"/>
                </a:solidFill>
                <a:latin typeface="Segoe UI" pitchFamily="34" charset="0"/>
                <a:cs typeface="Segoe UI" pitchFamily="34" charset="0"/>
              </a:rPr>
              <a:t>Darbari</a:t>
            </a:r>
            <a:r>
              <a:rPr lang="en-US" sz="2000" dirty="0" smtClean="0">
                <a:solidFill>
                  <a:schemeClr val="tx1"/>
                </a:solidFill>
                <a:latin typeface="Segoe UI" pitchFamily="34" charset="0"/>
                <a:cs typeface="Segoe UI" pitchFamily="34" charset="0"/>
              </a:rPr>
              <a:t> </a:t>
            </a:r>
            <a:r>
              <a:rPr lang="en-US" sz="2000" dirty="0" err="1" smtClean="0">
                <a:solidFill>
                  <a:schemeClr val="tx1"/>
                </a:solidFill>
                <a:latin typeface="Segoe UI" pitchFamily="34" charset="0"/>
                <a:cs typeface="Segoe UI" pitchFamily="34" charset="0"/>
              </a:rPr>
              <a:t>Lal</a:t>
            </a:r>
            <a:r>
              <a:rPr lang="en-US" sz="2000" dirty="0" smtClean="0">
                <a:solidFill>
                  <a:schemeClr val="tx1"/>
                </a:solidFill>
                <a:latin typeface="Segoe UI" pitchFamily="34" charset="0"/>
                <a:cs typeface="Segoe UI" pitchFamily="34" charset="0"/>
              </a:rPr>
              <a:t> on various dates before July 2016.</a:t>
            </a:r>
            <a:r>
              <a:rPr lang="en-US" sz="2000" dirty="0">
                <a:solidFill>
                  <a:schemeClr val="tx1"/>
                </a:solidFill>
                <a:latin typeface="Segoe UI" pitchFamily="34" charset="0"/>
                <a:cs typeface="Segoe UI" pitchFamily="34" charset="0"/>
              </a:rPr>
              <a:t> </a:t>
            </a:r>
            <a:r>
              <a:rPr lang="en-US" sz="2000" dirty="0" smtClean="0">
                <a:solidFill>
                  <a:schemeClr val="tx1"/>
                </a:solidFill>
                <a:latin typeface="Segoe UI" pitchFamily="34" charset="0"/>
                <a:cs typeface="Segoe UI" pitchFamily="34" charset="0"/>
              </a:rPr>
              <a:t>One post also indicated his death in 2012.</a:t>
            </a:r>
          </a:p>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ICICI detected the false claim and refused the payout.</a:t>
            </a:r>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6649995" cy="741176"/>
          </a:xfrm>
        </p:spPr>
        <p:txBody>
          <a:bodyPr>
            <a:noAutofit/>
          </a:bodyPr>
          <a:lstStyle/>
          <a:p>
            <a:r>
              <a:rPr lang="en-US" sz="3600" dirty="0" smtClean="0">
                <a:latin typeface="Segoe UI" pitchFamily="34" charset="0"/>
                <a:cs typeface="Segoe UI" pitchFamily="34" charset="0"/>
              </a:rPr>
              <a:t>Health Insurance Frauds</a:t>
            </a:r>
            <a:endParaRPr lang="en-US" sz="36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r>
              <a:rPr lang="en-US" sz="2000" b="1" cap="all" dirty="0" smtClean="0">
                <a:solidFill>
                  <a:schemeClr val="tx1"/>
                </a:solidFill>
                <a:latin typeface="Segoe UI" pitchFamily="34" charset="0"/>
                <a:cs typeface="Segoe UI" pitchFamily="34" charset="0"/>
              </a:rPr>
              <a:t>CASHLESS CLAIMS :</a:t>
            </a:r>
          </a:p>
          <a:p>
            <a:r>
              <a:rPr lang="en-US" sz="2000" dirty="0" smtClean="0">
                <a:solidFill>
                  <a:schemeClr val="tx1"/>
                </a:solidFill>
                <a:latin typeface="Segoe UI" pitchFamily="34" charset="0"/>
                <a:cs typeface="Segoe UI" pitchFamily="34" charset="0"/>
              </a:rPr>
              <a:t>In this type of health insurance claim, the insurer settles all the hospitalization bills with the hospital directly. However, an insured needs to be hospitalized only at a network hospital to get the benefit of cashless hospitalization.</a:t>
            </a:r>
          </a:p>
          <a:p>
            <a:r>
              <a:rPr lang="en-US" sz="2000" b="1" cap="all" dirty="0" smtClean="0">
                <a:solidFill>
                  <a:schemeClr val="tx1"/>
                </a:solidFill>
                <a:latin typeface="Segoe UI" pitchFamily="34" charset="0"/>
                <a:cs typeface="Segoe UI" pitchFamily="34" charset="0"/>
              </a:rPr>
              <a:t>REIMBURSEMENT CLAIMS :</a:t>
            </a:r>
          </a:p>
          <a:p>
            <a:r>
              <a:rPr lang="en-US" sz="2000" dirty="0" smtClean="0">
                <a:solidFill>
                  <a:schemeClr val="tx1"/>
                </a:solidFill>
                <a:latin typeface="Segoe UI" pitchFamily="34" charset="0"/>
                <a:cs typeface="Segoe UI" pitchFamily="34" charset="0"/>
              </a:rPr>
              <a:t>In this type of claim process, the policyholder pays for the hospitalization expenses upfront and requests for reimbursement by the insurance provider later. One can get reimbursement facility at both network and non-network hospitals in this case.</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6649995" cy="741176"/>
          </a:xfrm>
        </p:spPr>
        <p:txBody>
          <a:bodyPr>
            <a:noAutofit/>
          </a:bodyPr>
          <a:lstStyle/>
          <a:p>
            <a:r>
              <a:rPr lang="en-US" sz="3600" dirty="0" smtClean="0">
                <a:latin typeface="Segoe UI" pitchFamily="34" charset="0"/>
                <a:cs typeface="Segoe UI" pitchFamily="34" charset="0"/>
              </a:rPr>
              <a:t>Types of Claims</a:t>
            </a:r>
            <a:endParaRPr lang="en-US" sz="36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r>
              <a:rPr lang="en-US" sz="2000" dirty="0" smtClean="0">
                <a:solidFill>
                  <a:schemeClr val="tx1"/>
                </a:solidFill>
                <a:latin typeface="Segoe UI" pitchFamily="34" charset="0"/>
                <a:cs typeface="Segoe UI" pitchFamily="34" charset="0"/>
              </a:rPr>
              <a:t>The Authorization Process for Health Insurance</a:t>
            </a:r>
          </a:p>
          <a:p>
            <a:r>
              <a:rPr lang="en-US" sz="2000" dirty="0" smtClean="0">
                <a:solidFill>
                  <a:schemeClr val="tx1"/>
                </a:solidFill>
                <a:latin typeface="Segoe UI" pitchFamily="34" charset="0"/>
                <a:cs typeface="Segoe UI" pitchFamily="34" charset="0"/>
              </a:rPr>
              <a:t>As soon as an insurer receives the intimation from the attendant of the policyholder and is contacted by the hospital (network) about the same, the insurer verifies the validity of the policy and policy coverage of that policyholder. Then, a field doctor is assigned to facilitate the request for the pre-authorization document and to cross-check the claimed treatment. After verification, the medical team from the insurance company approves the cashless claim for the policyholder according to the terms and conditions of the policy.</a:t>
            </a:r>
            <a:endParaRPr lang="en-US" sz="2000" dirty="0">
              <a:solidFill>
                <a:schemeClr val="tx1"/>
              </a:solidFill>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C3BF7049-79BF-A34B-A77D-35F402AF5EF9}"/>
              </a:ext>
            </a:extLst>
          </p:cNvPr>
          <p:cNvSpPr/>
          <p:nvPr/>
        </p:nvSpPr>
        <p:spPr>
          <a:xfrm>
            <a:off x="838199" y="914400"/>
            <a:ext cx="7378701"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4" name="Title 3">
            <a:extLst>
              <a:ext uri="{FF2B5EF4-FFF2-40B4-BE49-F238E27FC236}">
                <a16:creationId xmlns:a16="http://schemas.microsoft.com/office/drawing/2014/main" xmlns="" id="{12EA13DB-AAAE-C446-B8D0-F6576F40B8E7}"/>
              </a:ext>
            </a:extLst>
          </p:cNvPr>
          <p:cNvSpPr>
            <a:spLocks noGrp="1"/>
          </p:cNvSpPr>
          <p:nvPr>
            <p:ph type="title"/>
          </p:nvPr>
        </p:nvSpPr>
        <p:spPr>
          <a:xfrm>
            <a:off x="838200" y="681037"/>
            <a:ext cx="7531100" cy="741176"/>
          </a:xfrm>
        </p:spPr>
        <p:txBody>
          <a:bodyPr>
            <a:normAutofit/>
          </a:bodyPr>
          <a:lstStyle/>
          <a:p>
            <a:r>
              <a:rPr lang="en-IN" dirty="0" smtClean="0"/>
              <a:t>Health Insurance </a:t>
            </a:r>
            <a:r>
              <a:rPr lang="en-IN" dirty="0" smtClean="0"/>
              <a:t>P</a:t>
            </a:r>
            <a:r>
              <a:rPr lang="en-IN" dirty="0" smtClean="0"/>
              <a:t>remium break-up</a:t>
            </a:r>
            <a:endParaRPr lang="en-IN" dirty="0"/>
          </a:p>
        </p:txBody>
      </p:sp>
      <p:pic>
        <p:nvPicPr>
          <p:cNvPr id="1026" name="Picture 2"/>
          <p:cNvPicPr>
            <a:picLocks noChangeAspect="1" noChangeArrowheads="1"/>
          </p:cNvPicPr>
          <p:nvPr/>
        </p:nvPicPr>
        <p:blipFill>
          <a:blip r:embed="rId2"/>
          <a:srcRect/>
          <a:stretch>
            <a:fillRect/>
          </a:stretch>
        </p:blipFill>
        <p:spPr bwMode="auto">
          <a:xfrm>
            <a:off x="1631864" y="1422213"/>
            <a:ext cx="7791450" cy="4981575"/>
          </a:xfrm>
          <a:prstGeom prst="rect">
            <a:avLst/>
          </a:prstGeom>
          <a:noFill/>
          <a:ln w="9525">
            <a:noFill/>
            <a:miter lim="800000"/>
            <a:headEnd/>
            <a:tailEnd/>
          </a:ln>
          <a:effectLst/>
        </p:spPr>
      </p:pic>
    </p:spTree>
    <p:extLst>
      <p:ext uri="{BB962C8B-B14F-4D97-AF65-F5344CB8AC3E}">
        <p14:creationId xmlns:p14="http://schemas.microsoft.com/office/powerpoint/2010/main" xmlns="" val="133311015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F0C7CA29-3106-5F41-A762-A49C22E15556}"/>
              </a:ext>
            </a:extLst>
          </p:cNvPr>
          <p:cNvSpPr>
            <a:spLocks noGrp="1"/>
          </p:cNvSpPr>
          <p:nvPr>
            <p:ph idx="1"/>
          </p:nvPr>
        </p:nvSpPr>
        <p:spPr>
          <a:xfrm>
            <a:off x="838200" y="1655576"/>
            <a:ext cx="7075714" cy="4754750"/>
          </a:xfrm>
        </p:spPr>
        <p:txBody>
          <a:bodyPr>
            <a:normAutofit/>
          </a:bodyPr>
          <a:lstStyle/>
          <a:p>
            <a:pPr algn="ctr">
              <a:lnSpc>
                <a:spcPct val="125000"/>
              </a:lnSpc>
            </a:pPr>
            <a:endParaRPr lang="en-IN" sz="6000" b="1" dirty="0" smtClean="0">
              <a:latin typeface="Segoe UI" pitchFamily="34" charset="0"/>
              <a:cs typeface="Segoe UI" pitchFamily="34" charset="0"/>
            </a:endParaRPr>
          </a:p>
          <a:p>
            <a:pPr algn="ctr">
              <a:lnSpc>
                <a:spcPct val="125000"/>
              </a:lnSpc>
            </a:pPr>
            <a:r>
              <a:rPr lang="en-IN" sz="6000" b="1" dirty="0" smtClean="0">
                <a:latin typeface="Segoe UI" pitchFamily="34" charset="0"/>
                <a:cs typeface="Segoe UI" pitchFamily="34" charset="0"/>
              </a:rPr>
              <a:t>Thank You</a:t>
            </a:r>
            <a:endParaRPr lang="en-IN" sz="6000" b="1" dirty="0">
              <a:latin typeface="Segoe UI" pitchFamily="34" charset="0"/>
              <a:cs typeface="Segoe UI" pitchFamily="34" charset="0"/>
            </a:endParaRPr>
          </a:p>
        </p:txBody>
      </p:sp>
    </p:spTree>
    <p:extLst>
      <p:ext uri="{BB962C8B-B14F-4D97-AF65-F5344CB8AC3E}">
        <p14:creationId xmlns:p14="http://schemas.microsoft.com/office/powerpoint/2010/main" xmlns="" val="130940797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r>
              <a:rPr lang="en-US" sz="2000" dirty="0" smtClean="0">
                <a:solidFill>
                  <a:schemeClr val="tx1"/>
                </a:solidFill>
              </a:rPr>
              <a:t>Health insurance is a type of insurance coverage that pays for medical and surgical expenses incurred by the insured</a:t>
            </a:r>
            <a:r>
              <a:rPr lang="en-US" sz="2000" dirty="0" smtClean="0">
                <a:solidFill>
                  <a:schemeClr val="tx1"/>
                </a:solidFill>
              </a:rPr>
              <a:t>.</a:t>
            </a:r>
            <a:r>
              <a:rPr lang="en-US" sz="2000" dirty="0" smtClean="0">
                <a:solidFill>
                  <a:schemeClr val="tx1"/>
                </a:solidFill>
              </a:rPr>
              <a:t> </a:t>
            </a:r>
            <a:endParaRPr lang="en-US" sz="2000" dirty="0" smtClean="0">
              <a:solidFill>
                <a:schemeClr val="tx1"/>
              </a:solidFill>
            </a:endParaRPr>
          </a:p>
          <a:p>
            <a:r>
              <a:rPr lang="en-US" sz="2000" dirty="0" smtClean="0">
                <a:solidFill>
                  <a:schemeClr val="tx1"/>
                </a:solidFill>
              </a:rPr>
              <a:t> Health insurance can reimburse the insured for expenses incurred from illness or injury, or pay the care provider directly</a:t>
            </a:r>
            <a:r>
              <a:rPr lang="en-US" sz="2000" dirty="0" smtClean="0">
                <a:solidFill>
                  <a:schemeClr val="tx1"/>
                </a:solidFill>
              </a:rPr>
              <a:t>.</a:t>
            </a:r>
          </a:p>
          <a:p>
            <a:r>
              <a:rPr lang="en-US" sz="2000" dirty="0" smtClean="0">
                <a:solidFill>
                  <a:schemeClr val="tx1"/>
                </a:solidFill>
              </a:rPr>
              <a:t> </a:t>
            </a:r>
            <a:r>
              <a:rPr lang="en-US" sz="2000" dirty="0" smtClean="0">
                <a:solidFill>
                  <a:schemeClr val="tx1"/>
                </a:solidFill>
              </a:rPr>
              <a:t>It is often included in employer benefit packages as a means of enticing quality employees, with premiums partially covered by the employer but often also deducted from employee paychecks. </a:t>
            </a:r>
            <a:endParaRPr lang="en-US" sz="2000" dirty="0">
              <a:solidFill>
                <a:schemeClr val="tx1"/>
              </a:solidFill>
              <a:latin typeface="Segoe UI" pitchFamily="34" charset="0"/>
              <a:cs typeface="Segoe UI" pitchFamily="34" charset="0"/>
            </a:endParaRPr>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4591929" cy="741176"/>
          </a:xfrm>
        </p:spPr>
        <p:txBody>
          <a:bodyPr>
            <a:normAutofit/>
          </a:bodyPr>
          <a:lstStyle/>
          <a:p>
            <a:r>
              <a:rPr lang="en-US" sz="4400" dirty="0" smtClean="0">
                <a:latin typeface="Segoe UI" pitchFamily="34" charset="0"/>
                <a:cs typeface="Segoe UI" pitchFamily="34" charset="0"/>
              </a:rPr>
              <a:t>Health Insurance</a:t>
            </a:r>
            <a:endParaRPr lang="en-US" sz="44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4591929" cy="741176"/>
          </a:xfrm>
        </p:spPr>
        <p:txBody>
          <a:bodyPr>
            <a:normAutofit fontScale="90000"/>
          </a:bodyPr>
          <a:lstStyle/>
          <a:p>
            <a:r>
              <a:rPr lang="en-US" sz="4400" dirty="0" smtClean="0">
                <a:latin typeface="Segoe UI" pitchFamily="34" charset="0"/>
                <a:cs typeface="Segoe UI" pitchFamily="34" charset="0"/>
              </a:rPr>
              <a:t>Insurance benefits</a:t>
            </a:r>
            <a:endParaRPr lang="en-US" sz="4400" dirty="0">
              <a:latin typeface="Segoe UI" pitchFamily="34" charset="0"/>
              <a:cs typeface="Segoe UI" pitchFamily="34" charset="0"/>
            </a:endParaRPr>
          </a:p>
        </p:txBody>
      </p:sp>
      <p:sp>
        <p:nvSpPr>
          <p:cNvPr id="20" name="TextBox 19"/>
          <p:cNvSpPr txBox="1"/>
          <p:nvPr/>
        </p:nvSpPr>
        <p:spPr>
          <a:xfrm>
            <a:off x="632207" y="1422213"/>
            <a:ext cx="9961605" cy="5055230"/>
          </a:xfrm>
          <a:prstGeom prst="rect">
            <a:avLst/>
          </a:prstGeom>
          <a:noFill/>
        </p:spPr>
        <p:txBody>
          <a:bodyPr wrap="square" rtlCol="0">
            <a:spAutoFit/>
          </a:bodyPr>
          <a:lstStyle/>
          <a:p>
            <a:pPr>
              <a:spcBef>
                <a:spcPts val="100"/>
              </a:spcBef>
              <a:spcAft>
                <a:spcPts val="150"/>
              </a:spcAft>
              <a:buFont typeface="Arial" pitchFamily="34" charset="0"/>
              <a:buChar char="•"/>
            </a:pPr>
            <a:r>
              <a:rPr lang="en-US" sz="2000" dirty="0" smtClean="0">
                <a:latin typeface="Segoe UI" pitchFamily="34" charset="0"/>
                <a:cs typeface="Segoe UI" pitchFamily="34" charset="0"/>
              </a:rPr>
              <a:t>Ambulatory patient services (outpatient care you get without being admitted to a hospital)</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Emergency services</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Hospitalization (like surgery and overnight stays)</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Pregnancy, maternity, and newborn </a:t>
            </a:r>
            <a:r>
              <a:rPr lang="en-US" sz="2000" dirty="0" smtClean="0">
                <a:latin typeface="Segoe UI" pitchFamily="34" charset="0"/>
                <a:cs typeface="Segoe UI" pitchFamily="34" charset="0"/>
              </a:rPr>
              <a:t>care (both </a:t>
            </a:r>
            <a:r>
              <a:rPr lang="en-US" sz="2000" dirty="0" smtClean="0">
                <a:latin typeface="Segoe UI" pitchFamily="34" charset="0"/>
                <a:cs typeface="Segoe UI" pitchFamily="34" charset="0"/>
              </a:rPr>
              <a:t>before and after birth)</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Mental health and substance use disorder services, including behavioral health treatment (this includes </a:t>
            </a:r>
            <a:r>
              <a:rPr lang="en-US" sz="2000" dirty="0" smtClean="0">
                <a:latin typeface="Segoe UI" pitchFamily="34" charset="0"/>
                <a:cs typeface="Segoe UI" pitchFamily="34" charset="0"/>
              </a:rPr>
              <a:t>counseling </a:t>
            </a:r>
            <a:r>
              <a:rPr lang="en-US" sz="2000" dirty="0" smtClean="0">
                <a:latin typeface="Segoe UI" pitchFamily="34" charset="0"/>
                <a:cs typeface="Segoe UI" pitchFamily="34" charset="0"/>
              </a:rPr>
              <a:t>and psychotherapy</a:t>
            </a:r>
            <a:r>
              <a:rPr lang="en-US" sz="2000" dirty="0" smtClean="0">
                <a:latin typeface="Segoe UI" pitchFamily="34" charset="0"/>
                <a:cs typeface="Segoe UI" pitchFamily="34" charset="0"/>
              </a:rPr>
              <a:t>)    (2017)</a:t>
            </a:r>
            <a:endParaRPr lang="en-US" sz="2000" dirty="0" smtClean="0">
              <a:latin typeface="Segoe UI" pitchFamily="34" charset="0"/>
              <a:cs typeface="Segoe UI" pitchFamily="34" charset="0"/>
            </a:endParaRPr>
          </a:p>
          <a:p>
            <a:pPr>
              <a:spcBef>
                <a:spcPts val="100"/>
              </a:spcBef>
              <a:spcAft>
                <a:spcPts val="150"/>
              </a:spcAft>
              <a:buFont typeface="Arial" pitchFamily="34" charset="0"/>
              <a:buChar char="•"/>
            </a:pPr>
            <a:r>
              <a:rPr lang="en-US" sz="2000" dirty="0" smtClean="0">
                <a:latin typeface="Segoe UI" pitchFamily="34" charset="0"/>
                <a:cs typeface="Segoe UI" pitchFamily="34" charset="0"/>
              </a:rPr>
              <a:t>Prescription drugs</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Rehabilitative and </a:t>
            </a:r>
            <a:r>
              <a:rPr lang="en-US" sz="2000" dirty="0" err="1" smtClean="0">
                <a:latin typeface="Segoe UI" pitchFamily="34" charset="0"/>
                <a:cs typeface="Segoe UI" pitchFamily="34" charset="0"/>
              </a:rPr>
              <a:t>habilitative</a:t>
            </a:r>
            <a:r>
              <a:rPr lang="en-US" sz="2000" dirty="0" smtClean="0">
                <a:latin typeface="Segoe UI" pitchFamily="34" charset="0"/>
                <a:cs typeface="Segoe UI" pitchFamily="34" charset="0"/>
              </a:rPr>
              <a:t> services and devices (services and devices to help people with injuries, disabilities, or chronic conditions gain or recover mental and physical skills)</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Laboratory services</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Preventive and wellness services and chronic disease management</a:t>
            </a:r>
          </a:p>
          <a:p>
            <a:pPr>
              <a:spcBef>
                <a:spcPts val="100"/>
              </a:spcBef>
              <a:spcAft>
                <a:spcPts val="150"/>
              </a:spcAft>
              <a:buFont typeface="Arial" pitchFamily="34" charset="0"/>
              <a:buChar char="•"/>
            </a:pPr>
            <a:r>
              <a:rPr lang="en-US" sz="2000" dirty="0" smtClean="0">
                <a:latin typeface="Segoe UI" pitchFamily="34" charset="0"/>
                <a:cs typeface="Segoe UI" pitchFamily="34" charset="0"/>
              </a:rPr>
              <a:t>Pediatric services, including oral and vision care (but adult dental and vision coverage aren’t essential health benefits)</a:t>
            </a:r>
            <a:endParaRPr lang="en-US" sz="20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6427573" cy="741176"/>
          </a:xfrm>
        </p:spPr>
        <p:txBody>
          <a:bodyPr>
            <a:normAutofit/>
          </a:bodyPr>
          <a:lstStyle/>
          <a:p>
            <a:r>
              <a:rPr lang="en-US" sz="4400" dirty="0" smtClean="0">
                <a:latin typeface="Segoe UI" pitchFamily="34" charset="0"/>
                <a:cs typeface="Segoe UI" pitchFamily="34" charset="0"/>
              </a:rPr>
              <a:t>What is not covered</a:t>
            </a:r>
            <a:endParaRPr lang="en-US" sz="4400" dirty="0">
              <a:latin typeface="Segoe UI" pitchFamily="34" charset="0"/>
              <a:cs typeface="Segoe UI" pitchFamily="34" charset="0"/>
            </a:endParaRPr>
          </a:p>
        </p:txBody>
      </p:sp>
      <p:sp>
        <p:nvSpPr>
          <p:cNvPr id="20" name="TextBox 19"/>
          <p:cNvSpPr txBox="1"/>
          <p:nvPr/>
        </p:nvSpPr>
        <p:spPr>
          <a:xfrm>
            <a:off x="632207" y="1422213"/>
            <a:ext cx="9961605" cy="2823850"/>
          </a:xfrm>
          <a:prstGeom prst="rect">
            <a:avLst/>
          </a:prstGeom>
          <a:noFill/>
        </p:spPr>
        <p:txBody>
          <a:bodyPr wrap="square" rtlCol="0">
            <a:spAutoFit/>
          </a:bodyPr>
          <a:lstStyle/>
          <a:p>
            <a:pPr>
              <a:spcBef>
                <a:spcPts val="100"/>
              </a:spcBef>
              <a:spcAft>
                <a:spcPts val="150"/>
              </a:spcAft>
              <a:buFont typeface="Arial" pitchFamily="34" charset="0"/>
              <a:buChar char="•"/>
            </a:pPr>
            <a:r>
              <a:rPr lang="en-US" sz="2000" dirty="0" smtClean="0"/>
              <a:t> elective or cosmetic </a:t>
            </a:r>
            <a:r>
              <a:rPr lang="en-US" sz="2000" dirty="0" smtClean="0"/>
              <a:t>procedures</a:t>
            </a:r>
          </a:p>
          <a:p>
            <a:pPr>
              <a:spcBef>
                <a:spcPts val="100"/>
              </a:spcBef>
              <a:spcAft>
                <a:spcPts val="150"/>
              </a:spcAft>
              <a:buFont typeface="Arial" pitchFamily="34" charset="0"/>
              <a:buChar char="•"/>
            </a:pPr>
            <a:r>
              <a:rPr lang="en-US" sz="2000" dirty="0" smtClean="0"/>
              <a:t>beauty treatments</a:t>
            </a:r>
            <a:endParaRPr lang="en-US" sz="2000" dirty="0" smtClean="0"/>
          </a:p>
          <a:p>
            <a:pPr>
              <a:spcBef>
                <a:spcPts val="100"/>
              </a:spcBef>
              <a:spcAft>
                <a:spcPts val="150"/>
              </a:spcAft>
              <a:buFont typeface="Arial" pitchFamily="34" charset="0"/>
              <a:buChar char="•"/>
            </a:pPr>
            <a:r>
              <a:rPr lang="en-US" sz="2000" dirty="0" smtClean="0"/>
              <a:t>Fertility treatments</a:t>
            </a:r>
          </a:p>
          <a:p>
            <a:pPr>
              <a:spcBef>
                <a:spcPts val="100"/>
              </a:spcBef>
              <a:spcAft>
                <a:spcPts val="150"/>
              </a:spcAft>
              <a:buFont typeface="Arial" pitchFamily="34" charset="0"/>
              <a:buChar char="•"/>
            </a:pPr>
            <a:r>
              <a:rPr lang="en-US" sz="2000" dirty="0" smtClean="0"/>
              <a:t>off-label prescriptions</a:t>
            </a:r>
          </a:p>
          <a:p>
            <a:pPr>
              <a:spcBef>
                <a:spcPts val="100"/>
              </a:spcBef>
              <a:spcAft>
                <a:spcPts val="150"/>
              </a:spcAft>
              <a:buFont typeface="Arial" pitchFamily="34" charset="0"/>
              <a:buChar char="•"/>
            </a:pPr>
            <a:r>
              <a:rPr lang="en-US" sz="2000" dirty="0" smtClean="0"/>
              <a:t>New technology in product or services</a:t>
            </a:r>
          </a:p>
          <a:p>
            <a:pPr>
              <a:spcBef>
                <a:spcPts val="100"/>
              </a:spcBef>
              <a:spcAft>
                <a:spcPts val="150"/>
              </a:spcAft>
              <a:buFont typeface="Arial" pitchFamily="34" charset="0"/>
              <a:buChar char="•"/>
            </a:pPr>
            <a:endParaRPr lang="en-US" sz="2000" dirty="0" smtClean="0">
              <a:latin typeface="Segoe UI" pitchFamily="34" charset="0"/>
              <a:cs typeface="Segoe UI" pitchFamily="34" charset="0"/>
            </a:endParaRPr>
          </a:p>
          <a:p>
            <a:pPr>
              <a:spcBef>
                <a:spcPts val="100"/>
              </a:spcBef>
              <a:spcAft>
                <a:spcPts val="150"/>
              </a:spcAft>
              <a:buFont typeface="Arial" pitchFamily="34" charset="0"/>
              <a:buChar char="•"/>
            </a:pPr>
            <a:endParaRPr lang="en-US" sz="2000" dirty="0" smtClean="0">
              <a:latin typeface="Segoe UI" pitchFamily="34" charset="0"/>
              <a:cs typeface="Segoe UI" pitchFamily="34" charset="0"/>
            </a:endParaRPr>
          </a:p>
          <a:p>
            <a:pPr>
              <a:spcBef>
                <a:spcPts val="100"/>
              </a:spcBef>
              <a:spcAft>
                <a:spcPts val="150"/>
              </a:spcAft>
            </a:pPr>
            <a:r>
              <a:rPr lang="en-US" sz="2000" dirty="0" smtClean="0">
                <a:latin typeface="Segoe UI" pitchFamily="34" charset="0"/>
                <a:cs typeface="Segoe UI" pitchFamily="34" charset="0"/>
              </a:rPr>
              <a:t>These can be added as special add-ons as per consumer need.</a:t>
            </a:r>
            <a:endParaRPr lang="en-US" sz="20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 name="TextBox 19"/>
          <p:cNvSpPr txBox="1"/>
          <p:nvPr/>
        </p:nvSpPr>
        <p:spPr>
          <a:xfrm>
            <a:off x="422143" y="857250"/>
            <a:ext cx="10587727" cy="5940088"/>
          </a:xfrm>
          <a:prstGeom prst="rect">
            <a:avLst/>
          </a:prstGeom>
          <a:noFill/>
        </p:spPr>
        <p:txBody>
          <a:bodyPr wrap="square" rtlCol="0">
            <a:spAutoFit/>
          </a:bodyPr>
          <a:lstStyle/>
          <a:p>
            <a:pPr>
              <a:spcBef>
                <a:spcPts val="100"/>
              </a:spcBef>
              <a:spcAft>
                <a:spcPts val="150"/>
              </a:spcAft>
              <a:buFont typeface="Arial" pitchFamily="34" charset="0"/>
              <a:buChar char="•"/>
            </a:pPr>
            <a:r>
              <a:rPr lang="en-US" sz="2000" b="1" dirty="0" smtClean="0"/>
              <a:t>A deductible </a:t>
            </a:r>
            <a:r>
              <a:rPr lang="en-US" sz="2000" dirty="0" smtClean="0"/>
              <a:t>is a set amount you pay each year for your healthcare before your plan starts to share the costs of covered services. For example, if you have a $3,000 deductible, you have to pay $3,000 before your insurance kicks in fully</a:t>
            </a:r>
            <a:r>
              <a:rPr lang="en-US" sz="2000" dirty="0" smtClean="0"/>
              <a:t>.</a:t>
            </a:r>
          </a:p>
          <a:p>
            <a:pPr>
              <a:spcBef>
                <a:spcPts val="100"/>
              </a:spcBef>
              <a:spcAft>
                <a:spcPts val="150"/>
              </a:spcAft>
              <a:buFont typeface="Arial" pitchFamily="34" charset="0"/>
              <a:buChar char="•"/>
            </a:pPr>
            <a:endParaRPr lang="en-US" sz="2000" dirty="0" smtClean="0">
              <a:latin typeface="Segoe UI" pitchFamily="34" charset="0"/>
              <a:cs typeface="Segoe UI" pitchFamily="34" charset="0"/>
            </a:endParaRPr>
          </a:p>
          <a:p>
            <a:pPr>
              <a:spcBef>
                <a:spcPts val="100"/>
              </a:spcBef>
              <a:spcAft>
                <a:spcPts val="150"/>
              </a:spcAft>
              <a:buFont typeface="Arial" pitchFamily="34" charset="0"/>
              <a:buChar char="•"/>
            </a:pPr>
            <a:r>
              <a:rPr lang="en-US" sz="2000" b="1" dirty="0" err="1" smtClean="0"/>
              <a:t>Copays</a:t>
            </a:r>
            <a:r>
              <a:rPr lang="en-US" sz="2000" b="1" dirty="0" smtClean="0"/>
              <a:t> </a:t>
            </a:r>
            <a:r>
              <a:rPr lang="en-US" sz="2000" dirty="0" smtClean="0"/>
              <a:t>(or copayments) are set amounts you </a:t>
            </a:r>
            <a:r>
              <a:rPr lang="en-US" sz="2000" dirty="0" smtClean="0"/>
              <a:t>pay to </a:t>
            </a:r>
            <a:r>
              <a:rPr lang="en-US" sz="2000" dirty="0" smtClean="0"/>
              <a:t>your medical provider when you receive </a:t>
            </a:r>
            <a:r>
              <a:rPr lang="en-US" sz="2000" dirty="0" err="1" smtClean="0"/>
              <a:t>services.Different</a:t>
            </a:r>
            <a:r>
              <a:rPr lang="en-US" sz="2000" dirty="0" smtClean="0"/>
              <a:t> </a:t>
            </a:r>
            <a:r>
              <a:rPr lang="en-US" sz="2000" dirty="0" err="1" smtClean="0"/>
              <a:t>copays</a:t>
            </a:r>
            <a:r>
              <a:rPr lang="en-US" sz="2000" dirty="0" smtClean="0"/>
              <a:t> usually apply to office visits, specialist visits, urgent care, emergency room visits, and prescriptions.</a:t>
            </a:r>
          </a:p>
          <a:p>
            <a:pPr>
              <a:spcBef>
                <a:spcPts val="100"/>
              </a:spcBef>
              <a:spcAft>
                <a:spcPts val="150"/>
              </a:spcAft>
            </a:pPr>
            <a:r>
              <a:rPr lang="en-US" sz="2000" dirty="0" smtClean="0"/>
              <a:t>Your </a:t>
            </a:r>
            <a:r>
              <a:rPr lang="en-US" sz="2000" dirty="0" err="1" smtClean="0"/>
              <a:t>copay</a:t>
            </a:r>
            <a:r>
              <a:rPr lang="en-US" sz="2000" dirty="0" smtClean="0"/>
              <a:t> applies even if you haven't met your deductible yet.</a:t>
            </a:r>
          </a:p>
          <a:p>
            <a:pPr>
              <a:spcBef>
                <a:spcPts val="100"/>
              </a:spcBef>
              <a:spcAft>
                <a:spcPts val="150"/>
              </a:spcAft>
              <a:buFont typeface="Arial" pitchFamily="34" charset="0"/>
              <a:buChar char="•"/>
            </a:pPr>
            <a:endParaRPr lang="en-US" sz="2000" dirty="0" smtClean="0">
              <a:latin typeface="Segoe UI" pitchFamily="34" charset="0"/>
              <a:cs typeface="Segoe UI" pitchFamily="34" charset="0"/>
            </a:endParaRPr>
          </a:p>
          <a:p>
            <a:pPr>
              <a:spcBef>
                <a:spcPts val="100"/>
              </a:spcBef>
              <a:spcAft>
                <a:spcPts val="150"/>
              </a:spcAft>
              <a:buFont typeface="Arial" pitchFamily="34" charset="0"/>
              <a:buChar char="•"/>
            </a:pPr>
            <a:r>
              <a:rPr lang="en-US" sz="2000" b="1" dirty="0" smtClean="0"/>
              <a:t>Coinsurance</a:t>
            </a:r>
            <a:r>
              <a:rPr lang="en-US" sz="2000" dirty="0" smtClean="0"/>
              <a:t> is </a:t>
            </a:r>
            <a:r>
              <a:rPr lang="en-US" sz="2000" dirty="0" smtClean="0"/>
              <a:t>the percentage of covered medical expenses you pay after you've met your deductible. Your health insurance plan pays the rest. For example, if you have an "80/20" plan, it means your plan covers 80% and you pay 20%—up until you reach your maximum out-of-pocket limit.</a:t>
            </a:r>
          </a:p>
          <a:p>
            <a:pPr>
              <a:spcBef>
                <a:spcPts val="100"/>
              </a:spcBef>
              <a:spcAft>
                <a:spcPts val="150"/>
              </a:spcAft>
            </a:pPr>
            <a:r>
              <a:rPr lang="en-US" sz="2000" dirty="0" smtClean="0"/>
              <a:t>Still, coinsurance only applies to covered </a:t>
            </a:r>
            <a:r>
              <a:rPr lang="en-US" sz="2000" dirty="0" smtClean="0"/>
              <a:t>services.</a:t>
            </a:r>
          </a:p>
          <a:p>
            <a:pPr>
              <a:spcBef>
                <a:spcPts val="100"/>
              </a:spcBef>
              <a:spcAft>
                <a:spcPts val="150"/>
              </a:spcAft>
            </a:pPr>
            <a:endParaRPr lang="en-US" sz="2000" dirty="0" smtClean="0"/>
          </a:p>
          <a:p>
            <a:pPr>
              <a:spcBef>
                <a:spcPts val="100"/>
              </a:spcBef>
              <a:spcAft>
                <a:spcPts val="150"/>
              </a:spcAft>
              <a:buFont typeface="Arial" pitchFamily="34" charset="0"/>
              <a:buChar char="•"/>
            </a:pPr>
            <a:r>
              <a:rPr lang="en-US" sz="2000" dirty="0" smtClean="0"/>
              <a:t>Once you reach your </a:t>
            </a:r>
            <a:r>
              <a:rPr lang="en-US" sz="2000" b="1" dirty="0" smtClean="0"/>
              <a:t>out-of-pocket maximum</a:t>
            </a:r>
            <a:r>
              <a:rPr lang="en-US" sz="2000" dirty="0" smtClean="0"/>
              <a:t>, your health insurance plan covers 100% of all covered services for the rest of the year. Any money you spend on deductibles, </a:t>
            </a:r>
            <a:r>
              <a:rPr lang="en-US" sz="2000" dirty="0" err="1" smtClean="0"/>
              <a:t>copays</a:t>
            </a:r>
            <a:r>
              <a:rPr lang="en-US" sz="2000" dirty="0" smtClean="0"/>
              <a:t>, and coinsurance counts toward your out-of-pocket maximum. However, premiums don't </a:t>
            </a:r>
            <a:r>
              <a:rPr lang="en-US" sz="2000" dirty="0" smtClean="0"/>
              <a:t>count</a:t>
            </a:r>
            <a:endParaRPr lang="en-US" sz="2000" dirty="0" smtClean="0"/>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3BF7049-79BF-A34B-A77D-35F402AF5EF9}"/>
              </a:ext>
            </a:extLst>
          </p:cNvPr>
          <p:cNvSpPr/>
          <p:nvPr/>
        </p:nvSpPr>
        <p:spPr>
          <a:xfrm>
            <a:off x="838199" y="914400"/>
            <a:ext cx="7378701"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4" name="Title 3">
            <a:extLst>
              <a:ext uri="{FF2B5EF4-FFF2-40B4-BE49-F238E27FC236}">
                <a16:creationId xmlns:a16="http://schemas.microsoft.com/office/drawing/2014/main" xmlns="" id="{12EA13DB-AAAE-C446-B8D0-F6576F40B8E7}"/>
              </a:ext>
            </a:extLst>
          </p:cNvPr>
          <p:cNvSpPr>
            <a:spLocks noGrp="1"/>
          </p:cNvSpPr>
          <p:nvPr>
            <p:ph type="title"/>
          </p:nvPr>
        </p:nvSpPr>
        <p:spPr>
          <a:xfrm>
            <a:off x="838200" y="681037"/>
            <a:ext cx="7531100" cy="741176"/>
          </a:xfrm>
        </p:spPr>
        <p:txBody>
          <a:bodyPr>
            <a:normAutofit/>
          </a:bodyPr>
          <a:lstStyle/>
          <a:p>
            <a:r>
              <a:rPr lang="en-IN" dirty="0" smtClean="0"/>
              <a:t>Health Insurance products</a:t>
            </a:r>
            <a:endParaRPr lang="en-IN" dirty="0"/>
          </a:p>
        </p:txBody>
      </p:sp>
      <p:sp>
        <p:nvSpPr>
          <p:cNvPr id="6" name="Content Placeholder 4">
            <a:extLst>
              <a:ext uri="{FF2B5EF4-FFF2-40B4-BE49-F238E27FC236}">
                <a16:creationId xmlns:a16="http://schemas.microsoft.com/office/drawing/2014/main" xmlns="" id="{DC07005F-F76A-4842-961D-A3322ACEFAB1}"/>
              </a:ext>
            </a:extLst>
          </p:cNvPr>
          <p:cNvSpPr>
            <a:spLocks noGrp="1"/>
          </p:cNvSpPr>
          <p:nvPr>
            <p:ph idx="1"/>
          </p:nvPr>
        </p:nvSpPr>
        <p:spPr>
          <a:xfrm>
            <a:off x="838199" y="1422213"/>
            <a:ext cx="8882575" cy="5435787"/>
          </a:xfrm>
        </p:spPr>
        <p:txBody>
          <a:bodyPr anchor="t">
            <a:noAutofit/>
          </a:bodyPr>
          <a:lstStyle/>
          <a:p>
            <a:r>
              <a:rPr lang="en-US" sz="2000" dirty="0" smtClean="0">
                <a:solidFill>
                  <a:schemeClr val="tx1"/>
                </a:solidFill>
                <a:latin typeface="Segoe UI" pitchFamily="34" charset="0"/>
                <a:cs typeface="Segoe UI" pitchFamily="34" charset="0"/>
              </a:rPr>
              <a:t>Classification – based on payout</a:t>
            </a:r>
          </a:p>
          <a:p>
            <a:pPr lvl="1"/>
            <a:r>
              <a:rPr lang="en-US" sz="2000" dirty="0" smtClean="0">
                <a:solidFill>
                  <a:schemeClr val="tx1"/>
                </a:solidFill>
                <a:latin typeface="Segoe UI" pitchFamily="34" charset="0"/>
                <a:cs typeface="Segoe UI" pitchFamily="34" charset="0"/>
              </a:rPr>
              <a:t>Indemnity</a:t>
            </a:r>
          </a:p>
          <a:p>
            <a:pPr lvl="1"/>
            <a:r>
              <a:rPr lang="en-US" sz="2000" dirty="0" smtClean="0">
                <a:solidFill>
                  <a:schemeClr val="tx1"/>
                </a:solidFill>
                <a:latin typeface="Segoe UI" pitchFamily="34" charset="0"/>
                <a:cs typeface="Segoe UI" pitchFamily="34" charset="0"/>
              </a:rPr>
              <a:t>Fixed benefit</a:t>
            </a:r>
            <a:endParaRPr lang="en-US" sz="2000" dirty="0" smtClean="0">
              <a:solidFill>
                <a:schemeClr val="tx1"/>
              </a:solidFill>
              <a:latin typeface="Segoe UI" pitchFamily="34" charset="0"/>
              <a:cs typeface="Segoe UI" pitchFamily="34" charset="0"/>
            </a:endParaRPr>
          </a:p>
          <a:p>
            <a:r>
              <a:rPr lang="en-US" sz="2000" dirty="0" smtClean="0">
                <a:solidFill>
                  <a:schemeClr val="tx1"/>
                </a:solidFill>
                <a:latin typeface="Segoe UI" pitchFamily="34" charset="0"/>
                <a:cs typeface="Segoe UI" pitchFamily="34" charset="0"/>
              </a:rPr>
              <a:t>Classification – based on segment	</a:t>
            </a:r>
          </a:p>
          <a:p>
            <a:pPr lvl="1"/>
            <a:r>
              <a:rPr lang="en-US" sz="2000" dirty="0" smtClean="0">
                <a:solidFill>
                  <a:schemeClr val="tx1"/>
                </a:solidFill>
                <a:latin typeface="Segoe UI" pitchFamily="34" charset="0"/>
                <a:cs typeface="Segoe UI" pitchFamily="34" charset="0"/>
              </a:rPr>
              <a:t>Retail</a:t>
            </a:r>
          </a:p>
          <a:p>
            <a:pPr lvl="1"/>
            <a:r>
              <a:rPr lang="en-US" sz="2000" dirty="0" smtClean="0">
                <a:solidFill>
                  <a:schemeClr val="tx1"/>
                </a:solidFill>
                <a:latin typeface="Segoe UI" pitchFamily="34" charset="0"/>
                <a:cs typeface="Segoe UI" pitchFamily="34" charset="0"/>
              </a:rPr>
              <a:t>Group</a:t>
            </a:r>
          </a:p>
          <a:p>
            <a:pPr lvl="2"/>
            <a:r>
              <a:rPr lang="en-US" sz="2000" dirty="0" smtClean="0">
                <a:solidFill>
                  <a:schemeClr val="tx1"/>
                </a:solidFill>
                <a:latin typeface="Segoe UI" pitchFamily="34" charset="0"/>
                <a:cs typeface="Segoe UI" pitchFamily="34" charset="0"/>
              </a:rPr>
              <a:t>Employer-employee</a:t>
            </a:r>
          </a:p>
          <a:p>
            <a:pPr lvl="2"/>
            <a:r>
              <a:rPr lang="en-US" sz="2000" dirty="0" smtClean="0">
                <a:solidFill>
                  <a:schemeClr val="tx1"/>
                </a:solidFill>
                <a:latin typeface="Segoe UI" pitchFamily="34" charset="0"/>
                <a:cs typeface="Segoe UI" pitchFamily="34" charset="0"/>
              </a:rPr>
              <a:t>Other groups</a:t>
            </a:r>
            <a:endParaRPr lang="en-US" sz="2000" dirty="0">
              <a:solidFill>
                <a:schemeClr val="tx1"/>
              </a:solidFill>
              <a:latin typeface="Segoe UI" pitchFamily="34" charset="0"/>
              <a:cs typeface="Segoe UI" pitchFamily="34" charset="0"/>
            </a:endParaRPr>
          </a:p>
        </p:txBody>
      </p:sp>
    </p:spTree>
    <p:extLst>
      <p:ext uri="{BB962C8B-B14F-4D97-AF65-F5344CB8AC3E}">
        <p14:creationId xmlns:p14="http://schemas.microsoft.com/office/powerpoint/2010/main" xmlns="" val="130940797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F0D644F4-D7E7-714B-B6EF-683E3E00B775}"/>
              </a:ext>
            </a:extLst>
          </p:cNvPr>
          <p:cNvSpPr/>
          <p:nvPr/>
        </p:nvSpPr>
        <p:spPr>
          <a:xfrm>
            <a:off x="838199" y="914400"/>
            <a:ext cx="6575475"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9"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7304903" cy="741176"/>
          </a:xfrm>
        </p:spPr>
        <p:txBody>
          <a:bodyPr>
            <a:noAutofit/>
          </a:bodyPr>
          <a:lstStyle/>
          <a:p>
            <a:r>
              <a:rPr lang="en-US" sz="3600" dirty="0" smtClean="0">
                <a:latin typeface="Segoe UI" pitchFamily="34" charset="0"/>
                <a:cs typeface="Segoe UI" pitchFamily="34" charset="0"/>
              </a:rPr>
              <a:t>Indemnity based products</a:t>
            </a:r>
            <a:endParaRPr lang="en-US" sz="3600" dirty="0">
              <a:latin typeface="Segoe UI" pitchFamily="34" charset="0"/>
              <a:cs typeface="Segoe UI" pitchFamily="34" charset="0"/>
            </a:endParaRPr>
          </a:p>
        </p:txBody>
      </p:sp>
      <p:sp>
        <p:nvSpPr>
          <p:cNvPr id="6" name="TextBox 5"/>
          <p:cNvSpPr txBox="1"/>
          <p:nvPr/>
        </p:nvSpPr>
        <p:spPr>
          <a:xfrm>
            <a:off x="838200" y="1779373"/>
            <a:ext cx="9566189" cy="2246769"/>
          </a:xfrm>
          <a:prstGeom prst="rect">
            <a:avLst/>
          </a:prstGeom>
          <a:noFill/>
        </p:spPr>
        <p:txBody>
          <a:bodyPr wrap="square" rtlCol="0">
            <a:spAutoFit/>
          </a:bodyPr>
          <a:lstStyle/>
          <a:p>
            <a:r>
              <a:rPr lang="en-US" sz="2000" dirty="0" smtClean="0">
                <a:latin typeface="Segoe UI" pitchFamily="34" charset="0"/>
                <a:cs typeface="Segoe UI" pitchFamily="34" charset="0"/>
              </a:rPr>
              <a:t>An indemnity plan is a health insurance plan that reimburses the covered person for incurred medical expenses.</a:t>
            </a:r>
          </a:p>
          <a:p>
            <a:r>
              <a:rPr lang="en-US" sz="2000" dirty="0" smtClean="0">
                <a:latin typeface="Segoe UI" pitchFamily="34" charset="0"/>
                <a:cs typeface="Segoe UI" pitchFamily="34" charset="0"/>
              </a:rPr>
              <a:t>Indemnity plans may include a deductible that must be satisfied before claims can be paid.</a:t>
            </a:r>
          </a:p>
          <a:p>
            <a:r>
              <a:rPr lang="en-US" sz="2000" dirty="0" smtClean="0">
                <a:latin typeface="Segoe UI" pitchFamily="34" charset="0"/>
                <a:cs typeface="Segoe UI" pitchFamily="34" charset="0"/>
              </a:rPr>
              <a:t>Examples </a:t>
            </a:r>
          </a:p>
          <a:p>
            <a:pPr lvl="1">
              <a:buFont typeface="Arial" pitchFamily="34" charset="0"/>
              <a:buChar char="•"/>
            </a:pPr>
            <a:r>
              <a:rPr lang="en-US" sz="2000" dirty="0" smtClean="0">
                <a:latin typeface="Segoe UI" pitchFamily="34" charset="0"/>
                <a:cs typeface="Segoe UI" pitchFamily="34" charset="0"/>
              </a:rPr>
              <a:t>Retail Health Insurance</a:t>
            </a:r>
          </a:p>
          <a:p>
            <a:pPr lvl="1">
              <a:buFont typeface="Arial" pitchFamily="34" charset="0"/>
              <a:buChar char="•"/>
            </a:pPr>
            <a:r>
              <a:rPr lang="en-US" sz="2000" dirty="0" smtClean="0">
                <a:latin typeface="Segoe UI" pitchFamily="34" charset="0"/>
                <a:cs typeface="Segoe UI" pitchFamily="34" charset="0"/>
              </a:rPr>
              <a:t>Group Health Insurance products</a:t>
            </a:r>
            <a:endParaRPr lang="en-US" sz="2000" dirty="0">
              <a:latin typeface="Segoe UI" pitchFamily="34" charset="0"/>
              <a:cs typeface="Segoe UI" pitchFamily="34" charset="0"/>
            </a:endParaRPr>
          </a:p>
        </p:txBody>
      </p:sp>
    </p:spTree>
    <p:extLst>
      <p:ext uri="{BB962C8B-B14F-4D97-AF65-F5344CB8AC3E}">
        <p14:creationId xmlns:p14="http://schemas.microsoft.com/office/powerpoint/2010/main" xmlns="" val="321263756"/>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F0D644F4-D7E7-714B-B6EF-683E3E00B775}"/>
              </a:ext>
            </a:extLst>
          </p:cNvPr>
          <p:cNvSpPr/>
          <p:nvPr/>
        </p:nvSpPr>
        <p:spPr>
          <a:xfrm>
            <a:off x="838199" y="914400"/>
            <a:ext cx="6575475"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9"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7304903" cy="741176"/>
          </a:xfrm>
        </p:spPr>
        <p:txBody>
          <a:bodyPr>
            <a:noAutofit/>
          </a:bodyPr>
          <a:lstStyle/>
          <a:p>
            <a:r>
              <a:rPr lang="en-US" sz="3600" dirty="0" smtClean="0">
                <a:latin typeface="Segoe UI" pitchFamily="34" charset="0"/>
                <a:cs typeface="Segoe UI" pitchFamily="34" charset="0"/>
              </a:rPr>
              <a:t>Fixed Benefit</a:t>
            </a:r>
            <a:r>
              <a:rPr lang="en-US" sz="3600" dirty="0" smtClean="0">
                <a:latin typeface="Segoe UI" pitchFamily="34" charset="0"/>
                <a:cs typeface="Segoe UI" pitchFamily="34" charset="0"/>
              </a:rPr>
              <a:t> based products</a:t>
            </a:r>
            <a:endParaRPr lang="en-US" sz="3600" dirty="0">
              <a:latin typeface="Segoe UI" pitchFamily="34" charset="0"/>
              <a:cs typeface="Segoe UI" pitchFamily="34" charset="0"/>
            </a:endParaRPr>
          </a:p>
        </p:txBody>
      </p:sp>
      <p:sp>
        <p:nvSpPr>
          <p:cNvPr id="6" name="TextBox 5"/>
          <p:cNvSpPr txBox="1"/>
          <p:nvPr/>
        </p:nvSpPr>
        <p:spPr>
          <a:xfrm>
            <a:off x="838200" y="1779373"/>
            <a:ext cx="9566189" cy="1938992"/>
          </a:xfrm>
          <a:prstGeom prst="rect">
            <a:avLst/>
          </a:prstGeom>
          <a:noFill/>
        </p:spPr>
        <p:txBody>
          <a:bodyPr wrap="square" rtlCol="0">
            <a:spAutoFit/>
          </a:bodyPr>
          <a:lstStyle/>
          <a:p>
            <a:r>
              <a:rPr lang="en-US" sz="2000" dirty="0" smtClean="0">
                <a:latin typeface="Segoe UI" pitchFamily="34" charset="0"/>
                <a:cs typeface="Segoe UI" pitchFamily="34" charset="0"/>
              </a:rPr>
              <a:t>Lump sum is paid under the policy on occurrence of covered perils</a:t>
            </a:r>
          </a:p>
          <a:p>
            <a:r>
              <a:rPr lang="en-US" sz="2000" dirty="0" smtClean="0">
                <a:latin typeface="Segoe UI" pitchFamily="34" charset="0"/>
                <a:cs typeface="Segoe UI" pitchFamily="34" charset="0"/>
              </a:rPr>
              <a:t>No deduction/ deductible in claims payment</a:t>
            </a:r>
          </a:p>
          <a:p>
            <a:r>
              <a:rPr lang="en-US" sz="2000" dirty="0" smtClean="0">
                <a:latin typeface="Segoe UI" pitchFamily="34" charset="0"/>
                <a:cs typeface="Segoe UI" pitchFamily="34" charset="0"/>
              </a:rPr>
              <a:t>Examples </a:t>
            </a:r>
          </a:p>
          <a:p>
            <a:pPr lvl="1">
              <a:buFont typeface="Arial" pitchFamily="34" charset="0"/>
              <a:buChar char="•"/>
            </a:pPr>
            <a:r>
              <a:rPr lang="en-US" sz="2000" dirty="0" smtClean="0">
                <a:latin typeface="Segoe UI" pitchFamily="34" charset="0"/>
                <a:cs typeface="Segoe UI" pitchFamily="34" charset="0"/>
              </a:rPr>
              <a:t>Personal Accident</a:t>
            </a:r>
          </a:p>
          <a:p>
            <a:pPr lvl="1">
              <a:buFont typeface="Arial" pitchFamily="34" charset="0"/>
              <a:buChar char="•"/>
            </a:pPr>
            <a:r>
              <a:rPr lang="en-US" sz="2000" dirty="0" smtClean="0">
                <a:latin typeface="Segoe UI" pitchFamily="34" charset="0"/>
                <a:cs typeface="Segoe UI" pitchFamily="34" charset="0"/>
              </a:rPr>
              <a:t>Critical illness</a:t>
            </a:r>
          </a:p>
          <a:p>
            <a:pPr lvl="1">
              <a:buFont typeface="Arial" pitchFamily="34" charset="0"/>
              <a:buChar char="•"/>
            </a:pPr>
            <a:r>
              <a:rPr lang="en-US" sz="2000" dirty="0" smtClean="0">
                <a:latin typeface="Segoe UI" pitchFamily="34" charset="0"/>
                <a:cs typeface="Segoe UI" pitchFamily="34" charset="0"/>
              </a:rPr>
              <a:t>Hospital </a:t>
            </a:r>
            <a:r>
              <a:rPr lang="en-US" sz="2000" dirty="0" err="1" smtClean="0">
                <a:latin typeface="Segoe UI" pitchFamily="34" charset="0"/>
                <a:cs typeface="Segoe UI" pitchFamily="34" charset="0"/>
              </a:rPr>
              <a:t>Cashh</a:t>
            </a:r>
            <a:endParaRPr lang="en-US" sz="2000" dirty="0">
              <a:latin typeface="Segoe UI" pitchFamily="34" charset="0"/>
              <a:cs typeface="Segoe UI" pitchFamily="34" charset="0"/>
            </a:endParaRPr>
          </a:p>
        </p:txBody>
      </p:sp>
    </p:spTree>
    <p:extLst>
      <p:ext uri="{BB962C8B-B14F-4D97-AF65-F5344CB8AC3E}">
        <p14:creationId xmlns:p14="http://schemas.microsoft.com/office/powerpoint/2010/main" xmlns="" val="321263756"/>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4"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6" name="Rectangle 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7" name="Rectangle 7"/>
          <p:cNvSpPr>
            <a:spLocks noChangeArrowheads="1"/>
          </p:cNvSpPr>
          <p:nvPr/>
        </p:nvSpPr>
        <p:spPr bwMode="auto">
          <a:xfrm>
            <a:off x="838200" y="857250"/>
            <a:ext cx="42683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Content Placeholder 12"/>
          <p:cNvSpPr>
            <a:spLocks noGrp="1"/>
          </p:cNvSpPr>
          <p:nvPr>
            <p:ph idx="1"/>
          </p:nvPr>
        </p:nvSpPr>
        <p:spPr>
          <a:xfrm>
            <a:off x="838200" y="1422213"/>
            <a:ext cx="10515600" cy="4486218"/>
          </a:xfrm>
        </p:spPr>
        <p:txBody>
          <a:bodyPr>
            <a:noAutofit/>
          </a:bodyPr>
          <a:lstStyle/>
          <a:p>
            <a:pPr>
              <a:lnSpc>
                <a:spcPct val="100000"/>
              </a:lnSpc>
              <a:spcBef>
                <a:spcPts val="0"/>
              </a:spcBef>
              <a:spcAft>
                <a:spcPts val="0"/>
              </a:spcAft>
            </a:pPr>
            <a:r>
              <a:rPr lang="en-US" sz="2000" dirty="0" smtClean="0">
                <a:solidFill>
                  <a:schemeClr val="tx1"/>
                </a:solidFill>
                <a:latin typeface="Segoe UI" pitchFamily="34" charset="0"/>
                <a:cs typeface="Segoe UI" pitchFamily="34" charset="0"/>
              </a:rPr>
              <a:t>Various types of health insurance policies in India are :</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Individual health insurance</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family health insurance</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Senior citizen health insurance</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Critical illness insurance</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Maternity Health insurance</a:t>
            </a: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Personal accident insurance cover</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pre-existing disease cover</a:t>
            </a: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Preventive health care</a:t>
            </a: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buFont typeface="Arial" pitchFamily="34" charset="0"/>
              <a:buChar char="•"/>
            </a:pPr>
            <a:r>
              <a:rPr lang="en-US" sz="2000" dirty="0" smtClean="0">
                <a:solidFill>
                  <a:schemeClr val="tx1"/>
                </a:solidFill>
                <a:latin typeface="Segoe UI" pitchFamily="34" charset="0"/>
                <a:cs typeface="Segoe UI" pitchFamily="34" charset="0"/>
              </a:rPr>
              <a:t>Unit Linked Health plan</a:t>
            </a: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endParaRPr lang="en-US" sz="2000" dirty="0" smtClean="0">
              <a:solidFill>
                <a:schemeClr val="tx1"/>
              </a:solidFill>
              <a:latin typeface="Segoe UI" pitchFamily="34" charset="0"/>
              <a:cs typeface="Segoe UI" pitchFamily="34" charset="0"/>
            </a:endParaRPr>
          </a:p>
          <a:p>
            <a:pPr>
              <a:lnSpc>
                <a:spcPct val="100000"/>
              </a:lnSpc>
              <a:spcBef>
                <a:spcPts val="0"/>
              </a:spcBef>
              <a:spcAft>
                <a:spcPts val="0"/>
              </a:spcAft>
            </a:pPr>
            <a:endParaRPr lang="en-US" sz="2000" dirty="0">
              <a:solidFill>
                <a:schemeClr val="tx1"/>
              </a:solidFill>
              <a:latin typeface="Segoe UI" pitchFamily="34" charset="0"/>
              <a:cs typeface="Segoe UI" pitchFamily="34" charset="0"/>
            </a:endParaRPr>
          </a:p>
        </p:txBody>
      </p:sp>
      <p:sp>
        <p:nvSpPr>
          <p:cNvPr id="14" name="Rectangle 13">
            <a:extLst>
              <a:ext uri="{FF2B5EF4-FFF2-40B4-BE49-F238E27FC236}">
                <a16:creationId xmlns:a16="http://schemas.microsoft.com/office/drawing/2014/main" xmlns="" id="{F0D644F4-D7E7-714B-B6EF-683E3E00B775}"/>
              </a:ext>
            </a:extLst>
          </p:cNvPr>
          <p:cNvSpPr/>
          <p:nvPr/>
        </p:nvSpPr>
        <p:spPr>
          <a:xfrm>
            <a:off x="838200" y="914400"/>
            <a:ext cx="477481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15" name="Title 3">
            <a:extLst>
              <a:ext uri="{FF2B5EF4-FFF2-40B4-BE49-F238E27FC236}">
                <a16:creationId xmlns:a16="http://schemas.microsoft.com/office/drawing/2014/main" xmlns="" id="{E4929134-EBFE-954D-ACB2-0CE6422DCDE2}"/>
              </a:ext>
            </a:extLst>
          </p:cNvPr>
          <p:cNvSpPr>
            <a:spLocks noGrp="1"/>
          </p:cNvSpPr>
          <p:nvPr>
            <p:ph type="title"/>
          </p:nvPr>
        </p:nvSpPr>
        <p:spPr>
          <a:xfrm>
            <a:off x="838200" y="681037"/>
            <a:ext cx="6649995" cy="741176"/>
          </a:xfrm>
        </p:spPr>
        <p:txBody>
          <a:bodyPr>
            <a:noAutofit/>
          </a:bodyPr>
          <a:lstStyle/>
          <a:p>
            <a:r>
              <a:rPr lang="en-US" sz="3600" dirty="0" smtClean="0">
                <a:latin typeface="Segoe UI" pitchFamily="34" charset="0"/>
                <a:cs typeface="Segoe UI" pitchFamily="34" charset="0"/>
              </a:rPr>
              <a:t>Health Insurance Policies</a:t>
            </a:r>
            <a:endParaRPr lang="en-US" sz="3600" dirty="0">
              <a:latin typeface="Segoe UI" pitchFamily="34" charset="0"/>
              <a:cs typeface="Segoe UI" pitchFamily="34" charset="0"/>
            </a:endParaRPr>
          </a:p>
        </p:txBody>
      </p:sp>
    </p:spTree>
    <p:extLst>
      <p:ext uri="{BB962C8B-B14F-4D97-AF65-F5344CB8AC3E}">
        <p14:creationId xmlns:p14="http://schemas.microsoft.com/office/powerpoint/2010/main" xmlns="" val="94082706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motor insuran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motor insurance</Template>
  <TotalTime>254</TotalTime>
  <Words>902</Words>
  <Application>Microsoft Office PowerPoint</Application>
  <PresentationFormat>Custom</PresentationFormat>
  <Paragraphs>133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motor insurance</vt:lpstr>
      <vt:lpstr>Slide 1</vt:lpstr>
      <vt:lpstr>Health Insurance</vt:lpstr>
      <vt:lpstr>Insurance benefits</vt:lpstr>
      <vt:lpstr>What is not covered</vt:lpstr>
      <vt:lpstr>Slide 5</vt:lpstr>
      <vt:lpstr>Health Insurance products</vt:lpstr>
      <vt:lpstr>Indemnity based products</vt:lpstr>
      <vt:lpstr>Fixed Benefit based products</vt:lpstr>
      <vt:lpstr>Health Insurance Policies</vt:lpstr>
      <vt:lpstr>Underwriting</vt:lpstr>
      <vt:lpstr>Underwriting Process</vt:lpstr>
      <vt:lpstr>Health Insurance Frauds</vt:lpstr>
      <vt:lpstr>Health Insurance Frauds</vt:lpstr>
      <vt:lpstr>Types of Claims</vt:lpstr>
      <vt:lpstr>Slide 15</vt:lpstr>
      <vt:lpstr>Health Insurance Premium break-up</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lokesh</cp:lastModifiedBy>
  <cp:revision>17</cp:revision>
  <dcterms:created xsi:type="dcterms:W3CDTF">2020-01-31T10:04:44Z</dcterms:created>
  <dcterms:modified xsi:type="dcterms:W3CDTF">2020-01-31T14:19:32Z</dcterms:modified>
</cp:coreProperties>
</file>