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9239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68955" y="2953638"/>
            <a:ext cx="7054088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7380" y="1587245"/>
            <a:ext cx="10937239" cy="398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hindustantimes.com/india-news/haryana-scam-cashes-in-on-the-terminally-ill/story-Nr5HHN4jsWC5gUwA6sqGMK.html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75314" y="505302"/>
            <a:ext cx="6841370" cy="17557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2566542" y="2319908"/>
            <a:ext cx="7132955" cy="3313429"/>
            <a:chOff x="2566542" y="2319908"/>
            <a:chExt cx="7132955" cy="3313429"/>
          </a:xfrm>
        </p:grpSpPr>
        <p:sp>
          <p:nvSpPr>
            <p:cNvPr id="4" name="object 4"/>
            <p:cNvSpPr/>
            <p:nvPr/>
          </p:nvSpPr>
          <p:spPr>
            <a:xfrm>
              <a:off x="9261221" y="5195061"/>
              <a:ext cx="406400" cy="406400"/>
            </a:xfrm>
            <a:custGeom>
              <a:avLst/>
              <a:gdLst/>
              <a:ahLst/>
              <a:cxnLst/>
              <a:rect l="l" t="t" r="r" b="b"/>
              <a:pathLst>
                <a:path w="406400" h="406400">
                  <a:moveTo>
                    <a:pt x="406146" y="0"/>
                  </a:moveTo>
                  <a:lnTo>
                    <a:pt x="81152" y="81279"/>
                  </a:lnTo>
                  <a:lnTo>
                    <a:pt x="0" y="406209"/>
                  </a:lnTo>
                  <a:lnTo>
                    <a:pt x="406146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98292" y="2351658"/>
              <a:ext cx="7069455" cy="3249930"/>
            </a:xfrm>
            <a:custGeom>
              <a:avLst/>
              <a:gdLst/>
              <a:ahLst/>
              <a:cxnLst/>
              <a:rect l="l" t="t" r="r" b="b"/>
              <a:pathLst>
                <a:path w="7069455" h="3249929">
                  <a:moveTo>
                    <a:pt x="6662928" y="3249612"/>
                  </a:moveTo>
                  <a:lnTo>
                    <a:pt x="6744081" y="2924682"/>
                  </a:lnTo>
                  <a:lnTo>
                    <a:pt x="7069074" y="2843403"/>
                  </a:lnTo>
                  <a:lnTo>
                    <a:pt x="6662928" y="3249612"/>
                  </a:lnTo>
                  <a:lnTo>
                    <a:pt x="0" y="3249612"/>
                  </a:lnTo>
                  <a:lnTo>
                    <a:pt x="0" y="0"/>
                  </a:lnTo>
                  <a:lnTo>
                    <a:pt x="7069074" y="0"/>
                  </a:lnTo>
                  <a:lnTo>
                    <a:pt x="7069074" y="2843403"/>
                  </a:lnTo>
                </a:path>
              </a:pathLst>
            </a:custGeom>
            <a:ln w="6350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8255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NON LIFE </a:t>
            </a:r>
            <a:r>
              <a:rPr dirty="0"/>
              <a:t>INSURANCE – </a:t>
            </a:r>
            <a:r>
              <a:rPr dirty="0" spc="-5"/>
              <a:t>PRINCIPLES, PRODUCTS,</a:t>
            </a:r>
            <a:r>
              <a:rPr dirty="0" spc="-130"/>
              <a:t> </a:t>
            </a:r>
            <a:r>
              <a:rPr dirty="0" spc="-5"/>
              <a:t>PRICING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669919" y="3817696"/>
            <a:ext cx="4925695" cy="1195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Segoe UI"/>
                <a:cs typeface="Segoe UI"/>
              </a:rPr>
              <a:t>UNIT 1: </a:t>
            </a:r>
            <a:r>
              <a:rPr dirty="0" sz="2000" spc="-5" b="1">
                <a:latin typeface="Segoe UI"/>
                <a:cs typeface="Segoe UI"/>
              </a:rPr>
              <a:t>CHAPTER </a:t>
            </a:r>
            <a:r>
              <a:rPr dirty="0" sz="2000" b="1">
                <a:latin typeface="Segoe UI"/>
                <a:cs typeface="Segoe UI"/>
              </a:rPr>
              <a:t>2: </a:t>
            </a:r>
            <a:r>
              <a:rPr dirty="0" sz="2000" spc="-35" b="1">
                <a:latin typeface="Segoe UI"/>
                <a:cs typeface="Segoe UI"/>
              </a:rPr>
              <a:t>MOTOR</a:t>
            </a:r>
            <a:r>
              <a:rPr dirty="0" sz="2000" spc="-105" b="1">
                <a:latin typeface="Segoe UI"/>
                <a:cs typeface="Segoe UI"/>
              </a:rPr>
              <a:t> </a:t>
            </a:r>
            <a:r>
              <a:rPr dirty="0" sz="2000" b="1">
                <a:latin typeface="Segoe UI"/>
                <a:cs typeface="Segoe UI"/>
              </a:rPr>
              <a:t>INSURANCE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30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</a:pPr>
            <a:r>
              <a:rPr dirty="0" sz="2000" spc="-5" b="1">
                <a:latin typeface="Segoe UI"/>
                <a:cs typeface="Segoe UI"/>
              </a:rPr>
              <a:t>CONTENT:</a:t>
            </a:r>
            <a:r>
              <a:rPr dirty="0" sz="2000" spc="-65" b="1">
                <a:latin typeface="Segoe UI"/>
                <a:cs typeface="Segoe UI"/>
              </a:rPr>
              <a:t> </a:t>
            </a:r>
            <a:r>
              <a:rPr dirty="0" sz="2000" spc="-25" b="1">
                <a:latin typeface="Segoe UI"/>
                <a:cs typeface="Segoe UI"/>
              </a:rPr>
              <a:t>PRESENTATION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0155" y="881253"/>
            <a:ext cx="57988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5" b="0">
                <a:latin typeface="Segoe UI"/>
                <a:cs typeface="Segoe UI"/>
              </a:rPr>
              <a:t>MOTOR </a:t>
            </a:r>
            <a:r>
              <a:rPr dirty="0" sz="2800" spc="-10" b="0">
                <a:latin typeface="Segoe UI"/>
                <a:cs typeface="Segoe UI"/>
              </a:rPr>
              <a:t>INSURANCE </a:t>
            </a:r>
            <a:r>
              <a:rPr dirty="0" sz="2800" spc="-5" b="0">
                <a:latin typeface="Segoe UI"/>
                <a:cs typeface="Segoe UI"/>
              </a:rPr>
              <a:t>– perils</a:t>
            </a:r>
            <a:r>
              <a:rPr dirty="0" sz="2800" spc="65" b="0">
                <a:latin typeface="Segoe UI"/>
                <a:cs typeface="Segoe UI"/>
              </a:rPr>
              <a:t> </a:t>
            </a:r>
            <a:r>
              <a:rPr dirty="0" sz="2800" spc="-10" b="0">
                <a:latin typeface="Segoe UI"/>
                <a:cs typeface="Segoe UI"/>
              </a:rPr>
              <a:t>covered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0155" y="1660398"/>
            <a:ext cx="9276715" cy="39897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Segoe UI"/>
                <a:cs typeface="Segoe UI"/>
              </a:rPr>
              <a:t>Own </a:t>
            </a:r>
            <a:r>
              <a:rPr dirty="0" sz="2000" spc="-5">
                <a:latin typeface="Segoe UI"/>
                <a:cs typeface="Segoe UI"/>
              </a:rPr>
              <a:t>Damage </a:t>
            </a:r>
            <a:r>
              <a:rPr dirty="0" sz="2000">
                <a:latin typeface="Segoe UI"/>
                <a:cs typeface="Segoe UI"/>
              </a:rPr>
              <a:t>policy covers damage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own car due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either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following reasons </a:t>
            </a:r>
            <a:r>
              <a:rPr dirty="0" sz="2000">
                <a:latin typeface="Segoe UI"/>
                <a:cs typeface="Segoe UI"/>
              </a:rPr>
              <a:t>: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</a:t>
            </a:r>
            <a:r>
              <a:rPr dirty="0" sz="2000" spc="-10">
                <a:latin typeface="Segoe UI"/>
                <a:cs typeface="Segoe UI"/>
              </a:rPr>
              <a:t>fire </a:t>
            </a:r>
            <a:r>
              <a:rPr dirty="0" sz="2000">
                <a:latin typeface="Segoe UI"/>
                <a:cs typeface="Segoe UI"/>
              </a:rPr>
              <a:t>explosion </a:t>
            </a:r>
            <a:r>
              <a:rPr dirty="0" sz="2000" spc="-5">
                <a:latin typeface="Segoe UI"/>
                <a:cs typeface="Segoe UI"/>
              </a:rPr>
              <a:t>self ignition </a:t>
            </a:r>
            <a:r>
              <a:rPr dirty="0" sz="2000">
                <a:latin typeface="Segoe UI"/>
                <a:cs typeface="Segoe UI"/>
              </a:rPr>
              <a:t>or</a:t>
            </a:r>
            <a:r>
              <a:rPr dirty="0" sz="2000" spc="2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lightning</a:t>
            </a:r>
            <a:endParaRPr sz="2000">
              <a:latin typeface="Segoe UI"/>
              <a:cs typeface="Segoe UI"/>
            </a:endParaRPr>
          </a:p>
          <a:p>
            <a:pPr marL="169545" indent="-157480">
              <a:lnSpc>
                <a:spcPct val="100000"/>
              </a:lnSpc>
              <a:buSzPct val="95000"/>
              <a:buFont typeface="Arial"/>
              <a:buChar char="•"/>
              <a:tabLst>
                <a:tab pos="170180" algn="l"/>
              </a:tabLst>
            </a:pPr>
            <a:r>
              <a:rPr dirty="0" sz="2000" spc="-5">
                <a:latin typeface="Segoe UI"/>
                <a:cs typeface="Segoe UI"/>
              </a:rPr>
              <a:t>By </a:t>
            </a:r>
            <a:r>
              <a:rPr dirty="0" sz="2000" spc="5">
                <a:latin typeface="Segoe UI"/>
                <a:cs typeface="Segoe UI"/>
              </a:rPr>
              <a:t>burglary </a:t>
            </a:r>
            <a:r>
              <a:rPr dirty="0" sz="2000" spc="-5">
                <a:latin typeface="Segoe UI"/>
                <a:cs typeface="Segoe UI"/>
              </a:rPr>
              <a:t>housebreaking </a:t>
            </a:r>
            <a:r>
              <a:rPr dirty="0" sz="2000">
                <a:latin typeface="Segoe UI"/>
                <a:cs typeface="Segoe UI"/>
              </a:rPr>
              <a:t>or</a:t>
            </a:r>
            <a:r>
              <a:rPr dirty="0" sz="2000" spc="-5">
                <a:latin typeface="Segoe UI"/>
                <a:cs typeface="Segoe UI"/>
              </a:rPr>
              <a:t> </a:t>
            </a:r>
            <a:r>
              <a:rPr dirty="0" sz="2000" spc="5">
                <a:latin typeface="Segoe UI"/>
                <a:cs typeface="Segoe UI"/>
              </a:rPr>
              <a:t>theft</a:t>
            </a:r>
            <a:endParaRPr sz="2000">
              <a:latin typeface="Segoe UI"/>
              <a:cs typeface="Segoe UI"/>
            </a:endParaRPr>
          </a:p>
          <a:p>
            <a:pPr marL="169545" indent="-157480">
              <a:lnSpc>
                <a:spcPct val="100000"/>
              </a:lnSpc>
              <a:buSzPct val="95000"/>
              <a:buFont typeface="Arial"/>
              <a:buChar char="•"/>
              <a:tabLst>
                <a:tab pos="170180" algn="l"/>
              </a:tabLst>
            </a:pPr>
            <a:r>
              <a:rPr dirty="0" sz="2000" spc="-5">
                <a:latin typeface="Segoe UI"/>
                <a:cs typeface="Segoe UI"/>
              </a:rPr>
              <a:t>By riot </a:t>
            </a:r>
            <a:r>
              <a:rPr dirty="0" sz="2000">
                <a:latin typeface="Segoe UI"/>
                <a:cs typeface="Segoe UI"/>
              </a:rPr>
              <a:t>and</a:t>
            </a:r>
            <a:r>
              <a:rPr dirty="0" sz="2000" spc="-5">
                <a:latin typeface="Segoe UI"/>
                <a:cs typeface="Segoe UI"/>
              </a:rPr>
              <a:t> </a:t>
            </a:r>
            <a:r>
              <a:rPr dirty="0" sz="2000" spc="-10">
                <a:latin typeface="Segoe UI"/>
                <a:cs typeface="Segoe UI"/>
              </a:rPr>
              <a:t>strike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</a:t>
            </a:r>
            <a:r>
              <a:rPr dirty="0" sz="2000">
                <a:latin typeface="Segoe UI"/>
                <a:cs typeface="Segoe UI"/>
              </a:rPr>
              <a:t>earthquake </a:t>
            </a:r>
            <a:r>
              <a:rPr dirty="0" sz="2000" spc="-10">
                <a:latin typeface="Segoe UI"/>
                <a:cs typeface="Segoe UI"/>
              </a:rPr>
              <a:t>(fire </a:t>
            </a:r>
            <a:r>
              <a:rPr dirty="0" sz="2000">
                <a:latin typeface="Segoe UI"/>
                <a:cs typeface="Segoe UI"/>
              </a:rPr>
              <a:t>and shock</a:t>
            </a:r>
            <a:r>
              <a:rPr dirty="0" sz="2000" spc="-3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damage)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flood </a:t>
            </a:r>
            <a:r>
              <a:rPr dirty="0" sz="2000">
                <a:latin typeface="Segoe UI"/>
                <a:cs typeface="Segoe UI"/>
              </a:rPr>
              <a:t>typhoon hurricane </a:t>
            </a:r>
            <a:r>
              <a:rPr dirty="0" sz="2000" spc="-5">
                <a:latin typeface="Segoe UI"/>
                <a:cs typeface="Segoe UI"/>
              </a:rPr>
              <a:t>storm tempest </a:t>
            </a:r>
            <a:r>
              <a:rPr dirty="0" sz="2000">
                <a:latin typeface="Segoe UI"/>
                <a:cs typeface="Segoe UI"/>
              </a:rPr>
              <a:t>inundation </a:t>
            </a:r>
            <a:r>
              <a:rPr dirty="0" sz="2000" spc="-5">
                <a:latin typeface="Segoe UI"/>
                <a:cs typeface="Segoe UI"/>
              </a:rPr>
              <a:t>cyclone </a:t>
            </a:r>
            <a:r>
              <a:rPr dirty="0" sz="2000">
                <a:latin typeface="Segoe UI"/>
                <a:cs typeface="Segoe UI"/>
              </a:rPr>
              <a:t>hailstorm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frost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</a:t>
            </a:r>
            <a:r>
              <a:rPr dirty="0" sz="2000">
                <a:latin typeface="Segoe UI"/>
                <a:cs typeface="Segoe UI"/>
              </a:rPr>
              <a:t>accidental external</a:t>
            </a:r>
            <a:r>
              <a:rPr dirty="0" sz="2000" spc="-5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means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malicious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act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terrorist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activity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Whilst in </a:t>
            </a:r>
            <a:r>
              <a:rPr dirty="0" sz="2000">
                <a:latin typeface="Segoe UI"/>
                <a:cs typeface="Segoe UI"/>
              </a:rPr>
              <a:t>transit by </a:t>
            </a:r>
            <a:r>
              <a:rPr dirty="0" sz="2000" spc="-15">
                <a:latin typeface="Segoe UI"/>
                <a:cs typeface="Segoe UI"/>
              </a:rPr>
              <a:t>road </a:t>
            </a:r>
            <a:r>
              <a:rPr dirty="0" sz="2000" spc="-5">
                <a:latin typeface="Segoe UI"/>
                <a:cs typeface="Segoe UI"/>
              </a:rPr>
              <a:t>rail </a:t>
            </a:r>
            <a:r>
              <a:rPr dirty="0" sz="2000" spc="5">
                <a:latin typeface="Segoe UI"/>
                <a:cs typeface="Segoe UI"/>
              </a:rPr>
              <a:t>inland-waterway </a:t>
            </a:r>
            <a:r>
              <a:rPr dirty="0" sz="2000">
                <a:latin typeface="Segoe UI"/>
                <a:cs typeface="Segoe UI"/>
              </a:rPr>
              <a:t>lift </a:t>
            </a:r>
            <a:r>
              <a:rPr dirty="0" sz="2000" spc="-10">
                <a:latin typeface="Segoe UI"/>
                <a:cs typeface="Segoe UI"/>
              </a:rPr>
              <a:t>elevator </a:t>
            </a:r>
            <a:r>
              <a:rPr dirty="0" sz="2000">
                <a:latin typeface="Segoe UI"/>
                <a:cs typeface="Segoe UI"/>
              </a:rPr>
              <a:t>or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air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By landslide</a:t>
            </a:r>
            <a:r>
              <a:rPr dirty="0" sz="2000" spc="-1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rockslide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Subject to </a:t>
            </a:r>
            <a:r>
              <a:rPr dirty="0" sz="2000">
                <a:latin typeface="Segoe UI"/>
                <a:cs typeface="Segoe UI"/>
              </a:rPr>
              <a:t>a deduction for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depreciation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26028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 b="0">
                <a:latin typeface="Segoe UI"/>
                <a:cs typeface="Segoe UI"/>
              </a:rPr>
              <a:t>UNDERWRITING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87245"/>
            <a:ext cx="8152765" cy="36849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5">
                <a:latin typeface="Segoe UI"/>
                <a:cs typeface="Segoe UI"/>
              </a:rPr>
              <a:t>Underwriting </a:t>
            </a:r>
            <a:r>
              <a:rPr dirty="0" sz="2000" spc="-5">
                <a:latin typeface="Segoe UI"/>
                <a:cs typeface="Segoe UI"/>
              </a:rPr>
              <a:t>is </a:t>
            </a:r>
            <a:r>
              <a:rPr dirty="0" sz="2000">
                <a:latin typeface="Segoe UI"/>
                <a:cs typeface="Segoe UI"/>
              </a:rPr>
              <a:t>a critical </a:t>
            </a:r>
            <a:r>
              <a:rPr dirty="0" sz="2000" spc="-5">
                <a:latin typeface="Segoe UI"/>
                <a:cs typeface="Segoe UI"/>
              </a:rPr>
              <a:t>process </a:t>
            </a:r>
            <a:r>
              <a:rPr dirty="0" sz="2000">
                <a:latin typeface="Segoe UI"/>
                <a:cs typeface="Segoe UI"/>
              </a:rPr>
              <a:t>. </a:t>
            </a:r>
            <a:r>
              <a:rPr dirty="0" sz="2000" spc="-5">
                <a:latin typeface="Segoe UI"/>
                <a:cs typeface="Segoe UI"/>
              </a:rPr>
              <a:t>It is </a:t>
            </a:r>
            <a:r>
              <a:rPr dirty="0" sz="2000" spc="5">
                <a:latin typeface="Segoe UI"/>
                <a:cs typeface="Segoe UI"/>
              </a:rPr>
              <a:t>necessary </a:t>
            </a:r>
            <a:r>
              <a:rPr dirty="0" sz="2000" spc="-5">
                <a:latin typeface="Segoe UI"/>
                <a:cs typeface="Segoe UI"/>
              </a:rPr>
              <a:t>to avoid</a:t>
            </a:r>
            <a:r>
              <a:rPr dirty="0" sz="2000" spc="65">
                <a:latin typeface="Segoe UI"/>
                <a:cs typeface="Segoe UI"/>
              </a:rPr>
              <a:t> </a:t>
            </a:r>
            <a:r>
              <a:rPr dirty="0" sz="2000" spc="-5" b="1">
                <a:latin typeface="Segoe UI"/>
                <a:cs typeface="Segoe UI"/>
              </a:rPr>
              <a:t>anti-selection.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Segoe UI"/>
                <a:cs typeface="Segoe UI"/>
              </a:rPr>
              <a:t>The factors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consider </a:t>
            </a:r>
            <a:r>
              <a:rPr dirty="0" sz="2000" spc="-10">
                <a:latin typeface="Segoe UI"/>
                <a:cs typeface="Segoe UI"/>
              </a:rPr>
              <a:t>are</a:t>
            </a:r>
            <a:r>
              <a:rPr dirty="0" sz="2000" spc="-2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: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Age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proposer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Sex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>
                <a:latin typeface="Segoe UI"/>
                <a:cs typeface="Segoe UI"/>
              </a:rPr>
              <a:t>Marital</a:t>
            </a:r>
            <a:r>
              <a:rPr dirty="0" sz="2000" spc="-3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status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Driving </a:t>
            </a:r>
            <a:r>
              <a:rPr dirty="0" sz="2000" spc="10">
                <a:latin typeface="Segoe UI"/>
                <a:cs typeface="Segoe UI"/>
              </a:rPr>
              <a:t>history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 spc="-2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proposer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Address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 spc="-1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proposer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Proposer’s </a:t>
            </a:r>
            <a:r>
              <a:rPr dirty="0" sz="2000" spc="10">
                <a:latin typeface="Segoe UI"/>
                <a:cs typeface="Segoe UI"/>
              </a:rPr>
              <a:t>history </a:t>
            </a:r>
            <a:r>
              <a:rPr dirty="0" sz="2000" spc="-5">
                <a:latin typeface="Segoe UI"/>
                <a:cs typeface="Segoe UI"/>
              </a:rPr>
              <a:t>involving </a:t>
            </a:r>
            <a:r>
              <a:rPr dirty="0" sz="2000">
                <a:latin typeface="Segoe UI"/>
                <a:cs typeface="Segoe UI"/>
              </a:rPr>
              <a:t>insurance </a:t>
            </a:r>
            <a:r>
              <a:rPr dirty="0" sz="2000" spc="-5">
                <a:latin typeface="Segoe UI"/>
                <a:cs typeface="Segoe UI"/>
              </a:rPr>
              <a:t>in</a:t>
            </a:r>
            <a:r>
              <a:rPr dirty="0" sz="2000">
                <a:latin typeface="Segoe UI"/>
                <a:cs typeface="Segoe UI"/>
              </a:rPr>
              <a:t> general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>
                <a:latin typeface="Segoe UI"/>
                <a:cs typeface="Segoe UI"/>
              </a:rPr>
              <a:t>Ownership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or financial </a:t>
            </a:r>
            <a:r>
              <a:rPr dirty="0" sz="2000" spc="-5">
                <a:latin typeface="Segoe UI"/>
                <a:cs typeface="Segoe UI"/>
              </a:rPr>
              <a:t>interest in </a:t>
            </a:r>
            <a:r>
              <a:rPr dirty="0" sz="2000">
                <a:latin typeface="Segoe UI"/>
                <a:cs typeface="Segoe UI"/>
              </a:rPr>
              <a:t>the motor </a:t>
            </a:r>
            <a:r>
              <a:rPr dirty="0" sz="2000" spc="-5">
                <a:latin typeface="Segoe UI"/>
                <a:cs typeface="Segoe UI"/>
              </a:rPr>
              <a:t>vehicle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Description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use and distance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be </a:t>
            </a:r>
            <a:r>
              <a:rPr dirty="0" sz="2000" spc="-5">
                <a:latin typeface="Segoe UI"/>
                <a:cs typeface="Segoe UI"/>
              </a:rPr>
              <a:t>covered </a:t>
            </a:r>
            <a:r>
              <a:rPr dirty="0" sz="2000">
                <a:latin typeface="Segoe UI"/>
                <a:cs typeface="Segoe UI"/>
              </a:rPr>
              <a:t>by the </a:t>
            </a:r>
            <a:r>
              <a:rPr dirty="0" sz="2000" spc="-5">
                <a:latin typeface="Segoe UI"/>
                <a:cs typeface="Segoe UI"/>
              </a:rPr>
              <a:t>motor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vehicle</a:t>
            </a:r>
            <a:endParaRPr sz="2000">
              <a:latin typeface="Segoe UI"/>
              <a:cs typeface="Segoe UI"/>
            </a:endParaRPr>
          </a:p>
          <a:p>
            <a:pPr marL="239395" indent="-227329">
              <a:lnSpc>
                <a:spcPct val="100000"/>
              </a:lnSpc>
              <a:spcBef>
                <a:spcPts val="5"/>
              </a:spcBef>
              <a:buSzPct val="95000"/>
              <a:buFont typeface="Arial"/>
              <a:buChar char="•"/>
              <a:tabLst>
                <a:tab pos="239395" algn="l"/>
                <a:tab pos="240029" algn="l"/>
              </a:tabLst>
            </a:pPr>
            <a:r>
              <a:rPr dirty="0" sz="2000">
                <a:latin typeface="Segoe UI"/>
                <a:cs typeface="Segoe UI"/>
              </a:rPr>
              <a:t>Particulars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motor</a:t>
            </a:r>
            <a:r>
              <a:rPr dirty="0" sz="2000" spc="-3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vehicle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49333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5" b="0">
                <a:latin typeface="Segoe UI"/>
                <a:cs typeface="Segoe UI"/>
              </a:rPr>
              <a:t>MOTOR </a:t>
            </a:r>
            <a:r>
              <a:rPr dirty="0" sz="2800" spc="-10" b="0">
                <a:latin typeface="Segoe UI"/>
                <a:cs typeface="Segoe UI"/>
              </a:rPr>
              <a:t>INSURANCE</a:t>
            </a:r>
            <a:r>
              <a:rPr dirty="0" sz="2800" spc="35" b="0">
                <a:latin typeface="Segoe UI"/>
                <a:cs typeface="Segoe UI"/>
              </a:rPr>
              <a:t> </a:t>
            </a:r>
            <a:r>
              <a:rPr dirty="0" sz="2800" spc="-10" b="0">
                <a:latin typeface="Segoe UI"/>
                <a:cs typeface="Segoe UI"/>
              </a:rPr>
              <a:t>ADD-ONS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87245"/>
            <a:ext cx="10631170" cy="42849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Segoe UI"/>
                <a:cs typeface="Segoe UI"/>
              </a:rPr>
              <a:t>Add-ons – </a:t>
            </a:r>
            <a:r>
              <a:rPr dirty="0" sz="2000" spc="-5">
                <a:latin typeface="Segoe UI"/>
                <a:cs typeface="Segoe UI"/>
              </a:rPr>
              <a:t>extended</a:t>
            </a:r>
            <a:r>
              <a:rPr dirty="0" sz="2000" spc="-5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coverage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Segoe UI"/>
                <a:cs typeface="Segoe UI"/>
              </a:rPr>
              <a:t>Common</a:t>
            </a:r>
            <a:r>
              <a:rPr dirty="0" sz="2000" spc="-20" b="1">
                <a:latin typeface="Segoe UI"/>
                <a:cs typeface="Segoe UI"/>
              </a:rPr>
              <a:t> </a:t>
            </a:r>
            <a:r>
              <a:rPr dirty="0" sz="2000" spc="-5" b="1">
                <a:latin typeface="Segoe UI"/>
                <a:cs typeface="Segoe UI"/>
              </a:rPr>
              <a:t>add-ons:</a:t>
            </a:r>
            <a:endParaRPr sz="2000">
              <a:latin typeface="Segoe UI"/>
              <a:cs typeface="Segoe UI"/>
            </a:endParaRPr>
          </a:p>
          <a:p>
            <a:pPr marL="12700" marR="152400">
              <a:lnSpc>
                <a:spcPct val="100000"/>
              </a:lnSpc>
              <a:spcBef>
                <a:spcPts val="2330"/>
              </a:spcBef>
              <a:buFont typeface="Arial"/>
              <a:buChar char="•"/>
              <a:tabLst>
                <a:tab pos="156210" algn="l"/>
              </a:tabLst>
            </a:pPr>
            <a:r>
              <a:rPr dirty="0" sz="2000" spc="-10" b="1">
                <a:latin typeface="Calibri"/>
                <a:cs typeface="Calibri"/>
              </a:rPr>
              <a:t>Zero-depreciation </a:t>
            </a:r>
            <a:r>
              <a:rPr dirty="0" sz="2000" b="1">
                <a:latin typeface="Calibri"/>
                <a:cs typeface="Calibri"/>
              </a:rPr>
              <a:t>/ </a:t>
            </a:r>
            <a:r>
              <a:rPr dirty="0" sz="2000" spc="-5" b="1">
                <a:latin typeface="Calibri"/>
                <a:cs typeface="Calibri"/>
              </a:rPr>
              <a:t>Bumper-to-Bumper </a:t>
            </a:r>
            <a:r>
              <a:rPr dirty="0" sz="2000" spc="-10" b="1">
                <a:latin typeface="Calibri"/>
                <a:cs typeface="Calibri"/>
              </a:rPr>
              <a:t>cover </a:t>
            </a:r>
            <a:r>
              <a:rPr dirty="0" sz="2000" b="1">
                <a:latin typeface="Calibri"/>
                <a:cs typeface="Calibri"/>
              </a:rPr>
              <a:t>/ </a:t>
            </a:r>
            <a:r>
              <a:rPr dirty="0" sz="2000" spc="-5" b="1">
                <a:latin typeface="Calibri"/>
                <a:cs typeface="Calibri"/>
              </a:rPr>
              <a:t>Nil-Depreciation </a:t>
            </a:r>
            <a:r>
              <a:rPr dirty="0" sz="2000">
                <a:latin typeface="Calibri"/>
                <a:cs typeface="Calibri"/>
              </a:rPr>
              <a:t>– </a:t>
            </a:r>
            <a:r>
              <a:rPr dirty="0" sz="2000" spc="-5">
                <a:latin typeface="Calibri"/>
                <a:cs typeface="Calibri"/>
              </a:rPr>
              <a:t>Depreciation not deducted </a:t>
            </a:r>
            <a:r>
              <a:rPr dirty="0" sz="2000" spc="-15">
                <a:latin typeface="Calibri"/>
                <a:cs typeface="Calibri"/>
              </a:rPr>
              <a:t>from  </a:t>
            </a:r>
            <a:r>
              <a:rPr dirty="0" sz="2000">
                <a:latin typeface="Calibri"/>
                <a:cs typeface="Calibri"/>
              </a:rPr>
              <a:t>claim </a:t>
            </a:r>
            <a:r>
              <a:rPr dirty="0" sz="2000" spc="-5">
                <a:latin typeface="Calibri"/>
                <a:cs typeface="Calibri"/>
              </a:rPr>
              <a:t>amount i.e. </a:t>
            </a:r>
            <a:r>
              <a:rPr dirty="0" sz="2000">
                <a:latin typeface="Calibri"/>
                <a:cs typeface="Calibri"/>
              </a:rPr>
              <a:t>paid </a:t>
            </a:r>
            <a:r>
              <a:rPr dirty="0" sz="2000" spc="-5">
                <a:latin typeface="Calibri"/>
                <a:cs typeface="Calibri"/>
              </a:rPr>
              <a:t>by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5">
                <a:latin typeface="Calibri"/>
                <a:cs typeface="Calibri"/>
              </a:rPr>
              <a:t>insurer in case of </a:t>
            </a:r>
            <a:r>
              <a:rPr dirty="0" sz="2000" spc="-10">
                <a:latin typeface="Calibri"/>
                <a:cs typeface="Calibri"/>
              </a:rPr>
              <a:t>any</a:t>
            </a:r>
            <a:r>
              <a:rPr dirty="0" sz="2000" spc="-4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claim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102235" indent="-90170">
              <a:lnSpc>
                <a:spcPct val="100000"/>
              </a:lnSpc>
              <a:buFont typeface="Arial"/>
              <a:buChar char="•"/>
              <a:tabLst>
                <a:tab pos="102870" algn="l"/>
              </a:tabLst>
            </a:pPr>
            <a:r>
              <a:rPr dirty="0" sz="2000" b="1">
                <a:latin typeface="Calibri"/>
                <a:cs typeface="Calibri"/>
              </a:rPr>
              <a:t>Engine </a:t>
            </a:r>
            <a:r>
              <a:rPr dirty="0" sz="2000" spc="-10" b="1">
                <a:latin typeface="Calibri"/>
                <a:cs typeface="Calibri"/>
              </a:rPr>
              <a:t>protection cover </a:t>
            </a:r>
            <a:r>
              <a:rPr dirty="0" sz="2000">
                <a:latin typeface="Calibri"/>
                <a:cs typeface="Calibri"/>
              </a:rPr>
              <a:t>– engine </a:t>
            </a:r>
            <a:r>
              <a:rPr dirty="0" sz="2000" spc="-5">
                <a:latin typeface="Calibri"/>
                <a:cs typeface="Calibri"/>
              </a:rPr>
              <a:t>repair charges </a:t>
            </a:r>
            <a:r>
              <a:rPr dirty="0" sz="2000">
                <a:latin typeface="Calibri"/>
                <a:cs typeface="Calibri"/>
              </a:rPr>
              <a:t>&amp; </a:t>
            </a:r>
            <a:r>
              <a:rPr dirty="0" sz="2000" spc="-5">
                <a:latin typeface="Calibri"/>
                <a:cs typeface="Calibri"/>
              </a:rPr>
              <a:t>replacement </a:t>
            </a:r>
            <a:r>
              <a:rPr dirty="0" sz="2000" spc="-10">
                <a:latin typeface="Calibri"/>
                <a:cs typeface="Calibri"/>
              </a:rPr>
              <a:t>cost</a:t>
            </a:r>
            <a:r>
              <a:rPr dirty="0" sz="2000" spc="-5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covered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12700" marR="48895">
              <a:lnSpc>
                <a:spcPct val="100000"/>
              </a:lnSpc>
              <a:buFont typeface="Arial"/>
              <a:buChar char="•"/>
              <a:tabLst>
                <a:tab pos="102870" algn="l"/>
              </a:tabLst>
            </a:pPr>
            <a:r>
              <a:rPr dirty="0" sz="2000" spc="-5" b="1">
                <a:latin typeface="Calibri"/>
                <a:cs typeface="Calibri"/>
              </a:rPr>
              <a:t>Consumables </a:t>
            </a:r>
            <a:r>
              <a:rPr dirty="0" sz="2000" spc="-10" b="1">
                <a:latin typeface="Calibri"/>
                <a:cs typeface="Calibri"/>
              </a:rPr>
              <a:t>cover </a:t>
            </a:r>
            <a:r>
              <a:rPr dirty="0" sz="2000">
                <a:latin typeface="Calibri"/>
                <a:cs typeface="Calibri"/>
              </a:rPr>
              <a:t>- </a:t>
            </a:r>
            <a:r>
              <a:rPr dirty="0" sz="2000" spc="-15">
                <a:latin typeface="Calibri"/>
                <a:cs typeface="Calibri"/>
              </a:rPr>
              <a:t>pays for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cost </a:t>
            </a:r>
            <a:r>
              <a:rPr dirty="0" sz="2000" spc="-5">
                <a:latin typeface="Calibri"/>
                <a:cs typeface="Calibri"/>
              </a:rPr>
              <a:t>of consumables </a:t>
            </a:r>
            <a:r>
              <a:rPr dirty="0" sz="2000" spc="-15">
                <a:latin typeface="Calibri"/>
                <a:cs typeface="Calibri"/>
              </a:rPr>
              <a:t>,like </a:t>
            </a:r>
            <a:r>
              <a:rPr dirty="0" sz="2000">
                <a:latin typeface="Calibri"/>
                <a:cs typeface="Calibri"/>
              </a:rPr>
              <a:t>engine </a:t>
            </a:r>
            <a:r>
              <a:rPr dirty="0" sz="2000" spc="-5">
                <a:latin typeface="Calibri"/>
                <a:cs typeface="Calibri"/>
              </a:rPr>
              <a:t>oil, gear oil, </a:t>
            </a:r>
            <a:r>
              <a:rPr dirty="0" sz="2000">
                <a:latin typeface="Calibri"/>
                <a:cs typeface="Calibri"/>
              </a:rPr>
              <a:t>nuts and </a:t>
            </a:r>
            <a:r>
              <a:rPr dirty="0" sz="2000" spc="-5">
                <a:latin typeface="Calibri"/>
                <a:cs typeface="Calibri"/>
              </a:rPr>
              <a:t>bolts,  lubricants </a:t>
            </a:r>
            <a:r>
              <a:rPr dirty="0" sz="2000">
                <a:latin typeface="Calibri"/>
                <a:cs typeface="Calibri"/>
              </a:rPr>
              <a:t>and </a:t>
            </a:r>
            <a:r>
              <a:rPr dirty="0" sz="2000" spc="-5">
                <a:latin typeface="Calibri"/>
                <a:cs typeface="Calibri"/>
              </a:rPr>
              <a:t>similar </a:t>
            </a:r>
            <a:r>
              <a:rPr dirty="0" sz="2000" spc="-10">
                <a:latin typeface="Calibri"/>
                <a:cs typeface="Calibri"/>
              </a:rPr>
              <a:t>items </a:t>
            </a:r>
            <a:r>
              <a:rPr dirty="0" sz="2000" spc="-15">
                <a:latin typeface="Calibri"/>
                <a:cs typeface="Calibri"/>
              </a:rPr>
              <a:t>except for </a:t>
            </a:r>
            <a:r>
              <a:rPr dirty="0" sz="2000" spc="-5">
                <a:latin typeface="Calibri"/>
                <a:cs typeface="Calibri"/>
              </a:rPr>
              <a:t>fuel, </a:t>
            </a:r>
            <a:r>
              <a:rPr dirty="0" sz="2000" spc="-10">
                <a:latin typeface="Calibri"/>
                <a:cs typeface="Calibri"/>
              </a:rPr>
              <a:t>required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>
                <a:latin typeface="Calibri"/>
                <a:cs typeface="Calibri"/>
              </a:rPr>
              <a:t>be </a:t>
            </a:r>
            <a:r>
              <a:rPr dirty="0" sz="2000" spc="-10">
                <a:latin typeface="Calibri"/>
                <a:cs typeface="Calibri"/>
              </a:rPr>
              <a:t>refilled </a:t>
            </a:r>
            <a:r>
              <a:rPr dirty="0" sz="2000" spc="-5">
                <a:latin typeface="Calibri"/>
                <a:cs typeface="Calibri"/>
              </a:rPr>
              <a:t>or replaced because of </a:t>
            </a:r>
            <a:r>
              <a:rPr dirty="0" sz="2000">
                <a:latin typeface="Calibri"/>
                <a:cs typeface="Calibri"/>
              </a:rPr>
              <a:t>the</a:t>
            </a:r>
            <a:r>
              <a:rPr dirty="0" sz="2000" spc="24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accident.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buFont typeface="Arial"/>
              <a:buChar char="•"/>
              <a:tabLst>
                <a:tab pos="102870" algn="l"/>
              </a:tabLst>
            </a:pPr>
            <a:r>
              <a:rPr dirty="0" sz="2000" spc="-5" b="1">
                <a:latin typeface="Calibri"/>
                <a:cs typeface="Calibri"/>
              </a:rPr>
              <a:t>Return </a:t>
            </a:r>
            <a:r>
              <a:rPr dirty="0" sz="2000" spc="-15" b="1">
                <a:latin typeface="Calibri"/>
                <a:cs typeface="Calibri"/>
              </a:rPr>
              <a:t>to </a:t>
            </a:r>
            <a:r>
              <a:rPr dirty="0" sz="2000" spc="-10" b="1">
                <a:latin typeface="Calibri"/>
                <a:cs typeface="Calibri"/>
              </a:rPr>
              <a:t>invoice </a:t>
            </a:r>
            <a:r>
              <a:rPr dirty="0" sz="2000">
                <a:latin typeface="Calibri"/>
                <a:cs typeface="Calibri"/>
              </a:rPr>
              <a:t>– </a:t>
            </a:r>
            <a:r>
              <a:rPr dirty="0" sz="2000" spc="-5">
                <a:latin typeface="Calibri"/>
                <a:cs typeface="Calibri"/>
              </a:rPr>
              <a:t>original value of </a:t>
            </a:r>
            <a:r>
              <a:rPr dirty="0" sz="2000">
                <a:latin typeface="Calibri"/>
                <a:cs typeface="Calibri"/>
              </a:rPr>
              <a:t>the car </a:t>
            </a:r>
            <a:r>
              <a:rPr dirty="0" sz="2000" spc="-15">
                <a:latin typeface="Calibri"/>
                <a:cs typeface="Calibri"/>
              </a:rPr>
              <a:t>at </a:t>
            </a:r>
            <a:r>
              <a:rPr dirty="0" sz="2000" spc="-5">
                <a:latin typeface="Calibri"/>
                <a:cs typeface="Calibri"/>
              </a:rPr>
              <a:t>time of purchase </a:t>
            </a:r>
            <a:r>
              <a:rPr dirty="0" sz="2000">
                <a:latin typeface="Calibri"/>
                <a:cs typeface="Calibri"/>
              </a:rPr>
              <a:t>and </a:t>
            </a:r>
            <a:r>
              <a:rPr dirty="0" sz="2000" spc="-10">
                <a:latin typeface="Calibri"/>
                <a:cs typeface="Calibri"/>
              </a:rPr>
              <a:t>registration </a:t>
            </a:r>
            <a:r>
              <a:rPr dirty="0" sz="2000" spc="-5">
                <a:latin typeface="Calibri"/>
                <a:cs typeface="Calibri"/>
              </a:rPr>
              <a:t>charges </a:t>
            </a:r>
            <a:r>
              <a:rPr dirty="0" sz="2000">
                <a:latin typeface="Calibri"/>
                <a:cs typeface="Calibri"/>
              </a:rPr>
              <a:t>&amp; </a:t>
            </a:r>
            <a:r>
              <a:rPr dirty="0" sz="2000" spc="-15">
                <a:latin typeface="Calibri"/>
                <a:cs typeface="Calibri"/>
              </a:rPr>
              <a:t>road </a:t>
            </a:r>
            <a:r>
              <a:rPr dirty="0" sz="2000" spc="-20">
                <a:latin typeface="Calibri"/>
                <a:cs typeface="Calibri"/>
              </a:rPr>
              <a:t>tax </a:t>
            </a:r>
            <a:r>
              <a:rPr dirty="0" sz="2000" spc="-15">
                <a:latin typeface="Calibri"/>
                <a:cs typeface="Calibri"/>
              </a:rPr>
              <a:t>at 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5">
                <a:latin typeface="Calibri"/>
                <a:cs typeface="Calibri"/>
              </a:rPr>
              <a:t>time of purcase can be claimed </a:t>
            </a:r>
            <a:r>
              <a:rPr dirty="0" sz="2000">
                <a:latin typeface="Calibri"/>
                <a:cs typeface="Calibri"/>
              </a:rPr>
              <a:t>in </a:t>
            </a:r>
            <a:r>
              <a:rPr dirty="0" sz="2000" spc="-5">
                <a:latin typeface="Calibri"/>
                <a:cs typeface="Calibri"/>
              </a:rPr>
              <a:t>case of </a:t>
            </a:r>
            <a:r>
              <a:rPr dirty="0" sz="2000" spc="-10">
                <a:latin typeface="Calibri"/>
                <a:cs typeface="Calibri"/>
              </a:rPr>
              <a:t>complete </a:t>
            </a:r>
            <a:r>
              <a:rPr dirty="0" sz="2000" spc="-5">
                <a:latin typeface="Calibri"/>
                <a:cs typeface="Calibri"/>
              </a:rPr>
              <a:t>damage of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car.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49333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5" b="0">
                <a:latin typeface="Segoe UI"/>
                <a:cs typeface="Segoe UI"/>
              </a:rPr>
              <a:t>MOTOR </a:t>
            </a:r>
            <a:r>
              <a:rPr dirty="0" sz="2800" spc="-10" b="0">
                <a:latin typeface="Segoe UI"/>
                <a:cs typeface="Segoe UI"/>
              </a:rPr>
              <a:t>INSURANCE</a:t>
            </a:r>
            <a:r>
              <a:rPr dirty="0" sz="2800" spc="35" b="0">
                <a:latin typeface="Segoe UI"/>
                <a:cs typeface="Segoe UI"/>
              </a:rPr>
              <a:t> </a:t>
            </a:r>
            <a:r>
              <a:rPr dirty="0" sz="2800" spc="-10" b="0">
                <a:latin typeface="Segoe UI"/>
                <a:cs typeface="Segoe UI"/>
              </a:rPr>
              <a:t>ADD-ONS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78101"/>
            <a:ext cx="10614660" cy="46005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02235" indent="-90170">
              <a:lnSpc>
                <a:spcPct val="100000"/>
              </a:lnSpc>
              <a:spcBef>
                <a:spcPts val="105"/>
              </a:spcBef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 b="1">
                <a:latin typeface="Calibri"/>
                <a:cs typeface="Calibri"/>
              </a:rPr>
              <a:t>No-claim </a:t>
            </a:r>
            <a:r>
              <a:rPr dirty="0" sz="2000" b="1">
                <a:latin typeface="Calibri"/>
                <a:cs typeface="Calibri"/>
              </a:rPr>
              <a:t>Bonus (NCB) </a:t>
            </a:r>
            <a:r>
              <a:rPr dirty="0" sz="2000" spc="-10" b="1">
                <a:latin typeface="Calibri"/>
                <a:cs typeface="Calibri"/>
              </a:rPr>
              <a:t>protection cover </a:t>
            </a:r>
            <a:r>
              <a:rPr dirty="0" sz="2000">
                <a:latin typeface="Calibri"/>
                <a:cs typeface="Calibri"/>
              </a:rPr>
              <a:t>– Bonus, in the </a:t>
            </a:r>
            <a:r>
              <a:rPr dirty="0" sz="2000" spc="-15">
                <a:latin typeface="Calibri"/>
                <a:cs typeface="Calibri"/>
              </a:rPr>
              <a:t>from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discount </a:t>
            </a:r>
            <a:r>
              <a:rPr dirty="0" sz="2000" spc="-5">
                <a:latin typeface="Calibri"/>
                <a:cs typeface="Calibri"/>
              </a:rPr>
              <a:t>on premium, </a:t>
            </a:r>
            <a:r>
              <a:rPr dirty="0" sz="2000">
                <a:latin typeface="Calibri"/>
                <a:cs typeface="Calibri"/>
              </a:rPr>
              <a:t>is </a:t>
            </a:r>
            <a:r>
              <a:rPr dirty="0" sz="2000" spc="-5">
                <a:latin typeface="Calibri"/>
                <a:cs typeface="Calibri"/>
              </a:rPr>
              <a:t>given </a:t>
            </a:r>
            <a:r>
              <a:rPr dirty="0" sz="2000">
                <a:latin typeface="Calibri"/>
                <a:cs typeface="Calibri"/>
              </a:rPr>
              <a:t>if</a:t>
            </a:r>
            <a:r>
              <a:rPr dirty="0" sz="2000" spc="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no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Calibri"/>
                <a:cs typeface="Calibri"/>
              </a:rPr>
              <a:t>claim is made </a:t>
            </a:r>
            <a:r>
              <a:rPr dirty="0" sz="2000" spc="-5">
                <a:latin typeface="Calibri"/>
                <a:cs typeface="Calibri"/>
              </a:rPr>
              <a:t>during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5">
                <a:latin typeface="Calibri"/>
                <a:cs typeface="Calibri"/>
              </a:rPr>
              <a:t>policy </a:t>
            </a:r>
            <a:r>
              <a:rPr dirty="0" sz="2000" spc="-45">
                <a:latin typeface="Calibri"/>
                <a:cs typeface="Calibri"/>
              </a:rPr>
              <a:t>year. </a:t>
            </a:r>
            <a:r>
              <a:rPr dirty="0" sz="2000">
                <a:latin typeface="Calibri"/>
                <a:cs typeface="Calibri"/>
              </a:rPr>
              <a:t>It </a:t>
            </a:r>
            <a:r>
              <a:rPr dirty="0" sz="2000" spc="-5">
                <a:latin typeface="Calibri"/>
                <a:cs typeface="Calibri"/>
              </a:rPr>
              <a:t>has </a:t>
            </a:r>
            <a:r>
              <a:rPr dirty="0" sz="2000" spc="-10">
                <a:latin typeface="Calibri"/>
                <a:cs typeface="Calibri"/>
              </a:rPr>
              <a:t>variants </a:t>
            </a:r>
            <a:r>
              <a:rPr dirty="0" sz="2000">
                <a:latin typeface="Calibri"/>
                <a:cs typeface="Calibri"/>
              </a:rPr>
              <a:t>and </a:t>
            </a:r>
            <a:r>
              <a:rPr dirty="0" sz="2000" spc="-10">
                <a:latin typeface="Calibri"/>
                <a:cs typeface="Calibri"/>
              </a:rPr>
              <a:t>discount </a:t>
            </a:r>
            <a:r>
              <a:rPr dirty="0" sz="2000" spc="-20">
                <a:latin typeface="Calibri"/>
                <a:cs typeface="Calibri"/>
              </a:rPr>
              <a:t>rates </a:t>
            </a:r>
            <a:r>
              <a:rPr dirty="0" sz="2000" spc="-5">
                <a:latin typeface="Calibri"/>
                <a:cs typeface="Calibri"/>
              </a:rPr>
              <a:t>vary </a:t>
            </a:r>
            <a:r>
              <a:rPr dirty="0" sz="2000" spc="-15">
                <a:latin typeface="Calibri"/>
                <a:cs typeface="Calibri"/>
              </a:rPr>
              <a:t>from </a:t>
            </a:r>
            <a:r>
              <a:rPr dirty="0" sz="2000" spc="-5">
                <a:latin typeface="Calibri"/>
                <a:cs typeface="Calibri"/>
              </a:rPr>
              <a:t>insurer </a:t>
            </a:r>
            <a:r>
              <a:rPr dirty="0" sz="2000" spc="-10">
                <a:latin typeface="Calibri"/>
                <a:cs typeface="Calibri"/>
              </a:rPr>
              <a:t>to</a:t>
            </a:r>
            <a:r>
              <a:rPr dirty="0" sz="2000" spc="95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insurer.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Calibri"/>
              <a:cs typeface="Calibri"/>
            </a:endParaRPr>
          </a:p>
          <a:p>
            <a:pPr marL="12700" marR="514350">
              <a:lnSpc>
                <a:spcPct val="100000"/>
              </a:lnSpc>
              <a:buSzPct val="95000"/>
              <a:buFont typeface="Arial"/>
              <a:buChar char="•"/>
              <a:tabLst>
                <a:tab pos="156210" algn="l"/>
              </a:tabLst>
            </a:pPr>
            <a:r>
              <a:rPr dirty="0" sz="2000" spc="-5" b="1">
                <a:latin typeface="Calibri"/>
                <a:cs typeface="Calibri"/>
              </a:rPr>
              <a:t>Roadside assistance </a:t>
            </a:r>
            <a:r>
              <a:rPr dirty="0" sz="2000">
                <a:latin typeface="Calibri"/>
                <a:cs typeface="Calibri"/>
              </a:rPr>
              <a:t>– In </a:t>
            </a:r>
            <a:r>
              <a:rPr dirty="0" sz="2000" spc="-5">
                <a:latin typeface="Calibri"/>
                <a:cs typeface="Calibri"/>
              </a:rPr>
              <a:t>case of damage while </a:t>
            </a:r>
            <a:r>
              <a:rPr dirty="0" sz="2000">
                <a:latin typeface="Calibri"/>
                <a:cs typeface="Calibri"/>
              </a:rPr>
              <a:t>driving, mechanic </a:t>
            </a:r>
            <a:r>
              <a:rPr dirty="0" sz="2000" spc="-5">
                <a:latin typeface="Calibri"/>
                <a:cs typeface="Calibri"/>
              </a:rPr>
              <a:t>will be arranged by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30">
                <a:latin typeface="Calibri"/>
                <a:cs typeface="Calibri"/>
              </a:rPr>
              <a:t>insurer.  </a:t>
            </a:r>
            <a:r>
              <a:rPr dirty="0" sz="2000" spc="-35">
                <a:latin typeface="Calibri"/>
                <a:cs typeface="Calibri"/>
              </a:rPr>
              <a:t>Towing </a:t>
            </a:r>
            <a:r>
              <a:rPr dirty="0" sz="2000" spc="-5">
                <a:latin typeface="Calibri"/>
                <a:cs typeface="Calibri"/>
              </a:rPr>
              <a:t>charges </a:t>
            </a:r>
            <a:r>
              <a:rPr dirty="0" sz="2000">
                <a:latin typeface="Calibri"/>
                <a:cs typeface="Calibri"/>
              </a:rPr>
              <a:t>if </a:t>
            </a:r>
            <a:r>
              <a:rPr dirty="0" sz="2000" spc="-10">
                <a:latin typeface="Calibri"/>
                <a:cs typeface="Calibri"/>
              </a:rPr>
              <a:t>any </a:t>
            </a:r>
            <a:r>
              <a:rPr dirty="0" sz="2000" spc="-5">
                <a:latin typeface="Calibri"/>
                <a:cs typeface="Calibri"/>
              </a:rPr>
              <a:t>will also </a:t>
            </a:r>
            <a:r>
              <a:rPr dirty="0" sz="2000">
                <a:latin typeface="Calibri"/>
                <a:cs typeface="Calibri"/>
              </a:rPr>
              <a:t>be </a:t>
            </a:r>
            <a:r>
              <a:rPr dirty="0" sz="2000" spc="-10">
                <a:latin typeface="Calibri"/>
                <a:cs typeface="Calibri"/>
              </a:rPr>
              <a:t>covered.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-5">
                <a:latin typeface="Calibri"/>
                <a:cs typeface="Calibri"/>
              </a:rPr>
              <a:t>ride </a:t>
            </a:r>
            <a:r>
              <a:rPr dirty="0" sz="2000" spc="-15">
                <a:latin typeface="Calibri"/>
                <a:cs typeface="Calibri"/>
              </a:rPr>
              <a:t>for </a:t>
            </a:r>
            <a:r>
              <a:rPr dirty="0" sz="2000" spc="-10">
                <a:latin typeface="Calibri"/>
                <a:cs typeface="Calibri"/>
              </a:rPr>
              <a:t>you </a:t>
            </a:r>
            <a:r>
              <a:rPr dirty="0" sz="2000" spc="-5">
                <a:latin typeface="Calibri"/>
                <a:cs typeface="Calibri"/>
              </a:rPr>
              <a:t>might </a:t>
            </a:r>
            <a:r>
              <a:rPr dirty="0" sz="2000">
                <a:latin typeface="Calibri"/>
                <a:cs typeface="Calibri"/>
              </a:rPr>
              <a:t>also </a:t>
            </a:r>
            <a:r>
              <a:rPr dirty="0" sz="2000" spc="-5">
                <a:latin typeface="Calibri"/>
                <a:cs typeface="Calibri"/>
              </a:rPr>
              <a:t>be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arranged.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Segoe UI"/>
                <a:cs typeface="Segoe UI"/>
              </a:rPr>
              <a:t>Other</a:t>
            </a:r>
            <a:r>
              <a:rPr dirty="0" sz="2000" spc="-45" b="1">
                <a:latin typeface="Segoe UI"/>
                <a:cs typeface="Segoe UI"/>
              </a:rPr>
              <a:t> </a:t>
            </a:r>
            <a:r>
              <a:rPr dirty="0" sz="2000" spc="-5" b="1">
                <a:latin typeface="Segoe UI"/>
                <a:cs typeface="Segoe UI"/>
              </a:rPr>
              <a:t>add-ons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spcBef>
                <a:spcPts val="2330"/>
              </a:spcBef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b="1">
                <a:latin typeface="Calibri"/>
                <a:cs typeface="Calibri"/>
              </a:rPr>
              <a:t>Loss of </a:t>
            </a:r>
            <a:r>
              <a:rPr dirty="0" sz="2000" spc="-5" b="1">
                <a:latin typeface="Calibri"/>
                <a:cs typeface="Calibri"/>
              </a:rPr>
              <a:t>personal </a:t>
            </a:r>
            <a:r>
              <a:rPr dirty="0" sz="2000" b="1">
                <a:latin typeface="Calibri"/>
                <a:cs typeface="Calibri"/>
              </a:rPr>
              <a:t>belongings </a:t>
            </a:r>
            <a:r>
              <a:rPr dirty="0" sz="2000">
                <a:latin typeface="Calibri"/>
                <a:cs typeface="Calibri"/>
              </a:rPr>
              <a:t>– </a:t>
            </a:r>
            <a:r>
              <a:rPr dirty="0" sz="2000" spc="-10">
                <a:latin typeface="Calibri"/>
                <a:cs typeface="Calibri"/>
              </a:rPr>
              <a:t>cost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personal </a:t>
            </a:r>
            <a:r>
              <a:rPr dirty="0" sz="2000" spc="-5">
                <a:latin typeface="Calibri"/>
                <a:cs typeface="Calibri"/>
              </a:rPr>
              <a:t>belongings </a:t>
            </a:r>
            <a:r>
              <a:rPr dirty="0" sz="2000" spc="-10">
                <a:latin typeface="Calibri"/>
                <a:cs typeface="Calibri"/>
              </a:rPr>
              <a:t>lost </a:t>
            </a:r>
            <a:r>
              <a:rPr dirty="0" sz="2000">
                <a:latin typeface="Calibri"/>
                <a:cs typeface="Calibri"/>
              </a:rPr>
              <a:t>in a </a:t>
            </a:r>
            <a:r>
              <a:rPr dirty="0" sz="2000" spc="-5">
                <a:latin typeface="Calibri"/>
                <a:cs typeface="Calibri"/>
              </a:rPr>
              <a:t>car accident </a:t>
            </a:r>
            <a:r>
              <a:rPr dirty="0" sz="2000">
                <a:latin typeface="Calibri"/>
                <a:cs typeface="Calibri"/>
              </a:rPr>
              <a:t>can </a:t>
            </a:r>
            <a:r>
              <a:rPr dirty="0" sz="2000" spc="-5">
                <a:latin typeface="Calibri"/>
                <a:cs typeface="Calibri"/>
              </a:rPr>
              <a:t>be</a:t>
            </a:r>
            <a:r>
              <a:rPr dirty="0" sz="2000" spc="-3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claimed.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155575" indent="-143510">
              <a:lnSpc>
                <a:spcPct val="100000"/>
              </a:lnSpc>
              <a:buSzPct val="95000"/>
              <a:buFont typeface="Arial"/>
              <a:buChar char="•"/>
              <a:tabLst>
                <a:tab pos="156210" algn="l"/>
              </a:tabLst>
            </a:pPr>
            <a:r>
              <a:rPr dirty="0" sz="2000" spc="-20" b="1">
                <a:latin typeface="Calibri"/>
                <a:cs typeface="Calibri"/>
              </a:rPr>
              <a:t>Key </a:t>
            </a:r>
            <a:r>
              <a:rPr dirty="0" sz="2000" spc="-5" b="1">
                <a:latin typeface="Calibri"/>
                <a:cs typeface="Calibri"/>
              </a:rPr>
              <a:t>replacement- </a:t>
            </a:r>
            <a:r>
              <a:rPr dirty="0" sz="2000">
                <a:latin typeface="Calibri"/>
                <a:cs typeface="Calibri"/>
              </a:rPr>
              <a:t>It </a:t>
            </a:r>
            <a:r>
              <a:rPr dirty="0" sz="2000" spc="-15">
                <a:latin typeface="Calibri"/>
                <a:cs typeface="Calibri"/>
              </a:rPr>
              <a:t>covers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cost </a:t>
            </a:r>
            <a:r>
              <a:rPr dirty="0" sz="2000" spc="-5">
                <a:latin typeface="Calibri"/>
                <a:cs typeface="Calibri"/>
              </a:rPr>
              <a:t>of replacing </a:t>
            </a:r>
            <a:r>
              <a:rPr dirty="0" sz="2000">
                <a:latin typeface="Calibri"/>
                <a:cs typeface="Calibri"/>
              </a:rPr>
              <a:t>the </a:t>
            </a:r>
            <a:r>
              <a:rPr dirty="0" sz="2000" spc="-5">
                <a:latin typeface="Calibri"/>
                <a:cs typeface="Calibri"/>
              </a:rPr>
              <a:t>car </a:t>
            </a:r>
            <a:r>
              <a:rPr dirty="0" sz="2000" spc="-20">
                <a:latin typeface="Calibri"/>
                <a:cs typeface="Calibri"/>
              </a:rPr>
              <a:t>keys. </a:t>
            </a:r>
            <a:r>
              <a:rPr dirty="0" sz="2000">
                <a:latin typeface="Calibri"/>
                <a:cs typeface="Calibri"/>
              </a:rPr>
              <a:t>If </a:t>
            </a:r>
            <a:r>
              <a:rPr dirty="0" sz="2000" spc="-10">
                <a:latin typeface="Calibri"/>
                <a:cs typeface="Calibri"/>
              </a:rPr>
              <a:t>you </a:t>
            </a:r>
            <a:r>
              <a:rPr dirty="0" sz="2000" spc="-5">
                <a:latin typeface="Calibri"/>
                <a:cs typeface="Calibri"/>
              </a:rPr>
              <a:t>need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5">
                <a:latin typeface="Calibri"/>
                <a:cs typeface="Calibri"/>
              </a:rPr>
              <a:t>replace </a:t>
            </a:r>
            <a:r>
              <a:rPr dirty="0" sz="2000">
                <a:latin typeface="Calibri"/>
                <a:cs typeface="Calibri"/>
              </a:rPr>
              <a:t>the lock, the</a:t>
            </a:r>
            <a:r>
              <a:rPr dirty="0" sz="2000" spc="9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add-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15">
                <a:latin typeface="Calibri"/>
                <a:cs typeface="Calibri"/>
              </a:rPr>
              <a:t>pays for </a:t>
            </a:r>
            <a:r>
              <a:rPr dirty="0" sz="2000" spc="-5">
                <a:latin typeface="Calibri"/>
                <a:cs typeface="Calibri"/>
              </a:rPr>
              <a:t>that </a:t>
            </a:r>
            <a:r>
              <a:rPr dirty="0" sz="2000">
                <a:latin typeface="Calibri"/>
                <a:cs typeface="Calibri"/>
              </a:rPr>
              <a:t>as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well.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Calibri"/>
              <a:cs typeface="Calibri"/>
            </a:endParaRPr>
          </a:p>
          <a:p>
            <a:pPr marL="12700" marR="14604">
              <a:lnSpc>
                <a:spcPct val="100499"/>
              </a:lnSpc>
            </a:pPr>
            <a:r>
              <a:rPr dirty="0" sz="2000" spc="-50">
                <a:latin typeface="Calibri"/>
                <a:cs typeface="Calibri"/>
              </a:rPr>
              <a:t>You </a:t>
            </a:r>
            <a:r>
              <a:rPr dirty="0" sz="2000" spc="-5">
                <a:latin typeface="Calibri"/>
                <a:cs typeface="Calibri"/>
              </a:rPr>
              <a:t>can buy motor insurance </a:t>
            </a:r>
            <a:r>
              <a:rPr dirty="0" sz="2000">
                <a:latin typeface="Calibri"/>
                <a:cs typeface="Calibri"/>
              </a:rPr>
              <a:t>add </a:t>
            </a:r>
            <a:r>
              <a:rPr dirty="0" sz="2000" spc="-5">
                <a:latin typeface="Calibri"/>
                <a:cs typeface="Calibri"/>
              </a:rPr>
              <a:t>on </a:t>
            </a:r>
            <a:r>
              <a:rPr dirty="0" sz="2000" spc="-20">
                <a:latin typeface="Calibri"/>
                <a:cs typeface="Calibri"/>
              </a:rPr>
              <a:t>covers </a:t>
            </a:r>
            <a:r>
              <a:rPr dirty="0" sz="2000" spc="-5">
                <a:latin typeface="Calibri"/>
                <a:cs typeface="Calibri"/>
              </a:rPr>
              <a:t>only with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-5">
                <a:latin typeface="Calibri"/>
                <a:cs typeface="Calibri"/>
              </a:rPr>
              <a:t>Comprehensive policy </a:t>
            </a:r>
            <a:r>
              <a:rPr dirty="0" sz="2000">
                <a:latin typeface="Calibri"/>
                <a:cs typeface="Calibri"/>
              </a:rPr>
              <a:t>and </a:t>
            </a:r>
            <a:r>
              <a:rPr dirty="0" sz="2000" spc="-5">
                <a:latin typeface="Calibri"/>
                <a:cs typeface="Calibri"/>
              </a:rPr>
              <a:t>not with Third-party  car insurance. The </a:t>
            </a:r>
            <a:r>
              <a:rPr dirty="0" sz="2000" spc="-10">
                <a:latin typeface="Calibri"/>
                <a:cs typeface="Calibri"/>
              </a:rPr>
              <a:t>terms </a:t>
            </a:r>
            <a:r>
              <a:rPr dirty="0" sz="2000">
                <a:latin typeface="Calibri"/>
                <a:cs typeface="Calibri"/>
              </a:rPr>
              <a:t>and </a:t>
            </a:r>
            <a:r>
              <a:rPr dirty="0" sz="2000" spc="-5">
                <a:latin typeface="Calibri"/>
                <a:cs typeface="Calibri"/>
              </a:rPr>
              <a:t>conditions of </a:t>
            </a:r>
            <a:r>
              <a:rPr dirty="0" sz="2000">
                <a:latin typeface="Calibri"/>
                <a:cs typeface="Calibri"/>
              </a:rPr>
              <a:t>add-on </a:t>
            </a:r>
            <a:r>
              <a:rPr dirty="0" sz="2000" spc="-5">
                <a:latin typeface="Calibri"/>
                <a:cs typeface="Calibri"/>
              </a:rPr>
              <a:t>vary </a:t>
            </a:r>
            <a:r>
              <a:rPr dirty="0" sz="2000" spc="-15">
                <a:latin typeface="Calibri"/>
                <a:cs typeface="Calibri"/>
              </a:rPr>
              <a:t>from </a:t>
            </a:r>
            <a:r>
              <a:rPr dirty="0" sz="2000" spc="-5">
                <a:latin typeface="Calibri"/>
                <a:cs typeface="Calibri"/>
              </a:rPr>
              <a:t>one insurer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another.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44450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5" b="0">
                <a:latin typeface="Segoe UI"/>
                <a:cs typeface="Segoe UI"/>
              </a:rPr>
              <a:t>MOTOR </a:t>
            </a:r>
            <a:r>
              <a:rPr dirty="0" sz="2800" spc="-10" b="0">
                <a:latin typeface="Segoe UI"/>
                <a:cs typeface="Segoe UI"/>
              </a:rPr>
              <a:t>INSURANCE</a:t>
            </a:r>
            <a:r>
              <a:rPr dirty="0" sz="2800" spc="20" b="0">
                <a:latin typeface="Segoe UI"/>
                <a:cs typeface="Segoe UI"/>
              </a:rPr>
              <a:t> </a:t>
            </a:r>
            <a:r>
              <a:rPr dirty="0" sz="2800" spc="-15" b="0">
                <a:latin typeface="Segoe UI"/>
                <a:cs typeface="Segoe UI"/>
              </a:rPr>
              <a:t>FRAUD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87245"/>
            <a:ext cx="10487660" cy="48133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Segoe UI"/>
                <a:cs typeface="Segoe UI"/>
              </a:rPr>
              <a:t>Since </a:t>
            </a:r>
            <a:r>
              <a:rPr dirty="0" sz="2000">
                <a:latin typeface="Segoe UI"/>
                <a:cs typeface="Segoe UI"/>
              </a:rPr>
              <a:t>this policy </a:t>
            </a:r>
            <a:r>
              <a:rPr dirty="0" sz="2000" spc="-10">
                <a:latin typeface="Segoe UI"/>
                <a:cs typeface="Segoe UI"/>
              </a:rPr>
              <a:t>requires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be </a:t>
            </a:r>
            <a:r>
              <a:rPr dirty="0" sz="2000" spc="-5">
                <a:latin typeface="Segoe UI"/>
                <a:cs typeface="Segoe UI"/>
              </a:rPr>
              <a:t>renewed </a:t>
            </a:r>
            <a:r>
              <a:rPr dirty="0" sz="2000" spc="-15">
                <a:latin typeface="Segoe UI"/>
                <a:cs typeface="Segoe UI"/>
              </a:rPr>
              <a:t>yearly, </a:t>
            </a:r>
            <a:r>
              <a:rPr dirty="0" sz="2000">
                <a:latin typeface="Segoe UI"/>
                <a:cs typeface="Segoe UI"/>
              </a:rPr>
              <a:t>many frauds </a:t>
            </a:r>
            <a:r>
              <a:rPr dirty="0" sz="2000" spc="-5">
                <a:latin typeface="Segoe UI"/>
                <a:cs typeface="Segoe UI"/>
              </a:rPr>
              <a:t>arise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15">
                <a:latin typeface="Segoe UI"/>
                <a:cs typeface="Segoe UI"/>
              </a:rPr>
              <a:t>like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tabLst>
                <a:tab pos="1087755" algn="l"/>
              </a:tabLst>
            </a:pPr>
            <a:r>
              <a:rPr dirty="0" sz="2000" spc="-5">
                <a:latin typeface="Segoe UI"/>
                <a:cs typeface="Segoe UI"/>
              </a:rPr>
              <a:t>Case 1: </a:t>
            </a:r>
            <a:r>
              <a:rPr dirty="0" sz="2000" spc="-15">
                <a:latin typeface="Segoe UI"/>
                <a:cs typeface="Segoe UI"/>
              </a:rPr>
              <a:t>Policy </a:t>
            </a:r>
            <a:r>
              <a:rPr dirty="0" sz="2000">
                <a:latin typeface="Segoe UI"/>
                <a:cs typeface="Segoe UI"/>
              </a:rPr>
              <a:t>was </a:t>
            </a:r>
            <a:r>
              <a:rPr dirty="0" sz="2000" spc="-5">
                <a:latin typeface="Segoe UI"/>
                <a:cs typeface="Segoe UI"/>
              </a:rPr>
              <a:t>in </a:t>
            </a:r>
            <a:r>
              <a:rPr dirty="0" sz="2000">
                <a:latin typeface="Segoe UI"/>
                <a:cs typeface="Segoe UI"/>
              </a:rPr>
              <a:t>operation </a:t>
            </a:r>
            <a:r>
              <a:rPr dirty="0" sz="2000" spc="-5">
                <a:latin typeface="Segoe UI"/>
                <a:cs typeface="Segoe UI"/>
              </a:rPr>
              <a:t>in 2017 </a:t>
            </a:r>
            <a:r>
              <a:rPr dirty="0" sz="2000">
                <a:latin typeface="Segoe UI"/>
                <a:cs typeface="Segoe UI"/>
              </a:rPr>
              <a:t>but </a:t>
            </a:r>
            <a:r>
              <a:rPr dirty="0" sz="2000" spc="-5">
                <a:latin typeface="Segoe UI"/>
                <a:cs typeface="Segoe UI"/>
              </a:rPr>
              <a:t>failed to renew in 2018. The </a:t>
            </a:r>
            <a:r>
              <a:rPr dirty="0" sz="2000">
                <a:latin typeface="Segoe UI"/>
                <a:cs typeface="Segoe UI"/>
              </a:rPr>
              <a:t>car was </a:t>
            </a:r>
            <a:r>
              <a:rPr dirty="0" sz="2000" spc="-5">
                <a:latin typeface="Segoe UI"/>
                <a:cs typeface="Segoe UI"/>
              </a:rPr>
              <a:t>involved in </a:t>
            </a:r>
            <a:r>
              <a:rPr dirty="0" sz="2000">
                <a:latin typeface="Segoe UI"/>
                <a:cs typeface="Segoe UI"/>
              </a:rPr>
              <a:t>an  </a:t>
            </a:r>
            <a:r>
              <a:rPr dirty="0" sz="2000" spc="-5">
                <a:latin typeface="Segoe UI"/>
                <a:cs typeface="Segoe UI"/>
              </a:rPr>
              <a:t>accident	in 2018 </a:t>
            </a:r>
            <a:r>
              <a:rPr dirty="0" sz="2000">
                <a:latin typeface="Segoe UI"/>
                <a:cs typeface="Segoe UI"/>
              </a:rPr>
              <a:t>. </a:t>
            </a:r>
            <a:r>
              <a:rPr dirty="0" sz="2000" spc="-25">
                <a:latin typeface="Segoe UI"/>
                <a:cs typeface="Segoe UI"/>
              </a:rPr>
              <a:t>Now,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policyholder </a:t>
            </a:r>
            <a:r>
              <a:rPr dirty="0" sz="2000">
                <a:latin typeface="Segoe UI"/>
                <a:cs typeface="Segoe UI"/>
              </a:rPr>
              <a:t>who </a:t>
            </a:r>
            <a:r>
              <a:rPr dirty="0" sz="2000" spc="-5">
                <a:latin typeface="Segoe UI"/>
                <a:cs typeface="Segoe UI"/>
              </a:rPr>
              <a:t>relapsed in </a:t>
            </a:r>
            <a:r>
              <a:rPr dirty="0" sz="2000">
                <a:latin typeface="Segoe UI"/>
                <a:cs typeface="Segoe UI"/>
              </a:rPr>
              <a:t>an attempt </a:t>
            </a:r>
            <a:r>
              <a:rPr dirty="0" sz="2000" spc="-5">
                <a:latin typeface="Segoe UI"/>
                <a:cs typeface="Segoe UI"/>
              </a:rPr>
              <a:t>to get </a:t>
            </a:r>
            <a:r>
              <a:rPr dirty="0" sz="2000">
                <a:latin typeface="Segoe UI"/>
                <a:cs typeface="Segoe UI"/>
              </a:rPr>
              <a:t>money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>
                <a:latin typeface="Segoe UI"/>
                <a:cs typeface="Segoe UI"/>
              </a:rPr>
              <a:t>the  </a:t>
            </a:r>
            <a:r>
              <a:rPr dirty="0" sz="2000" spc="-5">
                <a:latin typeface="Segoe UI"/>
                <a:cs typeface="Segoe UI"/>
              </a:rPr>
              <a:t>insurer </a:t>
            </a:r>
            <a:r>
              <a:rPr dirty="0" sz="2000">
                <a:latin typeface="Segoe UI"/>
                <a:cs typeface="Segoe UI"/>
              </a:rPr>
              <a:t>claims that car </a:t>
            </a:r>
            <a:r>
              <a:rPr dirty="0" sz="2000" spc="-5">
                <a:latin typeface="Segoe UI"/>
                <a:cs typeface="Segoe UI"/>
              </a:rPr>
              <a:t>accident </a:t>
            </a:r>
            <a:r>
              <a:rPr dirty="0" sz="2000">
                <a:latin typeface="Segoe UI"/>
                <a:cs typeface="Segoe UI"/>
              </a:rPr>
              <a:t>happened </a:t>
            </a:r>
            <a:r>
              <a:rPr dirty="0" sz="2000" spc="-5">
                <a:latin typeface="Segoe UI"/>
                <a:cs typeface="Segoe UI"/>
              </a:rPr>
              <a:t>in 2017 </a:t>
            </a:r>
            <a:r>
              <a:rPr dirty="0" sz="2000">
                <a:latin typeface="Segoe UI"/>
                <a:cs typeface="Segoe UI"/>
              </a:rPr>
              <a:t>and claims the</a:t>
            </a:r>
            <a:r>
              <a:rPr dirty="0" sz="2000" spc="-4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expenses.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Segoe UI"/>
                <a:cs typeface="Segoe UI"/>
              </a:rPr>
              <a:t>Case 2: </a:t>
            </a:r>
            <a:r>
              <a:rPr dirty="0" sz="2000" spc="5">
                <a:latin typeface="Segoe UI"/>
                <a:cs typeface="Segoe UI"/>
              </a:rPr>
              <a:t>underwriting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fraud</a:t>
            </a:r>
            <a:endParaRPr sz="2000">
              <a:latin typeface="Segoe UI"/>
              <a:cs typeface="Segoe UI"/>
            </a:endParaRPr>
          </a:p>
          <a:p>
            <a:pPr marL="12700" marR="277495" indent="9144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While </a:t>
            </a:r>
            <a:r>
              <a:rPr dirty="0" sz="2000">
                <a:latin typeface="Segoe UI"/>
                <a:cs typeface="Segoe UI"/>
              </a:rPr>
              <a:t>getting the policy </a:t>
            </a:r>
            <a:r>
              <a:rPr dirty="0" sz="2000" spc="-5">
                <a:latin typeface="Segoe UI"/>
                <a:cs typeface="Segoe UI"/>
              </a:rPr>
              <a:t>transferred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>
                <a:latin typeface="Segoe UI"/>
                <a:cs typeface="Segoe UI"/>
              </a:rPr>
              <a:t>one </a:t>
            </a:r>
            <a:r>
              <a:rPr dirty="0" sz="2000" spc="-5">
                <a:latin typeface="Segoe UI"/>
                <a:cs typeface="Segoe UI"/>
              </a:rPr>
              <a:t>insurer to </a:t>
            </a:r>
            <a:r>
              <a:rPr dirty="0" sz="2000">
                <a:latin typeface="Segoe UI"/>
                <a:cs typeface="Segoe UI"/>
              </a:rPr>
              <a:t>another , the </a:t>
            </a:r>
            <a:r>
              <a:rPr dirty="0" sz="2000" spc="-5">
                <a:latin typeface="Segoe UI"/>
                <a:cs typeface="Segoe UI"/>
              </a:rPr>
              <a:t>policyholder  might </a:t>
            </a:r>
            <a:r>
              <a:rPr dirty="0" sz="2000" spc="25">
                <a:latin typeface="Segoe UI"/>
                <a:cs typeface="Segoe UI"/>
              </a:rPr>
              <a:t>try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withhold </a:t>
            </a:r>
            <a:r>
              <a:rPr dirty="0" sz="2000" spc="-10">
                <a:latin typeface="Segoe UI"/>
                <a:cs typeface="Segoe UI"/>
              </a:rPr>
              <a:t>relevant </a:t>
            </a:r>
            <a:r>
              <a:rPr dirty="0" sz="2000" spc="-5">
                <a:latin typeface="Segoe UI"/>
                <a:cs typeface="Segoe UI"/>
              </a:rPr>
              <a:t>information </a:t>
            </a:r>
            <a:r>
              <a:rPr dirty="0" sz="2000">
                <a:latin typeface="Segoe UI"/>
                <a:cs typeface="Segoe UI"/>
              </a:rPr>
              <a:t>that can </a:t>
            </a:r>
            <a:r>
              <a:rPr dirty="0" sz="2000" spc="-5">
                <a:latin typeface="Segoe UI"/>
                <a:cs typeface="Segoe UI"/>
              </a:rPr>
              <a:t>get </a:t>
            </a:r>
            <a:r>
              <a:rPr dirty="0" sz="2000">
                <a:latin typeface="Segoe UI"/>
                <a:cs typeface="Segoe UI"/>
              </a:rPr>
              <a:t>him the policy at cheaper</a:t>
            </a:r>
            <a:r>
              <a:rPr dirty="0" sz="2000" spc="-1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premium.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008380" algn="l"/>
              </a:tabLst>
            </a:pPr>
            <a:r>
              <a:rPr dirty="0" sz="2000" spc="-5">
                <a:latin typeface="Segoe UI"/>
                <a:cs typeface="Segoe UI"/>
              </a:rPr>
              <a:t>Case</a:t>
            </a:r>
            <a:r>
              <a:rPr dirty="0" sz="2000" spc="-1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3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:	Death caused due to other </a:t>
            </a:r>
            <a:r>
              <a:rPr dirty="0" sz="2000" spc="-5">
                <a:latin typeface="Segoe UI"/>
                <a:cs typeface="Segoe UI"/>
              </a:rPr>
              <a:t>reasons </a:t>
            </a:r>
            <a:r>
              <a:rPr dirty="0" sz="2000" spc="-15">
                <a:latin typeface="Segoe UI"/>
                <a:cs typeface="Segoe UI"/>
              </a:rPr>
              <a:t>like </a:t>
            </a:r>
            <a:r>
              <a:rPr dirty="0" sz="2000" spc="-5">
                <a:latin typeface="Segoe UI"/>
                <a:cs typeface="Segoe UI"/>
              </a:rPr>
              <a:t>critical-illness </a:t>
            </a:r>
            <a:r>
              <a:rPr dirty="0" sz="2000">
                <a:latin typeface="Segoe UI"/>
                <a:cs typeface="Segoe UI"/>
              </a:rPr>
              <a:t>but </a:t>
            </a:r>
            <a:r>
              <a:rPr dirty="0" sz="2000" spc="-5">
                <a:latin typeface="Segoe UI"/>
                <a:cs typeface="Segoe UI"/>
              </a:rPr>
              <a:t>claimed </a:t>
            </a:r>
            <a:r>
              <a:rPr dirty="0" sz="2000">
                <a:latin typeface="Segoe UI"/>
                <a:cs typeface="Segoe UI"/>
              </a:rPr>
              <a:t>as death in</a:t>
            </a:r>
            <a:r>
              <a:rPr dirty="0" sz="2000" spc="7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motor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accident </a:t>
            </a:r>
            <a:r>
              <a:rPr dirty="0" sz="2000">
                <a:latin typeface="Segoe UI"/>
                <a:cs typeface="Segoe UI"/>
              </a:rPr>
              <a:t>or </a:t>
            </a:r>
            <a:r>
              <a:rPr dirty="0" sz="2000" spc="-15">
                <a:latin typeface="Segoe UI"/>
                <a:cs typeface="Segoe UI"/>
              </a:rPr>
              <a:t>road </a:t>
            </a:r>
            <a:r>
              <a:rPr dirty="0" sz="2000" spc="-5">
                <a:latin typeface="Segoe UI"/>
                <a:cs typeface="Segoe UI"/>
              </a:rPr>
              <a:t>accident </a:t>
            </a:r>
            <a:r>
              <a:rPr dirty="0" sz="2000">
                <a:latin typeface="Segoe UI"/>
                <a:cs typeface="Segoe UI"/>
              </a:rPr>
              <a:t>.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10" b="1">
                <a:latin typeface="Segoe UI"/>
                <a:cs typeface="Segoe UI"/>
              </a:rPr>
              <a:t>Reference to </a:t>
            </a:r>
            <a:r>
              <a:rPr dirty="0" sz="1800" spc="5" b="1">
                <a:latin typeface="Segoe UI"/>
                <a:cs typeface="Segoe UI"/>
              </a:rPr>
              <a:t>Haryana </a:t>
            </a:r>
            <a:r>
              <a:rPr dirty="0" sz="1800" b="1">
                <a:latin typeface="Segoe UI"/>
                <a:cs typeface="Segoe UI"/>
              </a:rPr>
              <a:t>Scam </a:t>
            </a:r>
            <a:r>
              <a:rPr dirty="0" sz="1800" spc="-5" b="1">
                <a:latin typeface="Segoe UI"/>
                <a:cs typeface="Segoe UI"/>
              </a:rPr>
              <a:t>that got unveiled in</a:t>
            </a:r>
            <a:r>
              <a:rPr dirty="0" sz="1800" spc="-45" b="1">
                <a:latin typeface="Segoe UI"/>
                <a:cs typeface="Segoe UI"/>
              </a:rPr>
              <a:t> </a:t>
            </a:r>
            <a:r>
              <a:rPr dirty="0" sz="1800" spc="-10" b="1">
                <a:latin typeface="Segoe UI"/>
                <a:cs typeface="Segoe UI"/>
              </a:rPr>
              <a:t>2019.</a:t>
            </a:r>
            <a:endParaRPr sz="1800">
              <a:latin typeface="Segoe UI"/>
              <a:cs typeface="Segoe UI"/>
            </a:endParaRPr>
          </a:p>
          <a:p>
            <a:pPr marL="12700" marR="646430">
              <a:lnSpc>
                <a:spcPct val="100000"/>
              </a:lnSpc>
            </a:pP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https://www.hindustantimes.com/india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news/haryana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scam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cashes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in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on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the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terminally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ill/story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- </a:t>
            </a:r>
            <a:r>
              <a:rPr dirty="0" sz="1800" spc="-5">
                <a:solidFill>
                  <a:srgbClr val="0462C1"/>
                </a:solidFill>
                <a:latin typeface="Segoe UI"/>
                <a:cs typeface="Segoe UI"/>
              </a:rPr>
              <a:t> </a:t>
            </a: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2"/>
              </a:rPr>
              <a:t>Nr5HHN4jsWC5gUwA6sqGMK.html</a:t>
            </a:r>
            <a:endParaRPr sz="18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38677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10" b="0">
                <a:latin typeface="Segoe UI"/>
                <a:cs typeface="Segoe UI"/>
              </a:rPr>
              <a:t>Haryana </a:t>
            </a:r>
            <a:r>
              <a:rPr dirty="0" sz="2800" spc="-10" b="0">
                <a:latin typeface="Segoe UI"/>
                <a:cs typeface="Segoe UI"/>
              </a:rPr>
              <a:t>Insurance</a:t>
            </a:r>
            <a:r>
              <a:rPr dirty="0" sz="2800" spc="-40" b="0">
                <a:latin typeface="Segoe UI"/>
                <a:cs typeface="Segoe UI"/>
              </a:rPr>
              <a:t> </a:t>
            </a:r>
            <a:r>
              <a:rPr dirty="0" sz="2800" spc="-5" b="0">
                <a:latin typeface="Segoe UI"/>
                <a:cs typeface="Segoe UI"/>
              </a:rPr>
              <a:t>Scam</a:t>
            </a:r>
            <a:endParaRPr sz="2800">
              <a:latin typeface="Segoe UI"/>
              <a:cs typeface="Segoe U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9755" y="1592961"/>
            <a:ext cx="10868025" cy="4623435"/>
            <a:chOff x="379755" y="1592961"/>
            <a:chExt cx="10868025" cy="4623435"/>
          </a:xfrm>
        </p:grpSpPr>
        <p:sp>
          <p:nvSpPr>
            <p:cNvPr id="4" name="object 4"/>
            <p:cNvSpPr/>
            <p:nvPr/>
          </p:nvSpPr>
          <p:spPr>
            <a:xfrm>
              <a:off x="5980429" y="1767687"/>
              <a:ext cx="5267325" cy="444817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79755" y="1592961"/>
              <a:ext cx="5600700" cy="277177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67536"/>
            <a:ext cx="47974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 b="0">
                <a:latin typeface="Calibri"/>
                <a:cs typeface="Calibri"/>
              </a:rPr>
              <a:t>CLAIM </a:t>
            </a:r>
            <a:r>
              <a:rPr dirty="0" sz="2800" b="0">
                <a:latin typeface="Calibri"/>
                <a:cs typeface="Calibri"/>
              </a:rPr>
              <a:t>SETTLEMENT</a:t>
            </a:r>
            <a:r>
              <a:rPr dirty="0" sz="2800" spc="-55" b="0">
                <a:latin typeface="Calibri"/>
                <a:cs typeface="Calibri"/>
              </a:rPr>
              <a:t> </a:t>
            </a:r>
            <a:r>
              <a:rPr dirty="0" sz="2800" spc="-10" b="0">
                <a:latin typeface="Calibri"/>
                <a:cs typeface="Calibri"/>
              </a:rPr>
              <a:t>PROCEDURE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87245"/>
            <a:ext cx="10831195" cy="2647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02235" indent="-90170">
              <a:lnSpc>
                <a:spcPct val="100000"/>
              </a:lnSpc>
              <a:spcBef>
                <a:spcPts val="105"/>
              </a:spcBef>
              <a:buSzPct val="95000"/>
              <a:buFont typeface="Arial"/>
              <a:buChar char="•"/>
              <a:tabLst>
                <a:tab pos="102870" algn="l"/>
                <a:tab pos="3021330" algn="l"/>
              </a:tabLst>
            </a:pPr>
            <a:r>
              <a:rPr dirty="0" sz="2000" spc="-5">
                <a:latin typeface="Segoe UI"/>
                <a:cs typeface="Segoe UI"/>
              </a:rPr>
              <a:t>Intimation by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Insured</a:t>
            </a:r>
            <a:r>
              <a:rPr dirty="0" sz="2000" spc="2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for	accidental </a:t>
            </a:r>
            <a:r>
              <a:rPr dirty="0" sz="2000" spc="-5">
                <a:latin typeface="Segoe UI"/>
                <a:cs typeface="Segoe UI"/>
              </a:rPr>
              <a:t>loss to </a:t>
            </a:r>
            <a:r>
              <a:rPr dirty="0" sz="2000">
                <a:latin typeface="Segoe UI"/>
                <a:cs typeface="Segoe UI"/>
              </a:rPr>
              <a:t>subject </a:t>
            </a:r>
            <a:r>
              <a:rPr dirty="0" sz="2000" spc="-5">
                <a:latin typeface="Segoe UI"/>
                <a:cs typeface="Segoe UI"/>
              </a:rPr>
              <a:t>matter </a:t>
            </a:r>
            <a:r>
              <a:rPr dirty="0" sz="2000" spc="-20">
                <a:latin typeface="Segoe UI"/>
                <a:cs typeface="Segoe UI"/>
              </a:rPr>
              <a:t>of</a:t>
            </a:r>
            <a:r>
              <a:rPr dirty="0" sz="2000" spc="-4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Insurance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10">
                <a:latin typeface="Segoe UI"/>
                <a:cs typeface="Segoe UI"/>
              </a:rPr>
              <a:t>Registration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Claim </a:t>
            </a:r>
            <a:r>
              <a:rPr dirty="0" sz="2000">
                <a:latin typeface="Segoe UI"/>
                <a:cs typeface="Segoe UI"/>
              </a:rPr>
              <a:t>by</a:t>
            </a:r>
            <a:r>
              <a:rPr dirty="0" sz="2000" spc="1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Insurer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  <a:tab pos="4415790" algn="l"/>
              </a:tabLst>
            </a:pPr>
            <a:r>
              <a:rPr dirty="0" sz="2000">
                <a:latin typeface="Segoe UI"/>
                <a:cs typeface="Segoe UI"/>
              </a:rPr>
              <a:t>Deputation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5">
                <a:latin typeface="Segoe UI"/>
                <a:cs typeface="Segoe UI"/>
              </a:rPr>
              <a:t>Surveyor</a:t>
            </a:r>
            <a:r>
              <a:rPr dirty="0" sz="2000" spc="4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/</a:t>
            </a:r>
            <a:r>
              <a:rPr dirty="0" sz="2000" spc="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Investigator	</a:t>
            </a:r>
            <a:r>
              <a:rPr dirty="0" sz="2000">
                <a:latin typeface="Segoe UI"/>
                <a:cs typeface="Segoe UI"/>
              </a:rPr>
              <a:t>for assessment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liability </a:t>
            </a:r>
            <a:r>
              <a:rPr dirty="0" sz="2000" spc="-20">
                <a:latin typeface="Segoe UI"/>
                <a:cs typeface="Segoe UI"/>
              </a:rPr>
              <a:t>of</a:t>
            </a:r>
            <a:r>
              <a:rPr dirty="0" sz="2000" spc="2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Insurer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>
                <a:latin typeface="Segoe UI"/>
                <a:cs typeface="Segoe UI"/>
              </a:rPr>
              <a:t>Assessment and submission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10">
                <a:latin typeface="Segoe UI"/>
                <a:cs typeface="Segoe UI"/>
              </a:rPr>
              <a:t>Survey </a:t>
            </a:r>
            <a:r>
              <a:rPr dirty="0" sz="2000">
                <a:latin typeface="Segoe UI"/>
                <a:cs typeface="Segoe UI"/>
              </a:rPr>
              <a:t>report </a:t>
            </a:r>
            <a:r>
              <a:rPr dirty="0" sz="2000" spc="-5">
                <a:latin typeface="Segoe UI"/>
                <a:cs typeface="Segoe UI"/>
              </a:rPr>
              <a:t>by</a:t>
            </a:r>
            <a:r>
              <a:rPr dirty="0" sz="2000" spc="-25">
                <a:latin typeface="Segoe UI"/>
                <a:cs typeface="Segoe UI"/>
              </a:rPr>
              <a:t> </a:t>
            </a:r>
            <a:r>
              <a:rPr dirty="0" sz="2000" spc="5">
                <a:latin typeface="Segoe UI"/>
                <a:cs typeface="Segoe UI"/>
              </a:rPr>
              <a:t>Surveyor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ts val="228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Scrutiny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Claim</a:t>
            </a:r>
            <a:r>
              <a:rPr dirty="0" sz="2000" spc="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file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ts val="216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>
                <a:latin typeface="Segoe UI"/>
                <a:cs typeface="Segoe UI"/>
              </a:rPr>
              <a:t>Letter </a:t>
            </a:r>
            <a:r>
              <a:rPr dirty="0" sz="2000" spc="-5">
                <a:latin typeface="Segoe UI"/>
                <a:cs typeface="Segoe UI"/>
              </a:rPr>
              <a:t>to Insured </a:t>
            </a:r>
            <a:r>
              <a:rPr dirty="0" sz="2000" spc="-10">
                <a:latin typeface="Segoe UI"/>
                <a:cs typeface="Segoe UI"/>
              </a:rPr>
              <a:t>regarding </a:t>
            </a:r>
            <a:r>
              <a:rPr dirty="0" sz="2000">
                <a:latin typeface="Segoe UI"/>
                <a:cs typeface="Segoe UI"/>
              </a:rPr>
              <a:t>assessment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loss </a:t>
            </a:r>
            <a:r>
              <a:rPr dirty="0" sz="2000">
                <a:latin typeface="Segoe UI"/>
                <a:cs typeface="Segoe UI"/>
              </a:rPr>
              <a:t>and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submit </a:t>
            </a:r>
            <a:r>
              <a:rPr dirty="0" sz="2000" spc="-10">
                <a:latin typeface="Segoe UI"/>
                <a:cs typeface="Segoe UI"/>
              </a:rPr>
              <a:t>required </a:t>
            </a:r>
            <a:r>
              <a:rPr dirty="0" sz="2000" spc="-5">
                <a:latin typeface="Segoe UI"/>
                <a:cs typeface="Segoe UI"/>
              </a:rPr>
              <a:t>information </a:t>
            </a:r>
            <a:r>
              <a:rPr dirty="0" sz="2000">
                <a:latin typeface="Segoe UI"/>
                <a:cs typeface="Segoe UI"/>
              </a:rPr>
              <a:t>/</a:t>
            </a:r>
            <a:r>
              <a:rPr dirty="0" sz="2000" spc="4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papers.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ts val="2160"/>
              </a:lnSpc>
              <a:buSzPct val="95000"/>
              <a:buFont typeface="Arial"/>
              <a:buChar char="•"/>
              <a:tabLst>
                <a:tab pos="102870" algn="l"/>
                <a:tab pos="1235075" algn="l"/>
                <a:tab pos="2339975" algn="l"/>
                <a:tab pos="5830570" algn="l"/>
                <a:tab pos="6475095" algn="l"/>
                <a:tab pos="7612380" algn="l"/>
                <a:tab pos="8104505" algn="l"/>
                <a:tab pos="10718165" algn="l"/>
              </a:tabLst>
            </a:pPr>
            <a:r>
              <a:rPr dirty="0" sz="2000">
                <a:latin typeface="Segoe UI"/>
                <a:cs typeface="Segoe UI"/>
              </a:rPr>
              <a:t>App</a:t>
            </a:r>
            <a:r>
              <a:rPr dirty="0" sz="2000" spc="-35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o</a:t>
            </a:r>
            <a:r>
              <a:rPr dirty="0" sz="2000" spc="-40">
                <a:latin typeface="Segoe UI"/>
                <a:cs typeface="Segoe UI"/>
              </a:rPr>
              <a:t>v</a:t>
            </a:r>
            <a:r>
              <a:rPr dirty="0" sz="2000">
                <a:latin typeface="Segoe UI"/>
                <a:cs typeface="Segoe UI"/>
              </a:rPr>
              <a:t>al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 spc="-40">
                <a:latin typeface="Segoe UI"/>
                <a:cs typeface="Segoe UI"/>
              </a:rPr>
              <a:t>o</a:t>
            </a:r>
            <a:r>
              <a:rPr dirty="0" sz="2000">
                <a:latin typeface="Segoe UI"/>
                <a:cs typeface="Segoe UI"/>
              </a:rPr>
              <a:t>f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1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</a:t>
            </a:r>
            <a:r>
              <a:rPr dirty="0" sz="2000" spc="-15">
                <a:latin typeface="Segoe UI"/>
                <a:cs typeface="Segoe UI"/>
              </a:rPr>
              <a:t>l</a:t>
            </a:r>
            <a:r>
              <a:rPr dirty="0" sz="2000">
                <a:latin typeface="Segoe UI"/>
                <a:cs typeface="Segoe UI"/>
              </a:rPr>
              <a:t>a</a:t>
            </a:r>
            <a:r>
              <a:rPr dirty="0" sz="2000" spc="-10">
                <a:latin typeface="Segoe UI"/>
                <a:cs typeface="Segoe UI"/>
              </a:rPr>
              <a:t>i</a:t>
            </a:r>
            <a:r>
              <a:rPr dirty="0" sz="2000" spc="5">
                <a:latin typeface="Segoe UI"/>
                <a:cs typeface="Segoe UI"/>
              </a:rPr>
              <a:t>m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 spc="-5">
                <a:latin typeface="Segoe UI"/>
                <a:cs typeface="Segoe UI"/>
              </a:rPr>
              <a:t>b</a:t>
            </a:r>
            <a:r>
              <a:rPr dirty="0" sz="2000">
                <a:latin typeface="Segoe UI"/>
                <a:cs typeface="Segoe UI"/>
              </a:rPr>
              <a:t>y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10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10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Com</a:t>
            </a:r>
            <a:r>
              <a:rPr dirty="0" sz="2000" spc="-10">
                <a:latin typeface="Segoe UI"/>
                <a:cs typeface="Segoe UI"/>
              </a:rPr>
              <a:t>p</a:t>
            </a:r>
            <a:r>
              <a:rPr dirty="0" sz="2000">
                <a:latin typeface="Segoe UI"/>
                <a:cs typeface="Segoe UI"/>
              </a:rPr>
              <a:t>e</a:t>
            </a:r>
            <a:r>
              <a:rPr dirty="0" sz="2000" spc="-15">
                <a:latin typeface="Segoe UI"/>
                <a:cs typeface="Segoe UI"/>
              </a:rPr>
              <a:t>t</a:t>
            </a:r>
            <a:r>
              <a:rPr dirty="0" sz="2000">
                <a:latin typeface="Segoe UI"/>
                <a:cs typeface="Segoe UI"/>
              </a:rPr>
              <a:t>e</a:t>
            </a:r>
            <a:r>
              <a:rPr dirty="0" sz="2000" spc="-15">
                <a:latin typeface="Segoe UI"/>
                <a:cs typeface="Segoe UI"/>
              </a:rPr>
              <a:t>n</a:t>
            </a:r>
            <a:r>
              <a:rPr dirty="0" sz="2000">
                <a:latin typeface="Segoe UI"/>
                <a:cs typeface="Segoe UI"/>
              </a:rPr>
              <a:t>t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10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Authori</a:t>
            </a:r>
            <a:r>
              <a:rPr dirty="0" sz="2000" spc="-15">
                <a:latin typeface="Segoe UI"/>
                <a:cs typeface="Segoe UI"/>
              </a:rPr>
              <a:t>t</a:t>
            </a:r>
            <a:r>
              <a:rPr dirty="0" sz="2000" spc="-95">
                <a:latin typeface="Segoe UI"/>
                <a:cs typeface="Segoe UI"/>
              </a:rPr>
              <a:t>y</a:t>
            </a:r>
            <a:r>
              <a:rPr dirty="0" sz="2000">
                <a:latin typeface="Segoe UI"/>
                <a:cs typeface="Segoe UI"/>
              </a:rPr>
              <a:t>,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>
                <a:latin typeface="Segoe UI"/>
                <a:cs typeface="Segoe UI"/>
              </a:rPr>
              <a:t>a</a:t>
            </a:r>
            <a:r>
              <a:rPr dirty="0" sz="2000" spc="15">
                <a:latin typeface="Segoe UI"/>
                <a:cs typeface="Segoe UI"/>
              </a:rPr>
              <a:t>f</a:t>
            </a:r>
            <a:r>
              <a:rPr dirty="0" sz="2000" spc="-20">
                <a:latin typeface="Segoe UI"/>
                <a:cs typeface="Segoe UI"/>
              </a:rPr>
              <a:t>t</a:t>
            </a:r>
            <a:r>
              <a:rPr dirty="0" sz="2000">
                <a:latin typeface="Segoe UI"/>
                <a:cs typeface="Segoe UI"/>
              </a:rPr>
              <a:t>er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 spc="-30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ece</a:t>
            </a:r>
            <a:r>
              <a:rPr dirty="0" sz="2000" spc="-10">
                <a:latin typeface="Segoe UI"/>
                <a:cs typeface="Segoe UI"/>
              </a:rPr>
              <a:t>i</a:t>
            </a:r>
            <a:r>
              <a:rPr dirty="0" sz="2000" spc="5">
                <a:latin typeface="Segoe UI"/>
                <a:cs typeface="Segoe UI"/>
              </a:rPr>
              <a:t>v</a:t>
            </a:r>
            <a:r>
              <a:rPr dirty="0" sz="2000" spc="-5">
                <a:latin typeface="Segoe UI"/>
                <a:cs typeface="Segoe UI"/>
              </a:rPr>
              <a:t>in</a:t>
            </a:r>
            <a:r>
              <a:rPr dirty="0" sz="2000">
                <a:latin typeface="Segoe UI"/>
                <a:cs typeface="Segoe UI"/>
              </a:rPr>
              <a:t>g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>
                <a:latin typeface="Segoe UI"/>
                <a:cs typeface="Segoe UI"/>
              </a:rPr>
              <a:t>comp</a:t>
            </a:r>
            <a:r>
              <a:rPr dirty="0" sz="2000" spc="-15">
                <a:latin typeface="Segoe UI"/>
                <a:cs typeface="Segoe UI"/>
              </a:rPr>
              <a:t>l</a:t>
            </a:r>
            <a:r>
              <a:rPr dirty="0" sz="2000">
                <a:latin typeface="Segoe UI"/>
                <a:cs typeface="Segoe UI"/>
              </a:rPr>
              <a:t>e</a:t>
            </a:r>
            <a:r>
              <a:rPr dirty="0" sz="2000" spc="-15">
                <a:latin typeface="Segoe UI"/>
                <a:cs typeface="Segoe UI"/>
              </a:rPr>
              <a:t>t</a:t>
            </a:r>
            <a:r>
              <a:rPr dirty="0" sz="2000">
                <a:latin typeface="Segoe UI"/>
                <a:cs typeface="Segoe UI"/>
              </a:rPr>
              <a:t>e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1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info</a:t>
            </a:r>
            <a:r>
              <a:rPr dirty="0" sz="2000" spc="-10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m</a:t>
            </a:r>
            <a:r>
              <a:rPr dirty="0" sz="2000" spc="-15">
                <a:latin typeface="Segoe UI"/>
                <a:cs typeface="Segoe UI"/>
              </a:rPr>
              <a:t>a</a:t>
            </a:r>
            <a:r>
              <a:rPr dirty="0" sz="2000">
                <a:latin typeface="Segoe UI"/>
                <a:cs typeface="Segoe UI"/>
              </a:rPr>
              <a:t>tion</a:t>
            </a:r>
            <a:r>
              <a:rPr dirty="0" sz="2000">
                <a:latin typeface="Segoe UI"/>
                <a:cs typeface="Segoe UI"/>
              </a:rPr>
              <a:t>	</a:t>
            </a:r>
            <a:r>
              <a:rPr dirty="0" sz="2000">
                <a:latin typeface="Segoe UI"/>
                <a:cs typeface="Segoe UI"/>
              </a:rPr>
              <a:t>/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ts val="2160"/>
              </a:lnSpc>
            </a:pPr>
            <a:r>
              <a:rPr dirty="0" sz="2000" spc="-5">
                <a:latin typeface="Segoe UI"/>
                <a:cs typeface="Segoe UI"/>
              </a:rPr>
              <a:t>papers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ts val="228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Settlement </a:t>
            </a:r>
            <a:r>
              <a:rPr dirty="0" sz="2000" spc="-20">
                <a:latin typeface="Segoe UI"/>
                <a:cs typeface="Segoe UI"/>
              </a:rPr>
              <a:t>of</a:t>
            </a:r>
            <a:r>
              <a:rPr dirty="0" sz="2000" spc="-5">
                <a:latin typeface="Segoe UI"/>
                <a:cs typeface="Segoe UI"/>
              </a:rPr>
              <a:t> Claim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3278504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10" b="0">
                <a:latin typeface="Segoe UI"/>
                <a:cs typeface="Segoe UI"/>
              </a:rPr>
              <a:t>CLAIM</a:t>
            </a:r>
            <a:r>
              <a:rPr dirty="0" sz="2800" spc="-80" b="0">
                <a:latin typeface="Segoe UI"/>
                <a:cs typeface="Segoe UI"/>
              </a:rPr>
              <a:t> </a:t>
            </a:r>
            <a:r>
              <a:rPr dirty="0" sz="2800" spc="-10" b="0">
                <a:latin typeface="Segoe UI"/>
                <a:cs typeface="Segoe UI"/>
              </a:rPr>
              <a:t>DOCUMENTS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87245"/>
            <a:ext cx="10789285" cy="39897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5">
                <a:latin typeface="Segoe UI"/>
                <a:cs typeface="Segoe UI"/>
              </a:rPr>
              <a:t>Apart </a:t>
            </a:r>
            <a:r>
              <a:rPr dirty="0" sz="2000" spc="-10">
                <a:latin typeface="Segoe UI"/>
                <a:cs typeface="Segoe UI"/>
              </a:rPr>
              <a:t>from claim </a:t>
            </a:r>
            <a:r>
              <a:rPr dirty="0" sz="2000">
                <a:latin typeface="Segoe UI"/>
                <a:cs typeface="Segoe UI"/>
              </a:rPr>
              <a:t>form and </a:t>
            </a:r>
            <a:r>
              <a:rPr dirty="0" sz="2000" spc="10">
                <a:latin typeface="Segoe UI"/>
                <a:cs typeface="Segoe UI"/>
              </a:rPr>
              <a:t>Survey </a:t>
            </a:r>
            <a:r>
              <a:rPr dirty="0" sz="2000">
                <a:latin typeface="Segoe UI"/>
                <a:cs typeface="Segoe UI"/>
              </a:rPr>
              <a:t>report the other documents </a:t>
            </a:r>
            <a:r>
              <a:rPr dirty="0" sz="2000" spc="-10">
                <a:latin typeface="Segoe UI"/>
                <a:cs typeface="Segoe UI"/>
              </a:rPr>
              <a:t>required </a:t>
            </a:r>
            <a:r>
              <a:rPr dirty="0" sz="2000">
                <a:latin typeface="Segoe UI"/>
                <a:cs typeface="Segoe UI"/>
              </a:rPr>
              <a:t>for </a:t>
            </a:r>
            <a:r>
              <a:rPr dirty="0" sz="2000" spc="-5">
                <a:latin typeface="Segoe UI"/>
                <a:cs typeface="Segoe UI"/>
              </a:rPr>
              <a:t>processing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 spc="1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claim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are: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Driving </a:t>
            </a:r>
            <a:r>
              <a:rPr dirty="0" sz="2000">
                <a:latin typeface="Segoe UI"/>
                <a:cs typeface="Segoe UI"/>
              </a:rPr>
              <a:t>Licence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10">
                <a:latin typeface="Segoe UI"/>
                <a:cs typeface="Segoe UI"/>
              </a:rPr>
              <a:t>Registration </a:t>
            </a:r>
            <a:r>
              <a:rPr dirty="0" sz="2000">
                <a:latin typeface="Segoe UI"/>
                <a:cs typeface="Segoe UI"/>
              </a:rPr>
              <a:t>Certificate </a:t>
            </a:r>
            <a:r>
              <a:rPr dirty="0" sz="2000" spc="-5">
                <a:latin typeface="Segoe UI"/>
                <a:cs typeface="Segoe UI"/>
              </a:rPr>
              <a:t>Book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Fitness </a:t>
            </a:r>
            <a:r>
              <a:rPr dirty="0" sz="2000">
                <a:latin typeface="Segoe UI"/>
                <a:cs typeface="Segoe UI"/>
              </a:rPr>
              <a:t>Certificate </a:t>
            </a:r>
            <a:r>
              <a:rPr dirty="0" sz="2000" spc="-5">
                <a:latin typeface="Segoe UI"/>
                <a:cs typeface="Segoe UI"/>
              </a:rPr>
              <a:t>(Commercial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 spc="-15">
                <a:latin typeface="Segoe UI"/>
                <a:cs typeface="Segoe UI"/>
              </a:rPr>
              <a:t>Vehicles)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15">
                <a:latin typeface="Segoe UI"/>
                <a:cs typeface="Segoe UI"/>
              </a:rPr>
              <a:t>Permit </a:t>
            </a:r>
            <a:r>
              <a:rPr dirty="0" sz="2000" spc="-5">
                <a:latin typeface="Segoe UI"/>
                <a:cs typeface="Segoe UI"/>
              </a:rPr>
              <a:t>(Commercial </a:t>
            </a:r>
            <a:r>
              <a:rPr dirty="0" sz="2000" spc="-15">
                <a:latin typeface="Segoe UI"/>
                <a:cs typeface="Segoe UI"/>
              </a:rPr>
              <a:t>Vehicles)</a:t>
            </a:r>
            <a:endParaRPr sz="2000">
              <a:latin typeface="Segoe UI"/>
              <a:cs typeface="Segoe UI"/>
            </a:endParaRPr>
          </a:p>
          <a:p>
            <a:pPr marL="12700" marR="730885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15">
                <a:latin typeface="Segoe UI"/>
                <a:cs typeface="Segoe UI"/>
              </a:rPr>
              <a:t>Police </a:t>
            </a:r>
            <a:r>
              <a:rPr dirty="0" sz="2000" spc="-5">
                <a:latin typeface="Segoe UI"/>
                <a:cs typeface="Segoe UI"/>
              </a:rPr>
              <a:t>Report </a:t>
            </a:r>
            <a:r>
              <a:rPr dirty="0" sz="2000" spc="-35">
                <a:latin typeface="Segoe UI"/>
                <a:cs typeface="Segoe UI"/>
              </a:rPr>
              <a:t>(Taxis, </a:t>
            </a:r>
            <a:r>
              <a:rPr dirty="0" sz="2000" spc="-5">
                <a:latin typeface="Segoe UI"/>
                <a:cs typeface="Segoe UI"/>
              </a:rPr>
              <a:t>commercial </a:t>
            </a:r>
            <a:r>
              <a:rPr dirty="0" sz="2000" spc="-20">
                <a:latin typeface="Segoe UI"/>
                <a:cs typeface="Segoe UI"/>
              </a:rPr>
              <a:t>Vehicle </a:t>
            </a:r>
            <a:r>
              <a:rPr dirty="0" sz="2000">
                <a:latin typeface="Segoe UI"/>
                <a:cs typeface="Segoe UI"/>
              </a:rPr>
              <a:t>need </a:t>
            </a:r>
            <a:r>
              <a:rPr dirty="0" sz="2000" spc="-25">
                <a:latin typeface="Segoe UI"/>
                <a:cs typeface="Segoe UI"/>
              </a:rPr>
              <a:t>F.I.R./ </a:t>
            </a:r>
            <a:r>
              <a:rPr dirty="0" sz="2000" spc="-5">
                <a:latin typeface="Segoe UI"/>
                <a:cs typeface="Segoe UI"/>
              </a:rPr>
              <a:t>spot </a:t>
            </a:r>
            <a:r>
              <a:rPr dirty="0" sz="2000" spc="10">
                <a:latin typeface="Segoe UI"/>
                <a:cs typeface="Segoe UI"/>
              </a:rPr>
              <a:t>survey </a:t>
            </a:r>
            <a:r>
              <a:rPr dirty="0" sz="2000" spc="-5">
                <a:latin typeface="Segoe UI"/>
                <a:cs typeface="Segoe UI"/>
              </a:rPr>
              <a:t>if loss is </a:t>
            </a:r>
            <a:r>
              <a:rPr dirty="0" sz="2000">
                <a:latin typeface="Segoe UI"/>
                <a:cs typeface="Segoe UI"/>
              </a:rPr>
              <a:t>heavy or </a:t>
            </a:r>
            <a:r>
              <a:rPr dirty="0" sz="2000" spc="-130">
                <a:latin typeface="Segoe UI"/>
                <a:cs typeface="Segoe UI"/>
              </a:rPr>
              <a:t>T.P. </a:t>
            </a:r>
            <a:r>
              <a:rPr dirty="0" sz="2000" spc="-5">
                <a:latin typeface="Segoe UI"/>
                <a:cs typeface="Segoe UI"/>
              </a:rPr>
              <a:t>loss  </a:t>
            </a:r>
            <a:r>
              <a:rPr dirty="0" sz="2000">
                <a:latin typeface="Segoe UI"/>
                <a:cs typeface="Segoe UI"/>
              </a:rPr>
              <a:t>occurs)</a:t>
            </a:r>
            <a:endParaRPr sz="2000">
              <a:latin typeface="Segoe UI"/>
              <a:cs typeface="Segoe UI"/>
            </a:endParaRPr>
          </a:p>
          <a:p>
            <a:pPr marL="169545" indent="-157480">
              <a:lnSpc>
                <a:spcPct val="100000"/>
              </a:lnSpc>
              <a:buSzPct val="95000"/>
              <a:buFont typeface="Arial"/>
              <a:buChar char="•"/>
              <a:tabLst>
                <a:tab pos="170180" algn="l"/>
              </a:tabLst>
            </a:pPr>
            <a:r>
              <a:rPr dirty="0" sz="2000" spc="-5">
                <a:latin typeface="Segoe UI"/>
                <a:cs typeface="Segoe UI"/>
              </a:rPr>
              <a:t>Final Bill </a:t>
            </a:r>
            <a:r>
              <a:rPr dirty="0" sz="2000" spc="-10">
                <a:latin typeface="Segoe UI"/>
                <a:cs typeface="Segoe UI"/>
              </a:rPr>
              <a:t>from</a:t>
            </a:r>
            <a:r>
              <a:rPr dirty="0" sz="2000" spc="15">
                <a:latin typeface="Segoe UI"/>
                <a:cs typeface="Segoe UI"/>
              </a:rPr>
              <a:t> </a:t>
            </a:r>
            <a:r>
              <a:rPr dirty="0" sz="2000" spc="-10">
                <a:latin typeface="Segoe UI"/>
                <a:cs typeface="Segoe UI"/>
              </a:rPr>
              <a:t>repairers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Satisfaction Note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 spc="-4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insured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spcBef>
                <a:spcPts val="5"/>
              </a:spcBef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10">
                <a:latin typeface="Segoe UI"/>
                <a:cs typeface="Segoe UI"/>
              </a:rPr>
              <a:t>Receipted </a:t>
            </a:r>
            <a:r>
              <a:rPr dirty="0" sz="2000" spc="-5">
                <a:latin typeface="Segoe UI"/>
                <a:cs typeface="Segoe UI"/>
              </a:rPr>
              <a:t>bill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30">
                <a:latin typeface="Segoe UI"/>
                <a:cs typeface="Segoe UI"/>
              </a:rPr>
              <a:t>repairer, </a:t>
            </a:r>
            <a:r>
              <a:rPr dirty="0" sz="2000" spc="-5">
                <a:latin typeface="Segoe UI"/>
                <a:cs typeface="Segoe UI"/>
              </a:rPr>
              <a:t>if </a:t>
            </a:r>
            <a:r>
              <a:rPr dirty="0" sz="2000" spc="-10">
                <a:latin typeface="Segoe UI"/>
                <a:cs typeface="Segoe UI"/>
              </a:rPr>
              <a:t>paid </a:t>
            </a:r>
            <a:r>
              <a:rPr dirty="0" sz="2000" spc="-5">
                <a:latin typeface="Segoe UI"/>
                <a:cs typeface="Segoe UI"/>
              </a:rPr>
              <a:t>by</a:t>
            </a:r>
            <a:r>
              <a:rPr dirty="0" sz="2000" spc="6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insured.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Discharge </a:t>
            </a:r>
            <a:r>
              <a:rPr dirty="0" sz="2000">
                <a:latin typeface="Segoe UI"/>
                <a:cs typeface="Segoe UI"/>
              </a:rPr>
              <a:t>voucher </a:t>
            </a:r>
            <a:r>
              <a:rPr dirty="0" sz="2000" spc="-5">
                <a:latin typeface="Segoe UI"/>
                <a:cs typeface="Segoe UI"/>
              </a:rPr>
              <a:t>(full </a:t>
            </a:r>
            <a:r>
              <a:rPr dirty="0" sz="2000">
                <a:latin typeface="Segoe UI"/>
                <a:cs typeface="Segoe UI"/>
              </a:rPr>
              <a:t>and </a:t>
            </a:r>
            <a:r>
              <a:rPr dirty="0" sz="2000" spc="-5">
                <a:latin typeface="Segoe UI"/>
                <a:cs typeface="Segoe UI"/>
              </a:rPr>
              <a:t>final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payment)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4773" y="3118866"/>
            <a:ext cx="4002404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>
                <a:solidFill>
                  <a:srgbClr val="424143"/>
                </a:solidFill>
              </a:rPr>
              <a:t>Thank</a:t>
            </a:r>
            <a:r>
              <a:rPr dirty="0" sz="6000" spc="-120">
                <a:solidFill>
                  <a:srgbClr val="424143"/>
                </a:solidFill>
              </a:rPr>
              <a:t> </a:t>
            </a:r>
            <a:r>
              <a:rPr dirty="0" sz="6000" spc="-145">
                <a:solidFill>
                  <a:srgbClr val="424143"/>
                </a:solidFill>
              </a:rPr>
              <a:t>You!</a:t>
            </a:r>
            <a:endParaRPr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914412"/>
            <a:ext cx="6575425" cy="394970"/>
          </a:xfrm>
          <a:custGeom>
            <a:avLst/>
            <a:gdLst/>
            <a:ahLst/>
            <a:cxnLst/>
            <a:rect l="l" t="t" r="r" b="b"/>
            <a:pathLst>
              <a:path w="6575425" h="394969">
                <a:moveTo>
                  <a:pt x="6575425" y="0"/>
                </a:moveTo>
                <a:lnTo>
                  <a:pt x="0" y="0"/>
                </a:lnTo>
                <a:lnTo>
                  <a:pt x="0" y="394449"/>
                </a:lnTo>
                <a:lnTo>
                  <a:pt x="6575425" y="394449"/>
                </a:lnTo>
                <a:lnTo>
                  <a:pt x="6575425" y="0"/>
                </a:lnTo>
                <a:close/>
              </a:path>
            </a:pathLst>
          </a:custGeom>
          <a:solidFill>
            <a:srgbClr val="FBD2C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655065"/>
            <a:ext cx="6617334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b="0">
                <a:latin typeface="Segoe UI"/>
                <a:cs typeface="Segoe UI"/>
              </a:rPr>
              <a:t>General Insurance</a:t>
            </a:r>
            <a:r>
              <a:rPr dirty="0" sz="4400" spc="-145" b="0">
                <a:latin typeface="Segoe UI"/>
                <a:cs typeface="Segoe UI"/>
              </a:rPr>
              <a:t> </a:t>
            </a:r>
            <a:r>
              <a:rPr dirty="0" sz="4400" spc="20" b="0">
                <a:latin typeface="Segoe UI"/>
                <a:cs typeface="Segoe UI"/>
              </a:rPr>
              <a:t>Industry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1447926"/>
            <a:ext cx="10301605" cy="4588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overall </a:t>
            </a:r>
            <a:r>
              <a:rPr dirty="0" sz="2000" spc="-10">
                <a:latin typeface="Segoe UI"/>
                <a:cs typeface="Segoe UI"/>
              </a:rPr>
              <a:t>market </a:t>
            </a:r>
            <a:r>
              <a:rPr dirty="0" sz="2000">
                <a:latin typeface="Segoe UI"/>
                <a:cs typeface="Segoe UI"/>
              </a:rPr>
              <a:t>for insurance </a:t>
            </a:r>
            <a:r>
              <a:rPr dirty="0" sz="2000" spc="-5">
                <a:latin typeface="Segoe UI"/>
                <a:cs typeface="Segoe UI"/>
              </a:rPr>
              <a:t>is </a:t>
            </a:r>
            <a:r>
              <a:rPr dirty="0" sz="2000">
                <a:latin typeface="Segoe UI"/>
                <a:cs typeface="Segoe UI"/>
              </a:rPr>
              <a:t>expected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be $ </a:t>
            </a:r>
            <a:r>
              <a:rPr dirty="0" sz="2000" spc="-5">
                <a:latin typeface="Segoe UI"/>
                <a:cs typeface="Segoe UI"/>
              </a:rPr>
              <a:t>280 </a:t>
            </a:r>
            <a:r>
              <a:rPr dirty="0" sz="2000">
                <a:latin typeface="Segoe UI"/>
                <a:cs typeface="Segoe UI"/>
              </a:rPr>
              <a:t>bn by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2020.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Gross premiums in India reached </a:t>
            </a:r>
            <a:r>
              <a:rPr dirty="0" sz="2000">
                <a:latin typeface="Segoe UI"/>
                <a:cs typeface="Segoe UI"/>
              </a:rPr>
              <a:t>$ </a:t>
            </a:r>
            <a:r>
              <a:rPr dirty="0" sz="2000" spc="-5">
                <a:latin typeface="Segoe UI"/>
                <a:cs typeface="Segoe UI"/>
              </a:rPr>
              <a:t>94.48 </a:t>
            </a:r>
            <a:r>
              <a:rPr dirty="0" sz="2000">
                <a:latin typeface="Segoe UI"/>
                <a:cs typeface="Segoe UI"/>
              </a:rPr>
              <a:t>bn </a:t>
            </a:r>
            <a:r>
              <a:rPr dirty="0" sz="2000" spc="-5">
                <a:latin typeface="Segoe UI"/>
                <a:cs typeface="Segoe UI"/>
              </a:rPr>
              <a:t>in </a:t>
            </a:r>
            <a:r>
              <a:rPr dirty="0" sz="2000">
                <a:latin typeface="Segoe UI"/>
                <a:cs typeface="Segoe UI"/>
              </a:rPr>
              <a:t>FY </a:t>
            </a:r>
            <a:r>
              <a:rPr dirty="0" sz="2000" spc="-5">
                <a:latin typeface="Segoe UI"/>
                <a:cs typeface="Segoe UI"/>
              </a:rPr>
              <a:t>18. </a:t>
            </a:r>
            <a:r>
              <a:rPr dirty="0" sz="2000">
                <a:latin typeface="Segoe UI"/>
                <a:cs typeface="Segoe UI"/>
              </a:rPr>
              <a:t>Of this </a:t>
            </a:r>
            <a:r>
              <a:rPr dirty="0" sz="2000" spc="-25">
                <a:latin typeface="Segoe UI"/>
                <a:cs typeface="Segoe UI"/>
              </a:rPr>
              <a:t>number, </a:t>
            </a:r>
            <a:r>
              <a:rPr dirty="0" sz="2000" spc="5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split </a:t>
            </a:r>
            <a:r>
              <a:rPr dirty="0" sz="2000">
                <a:latin typeface="Segoe UI"/>
                <a:cs typeface="Segoe UI"/>
              </a:rPr>
              <a:t>between</a:t>
            </a:r>
            <a:r>
              <a:rPr dirty="0" sz="2000" spc="7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life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Segoe UI"/>
                <a:cs typeface="Segoe UI"/>
              </a:rPr>
              <a:t>insurance and </a:t>
            </a:r>
            <a:r>
              <a:rPr dirty="0" sz="2000" spc="-5">
                <a:latin typeface="Segoe UI"/>
                <a:cs typeface="Segoe UI"/>
              </a:rPr>
              <a:t>non-life </a:t>
            </a:r>
            <a:r>
              <a:rPr dirty="0" sz="2000">
                <a:latin typeface="Segoe UI"/>
                <a:cs typeface="Segoe UI"/>
              </a:rPr>
              <a:t>insurance was as</a:t>
            </a:r>
            <a:r>
              <a:rPr dirty="0" sz="2000" spc="-3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follows:</a:t>
            </a:r>
            <a:endParaRPr sz="2000">
              <a:latin typeface="Segoe UI"/>
              <a:cs typeface="Segoe UI"/>
            </a:endParaRPr>
          </a:p>
          <a:p>
            <a:pPr marL="290195">
              <a:lnSpc>
                <a:spcPct val="100000"/>
              </a:lnSpc>
            </a:pPr>
            <a:r>
              <a:rPr dirty="0" sz="2000">
                <a:latin typeface="Segoe UI"/>
                <a:cs typeface="Segoe UI"/>
              </a:rPr>
              <a:t>Life insurance: $ </a:t>
            </a:r>
            <a:r>
              <a:rPr dirty="0" sz="2000" spc="-5">
                <a:latin typeface="Segoe UI"/>
                <a:cs typeface="Segoe UI"/>
              </a:rPr>
              <a:t>71.1</a:t>
            </a:r>
            <a:r>
              <a:rPr dirty="0" sz="2000" spc="-3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bn</a:t>
            </a:r>
            <a:endParaRPr sz="2000">
              <a:latin typeface="Segoe UI"/>
              <a:cs typeface="Segoe UI"/>
            </a:endParaRPr>
          </a:p>
          <a:p>
            <a:pPr marL="290195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Non-life </a:t>
            </a:r>
            <a:r>
              <a:rPr dirty="0" sz="2000">
                <a:latin typeface="Segoe UI"/>
                <a:cs typeface="Segoe UI"/>
              </a:rPr>
              <a:t>insurance: $ </a:t>
            </a:r>
            <a:r>
              <a:rPr dirty="0" sz="2000" spc="-5">
                <a:latin typeface="Segoe UI"/>
                <a:cs typeface="Segoe UI"/>
              </a:rPr>
              <a:t>23.38 </a:t>
            </a:r>
            <a:r>
              <a:rPr dirty="0" sz="2000">
                <a:latin typeface="Segoe UI"/>
                <a:cs typeface="Segoe UI"/>
              </a:rPr>
              <a:t>bn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535"/>
              </a:spcBef>
            </a:pPr>
            <a:r>
              <a:rPr dirty="0" sz="2000" spc="-5">
                <a:latin typeface="Segoe UI"/>
                <a:cs typeface="Segoe UI"/>
              </a:rPr>
              <a:t>Gross premiums written in India reached Rs 5.53 trillion </a:t>
            </a:r>
            <a:r>
              <a:rPr dirty="0" sz="2000">
                <a:latin typeface="Segoe UI"/>
                <a:cs typeface="Segoe UI"/>
              </a:rPr>
              <a:t>(US$ </a:t>
            </a:r>
            <a:r>
              <a:rPr dirty="0" sz="2000" spc="-5">
                <a:latin typeface="Segoe UI"/>
                <a:cs typeface="Segoe UI"/>
              </a:rPr>
              <a:t>94.48 billion) in </a:t>
            </a:r>
            <a:r>
              <a:rPr dirty="0" sz="2000">
                <a:latin typeface="Segoe UI"/>
                <a:cs typeface="Segoe UI"/>
              </a:rPr>
              <a:t>FY18, with</a:t>
            </a:r>
            <a:r>
              <a:rPr dirty="0" sz="2000" spc="16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Rs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2000" spc="-5">
                <a:latin typeface="Segoe UI"/>
                <a:cs typeface="Segoe UI"/>
              </a:rPr>
              <a:t>4.58 trillion </a:t>
            </a:r>
            <a:r>
              <a:rPr dirty="0" sz="2000">
                <a:latin typeface="Segoe UI"/>
                <a:cs typeface="Segoe UI"/>
              </a:rPr>
              <a:t>(US$ </a:t>
            </a:r>
            <a:r>
              <a:rPr dirty="0" sz="2000" spc="-5">
                <a:latin typeface="Segoe UI"/>
                <a:cs typeface="Segoe UI"/>
              </a:rPr>
              <a:t>71.1 billion)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 spc="-5">
                <a:latin typeface="Segoe UI"/>
                <a:cs typeface="Segoe UI"/>
              </a:rPr>
              <a:t>life </a:t>
            </a:r>
            <a:r>
              <a:rPr dirty="0" sz="2000">
                <a:latin typeface="Segoe UI"/>
                <a:cs typeface="Segoe UI"/>
              </a:rPr>
              <a:t>insurance and Rs </a:t>
            </a:r>
            <a:r>
              <a:rPr dirty="0" sz="2000" spc="-5">
                <a:latin typeface="Segoe UI"/>
                <a:cs typeface="Segoe UI"/>
              </a:rPr>
              <a:t>1.51 trillion </a:t>
            </a:r>
            <a:r>
              <a:rPr dirty="0" sz="2000">
                <a:latin typeface="Segoe UI"/>
                <a:cs typeface="Segoe UI"/>
              </a:rPr>
              <a:t>(US$ </a:t>
            </a:r>
            <a:r>
              <a:rPr dirty="0" sz="2000" spc="-5">
                <a:latin typeface="Segoe UI"/>
                <a:cs typeface="Segoe UI"/>
              </a:rPr>
              <a:t>23.38 billion)</a:t>
            </a:r>
            <a:r>
              <a:rPr dirty="0" sz="2000" spc="165">
                <a:latin typeface="Segoe UI"/>
                <a:cs typeface="Segoe UI"/>
              </a:rPr>
              <a:t> </a:t>
            </a:r>
            <a:r>
              <a:rPr dirty="0" sz="2000" spc="-10">
                <a:latin typeface="Segoe UI"/>
                <a:cs typeface="Segoe UI"/>
              </a:rPr>
              <a:t>from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2000">
                <a:latin typeface="Segoe UI"/>
                <a:cs typeface="Segoe UI"/>
              </a:rPr>
              <a:t>non-life insurance. </a:t>
            </a:r>
            <a:r>
              <a:rPr dirty="0" sz="2000" spc="-5">
                <a:latin typeface="Segoe UI"/>
                <a:cs typeface="Segoe UI"/>
              </a:rPr>
              <a:t>Overall </a:t>
            </a:r>
            <a:r>
              <a:rPr dirty="0" sz="2000">
                <a:latin typeface="Segoe UI"/>
                <a:cs typeface="Segoe UI"/>
              </a:rPr>
              <a:t>insurance penetration </a:t>
            </a:r>
            <a:r>
              <a:rPr dirty="0" sz="2000" spc="-5">
                <a:latin typeface="Segoe UI"/>
                <a:cs typeface="Segoe UI"/>
              </a:rPr>
              <a:t>(premiums </a:t>
            </a:r>
            <a:r>
              <a:rPr dirty="0" sz="2000">
                <a:latin typeface="Segoe UI"/>
                <a:cs typeface="Segoe UI"/>
              </a:rPr>
              <a:t>as %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GDP) </a:t>
            </a:r>
            <a:r>
              <a:rPr dirty="0" sz="2000" spc="-5">
                <a:latin typeface="Segoe UI"/>
                <a:cs typeface="Segoe UI"/>
              </a:rPr>
              <a:t>in India</a:t>
            </a:r>
            <a:r>
              <a:rPr dirty="0" sz="2000" spc="7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reached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2000" spc="-5">
                <a:latin typeface="Segoe UI"/>
                <a:cs typeface="Segoe UI"/>
              </a:rPr>
              <a:t>3.69 </a:t>
            </a:r>
            <a:r>
              <a:rPr dirty="0" sz="2000">
                <a:latin typeface="Segoe UI"/>
                <a:cs typeface="Segoe UI"/>
              </a:rPr>
              <a:t>per cent </a:t>
            </a:r>
            <a:r>
              <a:rPr dirty="0" sz="2000" spc="-5">
                <a:latin typeface="Segoe UI"/>
                <a:cs typeface="Segoe UI"/>
              </a:rPr>
              <a:t>in 2017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 spc="-5">
                <a:latin typeface="Segoe UI"/>
                <a:cs typeface="Segoe UI"/>
              </a:rPr>
              <a:t>2.71 </a:t>
            </a:r>
            <a:r>
              <a:rPr dirty="0" sz="2000">
                <a:latin typeface="Segoe UI"/>
                <a:cs typeface="Segoe UI"/>
              </a:rPr>
              <a:t>per cent </a:t>
            </a:r>
            <a:r>
              <a:rPr dirty="0" sz="2000" spc="-5">
                <a:latin typeface="Segoe UI"/>
                <a:cs typeface="Segoe UI"/>
              </a:rPr>
              <a:t>in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2001.</a:t>
            </a:r>
            <a:endParaRPr sz="2000">
              <a:latin typeface="Segoe UI"/>
              <a:cs typeface="Segoe UI"/>
            </a:endParaRPr>
          </a:p>
          <a:p>
            <a:pPr marL="12700" marR="5080">
              <a:lnSpc>
                <a:spcPct val="110000"/>
              </a:lnSpc>
              <a:spcBef>
                <a:spcPts val="1500"/>
              </a:spcBef>
              <a:tabLst>
                <a:tab pos="6322695" algn="l"/>
              </a:tabLst>
            </a:pPr>
            <a:r>
              <a:rPr dirty="0" sz="2000" spc="-5">
                <a:latin typeface="Segoe UI"/>
                <a:cs typeface="Segoe UI"/>
              </a:rPr>
              <a:t>In </a:t>
            </a:r>
            <a:r>
              <a:rPr dirty="0" sz="2000">
                <a:latin typeface="Segoe UI"/>
                <a:cs typeface="Segoe UI"/>
              </a:rPr>
              <a:t>FY19 (up to October </a:t>
            </a:r>
            <a:r>
              <a:rPr dirty="0" sz="2000" spc="-5">
                <a:latin typeface="Segoe UI"/>
                <a:cs typeface="Segoe UI"/>
              </a:rPr>
              <a:t>2018), premium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 spc="5">
                <a:latin typeface="Segoe UI"/>
                <a:cs typeface="Segoe UI"/>
              </a:rPr>
              <a:t>new </a:t>
            </a:r>
            <a:r>
              <a:rPr dirty="0" sz="2000" spc="-5">
                <a:latin typeface="Segoe UI"/>
                <a:cs typeface="Segoe UI"/>
              </a:rPr>
              <a:t>life </a:t>
            </a:r>
            <a:r>
              <a:rPr dirty="0" sz="2000">
                <a:latin typeface="Segoe UI"/>
                <a:cs typeface="Segoe UI"/>
              </a:rPr>
              <a:t>insurance business </a:t>
            </a:r>
            <a:r>
              <a:rPr dirty="0" sz="2000" spc="-5">
                <a:latin typeface="Segoe UI"/>
                <a:cs typeface="Segoe UI"/>
              </a:rPr>
              <a:t>increased 3.66 </a:t>
            </a:r>
            <a:r>
              <a:rPr dirty="0" sz="2000">
                <a:latin typeface="Segoe UI"/>
                <a:cs typeface="Segoe UI"/>
              </a:rPr>
              <a:t>per  cent </a:t>
            </a:r>
            <a:r>
              <a:rPr dirty="0" sz="2000" spc="-5">
                <a:latin typeface="Segoe UI"/>
                <a:cs typeface="Segoe UI"/>
              </a:rPr>
              <a:t>year-on-year to </a:t>
            </a:r>
            <a:r>
              <a:rPr dirty="0" sz="2000">
                <a:latin typeface="Segoe UI"/>
                <a:cs typeface="Segoe UI"/>
              </a:rPr>
              <a:t>Rs </a:t>
            </a:r>
            <a:r>
              <a:rPr dirty="0" sz="2000" spc="-5">
                <a:latin typeface="Segoe UI"/>
                <a:cs typeface="Segoe UI"/>
              </a:rPr>
              <a:t>1.09 trillion </a:t>
            </a:r>
            <a:r>
              <a:rPr dirty="0" sz="2000">
                <a:latin typeface="Segoe UI"/>
                <a:cs typeface="Segoe UI"/>
              </a:rPr>
              <a:t>(US$</a:t>
            </a:r>
            <a:r>
              <a:rPr dirty="0" sz="2000" spc="6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15.46</a:t>
            </a:r>
            <a:r>
              <a:rPr dirty="0" sz="200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billion).	</a:t>
            </a:r>
            <a:r>
              <a:rPr dirty="0" sz="2000">
                <a:latin typeface="Segoe UI"/>
                <a:cs typeface="Segoe UI"/>
              </a:rPr>
              <a:t>In FY19 (up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October </a:t>
            </a:r>
            <a:r>
              <a:rPr dirty="0" sz="2000" spc="-5">
                <a:latin typeface="Segoe UI"/>
                <a:cs typeface="Segoe UI"/>
              </a:rPr>
              <a:t>2018),</a:t>
            </a:r>
            <a:r>
              <a:rPr dirty="0" sz="2000" spc="-10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gross  direct premiums </a:t>
            </a:r>
            <a:r>
              <a:rPr dirty="0" sz="2000" spc="-15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non-life insurers reached Rs 962.05 billion </a:t>
            </a:r>
            <a:r>
              <a:rPr dirty="0" sz="2000">
                <a:latin typeface="Segoe UI"/>
                <a:cs typeface="Segoe UI"/>
              </a:rPr>
              <a:t>(US$ </a:t>
            </a:r>
            <a:r>
              <a:rPr dirty="0" sz="2000" spc="-5">
                <a:latin typeface="Segoe UI"/>
                <a:cs typeface="Segoe UI"/>
              </a:rPr>
              <a:t>13.71 billion), </a:t>
            </a:r>
            <a:r>
              <a:rPr dirty="0" sz="2000">
                <a:latin typeface="Segoe UI"/>
                <a:cs typeface="Segoe UI"/>
              </a:rPr>
              <a:t>showing a  </a:t>
            </a:r>
            <a:r>
              <a:rPr dirty="0" sz="2000" spc="-5">
                <a:latin typeface="Segoe UI"/>
                <a:cs typeface="Segoe UI"/>
              </a:rPr>
              <a:t>year-on-year growth rate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12.40 </a:t>
            </a:r>
            <a:r>
              <a:rPr dirty="0" sz="2000">
                <a:latin typeface="Segoe UI"/>
                <a:cs typeface="Segoe UI"/>
              </a:rPr>
              <a:t>per</a:t>
            </a:r>
            <a:r>
              <a:rPr dirty="0" sz="2000" spc="-3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cent.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11070" y="857250"/>
            <a:ext cx="7600950" cy="5829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648450"/>
            <a:chOff x="0" y="0"/>
            <a:chExt cx="12192000" cy="6648450"/>
          </a:xfrm>
        </p:grpSpPr>
        <p:sp>
          <p:nvSpPr>
            <p:cNvPr id="3" name="object 3"/>
            <p:cNvSpPr/>
            <p:nvPr/>
          </p:nvSpPr>
          <p:spPr>
            <a:xfrm>
              <a:off x="2236723" y="862075"/>
              <a:ext cx="7560818" cy="578637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222106" y="780161"/>
              <a:ext cx="1744345" cy="1087755"/>
            </a:xfrm>
            <a:custGeom>
              <a:avLst/>
              <a:gdLst/>
              <a:ahLst/>
              <a:cxnLst/>
              <a:rect l="l" t="t" r="r" b="b"/>
              <a:pathLst>
                <a:path w="1744345" h="1087755">
                  <a:moveTo>
                    <a:pt x="872109" y="0"/>
                  </a:moveTo>
                  <a:lnTo>
                    <a:pt x="812392" y="1254"/>
                  </a:lnTo>
                  <a:lnTo>
                    <a:pt x="753756" y="4964"/>
                  </a:lnTo>
                  <a:lnTo>
                    <a:pt x="696331" y="11047"/>
                  </a:lnTo>
                  <a:lnTo>
                    <a:pt x="640247" y="19424"/>
                  </a:lnTo>
                  <a:lnTo>
                    <a:pt x="585633" y="30013"/>
                  </a:lnTo>
                  <a:lnTo>
                    <a:pt x="532620" y="42733"/>
                  </a:lnTo>
                  <a:lnTo>
                    <a:pt x="481336" y="57503"/>
                  </a:lnTo>
                  <a:lnTo>
                    <a:pt x="431912" y="74243"/>
                  </a:lnTo>
                  <a:lnTo>
                    <a:pt x="384478" y="92870"/>
                  </a:lnTo>
                  <a:lnTo>
                    <a:pt x="339164" y="113305"/>
                  </a:lnTo>
                  <a:lnTo>
                    <a:pt x="296099" y="135467"/>
                  </a:lnTo>
                  <a:lnTo>
                    <a:pt x="255412" y="159273"/>
                  </a:lnTo>
                  <a:lnTo>
                    <a:pt x="217235" y="184644"/>
                  </a:lnTo>
                  <a:lnTo>
                    <a:pt x="181697" y="211499"/>
                  </a:lnTo>
                  <a:lnTo>
                    <a:pt x="148927" y="239755"/>
                  </a:lnTo>
                  <a:lnTo>
                    <a:pt x="119055" y="269334"/>
                  </a:lnTo>
                  <a:lnTo>
                    <a:pt x="92211" y="300152"/>
                  </a:lnTo>
                  <a:lnTo>
                    <a:pt x="68526" y="332130"/>
                  </a:lnTo>
                  <a:lnTo>
                    <a:pt x="48128" y="365187"/>
                  </a:lnTo>
                  <a:lnTo>
                    <a:pt x="17715" y="434212"/>
                  </a:lnTo>
                  <a:lnTo>
                    <a:pt x="2011" y="506579"/>
                  </a:lnTo>
                  <a:lnTo>
                    <a:pt x="0" y="543813"/>
                  </a:lnTo>
                  <a:lnTo>
                    <a:pt x="2011" y="581049"/>
                  </a:lnTo>
                  <a:lnTo>
                    <a:pt x="17715" y="653421"/>
                  </a:lnTo>
                  <a:lnTo>
                    <a:pt x="48128" y="722454"/>
                  </a:lnTo>
                  <a:lnTo>
                    <a:pt x="68526" y="755517"/>
                  </a:lnTo>
                  <a:lnTo>
                    <a:pt x="92211" y="787501"/>
                  </a:lnTo>
                  <a:lnTo>
                    <a:pt x="119055" y="818326"/>
                  </a:lnTo>
                  <a:lnTo>
                    <a:pt x="148927" y="847912"/>
                  </a:lnTo>
                  <a:lnTo>
                    <a:pt x="181697" y="876176"/>
                  </a:lnTo>
                  <a:lnTo>
                    <a:pt x="217235" y="903038"/>
                  </a:lnTo>
                  <a:lnTo>
                    <a:pt x="255412" y="928417"/>
                  </a:lnTo>
                  <a:lnTo>
                    <a:pt x="296099" y="952232"/>
                  </a:lnTo>
                  <a:lnTo>
                    <a:pt x="339164" y="974401"/>
                  </a:lnTo>
                  <a:lnTo>
                    <a:pt x="384478" y="994843"/>
                  </a:lnTo>
                  <a:lnTo>
                    <a:pt x="431912" y="1013478"/>
                  </a:lnTo>
                  <a:lnTo>
                    <a:pt x="481336" y="1030225"/>
                  </a:lnTo>
                  <a:lnTo>
                    <a:pt x="532620" y="1045001"/>
                  </a:lnTo>
                  <a:lnTo>
                    <a:pt x="585633" y="1057727"/>
                  </a:lnTo>
                  <a:lnTo>
                    <a:pt x="640247" y="1068321"/>
                  </a:lnTo>
                  <a:lnTo>
                    <a:pt x="696331" y="1076701"/>
                  </a:lnTo>
                  <a:lnTo>
                    <a:pt x="753756" y="1082788"/>
                  </a:lnTo>
                  <a:lnTo>
                    <a:pt x="812392" y="1086499"/>
                  </a:lnTo>
                  <a:lnTo>
                    <a:pt x="872109" y="1087754"/>
                  </a:lnTo>
                  <a:lnTo>
                    <a:pt x="931826" y="1086499"/>
                  </a:lnTo>
                  <a:lnTo>
                    <a:pt x="990463" y="1082788"/>
                  </a:lnTo>
                  <a:lnTo>
                    <a:pt x="1047891" y="1076701"/>
                  </a:lnTo>
                  <a:lnTo>
                    <a:pt x="1103979" y="1068321"/>
                  </a:lnTo>
                  <a:lnTo>
                    <a:pt x="1158598" y="1057727"/>
                  </a:lnTo>
                  <a:lnTo>
                    <a:pt x="1211617" y="1045001"/>
                  </a:lnTo>
                  <a:lnTo>
                    <a:pt x="1262907" y="1030225"/>
                  </a:lnTo>
                  <a:lnTo>
                    <a:pt x="1312338" y="1013478"/>
                  </a:lnTo>
                  <a:lnTo>
                    <a:pt x="1359779" y="994843"/>
                  </a:lnTo>
                  <a:lnTo>
                    <a:pt x="1405101" y="974401"/>
                  </a:lnTo>
                  <a:lnTo>
                    <a:pt x="1448174" y="952232"/>
                  </a:lnTo>
                  <a:lnTo>
                    <a:pt x="1488868" y="928417"/>
                  </a:lnTo>
                  <a:lnTo>
                    <a:pt x="1527053" y="903038"/>
                  </a:lnTo>
                  <a:lnTo>
                    <a:pt x="1562600" y="876176"/>
                  </a:lnTo>
                  <a:lnTo>
                    <a:pt x="1595377" y="847912"/>
                  </a:lnTo>
                  <a:lnTo>
                    <a:pt x="1625256" y="818326"/>
                  </a:lnTo>
                  <a:lnTo>
                    <a:pt x="1652106" y="787501"/>
                  </a:lnTo>
                  <a:lnTo>
                    <a:pt x="1675798" y="755517"/>
                  </a:lnTo>
                  <a:lnTo>
                    <a:pt x="1696202" y="722454"/>
                  </a:lnTo>
                  <a:lnTo>
                    <a:pt x="1726623" y="653421"/>
                  </a:lnTo>
                  <a:lnTo>
                    <a:pt x="1742332" y="581049"/>
                  </a:lnTo>
                  <a:lnTo>
                    <a:pt x="1744345" y="543813"/>
                  </a:lnTo>
                  <a:lnTo>
                    <a:pt x="1742332" y="506579"/>
                  </a:lnTo>
                  <a:lnTo>
                    <a:pt x="1726623" y="434212"/>
                  </a:lnTo>
                  <a:lnTo>
                    <a:pt x="1696202" y="365187"/>
                  </a:lnTo>
                  <a:lnTo>
                    <a:pt x="1675798" y="332130"/>
                  </a:lnTo>
                  <a:lnTo>
                    <a:pt x="1652106" y="300152"/>
                  </a:lnTo>
                  <a:lnTo>
                    <a:pt x="1625256" y="269334"/>
                  </a:lnTo>
                  <a:lnTo>
                    <a:pt x="1595377" y="239755"/>
                  </a:lnTo>
                  <a:lnTo>
                    <a:pt x="1562600" y="211499"/>
                  </a:lnTo>
                  <a:lnTo>
                    <a:pt x="1527053" y="184644"/>
                  </a:lnTo>
                  <a:lnTo>
                    <a:pt x="1488868" y="159273"/>
                  </a:lnTo>
                  <a:lnTo>
                    <a:pt x="1448174" y="135467"/>
                  </a:lnTo>
                  <a:lnTo>
                    <a:pt x="1405101" y="113305"/>
                  </a:lnTo>
                  <a:lnTo>
                    <a:pt x="1359779" y="92870"/>
                  </a:lnTo>
                  <a:lnTo>
                    <a:pt x="1312338" y="74243"/>
                  </a:lnTo>
                  <a:lnTo>
                    <a:pt x="1262907" y="57503"/>
                  </a:lnTo>
                  <a:lnTo>
                    <a:pt x="1211617" y="42733"/>
                  </a:lnTo>
                  <a:lnTo>
                    <a:pt x="1158598" y="30013"/>
                  </a:lnTo>
                  <a:lnTo>
                    <a:pt x="1103979" y="19424"/>
                  </a:lnTo>
                  <a:lnTo>
                    <a:pt x="1047891" y="11047"/>
                  </a:lnTo>
                  <a:lnTo>
                    <a:pt x="990463" y="4964"/>
                  </a:lnTo>
                  <a:lnTo>
                    <a:pt x="931826" y="1254"/>
                  </a:lnTo>
                  <a:lnTo>
                    <a:pt x="8721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85545"/>
            <a:ext cx="15468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440" b="0">
                <a:latin typeface="Arial"/>
                <a:cs typeface="Arial"/>
              </a:rPr>
              <a:t>Capital</a:t>
            </a:r>
            <a:r>
              <a:rPr dirty="0" sz="3200" spc="-470" b="0">
                <a:latin typeface="Arial"/>
                <a:cs typeface="Arial"/>
              </a:rPr>
              <a:t> </a:t>
            </a:r>
            <a:r>
              <a:rPr dirty="0" sz="3200" spc="-680" b="0">
                <a:latin typeface="Arial"/>
                <a:cs typeface="Arial"/>
              </a:rPr>
              <a:t>Base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19323" y="1139507"/>
            <a:ext cx="6753859" cy="5037455"/>
            <a:chOff x="2719323" y="1139507"/>
            <a:chExt cx="6753859" cy="5037455"/>
          </a:xfrm>
        </p:grpSpPr>
        <p:sp>
          <p:nvSpPr>
            <p:cNvPr id="4" name="object 4"/>
            <p:cNvSpPr/>
            <p:nvPr/>
          </p:nvSpPr>
          <p:spPr>
            <a:xfrm>
              <a:off x="2719323" y="1422336"/>
              <a:ext cx="6753479" cy="475462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173339" y="1139507"/>
              <a:ext cx="1299845" cy="577215"/>
            </a:xfrm>
            <a:custGeom>
              <a:avLst/>
              <a:gdLst/>
              <a:ahLst/>
              <a:cxnLst/>
              <a:rect l="l" t="t" r="r" b="b"/>
              <a:pathLst>
                <a:path w="1299845" h="577214">
                  <a:moveTo>
                    <a:pt x="1299337" y="0"/>
                  </a:moveTo>
                  <a:lnTo>
                    <a:pt x="0" y="0"/>
                  </a:lnTo>
                  <a:lnTo>
                    <a:pt x="0" y="576770"/>
                  </a:lnTo>
                  <a:lnTo>
                    <a:pt x="1299337" y="576770"/>
                  </a:lnTo>
                  <a:lnTo>
                    <a:pt x="12993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393815"/>
            <a:chOff x="0" y="0"/>
            <a:chExt cx="12192000" cy="6393815"/>
          </a:xfrm>
        </p:grpSpPr>
        <p:sp>
          <p:nvSpPr>
            <p:cNvPr id="3" name="object 3"/>
            <p:cNvSpPr/>
            <p:nvPr/>
          </p:nvSpPr>
          <p:spPr>
            <a:xfrm>
              <a:off x="2007870" y="716864"/>
              <a:ext cx="7810500" cy="56769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181340" y="716876"/>
              <a:ext cx="1299845" cy="865505"/>
            </a:xfrm>
            <a:custGeom>
              <a:avLst/>
              <a:gdLst/>
              <a:ahLst/>
              <a:cxnLst/>
              <a:rect l="l" t="t" r="r" b="b"/>
              <a:pathLst>
                <a:path w="1299845" h="865505">
                  <a:moveTo>
                    <a:pt x="1299336" y="0"/>
                  </a:moveTo>
                  <a:lnTo>
                    <a:pt x="0" y="0"/>
                  </a:lnTo>
                  <a:lnTo>
                    <a:pt x="0" y="865162"/>
                  </a:lnTo>
                  <a:lnTo>
                    <a:pt x="1299336" y="865162"/>
                  </a:lnTo>
                  <a:lnTo>
                    <a:pt x="12993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0155" y="1135506"/>
            <a:ext cx="32416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5" b="0">
                <a:latin typeface="Segoe UI"/>
                <a:cs typeface="Segoe UI"/>
              </a:rPr>
              <a:t>MOTOR</a:t>
            </a:r>
            <a:r>
              <a:rPr dirty="0" sz="2800" spc="-80" b="0">
                <a:latin typeface="Segoe UI"/>
                <a:cs typeface="Segoe UI"/>
              </a:rPr>
              <a:t> </a:t>
            </a:r>
            <a:r>
              <a:rPr dirty="0" sz="2800" spc="-10" b="0">
                <a:latin typeface="Segoe UI"/>
                <a:cs typeface="Segoe UI"/>
              </a:rPr>
              <a:t>INSURANCE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0155" y="1967230"/>
            <a:ext cx="10497185" cy="2465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7800975" algn="l"/>
              </a:tabLst>
            </a:pPr>
            <a:r>
              <a:rPr dirty="0" sz="2000">
                <a:latin typeface="Segoe UI"/>
                <a:cs typeface="Segoe UI"/>
              </a:rPr>
              <a:t>Motor insurance </a:t>
            </a:r>
            <a:r>
              <a:rPr dirty="0" sz="2000" spc="-5">
                <a:latin typeface="Segoe UI"/>
                <a:cs typeface="Segoe UI"/>
              </a:rPr>
              <a:t>gives complete protection </a:t>
            </a:r>
            <a:r>
              <a:rPr dirty="0" sz="2000">
                <a:latin typeface="Segoe UI"/>
                <a:cs typeface="Segoe UI"/>
              </a:rPr>
              <a:t>against</a:t>
            </a:r>
            <a:r>
              <a:rPr dirty="0" sz="2000" spc="5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physical</a:t>
            </a:r>
            <a:r>
              <a:rPr dirty="0" sz="2000" spc="-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damage	or </a:t>
            </a:r>
            <a:r>
              <a:rPr dirty="0" sz="2000" spc="-5">
                <a:latin typeface="Segoe UI"/>
                <a:cs typeface="Segoe UI"/>
              </a:rPr>
              <a:t>loss </a:t>
            </a:r>
            <a:r>
              <a:rPr dirty="0" sz="2000" spc="-10">
                <a:latin typeface="Segoe UI"/>
                <a:cs typeface="Segoe UI"/>
              </a:rPr>
              <a:t>from </a:t>
            </a:r>
            <a:r>
              <a:rPr dirty="0" sz="2000">
                <a:latin typeface="Segoe UI"/>
                <a:cs typeface="Segoe UI"/>
              </a:rPr>
              <a:t>natural</a:t>
            </a:r>
            <a:r>
              <a:rPr dirty="0" sz="2000" spc="-4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and  </a:t>
            </a:r>
            <a:r>
              <a:rPr dirty="0" sz="2000" spc="-5">
                <a:latin typeface="Segoe UI"/>
                <a:cs typeface="Segoe UI"/>
              </a:rPr>
              <a:t>man-made</a:t>
            </a:r>
            <a:r>
              <a:rPr dirty="0" sz="2000" spc="-4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calamities.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8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Segoe UI"/>
                <a:cs typeface="Segoe UI"/>
              </a:rPr>
              <a:t>It </a:t>
            </a:r>
            <a:r>
              <a:rPr dirty="0" sz="2000" spc="-10">
                <a:latin typeface="Segoe UI"/>
                <a:cs typeface="Segoe UI"/>
              </a:rPr>
              <a:t>broadly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covers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Injuries/death </a:t>
            </a:r>
            <a:r>
              <a:rPr dirty="0" sz="2000">
                <a:latin typeface="Segoe UI"/>
                <a:cs typeface="Segoe UI"/>
              </a:rPr>
              <a:t>to person or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persons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Damage to</a:t>
            </a:r>
            <a:r>
              <a:rPr dirty="0" sz="2000" spc="-5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property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-5">
                <a:latin typeface="Segoe UI"/>
                <a:cs typeface="Segoe UI"/>
              </a:rPr>
              <a:t>Damage to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vehicle</a:t>
            </a:r>
            <a:r>
              <a:rPr dirty="0" sz="2000" spc="-25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itself</a:t>
            </a:r>
            <a:endParaRPr sz="2000">
              <a:latin typeface="Segoe UI"/>
              <a:cs typeface="Segoe UI"/>
            </a:endParaRPr>
          </a:p>
          <a:p>
            <a:pPr marL="102235" indent="-90170">
              <a:lnSpc>
                <a:spcPct val="100000"/>
              </a:lnSpc>
              <a:buSzPct val="95000"/>
              <a:buFont typeface="Arial"/>
              <a:buChar char="•"/>
              <a:tabLst>
                <a:tab pos="102870" algn="l"/>
              </a:tabLst>
            </a:pPr>
            <a:r>
              <a:rPr dirty="0" sz="2000" spc="5">
                <a:latin typeface="Segoe UI"/>
                <a:cs typeface="Segoe UI"/>
              </a:rPr>
              <a:t>Thefts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5">
                <a:latin typeface="Segoe UI"/>
                <a:cs typeface="Segoe UI"/>
              </a:rPr>
              <a:t>parts </a:t>
            </a:r>
            <a:r>
              <a:rPr dirty="0" sz="2000">
                <a:latin typeface="Segoe UI"/>
                <a:cs typeface="Segoe UI"/>
              </a:rPr>
              <a:t>or the </a:t>
            </a:r>
            <a:r>
              <a:rPr dirty="0" sz="2000" spc="5">
                <a:latin typeface="Segoe UI"/>
                <a:cs typeface="Segoe UI"/>
              </a:rPr>
              <a:t>theft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vehicle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itself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72607" y="2968879"/>
            <a:ext cx="4491355" cy="1042669"/>
          </a:xfrm>
          <a:custGeom>
            <a:avLst/>
            <a:gdLst/>
            <a:ahLst/>
            <a:cxnLst/>
            <a:rect l="l" t="t" r="r" b="b"/>
            <a:pathLst>
              <a:path w="4491355" h="1042670">
                <a:moveTo>
                  <a:pt x="3257422" y="0"/>
                </a:moveTo>
                <a:lnTo>
                  <a:pt x="3257422" y="928624"/>
                </a:lnTo>
                <a:lnTo>
                  <a:pt x="4491227" y="928624"/>
                </a:lnTo>
                <a:lnTo>
                  <a:pt x="4491227" y="1042162"/>
                </a:lnTo>
              </a:path>
              <a:path w="4491355" h="1042670">
                <a:moveTo>
                  <a:pt x="3257422" y="0"/>
                </a:moveTo>
                <a:lnTo>
                  <a:pt x="3257422" y="928624"/>
                </a:lnTo>
                <a:lnTo>
                  <a:pt x="2994151" y="928624"/>
                </a:lnTo>
                <a:lnTo>
                  <a:pt x="2994151" y="1042162"/>
                </a:lnTo>
              </a:path>
              <a:path w="4491355" h="1042670">
                <a:moveTo>
                  <a:pt x="3257422" y="0"/>
                </a:moveTo>
                <a:lnTo>
                  <a:pt x="3257422" y="928624"/>
                </a:lnTo>
                <a:lnTo>
                  <a:pt x="1497075" y="928624"/>
                </a:lnTo>
                <a:lnTo>
                  <a:pt x="1497075" y="1042162"/>
                </a:lnTo>
              </a:path>
              <a:path w="4491355" h="1042670">
                <a:moveTo>
                  <a:pt x="3257422" y="0"/>
                </a:moveTo>
                <a:lnTo>
                  <a:pt x="3257422" y="928624"/>
                </a:lnTo>
                <a:lnTo>
                  <a:pt x="0" y="928624"/>
                </a:lnTo>
                <a:lnTo>
                  <a:pt x="0" y="1042162"/>
                </a:lnTo>
              </a:path>
            </a:pathLst>
          </a:custGeom>
          <a:ln w="12700">
            <a:solidFill>
              <a:srgbClr val="F3B19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967095" y="1697608"/>
            <a:ext cx="3162935" cy="493395"/>
          </a:xfrm>
          <a:custGeom>
            <a:avLst/>
            <a:gdLst/>
            <a:ahLst/>
            <a:cxnLst/>
            <a:rect l="l" t="t" r="r" b="b"/>
            <a:pathLst>
              <a:path w="3162934" h="493394">
                <a:moveTo>
                  <a:pt x="0" y="0"/>
                </a:moveTo>
                <a:lnTo>
                  <a:pt x="0" y="379983"/>
                </a:lnTo>
                <a:lnTo>
                  <a:pt x="3162934" y="379983"/>
                </a:lnTo>
                <a:lnTo>
                  <a:pt x="3162934" y="493394"/>
                </a:lnTo>
              </a:path>
            </a:pathLst>
          </a:custGeom>
          <a:ln w="12700">
            <a:solidFill>
              <a:srgbClr val="EE91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878454" y="2986023"/>
            <a:ext cx="1497330" cy="1025525"/>
          </a:xfrm>
          <a:custGeom>
            <a:avLst/>
            <a:gdLst/>
            <a:ahLst/>
            <a:cxnLst/>
            <a:rect l="l" t="t" r="r" b="b"/>
            <a:pathLst>
              <a:path w="1497329" h="1025525">
                <a:moveTo>
                  <a:pt x="731393" y="0"/>
                </a:moveTo>
                <a:lnTo>
                  <a:pt x="731393" y="911478"/>
                </a:lnTo>
                <a:lnTo>
                  <a:pt x="1497075" y="911478"/>
                </a:lnTo>
                <a:lnTo>
                  <a:pt x="1497075" y="1025017"/>
                </a:lnTo>
              </a:path>
              <a:path w="1497329" h="1025525">
                <a:moveTo>
                  <a:pt x="731393" y="0"/>
                </a:moveTo>
                <a:lnTo>
                  <a:pt x="731393" y="911478"/>
                </a:lnTo>
                <a:lnTo>
                  <a:pt x="0" y="911478"/>
                </a:lnTo>
                <a:lnTo>
                  <a:pt x="0" y="1025017"/>
                </a:lnTo>
              </a:path>
            </a:pathLst>
          </a:custGeom>
          <a:ln w="12700">
            <a:solidFill>
              <a:srgbClr val="F3B19A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3603497" y="913511"/>
            <a:ext cx="3118485" cy="1301115"/>
            <a:chOff x="3603497" y="913511"/>
            <a:chExt cx="3118485" cy="1301115"/>
          </a:xfrm>
        </p:grpSpPr>
        <p:sp>
          <p:nvSpPr>
            <p:cNvPr id="6" name="object 6"/>
            <p:cNvSpPr/>
            <p:nvPr/>
          </p:nvSpPr>
          <p:spPr>
            <a:xfrm>
              <a:off x="3609847" y="1697609"/>
              <a:ext cx="2357755" cy="510540"/>
            </a:xfrm>
            <a:custGeom>
              <a:avLst/>
              <a:gdLst/>
              <a:ahLst/>
              <a:cxnLst/>
              <a:rect l="l" t="t" r="r" b="b"/>
              <a:pathLst>
                <a:path w="2357754" h="510539">
                  <a:moveTo>
                    <a:pt x="2357247" y="0"/>
                  </a:moveTo>
                  <a:lnTo>
                    <a:pt x="2357247" y="397128"/>
                  </a:lnTo>
                  <a:lnTo>
                    <a:pt x="0" y="397128"/>
                  </a:lnTo>
                  <a:lnTo>
                    <a:pt x="0" y="510539"/>
                  </a:lnTo>
                </a:path>
              </a:pathLst>
            </a:custGeom>
            <a:ln w="12700">
              <a:solidFill>
                <a:srgbClr val="EE91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354573" y="919861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190" y="0"/>
                  </a:moveTo>
                  <a:lnTo>
                    <a:pt x="77850" y="0"/>
                  </a:lnTo>
                  <a:lnTo>
                    <a:pt x="47523" y="6107"/>
                  </a:lnTo>
                  <a:lnTo>
                    <a:pt x="22780" y="22764"/>
                  </a:lnTo>
                  <a:lnTo>
                    <a:pt x="6109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9" y="730277"/>
                  </a:lnTo>
                  <a:lnTo>
                    <a:pt x="22780" y="754983"/>
                  </a:lnTo>
                  <a:lnTo>
                    <a:pt x="47523" y="771640"/>
                  </a:lnTo>
                  <a:lnTo>
                    <a:pt x="77850" y="777748"/>
                  </a:lnTo>
                  <a:lnTo>
                    <a:pt x="1147190" y="777748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5" y="700024"/>
                  </a:lnTo>
                  <a:lnTo>
                    <a:pt x="1224915" y="77724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0" y="0"/>
                  </a:lnTo>
                  <a:close/>
                </a:path>
              </a:pathLst>
            </a:custGeom>
            <a:solidFill>
              <a:srgbClr val="BC61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354573" y="919861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4"/>
                  </a:moveTo>
                  <a:lnTo>
                    <a:pt x="6109" y="47470"/>
                  </a:lnTo>
                  <a:lnTo>
                    <a:pt x="22780" y="22764"/>
                  </a:lnTo>
                  <a:lnTo>
                    <a:pt x="47523" y="6107"/>
                  </a:lnTo>
                  <a:lnTo>
                    <a:pt x="77850" y="0"/>
                  </a:lnTo>
                  <a:lnTo>
                    <a:pt x="1147190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5" y="77724"/>
                  </a:lnTo>
                  <a:lnTo>
                    <a:pt x="1224915" y="700024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0" y="777748"/>
                  </a:lnTo>
                  <a:lnTo>
                    <a:pt x="77850" y="777748"/>
                  </a:lnTo>
                  <a:lnTo>
                    <a:pt x="47523" y="771640"/>
                  </a:lnTo>
                  <a:lnTo>
                    <a:pt x="22780" y="754983"/>
                  </a:lnTo>
                  <a:lnTo>
                    <a:pt x="6109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490717" y="1049147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064" y="0"/>
                  </a:moveTo>
                  <a:lnTo>
                    <a:pt x="77724" y="0"/>
                  </a:lnTo>
                  <a:lnTo>
                    <a:pt x="47470" y="6107"/>
                  </a:lnTo>
                  <a:lnTo>
                    <a:pt x="22764" y="22764"/>
                  </a:lnTo>
                  <a:lnTo>
                    <a:pt x="6107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7" y="730277"/>
                  </a:lnTo>
                  <a:lnTo>
                    <a:pt x="22764" y="754983"/>
                  </a:lnTo>
                  <a:lnTo>
                    <a:pt x="47470" y="771640"/>
                  </a:lnTo>
                  <a:lnTo>
                    <a:pt x="77724" y="777748"/>
                  </a:lnTo>
                  <a:lnTo>
                    <a:pt x="1147064" y="777748"/>
                  </a:lnTo>
                  <a:lnTo>
                    <a:pt x="1177337" y="771640"/>
                  </a:lnTo>
                  <a:lnTo>
                    <a:pt x="1202086" y="754983"/>
                  </a:lnTo>
                  <a:lnTo>
                    <a:pt x="1218787" y="730277"/>
                  </a:lnTo>
                  <a:lnTo>
                    <a:pt x="1224914" y="700024"/>
                  </a:lnTo>
                  <a:lnTo>
                    <a:pt x="1224914" y="77724"/>
                  </a:lnTo>
                  <a:lnTo>
                    <a:pt x="1218787" y="47470"/>
                  </a:lnTo>
                  <a:lnTo>
                    <a:pt x="1202086" y="22764"/>
                  </a:lnTo>
                  <a:lnTo>
                    <a:pt x="1177337" y="6107"/>
                  </a:lnTo>
                  <a:lnTo>
                    <a:pt x="114706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490717" y="1049147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147064" y="0"/>
                  </a:lnTo>
                  <a:lnTo>
                    <a:pt x="1177337" y="6107"/>
                  </a:lnTo>
                  <a:lnTo>
                    <a:pt x="1202086" y="22764"/>
                  </a:lnTo>
                  <a:lnTo>
                    <a:pt x="1218787" y="47470"/>
                  </a:lnTo>
                  <a:lnTo>
                    <a:pt x="1224914" y="77724"/>
                  </a:lnTo>
                  <a:lnTo>
                    <a:pt x="1224914" y="700024"/>
                  </a:lnTo>
                  <a:lnTo>
                    <a:pt x="1218787" y="730277"/>
                  </a:lnTo>
                  <a:lnTo>
                    <a:pt x="1202086" y="754983"/>
                  </a:lnTo>
                  <a:lnTo>
                    <a:pt x="1177337" y="771640"/>
                  </a:lnTo>
                  <a:lnTo>
                    <a:pt x="1147064" y="777748"/>
                  </a:lnTo>
                  <a:lnTo>
                    <a:pt x="77724" y="777748"/>
                  </a:lnTo>
                  <a:lnTo>
                    <a:pt x="47470" y="771640"/>
                  </a:lnTo>
                  <a:lnTo>
                    <a:pt x="22764" y="754983"/>
                  </a:lnTo>
                  <a:lnTo>
                    <a:pt x="6107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D6702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640451" y="1107694"/>
            <a:ext cx="927100" cy="634365"/>
          </a:xfrm>
          <a:prstGeom prst="rect"/>
        </p:spPr>
        <p:txBody>
          <a:bodyPr wrap="square" lIns="0" tIns="24130" rIns="0" bIns="0" rtlCol="0" vert="horz">
            <a:spAutoFit/>
          </a:bodyPr>
          <a:lstStyle/>
          <a:p>
            <a:pPr marL="12700" marR="5080" indent="100330">
              <a:lnSpc>
                <a:spcPts val="2390"/>
              </a:lnSpc>
              <a:spcBef>
                <a:spcPts val="190"/>
              </a:spcBef>
            </a:pPr>
            <a:r>
              <a:rPr dirty="0" b="0">
                <a:latin typeface="Segoe UI"/>
                <a:cs typeface="Segoe UI"/>
              </a:rPr>
              <a:t>Motor  </a:t>
            </a:r>
            <a:r>
              <a:rPr dirty="0" spc="-120" b="0">
                <a:latin typeface="Segoe UI"/>
                <a:cs typeface="Segoe UI"/>
              </a:rPr>
              <a:t>V</a:t>
            </a:r>
            <a:r>
              <a:rPr dirty="0" b="0">
                <a:latin typeface="Segoe UI"/>
                <a:cs typeface="Segoe UI"/>
              </a:rPr>
              <a:t>ehic</a:t>
            </a:r>
            <a:r>
              <a:rPr dirty="0" spc="-10" b="0">
                <a:latin typeface="Segoe UI"/>
                <a:cs typeface="Segoe UI"/>
              </a:rPr>
              <a:t>l</a:t>
            </a:r>
            <a:r>
              <a:rPr dirty="0" b="0">
                <a:latin typeface="Segoe UI"/>
                <a:cs typeface="Segoe UI"/>
              </a:rPr>
              <a:t>es</a:t>
            </a:r>
          </a:p>
        </p:txBody>
      </p:sp>
      <p:grpSp>
        <p:nvGrpSpPr>
          <p:cNvPr id="12" name="object 12"/>
          <p:cNvGrpSpPr/>
          <p:nvPr/>
        </p:nvGrpSpPr>
        <p:grpSpPr>
          <a:xfrm>
            <a:off x="2990976" y="2201798"/>
            <a:ext cx="1374140" cy="920115"/>
            <a:chOff x="2990976" y="2201798"/>
            <a:chExt cx="1374140" cy="920115"/>
          </a:xfrm>
        </p:grpSpPr>
        <p:sp>
          <p:nvSpPr>
            <p:cNvPr id="13" name="object 13"/>
            <p:cNvSpPr/>
            <p:nvPr/>
          </p:nvSpPr>
          <p:spPr>
            <a:xfrm>
              <a:off x="2997326" y="2208148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190" y="0"/>
                  </a:moveTo>
                  <a:lnTo>
                    <a:pt x="77850" y="0"/>
                  </a:lnTo>
                  <a:lnTo>
                    <a:pt x="47577" y="6127"/>
                  </a:lnTo>
                  <a:lnTo>
                    <a:pt x="22828" y="22828"/>
                  </a:lnTo>
                  <a:lnTo>
                    <a:pt x="6127" y="47577"/>
                  </a:lnTo>
                  <a:lnTo>
                    <a:pt x="0" y="77850"/>
                  </a:lnTo>
                  <a:lnTo>
                    <a:pt x="0" y="700024"/>
                  </a:lnTo>
                  <a:lnTo>
                    <a:pt x="6127" y="730351"/>
                  </a:lnTo>
                  <a:lnTo>
                    <a:pt x="22828" y="755094"/>
                  </a:lnTo>
                  <a:lnTo>
                    <a:pt x="47577" y="771765"/>
                  </a:lnTo>
                  <a:lnTo>
                    <a:pt x="77850" y="777875"/>
                  </a:lnTo>
                  <a:lnTo>
                    <a:pt x="1147190" y="777875"/>
                  </a:lnTo>
                  <a:lnTo>
                    <a:pt x="1177444" y="771765"/>
                  </a:lnTo>
                  <a:lnTo>
                    <a:pt x="1202150" y="755094"/>
                  </a:lnTo>
                  <a:lnTo>
                    <a:pt x="1218807" y="730351"/>
                  </a:lnTo>
                  <a:lnTo>
                    <a:pt x="1224914" y="700024"/>
                  </a:lnTo>
                  <a:lnTo>
                    <a:pt x="1224914" y="77850"/>
                  </a:lnTo>
                  <a:lnTo>
                    <a:pt x="1218807" y="47577"/>
                  </a:lnTo>
                  <a:lnTo>
                    <a:pt x="1202150" y="22828"/>
                  </a:lnTo>
                  <a:lnTo>
                    <a:pt x="1177444" y="6127"/>
                  </a:lnTo>
                  <a:lnTo>
                    <a:pt x="1147190" y="0"/>
                  </a:lnTo>
                  <a:close/>
                </a:path>
              </a:pathLst>
            </a:custGeom>
            <a:solidFill>
              <a:srgbClr val="D670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2997326" y="2208148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850"/>
                  </a:moveTo>
                  <a:lnTo>
                    <a:pt x="6127" y="47577"/>
                  </a:lnTo>
                  <a:lnTo>
                    <a:pt x="22828" y="22828"/>
                  </a:lnTo>
                  <a:lnTo>
                    <a:pt x="47577" y="6127"/>
                  </a:lnTo>
                  <a:lnTo>
                    <a:pt x="77850" y="0"/>
                  </a:lnTo>
                  <a:lnTo>
                    <a:pt x="1147190" y="0"/>
                  </a:lnTo>
                  <a:lnTo>
                    <a:pt x="1177444" y="6127"/>
                  </a:lnTo>
                  <a:lnTo>
                    <a:pt x="1202150" y="22828"/>
                  </a:lnTo>
                  <a:lnTo>
                    <a:pt x="1218807" y="47577"/>
                  </a:lnTo>
                  <a:lnTo>
                    <a:pt x="1224914" y="77850"/>
                  </a:lnTo>
                  <a:lnTo>
                    <a:pt x="1224914" y="700024"/>
                  </a:lnTo>
                  <a:lnTo>
                    <a:pt x="1218807" y="730351"/>
                  </a:lnTo>
                  <a:lnTo>
                    <a:pt x="1202150" y="755094"/>
                  </a:lnTo>
                  <a:lnTo>
                    <a:pt x="1177444" y="771765"/>
                  </a:lnTo>
                  <a:lnTo>
                    <a:pt x="1147190" y="777875"/>
                  </a:lnTo>
                  <a:lnTo>
                    <a:pt x="77850" y="777875"/>
                  </a:lnTo>
                  <a:lnTo>
                    <a:pt x="47577" y="771765"/>
                  </a:lnTo>
                  <a:lnTo>
                    <a:pt x="22828" y="755094"/>
                  </a:lnTo>
                  <a:lnTo>
                    <a:pt x="6127" y="730351"/>
                  </a:lnTo>
                  <a:lnTo>
                    <a:pt x="0" y="700024"/>
                  </a:lnTo>
                  <a:lnTo>
                    <a:pt x="0" y="778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133470" y="2337434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064" y="0"/>
                  </a:moveTo>
                  <a:lnTo>
                    <a:pt x="77724" y="0"/>
                  </a:lnTo>
                  <a:lnTo>
                    <a:pt x="47470" y="6127"/>
                  </a:lnTo>
                  <a:lnTo>
                    <a:pt x="22764" y="22828"/>
                  </a:lnTo>
                  <a:lnTo>
                    <a:pt x="6107" y="47577"/>
                  </a:lnTo>
                  <a:lnTo>
                    <a:pt x="0" y="77850"/>
                  </a:lnTo>
                  <a:lnTo>
                    <a:pt x="0" y="700024"/>
                  </a:lnTo>
                  <a:lnTo>
                    <a:pt x="6107" y="730351"/>
                  </a:lnTo>
                  <a:lnTo>
                    <a:pt x="22764" y="755094"/>
                  </a:lnTo>
                  <a:lnTo>
                    <a:pt x="47470" y="771765"/>
                  </a:lnTo>
                  <a:lnTo>
                    <a:pt x="77724" y="777875"/>
                  </a:lnTo>
                  <a:lnTo>
                    <a:pt x="1147064" y="777875"/>
                  </a:lnTo>
                  <a:lnTo>
                    <a:pt x="1177391" y="771765"/>
                  </a:lnTo>
                  <a:lnTo>
                    <a:pt x="1202134" y="755094"/>
                  </a:lnTo>
                  <a:lnTo>
                    <a:pt x="1218805" y="730351"/>
                  </a:lnTo>
                  <a:lnTo>
                    <a:pt x="1224915" y="700024"/>
                  </a:lnTo>
                  <a:lnTo>
                    <a:pt x="1224915" y="77850"/>
                  </a:lnTo>
                  <a:lnTo>
                    <a:pt x="1218805" y="47577"/>
                  </a:lnTo>
                  <a:lnTo>
                    <a:pt x="1202134" y="22828"/>
                  </a:lnTo>
                  <a:lnTo>
                    <a:pt x="1177391" y="6127"/>
                  </a:lnTo>
                  <a:lnTo>
                    <a:pt x="114706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3133470" y="2337434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850"/>
                  </a:moveTo>
                  <a:lnTo>
                    <a:pt x="6107" y="47577"/>
                  </a:lnTo>
                  <a:lnTo>
                    <a:pt x="22764" y="22828"/>
                  </a:lnTo>
                  <a:lnTo>
                    <a:pt x="47470" y="6127"/>
                  </a:lnTo>
                  <a:lnTo>
                    <a:pt x="77724" y="0"/>
                  </a:lnTo>
                  <a:lnTo>
                    <a:pt x="1147064" y="0"/>
                  </a:lnTo>
                  <a:lnTo>
                    <a:pt x="1177391" y="6127"/>
                  </a:lnTo>
                  <a:lnTo>
                    <a:pt x="1202134" y="22828"/>
                  </a:lnTo>
                  <a:lnTo>
                    <a:pt x="1218805" y="47577"/>
                  </a:lnTo>
                  <a:lnTo>
                    <a:pt x="1224915" y="77850"/>
                  </a:lnTo>
                  <a:lnTo>
                    <a:pt x="1224915" y="700024"/>
                  </a:lnTo>
                  <a:lnTo>
                    <a:pt x="1218805" y="730351"/>
                  </a:lnTo>
                  <a:lnTo>
                    <a:pt x="1202134" y="755094"/>
                  </a:lnTo>
                  <a:lnTo>
                    <a:pt x="1177391" y="771765"/>
                  </a:lnTo>
                  <a:lnTo>
                    <a:pt x="1147064" y="777875"/>
                  </a:lnTo>
                  <a:lnTo>
                    <a:pt x="77724" y="777875"/>
                  </a:lnTo>
                  <a:lnTo>
                    <a:pt x="47470" y="771765"/>
                  </a:lnTo>
                  <a:lnTo>
                    <a:pt x="22764" y="755094"/>
                  </a:lnTo>
                  <a:lnTo>
                    <a:pt x="6107" y="730351"/>
                  </a:lnTo>
                  <a:lnTo>
                    <a:pt x="0" y="700024"/>
                  </a:lnTo>
                  <a:lnTo>
                    <a:pt x="0" y="77850"/>
                  </a:lnTo>
                  <a:close/>
                </a:path>
              </a:pathLst>
            </a:custGeom>
            <a:ln w="12700">
              <a:solidFill>
                <a:srgbClr val="EE91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3282822" y="2396489"/>
            <a:ext cx="927100" cy="634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 indent="71120">
              <a:lnSpc>
                <a:spcPts val="2390"/>
              </a:lnSpc>
              <a:spcBef>
                <a:spcPts val="190"/>
              </a:spcBef>
            </a:pPr>
            <a:r>
              <a:rPr dirty="0" sz="2000" spc="-10">
                <a:latin typeface="Segoe UI"/>
                <a:cs typeface="Segoe UI"/>
              </a:rPr>
              <a:t>Private  </a:t>
            </a:r>
            <a:r>
              <a:rPr dirty="0" sz="2000" spc="-120">
                <a:latin typeface="Segoe UI"/>
                <a:cs typeface="Segoe UI"/>
              </a:rPr>
              <a:t>V</a:t>
            </a:r>
            <a:r>
              <a:rPr dirty="0" sz="2000">
                <a:latin typeface="Segoe UI"/>
                <a:cs typeface="Segoe UI"/>
              </a:rPr>
              <a:t>ehic</a:t>
            </a:r>
            <a:r>
              <a:rPr dirty="0" sz="2000" spc="-10">
                <a:latin typeface="Segoe UI"/>
                <a:cs typeface="Segoe UI"/>
              </a:rPr>
              <a:t>l</a:t>
            </a:r>
            <a:r>
              <a:rPr dirty="0" sz="2000">
                <a:latin typeface="Segoe UI"/>
                <a:cs typeface="Segoe UI"/>
              </a:rPr>
              <a:t>es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259583" y="4004690"/>
            <a:ext cx="1374140" cy="920115"/>
            <a:chOff x="2259583" y="4004690"/>
            <a:chExt cx="1374140" cy="920115"/>
          </a:xfrm>
        </p:grpSpPr>
        <p:sp>
          <p:nvSpPr>
            <p:cNvPr id="19" name="object 19"/>
            <p:cNvSpPr/>
            <p:nvPr/>
          </p:nvSpPr>
          <p:spPr>
            <a:xfrm>
              <a:off x="2265933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191" y="0"/>
                  </a:moveTo>
                  <a:lnTo>
                    <a:pt x="77851" y="0"/>
                  </a:lnTo>
                  <a:lnTo>
                    <a:pt x="47577" y="6107"/>
                  </a:lnTo>
                  <a:lnTo>
                    <a:pt x="22828" y="22764"/>
                  </a:lnTo>
                  <a:lnTo>
                    <a:pt x="6127" y="47470"/>
                  </a:lnTo>
                  <a:lnTo>
                    <a:pt x="0" y="77723"/>
                  </a:lnTo>
                  <a:lnTo>
                    <a:pt x="0" y="700023"/>
                  </a:lnTo>
                  <a:lnTo>
                    <a:pt x="6127" y="730277"/>
                  </a:lnTo>
                  <a:lnTo>
                    <a:pt x="22828" y="754983"/>
                  </a:lnTo>
                  <a:lnTo>
                    <a:pt x="47577" y="771640"/>
                  </a:lnTo>
                  <a:lnTo>
                    <a:pt x="77851" y="777747"/>
                  </a:lnTo>
                  <a:lnTo>
                    <a:pt x="1147191" y="777747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5" y="700023"/>
                  </a:lnTo>
                  <a:lnTo>
                    <a:pt x="1224915" y="77723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1" y="0"/>
                  </a:lnTo>
                  <a:close/>
                </a:path>
              </a:pathLst>
            </a:custGeom>
            <a:solidFill>
              <a:srgbClr val="EC7E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265933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723"/>
                  </a:moveTo>
                  <a:lnTo>
                    <a:pt x="6127" y="47470"/>
                  </a:lnTo>
                  <a:lnTo>
                    <a:pt x="22828" y="22764"/>
                  </a:lnTo>
                  <a:lnTo>
                    <a:pt x="47577" y="6107"/>
                  </a:lnTo>
                  <a:lnTo>
                    <a:pt x="77851" y="0"/>
                  </a:lnTo>
                  <a:lnTo>
                    <a:pt x="1147191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5" y="77723"/>
                  </a:lnTo>
                  <a:lnTo>
                    <a:pt x="1224915" y="700023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1" y="777747"/>
                  </a:lnTo>
                  <a:lnTo>
                    <a:pt x="77851" y="777747"/>
                  </a:lnTo>
                  <a:lnTo>
                    <a:pt x="47577" y="771640"/>
                  </a:lnTo>
                  <a:lnTo>
                    <a:pt x="22828" y="754983"/>
                  </a:lnTo>
                  <a:lnTo>
                    <a:pt x="6127" y="730277"/>
                  </a:lnTo>
                  <a:lnTo>
                    <a:pt x="0" y="700023"/>
                  </a:lnTo>
                  <a:lnTo>
                    <a:pt x="0" y="7772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402077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064" y="0"/>
                  </a:moveTo>
                  <a:lnTo>
                    <a:pt x="77724" y="0"/>
                  </a:lnTo>
                  <a:lnTo>
                    <a:pt x="47470" y="6107"/>
                  </a:lnTo>
                  <a:lnTo>
                    <a:pt x="22764" y="22764"/>
                  </a:lnTo>
                  <a:lnTo>
                    <a:pt x="6107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7" y="730277"/>
                  </a:lnTo>
                  <a:lnTo>
                    <a:pt x="22764" y="754983"/>
                  </a:lnTo>
                  <a:lnTo>
                    <a:pt x="47470" y="771640"/>
                  </a:lnTo>
                  <a:lnTo>
                    <a:pt x="77724" y="777748"/>
                  </a:lnTo>
                  <a:lnTo>
                    <a:pt x="1147064" y="777748"/>
                  </a:lnTo>
                  <a:lnTo>
                    <a:pt x="1177391" y="771640"/>
                  </a:lnTo>
                  <a:lnTo>
                    <a:pt x="1202134" y="754983"/>
                  </a:lnTo>
                  <a:lnTo>
                    <a:pt x="1218805" y="730277"/>
                  </a:lnTo>
                  <a:lnTo>
                    <a:pt x="1224914" y="700024"/>
                  </a:lnTo>
                  <a:lnTo>
                    <a:pt x="1224914" y="77724"/>
                  </a:lnTo>
                  <a:lnTo>
                    <a:pt x="1218805" y="47470"/>
                  </a:lnTo>
                  <a:lnTo>
                    <a:pt x="1202134" y="22764"/>
                  </a:lnTo>
                  <a:lnTo>
                    <a:pt x="1177391" y="6107"/>
                  </a:lnTo>
                  <a:lnTo>
                    <a:pt x="114706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2402077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147064" y="0"/>
                  </a:lnTo>
                  <a:lnTo>
                    <a:pt x="1177391" y="6107"/>
                  </a:lnTo>
                  <a:lnTo>
                    <a:pt x="1202134" y="22764"/>
                  </a:lnTo>
                  <a:lnTo>
                    <a:pt x="1218805" y="47470"/>
                  </a:lnTo>
                  <a:lnTo>
                    <a:pt x="1224914" y="77724"/>
                  </a:lnTo>
                  <a:lnTo>
                    <a:pt x="1224914" y="700024"/>
                  </a:lnTo>
                  <a:lnTo>
                    <a:pt x="1218805" y="730277"/>
                  </a:lnTo>
                  <a:lnTo>
                    <a:pt x="1202134" y="754983"/>
                  </a:lnTo>
                  <a:lnTo>
                    <a:pt x="1177391" y="771640"/>
                  </a:lnTo>
                  <a:lnTo>
                    <a:pt x="1147064" y="777748"/>
                  </a:lnTo>
                  <a:lnTo>
                    <a:pt x="77724" y="777748"/>
                  </a:lnTo>
                  <a:lnTo>
                    <a:pt x="47470" y="771640"/>
                  </a:lnTo>
                  <a:lnTo>
                    <a:pt x="22764" y="754983"/>
                  </a:lnTo>
                  <a:lnTo>
                    <a:pt x="6107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3B19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2508630" y="4199635"/>
            <a:ext cx="1010919" cy="634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 indent="215900">
              <a:lnSpc>
                <a:spcPts val="2390"/>
              </a:lnSpc>
              <a:spcBef>
                <a:spcPts val="190"/>
              </a:spcBef>
            </a:pPr>
            <a:r>
              <a:rPr dirty="0" sz="2000" spc="-30">
                <a:latin typeface="Segoe UI"/>
                <a:cs typeface="Segoe UI"/>
              </a:rPr>
              <a:t>Two-  </a:t>
            </a:r>
            <a:r>
              <a:rPr dirty="0" sz="2000">
                <a:latin typeface="Segoe UI"/>
                <a:cs typeface="Segoe UI"/>
              </a:rPr>
              <a:t>w</a:t>
            </a:r>
            <a:r>
              <a:rPr dirty="0" sz="2000" spc="5">
                <a:latin typeface="Segoe UI"/>
                <a:cs typeface="Segoe UI"/>
              </a:rPr>
              <a:t>h</a:t>
            </a:r>
            <a:r>
              <a:rPr dirty="0" sz="2000">
                <a:latin typeface="Segoe UI"/>
                <a:cs typeface="Segoe UI"/>
              </a:rPr>
              <a:t>e</a:t>
            </a:r>
            <a:r>
              <a:rPr dirty="0" sz="2000" spc="-10">
                <a:latin typeface="Segoe UI"/>
                <a:cs typeface="Segoe UI"/>
              </a:rPr>
              <a:t>e</a:t>
            </a:r>
            <a:r>
              <a:rPr dirty="0" sz="2000" spc="-5">
                <a:latin typeface="Segoe UI"/>
                <a:cs typeface="Segoe UI"/>
              </a:rPr>
              <a:t>l</a:t>
            </a:r>
            <a:r>
              <a:rPr dirty="0" sz="2000" spc="-15">
                <a:latin typeface="Segoe UI"/>
                <a:cs typeface="Segoe UI"/>
              </a:rPr>
              <a:t>e</a:t>
            </a:r>
            <a:r>
              <a:rPr dirty="0" sz="2000" spc="5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s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756659" y="4004690"/>
            <a:ext cx="1374140" cy="920115"/>
            <a:chOff x="3756659" y="4004690"/>
            <a:chExt cx="1374140" cy="920115"/>
          </a:xfrm>
        </p:grpSpPr>
        <p:sp>
          <p:nvSpPr>
            <p:cNvPr id="25" name="object 25"/>
            <p:cNvSpPr/>
            <p:nvPr/>
          </p:nvSpPr>
          <p:spPr>
            <a:xfrm>
              <a:off x="3763009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190" y="0"/>
                  </a:moveTo>
                  <a:lnTo>
                    <a:pt x="77850" y="0"/>
                  </a:lnTo>
                  <a:lnTo>
                    <a:pt x="47577" y="6107"/>
                  </a:lnTo>
                  <a:lnTo>
                    <a:pt x="22828" y="22764"/>
                  </a:lnTo>
                  <a:lnTo>
                    <a:pt x="6127" y="47470"/>
                  </a:lnTo>
                  <a:lnTo>
                    <a:pt x="0" y="77723"/>
                  </a:lnTo>
                  <a:lnTo>
                    <a:pt x="0" y="700023"/>
                  </a:lnTo>
                  <a:lnTo>
                    <a:pt x="6127" y="730277"/>
                  </a:lnTo>
                  <a:lnTo>
                    <a:pt x="22828" y="754983"/>
                  </a:lnTo>
                  <a:lnTo>
                    <a:pt x="47577" y="771640"/>
                  </a:lnTo>
                  <a:lnTo>
                    <a:pt x="77850" y="777747"/>
                  </a:lnTo>
                  <a:lnTo>
                    <a:pt x="1147190" y="777747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4" y="700023"/>
                  </a:lnTo>
                  <a:lnTo>
                    <a:pt x="1224914" y="77723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0" y="0"/>
                  </a:lnTo>
                  <a:close/>
                </a:path>
              </a:pathLst>
            </a:custGeom>
            <a:solidFill>
              <a:srgbClr val="EC7E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3763009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723"/>
                  </a:moveTo>
                  <a:lnTo>
                    <a:pt x="6127" y="47470"/>
                  </a:lnTo>
                  <a:lnTo>
                    <a:pt x="22828" y="22764"/>
                  </a:lnTo>
                  <a:lnTo>
                    <a:pt x="47577" y="6107"/>
                  </a:lnTo>
                  <a:lnTo>
                    <a:pt x="77850" y="0"/>
                  </a:lnTo>
                  <a:lnTo>
                    <a:pt x="1147190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4" y="77723"/>
                  </a:lnTo>
                  <a:lnTo>
                    <a:pt x="1224914" y="700023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0" y="777747"/>
                  </a:lnTo>
                  <a:lnTo>
                    <a:pt x="77850" y="777747"/>
                  </a:lnTo>
                  <a:lnTo>
                    <a:pt x="47577" y="771640"/>
                  </a:lnTo>
                  <a:lnTo>
                    <a:pt x="22828" y="754983"/>
                  </a:lnTo>
                  <a:lnTo>
                    <a:pt x="6127" y="730277"/>
                  </a:lnTo>
                  <a:lnTo>
                    <a:pt x="0" y="700023"/>
                  </a:lnTo>
                  <a:lnTo>
                    <a:pt x="0" y="7772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3899153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064" y="0"/>
                  </a:moveTo>
                  <a:lnTo>
                    <a:pt x="77724" y="0"/>
                  </a:lnTo>
                  <a:lnTo>
                    <a:pt x="47470" y="6107"/>
                  </a:lnTo>
                  <a:lnTo>
                    <a:pt x="22764" y="22764"/>
                  </a:lnTo>
                  <a:lnTo>
                    <a:pt x="6107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7" y="730277"/>
                  </a:lnTo>
                  <a:lnTo>
                    <a:pt x="22764" y="754983"/>
                  </a:lnTo>
                  <a:lnTo>
                    <a:pt x="47470" y="771640"/>
                  </a:lnTo>
                  <a:lnTo>
                    <a:pt x="77724" y="777748"/>
                  </a:lnTo>
                  <a:lnTo>
                    <a:pt x="1147064" y="777748"/>
                  </a:lnTo>
                  <a:lnTo>
                    <a:pt x="1177391" y="771640"/>
                  </a:lnTo>
                  <a:lnTo>
                    <a:pt x="1202134" y="754983"/>
                  </a:lnTo>
                  <a:lnTo>
                    <a:pt x="1218805" y="730277"/>
                  </a:lnTo>
                  <a:lnTo>
                    <a:pt x="1224915" y="700024"/>
                  </a:lnTo>
                  <a:lnTo>
                    <a:pt x="1224915" y="77724"/>
                  </a:lnTo>
                  <a:lnTo>
                    <a:pt x="1218805" y="47470"/>
                  </a:lnTo>
                  <a:lnTo>
                    <a:pt x="1202134" y="22764"/>
                  </a:lnTo>
                  <a:lnTo>
                    <a:pt x="1177391" y="6107"/>
                  </a:lnTo>
                  <a:lnTo>
                    <a:pt x="114706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3899153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147064" y="0"/>
                  </a:lnTo>
                  <a:lnTo>
                    <a:pt x="1177391" y="6107"/>
                  </a:lnTo>
                  <a:lnTo>
                    <a:pt x="1202134" y="22764"/>
                  </a:lnTo>
                  <a:lnTo>
                    <a:pt x="1218805" y="47470"/>
                  </a:lnTo>
                  <a:lnTo>
                    <a:pt x="1224915" y="77724"/>
                  </a:lnTo>
                  <a:lnTo>
                    <a:pt x="1224915" y="700024"/>
                  </a:lnTo>
                  <a:lnTo>
                    <a:pt x="1218805" y="730277"/>
                  </a:lnTo>
                  <a:lnTo>
                    <a:pt x="1202134" y="754983"/>
                  </a:lnTo>
                  <a:lnTo>
                    <a:pt x="1177391" y="771640"/>
                  </a:lnTo>
                  <a:lnTo>
                    <a:pt x="1147064" y="777748"/>
                  </a:lnTo>
                  <a:lnTo>
                    <a:pt x="77724" y="777748"/>
                  </a:lnTo>
                  <a:lnTo>
                    <a:pt x="47470" y="771640"/>
                  </a:lnTo>
                  <a:lnTo>
                    <a:pt x="22764" y="754983"/>
                  </a:lnTo>
                  <a:lnTo>
                    <a:pt x="6107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3B19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4120134" y="4199635"/>
            <a:ext cx="783590" cy="634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69545" marR="5080" indent="-157480">
              <a:lnSpc>
                <a:spcPts val="2390"/>
              </a:lnSpc>
              <a:spcBef>
                <a:spcPts val="190"/>
              </a:spcBef>
            </a:pPr>
            <a:r>
              <a:rPr dirty="0" sz="2000" spc="-5">
                <a:latin typeface="Segoe UI"/>
                <a:cs typeface="Segoe UI"/>
              </a:rPr>
              <a:t>Pri</a:t>
            </a:r>
            <a:r>
              <a:rPr dirty="0" sz="2000" spc="-40">
                <a:latin typeface="Segoe UI"/>
                <a:cs typeface="Segoe UI"/>
              </a:rPr>
              <a:t>v</a:t>
            </a:r>
            <a:r>
              <a:rPr dirty="0" sz="2000">
                <a:latin typeface="Segoe UI"/>
                <a:cs typeface="Segoe UI"/>
              </a:rPr>
              <a:t>a</a:t>
            </a:r>
            <a:r>
              <a:rPr dirty="0" sz="2000" spc="-10">
                <a:latin typeface="Segoe UI"/>
                <a:cs typeface="Segoe UI"/>
              </a:rPr>
              <a:t>t</a:t>
            </a:r>
            <a:r>
              <a:rPr dirty="0" sz="2000">
                <a:latin typeface="Segoe UI"/>
                <a:cs typeface="Segoe UI"/>
              </a:rPr>
              <a:t>e  </a:t>
            </a:r>
            <a:r>
              <a:rPr dirty="0" sz="2000">
                <a:latin typeface="Segoe UI"/>
                <a:cs typeface="Segoe UI"/>
              </a:rPr>
              <a:t>cars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8459469" y="2184654"/>
            <a:ext cx="1477645" cy="920115"/>
            <a:chOff x="8459469" y="2184654"/>
            <a:chExt cx="1477645" cy="920115"/>
          </a:xfrm>
        </p:grpSpPr>
        <p:sp>
          <p:nvSpPr>
            <p:cNvPr id="31" name="object 31"/>
            <p:cNvSpPr/>
            <p:nvPr/>
          </p:nvSpPr>
          <p:spPr>
            <a:xfrm>
              <a:off x="8465819" y="2191004"/>
              <a:ext cx="1328420" cy="777875"/>
            </a:xfrm>
            <a:custGeom>
              <a:avLst/>
              <a:gdLst/>
              <a:ahLst/>
              <a:cxnLst/>
              <a:rect l="l" t="t" r="r" b="b"/>
              <a:pathLst>
                <a:path w="1328420" h="777875">
                  <a:moveTo>
                    <a:pt x="1250569" y="0"/>
                  </a:moveTo>
                  <a:lnTo>
                    <a:pt x="77724" y="0"/>
                  </a:lnTo>
                  <a:lnTo>
                    <a:pt x="47470" y="6109"/>
                  </a:lnTo>
                  <a:lnTo>
                    <a:pt x="22764" y="22780"/>
                  </a:lnTo>
                  <a:lnTo>
                    <a:pt x="6107" y="47523"/>
                  </a:lnTo>
                  <a:lnTo>
                    <a:pt x="0" y="77850"/>
                  </a:lnTo>
                  <a:lnTo>
                    <a:pt x="0" y="700024"/>
                  </a:lnTo>
                  <a:lnTo>
                    <a:pt x="6107" y="730351"/>
                  </a:lnTo>
                  <a:lnTo>
                    <a:pt x="22764" y="755094"/>
                  </a:lnTo>
                  <a:lnTo>
                    <a:pt x="47470" y="771765"/>
                  </a:lnTo>
                  <a:lnTo>
                    <a:pt x="77724" y="777875"/>
                  </a:lnTo>
                  <a:lnTo>
                    <a:pt x="1250569" y="777875"/>
                  </a:lnTo>
                  <a:lnTo>
                    <a:pt x="1280822" y="771765"/>
                  </a:lnTo>
                  <a:lnTo>
                    <a:pt x="1305528" y="755094"/>
                  </a:lnTo>
                  <a:lnTo>
                    <a:pt x="1322185" y="730351"/>
                  </a:lnTo>
                  <a:lnTo>
                    <a:pt x="1328293" y="700024"/>
                  </a:lnTo>
                  <a:lnTo>
                    <a:pt x="1328293" y="77850"/>
                  </a:lnTo>
                  <a:lnTo>
                    <a:pt x="1322185" y="47523"/>
                  </a:lnTo>
                  <a:lnTo>
                    <a:pt x="1305528" y="22780"/>
                  </a:lnTo>
                  <a:lnTo>
                    <a:pt x="1280822" y="6109"/>
                  </a:lnTo>
                  <a:lnTo>
                    <a:pt x="1250569" y="0"/>
                  </a:lnTo>
                  <a:close/>
                </a:path>
              </a:pathLst>
            </a:custGeom>
            <a:solidFill>
              <a:srgbClr val="D670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8465819" y="2191004"/>
              <a:ext cx="1328420" cy="777875"/>
            </a:xfrm>
            <a:custGeom>
              <a:avLst/>
              <a:gdLst/>
              <a:ahLst/>
              <a:cxnLst/>
              <a:rect l="l" t="t" r="r" b="b"/>
              <a:pathLst>
                <a:path w="1328420" h="777875">
                  <a:moveTo>
                    <a:pt x="0" y="77850"/>
                  </a:moveTo>
                  <a:lnTo>
                    <a:pt x="6107" y="47523"/>
                  </a:lnTo>
                  <a:lnTo>
                    <a:pt x="22764" y="22780"/>
                  </a:lnTo>
                  <a:lnTo>
                    <a:pt x="47470" y="6109"/>
                  </a:lnTo>
                  <a:lnTo>
                    <a:pt x="77724" y="0"/>
                  </a:lnTo>
                  <a:lnTo>
                    <a:pt x="1250569" y="0"/>
                  </a:lnTo>
                  <a:lnTo>
                    <a:pt x="1280822" y="6109"/>
                  </a:lnTo>
                  <a:lnTo>
                    <a:pt x="1305528" y="22780"/>
                  </a:lnTo>
                  <a:lnTo>
                    <a:pt x="1322185" y="47523"/>
                  </a:lnTo>
                  <a:lnTo>
                    <a:pt x="1328293" y="77850"/>
                  </a:lnTo>
                  <a:lnTo>
                    <a:pt x="1328293" y="700024"/>
                  </a:lnTo>
                  <a:lnTo>
                    <a:pt x="1322185" y="730351"/>
                  </a:lnTo>
                  <a:lnTo>
                    <a:pt x="1305528" y="755094"/>
                  </a:lnTo>
                  <a:lnTo>
                    <a:pt x="1280822" y="771765"/>
                  </a:lnTo>
                  <a:lnTo>
                    <a:pt x="1250569" y="777875"/>
                  </a:lnTo>
                  <a:lnTo>
                    <a:pt x="77724" y="777875"/>
                  </a:lnTo>
                  <a:lnTo>
                    <a:pt x="47470" y="771765"/>
                  </a:lnTo>
                  <a:lnTo>
                    <a:pt x="22764" y="755094"/>
                  </a:lnTo>
                  <a:lnTo>
                    <a:pt x="6107" y="730351"/>
                  </a:lnTo>
                  <a:lnTo>
                    <a:pt x="0" y="700024"/>
                  </a:lnTo>
                  <a:lnTo>
                    <a:pt x="0" y="778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8601963" y="2320290"/>
              <a:ext cx="1328420" cy="777875"/>
            </a:xfrm>
            <a:custGeom>
              <a:avLst/>
              <a:gdLst/>
              <a:ahLst/>
              <a:cxnLst/>
              <a:rect l="l" t="t" r="r" b="b"/>
              <a:pathLst>
                <a:path w="1328420" h="777875">
                  <a:moveTo>
                    <a:pt x="1250441" y="0"/>
                  </a:moveTo>
                  <a:lnTo>
                    <a:pt x="77724" y="0"/>
                  </a:lnTo>
                  <a:lnTo>
                    <a:pt x="47470" y="6127"/>
                  </a:lnTo>
                  <a:lnTo>
                    <a:pt x="22764" y="22828"/>
                  </a:lnTo>
                  <a:lnTo>
                    <a:pt x="6107" y="47577"/>
                  </a:lnTo>
                  <a:lnTo>
                    <a:pt x="0" y="77850"/>
                  </a:lnTo>
                  <a:lnTo>
                    <a:pt x="0" y="700024"/>
                  </a:lnTo>
                  <a:lnTo>
                    <a:pt x="6107" y="730351"/>
                  </a:lnTo>
                  <a:lnTo>
                    <a:pt x="22764" y="755094"/>
                  </a:lnTo>
                  <a:lnTo>
                    <a:pt x="47470" y="771765"/>
                  </a:lnTo>
                  <a:lnTo>
                    <a:pt x="77724" y="777875"/>
                  </a:lnTo>
                  <a:lnTo>
                    <a:pt x="1250441" y="777875"/>
                  </a:lnTo>
                  <a:lnTo>
                    <a:pt x="1280769" y="771765"/>
                  </a:lnTo>
                  <a:lnTo>
                    <a:pt x="1305512" y="755094"/>
                  </a:lnTo>
                  <a:lnTo>
                    <a:pt x="1322183" y="730351"/>
                  </a:lnTo>
                  <a:lnTo>
                    <a:pt x="1328292" y="700024"/>
                  </a:lnTo>
                  <a:lnTo>
                    <a:pt x="1328292" y="77850"/>
                  </a:lnTo>
                  <a:lnTo>
                    <a:pt x="1322183" y="47577"/>
                  </a:lnTo>
                  <a:lnTo>
                    <a:pt x="1305512" y="22828"/>
                  </a:lnTo>
                  <a:lnTo>
                    <a:pt x="1280769" y="6127"/>
                  </a:lnTo>
                  <a:lnTo>
                    <a:pt x="125044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8601963" y="2320290"/>
              <a:ext cx="1328420" cy="777875"/>
            </a:xfrm>
            <a:custGeom>
              <a:avLst/>
              <a:gdLst/>
              <a:ahLst/>
              <a:cxnLst/>
              <a:rect l="l" t="t" r="r" b="b"/>
              <a:pathLst>
                <a:path w="1328420" h="777875">
                  <a:moveTo>
                    <a:pt x="0" y="77850"/>
                  </a:moveTo>
                  <a:lnTo>
                    <a:pt x="6107" y="47577"/>
                  </a:lnTo>
                  <a:lnTo>
                    <a:pt x="22764" y="22828"/>
                  </a:lnTo>
                  <a:lnTo>
                    <a:pt x="47470" y="6127"/>
                  </a:lnTo>
                  <a:lnTo>
                    <a:pt x="77724" y="0"/>
                  </a:lnTo>
                  <a:lnTo>
                    <a:pt x="1250441" y="0"/>
                  </a:lnTo>
                  <a:lnTo>
                    <a:pt x="1280769" y="6127"/>
                  </a:lnTo>
                  <a:lnTo>
                    <a:pt x="1305512" y="22828"/>
                  </a:lnTo>
                  <a:lnTo>
                    <a:pt x="1322183" y="47577"/>
                  </a:lnTo>
                  <a:lnTo>
                    <a:pt x="1328292" y="77850"/>
                  </a:lnTo>
                  <a:lnTo>
                    <a:pt x="1328292" y="700024"/>
                  </a:lnTo>
                  <a:lnTo>
                    <a:pt x="1322183" y="730351"/>
                  </a:lnTo>
                  <a:lnTo>
                    <a:pt x="1305512" y="755094"/>
                  </a:lnTo>
                  <a:lnTo>
                    <a:pt x="1280769" y="771765"/>
                  </a:lnTo>
                  <a:lnTo>
                    <a:pt x="1250441" y="777875"/>
                  </a:lnTo>
                  <a:lnTo>
                    <a:pt x="77724" y="777875"/>
                  </a:lnTo>
                  <a:lnTo>
                    <a:pt x="47470" y="771765"/>
                  </a:lnTo>
                  <a:lnTo>
                    <a:pt x="22764" y="755094"/>
                  </a:lnTo>
                  <a:lnTo>
                    <a:pt x="6107" y="730351"/>
                  </a:lnTo>
                  <a:lnTo>
                    <a:pt x="0" y="700024"/>
                  </a:lnTo>
                  <a:lnTo>
                    <a:pt x="0" y="77850"/>
                  </a:lnTo>
                  <a:close/>
                </a:path>
              </a:pathLst>
            </a:custGeom>
            <a:ln w="12700">
              <a:solidFill>
                <a:srgbClr val="EE91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8713723" y="2227326"/>
            <a:ext cx="1106170" cy="9391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2065" marR="5080">
              <a:lnSpc>
                <a:spcPct val="99700"/>
              </a:lnSpc>
              <a:spcBef>
                <a:spcPts val="110"/>
              </a:spcBef>
            </a:pPr>
            <a:r>
              <a:rPr dirty="0" sz="2000" spc="-5">
                <a:latin typeface="Segoe UI"/>
                <a:cs typeface="Segoe UI"/>
              </a:rPr>
              <a:t>Comme</a:t>
            </a:r>
            <a:r>
              <a:rPr dirty="0" sz="2000" spc="-30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c  </a:t>
            </a:r>
            <a:r>
              <a:rPr dirty="0" sz="2000" spc="-5">
                <a:latin typeface="Segoe UI"/>
                <a:cs typeface="Segoe UI"/>
              </a:rPr>
              <a:t>ial    </a:t>
            </a:r>
            <a:r>
              <a:rPr dirty="0" sz="2000" spc="-15">
                <a:latin typeface="Segoe UI"/>
                <a:cs typeface="Segoe UI"/>
              </a:rPr>
              <a:t>Vehicles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5253735" y="4004690"/>
            <a:ext cx="1374140" cy="920115"/>
            <a:chOff x="5253735" y="4004690"/>
            <a:chExt cx="1374140" cy="920115"/>
          </a:xfrm>
        </p:grpSpPr>
        <p:sp>
          <p:nvSpPr>
            <p:cNvPr id="37" name="object 37"/>
            <p:cNvSpPr/>
            <p:nvPr/>
          </p:nvSpPr>
          <p:spPr>
            <a:xfrm>
              <a:off x="5260085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1147190" y="0"/>
                  </a:moveTo>
                  <a:lnTo>
                    <a:pt x="77850" y="0"/>
                  </a:lnTo>
                  <a:lnTo>
                    <a:pt x="47577" y="6107"/>
                  </a:lnTo>
                  <a:lnTo>
                    <a:pt x="22828" y="22764"/>
                  </a:lnTo>
                  <a:lnTo>
                    <a:pt x="6127" y="47470"/>
                  </a:lnTo>
                  <a:lnTo>
                    <a:pt x="0" y="77723"/>
                  </a:lnTo>
                  <a:lnTo>
                    <a:pt x="0" y="700023"/>
                  </a:lnTo>
                  <a:lnTo>
                    <a:pt x="6127" y="730277"/>
                  </a:lnTo>
                  <a:lnTo>
                    <a:pt x="22828" y="754983"/>
                  </a:lnTo>
                  <a:lnTo>
                    <a:pt x="47577" y="771640"/>
                  </a:lnTo>
                  <a:lnTo>
                    <a:pt x="77850" y="777747"/>
                  </a:lnTo>
                  <a:lnTo>
                    <a:pt x="1147190" y="777747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4" y="700023"/>
                  </a:lnTo>
                  <a:lnTo>
                    <a:pt x="1224914" y="77723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0" y="0"/>
                  </a:lnTo>
                  <a:close/>
                </a:path>
              </a:pathLst>
            </a:custGeom>
            <a:solidFill>
              <a:srgbClr val="EC7E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5260085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4" h="777875">
                  <a:moveTo>
                    <a:pt x="0" y="77723"/>
                  </a:moveTo>
                  <a:lnTo>
                    <a:pt x="6127" y="47470"/>
                  </a:lnTo>
                  <a:lnTo>
                    <a:pt x="22828" y="22764"/>
                  </a:lnTo>
                  <a:lnTo>
                    <a:pt x="47577" y="6107"/>
                  </a:lnTo>
                  <a:lnTo>
                    <a:pt x="77850" y="0"/>
                  </a:lnTo>
                  <a:lnTo>
                    <a:pt x="1147190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4" y="77723"/>
                  </a:lnTo>
                  <a:lnTo>
                    <a:pt x="1224914" y="700023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0" y="777747"/>
                  </a:lnTo>
                  <a:lnTo>
                    <a:pt x="77850" y="777747"/>
                  </a:lnTo>
                  <a:lnTo>
                    <a:pt x="47577" y="771640"/>
                  </a:lnTo>
                  <a:lnTo>
                    <a:pt x="22828" y="754983"/>
                  </a:lnTo>
                  <a:lnTo>
                    <a:pt x="6127" y="730277"/>
                  </a:lnTo>
                  <a:lnTo>
                    <a:pt x="0" y="700023"/>
                  </a:lnTo>
                  <a:lnTo>
                    <a:pt x="0" y="7772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5396229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064" y="0"/>
                  </a:moveTo>
                  <a:lnTo>
                    <a:pt x="77850" y="0"/>
                  </a:lnTo>
                  <a:lnTo>
                    <a:pt x="47523" y="6107"/>
                  </a:lnTo>
                  <a:lnTo>
                    <a:pt x="22780" y="22764"/>
                  </a:lnTo>
                  <a:lnTo>
                    <a:pt x="6109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9" y="730277"/>
                  </a:lnTo>
                  <a:lnTo>
                    <a:pt x="22780" y="754983"/>
                  </a:lnTo>
                  <a:lnTo>
                    <a:pt x="47523" y="771640"/>
                  </a:lnTo>
                  <a:lnTo>
                    <a:pt x="77850" y="777748"/>
                  </a:lnTo>
                  <a:lnTo>
                    <a:pt x="1147064" y="777748"/>
                  </a:lnTo>
                  <a:lnTo>
                    <a:pt x="1177391" y="771640"/>
                  </a:lnTo>
                  <a:lnTo>
                    <a:pt x="1202134" y="754983"/>
                  </a:lnTo>
                  <a:lnTo>
                    <a:pt x="1218805" y="730277"/>
                  </a:lnTo>
                  <a:lnTo>
                    <a:pt x="1224915" y="700024"/>
                  </a:lnTo>
                  <a:lnTo>
                    <a:pt x="1224915" y="77724"/>
                  </a:lnTo>
                  <a:lnTo>
                    <a:pt x="1218805" y="47470"/>
                  </a:lnTo>
                  <a:lnTo>
                    <a:pt x="1202134" y="22764"/>
                  </a:lnTo>
                  <a:lnTo>
                    <a:pt x="1177391" y="6107"/>
                  </a:lnTo>
                  <a:lnTo>
                    <a:pt x="114706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5396229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4"/>
                  </a:moveTo>
                  <a:lnTo>
                    <a:pt x="6109" y="47470"/>
                  </a:lnTo>
                  <a:lnTo>
                    <a:pt x="22780" y="22764"/>
                  </a:lnTo>
                  <a:lnTo>
                    <a:pt x="47523" y="6107"/>
                  </a:lnTo>
                  <a:lnTo>
                    <a:pt x="77850" y="0"/>
                  </a:lnTo>
                  <a:lnTo>
                    <a:pt x="1147064" y="0"/>
                  </a:lnTo>
                  <a:lnTo>
                    <a:pt x="1177391" y="6107"/>
                  </a:lnTo>
                  <a:lnTo>
                    <a:pt x="1202134" y="22764"/>
                  </a:lnTo>
                  <a:lnTo>
                    <a:pt x="1218805" y="47470"/>
                  </a:lnTo>
                  <a:lnTo>
                    <a:pt x="1224915" y="77724"/>
                  </a:lnTo>
                  <a:lnTo>
                    <a:pt x="1224915" y="700024"/>
                  </a:lnTo>
                  <a:lnTo>
                    <a:pt x="1218805" y="730277"/>
                  </a:lnTo>
                  <a:lnTo>
                    <a:pt x="1202134" y="754983"/>
                  </a:lnTo>
                  <a:lnTo>
                    <a:pt x="1177391" y="771640"/>
                  </a:lnTo>
                  <a:lnTo>
                    <a:pt x="1147064" y="777748"/>
                  </a:lnTo>
                  <a:lnTo>
                    <a:pt x="77850" y="777748"/>
                  </a:lnTo>
                  <a:lnTo>
                    <a:pt x="47523" y="771640"/>
                  </a:lnTo>
                  <a:lnTo>
                    <a:pt x="22780" y="754983"/>
                  </a:lnTo>
                  <a:lnTo>
                    <a:pt x="6109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3B19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/>
          <p:cNvSpPr txBox="1"/>
          <p:nvPr/>
        </p:nvSpPr>
        <p:spPr>
          <a:xfrm>
            <a:off x="5539866" y="4199635"/>
            <a:ext cx="938530" cy="634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 indent="91440">
              <a:lnSpc>
                <a:spcPts val="2390"/>
              </a:lnSpc>
              <a:spcBef>
                <a:spcPts val="190"/>
              </a:spcBef>
            </a:pPr>
            <a:r>
              <a:rPr dirty="0" sz="2000">
                <a:latin typeface="Segoe UI"/>
                <a:cs typeface="Segoe UI"/>
              </a:rPr>
              <a:t>Goods  </a:t>
            </a:r>
            <a:r>
              <a:rPr dirty="0" sz="2000">
                <a:latin typeface="Segoe UI"/>
                <a:cs typeface="Segoe UI"/>
              </a:rPr>
              <a:t>car</a:t>
            </a:r>
            <a:r>
              <a:rPr dirty="0" sz="2000" spc="75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ying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6750939" y="4004690"/>
            <a:ext cx="1374140" cy="920115"/>
            <a:chOff x="6750939" y="4004690"/>
            <a:chExt cx="1374140" cy="920115"/>
          </a:xfrm>
        </p:grpSpPr>
        <p:sp>
          <p:nvSpPr>
            <p:cNvPr id="43" name="object 43"/>
            <p:cNvSpPr/>
            <p:nvPr/>
          </p:nvSpPr>
          <p:spPr>
            <a:xfrm>
              <a:off x="6757289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063" y="0"/>
                  </a:moveTo>
                  <a:lnTo>
                    <a:pt x="77724" y="0"/>
                  </a:lnTo>
                  <a:lnTo>
                    <a:pt x="47470" y="6107"/>
                  </a:lnTo>
                  <a:lnTo>
                    <a:pt x="22764" y="22764"/>
                  </a:lnTo>
                  <a:lnTo>
                    <a:pt x="6107" y="47470"/>
                  </a:lnTo>
                  <a:lnTo>
                    <a:pt x="0" y="77723"/>
                  </a:lnTo>
                  <a:lnTo>
                    <a:pt x="0" y="700023"/>
                  </a:lnTo>
                  <a:lnTo>
                    <a:pt x="6107" y="730277"/>
                  </a:lnTo>
                  <a:lnTo>
                    <a:pt x="22764" y="754983"/>
                  </a:lnTo>
                  <a:lnTo>
                    <a:pt x="47470" y="771640"/>
                  </a:lnTo>
                  <a:lnTo>
                    <a:pt x="77724" y="777747"/>
                  </a:lnTo>
                  <a:lnTo>
                    <a:pt x="1147063" y="777747"/>
                  </a:lnTo>
                  <a:lnTo>
                    <a:pt x="1177317" y="771640"/>
                  </a:lnTo>
                  <a:lnTo>
                    <a:pt x="1202023" y="754983"/>
                  </a:lnTo>
                  <a:lnTo>
                    <a:pt x="1218680" y="730277"/>
                  </a:lnTo>
                  <a:lnTo>
                    <a:pt x="1224787" y="700023"/>
                  </a:lnTo>
                  <a:lnTo>
                    <a:pt x="1224787" y="77723"/>
                  </a:lnTo>
                  <a:lnTo>
                    <a:pt x="1218680" y="47470"/>
                  </a:lnTo>
                  <a:lnTo>
                    <a:pt x="1202023" y="22764"/>
                  </a:lnTo>
                  <a:lnTo>
                    <a:pt x="1177317" y="6107"/>
                  </a:lnTo>
                  <a:lnTo>
                    <a:pt x="1147063" y="0"/>
                  </a:lnTo>
                  <a:close/>
                </a:path>
              </a:pathLst>
            </a:custGeom>
            <a:solidFill>
              <a:srgbClr val="EC7E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6757289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3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147063" y="0"/>
                  </a:lnTo>
                  <a:lnTo>
                    <a:pt x="1177317" y="6107"/>
                  </a:lnTo>
                  <a:lnTo>
                    <a:pt x="1202023" y="22764"/>
                  </a:lnTo>
                  <a:lnTo>
                    <a:pt x="1218680" y="47470"/>
                  </a:lnTo>
                  <a:lnTo>
                    <a:pt x="1224787" y="77723"/>
                  </a:lnTo>
                  <a:lnTo>
                    <a:pt x="1224787" y="700023"/>
                  </a:lnTo>
                  <a:lnTo>
                    <a:pt x="1218680" y="730277"/>
                  </a:lnTo>
                  <a:lnTo>
                    <a:pt x="1202023" y="754983"/>
                  </a:lnTo>
                  <a:lnTo>
                    <a:pt x="1177317" y="771640"/>
                  </a:lnTo>
                  <a:lnTo>
                    <a:pt x="1147063" y="777747"/>
                  </a:lnTo>
                  <a:lnTo>
                    <a:pt x="77724" y="777747"/>
                  </a:lnTo>
                  <a:lnTo>
                    <a:pt x="47470" y="771640"/>
                  </a:lnTo>
                  <a:lnTo>
                    <a:pt x="22764" y="754983"/>
                  </a:lnTo>
                  <a:lnTo>
                    <a:pt x="6107" y="730277"/>
                  </a:lnTo>
                  <a:lnTo>
                    <a:pt x="0" y="700023"/>
                  </a:lnTo>
                  <a:lnTo>
                    <a:pt x="0" y="7772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6893306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191" y="0"/>
                  </a:moveTo>
                  <a:lnTo>
                    <a:pt x="77850" y="0"/>
                  </a:lnTo>
                  <a:lnTo>
                    <a:pt x="47523" y="6107"/>
                  </a:lnTo>
                  <a:lnTo>
                    <a:pt x="22780" y="22764"/>
                  </a:lnTo>
                  <a:lnTo>
                    <a:pt x="6109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9" y="730277"/>
                  </a:lnTo>
                  <a:lnTo>
                    <a:pt x="22780" y="754983"/>
                  </a:lnTo>
                  <a:lnTo>
                    <a:pt x="47523" y="771640"/>
                  </a:lnTo>
                  <a:lnTo>
                    <a:pt x="77850" y="777748"/>
                  </a:lnTo>
                  <a:lnTo>
                    <a:pt x="1147191" y="777748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5" y="700024"/>
                  </a:lnTo>
                  <a:lnTo>
                    <a:pt x="1224915" y="77724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6893306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4"/>
                  </a:moveTo>
                  <a:lnTo>
                    <a:pt x="6109" y="47470"/>
                  </a:lnTo>
                  <a:lnTo>
                    <a:pt x="22780" y="22764"/>
                  </a:lnTo>
                  <a:lnTo>
                    <a:pt x="47523" y="6107"/>
                  </a:lnTo>
                  <a:lnTo>
                    <a:pt x="77850" y="0"/>
                  </a:lnTo>
                  <a:lnTo>
                    <a:pt x="1147191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5" y="77724"/>
                  </a:lnTo>
                  <a:lnTo>
                    <a:pt x="1224915" y="700024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1" y="777748"/>
                  </a:lnTo>
                  <a:lnTo>
                    <a:pt x="77850" y="777748"/>
                  </a:lnTo>
                  <a:lnTo>
                    <a:pt x="47523" y="771640"/>
                  </a:lnTo>
                  <a:lnTo>
                    <a:pt x="22780" y="754983"/>
                  </a:lnTo>
                  <a:lnTo>
                    <a:pt x="6109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3B19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/>
          <p:cNvSpPr txBox="1"/>
          <p:nvPr/>
        </p:nvSpPr>
        <p:spPr>
          <a:xfrm>
            <a:off x="7037069" y="4047490"/>
            <a:ext cx="938530" cy="9398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700" marR="5080" indent="1905">
              <a:lnSpc>
                <a:spcPct val="99800"/>
              </a:lnSpc>
              <a:spcBef>
                <a:spcPts val="105"/>
              </a:spcBef>
            </a:pPr>
            <a:r>
              <a:rPr dirty="0" sz="2000" spc="-55">
                <a:latin typeface="Segoe UI"/>
                <a:cs typeface="Segoe UI"/>
              </a:rPr>
              <a:t>P</a:t>
            </a:r>
            <a:r>
              <a:rPr dirty="0" sz="2000">
                <a:latin typeface="Segoe UI"/>
                <a:cs typeface="Segoe UI"/>
              </a:rPr>
              <a:t>asseng  </a:t>
            </a:r>
            <a:r>
              <a:rPr dirty="0" sz="2000">
                <a:latin typeface="Segoe UI"/>
                <a:cs typeface="Segoe UI"/>
              </a:rPr>
              <a:t>er   </a:t>
            </a:r>
            <a:r>
              <a:rPr dirty="0" sz="2000">
                <a:latin typeface="Segoe UI"/>
                <a:cs typeface="Segoe UI"/>
              </a:rPr>
              <a:t>car</a:t>
            </a:r>
            <a:r>
              <a:rPr dirty="0" sz="2000" spc="75">
                <a:latin typeface="Segoe UI"/>
                <a:cs typeface="Segoe UI"/>
              </a:rPr>
              <a:t>r</a:t>
            </a:r>
            <a:r>
              <a:rPr dirty="0" sz="2000">
                <a:latin typeface="Segoe UI"/>
                <a:cs typeface="Segoe UI"/>
              </a:rPr>
              <a:t>ying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8248015" y="4004690"/>
            <a:ext cx="1374140" cy="920115"/>
            <a:chOff x="8248015" y="4004690"/>
            <a:chExt cx="1374140" cy="920115"/>
          </a:xfrm>
        </p:grpSpPr>
        <p:sp>
          <p:nvSpPr>
            <p:cNvPr id="49" name="object 49"/>
            <p:cNvSpPr/>
            <p:nvPr/>
          </p:nvSpPr>
          <p:spPr>
            <a:xfrm>
              <a:off x="8254365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063" y="0"/>
                  </a:moveTo>
                  <a:lnTo>
                    <a:pt x="77724" y="0"/>
                  </a:lnTo>
                  <a:lnTo>
                    <a:pt x="47470" y="6107"/>
                  </a:lnTo>
                  <a:lnTo>
                    <a:pt x="22764" y="22764"/>
                  </a:lnTo>
                  <a:lnTo>
                    <a:pt x="6107" y="47470"/>
                  </a:lnTo>
                  <a:lnTo>
                    <a:pt x="0" y="77723"/>
                  </a:lnTo>
                  <a:lnTo>
                    <a:pt x="0" y="700023"/>
                  </a:lnTo>
                  <a:lnTo>
                    <a:pt x="6107" y="730277"/>
                  </a:lnTo>
                  <a:lnTo>
                    <a:pt x="22764" y="754983"/>
                  </a:lnTo>
                  <a:lnTo>
                    <a:pt x="47470" y="771640"/>
                  </a:lnTo>
                  <a:lnTo>
                    <a:pt x="77724" y="777747"/>
                  </a:lnTo>
                  <a:lnTo>
                    <a:pt x="1147063" y="777747"/>
                  </a:lnTo>
                  <a:lnTo>
                    <a:pt x="1177317" y="771640"/>
                  </a:lnTo>
                  <a:lnTo>
                    <a:pt x="1202023" y="754983"/>
                  </a:lnTo>
                  <a:lnTo>
                    <a:pt x="1218680" y="730277"/>
                  </a:lnTo>
                  <a:lnTo>
                    <a:pt x="1224787" y="700023"/>
                  </a:lnTo>
                  <a:lnTo>
                    <a:pt x="1224787" y="77723"/>
                  </a:lnTo>
                  <a:lnTo>
                    <a:pt x="1218680" y="47470"/>
                  </a:lnTo>
                  <a:lnTo>
                    <a:pt x="1202023" y="22764"/>
                  </a:lnTo>
                  <a:lnTo>
                    <a:pt x="1177317" y="6107"/>
                  </a:lnTo>
                  <a:lnTo>
                    <a:pt x="1147063" y="0"/>
                  </a:lnTo>
                  <a:close/>
                </a:path>
              </a:pathLst>
            </a:custGeom>
            <a:solidFill>
              <a:srgbClr val="EC7E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254365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3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147063" y="0"/>
                  </a:lnTo>
                  <a:lnTo>
                    <a:pt x="1177317" y="6107"/>
                  </a:lnTo>
                  <a:lnTo>
                    <a:pt x="1202023" y="22764"/>
                  </a:lnTo>
                  <a:lnTo>
                    <a:pt x="1218680" y="47470"/>
                  </a:lnTo>
                  <a:lnTo>
                    <a:pt x="1224787" y="77723"/>
                  </a:lnTo>
                  <a:lnTo>
                    <a:pt x="1224787" y="700023"/>
                  </a:lnTo>
                  <a:lnTo>
                    <a:pt x="1218680" y="730277"/>
                  </a:lnTo>
                  <a:lnTo>
                    <a:pt x="1202023" y="754983"/>
                  </a:lnTo>
                  <a:lnTo>
                    <a:pt x="1177317" y="771640"/>
                  </a:lnTo>
                  <a:lnTo>
                    <a:pt x="1147063" y="777747"/>
                  </a:lnTo>
                  <a:lnTo>
                    <a:pt x="77724" y="777747"/>
                  </a:lnTo>
                  <a:lnTo>
                    <a:pt x="47470" y="771640"/>
                  </a:lnTo>
                  <a:lnTo>
                    <a:pt x="22764" y="754983"/>
                  </a:lnTo>
                  <a:lnTo>
                    <a:pt x="6107" y="730277"/>
                  </a:lnTo>
                  <a:lnTo>
                    <a:pt x="0" y="700023"/>
                  </a:lnTo>
                  <a:lnTo>
                    <a:pt x="0" y="7772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390382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191" y="0"/>
                  </a:moveTo>
                  <a:lnTo>
                    <a:pt x="77850" y="0"/>
                  </a:lnTo>
                  <a:lnTo>
                    <a:pt x="47523" y="6107"/>
                  </a:lnTo>
                  <a:lnTo>
                    <a:pt x="22780" y="22764"/>
                  </a:lnTo>
                  <a:lnTo>
                    <a:pt x="6109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09" y="730277"/>
                  </a:lnTo>
                  <a:lnTo>
                    <a:pt x="22780" y="754983"/>
                  </a:lnTo>
                  <a:lnTo>
                    <a:pt x="47523" y="771640"/>
                  </a:lnTo>
                  <a:lnTo>
                    <a:pt x="77850" y="777748"/>
                  </a:lnTo>
                  <a:lnTo>
                    <a:pt x="1147191" y="777748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5" y="700024"/>
                  </a:lnTo>
                  <a:lnTo>
                    <a:pt x="1224915" y="77724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8390382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4"/>
                  </a:moveTo>
                  <a:lnTo>
                    <a:pt x="6109" y="47470"/>
                  </a:lnTo>
                  <a:lnTo>
                    <a:pt x="22780" y="22764"/>
                  </a:lnTo>
                  <a:lnTo>
                    <a:pt x="47523" y="6107"/>
                  </a:lnTo>
                  <a:lnTo>
                    <a:pt x="77850" y="0"/>
                  </a:lnTo>
                  <a:lnTo>
                    <a:pt x="1147191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5" y="77724"/>
                  </a:lnTo>
                  <a:lnTo>
                    <a:pt x="1224915" y="700024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1" y="777748"/>
                  </a:lnTo>
                  <a:lnTo>
                    <a:pt x="77850" y="777748"/>
                  </a:lnTo>
                  <a:lnTo>
                    <a:pt x="47523" y="771640"/>
                  </a:lnTo>
                  <a:lnTo>
                    <a:pt x="22780" y="754983"/>
                  </a:lnTo>
                  <a:lnTo>
                    <a:pt x="6109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3B19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/>
          <p:cNvSpPr txBox="1"/>
          <p:nvPr/>
        </p:nvSpPr>
        <p:spPr>
          <a:xfrm>
            <a:off x="8552433" y="4199635"/>
            <a:ext cx="904240" cy="634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 indent="153670">
              <a:lnSpc>
                <a:spcPts val="2390"/>
              </a:lnSpc>
              <a:spcBef>
                <a:spcPts val="190"/>
              </a:spcBef>
            </a:pPr>
            <a:r>
              <a:rPr dirty="0" sz="2000">
                <a:latin typeface="Segoe UI"/>
                <a:cs typeface="Segoe UI"/>
              </a:rPr>
              <a:t>Misc.  </a:t>
            </a:r>
            <a:r>
              <a:rPr dirty="0" sz="2000" spc="-15">
                <a:latin typeface="Segoe UI"/>
                <a:cs typeface="Segoe UI"/>
              </a:rPr>
              <a:t>v</a:t>
            </a:r>
            <a:r>
              <a:rPr dirty="0" sz="2000">
                <a:latin typeface="Segoe UI"/>
                <a:cs typeface="Segoe UI"/>
              </a:rPr>
              <a:t>ehic</a:t>
            </a:r>
            <a:r>
              <a:rPr dirty="0" sz="2000" spc="-10">
                <a:latin typeface="Segoe UI"/>
                <a:cs typeface="Segoe UI"/>
              </a:rPr>
              <a:t>l</a:t>
            </a:r>
            <a:r>
              <a:rPr dirty="0" sz="2000">
                <a:latin typeface="Segoe UI"/>
                <a:cs typeface="Segoe UI"/>
              </a:rPr>
              <a:t>es</a:t>
            </a:r>
            <a:endParaRPr sz="2000">
              <a:latin typeface="Segoe UI"/>
              <a:cs typeface="Segoe UI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9745091" y="4004690"/>
            <a:ext cx="1374140" cy="920115"/>
            <a:chOff x="9745091" y="4004690"/>
            <a:chExt cx="1374140" cy="920115"/>
          </a:xfrm>
        </p:grpSpPr>
        <p:sp>
          <p:nvSpPr>
            <p:cNvPr id="55" name="object 55"/>
            <p:cNvSpPr/>
            <p:nvPr/>
          </p:nvSpPr>
          <p:spPr>
            <a:xfrm>
              <a:off x="9751441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063" y="0"/>
                  </a:moveTo>
                  <a:lnTo>
                    <a:pt x="77724" y="0"/>
                  </a:lnTo>
                  <a:lnTo>
                    <a:pt x="47470" y="6107"/>
                  </a:lnTo>
                  <a:lnTo>
                    <a:pt x="22764" y="22764"/>
                  </a:lnTo>
                  <a:lnTo>
                    <a:pt x="6107" y="47470"/>
                  </a:lnTo>
                  <a:lnTo>
                    <a:pt x="0" y="77723"/>
                  </a:lnTo>
                  <a:lnTo>
                    <a:pt x="0" y="700023"/>
                  </a:lnTo>
                  <a:lnTo>
                    <a:pt x="6107" y="730277"/>
                  </a:lnTo>
                  <a:lnTo>
                    <a:pt x="22764" y="754983"/>
                  </a:lnTo>
                  <a:lnTo>
                    <a:pt x="47470" y="771640"/>
                  </a:lnTo>
                  <a:lnTo>
                    <a:pt x="77724" y="777747"/>
                  </a:lnTo>
                  <a:lnTo>
                    <a:pt x="1147063" y="777747"/>
                  </a:lnTo>
                  <a:lnTo>
                    <a:pt x="1177337" y="771640"/>
                  </a:lnTo>
                  <a:lnTo>
                    <a:pt x="1202086" y="754983"/>
                  </a:lnTo>
                  <a:lnTo>
                    <a:pt x="1218787" y="730277"/>
                  </a:lnTo>
                  <a:lnTo>
                    <a:pt x="1224914" y="700023"/>
                  </a:lnTo>
                  <a:lnTo>
                    <a:pt x="1224914" y="77723"/>
                  </a:lnTo>
                  <a:lnTo>
                    <a:pt x="1218787" y="47470"/>
                  </a:lnTo>
                  <a:lnTo>
                    <a:pt x="1202086" y="22764"/>
                  </a:lnTo>
                  <a:lnTo>
                    <a:pt x="1177337" y="6107"/>
                  </a:lnTo>
                  <a:lnTo>
                    <a:pt x="1147063" y="0"/>
                  </a:lnTo>
                  <a:close/>
                </a:path>
              </a:pathLst>
            </a:custGeom>
            <a:solidFill>
              <a:srgbClr val="EC7E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9751441" y="4011040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3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147063" y="0"/>
                  </a:lnTo>
                  <a:lnTo>
                    <a:pt x="1177337" y="6107"/>
                  </a:lnTo>
                  <a:lnTo>
                    <a:pt x="1202086" y="22764"/>
                  </a:lnTo>
                  <a:lnTo>
                    <a:pt x="1218787" y="47470"/>
                  </a:lnTo>
                  <a:lnTo>
                    <a:pt x="1224914" y="77723"/>
                  </a:lnTo>
                  <a:lnTo>
                    <a:pt x="1224914" y="700023"/>
                  </a:lnTo>
                  <a:lnTo>
                    <a:pt x="1218787" y="730277"/>
                  </a:lnTo>
                  <a:lnTo>
                    <a:pt x="1202086" y="754983"/>
                  </a:lnTo>
                  <a:lnTo>
                    <a:pt x="1177337" y="771640"/>
                  </a:lnTo>
                  <a:lnTo>
                    <a:pt x="1147063" y="777747"/>
                  </a:lnTo>
                  <a:lnTo>
                    <a:pt x="77724" y="777747"/>
                  </a:lnTo>
                  <a:lnTo>
                    <a:pt x="47470" y="771640"/>
                  </a:lnTo>
                  <a:lnTo>
                    <a:pt x="22764" y="754983"/>
                  </a:lnTo>
                  <a:lnTo>
                    <a:pt x="6107" y="730277"/>
                  </a:lnTo>
                  <a:lnTo>
                    <a:pt x="0" y="700023"/>
                  </a:lnTo>
                  <a:lnTo>
                    <a:pt x="0" y="7772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9887458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1147191" y="0"/>
                  </a:moveTo>
                  <a:lnTo>
                    <a:pt x="77850" y="0"/>
                  </a:lnTo>
                  <a:lnTo>
                    <a:pt x="47577" y="6107"/>
                  </a:lnTo>
                  <a:lnTo>
                    <a:pt x="22828" y="22764"/>
                  </a:lnTo>
                  <a:lnTo>
                    <a:pt x="6127" y="47470"/>
                  </a:lnTo>
                  <a:lnTo>
                    <a:pt x="0" y="77724"/>
                  </a:lnTo>
                  <a:lnTo>
                    <a:pt x="0" y="700024"/>
                  </a:lnTo>
                  <a:lnTo>
                    <a:pt x="6127" y="730277"/>
                  </a:lnTo>
                  <a:lnTo>
                    <a:pt x="22828" y="754983"/>
                  </a:lnTo>
                  <a:lnTo>
                    <a:pt x="47577" y="771640"/>
                  </a:lnTo>
                  <a:lnTo>
                    <a:pt x="77850" y="777748"/>
                  </a:lnTo>
                  <a:lnTo>
                    <a:pt x="1147191" y="777748"/>
                  </a:lnTo>
                  <a:lnTo>
                    <a:pt x="1177444" y="771640"/>
                  </a:lnTo>
                  <a:lnTo>
                    <a:pt x="1202150" y="754983"/>
                  </a:lnTo>
                  <a:lnTo>
                    <a:pt x="1218807" y="730277"/>
                  </a:lnTo>
                  <a:lnTo>
                    <a:pt x="1224915" y="700024"/>
                  </a:lnTo>
                  <a:lnTo>
                    <a:pt x="1224915" y="77724"/>
                  </a:lnTo>
                  <a:lnTo>
                    <a:pt x="1218807" y="47470"/>
                  </a:lnTo>
                  <a:lnTo>
                    <a:pt x="1202150" y="22764"/>
                  </a:lnTo>
                  <a:lnTo>
                    <a:pt x="1177444" y="6107"/>
                  </a:lnTo>
                  <a:lnTo>
                    <a:pt x="114719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9887458" y="4140326"/>
              <a:ext cx="1224915" cy="777875"/>
            </a:xfrm>
            <a:custGeom>
              <a:avLst/>
              <a:gdLst/>
              <a:ahLst/>
              <a:cxnLst/>
              <a:rect l="l" t="t" r="r" b="b"/>
              <a:pathLst>
                <a:path w="1224915" h="777875">
                  <a:moveTo>
                    <a:pt x="0" y="77724"/>
                  </a:moveTo>
                  <a:lnTo>
                    <a:pt x="6127" y="47470"/>
                  </a:lnTo>
                  <a:lnTo>
                    <a:pt x="22828" y="22764"/>
                  </a:lnTo>
                  <a:lnTo>
                    <a:pt x="47577" y="6107"/>
                  </a:lnTo>
                  <a:lnTo>
                    <a:pt x="77850" y="0"/>
                  </a:lnTo>
                  <a:lnTo>
                    <a:pt x="1147191" y="0"/>
                  </a:lnTo>
                  <a:lnTo>
                    <a:pt x="1177444" y="6107"/>
                  </a:lnTo>
                  <a:lnTo>
                    <a:pt x="1202150" y="22764"/>
                  </a:lnTo>
                  <a:lnTo>
                    <a:pt x="1218807" y="47470"/>
                  </a:lnTo>
                  <a:lnTo>
                    <a:pt x="1224915" y="77724"/>
                  </a:lnTo>
                  <a:lnTo>
                    <a:pt x="1224915" y="700024"/>
                  </a:lnTo>
                  <a:lnTo>
                    <a:pt x="1218807" y="730277"/>
                  </a:lnTo>
                  <a:lnTo>
                    <a:pt x="1202150" y="754983"/>
                  </a:lnTo>
                  <a:lnTo>
                    <a:pt x="1177444" y="771640"/>
                  </a:lnTo>
                  <a:lnTo>
                    <a:pt x="1147191" y="777748"/>
                  </a:lnTo>
                  <a:lnTo>
                    <a:pt x="77850" y="777748"/>
                  </a:lnTo>
                  <a:lnTo>
                    <a:pt x="47577" y="771640"/>
                  </a:lnTo>
                  <a:lnTo>
                    <a:pt x="22828" y="754983"/>
                  </a:lnTo>
                  <a:lnTo>
                    <a:pt x="6127" y="730277"/>
                  </a:lnTo>
                  <a:lnTo>
                    <a:pt x="0" y="700024"/>
                  </a:lnTo>
                  <a:lnTo>
                    <a:pt x="0" y="77724"/>
                  </a:lnTo>
                  <a:close/>
                </a:path>
              </a:pathLst>
            </a:custGeom>
            <a:ln w="12700">
              <a:solidFill>
                <a:srgbClr val="F3B19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/>
          <p:cNvSpPr txBox="1"/>
          <p:nvPr/>
        </p:nvSpPr>
        <p:spPr>
          <a:xfrm>
            <a:off x="10138409" y="4199635"/>
            <a:ext cx="727075" cy="634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68580" marR="5080" indent="-56515">
              <a:lnSpc>
                <a:spcPts val="2390"/>
              </a:lnSpc>
              <a:spcBef>
                <a:spcPts val="190"/>
              </a:spcBef>
            </a:pPr>
            <a:r>
              <a:rPr dirty="0" sz="2000">
                <a:latin typeface="Segoe UI"/>
                <a:cs typeface="Segoe UI"/>
              </a:rPr>
              <a:t>Motor  </a:t>
            </a:r>
            <a:r>
              <a:rPr dirty="0" sz="2000">
                <a:latin typeface="Segoe UI"/>
                <a:cs typeface="Segoe UI"/>
              </a:rPr>
              <a:t>trade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380" y="881253"/>
            <a:ext cx="48310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b="0">
                <a:latin typeface="Segoe UI"/>
                <a:cs typeface="Segoe UI"/>
              </a:rPr>
              <a:t>TYPES </a:t>
            </a:r>
            <a:r>
              <a:rPr dirty="0" sz="2800" spc="-5" b="0">
                <a:latin typeface="Segoe UI"/>
                <a:cs typeface="Segoe UI"/>
              </a:rPr>
              <a:t>OF </a:t>
            </a:r>
            <a:r>
              <a:rPr dirty="0" sz="2800" spc="-55" b="0">
                <a:latin typeface="Segoe UI"/>
                <a:cs typeface="Segoe UI"/>
              </a:rPr>
              <a:t>MOTOR</a:t>
            </a:r>
            <a:r>
              <a:rPr dirty="0" sz="2800" spc="-60" b="0">
                <a:latin typeface="Segoe UI"/>
                <a:cs typeface="Segoe UI"/>
              </a:rPr>
              <a:t> </a:t>
            </a:r>
            <a:r>
              <a:rPr dirty="0" sz="2800" spc="-10" b="0">
                <a:latin typeface="Segoe UI"/>
                <a:cs typeface="Segoe UI"/>
              </a:rPr>
              <a:t>INSURANCE</a:t>
            </a:r>
            <a:endParaRPr sz="28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380" y="1587245"/>
            <a:ext cx="10706735" cy="49041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566920" algn="l"/>
              </a:tabLst>
            </a:pPr>
            <a:r>
              <a:rPr dirty="0" sz="2000">
                <a:latin typeface="Segoe UI"/>
                <a:cs typeface="Segoe UI"/>
              </a:rPr>
              <a:t>Own damage </a:t>
            </a:r>
            <a:r>
              <a:rPr dirty="0" sz="2000" spc="-5">
                <a:latin typeface="Segoe UI"/>
                <a:cs typeface="Segoe UI"/>
              </a:rPr>
              <a:t>cover </a:t>
            </a:r>
            <a:r>
              <a:rPr dirty="0" sz="2000">
                <a:latin typeface="Segoe UI"/>
                <a:cs typeface="Segoe UI"/>
              </a:rPr>
              <a:t>: </a:t>
            </a:r>
            <a:r>
              <a:rPr dirty="0" sz="2000" spc="-5">
                <a:latin typeface="Segoe UI"/>
                <a:cs typeface="Segoe UI"/>
              </a:rPr>
              <a:t>This</a:t>
            </a:r>
            <a:r>
              <a:rPr dirty="0" sz="2000" spc="4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simply</a:t>
            </a:r>
            <a:r>
              <a:rPr dirty="0" sz="2000" spc="1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means	</a:t>
            </a:r>
            <a:r>
              <a:rPr dirty="0" sz="2000" spc="-5">
                <a:latin typeface="Segoe UI"/>
                <a:cs typeface="Segoe UI"/>
              </a:rPr>
              <a:t>cover </a:t>
            </a:r>
            <a:r>
              <a:rPr dirty="0" sz="2000">
                <a:latin typeface="Segoe UI"/>
                <a:cs typeface="Segoe UI"/>
              </a:rPr>
              <a:t>against damages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your own</a:t>
            </a:r>
            <a:r>
              <a:rPr dirty="0" sz="2000" spc="-60">
                <a:latin typeface="Segoe UI"/>
                <a:cs typeface="Segoe UI"/>
              </a:rPr>
              <a:t> </a:t>
            </a:r>
            <a:r>
              <a:rPr dirty="0" sz="2000" spc="-45">
                <a:latin typeface="Segoe UI"/>
                <a:cs typeface="Segoe UI"/>
              </a:rPr>
              <a:t>car.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2700" marR="176530">
              <a:lnSpc>
                <a:spcPct val="100000"/>
              </a:lnSpc>
              <a:tabLst>
                <a:tab pos="3041650" algn="l"/>
              </a:tabLst>
            </a:pPr>
            <a:r>
              <a:rPr dirty="0" sz="2000" spc="-10">
                <a:latin typeface="Segoe UI"/>
                <a:cs typeface="Segoe UI"/>
              </a:rPr>
              <a:t>Third </a:t>
            </a:r>
            <a:r>
              <a:rPr dirty="0" sz="2000" spc="5">
                <a:latin typeface="Segoe UI"/>
                <a:cs typeface="Segoe UI"/>
              </a:rPr>
              <a:t>party </a:t>
            </a:r>
            <a:r>
              <a:rPr dirty="0" sz="2000" spc="-5">
                <a:latin typeface="Segoe UI"/>
                <a:cs typeface="Segoe UI"/>
              </a:rPr>
              <a:t>liability</a:t>
            </a:r>
            <a:r>
              <a:rPr dirty="0" sz="2000" spc="2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cover</a:t>
            </a:r>
            <a:r>
              <a:rPr dirty="0" sz="2000" spc="15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:	When the </a:t>
            </a:r>
            <a:r>
              <a:rPr dirty="0" sz="2000" spc="-5">
                <a:latin typeface="Segoe UI"/>
                <a:cs typeface="Segoe UI"/>
              </a:rPr>
              <a:t>policyholder collides </a:t>
            </a:r>
            <a:r>
              <a:rPr dirty="0" sz="2000">
                <a:latin typeface="Segoe UI"/>
                <a:cs typeface="Segoe UI"/>
              </a:rPr>
              <a:t>with the car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a </a:t>
            </a:r>
            <a:r>
              <a:rPr dirty="0" sz="2000" spc="-10">
                <a:latin typeface="Segoe UI"/>
                <a:cs typeface="Segoe UI"/>
              </a:rPr>
              <a:t>third </a:t>
            </a:r>
            <a:r>
              <a:rPr dirty="0" sz="2000" spc="5">
                <a:latin typeface="Segoe UI"/>
                <a:cs typeface="Segoe UI"/>
              </a:rPr>
              <a:t>party </a:t>
            </a:r>
            <a:r>
              <a:rPr dirty="0" sz="2000" spc="-5">
                <a:latin typeface="Segoe UI"/>
                <a:cs typeface="Segoe UI"/>
              </a:rPr>
              <a:t>leading  to </a:t>
            </a:r>
            <a:r>
              <a:rPr dirty="0" sz="2000">
                <a:latin typeface="Segoe UI"/>
                <a:cs typeface="Segoe UI"/>
              </a:rPr>
              <a:t>death or </a:t>
            </a:r>
            <a:r>
              <a:rPr dirty="0" sz="2000" spc="-5">
                <a:latin typeface="Segoe UI"/>
                <a:cs typeface="Segoe UI"/>
              </a:rPr>
              <a:t>bodily </a:t>
            </a:r>
            <a:r>
              <a:rPr dirty="0" sz="2000" spc="10">
                <a:latin typeface="Segoe UI"/>
                <a:cs typeface="Segoe UI"/>
              </a:rPr>
              <a:t>injury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10">
                <a:latin typeface="Segoe UI"/>
                <a:cs typeface="Segoe UI"/>
              </a:rPr>
              <a:t>third party, </a:t>
            </a:r>
            <a:r>
              <a:rPr dirty="0" sz="2000">
                <a:latin typeface="Segoe UI"/>
                <a:cs typeface="Segoe UI"/>
              </a:rPr>
              <a:t>your </a:t>
            </a:r>
            <a:r>
              <a:rPr dirty="0" sz="2000" spc="-5">
                <a:latin typeface="Segoe UI"/>
                <a:cs typeface="Segoe UI"/>
              </a:rPr>
              <a:t>liability to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10">
                <a:latin typeface="Segoe UI"/>
                <a:cs typeface="Segoe UI"/>
              </a:rPr>
              <a:t>third </a:t>
            </a:r>
            <a:r>
              <a:rPr dirty="0" sz="2000" spc="5">
                <a:latin typeface="Segoe UI"/>
                <a:cs typeface="Segoe UI"/>
              </a:rPr>
              <a:t>party </a:t>
            </a:r>
            <a:r>
              <a:rPr dirty="0" sz="2000" spc="-5">
                <a:latin typeface="Segoe UI"/>
                <a:cs typeface="Segoe UI"/>
              </a:rPr>
              <a:t>is covered </a:t>
            </a:r>
            <a:r>
              <a:rPr dirty="0" sz="2000">
                <a:latin typeface="Segoe UI"/>
                <a:cs typeface="Segoe UI"/>
              </a:rPr>
              <a:t>by the  </a:t>
            </a:r>
            <a:r>
              <a:rPr dirty="0" sz="2000" spc="-30">
                <a:latin typeface="Segoe UI"/>
                <a:cs typeface="Segoe UI"/>
              </a:rPr>
              <a:t>insurer.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It </a:t>
            </a:r>
            <a:r>
              <a:rPr dirty="0" sz="2000">
                <a:latin typeface="Segoe UI"/>
                <a:cs typeface="Segoe UI"/>
              </a:rPr>
              <a:t>also </a:t>
            </a:r>
            <a:r>
              <a:rPr dirty="0" sz="2000" spc="-5">
                <a:latin typeface="Segoe UI"/>
                <a:cs typeface="Segoe UI"/>
              </a:rPr>
              <a:t>covers </a:t>
            </a:r>
            <a:r>
              <a:rPr dirty="0" sz="2000">
                <a:latin typeface="Segoe UI"/>
                <a:cs typeface="Segoe UI"/>
              </a:rPr>
              <a:t>damage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property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 spc="-10">
                <a:latin typeface="Segoe UI"/>
                <a:cs typeface="Segoe UI"/>
              </a:rPr>
              <a:t>third </a:t>
            </a:r>
            <a:r>
              <a:rPr dirty="0" sz="2000" spc="5">
                <a:latin typeface="Segoe UI"/>
                <a:cs typeface="Segoe UI"/>
              </a:rPr>
              <a:t>party </a:t>
            </a:r>
            <a:r>
              <a:rPr dirty="0" sz="2000">
                <a:latin typeface="Segoe UI"/>
                <a:cs typeface="Segoe UI"/>
              </a:rPr>
              <a:t>caused by </a:t>
            </a:r>
            <a:r>
              <a:rPr dirty="0" sz="2000" spc="-5">
                <a:latin typeface="Segoe UI"/>
                <a:cs typeface="Segoe UI"/>
              </a:rPr>
              <a:t>policyholder’s </a:t>
            </a:r>
            <a:r>
              <a:rPr dirty="0" sz="2000">
                <a:latin typeface="Segoe UI"/>
                <a:cs typeface="Segoe UI"/>
              </a:rPr>
              <a:t>car</a:t>
            </a:r>
            <a:r>
              <a:rPr dirty="0" sz="2000" spc="-1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.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Segoe UI"/>
                <a:cs typeface="Segoe UI"/>
              </a:rPr>
              <a:t>In case </a:t>
            </a:r>
            <a:r>
              <a:rPr dirty="0" sz="2000" spc="-15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absence </a:t>
            </a:r>
            <a:r>
              <a:rPr dirty="0" sz="2000" spc="-15">
                <a:latin typeface="Segoe UI"/>
                <a:cs typeface="Segoe UI"/>
              </a:rPr>
              <a:t>of </a:t>
            </a:r>
            <a:r>
              <a:rPr dirty="0" sz="2000" spc="-5">
                <a:latin typeface="Segoe UI"/>
                <a:cs typeface="Segoe UI"/>
              </a:rPr>
              <a:t>personal </a:t>
            </a:r>
            <a:r>
              <a:rPr dirty="0" sz="2000" spc="-30">
                <a:latin typeface="Segoe UI"/>
                <a:cs typeface="Segoe UI"/>
              </a:rPr>
              <a:t>cover, </a:t>
            </a:r>
            <a:r>
              <a:rPr dirty="0" sz="2000" spc="-5">
                <a:latin typeface="Segoe UI"/>
                <a:cs typeface="Segoe UI"/>
              </a:rPr>
              <a:t>damage to self </a:t>
            </a:r>
            <a:r>
              <a:rPr dirty="0" sz="2000">
                <a:latin typeface="Segoe UI"/>
                <a:cs typeface="Segoe UI"/>
              </a:rPr>
              <a:t>can be also be </a:t>
            </a:r>
            <a:r>
              <a:rPr dirty="0" sz="2000" spc="-5">
                <a:latin typeface="Segoe UI"/>
                <a:cs typeface="Segoe UI"/>
              </a:rPr>
              <a:t>added </a:t>
            </a:r>
            <a:r>
              <a:rPr dirty="0" sz="2000">
                <a:latin typeface="Segoe UI"/>
                <a:cs typeface="Segoe UI"/>
              </a:rPr>
              <a:t>as an </a:t>
            </a:r>
            <a:r>
              <a:rPr dirty="0" sz="2000" spc="5">
                <a:latin typeface="Segoe UI"/>
                <a:cs typeface="Segoe UI"/>
              </a:rPr>
              <a:t>add-on </a:t>
            </a:r>
            <a:r>
              <a:rPr dirty="0" sz="2000" spc="-5">
                <a:latin typeface="Segoe UI"/>
                <a:cs typeface="Segoe UI"/>
              </a:rPr>
              <a:t>in</a:t>
            </a:r>
            <a:r>
              <a:rPr dirty="0" sz="2000" spc="90">
                <a:latin typeface="Segoe UI"/>
                <a:cs typeface="Segoe UI"/>
              </a:rPr>
              <a:t> </a:t>
            </a:r>
            <a:r>
              <a:rPr dirty="0" sz="2000">
                <a:latin typeface="Segoe UI"/>
                <a:cs typeface="Segoe UI"/>
              </a:rPr>
              <a:t>the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10">
                <a:latin typeface="Segoe UI"/>
                <a:cs typeface="Segoe UI"/>
              </a:rPr>
              <a:t>third </a:t>
            </a:r>
            <a:r>
              <a:rPr dirty="0" sz="2000" spc="5">
                <a:latin typeface="Segoe UI"/>
                <a:cs typeface="Segoe UI"/>
              </a:rPr>
              <a:t>party</a:t>
            </a:r>
            <a:r>
              <a:rPr dirty="0" sz="2000" spc="-40">
                <a:latin typeface="Segoe UI"/>
                <a:cs typeface="Segoe UI"/>
              </a:rPr>
              <a:t> </a:t>
            </a:r>
            <a:r>
              <a:rPr dirty="0" sz="2000" spc="-30">
                <a:latin typeface="Segoe UI"/>
                <a:cs typeface="Segoe UI"/>
              </a:rPr>
              <a:t>cover.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Damages to </a:t>
            </a:r>
            <a:r>
              <a:rPr dirty="0" sz="2000">
                <a:latin typeface="Segoe UI"/>
                <a:cs typeface="Segoe UI"/>
              </a:rPr>
              <a:t>own car </a:t>
            </a:r>
            <a:r>
              <a:rPr dirty="0" sz="2000" spc="-5">
                <a:latin typeface="Segoe UI"/>
                <a:cs typeface="Segoe UI"/>
              </a:rPr>
              <a:t>is </a:t>
            </a:r>
            <a:r>
              <a:rPr dirty="0" sz="2000" spc="-5" b="1">
                <a:latin typeface="Segoe UI"/>
                <a:cs typeface="Segoe UI"/>
              </a:rPr>
              <a:t>not </a:t>
            </a:r>
            <a:r>
              <a:rPr dirty="0" sz="2000" spc="-5">
                <a:latin typeface="Segoe UI"/>
                <a:cs typeface="Segoe UI"/>
              </a:rPr>
              <a:t>covered </a:t>
            </a:r>
            <a:r>
              <a:rPr dirty="0" sz="2000">
                <a:latin typeface="Segoe UI"/>
                <a:cs typeface="Segoe UI"/>
              </a:rPr>
              <a:t>under </a:t>
            </a:r>
            <a:r>
              <a:rPr dirty="0" sz="2000" spc="-5">
                <a:latin typeface="Segoe UI"/>
                <a:cs typeface="Segoe UI"/>
              </a:rPr>
              <a:t>third </a:t>
            </a:r>
            <a:r>
              <a:rPr dirty="0" sz="2000" spc="5">
                <a:latin typeface="Segoe UI"/>
                <a:cs typeface="Segoe UI"/>
              </a:rPr>
              <a:t>party</a:t>
            </a:r>
            <a:r>
              <a:rPr dirty="0" sz="2000" spc="-45">
                <a:latin typeface="Segoe UI"/>
                <a:cs typeface="Segoe UI"/>
              </a:rPr>
              <a:t> </a:t>
            </a:r>
            <a:r>
              <a:rPr dirty="0" sz="2000" spc="-30">
                <a:latin typeface="Segoe UI"/>
                <a:cs typeface="Segoe UI"/>
              </a:rPr>
              <a:t>cover.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Segoe UI"/>
                <a:cs typeface="Segoe UI"/>
              </a:rPr>
              <a:t>Comprehensive policy </a:t>
            </a:r>
            <a:r>
              <a:rPr dirty="0" sz="2000">
                <a:latin typeface="Segoe UI"/>
                <a:cs typeface="Segoe UI"/>
              </a:rPr>
              <a:t>: </a:t>
            </a:r>
            <a:r>
              <a:rPr dirty="0" sz="2000" spc="-5">
                <a:latin typeface="Segoe UI"/>
                <a:cs typeface="Segoe UI"/>
              </a:rPr>
              <a:t>covers </a:t>
            </a:r>
            <a:r>
              <a:rPr dirty="0" sz="2000">
                <a:latin typeface="Segoe UI"/>
                <a:cs typeface="Segoe UI"/>
              </a:rPr>
              <a:t>damage </a:t>
            </a:r>
            <a:r>
              <a:rPr dirty="0" sz="2000" spc="-5">
                <a:latin typeface="Segoe UI"/>
                <a:cs typeface="Segoe UI"/>
              </a:rPr>
              <a:t>to </a:t>
            </a:r>
            <a:r>
              <a:rPr dirty="0" sz="2000">
                <a:latin typeface="Segoe UI"/>
                <a:cs typeface="Segoe UI"/>
              </a:rPr>
              <a:t>your own </a:t>
            </a:r>
            <a:r>
              <a:rPr dirty="0" sz="2000" spc="-5">
                <a:latin typeface="Segoe UI"/>
                <a:cs typeface="Segoe UI"/>
              </a:rPr>
              <a:t>vehicle </a:t>
            </a:r>
            <a:r>
              <a:rPr dirty="0" sz="2000">
                <a:latin typeface="Segoe UI"/>
                <a:cs typeface="Segoe UI"/>
              </a:rPr>
              <a:t>and other </a:t>
            </a:r>
            <a:r>
              <a:rPr dirty="0" sz="2000" spc="-25">
                <a:latin typeface="Segoe UI"/>
                <a:cs typeface="Segoe UI"/>
              </a:rPr>
              <a:t>people's </a:t>
            </a:r>
            <a:r>
              <a:rPr dirty="0" sz="2000" spc="-10">
                <a:latin typeface="Segoe UI"/>
                <a:cs typeface="Segoe UI"/>
              </a:rPr>
              <a:t>property, </a:t>
            </a:r>
            <a:r>
              <a:rPr dirty="0" sz="2000">
                <a:latin typeface="Segoe UI"/>
                <a:cs typeface="Segoe UI"/>
              </a:rPr>
              <a:t>as</a:t>
            </a:r>
            <a:r>
              <a:rPr dirty="0" sz="2000" spc="160">
                <a:latin typeface="Segoe UI"/>
                <a:cs typeface="Segoe UI"/>
              </a:rPr>
              <a:t> </a:t>
            </a:r>
            <a:r>
              <a:rPr dirty="0" sz="2000" spc="-5">
                <a:latin typeface="Segoe UI"/>
                <a:cs typeface="Segoe UI"/>
              </a:rPr>
              <a:t>well</a:t>
            </a:r>
            <a:endParaRPr sz="20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Segoe UI"/>
                <a:cs typeface="Segoe UI"/>
              </a:rPr>
              <a:t>as </a:t>
            </a:r>
            <a:r>
              <a:rPr dirty="0" sz="2000" spc="5">
                <a:latin typeface="Segoe UI"/>
                <a:cs typeface="Segoe UI"/>
              </a:rPr>
              <a:t>theft </a:t>
            </a:r>
            <a:r>
              <a:rPr dirty="0" sz="2000">
                <a:latin typeface="Segoe UI"/>
                <a:cs typeface="Segoe UI"/>
              </a:rPr>
              <a:t>and some other </a:t>
            </a:r>
            <a:r>
              <a:rPr dirty="0" sz="2000" spc="-5">
                <a:latin typeface="Segoe UI"/>
                <a:cs typeface="Segoe UI"/>
              </a:rPr>
              <a:t>risks, </a:t>
            </a:r>
            <a:r>
              <a:rPr dirty="0" sz="2000">
                <a:latin typeface="Segoe UI"/>
                <a:cs typeface="Segoe UI"/>
              </a:rPr>
              <a:t>plus </a:t>
            </a:r>
            <a:r>
              <a:rPr dirty="0" sz="2000" spc="-5">
                <a:latin typeface="Segoe UI"/>
                <a:cs typeface="Segoe UI"/>
              </a:rPr>
              <a:t>legal </a:t>
            </a:r>
            <a:r>
              <a:rPr dirty="0" sz="2000">
                <a:latin typeface="Segoe UI"/>
                <a:cs typeface="Segoe UI"/>
              </a:rPr>
              <a:t>costs. </a:t>
            </a:r>
            <a:r>
              <a:rPr dirty="0" sz="2000" spc="-5">
                <a:latin typeface="Segoe UI"/>
                <a:cs typeface="Segoe UI"/>
              </a:rPr>
              <a:t>It is third </a:t>
            </a:r>
            <a:r>
              <a:rPr dirty="0" sz="2000" spc="5">
                <a:latin typeface="Segoe UI"/>
                <a:cs typeface="Segoe UI"/>
              </a:rPr>
              <a:t>party </a:t>
            </a:r>
            <a:r>
              <a:rPr dirty="0" sz="2000" spc="-5">
                <a:latin typeface="Segoe UI"/>
                <a:cs typeface="Segoe UI"/>
              </a:rPr>
              <a:t>cover </a:t>
            </a:r>
            <a:r>
              <a:rPr dirty="0" sz="2000">
                <a:latin typeface="Segoe UI"/>
                <a:cs typeface="Segoe UI"/>
              </a:rPr>
              <a:t>+ own damage</a:t>
            </a:r>
            <a:r>
              <a:rPr dirty="0" sz="2000" spc="-20">
                <a:latin typeface="Segoe UI"/>
                <a:cs typeface="Segoe UI"/>
              </a:rPr>
              <a:t> </a:t>
            </a:r>
            <a:r>
              <a:rPr dirty="0" sz="2000" spc="-35">
                <a:latin typeface="Segoe UI"/>
                <a:cs typeface="Segoe UI"/>
              </a:rPr>
              <a:t>cover.</a:t>
            </a:r>
            <a:endParaRPr sz="20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Segoe UI"/>
              <a:cs typeface="Segoe UI"/>
            </a:endParaRPr>
          </a:p>
          <a:p>
            <a:pPr marL="12700" marR="340995">
              <a:lnSpc>
                <a:spcPct val="100000"/>
              </a:lnSpc>
            </a:pPr>
            <a:r>
              <a:rPr dirty="0" sz="2000" spc="-5">
                <a:latin typeface="Segoe UI"/>
                <a:cs typeface="Segoe UI"/>
              </a:rPr>
              <a:t>Insured Declared </a:t>
            </a:r>
            <a:r>
              <a:rPr dirty="0" sz="2000" spc="-30">
                <a:latin typeface="Segoe UI"/>
                <a:cs typeface="Segoe UI"/>
              </a:rPr>
              <a:t>Value </a:t>
            </a:r>
            <a:r>
              <a:rPr dirty="0" sz="2000">
                <a:latin typeface="Segoe UI"/>
                <a:cs typeface="Segoe UI"/>
              </a:rPr>
              <a:t>: </a:t>
            </a:r>
            <a:r>
              <a:rPr dirty="0" sz="2000" spc="-5" b="1">
                <a:latin typeface="Segoe UI"/>
                <a:cs typeface="Segoe UI"/>
              </a:rPr>
              <a:t>Insured </a:t>
            </a:r>
            <a:r>
              <a:rPr dirty="0" sz="2000" spc="-10">
                <a:latin typeface="Segoe UI"/>
                <a:cs typeface="Segoe UI"/>
              </a:rPr>
              <a:t>Declared </a:t>
            </a:r>
            <a:r>
              <a:rPr dirty="0" sz="2000" spc="-30">
                <a:latin typeface="Segoe UI"/>
                <a:cs typeface="Segoe UI"/>
              </a:rPr>
              <a:t>Value </a:t>
            </a:r>
            <a:r>
              <a:rPr dirty="0" sz="2000" spc="-5">
                <a:latin typeface="Segoe UI"/>
                <a:cs typeface="Segoe UI"/>
              </a:rPr>
              <a:t>is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maximum </a:t>
            </a:r>
            <a:r>
              <a:rPr dirty="0" sz="2000">
                <a:latin typeface="Segoe UI"/>
                <a:cs typeface="Segoe UI"/>
              </a:rPr>
              <a:t>Sum </a:t>
            </a:r>
            <a:r>
              <a:rPr dirty="0" sz="2000" spc="-5">
                <a:latin typeface="Segoe UI"/>
                <a:cs typeface="Segoe UI"/>
              </a:rPr>
              <a:t>Assured fixed </a:t>
            </a:r>
            <a:r>
              <a:rPr dirty="0" sz="2000">
                <a:latin typeface="Segoe UI"/>
                <a:cs typeface="Segoe UI"/>
              </a:rPr>
              <a:t>by the  </a:t>
            </a:r>
            <a:r>
              <a:rPr dirty="0" sz="2000" spc="-5">
                <a:latin typeface="Segoe UI"/>
                <a:cs typeface="Segoe UI"/>
              </a:rPr>
              <a:t>insurer which is provided </a:t>
            </a:r>
            <a:r>
              <a:rPr dirty="0" sz="2000">
                <a:latin typeface="Segoe UI"/>
                <a:cs typeface="Segoe UI"/>
              </a:rPr>
              <a:t>on </a:t>
            </a:r>
            <a:r>
              <a:rPr dirty="0" sz="2000" spc="5">
                <a:latin typeface="Segoe UI"/>
                <a:cs typeface="Segoe UI"/>
              </a:rPr>
              <a:t>theft </a:t>
            </a:r>
            <a:r>
              <a:rPr dirty="0" sz="2000">
                <a:latin typeface="Segoe UI"/>
                <a:cs typeface="Segoe UI"/>
              </a:rPr>
              <a:t>or total </a:t>
            </a:r>
            <a:r>
              <a:rPr dirty="0" sz="2000" spc="-5">
                <a:latin typeface="Segoe UI"/>
                <a:cs typeface="Segoe UI"/>
              </a:rPr>
              <a:t>loss </a:t>
            </a:r>
            <a:r>
              <a:rPr dirty="0" sz="2000" spc="-15">
                <a:latin typeface="Segoe UI"/>
                <a:cs typeface="Segoe UI"/>
              </a:rPr>
              <a:t>of </a:t>
            </a:r>
            <a:r>
              <a:rPr dirty="0" sz="2000" spc="-5" b="1">
                <a:latin typeface="Segoe UI"/>
                <a:cs typeface="Segoe UI"/>
              </a:rPr>
              <a:t>vehicle</a:t>
            </a:r>
            <a:r>
              <a:rPr dirty="0" sz="2000" spc="-5">
                <a:latin typeface="Segoe UI"/>
                <a:cs typeface="Segoe UI"/>
              </a:rPr>
              <a:t>. </a:t>
            </a:r>
            <a:r>
              <a:rPr dirty="0" sz="2000" spc="-15">
                <a:latin typeface="Segoe UI"/>
                <a:cs typeface="Segoe UI"/>
              </a:rPr>
              <a:t>Basically, </a:t>
            </a:r>
            <a:r>
              <a:rPr dirty="0" sz="2000" b="1">
                <a:latin typeface="Segoe UI"/>
                <a:cs typeface="Segoe UI"/>
              </a:rPr>
              <a:t>IDV </a:t>
            </a:r>
            <a:r>
              <a:rPr dirty="0" sz="2000" spc="-5">
                <a:latin typeface="Segoe UI"/>
                <a:cs typeface="Segoe UI"/>
              </a:rPr>
              <a:t>is </a:t>
            </a:r>
            <a:r>
              <a:rPr dirty="0" sz="2000">
                <a:latin typeface="Segoe UI"/>
                <a:cs typeface="Segoe UI"/>
              </a:rPr>
              <a:t>the </a:t>
            </a:r>
            <a:r>
              <a:rPr dirty="0" sz="2000" spc="-5">
                <a:latin typeface="Segoe UI"/>
                <a:cs typeface="Segoe UI"/>
              </a:rPr>
              <a:t>current </a:t>
            </a:r>
            <a:r>
              <a:rPr dirty="0" sz="2000" spc="-10">
                <a:latin typeface="Segoe UI"/>
                <a:cs typeface="Segoe UI"/>
              </a:rPr>
              <a:t>market  value </a:t>
            </a:r>
            <a:r>
              <a:rPr dirty="0" sz="2000" spc="-20">
                <a:latin typeface="Segoe UI"/>
                <a:cs typeface="Segoe UI"/>
              </a:rPr>
              <a:t>of </a:t>
            </a:r>
            <a:r>
              <a:rPr dirty="0" sz="2000">
                <a:latin typeface="Segoe UI"/>
                <a:cs typeface="Segoe UI"/>
              </a:rPr>
              <a:t>the</a:t>
            </a:r>
            <a:r>
              <a:rPr dirty="0" sz="2000" spc="15">
                <a:latin typeface="Segoe UI"/>
                <a:cs typeface="Segoe UI"/>
              </a:rPr>
              <a:t> </a:t>
            </a:r>
            <a:r>
              <a:rPr dirty="0" sz="2000" spc="-5" b="1">
                <a:latin typeface="Segoe UI"/>
                <a:cs typeface="Segoe UI"/>
              </a:rPr>
              <a:t>vehicle</a:t>
            </a:r>
            <a:endParaRPr sz="20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lokesh</dc:creator>
  <dc:title>Slide 1</dc:title>
  <dcterms:created xsi:type="dcterms:W3CDTF">2020-06-15T06:31:55Z</dcterms:created>
  <dcterms:modified xsi:type="dcterms:W3CDTF">2020-06-15T06:31:55Z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2020-01-13T00:00:00Z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2020-06-15T00:00:00Z</vt:filetime>
  </property>
</Properties>
</file>