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70432" y="957072"/>
            <a:ext cx="1673860" cy="624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40435" y="1874266"/>
            <a:ext cx="5031105" cy="4661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92354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8263" y="941832"/>
            <a:ext cx="11034268" cy="640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8257" y="1818588"/>
            <a:ext cx="10026650" cy="3533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00054" y="6447487"/>
            <a:ext cx="21590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deloitte.com/us/en/insights/industry/financial-services/insurance-product-development-capabilities-modernization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pulse/five-essential-ingredients-product-development-insurance-rizvi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3518" y="1594103"/>
            <a:ext cx="4045503" cy="112471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70559" y="3998976"/>
            <a:ext cx="10881360" cy="1210588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9652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760"/>
              </a:spcBef>
            </a:pPr>
            <a:r>
              <a:rPr sz="1800" spc="-70" dirty="0">
                <a:solidFill>
                  <a:srgbClr val="252525"/>
                </a:solidFill>
                <a:latin typeface="Tahoma"/>
                <a:cs typeface="Tahoma"/>
              </a:rPr>
              <a:t>Class:</a:t>
            </a:r>
            <a:r>
              <a:rPr sz="1800" spc="-17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lang="en-US" sz="1800" spc="-170" dirty="0">
                <a:solidFill>
                  <a:srgbClr val="252525"/>
                </a:solidFill>
                <a:latin typeface="Tahoma"/>
                <a:cs typeface="Tahoma"/>
              </a:rPr>
              <a:t>M</a:t>
            </a:r>
            <a:r>
              <a:rPr sz="1800" spc="-25" dirty="0">
                <a:solidFill>
                  <a:srgbClr val="252525"/>
                </a:solidFill>
                <a:latin typeface="Tahoma"/>
                <a:cs typeface="Tahoma"/>
              </a:rPr>
              <a:t>Sc</a:t>
            </a:r>
            <a:endParaRPr sz="1800" dirty="0">
              <a:latin typeface="Tahoma"/>
              <a:cs typeface="Tahoma"/>
            </a:endParaRPr>
          </a:p>
          <a:p>
            <a:pPr marL="90805">
              <a:lnSpc>
                <a:spcPct val="100000"/>
              </a:lnSpc>
              <a:spcBef>
                <a:spcPts val="1080"/>
              </a:spcBef>
            </a:pPr>
            <a:r>
              <a:rPr sz="1800" spc="-40" dirty="0">
                <a:solidFill>
                  <a:srgbClr val="252525"/>
                </a:solidFill>
                <a:latin typeface="Tahoma"/>
                <a:cs typeface="Tahoma"/>
              </a:rPr>
              <a:t>Subject</a:t>
            </a:r>
            <a:r>
              <a:rPr sz="1800" spc="-1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290" dirty="0">
                <a:solidFill>
                  <a:srgbClr val="252525"/>
                </a:solidFill>
                <a:latin typeface="Tahoma"/>
                <a:cs typeface="Tahoma"/>
              </a:rPr>
              <a:t>:</a:t>
            </a:r>
            <a:r>
              <a:rPr sz="1800" spc="-11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ahoma"/>
                <a:cs typeface="Tahoma"/>
              </a:rPr>
              <a:t>Non-</a:t>
            </a:r>
            <a:r>
              <a:rPr sz="1800" spc="-20" dirty="0">
                <a:solidFill>
                  <a:srgbClr val="252525"/>
                </a:solidFill>
                <a:latin typeface="Tahoma"/>
                <a:cs typeface="Tahoma"/>
              </a:rPr>
              <a:t>Life</a:t>
            </a:r>
            <a:r>
              <a:rPr sz="1800" spc="-1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80" dirty="0">
                <a:solidFill>
                  <a:srgbClr val="252525"/>
                </a:solidFill>
                <a:latin typeface="Tahoma"/>
                <a:cs typeface="Tahoma"/>
              </a:rPr>
              <a:t>Insurance</a:t>
            </a:r>
            <a:r>
              <a:rPr sz="1800" spc="-10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252525"/>
                </a:solidFill>
                <a:latin typeface="Tahoma"/>
                <a:cs typeface="Tahoma"/>
              </a:rPr>
              <a:t>–</a:t>
            </a:r>
            <a:r>
              <a:rPr sz="1800" spc="-10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40" dirty="0">
                <a:solidFill>
                  <a:srgbClr val="252525"/>
                </a:solidFill>
                <a:latin typeface="Tahoma"/>
                <a:cs typeface="Tahoma"/>
              </a:rPr>
              <a:t>Principles,</a:t>
            </a:r>
            <a:r>
              <a:rPr sz="1800" spc="-17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35" dirty="0">
                <a:solidFill>
                  <a:srgbClr val="252525"/>
                </a:solidFill>
                <a:latin typeface="Tahoma"/>
                <a:cs typeface="Tahoma"/>
              </a:rPr>
              <a:t>Products</a:t>
            </a:r>
            <a:r>
              <a:rPr sz="1800" spc="-7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70" dirty="0">
                <a:solidFill>
                  <a:srgbClr val="252525"/>
                </a:solidFill>
                <a:latin typeface="Tahoma"/>
                <a:cs typeface="Tahoma"/>
              </a:rPr>
              <a:t>and</a:t>
            </a:r>
            <a:r>
              <a:rPr sz="1800" spc="-10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ahoma"/>
                <a:cs typeface="Tahoma"/>
              </a:rPr>
              <a:t>Practices</a:t>
            </a:r>
            <a:endParaRPr lang="fr-FR" sz="1800" dirty="0">
              <a:latin typeface="Tahoma"/>
              <a:cs typeface="Tahoma"/>
            </a:endParaRPr>
          </a:p>
          <a:p>
            <a:pPr marL="90805">
              <a:lnSpc>
                <a:spcPct val="100000"/>
              </a:lnSpc>
              <a:spcBef>
                <a:spcPts val="1080"/>
              </a:spcBef>
            </a:pPr>
            <a:r>
              <a:rPr sz="1800" spc="-40" dirty="0">
                <a:solidFill>
                  <a:srgbClr val="252525"/>
                </a:solidFill>
                <a:latin typeface="Tahoma"/>
                <a:cs typeface="Tahoma"/>
              </a:rPr>
              <a:t>Chapter</a:t>
            </a:r>
            <a:r>
              <a:rPr sz="1800" spc="-19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95" dirty="0">
                <a:solidFill>
                  <a:srgbClr val="252525"/>
                </a:solidFill>
                <a:latin typeface="Tahoma"/>
                <a:cs typeface="Tahoma"/>
              </a:rPr>
              <a:t>Name:</a:t>
            </a:r>
            <a:r>
              <a:rPr sz="1800" spc="-1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40" dirty="0">
                <a:solidFill>
                  <a:srgbClr val="252525"/>
                </a:solidFill>
                <a:latin typeface="Tahoma"/>
                <a:cs typeface="Tahoma"/>
              </a:rPr>
              <a:t>Basic</a:t>
            </a:r>
            <a:r>
              <a:rPr sz="1800" spc="-9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90" dirty="0">
                <a:solidFill>
                  <a:srgbClr val="252525"/>
                </a:solidFill>
                <a:latin typeface="Tahoma"/>
                <a:cs typeface="Tahoma"/>
              </a:rPr>
              <a:t>Terminology,</a:t>
            </a:r>
            <a:r>
              <a:rPr sz="180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ahoma"/>
                <a:cs typeface="Tahoma"/>
              </a:rPr>
              <a:t>Profitability</a:t>
            </a:r>
            <a:r>
              <a:rPr sz="1800" spc="-12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70" dirty="0">
                <a:solidFill>
                  <a:srgbClr val="252525"/>
                </a:solidFill>
                <a:latin typeface="Tahoma"/>
                <a:cs typeface="Tahoma"/>
              </a:rPr>
              <a:t>and</a:t>
            </a:r>
            <a:r>
              <a:rPr sz="1800" spc="-10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Tahoma"/>
                <a:cs typeface="Tahoma"/>
              </a:rPr>
              <a:t>Reinsurance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0559" y="3599688"/>
            <a:ext cx="10881360" cy="399415"/>
          </a:xfrm>
          <a:custGeom>
            <a:avLst/>
            <a:gdLst/>
            <a:ahLst/>
            <a:cxnLst/>
            <a:rect l="l" t="t" r="r" b="b"/>
            <a:pathLst>
              <a:path w="10881360" h="399414">
                <a:moveTo>
                  <a:pt x="10881360" y="0"/>
                </a:moveTo>
                <a:lnTo>
                  <a:pt x="0" y="0"/>
                </a:lnTo>
                <a:lnTo>
                  <a:pt x="0" y="399288"/>
                </a:lnTo>
                <a:lnTo>
                  <a:pt x="10881360" y="399288"/>
                </a:lnTo>
                <a:lnTo>
                  <a:pt x="10881360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58419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5" dirty="0"/>
              <a:t>Factors</a:t>
            </a:r>
            <a:r>
              <a:rPr spc="-100" dirty="0"/>
              <a:t> </a:t>
            </a:r>
            <a:r>
              <a:rPr spc="-175" dirty="0"/>
              <a:t>in</a:t>
            </a:r>
            <a:r>
              <a:rPr spc="-25" dirty="0"/>
              <a:t> </a:t>
            </a:r>
            <a:r>
              <a:rPr spc="-175" dirty="0"/>
              <a:t>Product</a:t>
            </a:r>
            <a:r>
              <a:rPr spc="-85" dirty="0"/>
              <a:t> </a:t>
            </a:r>
            <a:r>
              <a:rPr spc="-10" dirty="0"/>
              <a:t>Design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928875"/>
            <a:ext cx="3221355" cy="2838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Financing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requirement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Onerousness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characteristics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Competitiveness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20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Extent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cross-subsidies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Sensitivity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Consistency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1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Regulatory</a:t>
            </a:r>
            <a:r>
              <a:rPr sz="1600" spc="-11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requirements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Administration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systems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9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Marketability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25"/>
              </a:spcBef>
              <a:buFont typeface="Wingdings"/>
              <a:buChar char="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Profitability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263398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95" dirty="0"/>
              <a:t>Profitability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2055952"/>
            <a:ext cx="9198610" cy="22225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1029335" indent="-344805" algn="just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  <a:tab pos="359410" algn="l"/>
              </a:tabLst>
            </a:pPr>
            <a:r>
              <a:rPr sz="1600" dirty="0">
                <a:latin typeface="Segoe UI"/>
                <a:cs typeface="Segoe UI"/>
              </a:rPr>
              <a:t>	A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want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ensure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charged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non-linked</a:t>
            </a:r>
            <a:r>
              <a:rPr sz="1600" spc="3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contracts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will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sufficient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provided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most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foreseeable circumstances,</a:t>
            </a:r>
            <a:r>
              <a:rPr sz="1600" spc="-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provide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margin.</a:t>
            </a:r>
            <a:endParaRPr sz="1600">
              <a:latin typeface="Segoe UI"/>
              <a:cs typeface="Segoe UI"/>
            </a:endParaRPr>
          </a:p>
          <a:p>
            <a:pPr marL="356870" marR="1073150" indent="-344805" algn="just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  <a:tab pos="359410" algn="l"/>
              </a:tabLst>
            </a:pP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At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general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level,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life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broken</a:t>
            </a:r>
            <a:r>
              <a:rPr sz="1600" dirty="0">
                <a:latin typeface="Segoe UI"/>
                <a:cs typeface="Segoe UI"/>
              </a:rPr>
              <a:t> down into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three</a:t>
            </a:r>
            <a:r>
              <a:rPr sz="1600" spc="3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components: </a:t>
            </a:r>
            <a:r>
              <a:rPr sz="1600" dirty="0">
                <a:latin typeface="Segoe UI"/>
                <a:cs typeface="Segoe UI"/>
              </a:rPr>
              <a:t>savings,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protection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administration.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unit-</a:t>
            </a:r>
            <a:r>
              <a:rPr sz="1600" spc="-25" dirty="0">
                <a:latin typeface="Segoe UI"/>
                <a:cs typeface="Segoe UI"/>
              </a:rPr>
              <a:t>linked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contracts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want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ensure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overall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charges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2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sufficient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incurred,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provide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margin.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283781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65" dirty="0"/>
              <a:t>Marketability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2766" y="1914219"/>
            <a:ext cx="8893175" cy="27565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offered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attractive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sold.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185"/>
              </a:spcBef>
              <a:buFont typeface="Arial MT"/>
              <a:buChar char="•"/>
            </a:pP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Innovative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design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features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make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 contract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attractive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addition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options</a:t>
            </a:r>
            <a:endParaRPr sz="1600">
              <a:latin typeface="Segoe UI"/>
              <a:cs typeface="Segoe UI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guarantees.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In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context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marketability,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would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consider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how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understandable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is.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185"/>
              </a:spcBef>
              <a:buFont typeface="Arial MT"/>
              <a:buChar char="•"/>
            </a:pPr>
            <a:endParaRPr sz="1600">
              <a:latin typeface="Segoe UI"/>
              <a:cs typeface="Segoe UI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distribution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channel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involved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fundamental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influence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0" dirty="0">
                <a:latin typeface="Segoe UI"/>
                <a:cs typeface="Segoe UI"/>
              </a:rPr>
              <a:t> required, </a:t>
            </a:r>
            <a:r>
              <a:rPr sz="1600" dirty="0">
                <a:latin typeface="Segoe UI"/>
                <a:cs typeface="Segoe UI"/>
              </a:rPr>
              <a:t>how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should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structured,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how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should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priced.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75221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85" dirty="0"/>
              <a:t>Competitiveness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2019757"/>
            <a:ext cx="9227820" cy="1490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prime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influence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competitiveness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 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level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</a:t>
            </a:r>
            <a:r>
              <a:rPr sz="1600" spc="28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charges.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Competitive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markets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ensure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lower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profit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margin,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earning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lower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profit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better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earning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NO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profits.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(Focus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volumes)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In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competitive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markets,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higher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 margin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possible.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03237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0" dirty="0"/>
              <a:t>Financing</a:t>
            </a:r>
            <a:r>
              <a:rPr spc="-55" dirty="0"/>
              <a:t> requirement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3.4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5034" y="2047112"/>
            <a:ext cx="8834755" cy="23348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This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particularly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important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criterion for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3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companies</a:t>
            </a:r>
            <a:r>
              <a:rPr sz="1600" spc="4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because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small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free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assets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available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finance</a:t>
            </a:r>
            <a:r>
              <a:rPr sz="1600" spc="3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business.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185"/>
              </a:spcBef>
            </a:pP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these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companies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often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sell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just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unit-</a:t>
            </a:r>
            <a:r>
              <a:rPr sz="1600" spc="-10" dirty="0">
                <a:latin typeface="Segoe UI"/>
                <a:cs typeface="Segoe UI"/>
              </a:rPr>
              <a:t>linked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products.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205"/>
              </a:spcBef>
              <a:buFont typeface="Arial MT"/>
              <a:buChar char="•"/>
            </a:pPr>
            <a:endParaRPr sz="1600">
              <a:latin typeface="Segoe UI"/>
              <a:cs typeface="Segoe UI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actuary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model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office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techniques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project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financial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situation</a:t>
            </a:r>
            <a:r>
              <a:rPr sz="1600" spc="40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without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sensible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sales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assumptions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assess</a:t>
            </a:r>
            <a:r>
              <a:rPr sz="1600" spc="4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company’s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ability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finance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whether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return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capital</a:t>
            </a:r>
            <a:r>
              <a:rPr sz="1600" spc="4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adequate.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3160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0" dirty="0"/>
              <a:t>Risk</a:t>
            </a:r>
            <a:r>
              <a:rPr spc="-120" dirty="0"/>
              <a:t> </a:t>
            </a:r>
            <a:r>
              <a:rPr spc="-100" dirty="0"/>
              <a:t>characteristics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3.5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99030"/>
            <a:ext cx="9316085" cy="34417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level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acceptable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depend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upon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company’s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ability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willingness</a:t>
            </a:r>
            <a:r>
              <a:rPr sz="1600" spc="-10" dirty="0">
                <a:latin typeface="Segoe UI"/>
                <a:cs typeface="Segoe UI"/>
              </a:rPr>
              <a:t> either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absorb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internally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hedge</a:t>
            </a:r>
            <a:r>
              <a:rPr sz="1600" spc="-25" dirty="0">
                <a:latin typeface="Segoe UI"/>
                <a:cs typeface="Segoe UI"/>
              </a:rPr>
              <a:t> it.</a:t>
            </a:r>
            <a:endParaRPr sz="1600">
              <a:latin typeface="Segoe UI"/>
              <a:cs typeface="Segoe UI"/>
            </a:endParaRPr>
          </a:p>
          <a:p>
            <a:pPr marL="356870" marR="869315" indent="-344805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entering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(perhaps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using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254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distribution </a:t>
            </a:r>
            <a:r>
              <a:rPr sz="1600" dirty="0">
                <a:latin typeface="Segoe UI"/>
                <a:cs typeface="Segoe UI"/>
              </a:rPr>
              <a:t>channel)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mortality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parameter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would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still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relatively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large.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If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faced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large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parameter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 it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could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do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several</a:t>
            </a:r>
            <a:r>
              <a:rPr sz="1600" spc="-25" dirty="0">
                <a:latin typeface="Segoe UI"/>
                <a:cs typeface="Segoe UI"/>
              </a:rPr>
              <a:t> of:</a:t>
            </a:r>
            <a:endParaRPr sz="1600">
              <a:latin typeface="Segoe UI"/>
              <a:cs typeface="Segoe UI"/>
            </a:endParaRPr>
          </a:p>
          <a:p>
            <a:pPr marL="582295" lvl="1" indent="-340995">
              <a:lnSpc>
                <a:spcPct val="100000"/>
              </a:lnSpc>
              <a:buFont typeface="Wingdings"/>
              <a:buChar char=""/>
              <a:tabLst>
                <a:tab pos="582295" algn="l"/>
              </a:tabLst>
            </a:pPr>
            <a:r>
              <a:rPr sz="1600" dirty="0">
                <a:latin typeface="Segoe UI"/>
                <a:cs typeface="Segoe UI"/>
              </a:rPr>
              <a:t>offer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unit-</a:t>
            </a:r>
            <a:r>
              <a:rPr sz="1600" spc="-10" dirty="0">
                <a:latin typeface="Segoe UI"/>
                <a:cs typeface="Segoe UI"/>
              </a:rPr>
              <a:t>linked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and/or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reviewable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form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avoid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long-</a:t>
            </a:r>
            <a:r>
              <a:rPr sz="1600" dirty="0">
                <a:latin typeface="Segoe UI"/>
                <a:cs typeface="Segoe UI"/>
              </a:rPr>
              <a:t>term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</a:t>
            </a:r>
            <a:endParaRPr sz="1600">
              <a:latin typeface="Segoe UI"/>
              <a:cs typeface="Segoe UI"/>
            </a:endParaRPr>
          </a:p>
          <a:p>
            <a:pPr marL="582295" lvl="1" indent="-34099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582295" algn="l"/>
              </a:tabLst>
            </a:pPr>
            <a:r>
              <a:rPr sz="1600" dirty="0">
                <a:latin typeface="Segoe UI"/>
                <a:cs typeface="Segoe UI"/>
              </a:rPr>
              <a:t>reinsure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large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risk</a:t>
            </a:r>
            <a:endParaRPr sz="1600">
              <a:latin typeface="Segoe UI"/>
              <a:cs typeface="Segoe UI"/>
            </a:endParaRPr>
          </a:p>
          <a:p>
            <a:pPr marL="582295" lvl="1" indent="-340995">
              <a:lnSpc>
                <a:spcPct val="100000"/>
              </a:lnSpc>
              <a:buFont typeface="Wingdings"/>
              <a:buChar char=""/>
              <a:tabLst>
                <a:tab pos="582295" algn="l"/>
              </a:tabLst>
            </a:pPr>
            <a:r>
              <a:rPr sz="1600" dirty="0">
                <a:latin typeface="Segoe UI"/>
                <a:cs typeface="Segoe UI"/>
              </a:rPr>
              <a:t>incorporate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very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ample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margins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rates</a:t>
            </a:r>
            <a:endParaRPr sz="1600">
              <a:latin typeface="Segoe UI"/>
              <a:cs typeface="Segoe UI"/>
            </a:endParaRPr>
          </a:p>
          <a:p>
            <a:pPr marL="582295" lvl="1" indent="-340995">
              <a:lnSpc>
                <a:spcPct val="100000"/>
              </a:lnSpc>
              <a:buFont typeface="Wingdings"/>
              <a:buChar char=""/>
              <a:tabLst>
                <a:tab pos="582295" algn="l"/>
              </a:tabLst>
            </a:pPr>
            <a:r>
              <a:rPr sz="1600" dirty="0">
                <a:latin typeface="Segoe UI"/>
                <a:cs typeface="Segoe UI"/>
              </a:rPr>
              <a:t>offer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additional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“rider”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rather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stand-</a:t>
            </a:r>
            <a:r>
              <a:rPr sz="1600" spc="-10" dirty="0">
                <a:latin typeface="Segoe UI"/>
                <a:cs typeface="Segoe UI"/>
              </a:rPr>
              <a:t>alone.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ability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hedge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important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consideration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design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0" dirty="0">
                <a:latin typeface="Segoe UI"/>
                <a:cs typeface="Segoe UI"/>
              </a:rPr>
              <a:t> financial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guarantees.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87641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55" dirty="0"/>
              <a:t>Onerousness</a:t>
            </a:r>
            <a:r>
              <a:rPr spc="-110" dirty="0"/>
              <a:t> </a:t>
            </a:r>
            <a:r>
              <a:rPr spc="-200" dirty="0"/>
              <a:t>of</a:t>
            </a:r>
            <a:r>
              <a:rPr spc="-55" dirty="0"/>
              <a:t> </a:t>
            </a:r>
            <a:r>
              <a:rPr spc="-105" dirty="0"/>
              <a:t>any</a:t>
            </a:r>
            <a:r>
              <a:rPr spc="-65" dirty="0"/>
              <a:t> </a:t>
            </a:r>
            <a:r>
              <a:rPr spc="-10" dirty="0"/>
              <a:t>Guarantees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3.6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2118741"/>
            <a:ext cx="8324850" cy="1911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110489" indent="-34480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consider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onerousness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guarantees,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3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level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guaranteed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surrender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values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non</a:t>
            </a:r>
            <a:r>
              <a:rPr sz="1600" spc="-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-linked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contract.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185"/>
              </a:spcBef>
              <a:buFont typeface="Arial MT"/>
              <a:buChar char="•"/>
            </a:pP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Offering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guarantees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two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problems:</a:t>
            </a:r>
            <a:endParaRPr sz="1600">
              <a:latin typeface="Segoe UI"/>
              <a:cs typeface="Segoe UI"/>
            </a:endParaRPr>
          </a:p>
          <a:p>
            <a:pPr marL="747395" lvl="1" indent="-341630">
              <a:lnSpc>
                <a:spcPct val="100000"/>
              </a:lnSpc>
              <a:buFont typeface="Wingdings"/>
              <a:buChar char=""/>
              <a:tabLst>
                <a:tab pos="747395" algn="l"/>
              </a:tabLst>
            </a:pPr>
            <a:r>
              <a:rPr sz="1600" spc="-10" dirty="0">
                <a:latin typeface="Segoe UI"/>
                <a:cs typeface="Segoe UI"/>
              </a:rPr>
              <a:t>Possibly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having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suffer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you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did not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fully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expect;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and,</a:t>
            </a:r>
            <a:endParaRPr sz="1600">
              <a:latin typeface="Segoe UI"/>
              <a:cs typeface="Segoe UI"/>
            </a:endParaRPr>
          </a:p>
          <a:p>
            <a:pPr marL="749935" lvl="1" indent="-344170">
              <a:lnSpc>
                <a:spcPct val="100000"/>
              </a:lnSpc>
              <a:buFont typeface="Wingdings"/>
              <a:buChar char=""/>
              <a:tabLst>
                <a:tab pos="749935" algn="l"/>
              </a:tabLst>
            </a:pPr>
            <a:r>
              <a:rPr sz="1600" dirty="0">
                <a:latin typeface="Segoe UI"/>
                <a:cs typeface="Segoe UI"/>
              </a:rPr>
              <a:t>Probably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(depending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supervisory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reserving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regime)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4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this</a:t>
            </a:r>
            <a:endParaRPr sz="1600">
              <a:latin typeface="Segoe UI"/>
              <a:cs typeface="Segoe UI"/>
            </a:endParaRPr>
          </a:p>
          <a:p>
            <a:pPr marL="7505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possibility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from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outset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thereby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increasing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capital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strain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1757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Sensitivity</a:t>
            </a:r>
            <a:r>
              <a:rPr spc="-90" dirty="0"/>
              <a:t> </a:t>
            </a:r>
            <a:r>
              <a:rPr spc="-200" dirty="0"/>
              <a:t>of</a:t>
            </a:r>
            <a:r>
              <a:rPr spc="-30" dirty="0"/>
              <a:t> </a:t>
            </a:r>
            <a:r>
              <a:rPr spc="-10" dirty="0"/>
              <a:t>Profit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3.7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926462"/>
            <a:ext cx="9626600" cy="1978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Products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 more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likely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sensitive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particular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types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onerousness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guarantees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spc="-20" dirty="0">
                <a:latin typeface="Segoe UI"/>
                <a:cs typeface="Segoe UI"/>
              </a:rPr>
              <a:t>are.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important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variables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might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impinge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profitability</a:t>
            </a:r>
            <a:r>
              <a:rPr sz="1600" spc="-20" dirty="0">
                <a:latin typeface="Segoe UI"/>
                <a:cs typeface="Segoe UI"/>
              </a:rPr>
              <a:t> are:</a:t>
            </a:r>
            <a:endParaRPr sz="1600">
              <a:latin typeface="Segoe UI"/>
              <a:cs typeface="Segoe UI"/>
            </a:endParaRPr>
          </a:p>
          <a:p>
            <a:pPr marL="814069" lvl="1" indent="-344170">
              <a:lnSpc>
                <a:spcPct val="100000"/>
              </a:lnSpc>
              <a:buFont typeface="Wingdings"/>
              <a:buChar char=""/>
              <a:tabLst>
                <a:tab pos="814069" algn="l"/>
              </a:tabLst>
            </a:pP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return</a:t>
            </a:r>
            <a:endParaRPr sz="1600">
              <a:latin typeface="Segoe UI"/>
              <a:cs typeface="Segoe UI"/>
            </a:endParaRPr>
          </a:p>
          <a:p>
            <a:pPr marL="814069" lvl="1" indent="-344170">
              <a:lnSpc>
                <a:spcPct val="100000"/>
              </a:lnSpc>
              <a:buFont typeface="Wingdings"/>
              <a:buChar char=""/>
              <a:tabLst>
                <a:tab pos="814069" algn="l"/>
              </a:tabLst>
            </a:pPr>
            <a:r>
              <a:rPr sz="1600" spc="-10" dirty="0">
                <a:latin typeface="Segoe UI"/>
                <a:cs typeface="Segoe UI"/>
              </a:rPr>
              <a:t>mortality,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contingency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if</a:t>
            </a:r>
            <a:r>
              <a:rPr sz="1600" spc="-10" dirty="0">
                <a:latin typeface="Segoe UI"/>
                <a:cs typeface="Segoe UI"/>
              </a:rPr>
              <a:t> relevant</a:t>
            </a:r>
            <a:endParaRPr sz="1600">
              <a:latin typeface="Segoe UI"/>
              <a:cs typeface="Segoe UI"/>
            </a:endParaRPr>
          </a:p>
          <a:p>
            <a:pPr marL="814069" lvl="1" indent="-344170">
              <a:lnSpc>
                <a:spcPct val="100000"/>
              </a:lnSpc>
              <a:buFont typeface="Wingdings"/>
              <a:buChar char=""/>
              <a:tabLst>
                <a:tab pos="814069" algn="l"/>
              </a:tabLst>
            </a:pPr>
            <a:r>
              <a:rPr sz="1600" dirty="0">
                <a:latin typeface="Segoe UI"/>
                <a:cs typeface="Segoe UI"/>
              </a:rPr>
              <a:t>expenses,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including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inflation</a:t>
            </a:r>
            <a:endParaRPr sz="1600">
              <a:latin typeface="Segoe UI"/>
              <a:cs typeface="Segoe UI"/>
            </a:endParaRPr>
          </a:p>
          <a:p>
            <a:pPr marL="814069" lvl="1" indent="-34417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814069" algn="l"/>
              </a:tabLst>
            </a:pPr>
            <a:r>
              <a:rPr sz="1600" dirty="0">
                <a:latin typeface="Segoe UI"/>
                <a:cs typeface="Segoe UI"/>
              </a:rPr>
              <a:t>withdrawal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rates.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56895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0" dirty="0"/>
              <a:t>Extent</a:t>
            </a:r>
            <a:r>
              <a:rPr spc="-80" dirty="0"/>
              <a:t> </a:t>
            </a:r>
            <a:r>
              <a:rPr spc="-200" dirty="0"/>
              <a:t>of</a:t>
            </a:r>
            <a:r>
              <a:rPr spc="-35" dirty="0"/>
              <a:t> </a:t>
            </a:r>
            <a:r>
              <a:rPr spc="-130" dirty="0"/>
              <a:t>Cross-</a:t>
            </a:r>
            <a:r>
              <a:rPr spc="-70" dirty="0"/>
              <a:t>subsidies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3.8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2766" y="1883791"/>
            <a:ext cx="955230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needs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decide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extent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cross-</a:t>
            </a:r>
            <a:r>
              <a:rPr sz="1600" dirty="0">
                <a:latin typeface="Segoe UI"/>
                <a:cs typeface="Segoe UI"/>
              </a:rPr>
              <a:t>subsidies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between,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large and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small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contracts.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Ideally, </a:t>
            </a:r>
            <a:r>
              <a:rPr sz="1600" dirty="0">
                <a:latin typeface="Segoe UI"/>
                <a:cs typeface="Segoe UI"/>
              </a:rPr>
              <a:t>even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small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policies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should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their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own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administrative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sales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cost.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spc="-20" dirty="0">
                <a:latin typeface="Segoe UI"/>
                <a:cs typeface="Segoe UI"/>
              </a:rPr>
              <a:t>However,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cross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subsidies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could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level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level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compensate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smaller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polices.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79488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85" dirty="0"/>
              <a:t>Administration</a:t>
            </a:r>
            <a:r>
              <a:rPr spc="-120" dirty="0"/>
              <a:t> </a:t>
            </a:r>
            <a:r>
              <a:rPr spc="-10" dirty="0"/>
              <a:t>system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3.9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14575"/>
            <a:ext cx="9607550" cy="2222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system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requirements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limit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either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2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charging </a:t>
            </a:r>
            <a:r>
              <a:rPr sz="1600" dirty="0">
                <a:latin typeface="Segoe UI"/>
                <a:cs typeface="Segoe UI"/>
              </a:rPr>
              <a:t>structure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0" dirty="0">
                <a:latin typeface="Segoe UI"/>
                <a:cs typeface="Segoe UI"/>
              </a:rPr>
              <a:t> adopted.</a:t>
            </a:r>
            <a:endParaRPr sz="1600">
              <a:latin typeface="Segoe UI"/>
              <a:cs typeface="Segoe UI"/>
            </a:endParaRPr>
          </a:p>
          <a:p>
            <a:pPr marL="356870" marR="1011555" indent="-344805" algn="just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  <a:tab pos="359410" algn="l"/>
              </a:tabLst>
            </a:pPr>
            <a:r>
              <a:rPr sz="1600" dirty="0">
                <a:latin typeface="Segoe UI"/>
                <a:cs typeface="Segoe UI"/>
              </a:rPr>
              <a:t>	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issue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compatibility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administration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system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also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2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extended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aspect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simplicity: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interests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administration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system,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policyholders,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agents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/ </a:t>
            </a:r>
            <a:r>
              <a:rPr sz="1600" dirty="0">
                <a:latin typeface="Segoe UI"/>
                <a:cs typeface="Segoe UI"/>
              </a:rPr>
              <a:t>brokers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company’s</a:t>
            </a:r>
            <a:r>
              <a:rPr sz="1600" spc="3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staff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simple.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Thus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complications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must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warranted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some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significant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advantage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terms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factors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Segoe UI"/>
                <a:cs typeface="Segoe UI"/>
              </a:rPr>
              <a:t>discussed.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263" y="957072"/>
            <a:ext cx="348424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0" dirty="0"/>
              <a:t>Today’s</a:t>
            </a:r>
            <a:r>
              <a:rPr spc="-80" dirty="0"/>
              <a:t> </a:t>
            </a:r>
            <a:r>
              <a:rPr spc="-20" dirty="0"/>
              <a:t>Agenda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0040" indent="-264795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20040" algn="l"/>
              </a:tabLst>
            </a:pPr>
            <a:r>
              <a:rPr spc="-10" dirty="0"/>
              <a:t>Introduction</a:t>
            </a: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spc="-20" dirty="0">
                <a:latin typeface="Segoe UI"/>
                <a:cs typeface="Segoe UI"/>
              </a:rPr>
              <a:t>Terminology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GI</a:t>
            </a:r>
            <a:endParaRPr sz="1600">
              <a:latin typeface="Segoe UI"/>
              <a:cs typeface="Segoe UI"/>
            </a:endParaRPr>
          </a:p>
          <a:p>
            <a:pPr marL="356870" lvl="1" indent="-344170">
              <a:lnSpc>
                <a:spcPct val="100000"/>
              </a:lnSpc>
              <a:spcBef>
                <a:spcPts val="1925"/>
              </a:spcBef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product?</a:t>
            </a:r>
            <a:endParaRPr sz="1600">
              <a:latin typeface="Segoe UI"/>
              <a:cs typeface="Segoe UI"/>
            </a:endParaRPr>
          </a:p>
          <a:p>
            <a:pPr marL="553720" lvl="2" indent="-208915">
              <a:lnSpc>
                <a:spcPct val="100000"/>
              </a:lnSpc>
              <a:buAutoNum type="arabicPeriod"/>
              <a:tabLst>
                <a:tab pos="553720" algn="l"/>
              </a:tabLst>
            </a:pPr>
            <a:r>
              <a:rPr sz="1600" dirty="0">
                <a:latin typeface="Segoe UI"/>
                <a:cs typeface="Segoe UI"/>
              </a:rPr>
              <a:t>Why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 </a:t>
            </a:r>
            <a:r>
              <a:rPr sz="1600" spc="-10" dirty="0">
                <a:latin typeface="Segoe UI"/>
                <a:cs typeface="Segoe UI"/>
              </a:rPr>
              <a:t>modernizing?</a:t>
            </a:r>
            <a:endParaRPr sz="1600">
              <a:latin typeface="Segoe UI"/>
              <a:cs typeface="Segoe UI"/>
            </a:endParaRPr>
          </a:p>
          <a:p>
            <a:pPr marL="554355" lvl="2" indent="-209550">
              <a:lnSpc>
                <a:spcPct val="100000"/>
              </a:lnSpc>
              <a:buAutoNum type="arabicPeriod"/>
              <a:tabLst>
                <a:tab pos="554355" algn="l"/>
              </a:tabLst>
            </a:pPr>
            <a:r>
              <a:rPr sz="1600" dirty="0">
                <a:latin typeface="Segoe UI"/>
                <a:cs typeface="Segoe UI"/>
              </a:rPr>
              <a:t>Five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essential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ingredients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development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356870" algn="l"/>
              </a:tabLst>
            </a:pPr>
            <a:r>
              <a:rPr spc="-10" dirty="0"/>
              <a:t>Factors</a:t>
            </a:r>
          </a:p>
          <a:p>
            <a:pPr marL="499109" lvl="1" indent="-20955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99109" algn="l"/>
              </a:tabLst>
            </a:pPr>
            <a:r>
              <a:rPr sz="1600" spc="-10" dirty="0">
                <a:latin typeface="Segoe UI"/>
                <a:cs typeface="Segoe UI"/>
              </a:rPr>
              <a:t>Profitability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spc="-10" dirty="0">
                <a:latin typeface="Segoe UI"/>
                <a:cs typeface="Segoe UI"/>
              </a:rPr>
              <a:t>Marketability</a:t>
            </a:r>
            <a:endParaRPr sz="1600">
              <a:latin typeface="Segoe UI"/>
              <a:cs typeface="Segoe UI"/>
            </a:endParaRPr>
          </a:p>
          <a:p>
            <a:pPr marL="498475" lvl="1" indent="-208915">
              <a:lnSpc>
                <a:spcPct val="100000"/>
              </a:lnSpc>
              <a:buAutoNum type="arabicPeriod"/>
              <a:tabLst>
                <a:tab pos="498475" algn="l"/>
              </a:tabLst>
            </a:pPr>
            <a:r>
              <a:rPr sz="1600" spc="-10" dirty="0">
                <a:latin typeface="Segoe UI"/>
                <a:cs typeface="Segoe UI"/>
              </a:rPr>
              <a:t>Competitiveness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dirty="0">
                <a:latin typeface="Segoe UI"/>
                <a:cs typeface="Segoe UI"/>
              </a:rPr>
              <a:t>Financing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requirements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characteristics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99109" algn="l"/>
              </a:tabLst>
            </a:pPr>
            <a:r>
              <a:rPr sz="1600" dirty="0">
                <a:latin typeface="Segoe UI"/>
                <a:cs typeface="Segoe UI"/>
              </a:rPr>
              <a:t>Onerousness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guarantees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dirty="0">
                <a:latin typeface="Segoe UI"/>
                <a:cs typeface="Segoe UI"/>
              </a:rPr>
              <a:t>Sensitivity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profits</a:t>
            </a:r>
            <a:endParaRPr sz="1600">
              <a:latin typeface="Segoe UI"/>
              <a:cs typeface="Segoe UI"/>
            </a:endParaRPr>
          </a:p>
          <a:p>
            <a:pPr marL="498475" lvl="1" indent="-208915">
              <a:lnSpc>
                <a:spcPct val="100000"/>
              </a:lnSpc>
              <a:buAutoNum type="arabicPeriod"/>
              <a:tabLst>
                <a:tab pos="498475" algn="l"/>
              </a:tabLst>
            </a:pPr>
            <a:r>
              <a:rPr sz="1600" dirty="0">
                <a:latin typeface="Segoe UI"/>
                <a:cs typeface="Segoe UI"/>
              </a:rPr>
              <a:t>Extent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cross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subsidies</a:t>
            </a:r>
            <a:endParaRPr sz="1600">
              <a:latin typeface="Segoe UI"/>
              <a:cs typeface="Segoe UI"/>
            </a:endParaRPr>
          </a:p>
          <a:p>
            <a:pPr marL="499109" lvl="1" indent="-209550">
              <a:lnSpc>
                <a:spcPct val="100000"/>
              </a:lnSpc>
              <a:buAutoNum type="arabicPeriod"/>
              <a:tabLst>
                <a:tab pos="499109" algn="l"/>
              </a:tabLst>
            </a:pPr>
            <a:r>
              <a:rPr sz="1600" spc="-10" dirty="0">
                <a:latin typeface="Segoe UI"/>
                <a:cs typeface="Segoe UI"/>
              </a:rPr>
              <a:t>Administration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system</a:t>
            </a:r>
            <a:endParaRPr sz="1600">
              <a:latin typeface="Segoe UI"/>
              <a:cs typeface="Segoe UI"/>
            </a:endParaRPr>
          </a:p>
          <a:p>
            <a:pPr marL="495934" lvl="1" indent="-315595">
              <a:lnSpc>
                <a:spcPct val="100000"/>
              </a:lnSpc>
              <a:buAutoNum type="arabicPeriod"/>
              <a:tabLst>
                <a:tab pos="495934" algn="l"/>
              </a:tabLst>
            </a:pPr>
            <a:r>
              <a:rPr sz="1600" dirty="0">
                <a:latin typeface="Segoe UI"/>
                <a:cs typeface="Segoe UI"/>
              </a:rPr>
              <a:t>Consistency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</a:t>
            </a:r>
            <a:endParaRPr sz="1600">
              <a:latin typeface="Segoe UI"/>
              <a:cs typeface="Segoe UI"/>
            </a:endParaRPr>
          </a:p>
          <a:p>
            <a:pPr marL="495300" lvl="1" indent="-314960">
              <a:lnSpc>
                <a:spcPct val="100000"/>
              </a:lnSpc>
              <a:buAutoNum type="arabicPeriod"/>
              <a:tabLst>
                <a:tab pos="495300" algn="l"/>
              </a:tabLst>
            </a:pPr>
            <a:r>
              <a:rPr sz="1600" dirty="0">
                <a:latin typeface="Segoe UI"/>
                <a:cs typeface="Segoe UI"/>
              </a:rPr>
              <a:t>Regulatory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requirement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78828" y="1967611"/>
            <a:ext cx="3188970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AutoNum type="arabicPeriod" startAt="3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Reinsurance</a:t>
            </a:r>
            <a:endParaRPr sz="1600">
              <a:latin typeface="Segoe UI"/>
              <a:cs typeface="Segoe UI"/>
            </a:endParaRPr>
          </a:p>
          <a:p>
            <a:pPr marL="28956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1.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Terminology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5"/>
              </a:spcBef>
              <a:buAutoNum type="arabicPeriod" startAt="4"/>
              <a:tabLst>
                <a:tab pos="356870" algn="l"/>
              </a:tabLst>
            </a:pPr>
            <a:r>
              <a:rPr sz="1600" spc="-10" dirty="0">
                <a:latin typeface="Segoe UI"/>
                <a:cs typeface="Segoe UI"/>
              </a:rPr>
              <a:t>Profitability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0472" y="957072"/>
            <a:ext cx="6626859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66040">
              <a:lnSpc>
                <a:spcPct val="100000"/>
              </a:lnSpc>
              <a:spcBef>
                <a:spcPts val="15"/>
              </a:spcBef>
            </a:pPr>
            <a:r>
              <a:rPr spc="-170" dirty="0"/>
              <a:t>Consistency</a:t>
            </a:r>
            <a:r>
              <a:rPr spc="-70" dirty="0"/>
              <a:t> </a:t>
            </a:r>
            <a:r>
              <a:rPr spc="-200" dirty="0"/>
              <a:t>with</a:t>
            </a:r>
            <a:r>
              <a:rPr spc="-60" dirty="0"/>
              <a:t> </a:t>
            </a:r>
            <a:r>
              <a:rPr spc="-160" dirty="0"/>
              <a:t>other</a:t>
            </a:r>
            <a:r>
              <a:rPr spc="-65" dirty="0"/>
              <a:t> </a:t>
            </a:r>
            <a:r>
              <a:rPr spc="-45" dirty="0"/>
              <a:t>product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115570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0" dirty="0">
                <a:latin typeface="Microsoft Sans Serif"/>
                <a:cs typeface="Microsoft Sans Serif"/>
              </a:rPr>
              <a:t>3.10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83791"/>
            <a:ext cx="9653905" cy="1978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wish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ensure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charging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structures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least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similar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existing</a:t>
            </a:r>
            <a:r>
              <a:rPr sz="1600" spc="-10" dirty="0">
                <a:latin typeface="Segoe UI"/>
                <a:cs typeface="Segoe UI"/>
              </a:rPr>
              <a:t> business.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key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reason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 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major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change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significant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systems</a:t>
            </a:r>
            <a:r>
              <a:rPr sz="1600" spc="2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development,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20" dirty="0">
                <a:latin typeface="Segoe UI"/>
                <a:cs typeface="Segoe UI"/>
              </a:rPr>
              <a:t> will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take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time.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There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terms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saving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time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such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things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2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training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administration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sales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staff,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printing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marketing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literature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</a:t>
            </a:r>
            <a:r>
              <a:rPr sz="1600" spc="-11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on.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0472" y="957072"/>
            <a:ext cx="523367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66040">
              <a:lnSpc>
                <a:spcPct val="100000"/>
              </a:lnSpc>
              <a:spcBef>
                <a:spcPts val="15"/>
              </a:spcBef>
            </a:pPr>
            <a:r>
              <a:rPr spc="-140" dirty="0"/>
              <a:t>Regulatory</a:t>
            </a:r>
            <a:r>
              <a:rPr spc="-80" dirty="0"/>
              <a:t> </a:t>
            </a:r>
            <a:r>
              <a:rPr spc="-60" dirty="0"/>
              <a:t>requirement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115570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0" dirty="0">
                <a:latin typeface="Microsoft Sans Serif"/>
                <a:cs typeface="Microsoft Sans Serif"/>
              </a:rPr>
              <a:t>3.11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735530"/>
            <a:ext cx="5429885" cy="1282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44170">
              <a:lnSpc>
                <a:spcPct val="157700"/>
              </a:lnSpc>
              <a:spcBef>
                <a:spcPts val="9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must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adhere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regulatory</a:t>
            </a:r>
            <a:r>
              <a:rPr sz="1600" spc="-10" dirty="0">
                <a:latin typeface="Segoe UI"/>
                <a:cs typeface="Segoe UI"/>
              </a:rPr>
              <a:t> requirements, </a:t>
            </a:r>
            <a:r>
              <a:rPr sz="1600" dirty="0">
                <a:latin typeface="Segoe UI"/>
                <a:cs typeface="Segoe UI"/>
              </a:rPr>
              <a:t>Eg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maximum</a:t>
            </a:r>
            <a:r>
              <a:rPr sz="1600" spc="3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(capped)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charges,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treating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customers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fairly.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These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should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taken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account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design.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14223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75" dirty="0"/>
              <a:t>What</a:t>
            </a:r>
            <a:r>
              <a:rPr spc="-165" dirty="0"/>
              <a:t> </a:t>
            </a:r>
            <a:r>
              <a:rPr spc="-175" dirty="0"/>
              <a:t>is</a:t>
            </a:r>
            <a:r>
              <a:rPr spc="-75" dirty="0"/>
              <a:t> </a:t>
            </a:r>
            <a:r>
              <a:rPr spc="-55" dirty="0"/>
              <a:t>Reinsurance?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4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51120" y="2206751"/>
            <a:ext cx="5922264" cy="23622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9771" y="2325623"/>
            <a:ext cx="2990124" cy="394411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806320" y="2234260"/>
            <a:ext cx="2821305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Segoe UI"/>
                <a:cs typeface="Segoe UI"/>
              </a:rPr>
              <a:t>What</a:t>
            </a:r>
            <a:r>
              <a:rPr sz="1800" spc="-25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do</a:t>
            </a:r>
            <a:r>
              <a:rPr sz="1800" spc="-1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you</a:t>
            </a:r>
            <a:r>
              <a:rPr sz="1800" spc="-35" dirty="0">
                <a:latin typeface="Segoe UI"/>
                <a:cs typeface="Segoe UI"/>
              </a:rPr>
              <a:t> </a:t>
            </a:r>
            <a:r>
              <a:rPr sz="1800" spc="-10" dirty="0">
                <a:latin typeface="Segoe UI"/>
                <a:cs typeface="Segoe UI"/>
              </a:rPr>
              <a:t>understand</a:t>
            </a:r>
            <a:endParaRPr sz="1800">
              <a:latin typeface="Segoe UI"/>
              <a:cs typeface="Segoe UI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Segoe UI"/>
                <a:cs typeface="Segoe UI"/>
              </a:rPr>
              <a:t>by</a:t>
            </a:r>
            <a:r>
              <a:rPr sz="1800" spc="-20" dirty="0">
                <a:latin typeface="Segoe UI"/>
                <a:cs typeface="Segoe UI"/>
              </a:rPr>
              <a:t> </a:t>
            </a:r>
            <a:r>
              <a:rPr sz="1800" spc="-10" dirty="0">
                <a:latin typeface="Segoe UI"/>
                <a:cs typeface="Segoe UI"/>
              </a:rPr>
              <a:t>reinsurance?</a:t>
            </a:r>
            <a:endParaRPr sz="18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Segoe UI"/>
                <a:cs typeface="Segoe UI"/>
              </a:rPr>
              <a:t>Why</a:t>
            </a:r>
            <a:r>
              <a:rPr sz="1800" spc="-3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is</a:t>
            </a:r>
            <a:r>
              <a:rPr sz="1800" spc="-15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there</a:t>
            </a:r>
            <a:r>
              <a:rPr sz="1800" spc="-2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a</a:t>
            </a:r>
            <a:r>
              <a:rPr sz="1800" spc="-45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need</a:t>
            </a:r>
            <a:r>
              <a:rPr sz="1800" spc="-20" dirty="0">
                <a:latin typeface="Segoe UI"/>
                <a:cs typeface="Segoe UI"/>
              </a:rPr>
              <a:t> </a:t>
            </a:r>
            <a:r>
              <a:rPr sz="1800" spc="-25" dirty="0">
                <a:latin typeface="Segoe UI"/>
                <a:cs typeface="Segoe UI"/>
              </a:rPr>
              <a:t>of</a:t>
            </a:r>
            <a:endParaRPr sz="1800">
              <a:latin typeface="Segoe UI"/>
              <a:cs typeface="Segoe UI"/>
            </a:endParaRPr>
          </a:p>
          <a:p>
            <a:pPr marL="299085">
              <a:lnSpc>
                <a:spcPct val="100000"/>
              </a:lnSpc>
            </a:pPr>
            <a:r>
              <a:rPr sz="1800" spc="-10" dirty="0">
                <a:latin typeface="Segoe UI"/>
                <a:cs typeface="Segoe UI"/>
              </a:rPr>
              <a:t>reinsurance?</a:t>
            </a:r>
            <a:endParaRPr sz="1800">
              <a:latin typeface="Segoe UI"/>
              <a:cs typeface="Segoe U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29444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45" dirty="0"/>
              <a:t>Reinsurance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4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07388"/>
            <a:ext cx="5440680" cy="2364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600" b="1" dirty="0">
                <a:latin typeface="Segoe UI"/>
                <a:cs typeface="Segoe UI"/>
              </a:rPr>
              <a:t>Reinsurance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form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purchased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 </a:t>
            </a:r>
            <a:r>
              <a:rPr sz="1600" dirty="0">
                <a:latin typeface="Segoe UI"/>
                <a:cs typeface="Segoe UI"/>
              </a:rPr>
              <a:t>companies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3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order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mitigate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risk.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passes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some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</a:t>
            </a:r>
            <a:r>
              <a:rPr sz="1600" spc="-1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3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own 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liabilities </a:t>
            </a:r>
            <a:r>
              <a:rPr sz="1600" dirty="0">
                <a:latin typeface="Segoe UI"/>
                <a:cs typeface="Segoe UI"/>
              </a:rPr>
              <a:t>to 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</a:t>
            </a:r>
            <a:r>
              <a:rPr sz="1600" spc="-1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company.</a:t>
            </a:r>
            <a:endParaRPr sz="1600">
              <a:latin typeface="Segoe UI"/>
              <a:cs typeface="Segoe UI"/>
            </a:endParaRPr>
          </a:p>
          <a:p>
            <a:pPr marL="12700" marR="288290">
              <a:lnSpc>
                <a:spcPct val="110100"/>
              </a:lnSpc>
              <a:spcBef>
                <a:spcPts val="1515"/>
              </a:spcBef>
            </a:pPr>
            <a:r>
              <a:rPr sz="1600" dirty="0">
                <a:latin typeface="Segoe UI"/>
                <a:cs typeface="Segoe UI"/>
              </a:rPr>
              <a:t>Insurers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purchase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four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reasons: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spc="-135" dirty="0">
                <a:latin typeface="Segoe UI"/>
                <a:cs typeface="Segoe UI"/>
              </a:rPr>
              <a:t>To</a:t>
            </a:r>
            <a:r>
              <a:rPr sz="1600" spc="-229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limit </a:t>
            </a:r>
            <a:r>
              <a:rPr sz="1600" dirty="0">
                <a:latin typeface="Segoe UI"/>
                <a:cs typeface="Segoe UI"/>
              </a:rPr>
              <a:t>liability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specific</a:t>
            </a:r>
            <a:r>
              <a:rPr sz="1600" spc="3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risk,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stabilize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experience,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to </a:t>
            </a:r>
            <a:r>
              <a:rPr sz="1600" dirty="0">
                <a:latin typeface="Segoe UI"/>
                <a:cs typeface="Segoe UI"/>
              </a:rPr>
              <a:t>protect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themselves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insured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against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catastrophes,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increase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their</a:t>
            </a:r>
            <a:r>
              <a:rPr sz="1600" spc="-20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capacity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8311" y="1700783"/>
            <a:ext cx="4285488" cy="428853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501" y="1972655"/>
            <a:ext cx="294672" cy="41028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50176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Terminology</a:t>
            </a:r>
            <a:r>
              <a:rPr spc="-80" dirty="0"/>
              <a:t> </a:t>
            </a:r>
            <a:r>
              <a:rPr spc="-200" dirty="0"/>
              <a:t>with</a:t>
            </a:r>
            <a:r>
              <a:rPr spc="-55" dirty="0"/>
              <a:t> </a:t>
            </a:r>
            <a:r>
              <a:rPr spc="-35" dirty="0"/>
              <a:t>Reinsurance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4.1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27733"/>
            <a:ext cx="9815830" cy="26555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marR="310515" indent="-28702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NWP:</a:t>
            </a:r>
            <a:r>
              <a:rPr sz="1600" b="1" spc="-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Net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Written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sum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course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time,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3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companies,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plus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any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1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assumed.</a:t>
            </a:r>
            <a:endParaRPr sz="1600">
              <a:latin typeface="Segoe UI"/>
              <a:cs typeface="Segoe UI"/>
            </a:endParaRPr>
          </a:p>
          <a:p>
            <a:pPr marL="299085" marR="207645" indent="-287020">
              <a:lnSpc>
                <a:spcPct val="100000"/>
              </a:lnSpc>
              <a:spcBef>
                <a:spcPts val="17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Earned</a:t>
            </a:r>
            <a:r>
              <a:rPr sz="1600" b="1" spc="-6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collected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for</a:t>
            </a:r>
            <a:r>
              <a:rPr sz="1600" spc="-1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has </a:t>
            </a:r>
            <a:r>
              <a:rPr sz="1600" dirty="0">
                <a:latin typeface="Segoe UI"/>
                <a:cs typeface="Segoe UI"/>
              </a:rPr>
              <a:t>expired.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words,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time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in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 was in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effect,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since</a:t>
            </a:r>
            <a:r>
              <a:rPr sz="1600" spc="-2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expired.</a:t>
            </a:r>
            <a:endParaRPr sz="1600">
              <a:latin typeface="Segoe UI"/>
              <a:cs typeface="Segoe UI"/>
            </a:endParaRPr>
          </a:p>
          <a:p>
            <a:pPr marL="299085" marR="5080" indent="-287020">
              <a:lnSpc>
                <a:spcPct val="100000"/>
              </a:lnSpc>
              <a:spcBef>
                <a:spcPts val="17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Net</a:t>
            </a:r>
            <a:r>
              <a:rPr sz="1600" b="1" spc="-2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Earned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means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recorded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during</a:t>
            </a:r>
            <a:r>
              <a:rPr sz="1600" spc="3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Experience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plus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unearned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beginning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period,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minus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unearned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2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end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50176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Terminology</a:t>
            </a:r>
            <a:r>
              <a:rPr spc="-80" dirty="0"/>
              <a:t> </a:t>
            </a:r>
            <a:r>
              <a:rPr spc="-200" dirty="0"/>
              <a:t>with</a:t>
            </a:r>
            <a:r>
              <a:rPr spc="-55" dirty="0"/>
              <a:t> </a:t>
            </a:r>
            <a:r>
              <a:rPr spc="-35" dirty="0"/>
              <a:t>Reinsurance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4.1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27733"/>
            <a:ext cx="9510395" cy="1219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NWP:</a:t>
            </a:r>
            <a:r>
              <a:rPr sz="1600" b="1" spc="-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Net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Written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sum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course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time,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3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companies,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plus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any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1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assumed.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17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spc="-10" dirty="0">
                <a:latin typeface="Segoe UI"/>
                <a:cs typeface="Segoe UI"/>
              </a:rPr>
              <a:t>Example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6567" y="3139439"/>
            <a:ext cx="5422391" cy="197815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27279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95" dirty="0"/>
              <a:t>Profitability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5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0432" y="1801367"/>
            <a:ext cx="10083165" cy="156972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376555" indent="-28638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76555" algn="l"/>
              </a:tabLst>
            </a:pPr>
            <a:r>
              <a:rPr sz="1600" dirty="0">
                <a:latin typeface="Segoe UI"/>
                <a:cs typeface="Segoe UI"/>
              </a:rPr>
              <a:t>Profit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(P&amp;L)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statement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</a:t>
            </a:r>
            <a:r>
              <a:rPr sz="1600" dirty="0">
                <a:latin typeface="Segoe UI"/>
                <a:cs typeface="Segoe UI"/>
              </a:rPr>
              <a:t> 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organization</a:t>
            </a:r>
            <a:endParaRPr sz="1600">
              <a:latin typeface="Segoe UI"/>
              <a:cs typeface="Segoe UI"/>
            </a:endParaRPr>
          </a:p>
          <a:p>
            <a:pPr marL="376555" indent="-286385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376555" algn="l"/>
              </a:tabLst>
            </a:pPr>
            <a:r>
              <a:rPr sz="1600" spc="-10" dirty="0">
                <a:latin typeface="Segoe UI"/>
                <a:cs typeface="Segoe UI"/>
              </a:rPr>
              <a:t>Profitability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states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surplus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 deficit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generated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 an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entity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 its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various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activities.</a:t>
            </a:r>
            <a:endParaRPr sz="1600">
              <a:latin typeface="Segoe UI"/>
              <a:cs typeface="Segoe UI"/>
            </a:endParaRPr>
          </a:p>
          <a:p>
            <a:pPr marL="376555" marR="85090" indent="-28702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76555" algn="l"/>
              </a:tabLst>
            </a:pPr>
            <a:r>
              <a:rPr sz="1600" dirty="0">
                <a:latin typeface="Segoe UI"/>
                <a:cs typeface="Segoe UI"/>
              </a:rPr>
              <a:t>Surplus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excess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gross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inflow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(income)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gross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outflow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(expenses)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deficit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vice </a:t>
            </a:r>
            <a:r>
              <a:rPr sz="1600" spc="-10" dirty="0">
                <a:latin typeface="Segoe UI"/>
                <a:cs typeface="Segoe UI"/>
              </a:rPr>
              <a:t>versa.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9264" y="1849586"/>
            <a:ext cx="352879" cy="4918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48257" y="3605910"/>
            <a:ext cx="7292340" cy="124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Segoe UI"/>
                <a:cs typeface="Segoe UI"/>
              </a:rPr>
              <a:t>Main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purpose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P&amp;L: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Monitor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measure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unit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Help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understand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functioning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performance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Understand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impact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profitability,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vertical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channel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Decision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making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implementation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7299959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0" dirty="0"/>
              <a:t>Operating</a:t>
            </a:r>
            <a:r>
              <a:rPr spc="-90" dirty="0"/>
              <a:t> </a:t>
            </a:r>
            <a:r>
              <a:rPr spc="-150" dirty="0"/>
              <a:t>cycle</a:t>
            </a:r>
            <a:r>
              <a:rPr spc="-90" dirty="0"/>
              <a:t> </a:t>
            </a:r>
            <a:r>
              <a:rPr spc="-200" dirty="0"/>
              <a:t>of</a:t>
            </a:r>
            <a:r>
              <a:rPr spc="-30" dirty="0"/>
              <a:t> </a:t>
            </a:r>
            <a:r>
              <a:rPr spc="-135" dirty="0"/>
              <a:t>non-</a:t>
            </a:r>
            <a:r>
              <a:rPr spc="-140" dirty="0"/>
              <a:t>life</a:t>
            </a:r>
            <a:r>
              <a:rPr spc="-90" dirty="0"/>
              <a:t> </a:t>
            </a:r>
            <a:r>
              <a:rPr spc="-70" dirty="0"/>
              <a:t>industry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5.1</a:t>
            </a:r>
            <a:endParaRPr sz="3600">
              <a:latin typeface="Microsoft Sans Serif"/>
              <a:cs typeface="Microsoft Sans Serif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605784" y="2526817"/>
            <a:ext cx="1637030" cy="1260475"/>
            <a:chOff x="3605784" y="2526817"/>
            <a:chExt cx="1637030" cy="1260475"/>
          </a:xfrm>
        </p:grpSpPr>
        <p:sp>
          <p:nvSpPr>
            <p:cNvPr id="5" name="object 5"/>
            <p:cNvSpPr/>
            <p:nvPr/>
          </p:nvSpPr>
          <p:spPr>
            <a:xfrm>
              <a:off x="4722876" y="3461004"/>
              <a:ext cx="506095" cy="292735"/>
            </a:xfrm>
            <a:custGeom>
              <a:avLst/>
              <a:gdLst/>
              <a:ahLst/>
              <a:cxnLst/>
              <a:rect l="l" t="t" r="r" b="b"/>
              <a:pathLst>
                <a:path w="506095" h="292735">
                  <a:moveTo>
                    <a:pt x="505968" y="292608"/>
                  </a:moveTo>
                  <a:lnTo>
                    <a:pt x="0" y="0"/>
                  </a:lnTo>
                </a:path>
              </a:pathLst>
            </a:custGeom>
            <a:ln w="27431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05784" y="2526817"/>
              <a:ext cx="1232763" cy="1260195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733038" y="3068573"/>
            <a:ext cx="935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Reinsurance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605784" y="4264177"/>
            <a:ext cx="1637030" cy="1260475"/>
            <a:chOff x="3605784" y="4264177"/>
            <a:chExt cx="1637030" cy="1260475"/>
          </a:xfrm>
        </p:grpSpPr>
        <p:sp>
          <p:nvSpPr>
            <p:cNvPr id="9" name="object 9"/>
            <p:cNvSpPr/>
            <p:nvPr/>
          </p:nvSpPr>
          <p:spPr>
            <a:xfrm>
              <a:off x="4722876" y="4317491"/>
              <a:ext cx="506095" cy="292735"/>
            </a:xfrm>
            <a:custGeom>
              <a:avLst/>
              <a:gdLst/>
              <a:ahLst/>
              <a:cxnLst/>
              <a:rect l="l" t="t" r="r" b="b"/>
              <a:pathLst>
                <a:path w="506095" h="292735">
                  <a:moveTo>
                    <a:pt x="505968" y="0"/>
                  </a:moveTo>
                  <a:lnTo>
                    <a:pt x="0" y="292607"/>
                  </a:lnTo>
                </a:path>
              </a:pathLst>
            </a:custGeom>
            <a:ln w="27432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05784" y="4264177"/>
              <a:ext cx="1232763" cy="126019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3743705" y="4623054"/>
            <a:ext cx="9626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Underwriting</a:t>
            </a:r>
            <a:endParaRPr sz="1200">
              <a:latin typeface="Arial"/>
              <a:cs typeface="Arial"/>
            </a:endParaRPr>
          </a:p>
          <a:p>
            <a:pPr marR="36830" algn="ctr">
              <a:lnSpc>
                <a:spcPct val="100000"/>
              </a:lnSpc>
            </a:pP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(</a:t>
            </a:r>
            <a:r>
              <a:rPr sz="12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GWP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111496" y="4605273"/>
            <a:ext cx="1233170" cy="1788160"/>
            <a:chOff x="5111496" y="4605273"/>
            <a:chExt cx="1233170" cy="1788160"/>
          </a:xfrm>
        </p:grpSpPr>
        <p:sp>
          <p:nvSpPr>
            <p:cNvPr id="13" name="object 13"/>
            <p:cNvSpPr/>
            <p:nvPr/>
          </p:nvSpPr>
          <p:spPr>
            <a:xfrm>
              <a:off x="5728716" y="4619243"/>
              <a:ext cx="0" cy="582295"/>
            </a:xfrm>
            <a:custGeom>
              <a:avLst/>
              <a:gdLst/>
              <a:ahLst/>
              <a:cxnLst/>
              <a:rect l="l" t="t" r="r" b="b"/>
              <a:pathLst>
                <a:path h="582295">
                  <a:moveTo>
                    <a:pt x="0" y="0"/>
                  </a:moveTo>
                  <a:lnTo>
                    <a:pt x="0" y="582167"/>
                  </a:lnTo>
                </a:path>
              </a:pathLst>
            </a:custGeom>
            <a:ln w="27432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1496" y="5132831"/>
              <a:ext cx="1232763" cy="1260195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5334380" y="5581294"/>
            <a:ext cx="7556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Operating</a:t>
            </a:r>
            <a:endParaRPr sz="1200">
              <a:latin typeface="Arial"/>
              <a:cs typeface="Arial"/>
            </a:endParaRPr>
          </a:p>
          <a:p>
            <a:pPr marL="45720">
              <a:lnSpc>
                <a:spcPct val="100000"/>
              </a:lnSpc>
              <a:spcBef>
                <a:spcPts val="5"/>
              </a:spcBef>
            </a:pPr>
            <a:r>
              <a:rPr sz="12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expenses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14617" y="4264177"/>
            <a:ext cx="1632585" cy="1260475"/>
            <a:chOff x="6214617" y="4264177"/>
            <a:chExt cx="1632585" cy="1260475"/>
          </a:xfrm>
        </p:grpSpPr>
        <p:sp>
          <p:nvSpPr>
            <p:cNvPr id="17" name="object 17"/>
            <p:cNvSpPr/>
            <p:nvPr/>
          </p:nvSpPr>
          <p:spPr>
            <a:xfrm>
              <a:off x="6228587" y="4329683"/>
              <a:ext cx="506095" cy="292735"/>
            </a:xfrm>
            <a:custGeom>
              <a:avLst/>
              <a:gdLst/>
              <a:ahLst/>
              <a:cxnLst/>
              <a:rect l="l" t="t" r="r" b="b"/>
              <a:pathLst>
                <a:path w="506095" h="292735">
                  <a:moveTo>
                    <a:pt x="0" y="0"/>
                  </a:moveTo>
                  <a:lnTo>
                    <a:pt x="505967" y="292608"/>
                  </a:lnTo>
                </a:path>
              </a:pathLst>
            </a:custGeom>
            <a:ln w="27432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14159" y="4264177"/>
              <a:ext cx="1232763" cy="1260195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6722109" y="4712970"/>
            <a:ext cx="10242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Net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Commissions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214617" y="2526817"/>
            <a:ext cx="1632585" cy="1260475"/>
            <a:chOff x="6214617" y="2526817"/>
            <a:chExt cx="1632585" cy="1260475"/>
          </a:xfrm>
        </p:grpSpPr>
        <p:sp>
          <p:nvSpPr>
            <p:cNvPr id="21" name="object 21"/>
            <p:cNvSpPr/>
            <p:nvPr/>
          </p:nvSpPr>
          <p:spPr>
            <a:xfrm>
              <a:off x="6228587" y="3461004"/>
              <a:ext cx="506095" cy="292735"/>
            </a:xfrm>
            <a:custGeom>
              <a:avLst/>
              <a:gdLst/>
              <a:ahLst/>
              <a:cxnLst/>
              <a:rect l="l" t="t" r="r" b="b"/>
              <a:pathLst>
                <a:path w="506095" h="292735">
                  <a:moveTo>
                    <a:pt x="0" y="292608"/>
                  </a:moveTo>
                  <a:lnTo>
                    <a:pt x="505967" y="0"/>
                  </a:lnTo>
                </a:path>
              </a:pathLst>
            </a:custGeom>
            <a:ln w="27432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14159" y="2526817"/>
              <a:ext cx="1232763" cy="1260195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6676390" y="2883484"/>
            <a:ext cx="1115695" cy="39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0"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Claims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net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of</a:t>
            </a:r>
            <a:r>
              <a:rPr sz="1200" b="1" spc="34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reinsurance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5111496" y="1658162"/>
            <a:ext cx="1229995" cy="2997835"/>
            <a:chOff x="5111496" y="1658162"/>
            <a:chExt cx="1229995" cy="2997835"/>
          </a:xfrm>
        </p:grpSpPr>
        <p:sp>
          <p:nvSpPr>
            <p:cNvPr id="25" name="object 25"/>
            <p:cNvSpPr/>
            <p:nvPr/>
          </p:nvSpPr>
          <p:spPr>
            <a:xfrm>
              <a:off x="5728716" y="2881883"/>
              <a:ext cx="0" cy="582295"/>
            </a:xfrm>
            <a:custGeom>
              <a:avLst/>
              <a:gdLst/>
              <a:ahLst/>
              <a:cxnLst/>
              <a:rect l="l" t="t" r="r" b="b"/>
              <a:pathLst>
                <a:path h="582295">
                  <a:moveTo>
                    <a:pt x="0" y="582167"/>
                  </a:moveTo>
                  <a:lnTo>
                    <a:pt x="0" y="0"/>
                  </a:lnTo>
                </a:path>
              </a:pathLst>
            </a:custGeom>
            <a:ln w="27432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11496" y="1658162"/>
              <a:ext cx="1229728" cy="126017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1496" y="3395497"/>
              <a:ext cx="1229728" cy="1260195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5338698" y="3937254"/>
            <a:ext cx="7797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U/W</a:t>
            </a:r>
            <a:r>
              <a:rPr sz="1200" b="1" spc="-1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result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61694" y="2475103"/>
            <a:ext cx="19037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Reinsurance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support</a:t>
            </a:r>
            <a:r>
              <a:rPr sz="1200" b="1" spc="-5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with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GIC,</a:t>
            </a:r>
            <a:r>
              <a:rPr sz="1200" b="1" spc="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Swiss</a:t>
            </a:r>
            <a:r>
              <a:rPr sz="1200" b="1" spc="-1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re,</a:t>
            </a:r>
            <a:r>
              <a:rPr sz="1200" b="1" spc="-3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Scor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 etc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89430" y="4286504"/>
            <a:ext cx="18008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Brokers,</a:t>
            </a:r>
            <a:r>
              <a:rPr sz="1200" b="1" spc="-8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Agents,</a:t>
            </a:r>
            <a:r>
              <a:rPr sz="1200" b="1" spc="-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Online,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Direct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sales</a:t>
            </a:r>
            <a:r>
              <a:rPr sz="1200" b="1" spc="-4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etc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19758" y="5839764"/>
            <a:ext cx="20193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Expenses</a:t>
            </a:r>
            <a:r>
              <a:rPr sz="1200" b="1" spc="-4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of</a:t>
            </a:r>
            <a:r>
              <a:rPr sz="1200" b="1" spc="-3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employees,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Infra,</a:t>
            </a:r>
            <a:r>
              <a:rPr sz="1200" b="1" spc="-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Sales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&amp;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Marketing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etc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22875" y="1701546"/>
            <a:ext cx="3728085" cy="796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1335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Income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spread</a:t>
            </a:r>
            <a:r>
              <a:rPr sz="1200" b="1" spc="-5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over</a:t>
            </a:r>
            <a:r>
              <a:rPr sz="1200" b="1" spc="-5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policy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period</a:t>
            </a:r>
            <a:r>
              <a:rPr sz="1200" b="1" spc="-3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to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cover</a:t>
            </a:r>
            <a:r>
              <a:rPr sz="1200" b="1" spc="-3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claims</a:t>
            </a:r>
            <a:endParaRPr sz="1200">
              <a:latin typeface="Arial"/>
              <a:cs typeface="Arial"/>
            </a:endParaRPr>
          </a:p>
          <a:p>
            <a:pPr marR="2753360" algn="ctr">
              <a:lnSpc>
                <a:spcPct val="100000"/>
              </a:lnSpc>
              <a:spcBef>
                <a:spcPts val="305"/>
              </a:spcBef>
            </a:pP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Earnings</a:t>
            </a:r>
            <a:endParaRPr sz="1200">
              <a:latin typeface="Arial"/>
              <a:cs typeface="Arial"/>
            </a:endParaRPr>
          </a:p>
          <a:p>
            <a:pPr marR="2708910" algn="ctr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for</a:t>
            </a:r>
            <a:r>
              <a:rPr sz="1200" b="1" spc="-3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the </a:t>
            </a:r>
            <a:r>
              <a:rPr sz="12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period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01050" y="5218938"/>
            <a:ext cx="23501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Comm.</a:t>
            </a:r>
            <a:r>
              <a:rPr sz="1200" b="1" spc="-3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paid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to</a:t>
            </a:r>
            <a:r>
              <a:rPr sz="1200" b="1" spc="-4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channels</a:t>
            </a:r>
            <a:r>
              <a:rPr sz="1200" b="1" spc="-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for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procuring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business</a:t>
            </a:r>
            <a:r>
              <a:rPr sz="1200" b="1" spc="-5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less</a:t>
            </a:r>
            <a:r>
              <a:rPr sz="1200" b="1" spc="-6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comm.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received</a:t>
            </a:r>
            <a:r>
              <a:rPr sz="1200" b="1" spc="-6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on</a:t>
            </a:r>
            <a:r>
              <a:rPr sz="1200" b="1" spc="-4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reinsurance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 cededv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350122" y="2541523"/>
            <a:ext cx="15716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Payments</a:t>
            </a:r>
            <a:r>
              <a:rPr sz="1200" b="1" spc="-4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made</a:t>
            </a:r>
            <a:r>
              <a:rPr sz="1200" b="1" spc="-4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to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clients</a:t>
            </a:r>
            <a:r>
              <a:rPr sz="1200" b="1" spc="-4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for</a:t>
            </a:r>
            <a:r>
              <a:rPr sz="1200" b="1" spc="-3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003366"/>
                </a:solidFill>
                <a:latin typeface="Arial"/>
                <a:cs typeface="Arial"/>
              </a:rPr>
              <a:t>Fire, </a:t>
            </a:r>
            <a:r>
              <a:rPr sz="1200" b="1" dirty="0">
                <a:solidFill>
                  <a:srgbClr val="003366"/>
                </a:solidFill>
                <a:latin typeface="Arial"/>
                <a:cs typeface="Arial"/>
              </a:rPr>
              <a:t>Marine,</a:t>
            </a:r>
            <a:r>
              <a:rPr sz="1200" b="1" spc="-5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Motor,</a:t>
            </a:r>
            <a:r>
              <a:rPr sz="1200" b="1" spc="-45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3366"/>
                </a:solidFill>
                <a:latin typeface="Arial"/>
                <a:cs typeface="Arial"/>
              </a:rPr>
              <a:t>Health </a:t>
            </a:r>
            <a:r>
              <a:rPr sz="1200" b="1" spc="-25" dirty="0">
                <a:solidFill>
                  <a:srgbClr val="003366"/>
                </a:solidFill>
                <a:latin typeface="Arial"/>
                <a:cs typeface="Arial"/>
              </a:rPr>
              <a:t>etc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8220456" y="3627158"/>
            <a:ext cx="1863725" cy="796925"/>
            <a:chOff x="8220456" y="3627158"/>
            <a:chExt cx="1863725" cy="796925"/>
          </a:xfrm>
        </p:grpSpPr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44840" y="3651542"/>
              <a:ext cx="1839341" cy="772502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220456" y="3627158"/>
              <a:ext cx="1839341" cy="77250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240268" y="3646931"/>
              <a:ext cx="1828800" cy="76200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8240268" y="3646931"/>
              <a:ext cx="1828800" cy="762000"/>
            </a:xfrm>
            <a:custGeom>
              <a:avLst/>
              <a:gdLst/>
              <a:ahLst/>
              <a:cxnLst/>
              <a:rect l="l" t="t" r="r" b="b"/>
              <a:pathLst>
                <a:path w="1828800" h="762000">
                  <a:moveTo>
                    <a:pt x="0" y="381000"/>
                  </a:moveTo>
                  <a:lnTo>
                    <a:pt x="9081" y="327093"/>
                  </a:lnTo>
                  <a:lnTo>
                    <a:pt x="35500" y="275511"/>
                  </a:lnTo>
                  <a:lnTo>
                    <a:pt x="78018" y="226770"/>
                  </a:lnTo>
                  <a:lnTo>
                    <a:pt x="135397" y="181384"/>
                  </a:lnTo>
                  <a:lnTo>
                    <a:pt x="169272" y="160111"/>
                  </a:lnTo>
                  <a:lnTo>
                    <a:pt x="206398" y="139870"/>
                  </a:lnTo>
                  <a:lnTo>
                    <a:pt x="246619" y="120726"/>
                  </a:lnTo>
                  <a:lnTo>
                    <a:pt x="289782" y="102743"/>
                  </a:lnTo>
                  <a:lnTo>
                    <a:pt x="335730" y="85985"/>
                  </a:lnTo>
                  <a:lnTo>
                    <a:pt x="384311" y="70518"/>
                  </a:lnTo>
                  <a:lnTo>
                    <a:pt x="435367" y="56405"/>
                  </a:lnTo>
                  <a:lnTo>
                    <a:pt x="488746" y="43711"/>
                  </a:lnTo>
                  <a:lnTo>
                    <a:pt x="544291" y="32501"/>
                  </a:lnTo>
                  <a:lnTo>
                    <a:pt x="601849" y="22839"/>
                  </a:lnTo>
                  <a:lnTo>
                    <a:pt x="661263" y="14788"/>
                  </a:lnTo>
                  <a:lnTo>
                    <a:pt x="722381" y="8415"/>
                  </a:lnTo>
                  <a:lnTo>
                    <a:pt x="785046" y="3783"/>
                  </a:lnTo>
                  <a:lnTo>
                    <a:pt x="849104" y="956"/>
                  </a:lnTo>
                  <a:lnTo>
                    <a:pt x="914400" y="0"/>
                  </a:lnTo>
                  <a:lnTo>
                    <a:pt x="979695" y="956"/>
                  </a:lnTo>
                  <a:lnTo>
                    <a:pt x="1043753" y="3783"/>
                  </a:lnTo>
                  <a:lnTo>
                    <a:pt x="1106418" y="8415"/>
                  </a:lnTo>
                  <a:lnTo>
                    <a:pt x="1167536" y="14788"/>
                  </a:lnTo>
                  <a:lnTo>
                    <a:pt x="1226950" y="22839"/>
                  </a:lnTo>
                  <a:lnTo>
                    <a:pt x="1284508" y="32501"/>
                  </a:lnTo>
                  <a:lnTo>
                    <a:pt x="1340053" y="43711"/>
                  </a:lnTo>
                  <a:lnTo>
                    <a:pt x="1393432" y="56405"/>
                  </a:lnTo>
                  <a:lnTo>
                    <a:pt x="1444488" y="70518"/>
                  </a:lnTo>
                  <a:lnTo>
                    <a:pt x="1493069" y="85985"/>
                  </a:lnTo>
                  <a:lnTo>
                    <a:pt x="1539017" y="102743"/>
                  </a:lnTo>
                  <a:lnTo>
                    <a:pt x="1582180" y="120726"/>
                  </a:lnTo>
                  <a:lnTo>
                    <a:pt x="1622401" y="139870"/>
                  </a:lnTo>
                  <a:lnTo>
                    <a:pt x="1659527" y="160111"/>
                  </a:lnTo>
                  <a:lnTo>
                    <a:pt x="1693402" y="181384"/>
                  </a:lnTo>
                  <a:lnTo>
                    <a:pt x="1750781" y="226770"/>
                  </a:lnTo>
                  <a:lnTo>
                    <a:pt x="1793299" y="275511"/>
                  </a:lnTo>
                  <a:lnTo>
                    <a:pt x="1819718" y="327093"/>
                  </a:lnTo>
                  <a:lnTo>
                    <a:pt x="1828800" y="381000"/>
                  </a:lnTo>
                  <a:lnTo>
                    <a:pt x="1826503" y="408211"/>
                  </a:lnTo>
                  <a:lnTo>
                    <a:pt x="1808598" y="461020"/>
                  </a:lnTo>
                  <a:lnTo>
                    <a:pt x="1773975" y="511246"/>
                  </a:lnTo>
                  <a:lnTo>
                    <a:pt x="1723871" y="558374"/>
                  </a:lnTo>
                  <a:lnTo>
                    <a:pt x="1659527" y="601888"/>
                  </a:lnTo>
                  <a:lnTo>
                    <a:pt x="1622401" y="622129"/>
                  </a:lnTo>
                  <a:lnTo>
                    <a:pt x="1582180" y="641273"/>
                  </a:lnTo>
                  <a:lnTo>
                    <a:pt x="1539017" y="659256"/>
                  </a:lnTo>
                  <a:lnTo>
                    <a:pt x="1493069" y="676014"/>
                  </a:lnTo>
                  <a:lnTo>
                    <a:pt x="1444488" y="691481"/>
                  </a:lnTo>
                  <a:lnTo>
                    <a:pt x="1393432" y="705594"/>
                  </a:lnTo>
                  <a:lnTo>
                    <a:pt x="1340053" y="718288"/>
                  </a:lnTo>
                  <a:lnTo>
                    <a:pt x="1284508" y="729498"/>
                  </a:lnTo>
                  <a:lnTo>
                    <a:pt x="1226950" y="739160"/>
                  </a:lnTo>
                  <a:lnTo>
                    <a:pt x="1167536" y="747211"/>
                  </a:lnTo>
                  <a:lnTo>
                    <a:pt x="1106418" y="753584"/>
                  </a:lnTo>
                  <a:lnTo>
                    <a:pt x="1043753" y="758216"/>
                  </a:lnTo>
                  <a:lnTo>
                    <a:pt x="979695" y="761043"/>
                  </a:lnTo>
                  <a:lnTo>
                    <a:pt x="914400" y="762000"/>
                  </a:lnTo>
                  <a:lnTo>
                    <a:pt x="849104" y="761043"/>
                  </a:lnTo>
                  <a:lnTo>
                    <a:pt x="785046" y="758216"/>
                  </a:lnTo>
                  <a:lnTo>
                    <a:pt x="722381" y="753584"/>
                  </a:lnTo>
                  <a:lnTo>
                    <a:pt x="661263" y="747211"/>
                  </a:lnTo>
                  <a:lnTo>
                    <a:pt x="601849" y="739160"/>
                  </a:lnTo>
                  <a:lnTo>
                    <a:pt x="544291" y="729498"/>
                  </a:lnTo>
                  <a:lnTo>
                    <a:pt x="488746" y="718288"/>
                  </a:lnTo>
                  <a:lnTo>
                    <a:pt x="435367" y="705594"/>
                  </a:lnTo>
                  <a:lnTo>
                    <a:pt x="384311" y="691481"/>
                  </a:lnTo>
                  <a:lnTo>
                    <a:pt x="335730" y="676014"/>
                  </a:lnTo>
                  <a:lnTo>
                    <a:pt x="289782" y="659256"/>
                  </a:lnTo>
                  <a:lnTo>
                    <a:pt x="246619" y="641273"/>
                  </a:lnTo>
                  <a:lnTo>
                    <a:pt x="206398" y="622129"/>
                  </a:lnTo>
                  <a:lnTo>
                    <a:pt x="169272" y="601888"/>
                  </a:lnTo>
                  <a:lnTo>
                    <a:pt x="135397" y="580615"/>
                  </a:lnTo>
                  <a:lnTo>
                    <a:pt x="78018" y="535229"/>
                  </a:lnTo>
                  <a:lnTo>
                    <a:pt x="35500" y="486488"/>
                  </a:lnTo>
                  <a:lnTo>
                    <a:pt x="9081" y="434906"/>
                  </a:lnTo>
                  <a:lnTo>
                    <a:pt x="0" y="381000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8514968" y="3906773"/>
            <a:ext cx="128206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20" dirty="0">
                <a:solidFill>
                  <a:srgbClr val="003366"/>
                </a:solidFill>
                <a:latin typeface="Arial"/>
                <a:cs typeface="Arial"/>
              </a:rPr>
              <a:t>Total</a:t>
            </a:r>
            <a:r>
              <a:rPr sz="1400" b="1" spc="-50" dirty="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66"/>
                </a:solidFill>
                <a:latin typeface="Arial"/>
                <a:cs typeface="Arial"/>
              </a:rPr>
              <a:t>expenses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918586" y="1892935"/>
            <a:ext cx="5351145" cy="4180204"/>
            <a:chOff x="2918586" y="1892935"/>
            <a:chExt cx="5351145" cy="4180204"/>
          </a:xfrm>
        </p:grpSpPr>
        <p:sp>
          <p:nvSpPr>
            <p:cNvPr id="42" name="object 42"/>
            <p:cNvSpPr/>
            <p:nvPr/>
          </p:nvSpPr>
          <p:spPr>
            <a:xfrm>
              <a:off x="2918587" y="1892934"/>
              <a:ext cx="5351145" cy="4180204"/>
            </a:xfrm>
            <a:custGeom>
              <a:avLst/>
              <a:gdLst/>
              <a:ahLst/>
              <a:cxnLst/>
              <a:rect l="l" t="t" r="r" b="b"/>
              <a:pathLst>
                <a:path w="5351145" h="4180204">
                  <a:moveTo>
                    <a:pt x="654050" y="1008761"/>
                  </a:moveTo>
                  <a:lnTo>
                    <a:pt x="636765" y="980948"/>
                  </a:lnTo>
                  <a:lnTo>
                    <a:pt x="609092" y="936371"/>
                  </a:lnTo>
                  <a:lnTo>
                    <a:pt x="592442" y="963523"/>
                  </a:lnTo>
                  <a:lnTo>
                    <a:pt x="285115" y="774700"/>
                  </a:lnTo>
                  <a:lnTo>
                    <a:pt x="278511" y="785622"/>
                  </a:lnTo>
                  <a:lnTo>
                    <a:pt x="585825" y="974305"/>
                  </a:lnTo>
                  <a:lnTo>
                    <a:pt x="569214" y="1001395"/>
                  </a:lnTo>
                  <a:lnTo>
                    <a:pt x="654050" y="1008761"/>
                  </a:lnTo>
                  <a:close/>
                </a:path>
                <a:path w="5351145" h="4180204">
                  <a:moveTo>
                    <a:pt x="716534" y="2853055"/>
                  </a:moveTo>
                  <a:lnTo>
                    <a:pt x="707161" y="2845435"/>
                  </a:lnTo>
                  <a:lnTo>
                    <a:pt x="650494" y="2799334"/>
                  </a:lnTo>
                  <a:lnTo>
                    <a:pt x="643597" y="2830385"/>
                  </a:lnTo>
                  <a:lnTo>
                    <a:pt x="2794" y="2688082"/>
                  </a:lnTo>
                  <a:lnTo>
                    <a:pt x="0" y="2700528"/>
                  </a:lnTo>
                  <a:lnTo>
                    <a:pt x="640867" y="2842717"/>
                  </a:lnTo>
                  <a:lnTo>
                    <a:pt x="633984" y="2873756"/>
                  </a:lnTo>
                  <a:lnTo>
                    <a:pt x="716534" y="2853055"/>
                  </a:lnTo>
                  <a:close/>
                </a:path>
                <a:path w="5351145" h="4180204">
                  <a:moveTo>
                    <a:pt x="2057146" y="4142105"/>
                  </a:moveTo>
                  <a:lnTo>
                    <a:pt x="2044446" y="4135755"/>
                  </a:lnTo>
                  <a:lnTo>
                    <a:pt x="1980946" y="4104005"/>
                  </a:lnTo>
                  <a:lnTo>
                    <a:pt x="1980946" y="4135755"/>
                  </a:lnTo>
                  <a:lnTo>
                    <a:pt x="726821" y="4135755"/>
                  </a:lnTo>
                  <a:lnTo>
                    <a:pt x="726821" y="4148455"/>
                  </a:lnTo>
                  <a:lnTo>
                    <a:pt x="1980946" y="4148455"/>
                  </a:lnTo>
                  <a:lnTo>
                    <a:pt x="1980946" y="4180205"/>
                  </a:lnTo>
                  <a:lnTo>
                    <a:pt x="2044446" y="4148455"/>
                  </a:lnTo>
                  <a:lnTo>
                    <a:pt x="2057146" y="4142105"/>
                  </a:lnTo>
                  <a:close/>
                </a:path>
                <a:path w="5351145" h="4180204">
                  <a:moveTo>
                    <a:pt x="4004564" y="11938"/>
                  </a:moveTo>
                  <a:lnTo>
                    <a:pt x="4000500" y="0"/>
                  </a:lnTo>
                  <a:lnTo>
                    <a:pt x="3518611" y="166293"/>
                  </a:lnTo>
                  <a:lnTo>
                    <a:pt x="3508248" y="136271"/>
                  </a:lnTo>
                  <a:lnTo>
                    <a:pt x="3448685" y="197231"/>
                  </a:lnTo>
                  <a:lnTo>
                    <a:pt x="3533140" y="208280"/>
                  </a:lnTo>
                  <a:lnTo>
                    <a:pt x="3524224" y="182499"/>
                  </a:lnTo>
                  <a:lnTo>
                    <a:pt x="3522789" y="178358"/>
                  </a:lnTo>
                  <a:lnTo>
                    <a:pt x="4004564" y="11938"/>
                  </a:lnTo>
                  <a:close/>
                </a:path>
                <a:path w="5351145" h="4180204">
                  <a:moveTo>
                    <a:pt x="5322951" y="3611118"/>
                  </a:moveTo>
                  <a:lnTo>
                    <a:pt x="4954803" y="3418916"/>
                  </a:lnTo>
                  <a:lnTo>
                    <a:pt x="4957889" y="3412998"/>
                  </a:lnTo>
                  <a:lnTo>
                    <a:pt x="4969510" y="3390773"/>
                  </a:lnTo>
                  <a:lnTo>
                    <a:pt x="4884293" y="3389249"/>
                  </a:lnTo>
                  <a:lnTo>
                    <a:pt x="4934204" y="3458337"/>
                  </a:lnTo>
                  <a:lnTo>
                    <a:pt x="4948910" y="3430193"/>
                  </a:lnTo>
                  <a:lnTo>
                    <a:pt x="5316982" y="3622421"/>
                  </a:lnTo>
                  <a:lnTo>
                    <a:pt x="5322951" y="3611118"/>
                  </a:lnTo>
                  <a:close/>
                </a:path>
                <a:path w="5351145" h="4180204">
                  <a:moveTo>
                    <a:pt x="5350764" y="1015111"/>
                  </a:moveTo>
                  <a:lnTo>
                    <a:pt x="5350510" y="1002411"/>
                  </a:lnTo>
                  <a:lnTo>
                    <a:pt x="4969522" y="1008811"/>
                  </a:lnTo>
                  <a:lnTo>
                    <a:pt x="4969002" y="977011"/>
                  </a:lnTo>
                  <a:lnTo>
                    <a:pt x="4893437" y="1016381"/>
                  </a:lnTo>
                  <a:lnTo>
                    <a:pt x="4970272" y="1053211"/>
                  </a:lnTo>
                  <a:lnTo>
                    <a:pt x="4969738" y="1021715"/>
                  </a:lnTo>
                  <a:lnTo>
                    <a:pt x="4969738" y="1021511"/>
                  </a:lnTo>
                  <a:lnTo>
                    <a:pt x="5350764" y="1015111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044183" y="3785616"/>
              <a:ext cx="1044575" cy="1242060"/>
            </a:xfrm>
            <a:custGeom>
              <a:avLst/>
              <a:gdLst/>
              <a:ahLst/>
              <a:cxnLst/>
              <a:rect l="l" t="t" r="r" b="b"/>
              <a:pathLst>
                <a:path w="1044575" h="1242060">
                  <a:moveTo>
                    <a:pt x="0" y="1242059"/>
                  </a:moveTo>
                  <a:lnTo>
                    <a:pt x="876299" y="0"/>
                  </a:lnTo>
                </a:path>
                <a:path w="1044575" h="1242060">
                  <a:moveTo>
                    <a:pt x="877823" y="0"/>
                  </a:moveTo>
                  <a:lnTo>
                    <a:pt x="1044574" y="466089"/>
                  </a:lnTo>
                </a:path>
                <a:path w="1044575" h="1242060">
                  <a:moveTo>
                    <a:pt x="0" y="1240916"/>
                  </a:moveTo>
                  <a:lnTo>
                    <a:pt x="579373" y="1124711"/>
                  </a:lnTo>
                </a:path>
              </a:pathLst>
            </a:custGeom>
            <a:ln w="609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089647" y="3982211"/>
              <a:ext cx="1041400" cy="76200"/>
            </a:xfrm>
            <a:custGeom>
              <a:avLst/>
              <a:gdLst/>
              <a:ahLst/>
              <a:cxnLst/>
              <a:rect l="l" t="t" r="r" b="b"/>
              <a:pathLst>
                <a:path w="1041400" h="76200">
                  <a:moveTo>
                    <a:pt x="965200" y="0"/>
                  </a:moveTo>
                  <a:lnTo>
                    <a:pt x="965200" y="76200"/>
                  </a:lnTo>
                  <a:lnTo>
                    <a:pt x="1028700" y="44450"/>
                  </a:lnTo>
                  <a:lnTo>
                    <a:pt x="977900" y="44450"/>
                  </a:lnTo>
                  <a:lnTo>
                    <a:pt x="977900" y="31750"/>
                  </a:lnTo>
                  <a:lnTo>
                    <a:pt x="1028700" y="31750"/>
                  </a:lnTo>
                  <a:lnTo>
                    <a:pt x="965200" y="0"/>
                  </a:lnTo>
                  <a:close/>
                </a:path>
                <a:path w="1041400" h="76200">
                  <a:moveTo>
                    <a:pt x="965200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965200" y="44450"/>
                  </a:lnTo>
                  <a:lnTo>
                    <a:pt x="965200" y="31750"/>
                  </a:lnTo>
                  <a:close/>
                </a:path>
                <a:path w="1041400" h="76200">
                  <a:moveTo>
                    <a:pt x="1028700" y="31750"/>
                  </a:moveTo>
                  <a:lnTo>
                    <a:pt x="977900" y="31750"/>
                  </a:lnTo>
                  <a:lnTo>
                    <a:pt x="977900" y="44450"/>
                  </a:lnTo>
                  <a:lnTo>
                    <a:pt x="1028700" y="44450"/>
                  </a:lnTo>
                  <a:lnTo>
                    <a:pt x="1041400" y="38100"/>
                  </a:lnTo>
                  <a:lnTo>
                    <a:pt x="1028700" y="3175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7124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dirty="0"/>
              <a:t>GWP</a:t>
            </a:r>
            <a:r>
              <a:rPr spc="-95" dirty="0"/>
              <a:t> </a:t>
            </a:r>
            <a:r>
              <a:rPr spc="-960" dirty="0"/>
              <a:t>–</a:t>
            </a:r>
            <a:r>
              <a:rPr dirty="0"/>
              <a:t> </a:t>
            </a:r>
            <a:r>
              <a:rPr spc="-135" dirty="0"/>
              <a:t>Sharing</a:t>
            </a:r>
            <a:r>
              <a:rPr spc="-90" dirty="0"/>
              <a:t> </a:t>
            </a:r>
            <a:r>
              <a:rPr spc="-10" dirty="0"/>
              <a:t>(Example)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6298" y="3406693"/>
            <a:ext cx="446405" cy="179705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45"/>
              </a:lnSpc>
            </a:pPr>
            <a:r>
              <a:rPr sz="3300" dirty="0">
                <a:latin typeface="Calibri"/>
                <a:cs typeface="Calibri"/>
              </a:rPr>
              <a:t>Scenario</a:t>
            </a:r>
            <a:r>
              <a:rPr sz="3300" spc="-60" dirty="0">
                <a:latin typeface="Calibri"/>
                <a:cs typeface="Calibri"/>
              </a:rPr>
              <a:t> </a:t>
            </a:r>
            <a:r>
              <a:rPr sz="3300" spc="-50" dirty="0">
                <a:latin typeface="Calibri"/>
                <a:cs typeface="Calibri"/>
              </a:rPr>
              <a:t>1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16607" y="3011423"/>
            <a:ext cx="2295525" cy="3197860"/>
          </a:xfrm>
          <a:custGeom>
            <a:avLst/>
            <a:gdLst/>
            <a:ahLst/>
            <a:cxnLst/>
            <a:rect l="l" t="t" r="r" b="b"/>
            <a:pathLst>
              <a:path w="2295525" h="3197860">
                <a:moveTo>
                  <a:pt x="2295144" y="0"/>
                </a:moveTo>
                <a:lnTo>
                  <a:pt x="0" y="0"/>
                </a:lnTo>
                <a:lnTo>
                  <a:pt x="0" y="3197352"/>
                </a:lnTo>
                <a:lnTo>
                  <a:pt x="2295144" y="3197352"/>
                </a:lnTo>
                <a:lnTo>
                  <a:pt x="229514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52879" y="3394964"/>
            <a:ext cx="1794510" cy="484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5570" indent="-115570">
              <a:lnSpc>
                <a:spcPct val="100000"/>
              </a:lnSpc>
              <a:spcBef>
                <a:spcPts val="110"/>
              </a:spcBef>
              <a:buChar char="•"/>
              <a:tabLst>
                <a:tab pos="115570" algn="l"/>
              </a:tabLst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100%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mandate</a:t>
            </a:r>
            <a:r>
              <a:rPr sz="15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with</a:t>
            </a:r>
            <a:endParaRPr sz="1500">
              <a:latin typeface="Segoe UI"/>
              <a:cs typeface="Segoe UI"/>
            </a:endParaRPr>
          </a:p>
          <a:p>
            <a:pPr marL="115570">
              <a:lnSpc>
                <a:spcPct val="100000"/>
              </a:lnSpc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Insurance.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2879" y="4157217"/>
            <a:ext cx="2002155" cy="7105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5570" indent="-115570">
              <a:lnSpc>
                <a:spcPts val="1789"/>
              </a:lnSpc>
              <a:spcBef>
                <a:spcPts val="110"/>
              </a:spcBef>
              <a:buChar char="•"/>
              <a:tabLst>
                <a:tab pos="115570" algn="l"/>
              </a:tabLst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Ans.</a:t>
            </a:r>
            <a:r>
              <a:rPr sz="15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:-</a:t>
            </a:r>
            <a:r>
              <a:rPr sz="1500" spc="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Rs.</a:t>
            </a:r>
            <a:r>
              <a:rPr sz="15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1000</a:t>
            </a:r>
            <a:endParaRPr sz="1500">
              <a:latin typeface="Segoe UI"/>
              <a:cs typeface="Segoe UI"/>
            </a:endParaRPr>
          </a:p>
          <a:p>
            <a:pPr marL="115570">
              <a:lnSpc>
                <a:spcPts val="1789"/>
              </a:lnSpc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premium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will</a:t>
            </a:r>
            <a:r>
              <a:rPr sz="15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be</a:t>
            </a: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part</a:t>
            </a:r>
            <a:endParaRPr sz="1500">
              <a:latin typeface="Segoe UI"/>
              <a:cs typeface="Segoe UI"/>
            </a:endParaRPr>
          </a:p>
          <a:p>
            <a:pPr marL="115570">
              <a:lnSpc>
                <a:spcPct val="100000"/>
              </a:lnSpc>
              <a:spcBef>
                <a:spcPts val="5"/>
              </a:spcBef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of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Insurance</a:t>
            </a:r>
            <a:r>
              <a:rPr sz="1500" spc="-8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GWP</a:t>
            </a:r>
            <a:endParaRPr sz="1500">
              <a:latin typeface="Segoe UI"/>
              <a:cs typeface="Segoe U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50263" y="2398776"/>
            <a:ext cx="932815" cy="932815"/>
            <a:chOff x="1350263" y="2398776"/>
            <a:chExt cx="932815" cy="932815"/>
          </a:xfrm>
        </p:grpSpPr>
        <p:sp>
          <p:nvSpPr>
            <p:cNvPr id="9" name="object 9"/>
            <p:cNvSpPr/>
            <p:nvPr/>
          </p:nvSpPr>
          <p:spPr>
            <a:xfrm>
              <a:off x="1356359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920496" y="0"/>
                  </a:moveTo>
                  <a:lnTo>
                    <a:pt x="0" y="0"/>
                  </a:lnTo>
                  <a:lnTo>
                    <a:pt x="0" y="920496"/>
                  </a:lnTo>
                  <a:lnTo>
                    <a:pt x="920496" y="920496"/>
                  </a:lnTo>
                  <a:lnTo>
                    <a:pt x="920496" y="0"/>
                  </a:lnTo>
                  <a:close/>
                </a:path>
              </a:pathLst>
            </a:custGeom>
            <a:solidFill>
              <a:srgbClr val="F6CC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56359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0" y="920496"/>
                  </a:moveTo>
                  <a:lnTo>
                    <a:pt x="920496" y="920496"/>
                  </a:lnTo>
                  <a:lnTo>
                    <a:pt x="920496" y="0"/>
                  </a:lnTo>
                  <a:lnTo>
                    <a:pt x="0" y="0"/>
                  </a:lnTo>
                  <a:lnTo>
                    <a:pt x="0" y="92049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738649" y="3408576"/>
            <a:ext cx="446405" cy="17951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45"/>
              </a:lnSpc>
            </a:pPr>
            <a:r>
              <a:rPr sz="3300" dirty="0">
                <a:latin typeface="Calibri"/>
                <a:cs typeface="Calibri"/>
              </a:rPr>
              <a:t>Scenario</a:t>
            </a:r>
            <a:r>
              <a:rPr sz="3300" spc="-80" dirty="0">
                <a:latin typeface="Calibri"/>
                <a:cs typeface="Calibri"/>
              </a:rPr>
              <a:t> </a:t>
            </a:r>
            <a:r>
              <a:rPr sz="3300" spc="-50" dirty="0">
                <a:latin typeface="Calibri"/>
                <a:cs typeface="Calibri"/>
              </a:rPr>
              <a:t>2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78552" y="3011423"/>
            <a:ext cx="2295525" cy="3197860"/>
          </a:xfrm>
          <a:custGeom>
            <a:avLst/>
            <a:gdLst/>
            <a:ahLst/>
            <a:cxnLst/>
            <a:rect l="l" t="t" r="r" b="b"/>
            <a:pathLst>
              <a:path w="2295525" h="3197860">
                <a:moveTo>
                  <a:pt x="2295144" y="0"/>
                </a:moveTo>
                <a:lnTo>
                  <a:pt x="0" y="0"/>
                </a:lnTo>
                <a:lnTo>
                  <a:pt x="0" y="3197352"/>
                </a:lnTo>
                <a:lnTo>
                  <a:pt x="2295144" y="3197352"/>
                </a:lnTo>
                <a:lnTo>
                  <a:pt x="2295144" y="0"/>
                </a:lnTo>
                <a:close/>
              </a:path>
            </a:pathLst>
          </a:custGeom>
          <a:solidFill>
            <a:srgbClr val="C481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15458" y="3394964"/>
            <a:ext cx="1978660" cy="9423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5570" marR="5080" indent="-116205">
              <a:lnSpc>
                <a:spcPct val="100000"/>
              </a:lnSpc>
              <a:spcBef>
                <a:spcPts val="110"/>
              </a:spcBef>
              <a:buChar char="•"/>
              <a:tabLst>
                <a:tab pos="115570" algn="l"/>
              </a:tabLst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5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Insurance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as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leader</a:t>
            </a:r>
            <a:r>
              <a:rPr sz="15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with</a:t>
            </a:r>
            <a:r>
              <a:rPr sz="15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70%</a:t>
            </a:r>
            <a:r>
              <a:rPr sz="15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share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&amp;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Oriental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as</a:t>
            </a:r>
            <a:r>
              <a:rPr sz="1500" spc="-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30%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share</a:t>
            </a:r>
            <a:r>
              <a:rPr sz="1500" spc="-6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as</a:t>
            </a: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 follower.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15458" y="4611751"/>
            <a:ext cx="2002789" cy="11677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15570" marR="5080" indent="-116205">
              <a:lnSpc>
                <a:spcPct val="99700"/>
              </a:lnSpc>
              <a:spcBef>
                <a:spcPts val="114"/>
              </a:spcBef>
              <a:buChar char="•"/>
              <a:tabLst>
                <a:tab pos="115570" algn="l"/>
              </a:tabLst>
            </a:pP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Ans.</a:t>
            </a:r>
            <a:r>
              <a:rPr sz="15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:-</a:t>
            </a:r>
            <a:r>
              <a:rPr sz="1500" spc="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Rs.</a:t>
            </a:r>
            <a:r>
              <a:rPr sz="15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700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premium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will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be</a:t>
            </a:r>
            <a:r>
              <a:rPr sz="15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part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of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Insurance</a:t>
            </a:r>
            <a:r>
              <a:rPr sz="1500" spc="-7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GWP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&amp;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rest</a:t>
            </a:r>
            <a:r>
              <a:rPr sz="15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will</a:t>
            </a:r>
            <a:r>
              <a:rPr sz="15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be</a:t>
            </a: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FFFFFF"/>
                </a:solidFill>
                <a:latin typeface="Segoe UI"/>
                <a:cs typeface="Segoe UI"/>
              </a:rPr>
              <a:t>part</a:t>
            </a:r>
            <a:r>
              <a:rPr sz="15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Segoe UI"/>
                <a:cs typeface="Segoe UI"/>
              </a:rPr>
              <a:t>of </a:t>
            </a: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oriental.</a:t>
            </a:r>
            <a:endParaRPr sz="1500">
              <a:latin typeface="Segoe UI"/>
              <a:cs typeface="Segoe U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12208" y="2398776"/>
            <a:ext cx="932815" cy="932815"/>
            <a:chOff x="4712208" y="2398776"/>
            <a:chExt cx="932815" cy="932815"/>
          </a:xfrm>
        </p:grpSpPr>
        <p:sp>
          <p:nvSpPr>
            <p:cNvPr id="16" name="object 16"/>
            <p:cNvSpPr/>
            <p:nvPr/>
          </p:nvSpPr>
          <p:spPr>
            <a:xfrm>
              <a:off x="4718304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920496" y="0"/>
                  </a:moveTo>
                  <a:lnTo>
                    <a:pt x="0" y="0"/>
                  </a:lnTo>
                  <a:lnTo>
                    <a:pt x="0" y="920496"/>
                  </a:lnTo>
                  <a:lnTo>
                    <a:pt x="920496" y="920496"/>
                  </a:lnTo>
                  <a:lnTo>
                    <a:pt x="920496" y="0"/>
                  </a:lnTo>
                  <a:close/>
                </a:path>
              </a:pathLst>
            </a:custGeom>
            <a:solidFill>
              <a:srgbClr val="E8C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18304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0" y="920496"/>
                  </a:moveTo>
                  <a:lnTo>
                    <a:pt x="920496" y="920496"/>
                  </a:lnTo>
                  <a:lnTo>
                    <a:pt x="920496" y="0"/>
                  </a:lnTo>
                  <a:lnTo>
                    <a:pt x="0" y="0"/>
                  </a:lnTo>
                  <a:lnTo>
                    <a:pt x="0" y="92049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101710" y="3408595"/>
            <a:ext cx="446405" cy="17951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245"/>
              </a:lnSpc>
            </a:pPr>
            <a:r>
              <a:rPr sz="3300" dirty="0">
                <a:latin typeface="Calibri"/>
                <a:cs typeface="Calibri"/>
              </a:rPr>
              <a:t>Scenario</a:t>
            </a:r>
            <a:r>
              <a:rPr sz="3300" spc="-70" dirty="0">
                <a:latin typeface="Calibri"/>
                <a:cs typeface="Calibri"/>
              </a:rPr>
              <a:t> </a:t>
            </a:r>
            <a:r>
              <a:rPr sz="3300" spc="-50" dirty="0">
                <a:latin typeface="Calibri"/>
                <a:cs typeface="Calibri"/>
              </a:rPr>
              <a:t>3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540495" y="3011423"/>
            <a:ext cx="2295525" cy="3197860"/>
          </a:xfrm>
          <a:custGeom>
            <a:avLst/>
            <a:gdLst/>
            <a:ahLst/>
            <a:cxnLst/>
            <a:rect l="l" t="t" r="r" b="b"/>
            <a:pathLst>
              <a:path w="2295525" h="3197860">
                <a:moveTo>
                  <a:pt x="2295144" y="0"/>
                </a:moveTo>
                <a:lnTo>
                  <a:pt x="0" y="0"/>
                </a:lnTo>
                <a:lnTo>
                  <a:pt x="0" y="3197352"/>
                </a:lnTo>
                <a:lnTo>
                  <a:pt x="2295144" y="3197352"/>
                </a:lnTo>
                <a:lnTo>
                  <a:pt x="229514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656955" y="3394964"/>
            <a:ext cx="1986280" cy="9994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68910" marR="5080" indent="-169545">
              <a:lnSpc>
                <a:spcPct val="99600"/>
              </a:lnSpc>
              <a:spcBef>
                <a:spcPts val="114"/>
              </a:spcBef>
              <a:buChar char="•"/>
              <a:tabLst>
                <a:tab pos="170180" algn="l"/>
              </a:tabLst>
            </a:pP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600" spc="-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Insurance</a:t>
            </a:r>
            <a:r>
              <a:rPr sz="16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as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follower</a:t>
            </a:r>
            <a:r>
              <a:rPr sz="16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with</a:t>
            </a:r>
            <a:r>
              <a:rPr sz="16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30%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share</a:t>
            </a:r>
            <a:r>
              <a:rPr sz="16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&amp;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Oriental</a:t>
            </a:r>
            <a:r>
              <a:rPr sz="1600" spc="-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35" dirty="0">
                <a:solidFill>
                  <a:srgbClr val="FFFFFF"/>
                </a:solidFill>
                <a:latin typeface="Segoe UI"/>
                <a:cs typeface="Segoe UI"/>
              </a:rPr>
              <a:t>as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70%</a:t>
            </a:r>
            <a:r>
              <a:rPr sz="16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share</a:t>
            </a:r>
            <a:r>
              <a:rPr sz="16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as</a:t>
            </a:r>
            <a:r>
              <a:rPr sz="16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leader.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656955" y="4694047"/>
            <a:ext cx="2044064" cy="12433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68910" marR="5080" indent="-169545">
              <a:lnSpc>
                <a:spcPct val="99700"/>
              </a:lnSpc>
              <a:spcBef>
                <a:spcPts val="110"/>
              </a:spcBef>
              <a:buChar char="•"/>
              <a:tabLst>
                <a:tab pos="170180" algn="l"/>
              </a:tabLst>
            </a:pP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Ans.</a:t>
            </a:r>
            <a:r>
              <a:rPr sz="16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:-</a:t>
            </a:r>
            <a:r>
              <a:rPr sz="16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Rs.</a:t>
            </a:r>
            <a:r>
              <a:rPr sz="16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300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premium</a:t>
            </a:r>
            <a:r>
              <a:rPr sz="1600" spc="-7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will</a:t>
            </a:r>
            <a:r>
              <a:rPr sz="16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be</a:t>
            </a:r>
            <a:r>
              <a:rPr sz="16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Segoe UI"/>
                <a:cs typeface="Segoe UI"/>
              </a:rPr>
              <a:t>part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of</a:t>
            </a:r>
            <a:r>
              <a:rPr sz="16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XYZ</a:t>
            </a:r>
            <a:r>
              <a:rPr sz="1600" spc="-6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Segoe UI"/>
                <a:cs typeface="Segoe UI"/>
              </a:rPr>
              <a:t>Insurance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GWP</a:t>
            </a:r>
            <a:r>
              <a:rPr sz="16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&amp;</a:t>
            </a:r>
            <a:r>
              <a:rPr sz="16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rest</a:t>
            </a:r>
            <a:r>
              <a:rPr sz="16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will</a:t>
            </a:r>
            <a:r>
              <a:rPr sz="16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35" dirty="0">
                <a:solidFill>
                  <a:srgbClr val="FFFFFF"/>
                </a:solidFill>
                <a:latin typeface="Segoe UI"/>
                <a:cs typeface="Segoe UI"/>
              </a:rPr>
              <a:t>be 	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part</a:t>
            </a:r>
            <a:r>
              <a:rPr sz="16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FFFFFF"/>
                </a:solidFill>
                <a:latin typeface="Segoe UI"/>
                <a:cs typeface="Segoe UI"/>
              </a:rPr>
              <a:t>of</a:t>
            </a:r>
            <a:r>
              <a:rPr sz="16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Segoe UI"/>
                <a:cs typeface="Segoe UI"/>
              </a:rPr>
              <a:t>oriental.</a:t>
            </a:r>
            <a:endParaRPr sz="1600">
              <a:latin typeface="Segoe UI"/>
              <a:cs typeface="Segoe U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8074152" y="2398776"/>
            <a:ext cx="932815" cy="932815"/>
            <a:chOff x="8074152" y="2398776"/>
            <a:chExt cx="932815" cy="932815"/>
          </a:xfrm>
        </p:grpSpPr>
        <p:sp>
          <p:nvSpPr>
            <p:cNvPr id="23" name="object 23"/>
            <p:cNvSpPr/>
            <p:nvPr/>
          </p:nvSpPr>
          <p:spPr>
            <a:xfrm>
              <a:off x="8080248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920496" y="0"/>
                  </a:moveTo>
                  <a:lnTo>
                    <a:pt x="0" y="0"/>
                  </a:lnTo>
                  <a:lnTo>
                    <a:pt x="0" y="920496"/>
                  </a:lnTo>
                  <a:lnTo>
                    <a:pt x="920496" y="920496"/>
                  </a:lnTo>
                  <a:lnTo>
                    <a:pt x="920496" y="0"/>
                  </a:lnTo>
                  <a:close/>
                </a:path>
              </a:pathLst>
            </a:custGeom>
            <a:solidFill>
              <a:srgbClr val="D7D7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080248" y="2404872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920750" h="920750">
                  <a:moveTo>
                    <a:pt x="0" y="920496"/>
                  </a:moveTo>
                  <a:lnTo>
                    <a:pt x="920496" y="920496"/>
                  </a:lnTo>
                  <a:lnTo>
                    <a:pt x="920496" y="0"/>
                  </a:lnTo>
                  <a:lnTo>
                    <a:pt x="0" y="0"/>
                  </a:lnTo>
                  <a:lnTo>
                    <a:pt x="0" y="92049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248257" y="1818512"/>
            <a:ext cx="979805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following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mandate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client.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432" y="957072"/>
            <a:ext cx="16738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z="3600" b="1" spc="-25" dirty="0">
                <a:latin typeface="Arial"/>
                <a:cs typeface="Arial"/>
              </a:rPr>
              <a:t>GWP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30781"/>
            <a:ext cx="969200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accounted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basis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start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date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/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endorsement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booking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date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whichever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later.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142" y="2304288"/>
            <a:ext cx="5827922" cy="228045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27279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05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0432" y="2054351"/>
            <a:ext cx="10183495" cy="58547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191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latin typeface="Segoe UI"/>
                <a:cs typeface="Segoe UI"/>
              </a:rPr>
              <a:t>All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excluding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life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falls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general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insurance.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35" dirty="0">
                <a:latin typeface="Segoe UI"/>
                <a:cs typeface="Segoe UI"/>
              </a:rPr>
              <a:t>Non-</a:t>
            </a:r>
            <a:r>
              <a:rPr sz="1600" dirty="0">
                <a:latin typeface="Segoe UI"/>
                <a:cs typeface="Segoe UI"/>
              </a:rPr>
              <a:t>life insurance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39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broad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category,</a:t>
            </a:r>
            <a:endParaRPr sz="1600">
              <a:latin typeface="Segoe UI"/>
              <a:cs typeface="Segoe UI"/>
            </a:endParaRPr>
          </a:p>
          <a:p>
            <a:pPr marL="901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including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protection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both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people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things.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30" dirty="0">
                <a:latin typeface="Segoe UI"/>
                <a:cs typeface="Segoe UI"/>
              </a:rPr>
              <a:t>Non-</a:t>
            </a:r>
            <a:r>
              <a:rPr sz="1600" dirty="0">
                <a:latin typeface="Segoe UI"/>
                <a:cs typeface="Segoe UI"/>
              </a:rPr>
              <a:t>life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also</a:t>
            </a:r>
            <a:r>
              <a:rPr sz="1600" spc="40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called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General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1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8096" y="2132900"/>
            <a:ext cx="305586" cy="42811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48257" y="2890266"/>
            <a:ext cx="8124825" cy="5149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Segoe UI"/>
                <a:cs typeface="Segoe UI"/>
              </a:rPr>
              <a:t>We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now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look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various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terms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involved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general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industry.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We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look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concept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profitability,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after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68236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5" dirty="0"/>
              <a:t>Premium</a:t>
            </a:r>
            <a:r>
              <a:rPr spc="-75" dirty="0"/>
              <a:t> </a:t>
            </a:r>
            <a:r>
              <a:rPr spc="-10" dirty="0"/>
              <a:t>Ceded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598025" cy="22225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marR="66675" indent="-28702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Reinsurance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10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ceded</a:t>
            </a:r>
            <a:r>
              <a:rPr sz="1600" b="1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(RI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ceded)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represents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gross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payable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to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entities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based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“reinsurance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arrangements”.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arrangement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helps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spread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expand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capacity.</a:t>
            </a:r>
            <a:endParaRPr sz="1600">
              <a:latin typeface="Segoe UI"/>
              <a:cs typeface="Segoe UI"/>
            </a:endParaRPr>
          </a:p>
          <a:p>
            <a:pPr marL="299085" marR="5080" indent="-287020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Proportional</a:t>
            </a:r>
            <a:r>
              <a:rPr sz="1600" b="1" spc="-10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ceding</a:t>
            </a:r>
            <a:r>
              <a:rPr sz="1600" b="1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same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between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&amp;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arrangements</a:t>
            </a:r>
            <a:endParaRPr sz="1600">
              <a:latin typeface="Segoe UI"/>
              <a:cs typeface="Segoe UI"/>
            </a:endParaRPr>
          </a:p>
          <a:p>
            <a:pPr marL="299085" marR="574040" indent="-28702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Non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proportional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ceding</a:t>
            </a:r>
            <a:r>
              <a:rPr sz="1600" b="1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where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shared in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excess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by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0839" y="4245864"/>
            <a:ext cx="5925312" cy="190195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6876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5" dirty="0"/>
              <a:t>Premium</a:t>
            </a:r>
            <a:r>
              <a:rPr spc="-114" dirty="0"/>
              <a:t> </a:t>
            </a:r>
            <a:r>
              <a:rPr spc="-45" dirty="0"/>
              <a:t>Ceded</a:t>
            </a:r>
            <a:r>
              <a:rPr spc="-140" dirty="0"/>
              <a:t> </a:t>
            </a:r>
            <a:r>
              <a:rPr dirty="0"/>
              <a:t>-</a:t>
            </a:r>
            <a:r>
              <a:rPr spc="-75" dirty="0"/>
              <a:t> </a:t>
            </a:r>
            <a:r>
              <a:rPr spc="-1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7454265" cy="758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Segoe UI"/>
                <a:cs typeface="Segoe UI"/>
              </a:rPr>
              <a:t>Example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received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from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1000</a:t>
            </a:r>
            <a:r>
              <a:rPr sz="1600" spc="3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Sum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1,000,000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arrangement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Proportional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GIC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Quota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arrangement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10%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risk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9244" y="2931318"/>
            <a:ext cx="5448674" cy="168521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9657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114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spc="-10" dirty="0"/>
              <a:t>In</a:t>
            </a:r>
            <a:r>
              <a:rPr spc="-160" dirty="0"/>
              <a:t> </a:t>
            </a:r>
            <a:r>
              <a:rPr spc="-10" dirty="0"/>
              <a:t>depth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0654" y="1767839"/>
            <a:ext cx="7201603" cy="270357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9657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114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spc="-10" dirty="0"/>
              <a:t>In</a:t>
            </a:r>
            <a:r>
              <a:rPr spc="-160" dirty="0"/>
              <a:t> </a:t>
            </a:r>
            <a:r>
              <a:rPr spc="-10" dirty="0"/>
              <a:t>depth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60475" y="1831339"/>
            <a:ext cx="9655175" cy="29540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8829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Segoe UI"/>
                <a:cs typeface="Segoe UI"/>
              </a:rPr>
              <a:t>Proportional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b="1" spc="-20" dirty="0">
                <a:latin typeface="Segoe UI"/>
                <a:cs typeface="Segoe UI"/>
              </a:rPr>
              <a:t>Reinsurance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direct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writer (original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company)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cost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.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two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types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–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600" b="1" dirty="0">
                <a:latin typeface="Segoe UI"/>
                <a:cs typeface="Segoe UI"/>
              </a:rPr>
              <a:t>1.</a:t>
            </a:r>
            <a:r>
              <a:rPr sz="1600" b="1" spc="-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Quota</a:t>
            </a:r>
            <a:r>
              <a:rPr sz="1600" b="1" spc="-6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share</a:t>
            </a:r>
            <a:r>
              <a:rPr sz="1600" b="1" spc="-65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reinsurance</a:t>
            </a:r>
            <a:r>
              <a:rPr sz="1600" b="1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Reinsurer</a:t>
            </a:r>
            <a:r>
              <a:rPr sz="1600" spc="-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writer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all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according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fixed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percentage.</a:t>
            </a:r>
            <a:endParaRPr sz="16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example,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Bajaj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Allianz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enters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into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Munich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Re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40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retained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proportion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of</a:t>
            </a:r>
            <a:r>
              <a:rPr sz="1600" dirty="0">
                <a:latin typeface="Segoe UI"/>
                <a:cs typeface="Segoe UI"/>
              </a:rPr>
              <a:t> 80%.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means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Bajaj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Allianz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80%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3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gets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keep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80%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received. </a:t>
            </a:r>
            <a:r>
              <a:rPr sz="1600" dirty="0">
                <a:latin typeface="Segoe UI"/>
                <a:cs typeface="Segoe UI"/>
              </a:rPr>
              <a:t>Munich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Re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20%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receives</a:t>
            </a:r>
            <a:r>
              <a:rPr sz="1600" spc="-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20%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premium.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600" spc="-20" dirty="0">
                <a:latin typeface="Segoe UI"/>
                <a:cs typeface="Segoe UI"/>
              </a:rPr>
              <a:t>Retained</a:t>
            </a:r>
            <a:r>
              <a:rPr sz="1600" spc="-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Proportion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denotes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α.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X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gross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amount,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3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25" dirty="0">
                <a:latin typeface="Segoe UI"/>
                <a:cs typeface="Segoe UI"/>
              </a:rPr>
              <a:t> the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insurer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Z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reinsurer.</a:t>
            </a:r>
            <a:r>
              <a:rPr sz="1600" spc="3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α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X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Z=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(1-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α)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X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9657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114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spc="-10" dirty="0"/>
              <a:t>In</a:t>
            </a:r>
            <a:r>
              <a:rPr spc="-160" dirty="0"/>
              <a:t> </a:t>
            </a:r>
            <a:r>
              <a:rPr spc="-10" dirty="0"/>
              <a:t>depth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1844" y="1811561"/>
            <a:ext cx="9486900" cy="1800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40360" algn="just">
              <a:lnSpc>
                <a:spcPct val="110100"/>
              </a:lnSpc>
              <a:spcBef>
                <a:spcPts val="90"/>
              </a:spcBef>
            </a:pPr>
            <a:r>
              <a:rPr sz="1600" b="1" dirty="0">
                <a:latin typeface="Segoe UI"/>
                <a:cs typeface="Segoe UI"/>
              </a:rPr>
              <a:t>2.</a:t>
            </a:r>
            <a:r>
              <a:rPr sz="1600" b="1" spc="-2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Surplus</a:t>
            </a:r>
            <a:r>
              <a:rPr sz="1600" b="1" spc="-7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share</a:t>
            </a:r>
            <a:r>
              <a:rPr sz="1600" b="1" spc="-65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reinsurance:</a:t>
            </a:r>
            <a:r>
              <a:rPr sz="1600" b="1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surplus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treaty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ceding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insurer retains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fixed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liability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takes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responsibility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remains.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Surplus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treaties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considered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pro-</a:t>
            </a:r>
            <a:r>
              <a:rPr sz="1600" dirty="0">
                <a:latin typeface="Segoe UI"/>
                <a:cs typeface="Segoe UI"/>
              </a:rPr>
              <a:t>rata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treaties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most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commonly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property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insurance.</a:t>
            </a:r>
            <a:endParaRPr sz="16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875"/>
              </a:spcBef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example: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HDFC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Ergo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forms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surplus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share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Swiss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underwrites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policies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coverage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50,00,000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retention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Rs 20,00,000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. The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remaining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30,00,000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to </a:t>
            </a:r>
            <a:r>
              <a:rPr sz="1600" spc="-10" dirty="0">
                <a:latin typeface="Segoe UI"/>
                <a:cs typeface="Segoe UI"/>
              </a:rPr>
              <a:t>reinsurer.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9657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114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spc="-10" dirty="0"/>
              <a:t>In</a:t>
            </a:r>
            <a:r>
              <a:rPr spc="-160" dirty="0"/>
              <a:t> </a:t>
            </a:r>
            <a:r>
              <a:rPr spc="-10" dirty="0"/>
              <a:t>depth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1844" y="1811561"/>
            <a:ext cx="9678670" cy="2364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19405">
              <a:lnSpc>
                <a:spcPct val="110100"/>
              </a:lnSpc>
              <a:spcBef>
                <a:spcPts val="90"/>
              </a:spcBef>
            </a:pPr>
            <a:r>
              <a:rPr sz="1600" b="1" dirty="0">
                <a:latin typeface="Segoe UI"/>
                <a:cs typeface="Segoe UI"/>
              </a:rPr>
              <a:t>Non-Proportional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Reinsurance</a:t>
            </a:r>
            <a:r>
              <a:rPr sz="1600" b="1" spc="-12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:</a:t>
            </a:r>
            <a:r>
              <a:rPr sz="1600" b="1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non-</a:t>
            </a:r>
            <a:r>
              <a:rPr sz="1600" dirty="0">
                <a:latin typeface="Segoe UI"/>
                <a:cs typeface="Segoe UI"/>
              </a:rPr>
              <a:t>proportional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arrangement,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direct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writer </a:t>
            </a:r>
            <a:r>
              <a:rPr sz="1600" dirty="0">
                <a:latin typeface="Segoe UI"/>
                <a:cs typeface="Segoe UI"/>
              </a:rPr>
              <a:t>pays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fixed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reinsurer.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only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required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make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payments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where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of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falls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particular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layer.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Segoe UI"/>
                <a:cs typeface="Segoe UI"/>
              </a:rPr>
              <a:t>1.</a:t>
            </a:r>
            <a:r>
              <a:rPr sz="1600" b="1" spc="-1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Individual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excess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:</a:t>
            </a:r>
            <a:r>
              <a:rPr sz="1600" b="1" spc="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makes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payment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individual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claim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Segoe UI"/>
                <a:cs typeface="Segoe UI"/>
              </a:rPr>
              <a:t>exceeds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specified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excess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point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retention.</a:t>
            </a:r>
            <a:endParaRPr sz="16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example: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Apollo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enters into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treaty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Swiss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Re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layer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fixed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50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lac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1 </a:t>
            </a:r>
            <a:r>
              <a:rPr sz="1600" spc="-10" dirty="0">
                <a:latin typeface="Segoe UI"/>
                <a:cs typeface="Segoe UI"/>
              </a:rPr>
              <a:t>crore.</a:t>
            </a:r>
            <a:endParaRPr sz="1600">
              <a:latin typeface="Segoe UI"/>
              <a:cs typeface="Segoe U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72794" y="4163214"/>
          <a:ext cx="8729345" cy="831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2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Y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=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50" dirty="0">
                          <a:latin typeface="Segoe UI"/>
                          <a:cs typeface="Segoe UI"/>
                        </a:rPr>
                        <a:t>X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; X &lt; 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13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lac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9309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Z=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X</a:t>
                      </a:r>
                      <a:r>
                        <a:rPr sz="1600" spc="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– 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15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lac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;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2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lac</a:t>
                      </a:r>
                      <a:r>
                        <a:rPr sz="1600" spc="-4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&lt;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X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&lt;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1</a:t>
                      </a:r>
                      <a:r>
                        <a:rPr sz="1600" spc="-13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0" dirty="0">
                          <a:latin typeface="Segoe UI"/>
                          <a:cs typeface="Segoe UI"/>
                        </a:rPr>
                        <a:t>crore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Y</a:t>
                      </a:r>
                      <a:r>
                        <a:rPr sz="1600" spc="-1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=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3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lac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;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2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lac</a:t>
                      </a:r>
                      <a:r>
                        <a:rPr sz="1600" spc="-3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&lt; X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&lt;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1</a:t>
                      </a:r>
                      <a:r>
                        <a:rPr sz="1600" spc="-1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Crore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9525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Z</a:t>
                      </a:r>
                      <a:r>
                        <a:rPr sz="1600" spc="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=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50</a:t>
                      </a:r>
                      <a:r>
                        <a:rPr sz="1600" spc="-8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lac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;</a:t>
                      </a:r>
                      <a:r>
                        <a:rPr sz="1600" spc="39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X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&gt; 1</a:t>
                      </a:r>
                      <a:r>
                        <a:rPr sz="1600" spc="-13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0" dirty="0">
                          <a:latin typeface="Segoe UI"/>
                          <a:cs typeface="Segoe UI"/>
                        </a:rPr>
                        <a:t>crore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31750">
                        <a:lnSpc>
                          <a:spcPts val="1905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Y</a:t>
                      </a:r>
                      <a:r>
                        <a:rPr sz="1600" spc="-1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=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X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– 50</a:t>
                      </a:r>
                      <a:r>
                        <a:rPr sz="16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5" dirty="0">
                          <a:latin typeface="Segoe UI"/>
                          <a:cs typeface="Segoe UI"/>
                        </a:rPr>
                        <a:t>Lac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905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Segoe UI"/>
                          <a:cs typeface="Segoe UI"/>
                        </a:rPr>
                        <a:t>;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X</a:t>
                      </a:r>
                      <a:r>
                        <a:rPr sz="1600" spc="-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dirty="0">
                          <a:latin typeface="Segoe UI"/>
                          <a:cs typeface="Segoe UI"/>
                        </a:rPr>
                        <a:t>&gt; 1</a:t>
                      </a:r>
                      <a:r>
                        <a:rPr sz="1600" spc="-4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1600" spc="-20" dirty="0">
                          <a:latin typeface="Segoe UI"/>
                          <a:cs typeface="Segoe UI"/>
                        </a:rPr>
                        <a:t>crore</a:t>
                      </a:r>
                      <a:endParaRPr sz="1600">
                        <a:latin typeface="Segoe UI"/>
                        <a:cs typeface="Segoe UI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9657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114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spc="-10" dirty="0"/>
              <a:t>In</a:t>
            </a:r>
            <a:r>
              <a:rPr spc="-160" dirty="0"/>
              <a:t> </a:t>
            </a:r>
            <a:r>
              <a:rPr spc="-10" dirty="0"/>
              <a:t>depth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1844" y="1831339"/>
            <a:ext cx="9290050" cy="2710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0287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Segoe UI"/>
                <a:cs typeface="Segoe UI"/>
              </a:rPr>
              <a:t>2.</a:t>
            </a:r>
            <a:r>
              <a:rPr sz="1600" b="1" spc="-20" dirty="0">
                <a:latin typeface="Segoe UI"/>
                <a:cs typeface="Segoe UI"/>
              </a:rPr>
              <a:t> Stop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30" dirty="0">
                <a:latin typeface="Segoe UI"/>
                <a:cs typeface="Segoe UI"/>
              </a:rPr>
              <a:t> </a:t>
            </a:r>
            <a:r>
              <a:rPr sz="1600" b="1" spc="-20" dirty="0">
                <a:latin typeface="Segoe UI"/>
                <a:cs typeface="Segoe UI"/>
              </a:rPr>
              <a:t>Reinsurance</a:t>
            </a:r>
            <a:r>
              <a:rPr sz="1600" b="1" spc="-9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:</a:t>
            </a:r>
            <a:r>
              <a:rPr sz="1600" b="1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liable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insured's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incurred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40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certain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exceed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percentage</a:t>
            </a:r>
            <a:r>
              <a:rPr sz="1600" spc="-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some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measure,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such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premiums </a:t>
            </a:r>
            <a:r>
              <a:rPr sz="1600" dirty="0">
                <a:latin typeface="Segoe UI"/>
                <a:cs typeface="Segoe UI"/>
              </a:rPr>
              <a:t>written,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limit.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kind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32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policy,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direct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writer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company)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agrees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to </a:t>
            </a:r>
            <a:r>
              <a:rPr sz="1600" dirty="0">
                <a:latin typeface="Segoe UI"/>
                <a:cs typeface="Segoe UI"/>
              </a:rPr>
              <a:t>carry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full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burden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40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limit,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i="1" dirty="0">
                <a:latin typeface="Segoe UI"/>
                <a:cs typeface="Segoe UI"/>
              </a:rPr>
              <a:t>L</a:t>
            </a:r>
            <a:r>
              <a:rPr sz="1600" i="1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exceeding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 is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reinsurer.</a:t>
            </a:r>
            <a:endParaRPr sz="16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925"/>
              </a:spcBef>
            </a:pP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example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Acko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enters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into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reinsurance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Munich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35" dirty="0">
                <a:latin typeface="Segoe UI"/>
                <a:cs typeface="Segoe UI"/>
              </a:rPr>
              <a:t>Re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indicates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,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Acko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responsible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$500,000,</a:t>
            </a:r>
            <a:r>
              <a:rPr sz="1600" spc="3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company, </a:t>
            </a:r>
            <a:r>
              <a:rPr sz="1600" dirty="0">
                <a:latin typeface="Segoe UI"/>
                <a:cs typeface="Segoe UI"/>
              </a:rPr>
              <a:t>Munich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45" dirty="0">
                <a:latin typeface="Segoe UI"/>
                <a:cs typeface="Segoe UI"/>
              </a:rPr>
              <a:t>Re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responsible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anything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above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limit.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  <a:tabLst>
                <a:tab pos="3475990" algn="l"/>
              </a:tabLst>
            </a:pPr>
            <a:r>
              <a:rPr sz="1600" dirty="0">
                <a:latin typeface="Segoe UI"/>
                <a:cs typeface="Segoe UI"/>
              </a:rPr>
              <a:t>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X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;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X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&lt;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L</a:t>
            </a:r>
            <a:r>
              <a:rPr sz="1600" dirty="0">
                <a:latin typeface="Segoe UI"/>
                <a:cs typeface="Segoe UI"/>
              </a:rPr>
              <a:t>	Z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X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; X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&gt;</a:t>
            </a:r>
            <a:r>
              <a:rPr sz="1600" spc="-145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L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Y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 ; X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&gt;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L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80498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5" dirty="0"/>
              <a:t>Understand</a:t>
            </a:r>
            <a:r>
              <a:rPr spc="-85" dirty="0"/>
              <a:t> </a:t>
            </a:r>
            <a:r>
              <a:rPr spc="-105" dirty="0"/>
              <a:t>the</a:t>
            </a:r>
            <a:r>
              <a:rPr spc="-45" dirty="0"/>
              <a:t> </a:t>
            </a:r>
            <a:r>
              <a:rPr spc="-210" dirty="0"/>
              <a:t>following</a:t>
            </a:r>
            <a:r>
              <a:rPr spc="-85" dirty="0"/>
              <a:t> </a:t>
            </a:r>
            <a:r>
              <a:rPr spc="-65" dirty="0"/>
              <a:t>Terminology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60475" y="1827733"/>
            <a:ext cx="9559925" cy="24763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Start</a:t>
            </a:r>
            <a:r>
              <a:rPr sz="1600" b="1" spc="-7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date</a:t>
            </a:r>
            <a:r>
              <a:rPr sz="1600" b="1" spc="-2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-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date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policy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is</a:t>
            </a:r>
            <a:r>
              <a:rPr sz="1600" spc="-7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activated.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End</a:t>
            </a:r>
            <a:r>
              <a:rPr sz="1600" b="1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date</a:t>
            </a:r>
            <a:r>
              <a:rPr sz="1600" b="1" spc="-2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-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date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at</a:t>
            </a:r>
            <a:r>
              <a:rPr sz="1600" spc="-3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which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policy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term</a:t>
            </a:r>
            <a:r>
              <a:rPr sz="1600" spc="-10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ends.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marR="34734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Accident</a:t>
            </a:r>
            <a:r>
              <a:rPr sz="1600" b="1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b="1" spc="-2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-</a:t>
            </a:r>
            <a:r>
              <a:rPr sz="1600" spc="39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policy</a:t>
            </a:r>
            <a:r>
              <a:rPr sz="1600" spc="-6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spc="-3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is</a:t>
            </a:r>
            <a:r>
              <a:rPr sz="1600" spc="-6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based</a:t>
            </a:r>
            <a:r>
              <a:rPr sz="1600" spc="-3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on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policies</a:t>
            </a:r>
            <a:r>
              <a:rPr sz="1600" spc="-7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with</a:t>
            </a:r>
            <a:r>
              <a:rPr sz="1600" spc="-2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effective</a:t>
            </a:r>
            <a:r>
              <a:rPr sz="1600" spc="-9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dates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in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twelve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month</a:t>
            </a:r>
            <a:r>
              <a:rPr sz="1600" spc="3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period. So,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policy</a:t>
            </a:r>
            <a:r>
              <a:rPr sz="1600" spc="-6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2019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data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are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those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policies</a:t>
            </a:r>
            <a:r>
              <a:rPr sz="1600" spc="-6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with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effective</a:t>
            </a:r>
            <a:r>
              <a:rPr sz="1600" spc="-10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dates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between</a:t>
            </a:r>
            <a:r>
              <a:rPr sz="1600" spc="3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1/1/19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and</a:t>
            </a:r>
            <a:r>
              <a:rPr sz="1600" spc="-10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12/31/19.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marR="14922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Financial</a:t>
            </a:r>
            <a:r>
              <a:rPr sz="1600" b="1" spc="-9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b="1" spc="-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-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Accident</a:t>
            </a:r>
            <a:r>
              <a:rPr sz="1600" spc="-3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data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is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based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on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accidents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that</a:t>
            </a:r>
            <a:r>
              <a:rPr sz="1600" spc="-6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occur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within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</a:t>
            </a:r>
            <a:r>
              <a:rPr sz="1600" spc="-2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twelve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month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period.</a:t>
            </a:r>
            <a:r>
              <a:rPr sz="1600" spc="-3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Thus,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accident</a:t>
            </a:r>
            <a:r>
              <a:rPr sz="1600" spc="-10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2019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is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based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on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those</a:t>
            </a:r>
            <a:r>
              <a:rPr sz="1600" spc="-2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accidents</a:t>
            </a:r>
            <a:r>
              <a:rPr sz="1600" spc="-7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that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occurred between</a:t>
            </a:r>
            <a:r>
              <a:rPr sz="1600" spc="-8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1/1/19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and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12/31/19.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Reporting</a:t>
            </a:r>
            <a:r>
              <a:rPr sz="1600" b="1" spc="-9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b="1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: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year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in</a:t>
            </a:r>
            <a:r>
              <a:rPr sz="1600" spc="-2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which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claim</a:t>
            </a:r>
            <a:r>
              <a:rPr sz="1600" spc="-6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incurred</a:t>
            </a:r>
            <a:r>
              <a:rPr sz="1600" spc="-8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before</a:t>
            </a:r>
            <a:r>
              <a:rPr sz="1600" spc="-2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is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reported</a:t>
            </a:r>
            <a:r>
              <a:rPr sz="1600" spc="-1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to</a:t>
            </a:r>
            <a:r>
              <a:rPr sz="1600" spc="-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4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insurance company.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Net</a:t>
            </a:r>
            <a:r>
              <a:rPr sz="1600" b="1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claims</a:t>
            </a:r>
            <a:r>
              <a:rPr sz="1600" b="1" spc="-8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incurred</a:t>
            </a:r>
            <a:r>
              <a:rPr sz="1600" b="1" spc="-1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:</a:t>
            </a:r>
            <a:r>
              <a:rPr sz="1600" spc="-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amount</a:t>
            </a:r>
            <a:r>
              <a:rPr sz="1600" spc="-7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of</a:t>
            </a:r>
            <a:r>
              <a:rPr sz="1600" spc="-4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claims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incurred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during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an</a:t>
            </a:r>
            <a:r>
              <a:rPr sz="1600" spc="-2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accounting</a:t>
            </a:r>
            <a:r>
              <a:rPr sz="1600" spc="-7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period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>
              <a:lnSpc>
                <a:spcPct val="100000"/>
              </a:lnSpc>
            </a:pP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after</a:t>
            </a:r>
            <a:r>
              <a:rPr sz="1600" spc="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deducting</a:t>
            </a:r>
            <a:r>
              <a:rPr sz="1600" spc="-5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reinsurance</a:t>
            </a:r>
            <a:r>
              <a:rPr sz="1600" spc="-9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recoveries.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Claims</a:t>
            </a:r>
            <a:r>
              <a:rPr sz="1600" b="1" spc="-8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chemeClr val="tx1"/>
                </a:solidFill>
                <a:latin typeface="Segoe UI"/>
                <a:cs typeface="Segoe UI"/>
              </a:rPr>
              <a:t>Reported</a:t>
            </a:r>
            <a:r>
              <a:rPr sz="1600" b="1" spc="-8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: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Claims</a:t>
            </a:r>
            <a:r>
              <a:rPr sz="1600" spc="-55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reported</a:t>
            </a:r>
            <a:r>
              <a:rPr sz="1600" spc="-2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to</a:t>
            </a:r>
            <a:r>
              <a:rPr sz="1600" spc="-3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chemeClr val="tx1"/>
                </a:solidFill>
                <a:latin typeface="Segoe UI"/>
                <a:cs typeface="Segoe UI"/>
              </a:rPr>
              <a:t>the</a:t>
            </a:r>
            <a:r>
              <a:rPr sz="1600" spc="-110" dirty="0">
                <a:solidFill>
                  <a:schemeClr val="tx1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Segoe UI"/>
                <a:cs typeface="Segoe UI"/>
              </a:rPr>
              <a:t>company.</a:t>
            </a:r>
            <a:endParaRPr sz="1600" dirty="0">
              <a:solidFill>
                <a:schemeClr val="tx1"/>
              </a:solidFill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80498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5" dirty="0"/>
              <a:t>Understand</a:t>
            </a:r>
            <a:r>
              <a:rPr spc="-85" dirty="0"/>
              <a:t> </a:t>
            </a:r>
            <a:r>
              <a:rPr spc="-105" dirty="0"/>
              <a:t>the</a:t>
            </a:r>
            <a:r>
              <a:rPr spc="-45" dirty="0"/>
              <a:t> </a:t>
            </a:r>
            <a:r>
              <a:rPr spc="-210" dirty="0"/>
              <a:t>following</a:t>
            </a:r>
            <a:r>
              <a:rPr spc="-85" dirty="0"/>
              <a:t> </a:t>
            </a:r>
            <a:r>
              <a:rPr spc="-65" dirty="0"/>
              <a:t>Terminology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60475" y="1807388"/>
            <a:ext cx="9763760" cy="3331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219710" indent="-287020">
              <a:lnSpc>
                <a:spcPct val="1101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Incurred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But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Not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Reported</a:t>
            </a:r>
            <a:r>
              <a:rPr sz="1600" b="1" spc="-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(IBNR)</a:t>
            </a:r>
            <a:r>
              <a:rPr sz="1600" b="1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type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account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used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industry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25" dirty="0">
                <a:latin typeface="Segoe UI"/>
                <a:cs typeface="Segoe UI"/>
              </a:rPr>
              <a:t> the </a:t>
            </a:r>
            <a:r>
              <a:rPr sz="1600" spc="-10" dirty="0">
                <a:latin typeface="Segoe UI"/>
                <a:cs typeface="Segoe UI"/>
              </a:rPr>
              <a:t>provision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and/or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events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transpired,</a:t>
            </a:r>
            <a:r>
              <a:rPr sz="1600" spc="3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have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yet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been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insurance company.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17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Incurred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percentage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incurred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earned.</a:t>
            </a:r>
            <a:endParaRPr sz="1600">
              <a:latin typeface="Segoe UI"/>
              <a:cs typeface="Segoe UI"/>
            </a:endParaRPr>
          </a:p>
          <a:p>
            <a:pPr marL="299085" marR="5080" indent="-287020">
              <a:lnSpc>
                <a:spcPct val="110000"/>
              </a:lnSpc>
              <a:spcBef>
                <a:spcPts val="190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spc="-20" dirty="0">
                <a:latin typeface="Segoe UI"/>
                <a:cs typeface="Segoe UI"/>
              </a:rPr>
              <a:t>Reinstatement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Clause</a:t>
            </a:r>
            <a:r>
              <a:rPr sz="1600" b="1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coverage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provided</a:t>
            </a:r>
            <a:r>
              <a:rPr sz="1600" spc="3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treaty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reduced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by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payment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one</a:t>
            </a:r>
            <a:r>
              <a:rPr sz="1600" spc="-10" dirty="0">
                <a:latin typeface="Segoe UI"/>
                <a:cs typeface="Segoe UI"/>
              </a:rPr>
              <a:t> catastrophe,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automatically reinstated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usually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 the</a:t>
            </a:r>
            <a:r>
              <a:rPr sz="1600" spc="3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payment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reinstatement</a:t>
            </a:r>
            <a:r>
              <a:rPr sz="1600" spc="-1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premium.</a:t>
            </a:r>
            <a:endParaRPr sz="1600">
              <a:latin typeface="Segoe UI"/>
              <a:cs typeface="Segoe UI"/>
            </a:endParaRPr>
          </a:p>
          <a:p>
            <a:pPr marL="299085" marR="398145" indent="-287020">
              <a:lnSpc>
                <a:spcPct val="110100"/>
              </a:lnSpc>
              <a:spcBef>
                <a:spcPts val="148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spc="-20" dirty="0">
                <a:latin typeface="Segoe UI"/>
                <a:cs typeface="Segoe UI"/>
              </a:rPr>
              <a:t>Reinstatement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Premium</a:t>
            </a:r>
            <a:r>
              <a:rPr sz="1600" b="1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pro </a:t>
            </a:r>
            <a:r>
              <a:rPr sz="1600" dirty="0">
                <a:latin typeface="Segoe UI"/>
                <a:cs typeface="Segoe UI"/>
              </a:rPr>
              <a:t>rata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charged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reinstatement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coverage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was </a:t>
            </a:r>
            <a:r>
              <a:rPr sz="1600" spc="-10" dirty="0">
                <a:latin typeface="Segoe UI"/>
                <a:cs typeface="Segoe UI"/>
              </a:rPr>
              <a:t>reduced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of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0" dirty="0">
                <a:latin typeface="Segoe UI"/>
                <a:cs typeface="Segoe UI"/>
              </a:rPr>
              <a:t> reinsurance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payment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a </a:t>
            </a:r>
            <a:r>
              <a:rPr sz="1600" spc="-10" dirty="0">
                <a:latin typeface="Segoe UI"/>
                <a:cs typeface="Segoe UI"/>
              </a:rPr>
              <a:t>catastrophe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cover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3314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40" dirty="0"/>
              <a:t>Unexpired</a:t>
            </a:r>
            <a:r>
              <a:rPr spc="-114" dirty="0"/>
              <a:t> </a:t>
            </a:r>
            <a:r>
              <a:rPr spc="-130" dirty="0"/>
              <a:t>Risk</a:t>
            </a:r>
            <a:r>
              <a:rPr spc="-75" dirty="0"/>
              <a:t> </a:t>
            </a:r>
            <a:r>
              <a:rPr spc="-10" dirty="0"/>
              <a:t>Reserve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5.4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435465" cy="27108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Segoe UI"/>
                <a:cs typeface="Segoe UI"/>
              </a:rPr>
              <a:t>Unexpired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(URR)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attributable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succeeding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accounting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for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unexpired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risk.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spc="-10" dirty="0">
                <a:latin typeface="Segoe UI"/>
                <a:cs typeface="Segoe UI"/>
              </a:rPr>
              <a:t>Basis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1/365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days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basis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1/12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basis)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(where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pattern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uniformly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spread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between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over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period)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It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 bifurcated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3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head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P&amp;L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URR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charge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Previous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year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release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Current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year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release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9598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Terminology</a:t>
            </a:r>
            <a:r>
              <a:rPr spc="-105" dirty="0"/>
              <a:t> </a:t>
            </a:r>
            <a:r>
              <a:rPr spc="-175" dirty="0"/>
              <a:t>in</a:t>
            </a:r>
            <a:r>
              <a:rPr spc="-35" dirty="0"/>
              <a:t> </a:t>
            </a:r>
            <a:r>
              <a:rPr spc="-25" dirty="0"/>
              <a:t>GI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1.1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5676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b="1" dirty="0">
                <a:latin typeface="Segoe UI"/>
                <a:cs typeface="Segoe UI"/>
              </a:rPr>
              <a:t>Premium</a:t>
            </a:r>
            <a:r>
              <a:rPr b="1" spc="-90" dirty="0">
                <a:latin typeface="Segoe UI"/>
                <a:cs typeface="Segoe UI"/>
              </a:rPr>
              <a:t> </a:t>
            </a:r>
            <a:r>
              <a:rPr dirty="0"/>
              <a:t>-</a:t>
            </a:r>
            <a:r>
              <a:rPr spc="-25" dirty="0"/>
              <a:t> </a:t>
            </a:r>
            <a:r>
              <a:rPr dirty="0"/>
              <a:t>Premium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an</a:t>
            </a:r>
            <a:r>
              <a:rPr spc="-30" dirty="0"/>
              <a:t> </a:t>
            </a:r>
            <a:r>
              <a:rPr dirty="0"/>
              <a:t>amount</a:t>
            </a:r>
            <a:r>
              <a:rPr spc="-85" dirty="0"/>
              <a:t> </a:t>
            </a:r>
            <a:r>
              <a:rPr dirty="0"/>
              <a:t>paid</a:t>
            </a:r>
            <a:r>
              <a:rPr spc="-15" dirty="0"/>
              <a:t> </a:t>
            </a:r>
            <a:r>
              <a:rPr dirty="0"/>
              <a:t>periodically</a:t>
            </a:r>
            <a:r>
              <a:rPr spc="-1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insurer</a:t>
            </a:r>
            <a:r>
              <a:rPr spc="-20" dirty="0"/>
              <a:t> </a:t>
            </a:r>
            <a:r>
              <a:rPr dirty="0"/>
              <a:t>by</a:t>
            </a:r>
            <a:r>
              <a:rPr spc="-4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insured</a:t>
            </a:r>
            <a:r>
              <a:rPr spc="-3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covering</a:t>
            </a:r>
            <a:r>
              <a:rPr spc="-60" dirty="0"/>
              <a:t> </a:t>
            </a:r>
            <a:r>
              <a:rPr dirty="0"/>
              <a:t>his</a:t>
            </a:r>
            <a:r>
              <a:rPr spc="-35" dirty="0"/>
              <a:t> </a:t>
            </a:r>
            <a:r>
              <a:rPr spc="-10" dirty="0"/>
              <a:t>risk.</a:t>
            </a:r>
          </a:p>
          <a:p>
            <a:pPr marL="299085" indent="-286385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299085" algn="l"/>
              </a:tabLst>
            </a:pPr>
            <a:r>
              <a:rPr b="1" dirty="0">
                <a:latin typeface="Segoe UI"/>
                <a:cs typeface="Segoe UI"/>
              </a:rPr>
              <a:t>Insurance</a:t>
            </a:r>
            <a:r>
              <a:rPr b="1" spc="-9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claim</a:t>
            </a:r>
            <a:r>
              <a:rPr b="1" spc="-20" dirty="0">
                <a:latin typeface="Segoe UI"/>
                <a:cs typeface="Segoe UI"/>
              </a:rPr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dirty="0"/>
              <a:t>claim</a:t>
            </a:r>
            <a:r>
              <a:rPr spc="-30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a formal</a:t>
            </a:r>
            <a:r>
              <a:rPr spc="-10" dirty="0"/>
              <a:t> </a:t>
            </a:r>
            <a:r>
              <a:rPr dirty="0"/>
              <a:t>notice</a:t>
            </a:r>
            <a:r>
              <a:rPr spc="-30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an</a:t>
            </a:r>
            <a:r>
              <a:rPr spc="-30" dirty="0"/>
              <a:t> </a:t>
            </a:r>
            <a:r>
              <a:rPr dirty="0"/>
              <a:t>insurance</a:t>
            </a:r>
            <a:r>
              <a:rPr spc="-30" dirty="0"/>
              <a:t> </a:t>
            </a:r>
            <a:r>
              <a:rPr dirty="0"/>
              <a:t>company</a:t>
            </a:r>
            <a:r>
              <a:rPr spc="-35" dirty="0"/>
              <a:t> </a:t>
            </a:r>
            <a:r>
              <a:rPr dirty="0"/>
              <a:t>that</a:t>
            </a:r>
            <a:r>
              <a:rPr spc="-20" dirty="0"/>
              <a:t> </a:t>
            </a:r>
            <a:r>
              <a:rPr dirty="0"/>
              <a:t>you have</a:t>
            </a:r>
            <a:r>
              <a:rPr spc="-55" dirty="0"/>
              <a:t> </a:t>
            </a:r>
            <a:r>
              <a:rPr dirty="0"/>
              <a:t>suffered</a:t>
            </a:r>
            <a:r>
              <a:rPr spc="-1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loss</a:t>
            </a:r>
            <a:r>
              <a:rPr spc="10" dirty="0"/>
              <a:t> </a:t>
            </a:r>
            <a:r>
              <a:rPr dirty="0"/>
              <a:t>that</a:t>
            </a:r>
            <a:r>
              <a:rPr spc="-40" dirty="0"/>
              <a:t> </a:t>
            </a:r>
            <a:r>
              <a:rPr spc="-25" dirty="0"/>
              <a:t>you</a:t>
            </a: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dirty="0"/>
              <a:t>believe</a:t>
            </a:r>
            <a:r>
              <a:rPr spc="-35" dirty="0"/>
              <a:t> </a:t>
            </a:r>
            <a:r>
              <a:rPr dirty="0"/>
              <a:t>entitles</a:t>
            </a:r>
            <a:r>
              <a:rPr spc="-85" dirty="0"/>
              <a:t> </a:t>
            </a:r>
            <a:r>
              <a:rPr dirty="0"/>
              <a:t>you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compensation.</a:t>
            </a:r>
          </a:p>
          <a:p>
            <a:pPr marL="24765">
              <a:lnSpc>
                <a:spcPct val="100000"/>
              </a:lnSpc>
              <a:spcBef>
                <a:spcPts val="1485"/>
              </a:spcBef>
            </a:pPr>
            <a:r>
              <a:rPr b="1" dirty="0">
                <a:latin typeface="Segoe UI"/>
                <a:cs typeface="Segoe UI"/>
              </a:rPr>
              <a:t>Items</a:t>
            </a:r>
            <a:r>
              <a:rPr b="1" spc="-3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in</a:t>
            </a:r>
            <a:r>
              <a:rPr b="1" spc="-3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Balance</a:t>
            </a:r>
            <a:r>
              <a:rPr b="1" spc="-95" dirty="0">
                <a:latin typeface="Segoe UI"/>
                <a:cs typeface="Segoe UI"/>
              </a:rPr>
              <a:t> </a:t>
            </a:r>
            <a:r>
              <a:rPr b="1" spc="-20" dirty="0">
                <a:latin typeface="Segoe UI"/>
                <a:cs typeface="Segoe UI"/>
              </a:rPr>
              <a:t>Sheet</a:t>
            </a:r>
          </a:p>
          <a:p>
            <a:pPr marL="311150" indent="-286385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11150" algn="l"/>
              </a:tabLst>
            </a:pPr>
            <a:r>
              <a:rPr b="1" dirty="0">
                <a:latin typeface="Segoe UI"/>
                <a:cs typeface="Segoe UI"/>
              </a:rPr>
              <a:t>GWP</a:t>
            </a:r>
            <a:r>
              <a:rPr b="1" spc="-1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-</a:t>
            </a:r>
            <a:r>
              <a:rPr b="1" spc="-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Gross</a:t>
            </a:r>
            <a:r>
              <a:rPr b="1" spc="-1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written</a:t>
            </a:r>
            <a:r>
              <a:rPr b="1" spc="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Premium</a:t>
            </a:r>
            <a:r>
              <a:rPr b="1" spc="-1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-</a:t>
            </a:r>
            <a:r>
              <a:rPr b="1" spc="-30" dirty="0">
                <a:latin typeface="Segoe UI"/>
                <a:cs typeface="Segoe UI"/>
              </a:rPr>
              <a:t> </a:t>
            </a:r>
            <a:r>
              <a:rPr dirty="0"/>
              <a:t>Gross</a:t>
            </a:r>
            <a:r>
              <a:rPr spc="-10" dirty="0"/>
              <a:t> </a:t>
            </a:r>
            <a:r>
              <a:rPr dirty="0"/>
              <a:t>written</a:t>
            </a:r>
            <a:r>
              <a:rPr spc="5" dirty="0"/>
              <a:t> </a:t>
            </a:r>
            <a:r>
              <a:rPr dirty="0"/>
              <a:t>premiums</a:t>
            </a:r>
            <a:r>
              <a:rPr spc="-10" dirty="0"/>
              <a:t> </a:t>
            </a:r>
            <a:r>
              <a:rPr dirty="0"/>
              <a:t>are the</a:t>
            </a:r>
            <a:r>
              <a:rPr spc="-5" dirty="0"/>
              <a:t> </a:t>
            </a:r>
            <a:r>
              <a:rPr dirty="0"/>
              <a:t>total</a:t>
            </a:r>
            <a:r>
              <a:rPr spc="-5" dirty="0"/>
              <a:t> </a:t>
            </a:r>
            <a:r>
              <a:rPr dirty="0"/>
              <a:t>revenue from</a:t>
            </a:r>
            <a:r>
              <a:rPr spc="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contract</a:t>
            </a:r>
            <a:r>
              <a:rPr spc="10" dirty="0"/>
              <a:t> </a:t>
            </a:r>
            <a:r>
              <a:rPr dirty="0"/>
              <a:t>expected</a:t>
            </a:r>
            <a:r>
              <a:rPr spc="-20" dirty="0"/>
              <a:t> </a:t>
            </a:r>
            <a:r>
              <a:rPr spc="-25" dirty="0"/>
              <a:t>to</a:t>
            </a:r>
          </a:p>
          <a:p>
            <a:pPr marL="311150">
              <a:lnSpc>
                <a:spcPct val="100000"/>
              </a:lnSpc>
            </a:pPr>
            <a:r>
              <a:rPr dirty="0"/>
              <a:t>be</a:t>
            </a:r>
            <a:r>
              <a:rPr spc="-35" dirty="0"/>
              <a:t> </a:t>
            </a:r>
            <a:r>
              <a:rPr dirty="0"/>
              <a:t>receivedby</a:t>
            </a:r>
            <a:r>
              <a:rPr spc="-10" dirty="0"/>
              <a:t> </a:t>
            </a:r>
            <a:r>
              <a:rPr dirty="0"/>
              <a:t>an</a:t>
            </a:r>
            <a:r>
              <a:rPr spc="-15" dirty="0"/>
              <a:t> </a:t>
            </a:r>
            <a:r>
              <a:rPr dirty="0"/>
              <a:t>insurer</a:t>
            </a:r>
            <a:r>
              <a:rPr spc="-35" dirty="0"/>
              <a:t> </a:t>
            </a:r>
            <a:r>
              <a:rPr dirty="0"/>
              <a:t>before deductions</a:t>
            </a:r>
            <a:r>
              <a:rPr spc="-70" dirty="0"/>
              <a:t> </a:t>
            </a:r>
            <a:r>
              <a:rPr dirty="0"/>
              <a:t>for</a:t>
            </a:r>
            <a:r>
              <a:rPr spc="-5" dirty="0"/>
              <a:t> </a:t>
            </a:r>
            <a:r>
              <a:rPr dirty="0"/>
              <a:t>reinsurance</a:t>
            </a:r>
            <a:r>
              <a:rPr spc="-50" dirty="0"/>
              <a:t> </a:t>
            </a:r>
            <a:r>
              <a:rPr dirty="0"/>
              <a:t>or</a:t>
            </a:r>
            <a:r>
              <a:rPr spc="-5" dirty="0"/>
              <a:t> </a:t>
            </a:r>
            <a:r>
              <a:rPr spc="-10" dirty="0"/>
              <a:t>ceding</a:t>
            </a:r>
            <a:r>
              <a:rPr spc="-190" dirty="0"/>
              <a:t> </a:t>
            </a:r>
            <a:r>
              <a:rPr spc="-10" dirty="0"/>
              <a:t>commissions.</a:t>
            </a:r>
          </a:p>
          <a:p>
            <a:pPr marL="311150" indent="-286385">
              <a:lnSpc>
                <a:spcPct val="100000"/>
              </a:lnSpc>
              <a:spcBef>
                <a:spcPts val="1490"/>
              </a:spcBef>
              <a:buFont typeface="Arial MT"/>
              <a:buChar char="•"/>
              <a:tabLst>
                <a:tab pos="311150" algn="l"/>
              </a:tabLst>
            </a:pPr>
            <a:r>
              <a:rPr b="1" dirty="0">
                <a:latin typeface="Segoe UI"/>
                <a:cs typeface="Segoe UI"/>
              </a:rPr>
              <a:t>GIC:</a:t>
            </a:r>
            <a:r>
              <a:rPr b="1" spc="7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Gross</a:t>
            </a:r>
            <a:r>
              <a:rPr b="1" spc="85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Incurred</a:t>
            </a:r>
            <a:r>
              <a:rPr b="1" spc="9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Claim</a:t>
            </a:r>
            <a:r>
              <a:rPr b="1" spc="9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-</a:t>
            </a:r>
            <a:r>
              <a:rPr b="1" spc="95" dirty="0">
                <a:latin typeface="Segoe UI"/>
                <a:cs typeface="Segoe UI"/>
              </a:rPr>
              <a:t> </a:t>
            </a:r>
            <a:r>
              <a:rPr dirty="0"/>
              <a:t>Gross</a:t>
            </a:r>
            <a:r>
              <a:rPr spc="90" dirty="0"/>
              <a:t> </a:t>
            </a:r>
            <a:r>
              <a:rPr dirty="0"/>
              <a:t>claims</a:t>
            </a:r>
            <a:r>
              <a:rPr spc="90" dirty="0"/>
              <a:t> </a:t>
            </a:r>
            <a:r>
              <a:rPr dirty="0"/>
              <a:t>incurred</a:t>
            </a:r>
            <a:r>
              <a:rPr spc="90" dirty="0"/>
              <a:t> </a:t>
            </a:r>
            <a:r>
              <a:rPr dirty="0"/>
              <a:t>comprise</a:t>
            </a:r>
            <a:r>
              <a:rPr spc="105" dirty="0"/>
              <a:t> </a:t>
            </a:r>
            <a:r>
              <a:rPr dirty="0"/>
              <a:t>all</a:t>
            </a:r>
            <a:r>
              <a:rPr spc="95" dirty="0"/>
              <a:t> </a:t>
            </a:r>
            <a:r>
              <a:rPr dirty="0"/>
              <a:t>payments</a:t>
            </a:r>
            <a:r>
              <a:rPr spc="95" dirty="0"/>
              <a:t> </a:t>
            </a:r>
            <a:r>
              <a:rPr dirty="0"/>
              <a:t>made</a:t>
            </a:r>
            <a:r>
              <a:rPr spc="100" dirty="0"/>
              <a:t> </a:t>
            </a:r>
            <a:r>
              <a:rPr dirty="0"/>
              <a:t>in</a:t>
            </a:r>
            <a:r>
              <a:rPr spc="100" dirty="0"/>
              <a:t> </a:t>
            </a:r>
            <a:r>
              <a:rPr dirty="0"/>
              <a:t>respect</a:t>
            </a:r>
            <a:r>
              <a:rPr spc="110" dirty="0"/>
              <a:t> </a:t>
            </a:r>
            <a:r>
              <a:rPr dirty="0"/>
              <a:t>of</a:t>
            </a:r>
            <a:r>
              <a:rPr spc="75" dirty="0"/>
              <a:t> </a:t>
            </a:r>
            <a:r>
              <a:rPr dirty="0"/>
              <a:t>the</a:t>
            </a:r>
            <a:r>
              <a:rPr spc="85" dirty="0"/>
              <a:t> </a:t>
            </a:r>
            <a:r>
              <a:rPr spc="-10" dirty="0"/>
              <a:t>financial</a:t>
            </a:r>
          </a:p>
          <a:p>
            <a:pPr marL="311150">
              <a:lnSpc>
                <a:spcPct val="100000"/>
              </a:lnSpc>
            </a:pPr>
            <a:r>
              <a:rPr dirty="0"/>
              <a:t>yearplus</a:t>
            </a:r>
            <a:r>
              <a:rPr spc="39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provision</a:t>
            </a:r>
            <a:r>
              <a:rPr spc="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claims</a:t>
            </a:r>
            <a:r>
              <a:rPr spc="-20" dirty="0"/>
              <a:t> </a:t>
            </a:r>
            <a:r>
              <a:rPr dirty="0"/>
              <a:t>but</a:t>
            </a:r>
            <a:r>
              <a:rPr spc="-30" dirty="0"/>
              <a:t> </a:t>
            </a:r>
            <a:r>
              <a:rPr dirty="0"/>
              <a:t>minus</a:t>
            </a:r>
            <a:r>
              <a:rPr spc="-4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provision</a:t>
            </a:r>
            <a:r>
              <a:rPr spc="15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claims</a:t>
            </a:r>
            <a:r>
              <a:rPr spc="-60" dirty="0"/>
              <a:t> </a:t>
            </a:r>
            <a:r>
              <a:rPr dirty="0"/>
              <a:t>for</a:t>
            </a:r>
            <a:r>
              <a:rPr spc="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spc="-10" dirty="0"/>
              <a:t>preceding</a:t>
            </a:r>
            <a:r>
              <a:rPr spc="-229" dirty="0"/>
              <a:t> </a:t>
            </a:r>
            <a:r>
              <a:rPr dirty="0"/>
              <a:t>financial</a:t>
            </a:r>
            <a:r>
              <a:rPr spc="380" dirty="0"/>
              <a:t> </a:t>
            </a:r>
            <a:r>
              <a:rPr spc="-10" dirty="0"/>
              <a:t>year.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0233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dirty="0"/>
              <a:t>URR</a:t>
            </a:r>
            <a:r>
              <a:rPr spc="-175" dirty="0"/>
              <a:t> </a:t>
            </a:r>
            <a:r>
              <a:rPr spc="-960" dirty="0"/>
              <a:t>–</a:t>
            </a:r>
            <a:r>
              <a:rPr spc="-40" dirty="0"/>
              <a:t> </a:t>
            </a:r>
            <a:r>
              <a:rPr dirty="0"/>
              <a:t>Case</a:t>
            </a:r>
            <a:r>
              <a:rPr spc="-125" dirty="0"/>
              <a:t> </a:t>
            </a:r>
            <a:r>
              <a:rPr spc="-10" dirty="0"/>
              <a:t>study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5.4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9759" y="1801367"/>
            <a:ext cx="5654040" cy="130669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>
                <a:latin typeface="Calibri"/>
                <a:cs typeface="Calibri"/>
              </a:rPr>
              <a:t>GWP</a:t>
            </a:r>
            <a:r>
              <a:rPr spc="3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Rs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1,400</a:t>
            </a:r>
          </a:p>
          <a:p>
            <a:pPr marL="12700" marR="8533130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RI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Ceded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 Rs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200 </a:t>
            </a:r>
            <a:r>
              <a:rPr dirty="0">
                <a:latin typeface="Calibri"/>
                <a:cs typeface="Calibri"/>
              </a:rPr>
              <a:t>NWP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 Rs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1,200</a:t>
            </a:r>
          </a:p>
          <a:p>
            <a:pPr marL="12700">
              <a:lnSpc>
                <a:spcPct val="100000"/>
              </a:lnSpc>
            </a:pPr>
            <a:r>
              <a:rPr dirty="0">
                <a:latin typeface="Calibri"/>
                <a:cs typeface="Calibri"/>
              </a:rPr>
              <a:t>Policy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Period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=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Oct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01,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2009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Sep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30,</a:t>
            </a:r>
            <a:r>
              <a:rPr spc="-20" dirty="0">
                <a:latin typeface="Calibri"/>
                <a:cs typeface="Calibri"/>
              </a:rPr>
              <a:t> 2010</a:t>
            </a: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>
                <a:latin typeface="Arial MT"/>
                <a:cs typeface="Arial MT"/>
              </a:rPr>
              <a:t>Case</a:t>
            </a:r>
            <a:r>
              <a:rPr spc="-2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1</a:t>
            </a:r>
            <a:r>
              <a:rPr spc="-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:-</a:t>
            </a:r>
            <a:r>
              <a:rPr spc="42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at</a:t>
            </a:r>
            <a:r>
              <a:rPr spc="1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end</a:t>
            </a:r>
            <a:r>
              <a:rPr spc="-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1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5" dirty="0">
                <a:latin typeface="Arial MT"/>
                <a:cs typeface="Arial MT"/>
              </a:rPr>
              <a:t> </a:t>
            </a:r>
            <a:r>
              <a:rPr spc="-20" dirty="0">
                <a:latin typeface="Arial MT"/>
                <a:cs typeface="Arial MT"/>
              </a:rPr>
              <a:t>date</a:t>
            </a:r>
          </a:p>
          <a:p>
            <a:pPr>
              <a:lnSpc>
                <a:spcPct val="100000"/>
              </a:lnSpc>
              <a:spcBef>
                <a:spcPts val="969"/>
              </a:spcBef>
            </a:pPr>
            <a:endParaRPr spc="-2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One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expired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so</a:t>
            </a:r>
            <a:endParaRPr sz="1800">
              <a:latin typeface="Calibri"/>
              <a:cs typeface="Calibri"/>
            </a:endParaRPr>
          </a:p>
          <a:p>
            <a:pPr marL="12700" marR="499300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URR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Charge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NWP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*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Unexpired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period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Policy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period </a:t>
            </a:r>
            <a:r>
              <a:rPr sz="1800" dirty="0">
                <a:latin typeface="Calibri"/>
                <a:cs typeface="Calibri"/>
              </a:rPr>
              <a:t>So,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URR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Charge</a:t>
            </a:r>
            <a:r>
              <a:rPr sz="1800" spc="4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1,200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*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11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12</a:t>
            </a:r>
            <a:r>
              <a:rPr sz="1800" spc="3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1,100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charge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created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above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reserve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future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income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which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1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converted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URR</a:t>
            </a:r>
            <a:r>
              <a:rPr sz="1800" spc="1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release</a:t>
            </a:r>
            <a:r>
              <a:rPr sz="1800" spc="12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income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over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policy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period.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above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example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every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 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100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released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URR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Release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over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next 11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dates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46456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Net</a:t>
            </a:r>
            <a:r>
              <a:rPr spc="-220" dirty="0"/>
              <a:t> </a:t>
            </a:r>
            <a:r>
              <a:rPr spc="-90" dirty="0"/>
              <a:t>earned</a:t>
            </a:r>
            <a:r>
              <a:rPr spc="-160" dirty="0"/>
              <a:t> </a:t>
            </a:r>
            <a:r>
              <a:rPr spc="-10" dirty="0"/>
              <a:t>Premium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5.5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931400" cy="1002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Segoe UI"/>
                <a:cs typeface="Segoe UI"/>
              </a:rPr>
              <a:t>Net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(NEP)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difference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between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unexpired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20" dirty="0">
                <a:latin typeface="Segoe UI"/>
                <a:cs typeface="Segoe UI"/>
              </a:rPr>
              <a:t>risk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URR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567563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35" dirty="0"/>
              <a:t>Reinsurance</a:t>
            </a:r>
            <a:r>
              <a:rPr spc="-70" dirty="0"/>
              <a:t> </a:t>
            </a:r>
            <a:r>
              <a:rPr spc="-75" dirty="0"/>
              <a:t>Commission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5.6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07388"/>
            <a:ext cx="9766300" cy="2633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marR="5080">
              <a:lnSpc>
                <a:spcPct val="110100"/>
              </a:lnSpc>
              <a:spcBef>
                <a:spcPts val="100"/>
              </a:spcBef>
            </a:pPr>
            <a:r>
              <a:rPr sz="1600" b="1" dirty="0">
                <a:latin typeface="Segoe UI"/>
                <a:cs typeface="Segoe UI"/>
              </a:rPr>
              <a:t>Reinsurance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commission</a:t>
            </a:r>
            <a:r>
              <a:rPr sz="1600" b="1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(RI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Comm.)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compensates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some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portion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acquisition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&amp; </a:t>
            </a:r>
            <a:r>
              <a:rPr sz="1600" spc="-10" dirty="0">
                <a:latin typeface="Segoe UI"/>
                <a:cs typeface="Segoe UI"/>
              </a:rPr>
              <a:t>administrative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company.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compensation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called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commission.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600">
              <a:latin typeface="Segoe UI"/>
              <a:cs typeface="Segoe UI"/>
            </a:endParaRPr>
          </a:p>
          <a:p>
            <a:pPr marL="24765">
              <a:lnSpc>
                <a:spcPct val="100000"/>
              </a:lnSpc>
            </a:pPr>
            <a:r>
              <a:rPr sz="1600" b="1" spc="-10" dirty="0">
                <a:latin typeface="Segoe UI"/>
                <a:cs typeface="Segoe UI"/>
              </a:rPr>
              <a:t>Example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600" spc="-10" dirty="0">
                <a:latin typeface="Segoe UI"/>
                <a:cs typeface="Segoe UI"/>
              </a:rPr>
              <a:t>Premium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reinsurer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i.e.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Rs.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100</a:t>
            </a:r>
            <a:endParaRPr sz="1600">
              <a:latin typeface="Segoe UI"/>
              <a:cs typeface="Segoe UI"/>
            </a:endParaRPr>
          </a:p>
          <a:p>
            <a:pPr marL="12700" marR="3179445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Segoe UI"/>
                <a:cs typeface="Segoe UI"/>
              </a:rPr>
              <a:t>Reinsurer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paying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10%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3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ceded </a:t>
            </a:r>
            <a:r>
              <a:rPr sz="1600" dirty="0">
                <a:latin typeface="Segoe UI"/>
                <a:cs typeface="Segoe UI"/>
              </a:rPr>
              <a:t>So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(RI Comm.)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?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RI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4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ceded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*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 100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*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10%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40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10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770629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204" dirty="0"/>
              <a:t>Acquisition</a:t>
            </a:r>
            <a:r>
              <a:rPr spc="-25" dirty="0"/>
              <a:t> </a:t>
            </a:r>
            <a:r>
              <a:rPr spc="-20" dirty="0"/>
              <a:t>Cost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5.7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b="1" dirty="0">
                <a:latin typeface="Segoe UI"/>
                <a:cs typeface="Segoe UI"/>
              </a:rPr>
              <a:t>Acquisition</a:t>
            </a:r>
            <a:r>
              <a:rPr b="1" spc="-90" dirty="0">
                <a:latin typeface="Segoe UI"/>
                <a:cs typeface="Segoe UI"/>
              </a:rPr>
              <a:t> </a:t>
            </a:r>
            <a:r>
              <a:rPr b="1" dirty="0">
                <a:latin typeface="Segoe UI"/>
                <a:cs typeface="Segoe UI"/>
              </a:rPr>
              <a:t>cost</a:t>
            </a:r>
            <a:r>
              <a:rPr b="1" spc="-25" dirty="0">
                <a:latin typeface="Segoe UI"/>
                <a:cs typeface="Segoe UI"/>
              </a:rPr>
              <a:t> </a:t>
            </a:r>
            <a:r>
              <a:rPr dirty="0"/>
              <a:t>/</a:t>
            </a:r>
            <a:r>
              <a:rPr spc="-15" dirty="0"/>
              <a:t> </a:t>
            </a:r>
            <a:r>
              <a:rPr dirty="0"/>
              <a:t>Commission</a:t>
            </a:r>
            <a:r>
              <a:rPr spc="-15" dirty="0"/>
              <a:t> </a:t>
            </a:r>
            <a:r>
              <a:rPr dirty="0"/>
              <a:t>paid</a:t>
            </a:r>
            <a:r>
              <a:rPr spc="-35" dirty="0"/>
              <a:t> </a:t>
            </a:r>
            <a:r>
              <a:rPr dirty="0"/>
              <a:t>indicate</a:t>
            </a:r>
            <a:r>
              <a:rPr spc="-4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cost</a:t>
            </a:r>
            <a:r>
              <a:rPr spc="-15" dirty="0"/>
              <a:t> </a:t>
            </a:r>
            <a:r>
              <a:rPr dirty="0"/>
              <a:t>paid</a:t>
            </a:r>
            <a:r>
              <a:rPr spc="-1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various</a:t>
            </a:r>
            <a:r>
              <a:rPr spc="-25" dirty="0"/>
              <a:t> </a:t>
            </a:r>
            <a:r>
              <a:rPr dirty="0"/>
              <a:t>channel</a:t>
            </a:r>
            <a:r>
              <a:rPr spc="-65" dirty="0"/>
              <a:t> </a:t>
            </a:r>
            <a:r>
              <a:rPr dirty="0"/>
              <a:t>as</a:t>
            </a:r>
            <a:r>
              <a:rPr spc="-3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percentage</a:t>
            </a:r>
            <a:r>
              <a:rPr spc="-4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premium</a:t>
            </a:r>
            <a:r>
              <a:rPr spc="400" dirty="0"/>
              <a:t> </a:t>
            </a:r>
            <a:r>
              <a:rPr spc="-25" dirty="0"/>
              <a:t>for</a:t>
            </a:r>
          </a:p>
          <a:p>
            <a:pPr marL="12700">
              <a:lnSpc>
                <a:spcPct val="100000"/>
              </a:lnSpc>
            </a:pPr>
            <a:r>
              <a:rPr dirty="0"/>
              <a:t>acquiring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spc="-10" dirty="0"/>
              <a:t>business.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b="1" spc="-10" dirty="0">
                <a:latin typeface="Segoe UI"/>
                <a:cs typeface="Segoe UI"/>
              </a:rPr>
              <a:t>Example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Premium</a:t>
            </a:r>
            <a:r>
              <a:rPr spc="-75" dirty="0"/>
              <a:t> </a:t>
            </a:r>
            <a:r>
              <a:rPr dirty="0"/>
              <a:t>collected</a:t>
            </a:r>
            <a:r>
              <a:rPr spc="-40" dirty="0"/>
              <a:t> </a:t>
            </a:r>
            <a:r>
              <a:rPr dirty="0"/>
              <a:t>from</a:t>
            </a:r>
            <a:r>
              <a:rPr spc="-2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client</a:t>
            </a:r>
            <a:r>
              <a:rPr spc="-50" dirty="0"/>
              <a:t> </a:t>
            </a:r>
            <a:r>
              <a:rPr dirty="0"/>
              <a:t>i.e.</a:t>
            </a:r>
            <a:r>
              <a:rPr spc="-25" dirty="0"/>
              <a:t> </a:t>
            </a:r>
            <a:r>
              <a:rPr dirty="0"/>
              <a:t>GWP</a:t>
            </a:r>
            <a:r>
              <a:rPr spc="-20" dirty="0"/>
              <a:t> </a:t>
            </a:r>
            <a:r>
              <a:rPr dirty="0"/>
              <a:t>Rs.</a:t>
            </a:r>
            <a:r>
              <a:rPr spc="-20" dirty="0"/>
              <a:t> 1000</a:t>
            </a:r>
          </a:p>
          <a:p>
            <a:pPr marL="12700">
              <a:lnSpc>
                <a:spcPct val="100000"/>
              </a:lnSpc>
            </a:pPr>
            <a:r>
              <a:rPr dirty="0"/>
              <a:t>Lets</a:t>
            </a:r>
            <a:r>
              <a:rPr spc="-55" dirty="0"/>
              <a:t> </a:t>
            </a:r>
            <a:r>
              <a:rPr dirty="0"/>
              <a:t>assume</a:t>
            </a:r>
            <a:r>
              <a:rPr spc="-45" dirty="0"/>
              <a:t> </a:t>
            </a:r>
            <a:r>
              <a:rPr dirty="0"/>
              <a:t>that</a:t>
            </a:r>
            <a:r>
              <a:rPr spc="-65" dirty="0"/>
              <a:t> </a:t>
            </a:r>
            <a:r>
              <a:rPr dirty="0"/>
              <a:t>business</a:t>
            </a:r>
            <a:r>
              <a:rPr spc="-3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sourced</a:t>
            </a:r>
            <a:r>
              <a:rPr spc="-30" dirty="0"/>
              <a:t> </a:t>
            </a:r>
            <a:r>
              <a:rPr dirty="0"/>
              <a:t>through</a:t>
            </a:r>
            <a:r>
              <a:rPr spc="-70" dirty="0"/>
              <a:t> </a:t>
            </a:r>
            <a:r>
              <a:rPr dirty="0"/>
              <a:t>agents</a:t>
            </a:r>
            <a:r>
              <a:rPr spc="-30" dirty="0"/>
              <a:t> </a:t>
            </a:r>
            <a:r>
              <a:rPr dirty="0"/>
              <a:t>&amp;</a:t>
            </a:r>
            <a:r>
              <a:rPr spc="-40" dirty="0"/>
              <a:t> </a:t>
            </a:r>
            <a:r>
              <a:rPr dirty="0"/>
              <a:t>Acquisition</a:t>
            </a:r>
            <a:r>
              <a:rPr spc="-40" dirty="0"/>
              <a:t> </a:t>
            </a:r>
            <a:r>
              <a:rPr dirty="0"/>
              <a:t>cost</a:t>
            </a:r>
            <a:r>
              <a:rPr spc="-20" dirty="0"/>
              <a:t> </a:t>
            </a:r>
            <a:r>
              <a:rPr dirty="0"/>
              <a:t>is</a:t>
            </a:r>
            <a:r>
              <a:rPr spc="-5" dirty="0"/>
              <a:t> </a:t>
            </a:r>
            <a:r>
              <a:rPr spc="-25" dirty="0"/>
              <a:t>10%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dirty="0"/>
              <a:t>Acquisition</a:t>
            </a:r>
            <a:r>
              <a:rPr spc="-50" dirty="0"/>
              <a:t> </a:t>
            </a:r>
            <a:r>
              <a:rPr dirty="0"/>
              <a:t>cost</a:t>
            </a:r>
            <a:r>
              <a:rPr spc="-15" dirty="0"/>
              <a:t> </a:t>
            </a:r>
            <a:r>
              <a:rPr dirty="0"/>
              <a:t>-</a:t>
            </a:r>
            <a:r>
              <a:rPr spc="395" dirty="0"/>
              <a:t> </a:t>
            </a:r>
            <a:r>
              <a:rPr spc="-50" dirty="0"/>
              <a:t>?</a:t>
            </a: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dirty="0"/>
              <a:t>Acquisition</a:t>
            </a:r>
            <a:r>
              <a:rPr spc="-45" dirty="0"/>
              <a:t> </a:t>
            </a:r>
            <a:r>
              <a:rPr dirty="0"/>
              <a:t>cost</a:t>
            </a:r>
            <a:r>
              <a:rPr spc="-20" dirty="0"/>
              <a:t> </a:t>
            </a:r>
            <a:r>
              <a:rPr dirty="0"/>
              <a:t>=</a:t>
            </a:r>
            <a:r>
              <a:rPr spc="400" dirty="0"/>
              <a:t> </a:t>
            </a:r>
            <a:r>
              <a:rPr dirty="0"/>
              <a:t>GWP</a:t>
            </a:r>
            <a:r>
              <a:rPr spc="-40" dirty="0"/>
              <a:t> </a:t>
            </a:r>
            <a:r>
              <a:rPr dirty="0"/>
              <a:t>*</a:t>
            </a:r>
            <a:r>
              <a:rPr spc="-20" dirty="0"/>
              <a:t> </a:t>
            </a:r>
            <a:r>
              <a:rPr dirty="0"/>
              <a:t>Acquisition</a:t>
            </a:r>
            <a:r>
              <a:rPr spc="-40" dirty="0"/>
              <a:t> </a:t>
            </a:r>
            <a:r>
              <a:rPr dirty="0"/>
              <a:t>cost</a:t>
            </a:r>
            <a:r>
              <a:rPr spc="-20" dirty="0"/>
              <a:t> </a:t>
            </a:r>
            <a:r>
              <a:rPr dirty="0"/>
              <a:t>Acquisition</a:t>
            </a:r>
            <a:r>
              <a:rPr spc="-45" dirty="0"/>
              <a:t> </a:t>
            </a:r>
            <a:r>
              <a:rPr dirty="0"/>
              <a:t>cost</a:t>
            </a:r>
            <a:r>
              <a:rPr spc="-20" dirty="0"/>
              <a:t> </a:t>
            </a:r>
            <a:r>
              <a:rPr dirty="0"/>
              <a:t>=</a:t>
            </a:r>
            <a:r>
              <a:rPr spc="5" dirty="0"/>
              <a:t> </a:t>
            </a:r>
            <a:r>
              <a:rPr dirty="0"/>
              <a:t>1000</a:t>
            </a:r>
            <a:r>
              <a:rPr spc="-25" dirty="0"/>
              <a:t> </a:t>
            </a:r>
            <a:r>
              <a:rPr dirty="0"/>
              <a:t>*</a:t>
            </a:r>
            <a:r>
              <a:rPr spc="-20" dirty="0"/>
              <a:t> </a:t>
            </a:r>
            <a:r>
              <a:rPr dirty="0"/>
              <a:t>10%</a:t>
            </a:r>
            <a:r>
              <a:rPr spc="-40" dirty="0"/>
              <a:t> </a:t>
            </a:r>
            <a:r>
              <a:rPr dirty="0"/>
              <a:t>=</a:t>
            </a:r>
            <a:r>
              <a:rPr spc="420" dirty="0"/>
              <a:t> </a:t>
            </a:r>
            <a:r>
              <a:rPr spc="-25" dirty="0"/>
              <a:t>100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1777364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Claims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5.8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932670" cy="31984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latin typeface="Segoe UI"/>
                <a:cs typeface="Segoe UI"/>
              </a:rPr>
              <a:t>Claims</a:t>
            </a:r>
            <a:r>
              <a:rPr sz="1600" b="1" spc="22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-</a:t>
            </a:r>
            <a:r>
              <a:rPr sz="1600" b="1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2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demand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made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insured</a:t>
            </a:r>
            <a:r>
              <a:rPr sz="1600" spc="2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policy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issued</a:t>
            </a:r>
            <a:r>
              <a:rPr sz="1600" spc="25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2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2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229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2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event</a:t>
            </a:r>
            <a:r>
              <a:rPr sz="1600" spc="2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2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loss.</a:t>
            </a:r>
            <a:r>
              <a:rPr sz="1600" spc="254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It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comprises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following: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dirty="0">
                <a:latin typeface="Segoe UI"/>
                <a:cs typeface="Segoe UI"/>
              </a:rPr>
              <a:t>Claims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incurred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These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3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p&amp;l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statement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0" dirty="0">
                <a:latin typeface="Segoe UI"/>
                <a:cs typeface="Segoe UI"/>
              </a:rPr>
              <a:t> drawn</a:t>
            </a:r>
            <a:endParaRPr sz="1600">
              <a:latin typeface="Segoe UI"/>
              <a:cs typeface="Segoe UI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756285" algn="l"/>
                <a:tab pos="757555" algn="l"/>
              </a:tabLst>
            </a:pPr>
            <a:r>
              <a:rPr sz="1600" dirty="0">
                <a:latin typeface="Segoe UI"/>
                <a:cs typeface="Segoe UI"/>
              </a:rPr>
              <a:t>	Claims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settlement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appoint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surveyor,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assess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by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client.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cost/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fees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surveyor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lawyer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called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settlement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cost.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also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included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part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if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 P&amp;L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statement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period.</a:t>
            </a:r>
            <a:endParaRPr sz="1600">
              <a:latin typeface="Segoe UI"/>
              <a:cs typeface="Segoe UI"/>
            </a:endParaRPr>
          </a:p>
          <a:p>
            <a:pPr marL="756285" indent="-286385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756285" algn="l"/>
              </a:tabLst>
            </a:pPr>
            <a:r>
              <a:rPr sz="1600" dirty="0">
                <a:latin typeface="Segoe UI"/>
                <a:cs typeface="Segoe UI"/>
              </a:rPr>
              <a:t>Salvage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circles,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this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term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commonly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refers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scrap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value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damaged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property.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In</a:t>
            </a:r>
            <a:endParaRPr sz="1600">
              <a:latin typeface="Segoe UI"/>
              <a:cs typeface="Segoe UI"/>
            </a:endParaRPr>
          </a:p>
          <a:p>
            <a:pPr marL="756285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property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insurance,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salvage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value.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1777364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Claims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5.8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930765" cy="34423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marR="7620" indent="-287020" algn="just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Segoe UI"/>
                <a:cs typeface="Segoe UI"/>
              </a:rPr>
              <a:t>	P&amp;L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statement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prepared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1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given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period.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Sometime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possible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1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1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may</a:t>
            </a:r>
            <a:r>
              <a:rPr sz="1600" spc="1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get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/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insured.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such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situation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creates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or </a:t>
            </a:r>
            <a:r>
              <a:rPr sz="1600" dirty="0">
                <a:latin typeface="Segoe UI"/>
                <a:cs typeface="Segoe UI"/>
              </a:rPr>
              <a:t>provision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settlement</a:t>
            </a:r>
            <a:r>
              <a:rPr sz="1600" spc="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,</a:t>
            </a:r>
            <a:r>
              <a:rPr sz="1600" spc="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increase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decrease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P&amp;L </a:t>
            </a:r>
            <a:r>
              <a:rPr sz="1600" dirty="0">
                <a:latin typeface="Segoe UI"/>
                <a:cs typeface="Segoe UI"/>
              </a:rPr>
              <a:t>statement</a:t>
            </a:r>
            <a:r>
              <a:rPr sz="1600" spc="-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drawn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provision for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provision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settlement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cost.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3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3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but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3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3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(IBNR)</a:t>
            </a:r>
            <a:r>
              <a:rPr sz="1600" spc="3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3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3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but</a:t>
            </a:r>
            <a:r>
              <a:rPr sz="1600" spc="3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3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enough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reported</a:t>
            </a:r>
            <a:r>
              <a:rPr sz="1600" spc="3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(IBNER)</a:t>
            </a:r>
            <a:r>
              <a:rPr sz="1600" spc="3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provision.</a:t>
            </a:r>
            <a:r>
              <a:rPr sz="1600" spc="3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35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is</a:t>
            </a:r>
            <a:endParaRPr sz="1600">
              <a:latin typeface="Segoe UI"/>
              <a:cs typeface="Segoe UI"/>
            </a:endParaRPr>
          </a:p>
          <a:p>
            <a:pPr marL="299085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estimated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actuary.</a:t>
            </a:r>
            <a:endParaRPr sz="1600">
              <a:latin typeface="Segoe UI"/>
              <a:cs typeface="Segoe UI"/>
            </a:endParaRPr>
          </a:p>
          <a:p>
            <a:pPr marL="356870" marR="6985" indent="-344805" algn="just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356870" algn="l"/>
                <a:tab pos="359410" algn="l"/>
              </a:tabLst>
            </a:pPr>
            <a:r>
              <a:rPr sz="1600" dirty="0">
                <a:latin typeface="Segoe UI"/>
                <a:cs typeface="Segoe UI"/>
              </a:rPr>
              <a:t>	</a:t>
            </a:r>
            <a:r>
              <a:rPr sz="1600" b="1" dirty="0">
                <a:latin typeface="Segoe UI"/>
                <a:cs typeface="Segoe UI"/>
              </a:rPr>
              <a:t>Gross</a:t>
            </a:r>
            <a:r>
              <a:rPr sz="1600" b="1" spc="14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claims</a:t>
            </a:r>
            <a:r>
              <a:rPr sz="1600" b="1" spc="16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incurred</a:t>
            </a:r>
            <a:r>
              <a:rPr sz="1600" b="1" spc="1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Summation</a:t>
            </a:r>
            <a:r>
              <a:rPr sz="1600" spc="175" dirty="0">
                <a:latin typeface="Segoe UI"/>
                <a:cs typeface="Segoe UI"/>
              </a:rPr>
              <a:t> 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1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1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+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Survey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fees</a:t>
            </a:r>
            <a:r>
              <a:rPr sz="1600" spc="1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1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+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reserve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+</a:t>
            </a:r>
            <a:r>
              <a:rPr sz="1600" spc="1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IBNR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1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Salvage</a:t>
            </a:r>
            <a:r>
              <a:rPr sz="1600" spc="16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is </a:t>
            </a:r>
            <a:r>
              <a:rPr sz="1600" dirty="0">
                <a:latin typeface="Segoe UI"/>
                <a:cs typeface="Segoe UI"/>
              </a:rPr>
              <a:t>called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Gross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incurred.</a:t>
            </a:r>
            <a:endParaRPr sz="1600">
              <a:latin typeface="Segoe UI"/>
              <a:cs typeface="Segoe UI"/>
            </a:endParaRPr>
          </a:p>
          <a:p>
            <a:pPr marL="299085" marR="5080" indent="-287020" algn="just">
              <a:lnSpc>
                <a:spcPct val="100000"/>
              </a:lnSpc>
              <a:spcBef>
                <a:spcPts val="1925"/>
              </a:spcBef>
              <a:buFont typeface="Arial MT"/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Segoe UI"/>
                <a:cs typeface="Segoe UI"/>
              </a:rPr>
              <a:t>	</a:t>
            </a:r>
            <a:r>
              <a:rPr sz="1600" b="1" dirty="0">
                <a:latin typeface="Segoe UI"/>
                <a:cs typeface="Segoe UI"/>
              </a:rPr>
              <a:t>Net</a:t>
            </a:r>
            <a:r>
              <a:rPr sz="1600" b="1" spc="17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claims</a:t>
            </a:r>
            <a:r>
              <a:rPr sz="1600" b="1" spc="16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incurred</a:t>
            </a:r>
            <a:r>
              <a:rPr sz="1600" b="1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1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arrived</a:t>
            </a:r>
            <a:r>
              <a:rPr sz="1600" spc="1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after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deducting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1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1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recovery</a:t>
            </a:r>
            <a:r>
              <a:rPr sz="1600" spc="1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from</a:t>
            </a:r>
            <a:r>
              <a:rPr sz="1600" spc="1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reinsurer </a:t>
            </a:r>
            <a:r>
              <a:rPr sz="1600" dirty="0">
                <a:latin typeface="Segoe UI"/>
                <a:cs typeface="Segoe UI"/>
              </a:rPr>
              <a:t>under</a:t>
            </a:r>
            <a:r>
              <a:rPr sz="1600" spc="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various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proportional</a:t>
            </a:r>
            <a:r>
              <a:rPr sz="1600" spc="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well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non</a:t>
            </a:r>
            <a:r>
              <a:rPr sz="1600" spc="1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proportional</a:t>
            </a:r>
            <a:r>
              <a:rPr sz="1600" spc="1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arrangement.</a:t>
            </a:r>
            <a:r>
              <a:rPr sz="1600" spc="1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1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1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retained</a:t>
            </a:r>
            <a:r>
              <a:rPr sz="1600" spc="1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the </a:t>
            </a:r>
            <a:r>
              <a:rPr sz="1600" spc="-10" dirty="0">
                <a:latin typeface="Segoe UI"/>
                <a:cs typeface="Segoe UI"/>
              </a:rPr>
              <a:t>company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13283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75" dirty="0"/>
              <a:t>Underwriting</a:t>
            </a:r>
            <a:r>
              <a:rPr spc="-80" dirty="0"/>
              <a:t> </a:t>
            </a:r>
            <a:r>
              <a:rPr spc="-125" dirty="0"/>
              <a:t>Result</a:t>
            </a:r>
            <a:r>
              <a:rPr spc="-85" dirty="0"/>
              <a:t> </a:t>
            </a:r>
            <a:r>
              <a:rPr spc="-210" dirty="0"/>
              <a:t>&amp;</a:t>
            </a:r>
            <a:r>
              <a:rPr spc="-25" dirty="0"/>
              <a:t> </a:t>
            </a:r>
            <a:r>
              <a:rPr spc="-10" dirty="0"/>
              <a:t>Profit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5.9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930130" cy="24669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426845" algn="l"/>
                <a:tab pos="2100580" algn="l"/>
                <a:tab pos="2661920" algn="l"/>
                <a:tab pos="3350895" algn="l"/>
                <a:tab pos="4274820" algn="l"/>
                <a:tab pos="4698365" algn="l"/>
                <a:tab pos="5473065" algn="l"/>
                <a:tab pos="5686425" algn="l"/>
                <a:tab pos="6369050" algn="l"/>
                <a:tab pos="6929755" algn="l"/>
                <a:tab pos="7353934" algn="l"/>
                <a:tab pos="8341359" algn="l"/>
                <a:tab pos="9234805" algn="l"/>
              </a:tabLst>
            </a:pPr>
            <a:r>
              <a:rPr sz="1600" b="1" spc="-10" dirty="0">
                <a:latin typeface="Segoe UI"/>
                <a:cs typeface="Segoe UI"/>
              </a:rPr>
              <a:t>Underwriting</a:t>
            </a:r>
            <a:r>
              <a:rPr sz="1600" b="1" dirty="0">
                <a:latin typeface="Segoe UI"/>
                <a:cs typeface="Segoe UI"/>
              </a:rPr>
              <a:t>	</a:t>
            </a:r>
            <a:r>
              <a:rPr sz="1600" b="1" spc="-10" dirty="0">
                <a:latin typeface="Segoe UI"/>
                <a:cs typeface="Segoe UI"/>
              </a:rPr>
              <a:t>result</a:t>
            </a:r>
            <a:r>
              <a:rPr sz="1600" b="1" dirty="0">
                <a:latin typeface="Segoe UI"/>
                <a:cs typeface="Segoe UI"/>
              </a:rPr>
              <a:t>	</a:t>
            </a:r>
            <a:r>
              <a:rPr sz="1600" spc="-20" dirty="0">
                <a:latin typeface="Segoe UI"/>
                <a:cs typeface="Segoe UI"/>
              </a:rPr>
              <a:t>(U/w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result)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indicates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25" dirty="0">
                <a:latin typeface="Segoe UI"/>
                <a:cs typeface="Segoe UI"/>
              </a:rPr>
              <a:t>the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surplus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50" dirty="0">
                <a:latin typeface="Segoe UI"/>
                <a:cs typeface="Segoe UI"/>
              </a:rPr>
              <a:t>/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deficit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20" dirty="0">
                <a:latin typeface="Segoe UI"/>
                <a:cs typeface="Segoe UI"/>
              </a:rPr>
              <a:t>from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25" dirty="0">
                <a:latin typeface="Segoe UI"/>
                <a:cs typeface="Segoe UI"/>
              </a:rPr>
              <a:t>the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insurance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business</a:t>
            </a:r>
            <a:r>
              <a:rPr sz="1600" dirty="0">
                <a:latin typeface="Segoe UI"/>
                <a:cs typeface="Segoe UI"/>
              </a:rPr>
              <a:t>	</a:t>
            </a:r>
            <a:r>
              <a:rPr sz="1600" spc="-10" dirty="0">
                <a:latin typeface="Segoe UI"/>
                <a:cs typeface="Segoe UI"/>
              </a:rPr>
              <a:t>without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considering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income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U/w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3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acquisition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+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operating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expenses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714"/>
              </a:spcBef>
            </a:pP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Segoe UI"/>
                <a:cs typeface="Segoe UI"/>
              </a:rPr>
              <a:t>Profit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Profit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before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tax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(PBT)</a:t>
            </a:r>
            <a:r>
              <a:rPr sz="1600" spc="3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Underwriting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+</a:t>
            </a:r>
            <a:r>
              <a:rPr sz="1600" spc="4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income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Profit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after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tax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45" dirty="0">
                <a:latin typeface="Segoe UI"/>
                <a:cs typeface="Segoe UI"/>
              </a:rPr>
              <a:t>(PAT)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PBT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40" dirty="0">
                <a:latin typeface="Segoe UI"/>
                <a:cs typeface="Segoe UI"/>
              </a:rPr>
              <a:t>Tax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%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81260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75" dirty="0"/>
              <a:t>Underwriting</a:t>
            </a:r>
            <a:r>
              <a:rPr spc="-100" dirty="0"/>
              <a:t> </a:t>
            </a:r>
            <a:r>
              <a:rPr spc="-125" dirty="0"/>
              <a:t>Result</a:t>
            </a:r>
            <a:r>
              <a:rPr spc="-105" dirty="0"/>
              <a:t> </a:t>
            </a:r>
            <a:r>
              <a:rPr spc="-210" dirty="0"/>
              <a:t>&amp;</a:t>
            </a:r>
            <a:r>
              <a:rPr spc="-45" dirty="0"/>
              <a:t> </a:t>
            </a:r>
            <a:r>
              <a:rPr spc="-150" dirty="0"/>
              <a:t>Profit</a:t>
            </a:r>
            <a:r>
              <a:rPr spc="-50" dirty="0"/>
              <a:t> </a:t>
            </a:r>
            <a:r>
              <a:rPr dirty="0"/>
              <a:t>-</a:t>
            </a:r>
            <a:r>
              <a:rPr spc="-35" dirty="0"/>
              <a:t> </a:t>
            </a:r>
            <a:r>
              <a:rPr spc="-1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5.9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9850" y="1850445"/>
            <a:ext cx="4298031" cy="430925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50457" y="1836550"/>
            <a:ext cx="4116793" cy="165386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7424" y="957072"/>
            <a:ext cx="368236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5"/>
              </a:spcBef>
            </a:pPr>
            <a:r>
              <a:rPr spc="-155" dirty="0"/>
              <a:t>Combined</a:t>
            </a:r>
            <a:r>
              <a:rPr spc="-75" dirty="0"/>
              <a:t> </a:t>
            </a:r>
            <a:r>
              <a:rPr spc="-10" dirty="0"/>
              <a:t>Ratio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1152525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5.10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934575" cy="1978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latin typeface="Segoe UI"/>
                <a:cs typeface="Segoe UI"/>
              </a:rPr>
              <a:t>Combined</a:t>
            </a:r>
            <a:r>
              <a:rPr sz="1600" b="1" spc="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indicates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profitability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from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its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business.</a:t>
            </a:r>
            <a:r>
              <a:rPr sz="1600" spc="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does</a:t>
            </a:r>
            <a:r>
              <a:rPr sz="1600" spc="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not </a:t>
            </a:r>
            <a:r>
              <a:rPr sz="1600" dirty="0">
                <a:latin typeface="Segoe UI"/>
                <a:cs typeface="Segoe UI"/>
              </a:rPr>
              <a:t>include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impact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income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impact.</a:t>
            </a:r>
            <a:r>
              <a:rPr sz="1600" spc="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Following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formula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calculation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combined ratio.</a:t>
            </a:r>
            <a:endParaRPr sz="1600">
              <a:latin typeface="Segoe UI"/>
              <a:cs typeface="Segoe UI"/>
            </a:endParaRPr>
          </a:p>
          <a:p>
            <a:pPr marL="12700" algn="just">
              <a:lnSpc>
                <a:spcPct val="100000"/>
              </a:lnSpc>
              <a:spcBef>
                <a:spcPts val="1925"/>
              </a:spcBef>
            </a:pPr>
            <a:r>
              <a:rPr sz="1600" b="1" dirty="0">
                <a:latin typeface="Segoe UI"/>
                <a:cs typeface="Segoe UI"/>
              </a:rPr>
              <a:t>Combined</a:t>
            </a:r>
            <a:r>
              <a:rPr sz="1600" b="1" spc="-7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=</a:t>
            </a:r>
            <a:r>
              <a:rPr sz="1600" b="1" spc="-3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4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2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+net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commission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+</a:t>
            </a:r>
            <a:r>
              <a:rPr sz="1600" b="1" spc="-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expense</a:t>
            </a:r>
            <a:r>
              <a:rPr sz="1600" b="1" spc="-70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ratio</a:t>
            </a:r>
            <a:endParaRPr sz="1600">
              <a:latin typeface="Segoe UI"/>
              <a:cs typeface="Segoe UI"/>
            </a:endParaRPr>
          </a:p>
          <a:p>
            <a:pPr marL="12700" algn="just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A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value</a:t>
            </a:r>
            <a:r>
              <a:rPr sz="1600" spc="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greater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than</a:t>
            </a:r>
            <a:r>
              <a:rPr sz="1600" spc="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100%</a:t>
            </a:r>
            <a:r>
              <a:rPr sz="1600" spc="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means</a:t>
            </a:r>
            <a:r>
              <a:rPr sz="1600" spc="8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paying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out</a:t>
            </a:r>
            <a:r>
              <a:rPr sz="1600" spc="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114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than</a:t>
            </a:r>
            <a:r>
              <a:rPr sz="1600" spc="1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1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9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taking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1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value</a:t>
            </a:r>
            <a:r>
              <a:rPr sz="1600" spc="11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less</a:t>
            </a:r>
            <a:endParaRPr sz="1600">
              <a:latin typeface="Segoe UI"/>
              <a:cs typeface="Segoe UI"/>
            </a:endParaRPr>
          </a:p>
          <a:p>
            <a:pPr marL="12700" algn="just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than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100%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means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taking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than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paying</a:t>
            </a:r>
            <a:r>
              <a:rPr sz="1600" spc="-20" dirty="0">
                <a:latin typeface="Segoe UI"/>
                <a:cs typeface="Segoe UI"/>
              </a:rPr>
              <a:t> out.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947927"/>
            <a:ext cx="25273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5"/>
              </a:spcBef>
            </a:pPr>
            <a:r>
              <a:rPr spc="-195" dirty="0"/>
              <a:t>Loss</a:t>
            </a:r>
            <a:r>
              <a:rPr spc="-70" dirty="0"/>
              <a:t> </a:t>
            </a:r>
            <a:r>
              <a:rPr spc="-20" dirty="0"/>
              <a:t>Ratio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47927"/>
            <a:ext cx="118872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55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8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07388"/>
            <a:ext cx="9761220" cy="168783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percentage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(claims)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during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period. It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of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600" dirty="0">
                <a:latin typeface="Segoe UI"/>
                <a:cs typeface="Segoe UI"/>
              </a:rPr>
              <a:t>as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insurer’s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discipline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skill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mitigating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risk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Incurred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/ Earned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Segoe UI"/>
                <a:cs typeface="Segoe UI"/>
              </a:rPr>
              <a:t>Example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Calculate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??</a:t>
            </a:r>
            <a:endParaRPr sz="1600">
              <a:latin typeface="Segoe UI"/>
              <a:cs typeface="Segoe U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12350" y="3255755"/>
          <a:ext cx="3191510" cy="3166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1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sz="13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Par</a:t>
                      </a:r>
                      <a:r>
                        <a:rPr sz="1300" spc="-204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29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cu</a:t>
                      </a:r>
                      <a:r>
                        <a:rPr sz="1300" spc="-2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29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ar</a:t>
                      </a:r>
                      <a:r>
                        <a:rPr sz="1300" spc="-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1545"/>
                        </a:lnSpc>
                      </a:pPr>
                      <a:r>
                        <a:rPr sz="13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1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asi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300">
                        <a:latin typeface="Arial MT"/>
                        <a:cs typeface="Arial MT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3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00" spc="8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esu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300" spc="-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ss</a:t>
                      </a:r>
                      <a:r>
                        <a:rPr sz="1300" spc="-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,0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00" spc="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ceded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latin typeface="Calibri"/>
                          <a:cs typeface="Calibri"/>
                        </a:rPr>
                        <a:t>200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3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w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sz="1300" spc="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800 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Unexpired</a:t>
                      </a:r>
                      <a:r>
                        <a:rPr sz="1300" spc="-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risk</a:t>
                      </a: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reserve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ear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r>
                        <a:rPr sz="1300" spc="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 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Gross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8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</a:t>
                      </a:r>
                      <a:r>
                        <a:rPr sz="1300" spc="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claims</a:t>
                      </a:r>
                      <a:r>
                        <a:rPr sz="1300" spc="-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300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Acquisition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00" spc="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Operating</a:t>
                      </a:r>
                      <a:r>
                        <a:rPr sz="1300" spc="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expenses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150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00" spc="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esu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(1</a:t>
                      </a:r>
                      <a:r>
                        <a:rPr sz="1300" spc="-2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9598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Terminology</a:t>
            </a:r>
            <a:r>
              <a:rPr spc="-105" dirty="0"/>
              <a:t> </a:t>
            </a:r>
            <a:r>
              <a:rPr spc="-175" dirty="0"/>
              <a:t>in</a:t>
            </a:r>
            <a:r>
              <a:rPr spc="-35" dirty="0"/>
              <a:t> </a:t>
            </a:r>
            <a:r>
              <a:rPr spc="-25" dirty="0"/>
              <a:t>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1.1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60930"/>
            <a:ext cx="867981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Expenses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incurred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like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renewal,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claim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settlement</a:t>
            </a:r>
            <a:r>
              <a:rPr sz="1600" spc="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expense,</a:t>
            </a:r>
            <a:r>
              <a:rPr sz="1600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underwriting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cost.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80385" y="2549143"/>
            <a:ext cx="680085" cy="12700"/>
          </a:xfrm>
          <a:custGeom>
            <a:avLst/>
            <a:gdLst/>
            <a:ahLst/>
            <a:cxnLst/>
            <a:rect l="l" t="t" r="r" b="b"/>
            <a:pathLst>
              <a:path w="680085" h="12700">
                <a:moveTo>
                  <a:pt x="679703" y="0"/>
                </a:moveTo>
                <a:lnTo>
                  <a:pt x="0" y="0"/>
                </a:lnTo>
                <a:lnTo>
                  <a:pt x="0" y="12192"/>
                </a:lnTo>
                <a:lnTo>
                  <a:pt x="679703" y="12192"/>
                </a:lnTo>
                <a:lnTo>
                  <a:pt x="6797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35075" y="2397074"/>
            <a:ext cx="256857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44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24485" algn="l"/>
              </a:tabLst>
            </a:pPr>
            <a:r>
              <a:rPr sz="1600" b="1" dirty="0">
                <a:latin typeface="Segoe UI"/>
                <a:cs typeface="Segoe UI"/>
              </a:rPr>
              <a:t>Expense</a:t>
            </a:r>
            <a:r>
              <a:rPr sz="1600" b="1" spc="-114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ratio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=</a:t>
            </a:r>
            <a:r>
              <a:rPr sz="1600" b="1" spc="-30" dirty="0">
                <a:latin typeface="Segoe UI"/>
                <a:cs typeface="Segoe UI"/>
              </a:rPr>
              <a:t> </a:t>
            </a:r>
            <a:r>
              <a:rPr sz="1725" spc="-15" baseline="45893" dirty="0">
                <a:latin typeface="Cambria Math"/>
                <a:cs typeface="Cambria Math"/>
              </a:rPr>
              <a:t>𝑬𝒙𝒑𝒆𝒏𝒔𝒆𝒔</a:t>
            </a:r>
            <a:endParaRPr sz="1725" baseline="45893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3166" y="2556129"/>
            <a:ext cx="37528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25" dirty="0">
                <a:latin typeface="Cambria Math"/>
                <a:cs typeface="Cambria Math"/>
              </a:rPr>
              <a:t>𝑮𝑾𝑷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60475" y="2942919"/>
            <a:ext cx="335724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spc="-10" dirty="0">
                <a:latin typeface="Segoe UI"/>
                <a:cs typeface="Segoe UI"/>
              </a:rPr>
              <a:t>Commission</a:t>
            </a:r>
            <a:r>
              <a:rPr sz="1600" b="1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agent’s</a:t>
            </a:r>
            <a:r>
              <a:rPr sz="1600" spc="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commission</a:t>
            </a:r>
            <a:endParaRPr sz="1600" dirty="0">
              <a:latin typeface="Segoe UI"/>
              <a:cs typeface="Segoe U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67480" y="3634232"/>
            <a:ext cx="896619" cy="12700"/>
          </a:xfrm>
          <a:custGeom>
            <a:avLst/>
            <a:gdLst/>
            <a:ahLst/>
            <a:cxnLst/>
            <a:rect l="l" t="t" r="r" b="b"/>
            <a:pathLst>
              <a:path w="896620" h="12700">
                <a:moveTo>
                  <a:pt x="896112" y="0"/>
                </a:moveTo>
                <a:lnTo>
                  <a:pt x="0" y="0"/>
                </a:lnTo>
                <a:lnTo>
                  <a:pt x="0" y="12191"/>
                </a:lnTo>
                <a:lnTo>
                  <a:pt x="896112" y="12191"/>
                </a:lnTo>
                <a:lnTo>
                  <a:pt x="8961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35075" y="3483102"/>
            <a:ext cx="316928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44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24485" algn="l"/>
              </a:tabLst>
            </a:pPr>
            <a:r>
              <a:rPr sz="1600" b="1" dirty="0">
                <a:latin typeface="Segoe UI"/>
                <a:cs typeface="Segoe UI"/>
              </a:rPr>
              <a:t>Commission</a:t>
            </a:r>
            <a:r>
              <a:rPr sz="1600" b="1" spc="-11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6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=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725" spc="-15" baseline="45893" dirty="0">
                <a:latin typeface="Cambria Math"/>
                <a:cs typeface="Cambria Math"/>
              </a:rPr>
              <a:t>𝑪𝒐𝒎𝒎𝒊𝒔𝒔𝒊𝒐𝒏</a:t>
            </a:r>
            <a:endParaRPr sz="1725" baseline="45893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11" name="object 11"/>
          <p:cNvSpPr txBox="1"/>
          <p:nvPr/>
        </p:nvSpPr>
        <p:spPr>
          <a:xfrm>
            <a:off x="3729990" y="3641597"/>
            <a:ext cx="37528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25" dirty="0">
                <a:latin typeface="Cambria Math"/>
                <a:cs typeface="Cambria Math"/>
              </a:rPr>
              <a:t>𝑮𝑾𝑷</a:t>
            </a:r>
            <a:endParaRPr sz="11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5608" y="941832"/>
            <a:ext cx="2527300" cy="628015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38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"/>
              </a:spcBef>
            </a:pPr>
            <a:r>
              <a:rPr spc="-195" dirty="0"/>
              <a:t>Loss</a:t>
            </a:r>
            <a:r>
              <a:rPr spc="-70" dirty="0"/>
              <a:t> </a:t>
            </a:r>
            <a:r>
              <a:rPr spc="-20" dirty="0"/>
              <a:t>Ratio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41832"/>
            <a:ext cx="1100455" cy="62801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4685"/>
            <a:ext cx="2350770" cy="81406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10" dirty="0">
                <a:latin typeface="Segoe UI"/>
                <a:cs typeface="Segoe UI"/>
              </a:rPr>
              <a:t> 75.00%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600">
              <a:latin typeface="Segoe UI"/>
              <a:cs typeface="Segoe UI"/>
            </a:endParaRPr>
          </a:p>
          <a:p>
            <a:pPr marL="24765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What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does it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????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8257" y="2877057"/>
            <a:ext cx="6798309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latin typeface="Segoe UI"/>
                <a:cs typeface="Segoe UI"/>
              </a:rPr>
              <a:t>Interpretation</a:t>
            </a:r>
            <a:endParaRPr sz="16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925"/>
              </a:spcBef>
            </a:pPr>
            <a:r>
              <a:rPr sz="1600" dirty="0">
                <a:latin typeface="Segoe UI"/>
                <a:cs typeface="Segoe UI"/>
              </a:rPr>
              <a:t>Net basis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 It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indicate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paying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back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75%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premium </a:t>
            </a:r>
            <a:r>
              <a:rPr sz="1600" dirty="0">
                <a:latin typeface="Segoe UI"/>
                <a:cs typeface="Segoe UI"/>
              </a:rPr>
              <a:t>meet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acquisition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operating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expenses.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96453" y="3365119"/>
            <a:ext cx="297561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Segoe UI"/>
                <a:cs typeface="Segoe UI"/>
              </a:rPr>
              <a:t>to</a:t>
            </a:r>
            <a:r>
              <a:rPr sz="1600" spc="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&amp;</a:t>
            </a:r>
            <a:r>
              <a:rPr sz="1600" spc="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only</a:t>
            </a:r>
            <a:r>
              <a:rPr sz="1600" spc="4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25%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left</a:t>
            </a:r>
            <a:r>
              <a:rPr sz="1600" spc="2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to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5232" y="957072"/>
            <a:ext cx="47371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Net</a:t>
            </a:r>
            <a:r>
              <a:rPr spc="-190" dirty="0"/>
              <a:t> </a:t>
            </a:r>
            <a:r>
              <a:rPr spc="-185" dirty="0"/>
              <a:t>Commission</a:t>
            </a:r>
            <a:r>
              <a:rPr spc="-105" dirty="0"/>
              <a:t> </a:t>
            </a:r>
            <a:r>
              <a:rPr spc="-10" dirty="0"/>
              <a:t>Ratio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11404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27733"/>
            <a:ext cx="9832975" cy="15424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latin typeface="Segoe UI"/>
                <a:cs typeface="Segoe UI"/>
              </a:rPr>
              <a:t>Net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commission</a:t>
            </a:r>
            <a:r>
              <a:rPr sz="1600" b="1" spc="-7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represent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obtaining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business.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includes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intermediaries'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related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relates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acquisition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business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(Acquisition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 –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)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/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NWP</a:t>
            </a:r>
            <a:endParaRPr sz="16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600">
              <a:latin typeface="Segoe UI"/>
              <a:cs typeface="Segoe UI"/>
            </a:endParaRPr>
          </a:p>
          <a:p>
            <a:pPr marL="24765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latin typeface="Segoe UI"/>
                <a:cs typeface="Segoe UI"/>
              </a:rPr>
              <a:t>Example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Calculate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commission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ratio?</a:t>
            </a:r>
            <a:endParaRPr sz="1600">
              <a:latin typeface="Segoe UI"/>
              <a:cs typeface="Segoe U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603534" y="3161268"/>
          <a:ext cx="3191510" cy="3166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1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sz="13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Par</a:t>
                      </a:r>
                      <a:r>
                        <a:rPr sz="1300" spc="-204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29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cu</a:t>
                      </a:r>
                      <a:r>
                        <a:rPr sz="1300" spc="-2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29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ar</a:t>
                      </a:r>
                      <a:r>
                        <a:rPr sz="1300" spc="-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1545"/>
                        </a:lnSpc>
                      </a:pPr>
                      <a:r>
                        <a:rPr sz="13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1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asi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300">
                        <a:latin typeface="Arial MT"/>
                        <a:cs typeface="Arial MT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3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00" spc="8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esu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300" spc="-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ss</a:t>
                      </a:r>
                      <a:r>
                        <a:rPr sz="1300" spc="-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,0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00" spc="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ceded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latin typeface="Calibri"/>
                          <a:cs typeface="Calibri"/>
                        </a:rPr>
                        <a:t>200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3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w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00" spc="-1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sz="1300" spc="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800 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Unexpired</a:t>
                      </a:r>
                      <a:r>
                        <a:rPr sz="1300" spc="-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risk</a:t>
                      </a: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reserve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ear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r>
                        <a:rPr sz="1300" spc="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0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 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Gross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8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</a:t>
                      </a:r>
                      <a:r>
                        <a:rPr sz="1300" spc="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claims</a:t>
                      </a:r>
                      <a:r>
                        <a:rPr sz="1300" spc="-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300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00" spc="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Acquisition</a:t>
                      </a:r>
                      <a:r>
                        <a:rPr sz="13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00" spc="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Operating</a:t>
                      </a:r>
                      <a:r>
                        <a:rPr sz="1300" spc="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expenses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30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150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30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00" spc="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0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esu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sz="1300" spc="-2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(1</a:t>
                      </a:r>
                      <a:r>
                        <a:rPr sz="1300" spc="-2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sz="130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5232" y="941832"/>
            <a:ext cx="4737100" cy="628015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"/>
              </a:spcBef>
            </a:pPr>
            <a:r>
              <a:rPr spc="-10" dirty="0"/>
              <a:t>Net</a:t>
            </a:r>
            <a:r>
              <a:rPr spc="-190" dirty="0"/>
              <a:t> </a:t>
            </a:r>
            <a:r>
              <a:rPr spc="-185" dirty="0"/>
              <a:t>Commission</a:t>
            </a:r>
            <a:r>
              <a:rPr spc="-105" dirty="0"/>
              <a:t> </a:t>
            </a:r>
            <a:r>
              <a:rPr spc="-10" dirty="0"/>
              <a:t>Ratio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41832"/>
            <a:ext cx="1140460" cy="62801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Net</a:t>
            </a:r>
            <a:r>
              <a:rPr spc="-25" dirty="0"/>
              <a:t> </a:t>
            </a:r>
            <a:r>
              <a:rPr dirty="0"/>
              <a:t>commission</a:t>
            </a:r>
            <a:r>
              <a:rPr spc="-70" dirty="0"/>
              <a:t> </a:t>
            </a:r>
            <a:r>
              <a:rPr dirty="0"/>
              <a:t>ratio</a:t>
            </a:r>
            <a:r>
              <a:rPr spc="-3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spc="-20" dirty="0"/>
              <a:t>7.50%</a:t>
            </a:r>
          </a:p>
          <a:p>
            <a:pPr marL="12700" marR="7228205">
              <a:lnSpc>
                <a:spcPct val="200100"/>
              </a:lnSpc>
            </a:pP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does it</a:t>
            </a:r>
            <a:r>
              <a:rPr spc="-15" dirty="0"/>
              <a:t> </a:t>
            </a:r>
            <a:r>
              <a:rPr dirty="0"/>
              <a:t>indicate</a:t>
            </a:r>
            <a:r>
              <a:rPr spc="-40" dirty="0"/>
              <a:t> </a:t>
            </a:r>
            <a:r>
              <a:rPr spc="-20" dirty="0"/>
              <a:t>???? </a:t>
            </a:r>
            <a:r>
              <a:rPr spc="-10" dirty="0"/>
              <a:t>Interpretation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dirty="0"/>
              <a:t>Net</a:t>
            </a:r>
            <a:r>
              <a:rPr spc="-15" dirty="0"/>
              <a:t> </a:t>
            </a:r>
            <a:r>
              <a:rPr dirty="0"/>
              <a:t>basis</a:t>
            </a:r>
            <a:r>
              <a:rPr spc="395" dirty="0"/>
              <a:t> </a:t>
            </a:r>
            <a:r>
              <a:rPr dirty="0"/>
              <a:t>-</a:t>
            </a:r>
            <a:r>
              <a:rPr spc="-10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indicate</a:t>
            </a:r>
            <a:r>
              <a:rPr spc="-45" dirty="0"/>
              <a:t> </a:t>
            </a:r>
            <a:r>
              <a:rPr dirty="0"/>
              <a:t>that</a:t>
            </a:r>
            <a:r>
              <a:rPr spc="-60" dirty="0"/>
              <a:t> </a:t>
            </a:r>
            <a:r>
              <a:rPr dirty="0"/>
              <a:t>company</a:t>
            </a:r>
            <a:r>
              <a:rPr spc="-35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incurring</a:t>
            </a:r>
            <a:r>
              <a:rPr spc="-2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Rs</a:t>
            </a:r>
            <a:r>
              <a:rPr spc="-30" dirty="0"/>
              <a:t> </a:t>
            </a:r>
            <a:r>
              <a:rPr dirty="0"/>
              <a:t>7.5</a:t>
            </a:r>
            <a:r>
              <a:rPr spc="-1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every</a:t>
            </a:r>
            <a:r>
              <a:rPr spc="-25" dirty="0"/>
              <a:t> </a:t>
            </a:r>
            <a:r>
              <a:rPr dirty="0"/>
              <a:t>Rs</a:t>
            </a:r>
            <a:r>
              <a:rPr spc="-25" dirty="0"/>
              <a:t> </a:t>
            </a:r>
            <a:r>
              <a:rPr dirty="0"/>
              <a:t>100</a:t>
            </a:r>
            <a:r>
              <a:rPr spc="-20" dirty="0"/>
              <a:t> </a:t>
            </a:r>
            <a:r>
              <a:rPr dirty="0"/>
              <a:t>retained</a:t>
            </a:r>
            <a:r>
              <a:rPr spc="-35" dirty="0"/>
              <a:t> </a:t>
            </a:r>
            <a:r>
              <a:rPr dirty="0"/>
              <a:t>premium</a:t>
            </a:r>
            <a:r>
              <a:rPr spc="-40" dirty="0"/>
              <a:t> </a:t>
            </a:r>
            <a:r>
              <a:rPr dirty="0"/>
              <a:t>as</a:t>
            </a:r>
            <a:r>
              <a:rPr spc="-30" dirty="0"/>
              <a:t> </a:t>
            </a:r>
            <a:r>
              <a:rPr dirty="0"/>
              <a:t>net</a:t>
            </a:r>
            <a:r>
              <a:rPr spc="-40" dirty="0"/>
              <a:t> </a:t>
            </a:r>
            <a:r>
              <a:rPr dirty="0"/>
              <a:t>cost</a:t>
            </a:r>
            <a:r>
              <a:rPr spc="-35" dirty="0"/>
              <a:t> </a:t>
            </a:r>
            <a:r>
              <a:rPr spc="-25" dirty="0"/>
              <a:t>to</a:t>
            </a:r>
          </a:p>
          <a:p>
            <a:pPr marL="12700">
              <a:lnSpc>
                <a:spcPct val="100000"/>
              </a:lnSpc>
            </a:pPr>
            <a:r>
              <a:rPr dirty="0"/>
              <a:t>acquire</a:t>
            </a:r>
            <a:r>
              <a:rPr spc="-4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business.</a:t>
            </a:r>
            <a:r>
              <a:rPr spc="-50" dirty="0"/>
              <a:t> </a:t>
            </a:r>
            <a:r>
              <a:rPr dirty="0"/>
              <a:t>Higher</a:t>
            </a:r>
            <a:r>
              <a:rPr spc="-45" dirty="0"/>
              <a:t> </a:t>
            </a:r>
            <a:r>
              <a:rPr dirty="0"/>
              <a:t>reinsurance</a:t>
            </a:r>
            <a:r>
              <a:rPr spc="-65" dirty="0"/>
              <a:t> </a:t>
            </a:r>
            <a:r>
              <a:rPr dirty="0"/>
              <a:t>commission</a:t>
            </a:r>
            <a:r>
              <a:rPr spc="-60" dirty="0"/>
              <a:t> </a:t>
            </a:r>
            <a:r>
              <a:rPr dirty="0"/>
              <a:t>indicates</a:t>
            </a:r>
            <a:r>
              <a:rPr spc="-50" dirty="0"/>
              <a:t> </a:t>
            </a:r>
            <a:r>
              <a:rPr dirty="0"/>
              <a:t>efficiency</a:t>
            </a:r>
            <a:r>
              <a:rPr spc="-70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spc="-10" dirty="0"/>
              <a:t>ratio.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5608" y="947927"/>
            <a:ext cx="326453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Expense</a:t>
            </a:r>
            <a:r>
              <a:rPr spc="-105" dirty="0"/>
              <a:t> </a:t>
            </a:r>
            <a:r>
              <a:rPr spc="-20" dirty="0"/>
              <a:t>Ratio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47927"/>
            <a:ext cx="1100455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55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8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1830450"/>
            <a:ext cx="925385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latin typeface="Segoe UI"/>
                <a:cs typeface="Segoe UI"/>
              </a:rPr>
              <a:t>Expense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–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calculated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underwriting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divided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written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premiums,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expense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measures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insurer's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efficiency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600" dirty="0">
                <a:latin typeface="Segoe UI"/>
                <a:cs typeface="Segoe UI"/>
              </a:rPr>
              <a:t>Operating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=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Operating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/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NWP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dirty="0">
                <a:latin typeface="Segoe UI"/>
                <a:cs typeface="Segoe UI"/>
              </a:rPr>
              <a:t>Example: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Calculate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??</a:t>
            </a:r>
            <a:endParaRPr sz="1600">
              <a:latin typeface="Segoe UI"/>
              <a:cs typeface="Segoe U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02213" y="3084965"/>
          <a:ext cx="3769360" cy="324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6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2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Par</a:t>
                      </a:r>
                      <a:r>
                        <a:rPr sz="1350" spc="-1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50" spc="-6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9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icular</a:t>
                      </a:r>
                      <a:r>
                        <a:rPr sz="1350" spc="-1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390525">
                        <a:lnSpc>
                          <a:spcPts val="1585"/>
                        </a:lnSpc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50" spc="4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basis</a:t>
                      </a:r>
                      <a:endParaRPr sz="1350">
                        <a:latin typeface="Arial MT"/>
                        <a:cs typeface="Arial MT"/>
                      </a:endParaRPr>
                    </a:p>
                    <a:p>
                      <a:pPr marL="2997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50" spc="39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50" spc="-19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esult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</a:t>
                      </a:r>
                      <a:r>
                        <a:rPr sz="1350" spc="-19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oss</a:t>
                      </a:r>
                      <a:r>
                        <a:rPr sz="1350" spc="1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pr</a:t>
                      </a:r>
                      <a:r>
                        <a:rPr sz="1350" spc="-1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50" spc="-1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ium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3664"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350" spc="-229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,000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50" spc="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ceded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latin typeface="Calibri"/>
                          <a:cs typeface="Calibri"/>
                        </a:rPr>
                        <a:t>200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50" spc="3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w</a:t>
                      </a:r>
                      <a:r>
                        <a:rPr sz="1350" spc="-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50" spc="-1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sz="1350" spc="-2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50" spc="-10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1350" spc="-10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sz="1350" spc="2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pr</a:t>
                      </a:r>
                      <a:r>
                        <a:rPr sz="1350" spc="-18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50" spc="-14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ium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800 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Unexpired</a:t>
                      </a:r>
                      <a:r>
                        <a:rPr sz="1350" spc="1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risk</a:t>
                      </a:r>
                      <a:r>
                        <a:rPr sz="1350" spc="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reserve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50" spc="4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ear</a:t>
                      </a:r>
                      <a:r>
                        <a:rPr sz="1350" spc="-17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5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ned</a:t>
                      </a:r>
                      <a:r>
                        <a:rPr sz="1350" spc="2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pr</a:t>
                      </a:r>
                      <a:r>
                        <a:rPr sz="1350" spc="-17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sz="1350" spc="-1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ium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400 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Gross</a:t>
                      </a:r>
                      <a:r>
                        <a:rPr sz="1350" spc="-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</a:t>
                      </a:r>
                      <a:r>
                        <a:rPr sz="1350" spc="8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2729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</a:t>
                      </a:r>
                      <a:r>
                        <a:rPr sz="1350" spc="14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claims</a:t>
                      </a:r>
                      <a:r>
                        <a:rPr sz="1350" spc="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incurred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300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Net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commissions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Acquisition</a:t>
                      </a:r>
                      <a:r>
                        <a:rPr sz="1350" spc="33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2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Reinsurance</a:t>
                      </a:r>
                      <a:r>
                        <a:rPr sz="1350" spc="1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commission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40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Operating</a:t>
                      </a:r>
                      <a:r>
                        <a:rPr sz="1350" spc="2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expenses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350" spc="-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150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3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U/w</a:t>
                      </a:r>
                      <a:r>
                        <a:rPr sz="1350" spc="39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sz="1350" spc="-19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6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esult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0" algn="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350" spc="8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(110</a:t>
                      </a:r>
                      <a:r>
                        <a:rPr sz="1350" spc="-225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50" dirty="0">
                          <a:solidFill>
                            <a:srgbClr val="003366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3039" y="957072"/>
            <a:ext cx="32613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5"/>
              </a:spcBef>
            </a:pPr>
            <a:r>
              <a:rPr spc="-110" dirty="0"/>
              <a:t>Expense</a:t>
            </a:r>
            <a:r>
              <a:rPr spc="-125" dirty="0"/>
              <a:t> </a:t>
            </a:r>
            <a:r>
              <a:rPr spc="-20" dirty="0"/>
              <a:t>Ratio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11277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0" dirty="0">
                <a:latin typeface="Microsoft Sans Serif"/>
                <a:cs typeface="Microsoft Sans Serif"/>
              </a:rPr>
              <a:t>5.13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Expense</a:t>
            </a:r>
            <a:r>
              <a:rPr spc="-50" dirty="0"/>
              <a:t> </a:t>
            </a:r>
            <a:r>
              <a:rPr dirty="0"/>
              <a:t>ratio</a:t>
            </a:r>
            <a:r>
              <a:rPr spc="-30" dirty="0"/>
              <a:t> </a:t>
            </a:r>
            <a:r>
              <a:rPr dirty="0"/>
              <a:t>=</a:t>
            </a:r>
            <a:r>
              <a:rPr spc="-10" dirty="0"/>
              <a:t> 18.75%</a:t>
            </a:r>
          </a:p>
          <a:p>
            <a:pPr marL="12700" marR="7333615">
              <a:lnSpc>
                <a:spcPct val="200100"/>
              </a:lnSpc>
            </a:pP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does it</a:t>
            </a:r>
            <a:r>
              <a:rPr spc="-15" dirty="0"/>
              <a:t> </a:t>
            </a:r>
            <a:r>
              <a:rPr dirty="0"/>
              <a:t>indicate</a:t>
            </a:r>
            <a:r>
              <a:rPr spc="-40" dirty="0"/>
              <a:t> </a:t>
            </a:r>
            <a:r>
              <a:rPr spc="-20" dirty="0"/>
              <a:t>???? </a:t>
            </a:r>
            <a:r>
              <a:rPr spc="-10" dirty="0"/>
              <a:t>Interpretation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dirty="0"/>
              <a:t>Net</a:t>
            </a:r>
            <a:r>
              <a:rPr spc="-20" dirty="0"/>
              <a:t> </a:t>
            </a:r>
            <a:r>
              <a:rPr dirty="0"/>
              <a:t>basis</a:t>
            </a:r>
            <a:r>
              <a:rPr spc="39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indicate</a:t>
            </a:r>
            <a:r>
              <a:rPr spc="-45" dirty="0"/>
              <a:t> </a:t>
            </a:r>
            <a:r>
              <a:rPr dirty="0"/>
              <a:t>that</a:t>
            </a:r>
            <a:r>
              <a:rPr spc="-65" dirty="0"/>
              <a:t> </a:t>
            </a:r>
            <a:r>
              <a:rPr dirty="0"/>
              <a:t>company</a:t>
            </a:r>
            <a:r>
              <a:rPr spc="-35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spending</a:t>
            </a:r>
            <a:r>
              <a:rPr spc="-3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Rs</a:t>
            </a:r>
            <a:r>
              <a:rPr spc="-30" dirty="0"/>
              <a:t> </a:t>
            </a:r>
            <a:r>
              <a:rPr dirty="0"/>
              <a:t>18.75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every</a:t>
            </a:r>
            <a:r>
              <a:rPr spc="-55" dirty="0"/>
              <a:t> </a:t>
            </a:r>
            <a:r>
              <a:rPr dirty="0"/>
              <a:t>Rs</a:t>
            </a:r>
            <a:r>
              <a:rPr spc="-5" dirty="0"/>
              <a:t> </a:t>
            </a:r>
            <a:r>
              <a:rPr dirty="0"/>
              <a:t>100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written</a:t>
            </a:r>
            <a:r>
              <a:rPr spc="-25" dirty="0"/>
              <a:t> </a:t>
            </a:r>
            <a:r>
              <a:rPr dirty="0"/>
              <a:t>premium.</a:t>
            </a:r>
            <a:r>
              <a:rPr spc="-55" dirty="0"/>
              <a:t> </a:t>
            </a:r>
            <a:r>
              <a:rPr dirty="0"/>
              <a:t>Lower</a:t>
            </a:r>
            <a:r>
              <a:rPr spc="-30" dirty="0"/>
              <a:t> </a:t>
            </a:r>
            <a:r>
              <a:rPr spc="-25" dirty="0"/>
              <a:t>the</a:t>
            </a:r>
          </a:p>
          <a:p>
            <a:pPr marL="12700">
              <a:lnSpc>
                <a:spcPct val="100000"/>
              </a:lnSpc>
            </a:pPr>
            <a:r>
              <a:rPr dirty="0"/>
              <a:t>ratio</a:t>
            </a:r>
            <a:r>
              <a:rPr spc="-35" dirty="0"/>
              <a:t> </a:t>
            </a:r>
            <a:r>
              <a:rPr dirty="0"/>
              <a:t>higher</a:t>
            </a:r>
            <a:r>
              <a:rPr spc="-3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efficiency.</a:t>
            </a:r>
            <a:r>
              <a:rPr spc="-40" dirty="0"/>
              <a:t> </a:t>
            </a:r>
            <a:r>
              <a:rPr dirty="0"/>
              <a:t>Some</a:t>
            </a:r>
            <a:r>
              <a:rPr spc="-55" dirty="0"/>
              <a:t> </a:t>
            </a:r>
            <a:r>
              <a:rPr dirty="0"/>
              <a:t>company</a:t>
            </a:r>
            <a:r>
              <a:rPr spc="-65" dirty="0"/>
              <a:t> </a:t>
            </a:r>
            <a:r>
              <a:rPr dirty="0"/>
              <a:t>has</a:t>
            </a:r>
            <a:r>
              <a:rPr spc="-55" dirty="0"/>
              <a:t> </a:t>
            </a:r>
            <a:r>
              <a:rPr dirty="0"/>
              <a:t>low</a:t>
            </a:r>
            <a:r>
              <a:rPr spc="-15" dirty="0"/>
              <a:t> </a:t>
            </a:r>
            <a:r>
              <a:rPr dirty="0"/>
              <a:t>expense</a:t>
            </a:r>
            <a:r>
              <a:rPr spc="-30" dirty="0"/>
              <a:t> </a:t>
            </a:r>
            <a:r>
              <a:rPr dirty="0"/>
              <a:t>ratio</a:t>
            </a:r>
            <a:r>
              <a:rPr spc="-35" dirty="0"/>
              <a:t> </a:t>
            </a:r>
            <a:r>
              <a:rPr dirty="0"/>
              <a:t>due</a:t>
            </a:r>
            <a:r>
              <a:rPr spc="-50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economies</a:t>
            </a:r>
            <a:r>
              <a:rPr spc="-9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scale.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28523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55" dirty="0"/>
              <a:t>Combined</a:t>
            </a:r>
            <a:r>
              <a:rPr spc="-130" dirty="0"/>
              <a:t> </a:t>
            </a:r>
            <a:r>
              <a:rPr spc="-150" dirty="0"/>
              <a:t>ratio</a:t>
            </a:r>
            <a:r>
              <a:rPr spc="-125" dirty="0"/>
              <a:t> </a:t>
            </a:r>
            <a:r>
              <a:rPr spc="-200" dirty="0"/>
              <a:t>vs</a:t>
            </a:r>
            <a:r>
              <a:rPr spc="-75" dirty="0"/>
              <a:t> </a:t>
            </a:r>
            <a:r>
              <a:rPr spc="-10" dirty="0"/>
              <a:t>U/w</a:t>
            </a:r>
            <a:r>
              <a:rPr spc="-145" dirty="0"/>
              <a:t> </a:t>
            </a:r>
            <a:r>
              <a:rPr spc="-10" dirty="0"/>
              <a:t>result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55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70393" y="1816610"/>
          <a:ext cx="6353807" cy="3478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2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7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2460"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Particulars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1900" b="1" spc="1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Rs.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9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inception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sz="1900" b="1" spc="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</a:t>
                      </a:r>
                      <a:r>
                        <a:rPr sz="1900" b="1" spc="1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Month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900" b="1" spc="2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900" b="1" spc="2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900" b="1" spc="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end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marL="52069">
                        <a:lnSpc>
                          <a:spcPts val="2275"/>
                        </a:lnSpc>
                      </a:pPr>
                      <a:r>
                        <a:rPr sz="1900" b="1" spc="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Premium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275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120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280" algn="ctr">
                        <a:lnSpc>
                          <a:spcPts val="2275"/>
                        </a:lnSpc>
                      </a:pPr>
                      <a:r>
                        <a:rPr sz="1900" b="1" spc="-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7155" algn="ctr">
                        <a:lnSpc>
                          <a:spcPts val="2275"/>
                        </a:lnSpc>
                      </a:pPr>
                      <a:r>
                        <a:rPr sz="1900" b="1" spc="-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275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120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NEP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ts val="227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9465">
                        <a:lnSpc>
                          <a:spcPts val="227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1009">
                        <a:lnSpc>
                          <a:spcPts val="227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934">
                        <a:lnSpc>
                          <a:spcPts val="227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120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marL="40640">
                        <a:lnSpc>
                          <a:spcPts val="2270"/>
                        </a:lnSpc>
                      </a:pPr>
                      <a:r>
                        <a:rPr sz="190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Claims</a:t>
                      </a:r>
                      <a:r>
                        <a:rPr sz="1900" spc="8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90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(60%</a:t>
                      </a:r>
                      <a:r>
                        <a:rPr sz="1900" spc="-275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900" spc="-5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2270"/>
                        </a:lnSpc>
                      </a:pPr>
                      <a:r>
                        <a:rPr sz="1900" spc="-25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(6)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2270"/>
                        </a:lnSpc>
                      </a:pPr>
                      <a:r>
                        <a:rPr sz="1900" spc="-25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(6)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0">
                        <a:lnSpc>
                          <a:spcPts val="2270"/>
                        </a:lnSpc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(60)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2270"/>
                        </a:lnSpc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(72)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40640">
                        <a:lnSpc>
                          <a:spcPts val="2270"/>
                        </a:lnSpc>
                      </a:pPr>
                      <a:r>
                        <a:rPr sz="1900" spc="-1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Commissions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2270"/>
                        </a:lnSpc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(18)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0"/>
                        </a:lnSpc>
                      </a:pPr>
                      <a:r>
                        <a:rPr sz="1900" spc="-5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0"/>
                        </a:lnSpc>
                      </a:pPr>
                      <a:r>
                        <a:rPr sz="1900" spc="-5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2270"/>
                        </a:lnSpc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(18)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095">
                <a:tc>
                  <a:txBody>
                    <a:bodyPr/>
                    <a:lstStyle/>
                    <a:p>
                      <a:pPr marL="40640">
                        <a:lnSpc>
                          <a:spcPts val="2270"/>
                        </a:lnSpc>
                      </a:pPr>
                      <a:r>
                        <a:rPr sz="1900" spc="-1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Operating</a:t>
                      </a:r>
                      <a:endParaRPr sz="1900">
                        <a:latin typeface="Arial MT"/>
                        <a:cs typeface="Arial MT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900" spc="-1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expenses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R="3365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(24)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5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5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R="3365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20" dirty="0">
                          <a:solidFill>
                            <a:srgbClr val="000080"/>
                          </a:solidFill>
                          <a:latin typeface="Arial MT"/>
                          <a:cs typeface="Arial MT"/>
                        </a:rPr>
                        <a:t>(24)</a:t>
                      </a:r>
                      <a:endParaRPr sz="1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marL="52069">
                        <a:lnSpc>
                          <a:spcPts val="2270"/>
                        </a:lnSpc>
                      </a:pPr>
                      <a:r>
                        <a:rPr sz="1900" b="1" spc="6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U/w</a:t>
                      </a:r>
                      <a:r>
                        <a:rPr sz="1900" b="1" spc="27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result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0" algn="r">
                        <a:lnSpc>
                          <a:spcPts val="2270"/>
                        </a:lnSpc>
                      </a:pPr>
                      <a:r>
                        <a:rPr sz="1900" b="1" spc="6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(38)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6420">
                        <a:lnSpc>
                          <a:spcPts val="2270"/>
                        </a:lnSpc>
                      </a:pPr>
                      <a:r>
                        <a:rPr sz="1900" b="1" spc="7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4.00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2270"/>
                        </a:lnSpc>
                      </a:pPr>
                      <a:r>
                        <a:rPr sz="1900" b="1" spc="8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40.00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ts val="2270"/>
                        </a:lnSpc>
                      </a:pPr>
                      <a:r>
                        <a:rPr sz="1900" b="1" spc="-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pPr marL="52069">
                        <a:lnSpc>
                          <a:spcPts val="2275"/>
                        </a:lnSpc>
                      </a:pPr>
                      <a:r>
                        <a:rPr sz="1900" b="1" spc="5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Combined</a:t>
                      </a:r>
                      <a:endParaRPr sz="1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9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ratio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R="67945" algn="r">
                        <a:lnSpc>
                          <a:spcPct val="10000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95%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R="67310" algn="r">
                        <a:lnSpc>
                          <a:spcPct val="100000"/>
                        </a:lnSpc>
                      </a:pPr>
                      <a:r>
                        <a:rPr sz="1900" b="1" spc="10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95%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967218" y="2093722"/>
            <a:ext cx="3206750" cy="124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Segoe UI"/>
                <a:cs typeface="Segoe UI"/>
              </a:rPr>
              <a:t>Combined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95%</a:t>
            </a:r>
            <a:r>
              <a:rPr sz="1600" spc="-20" dirty="0">
                <a:latin typeface="Segoe UI"/>
                <a:cs typeface="Segoe UI"/>
              </a:rPr>
              <a:t> with </a:t>
            </a:r>
            <a:r>
              <a:rPr sz="1600" dirty="0">
                <a:latin typeface="Segoe UI"/>
                <a:cs typeface="Segoe UI"/>
              </a:rPr>
              <a:t>negative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underwriting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 </a:t>
            </a:r>
            <a:r>
              <a:rPr sz="1600" spc="-10" dirty="0">
                <a:latin typeface="Segoe UI"/>
                <a:cs typeface="Segoe UI"/>
              </a:rPr>
              <a:t>policy </a:t>
            </a:r>
            <a:r>
              <a:rPr sz="1600" dirty="0">
                <a:latin typeface="Segoe UI"/>
                <a:cs typeface="Segoe UI"/>
              </a:rPr>
              <a:t>inception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result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underwriting </a:t>
            </a:r>
            <a:r>
              <a:rPr sz="1600" dirty="0">
                <a:latin typeface="Segoe UI"/>
                <a:cs typeface="Segoe UI"/>
              </a:rPr>
              <a:t>surplus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Rs.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5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95%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combined </a:t>
            </a:r>
            <a:r>
              <a:rPr sz="1600" dirty="0">
                <a:latin typeface="Segoe UI"/>
                <a:cs typeface="Segoe UI"/>
              </a:rPr>
              <a:t>ratio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at 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end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policy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395986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65" dirty="0"/>
              <a:t>Terminology</a:t>
            </a:r>
            <a:r>
              <a:rPr spc="-105" dirty="0"/>
              <a:t> </a:t>
            </a:r>
            <a:r>
              <a:rPr spc="-175" dirty="0"/>
              <a:t>in</a:t>
            </a:r>
            <a:r>
              <a:rPr spc="-35" dirty="0"/>
              <a:t> </a:t>
            </a:r>
            <a:r>
              <a:rPr spc="-25" dirty="0"/>
              <a:t>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1.1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475" y="1860930"/>
            <a:ext cx="9652635" cy="1038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Underwriting</a:t>
            </a:r>
            <a:r>
              <a:rPr sz="1600" b="1" spc="-20" dirty="0">
                <a:latin typeface="Segoe UI"/>
                <a:cs typeface="Segoe UI"/>
              </a:rPr>
              <a:t> </a:t>
            </a:r>
            <a:r>
              <a:rPr sz="1600" b="1" spc="-10" dirty="0">
                <a:latin typeface="Segoe UI"/>
                <a:cs typeface="Segoe UI"/>
              </a:rPr>
              <a:t>Profit</a:t>
            </a:r>
            <a:r>
              <a:rPr sz="1600" b="1" spc="-10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-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consists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premium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remaining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after</a:t>
            </a:r>
            <a:r>
              <a:rPr sz="1600" spc="3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losses have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been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paid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and </a:t>
            </a:r>
            <a:r>
              <a:rPr sz="1600" spc="-10" dirty="0">
                <a:latin typeface="Segoe UI"/>
                <a:cs typeface="Segoe UI"/>
              </a:rPr>
              <a:t>administrative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expenses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have</a:t>
            </a:r>
            <a:r>
              <a:rPr sz="1600" spc="3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been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deducted.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does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not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include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investment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income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on</a:t>
            </a:r>
            <a:r>
              <a:rPr sz="1600" spc="-229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held </a:t>
            </a:r>
            <a:r>
              <a:rPr sz="1600" spc="-10" dirty="0">
                <a:latin typeface="Segoe UI"/>
                <a:cs typeface="Segoe UI"/>
              </a:rPr>
              <a:t>premiums.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Underwriting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profit</a:t>
            </a:r>
            <a:r>
              <a:rPr sz="1600" b="1" spc="-5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=</a:t>
            </a:r>
            <a:r>
              <a:rPr sz="1600" b="1" spc="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GWP-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GIC-</a:t>
            </a:r>
            <a:r>
              <a:rPr sz="1600" spc="1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Expenses-</a:t>
            </a:r>
            <a:r>
              <a:rPr sz="1600" spc="-1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commission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60475" y="3166110"/>
            <a:ext cx="146431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Loss</a:t>
            </a:r>
            <a:r>
              <a:rPr sz="1600" b="1" spc="-35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100" dirty="0">
                <a:latin typeface="Segoe UI"/>
                <a:cs typeface="Segoe UI"/>
              </a:rPr>
              <a:t> </a:t>
            </a:r>
            <a:r>
              <a:rPr sz="1600" spc="-50" dirty="0">
                <a:latin typeface="Segoe UI"/>
                <a:cs typeface="Segoe UI"/>
              </a:rPr>
              <a:t>=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66441" y="3317239"/>
            <a:ext cx="341630" cy="12700"/>
          </a:xfrm>
          <a:custGeom>
            <a:avLst/>
            <a:gdLst/>
            <a:ahLst/>
            <a:cxnLst/>
            <a:rect l="l" t="t" r="r" b="b"/>
            <a:pathLst>
              <a:path w="341630" h="12700">
                <a:moveTo>
                  <a:pt x="341375" y="0"/>
                </a:moveTo>
                <a:lnTo>
                  <a:pt x="0" y="0"/>
                </a:lnTo>
                <a:lnTo>
                  <a:pt x="0" y="12192"/>
                </a:lnTo>
                <a:lnTo>
                  <a:pt x="341375" y="12192"/>
                </a:lnTo>
                <a:lnTo>
                  <a:pt x="3413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96920" y="3101416"/>
            <a:ext cx="271780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25" dirty="0">
                <a:latin typeface="Cambria Math"/>
                <a:cs typeface="Cambria Math"/>
              </a:rPr>
              <a:t>𝐺𝐼𝐶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54248" y="3324605"/>
            <a:ext cx="36639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25" dirty="0">
                <a:latin typeface="Cambria Math"/>
                <a:cs typeface="Cambria Math"/>
              </a:rPr>
              <a:t>𝐺𝑊𝑃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0475" y="3711397"/>
            <a:ext cx="9351010" cy="5149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latin typeface="Segoe UI"/>
                <a:cs typeface="Segoe UI"/>
              </a:rPr>
              <a:t>Combined</a:t>
            </a:r>
            <a:r>
              <a:rPr sz="1600" b="1" spc="-80" dirty="0">
                <a:latin typeface="Segoe UI"/>
                <a:cs typeface="Segoe UI"/>
              </a:rPr>
              <a:t> </a:t>
            </a:r>
            <a:r>
              <a:rPr sz="1600" b="1" dirty="0">
                <a:latin typeface="Segoe UI"/>
                <a:cs typeface="Segoe UI"/>
              </a:rPr>
              <a:t>Ratio</a:t>
            </a:r>
            <a:r>
              <a:rPr sz="1600" b="1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: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measure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of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profitability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used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3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company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gauge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how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well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is</a:t>
            </a:r>
            <a:endParaRPr sz="1600">
              <a:latin typeface="Segoe UI"/>
              <a:cs typeface="Segoe U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performing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daily</a:t>
            </a:r>
            <a:r>
              <a:rPr sz="1600" spc="-1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operations.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60475" y="4495546"/>
            <a:ext cx="9715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50" dirty="0">
                <a:latin typeface="Arial MT"/>
                <a:cs typeface="Arial MT"/>
              </a:rPr>
              <a:t>•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39465" y="4646167"/>
            <a:ext cx="2009139" cy="12700"/>
          </a:xfrm>
          <a:custGeom>
            <a:avLst/>
            <a:gdLst/>
            <a:ahLst/>
            <a:cxnLst/>
            <a:rect l="l" t="t" r="r" b="b"/>
            <a:pathLst>
              <a:path w="2009139" h="12700">
                <a:moveTo>
                  <a:pt x="2008632" y="0"/>
                </a:moveTo>
                <a:lnTo>
                  <a:pt x="0" y="0"/>
                </a:lnTo>
                <a:lnTo>
                  <a:pt x="0" y="12191"/>
                </a:lnTo>
                <a:lnTo>
                  <a:pt x="2008632" y="12191"/>
                </a:lnTo>
                <a:lnTo>
                  <a:pt x="20086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21586" y="4376420"/>
            <a:ext cx="386461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400" b="1" baseline="-32986" dirty="0">
                <a:latin typeface="Segoe UI"/>
                <a:cs typeface="Segoe UI"/>
              </a:rPr>
              <a:t>Combined</a:t>
            </a:r>
            <a:r>
              <a:rPr sz="2400" b="1" spc="-89" baseline="-32986" dirty="0">
                <a:latin typeface="Segoe UI"/>
                <a:cs typeface="Segoe UI"/>
              </a:rPr>
              <a:t> </a:t>
            </a:r>
            <a:r>
              <a:rPr sz="2400" b="1" spc="-15" baseline="-32986" dirty="0">
                <a:latin typeface="Segoe UI"/>
                <a:cs typeface="Segoe UI"/>
              </a:rPr>
              <a:t>Ratio</a:t>
            </a:r>
            <a:r>
              <a:rPr sz="2400" b="1" spc="-120" baseline="-32986" dirty="0">
                <a:latin typeface="Segoe UI"/>
                <a:cs typeface="Segoe UI"/>
              </a:rPr>
              <a:t> </a:t>
            </a:r>
            <a:r>
              <a:rPr sz="2400" baseline="-32986" dirty="0">
                <a:latin typeface="Segoe UI"/>
                <a:cs typeface="Segoe UI"/>
              </a:rPr>
              <a:t>=</a:t>
            </a:r>
            <a:r>
              <a:rPr sz="2400" spc="15" baseline="-32986" dirty="0">
                <a:latin typeface="Segoe UI"/>
                <a:cs typeface="Segoe UI"/>
              </a:rPr>
              <a:t> </a:t>
            </a:r>
            <a:r>
              <a:rPr sz="1150" spc="45" dirty="0">
                <a:latin typeface="Cambria Math"/>
                <a:cs typeface="Cambria Math"/>
              </a:rPr>
              <a:t>𝐺𝐼𝐶+𝑒𝑥𝑝𝑒𝑛𝑠𝑒𝑠+𝑐𝑜𝑚𝑚𝑖𝑠𝑠𝑖𝑜𝑛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13" name="object 13"/>
          <p:cNvSpPr txBox="1"/>
          <p:nvPr/>
        </p:nvSpPr>
        <p:spPr>
          <a:xfrm>
            <a:off x="4160011" y="4654041"/>
            <a:ext cx="365760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25" dirty="0">
                <a:latin typeface="Cambria Math"/>
                <a:cs typeface="Cambria Math"/>
              </a:rPr>
              <a:t>𝐺𝑊𝑃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60475" y="5040833"/>
            <a:ext cx="3703954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dirty="0">
                <a:latin typeface="Segoe UI"/>
                <a:cs typeface="Segoe UI"/>
              </a:rPr>
              <a:t>GWP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earned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throughout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20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period.</a:t>
            </a:r>
            <a:endParaRPr sz="16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673608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75" dirty="0"/>
              <a:t>What</a:t>
            </a:r>
            <a:r>
              <a:rPr spc="-175" dirty="0"/>
              <a:t> is</a:t>
            </a:r>
            <a:r>
              <a:rPr spc="-75" dirty="0"/>
              <a:t> </a:t>
            </a:r>
            <a:r>
              <a:rPr spc="-20" dirty="0"/>
              <a:t>an</a:t>
            </a:r>
            <a:r>
              <a:rPr spc="-175" dirty="0"/>
              <a:t> </a:t>
            </a:r>
            <a:r>
              <a:rPr spc="-140" dirty="0"/>
              <a:t>Insurance</a:t>
            </a:r>
            <a:r>
              <a:rPr spc="-110" dirty="0"/>
              <a:t> </a:t>
            </a:r>
            <a:r>
              <a:rPr spc="-75" dirty="0"/>
              <a:t>product?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10"/>
              </a:spcBef>
            </a:pPr>
            <a:r>
              <a:rPr sz="3600" spc="-50" dirty="0">
                <a:latin typeface="Microsoft Sans Serif"/>
                <a:cs typeface="Microsoft Sans Serif"/>
              </a:rPr>
              <a:t>2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3177" y="2004634"/>
            <a:ext cx="303767" cy="42557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70432" y="1917192"/>
            <a:ext cx="10183495" cy="107950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1910" rIns="0" bIns="0" rtlCol="0">
            <a:spAutoFit/>
          </a:bodyPr>
          <a:lstStyle/>
          <a:p>
            <a:pPr marL="90170" marR="180340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means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any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by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service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provider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its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or </a:t>
            </a:r>
            <a:r>
              <a:rPr sz="1600" dirty="0">
                <a:latin typeface="Segoe UI"/>
                <a:cs typeface="Segoe UI"/>
              </a:rPr>
              <a:t>warranty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whereby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such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service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contract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provider undertakes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indemnify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another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as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loss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from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certain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specified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contingencies</a:t>
            </a:r>
            <a:r>
              <a:rPr sz="1600" spc="-9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perils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called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“risks”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pay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grant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specified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amount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or </a:t>
            </a:r>
            <a:r>
              <a:rPr sz="1600" spc="-10" dirty="0">
                <a:latin typeface="Segoe UI"/>
                <a:cs typeface="Segoe UI"/>
              </a:rPr>
              <a:t>determinable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benefit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connection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ascertainable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contingencies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 act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surety.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7440295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110" dirty="0"/>
              <a:t>Why</a:t>
            </a:r>
            <a:r>
              <a:rPr spc="-140" dirty="0"/>
              <a:t> </a:t>
            </a:r>
            <a:r>
              <a:rPr spc="-175" dirty="0"/>
              <a:t>is</a:t>
            </a:r>
            <a:r>
              <a:rPr spc="-75" dirty="0"/>
              <a:t> </a:t>
            </a:r>
            <a:r>
              <a:rPr spc="-114" dirty="0"/>
              <a:t>there</a:t>
            </a:r>
            <a:r>
              <a:rPr spc="-135" dirty="0"/>
              <a:t> </a:t>
            </a:r>
            <a:r>
              <a:rPr spc="-70" dirty="0"/>
              <a:t>need</a:t>
            </a:r>
            <a:r>
              <a:rPr spc="-110" dirty="0"/>
              <a:t> </a:t>
            </a:r>
            <a:r>
              <a:rPr spc="-200" dirty="0"/>
              <a:t>for</a:t>
            </a:r>
            <a:r>
              <a:rPr spc="-90" dirty="0"/>
              <a:t> </a:t>
            </a:r>
            <a:r>
              <a:rPr spc="-85" dirty="0"/>
              <a:t>modernizing?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2.1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2003882"/>
            <a:ext cx="9580880" cy="24669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At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time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when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exceptional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experience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pervasive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throughout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most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industries,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customer-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spc="-10" dirty="0">
                <a:latin typeface="Segoe UI"/>
                <a:cs typeface="Segoe UI"/>
              </a:rPr>
              <a:t>centricity,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speed,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flexibility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becoming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necessities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insurance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10" dirty="0">
                <a:latin typeface="Segoe UI"/>
                <a:cs typeface="Segoe UI"/>
              </a:rPr>
              <a:t> development.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Many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insurers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are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reconsidering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outdated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product-</a:t>
            </a:r>
            <a:r>
              <a:rPr sz="1600" dirty="0">
                <a:latin typeface="Segoe UI"/>
                <a:cs typeface="Segoe UI"/>
              </a:rPr>
              <a:t>driven</a:t>
            </a:r>
            <a:r>
              <a:rPr sz="1600" spc="-8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models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meet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customer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experience–driven</a:t>
            </a:r>
            <a:r>
              <a:rPr sz="1600" spc="-10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market</a:t>
            </a:r>
            <a:r>
              <a:rPr sz="1600" spc="-8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expectations.</a:t>
            </a:r>
            <a:endParaRPr sz="1600">
              <a:latin typeface="Segoe UI"/>
              <a:cs typeface="Segoe UI"/>
            </a:endParaRPr>
          </a:p>
          <a:p>
            <a:pPr marL="356870" marR="274320" indent="-3448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new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risks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emerging,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traditional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coverage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requiring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updates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stay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relevant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in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evolving </a:t>
            </a:r>
            <a:r>
              <a:rPr sz="1600" dirty="0">
                <a:latin typeface="Segoe UI"/>
                <a:cs typeface="Segoe UI"/>
              </a:rPr>
              <a:t>landscape,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need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rapid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development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transformation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seems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10" dirty="0">
                <a:latin typeface="Segoe UI"/>
                <a:cs typeface="Segoe UI"/>
              </a:rPr>
              <a:t> intensifying.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buFont typeface="Arial MT"/>
              <a:buChar char="•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Insurers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will likely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be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tasked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with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eliminating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or minimizing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friction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throughout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their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business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models,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</a:pPr>
            <a:r>
              <a:rPr sz="1600" dirty="0">
                <a:latin typeface="Segoe UI"/>
                <a:cs typeface="Segoe UI"/>
              </a:rPr>
              <a:t>processes,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5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infrastructure.</a:t>
            </a:r>
            <a:endParaRPr sz="1600">
              <a:latin typeface="Segoe UI"/>
              <a:cs typeface="Segoe UI"/>
            </a:endParaRPr>
          </a:p>
          <a:p>
            <a:pPr marL="411480" indent="-398780">
              <a:lnSpc>
                <a:spcPct val="100000"/>
              </a:lnSpc>
              <a:buFont typeface="Arial MT"/>
              <a:buChar char="•"/>
              <a:tabLst>
                <a:tab pos="411480" algn="l"/>
              </a:tabLst>
            </a:pPr>
            <a:r>
              <a:rPr sz="1600" dirty="0">
                <a:latin typeface="Segoe UI"/>
                <a:cs typeface="Segoe UI"/>
              </a:rPr>
              <a:t>insurers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should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evolve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toward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creating</a:t>
            </a:r>
            <a:r>
              <a:rPr sz="1600" spc="-4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more</a:t>
            </a:r>
            <a:r>
              <a:rPr sz="1600" spc="-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seamless,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25" dirty="0">
                <a:latin typeface="Segoe UI"/>
                <a:cs typeface="Segoe UI"/>
              </a:rPr>
              <a:t>customer-</a:t>
            </a:r>
            <a:r>
              <a:rPr sz="1600" dirty="0">
                <a:latin typeface="Segoe UI"/>
                <a:cs typeface="Segoe UI"/>
              </a:rPr>
              <a:t>driven</a:t>
            </a:r>
            <a:r>
              <a:rPr sz="1600" spc="-6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experience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that</a:t>
            </a:r>
            <a:r>
              <a:rPr sz="1600" spc="-3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incorporates</a:t>
            </a:r>
            <a:endParaRPr sz="1600">
              <a:latin typeface="Segoe UI"/>
              <a:cs typeface="Segoe UI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Segoe UI"/>
                <a:cs typeface="Segoe UI"/>
              </a:rPr>
              <a:t>tailored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options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services,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which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is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already table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stakes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for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most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other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industries.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566" y="5561464"/>
            <a:ext cx="193637" cy="42337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43583" y="5480303"/>
            <a:ext cx="10110470" cy="58229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19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0"/>
              </a:spcBef>
            </a:pP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3"/>
              </a:rPr>
              <a:t>https://www2.deloitte.com/us/en/insights/industry/financial-services/insurance-product-development-</a:t>
            </a:r>
            <a:endParaRPr sz="1600">
              <a:latin typeface="Segoe UI"/>
              <a:cs typeface="Segoe UI"/>
            </a:endParaRPr>
          </a:p>
          <a:p>
            <a:pPr marL="90805">
              <a:lnSpc>
                <a:spcPct val="100000"/>
              </a:lnSpc>
            </a:pP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3"/>
              </a:rPr>
              <a:t>capabilities-modernization.html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0432" y="957072"/>
            <a:ext cx="10452100" cy="624840"/>
          </a:xfrm>
          <a:prstGeom prst="rect">
            <a:avLst/>
          </a:prstGeom>
          <a:solidFill>
            <a:srgbClr val="FBD2C2"/>
          </a:solidFill>
        </p:spPr>
        <p:txBody>
          <a:bodyPr vert="horz" wrap="square" lIns="0" tIns="19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"/>
              </a:spcBef>
            </a:pPr>
            <a:r>
              <a:rPr spc="-70" dirty="0"/>
              <a:t>Five</a:t>
            </a:r>
            <a:r>
              <a:rPr spc="-95" dirty="0"/>
              <a:t> </a:t>
            </a:r>
            <a:r>
              <a:rPr spc="-130" dirty="0"/>
              <a:t>Essential</a:t>
            </a:r>
            <a:r>
              <a:rPr spc="-90" dirty="0"/>
              <a:t> </a:t>
            </a:r>
            <a:r>
              <a:rPr spc="-155" dirty="0"/>
              <a:t>Ingredients</a:t>
            </a:r>
            <a:r>
              <a:rPr spc="-85" dirty="0"/>
              <a:t> </a:t>
            </a:r>
            <a:r>
              <a:rPr spc="-200" dirty="0"/>
              <a:t>of</a:t>
            </a:r>
            <a:r>
              <a:rPr spc="-30" dirty="0"/>
              <a:t> </a:t>
            </a:r>
            <a:r>
              <a:rPr spc="-175" dirty="0"/>
              <a:t>Product</a:t>
            </a:r>
            <a:r>
              <a:rPr spc="-80" dirty="0"/>
              <a:t> </a:t>
            </a:r>
            <a:r>
              <a:rPr spc="-35" dirty="0"/>
              <a:t>Development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279" y="957072"/>
            <a:ext cx="835660" cy="6248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266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10"/>
              </a:spcBef>
            </a:pPr>
            <a:r>
              <a:rPr sz="3600" spc="-25" dirty="0">
                <a:latin typeface="Microsoft Sans Serif"/>
                <a:cs typeface="Microsoft Sans Serif"/>
              </a:rPr>
              <a:t>2.2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8257" y="2003882"/>
            <a:ext cx="6388735" cy="12471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Understanding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Client's</a:t>
            </a:r>
            <a:r>
              <a:rPr sz="1600" spc="-7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requirements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Product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Development</a:t>
            </a:r>
            <a:r>
              <a:rPr sz="1600" spc="-6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Dynamics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Analyzing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Costs</a:t>
            </a:r>
            <a:r>
              <a:rPr sz="1600" spc="-2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and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Benefits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Accumulating</a:t>
            </a:r>
            <a:r>
              <a:rPr sz="1600" spc="-11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Reinsurance</a:t>
            </a:r>
            <a:r>
              <a:rPr sz="1600" spc="-5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Support</a:t>
            </a:r>
            <a:endParaRPr sz="1600">
              <a:latin typeface="Segoe UI"/>
              <a:cs typeface="Segoe UI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6870" algn="l"/>
              </a:tabLst>
            </a:pPr>
            <a:r>
              <a:rPr sz="1600" dirty="0">
                <a:latin typeface="Segoe UI"/>
                <a:cs typeface="Segoe UI"/>
              </a:rPr>
              <a:t>Continuous</a:t>
            </a:r>
            <a:r>
              <a:rPr sz="1600" spc="-7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Value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Addition/</a:t>
            </a:r>
            <a:r>
              <a:rPr sz="1600" spc="-5" dirty="0">
                <a:latin typeface="Segoe UI"/>
                <a:cs typeface="Segoe UI"/>
              </a:rPr>
              <a:t> </a:t>
            </a:r>
            <a:r>
              <a:rPr sz="1600" spc="-20" dirty="0">
                <a:latin typeface="Segoe UI"/>
                <a:cs typeface="Segoe UI"/>
              </a:rPr>
              <a:t>Technological</a:t>
            </a:r>
            <a:r>
              <a:rPr sz="1600" spc="-40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Upgrades</a:t>
            </a:r>
            <a:r>
              <a:rPr sz="1600" spc="-2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to</a:t>
            </a:r>
            <a:r>
              <a:rPr sz="1600" spc="-15" dirty="0">
                <a:latin typeface="Segoe UI"/>
                <a:cs typeface="Segoe UI"/>
              </a:rPr>
              <a:t> </a:t>
            </a:r>
            <a:r>
              <a:rPr sz="1600" dirty="0">
                <a:latin typeface="Segoe UI"/>
                <a:cs typeface="Segoe UI"/>
              </a:rPr>
              <a:t>the</a:t>
            </a:r>
            <a:r>
              <a:rPr sz="1600" spc="-30" dirty="0">
                <a:latin typeface="Segoe UI"/>
                <a:cs typeface="Segoe UI"/>
              </a:rPr>
              <a:t> </a:t>
            </a:r>
            <a:r>
              <a:rPr sz="1600" spc="-10" dirty="0">
                <a:latin typeface="Segoe UI"/>
                <a:cs typeface="Segoe UI"/>
              </a:rPr>
              <a:t>Product</a:t>
            </a:r>
            <a:endParaRPr sz="1600">
              <a:latin typeface="Segoe UI"/>
              <a:cs typeface="Segoe U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177" y="5561464"/>
            <a:ext cx="192442" cy="42337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00911" y="5590032"/>
            <a:ext cx="10110470" cy="33845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302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260"/>
              </a:spcBef>
            </a:pPr>
            <a:r>
              <a:rPr sz="16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https://www.linkedin.com/pulse/five-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essential-ingredients-</a:t>
            </a:r>
            <a:r>
              <a:rPr sz="16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product-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development-insurance-rizvi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4696</Words>
  <Application>Microsoft Office PowerPoint</Application>
  <PresentationFormat>Widescreen</PresentationFormat>
  <Paragraphs>617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5" baseType="lpstr">
      <vt:lpstr>Arial</vt:lpstr>
      <vt:lpstr>Arial MT</vt:lpstr>
      <vt:lpstr>Calibri</vt:lpstr>
      <vt:lpstr>Cambria Math</vt:lpstr>
      <vt:lpstr>Microsoft Sans Serif</vt:lpstr>
      <vt:lpstr>Segoe UI</vt:lpstr>
      <vt:lpstr>Tahoma</vt:lpstr>
      <vt:lpstr>Times New Roman</vt:lpstr>
      <vt:lpstr>Wingdings</vt:lpstr>
      <vt:lpstr>Office Theme</vt:lpstr>
      <vt:lpstr>PowerPoint Presentation</vt:lpstr>
      <vt:lpstr>Today’s Agenda</vt:lpstr>
      <vt:lpstr>Introduction</vt:lpstr>
      <vt:lpstr>Terminology in GI</vt:lpstr>
      <vt:lpstr>Terminology in GI</vt:lpstr>
      <vt:lpstr>Terminology in GI</vt:lpstr>
      <vt:lpstr>What is an Insurance product?</vt:lpstr>
      <vt:lpstr>Why is there need for modernizing?</vt:lpstr>
      <vt:lpstr>Five Essential Ingredients of Product Development</vt:lpstr>
      <vt:lpstr>Factors in Product Design</vt:lpstr>
      <vt:lpstr>Profitability</vt:lpstr>
      <vt:lpstr>Marketability</vt:lpstr>
      <vt:lpstr>Competitiveness</vt:lpstr>
      <vt:lpstr>Financing requirement</vt:lpstr>
      <vt:lpstr>Risk characteristics</vt:lpstr>
      <vt:lpstr>Onerousness of any Guarantees</vt:lpstr>
      <vt:lpstr>Sensitivity of Profit</vt:lpstr>
      <vt:lpstr>Extent of Cross-subsidies</vt:lpstr>
      <vt:lpstr>Administration system</vt:lpstr>
      <vt:lpstr>Consistency with other product</vt:lpstr>
      <vt:lpstr>Regulatory requirement</vt:lpstr>
      <vt:lpstr>What is Reinsurance?</vt:lpstr>
      <vt:lpstr>Reinsurance</vt:lpstr>
      <vt:lpstr>Terminology with Reinsurance</vt:lpstr>
      <vt:lpstr>Terminology with Reinsurance</vt:lpstr>
      <vt:lpstr>Profitability</vt:lpstr>
      <vt:lpstr>Operating cycle of non-life industry</vt:lpstr>
      <vt:lpstr>GWP – Sharing (Example)</vt:lpstr>
      <vt:lpstr>PowerPoint Presentation</vt:lpstr>
      <vt:lpstr>Premium Ceded</vt:lpstr>
      <vt:lpstr>Premium Ceded - Example</vt:lpstr>
      <vt:lpstr>Reinsurance – In depth</vt:lpstr>
      <vt:lpstr>Reinsurance – In depth</vt:lpstr>
      <vt:lpstr>Reinsurance – In depth</vt:lpstr>
      <vt:lpstr>Reinsurance – In depth</vt:lpstr>
      <vt:lpstr>Reinsurance – In depth</vt:lpstr>
      <vt:lpstr>Understand the following Terminology</vt:lpstr>
      <vt:lpstr>Understand the following Terminology</vt:lpstr>
      <vt:lpstr>Unexpired Risk Reserve</vt:lpstr>
      <vt:lpstr>URR – Case study</vt:lpstr>
      <vt:lpstr>Net earned Premium</vt:lpstr>
      <vt:lpstr>Reinsurance Commission</vt:lpstr>
      <vt:lpstr>Acquisition Cost</vt:lpstr>
      <vt:lpstr>Claims</vt:lpstr>
      <vt:lpstr>Claims</vt:lpstr>
      <vt:lpstr>Underwriting Result &amp; Profit</vt:lpstr>
      <vt:lpstr>Underwriting Result &amp; Profit - Example</vt:lpstr>
      <vt:lpstr>Combined Ratio</vt:lpstr>
      <vt:lpstr>Loss Ratio</vt:lpstr>
      <vt:lpstr>Loss Ratio</vt:lpstr>
      <vt:lpstr>Net Commission Ratio</vt:lpstr>
      <vt:lpstr>Net Commission Ratio</vt:lpstr>
      <vt:lpstr>Expense Ratio</vt:lpstr>
      <vt:lpstr>Expense Ratio</vt:lpstr>
      <vt:lpstr>Combined ratio vs U/w 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Vinkal jain</cp:lastModifiedBy>
  <cp:revision>2</cp:revision>
  <dcterms:created xsi:type="dcterms:W3CDTF">2025-08-04T06:09:07Z</dcterms:created>
  <dcterms:modified xsi:type="dcterms:W3CDTF">2025-08-04T06:24:42Z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2025-08-04T00:00:00Z</vt:filetime>
  </property>
  <property fmtid="{D5CDD505-2E9C-101B-9397-08002B2CF9AE}" pid="5" name="Producer">
    <vt:lpwstr>www.ilovepdf.com</vt:lpwstr>
  </property>
</Properties>
</file>