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Lst>
  <p:sldSz cy="6858000" cx="12192000"/>
  <p:notesSz cx="6858000" cy="9144000"/>
  <p:embeddedFontLst>
    <p:embeddedFont>
      <p:font typeface="Lora"/>
      <p:regular r:id="rId54"/>
      <p:bold r:id="rId55"/>
      <p:italic r:id="rId56"/>
      <p:boldItalic r:id="rId57"/>
    </p:embeddedFont>
    <p:embeddedFont>
      <p:font typeface="Quattrocento Sans"/>
      <p:regular r:id="rId58"/>
      <p:bold r:id="rId59"/>
      <p:italic r:id="rId60"/>
      <p:boldItalic r:id="rId61"/>
    </p:embeddedFont>
    <p:embeddedFont>
      <p:font typeface="Roboto Light"/>
      <p:regular r:id="rId62"/>
      <p:bold r:id="rId63"/>
      <p:italic r:id="rId64"/>
      <p:boldItalic r:id="rId65"/>
    </p:embeddedFont>
    <p:embeddedFont>
      <p:font typeface="Helvetica Neue"/>
      <p:regular r:id="rId66"/>
      <p:bold r:id="rId67"/>
      <p:italic r:id="rId68"/>
      <p:boldItalic r:id="rId6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70" roundtripDataSignature="AMtx7mh7wXBOzzMEB725vcu3FNnvs2bn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0" Type="http://customschemas.google.com/relationships/presentationmetadata" Target="meta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RobotoLight-regular.fntdata"/><Relationship Id="rId61" Type="http://schemas.openxmlformats.org/officeDocument/2006/relationships/font" Target="fonts/QuattrocentoSans-boldItalic.fntdata"/><Relationship Id="rId20" Type="http://schemas.openxmlformats.org/officeDocument/2006/relationships/slide" Target="slides/slide15.xml"/><Relationship Id="rId64" Type="http://schemas.openxmlformats.org/officeDocument/2006/relationships/font" Target="fonts/RobotoLight-italic.fntdata"/><Relationship Id="rId63" Type="http://schemas.openxmlformats.org/officeDocument/2006/relationships/font" Target="fonts/RobotoLight-bold.fntdata"/><Relationship Id="rId22" Type="http://schemas.openxmlformats.org/officeDocument/2006/relationships/slide" Target="slides/slide17.xml"/><Relationship Id="rId66" Type="http://schemas.openxmlformats.org/officeDocument/2006/relationships/font" Target="fonts/HelveticaNeue-regular.fntdata"/><Relationship Id="rId21" Type="http://schemas.openxmlformats.org/officeDocument/2006/relationships/slide" Target="slides/slide16.xml"/><Relationship Id="rId65" Type="http://schemas.openxmlformats.org/officeDocument/2006/relationships/font" Target="fonts/RobotoLight-boldItalic.fntdata"/><Relationship Id="rId24" Type="http://schemas.openxmlformats.org/officeDocument/2006/relationships/slide" Target="slides/slide19.xml"/><Relationship Id="rId68" Type="http://schemas.openxmlformats.org/officeDocument/2006/relationships/font" Target="fonts/HelveticaNeue-italic.fntdata"/><Relationship Id="rId23" Type="http://schemas.openxmlformats.org/officeDocument/2006/relationships/slide" Target="slides/slide18.xml"/><Relationship Id="rId67" Type="http://schemas.openxmlformats.org/officeDocument/2006/relationships/font" Target="fonts/HelveticaNeue-bold.fntdata"/><Relationship Id="rId60" Type="http://schemas.openxmlformats.org/officeDocument/2006/relationships/font" Target="fonts/QuattrocentoSans-italic.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HelveticaNeue-bold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Lora-bold.fntdata"/><Relationship Id="rId10" Type="http://schemas.openxmlformats.org/officeDocument/2006/relationships/slide" Target="slides/slide5.xml"/><Relationship Id="rId54" Type="http://schemas.openxmlformats.org/officeDocument/2006/relationships/font" Target="fonts/Lora-regular.fntdata"/><Relationship Id="rId13" Type="http://schemas.openxmlformats.org/officeDocument/2006/relationships/slide" Target="slides/slide8.xml"/><Relationship Id="rId57" Type="http://schemas.openxmlformats.org/officeDocument/2006/relationships/font" Target="fonts/Lora-boldItalic.fntdata"/><Relationship Id="rId12" Type="http://schemas.openxmlformats.org/officeDocument/2006/relationships/slide" Target="slides/slide7.xml"/><Relationship Id="rId56" Type="http://schemas.openxmlformats.org/officeDocument/2006/relationships/font" Target="fonts/Lora-italic.fntdata"/><Relationship Id="rId15" Type="http://schemas.openxmlformats.org/officeDocument/2006/relationships/slide" Target="slides/slide10.xml"/><Relationship Id="rId59" Type="http://schemas.openxmlformats.org/officeDocument/2006/relationships/font" Target="fonts/QuattrocentoSans-bold.fntdata"/><Relationship Id="rId14" Type="http://schemas.openxmlformats.org/officeDocument/2006/relationships/slide" Target="slides/slide9.xml"/><Relationship Id="rId58" Type="http://schemas.openxmlformats.org/officeDocument/2006/relationships/font" Target="fonts/QuattrocentoSans-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85" name="Google Shape;18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94" name="Google Shape;19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03" name="Google Shape;20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13" name="Google Shape;21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22" name="Google Shape;22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28" name="Google Shape;328;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2" name="Google Shape;492;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0" name="Google Shape;500;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 name="Google Shape;508;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6" name="Google Shape;516;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59" name="Google Shape;15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76" name="Google Shape;17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8" name="Shape 78"/>
        <p:cNvGrpSpPr/>
        <p:nvPr/>
      </p:nvGrpSpPr>
      <p:grpSpPr>
        <a:xfrm>
          <a:off x="0" y="0"/>
          <a:ext cx="0" cy="0"/>
          <a:chOff x="0" y="0"/>
          <a:chExt cx="0" cy="0"/>
        </a:xfrm>
      </p:grpSpPr>
      <p:sp>
        <p:nvSpPr>
          <p:cNvPr id="79" name="Google Shape;79;p5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Lor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595959"/>
              </a:buClr>
              <a:buSzPts val="3200"/>
              <a:buNone/>
              <a:defRPr sz="3200"/>
            </a:lvl1pPr>
            <a:lvl2pPr indent="-406400" lvl="1" marL="914400" algn="l">
              <a:lnSpc>
                <a:spcPct val="110000"/>
              </a:lnSpc>
              <a:spcBef>
                <a:spcPts val="500"/>
              </a:spcBef>
              <a:spcAft>
                <a:spcPts val="0"/>
              </a:spcAft>
              <a:buClr>
                <a:srgbClr val="595959"/>
              </a:buClr>
              <a:buSzPts val="2800"/>
              <a:buChar char="•"/>
              <a:defRPr sz="2800"/>
            </a:lvl2pPr>
            <a:lvl3pPr indent="-381000" lvl="2" marL="1371600" algn="l">
              <a:lnSpc>
                <a:spcPct val="110000"/>
              </a:lnSpc>
              <a:spcBef>
                <a:spcPts val="500"/>
              </a:spcBef>
              <a:spcAft>
                <a:spcPts val="0"/>
              </a:spcAft>
              <a:buClr>
                <a:srgbClr val="595959"/>
              </a:buClr>
              <a:buSzPts val="2400"/>
              <a:buChar char="•"/>
              <a:defRPr sz="2400"/>
            </a:lvl3pPr>
            <a:lvl4pPr indent="-355600" lvl="3" marL="1828800" algn="l">
              <a:lnSpc>
                <a:spcPct val="110000"/>
              </a:lnSpc>
              <a:spcBef>
                <a:spcPts val="500"/>
              </a:spcBef>
              <a:spcAft>
                <a:spcPts val="0"/>
              </a:spcAft>
              <a:buClr>
                <a:srgbClr val="595959"/>
              </a:buClr>
              <a:buSzPts val="2000"/>
              <a:buChar char="•"/>
              <a:defRPr sz="2000"/>
            </a:lvl4pPr>
            <a:lvl5pPr indent="-355600" lvl="4" marL="2286000" algn="l">
              <a:lnSpc>
                <a:spcPct val="110000"/>
              </a:lnSpc>
              <a:spcBef>
                <a:spcPts val="500"/>
              </a:spcBef>
              <a:spcAft>
                <a:spcPts val="0"/>
              </a:spcAft>
              <a:buClr>
                <a:srgbClr val="595959"/>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1" name="Google Shape;81;p5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595959"/>
              </a:buClr>
              <a:buSzPts val="1600"/>
              <a:buNone/>
              <a:defRPr sz="1600"/>
            </a:lvl1pPr>
            <a:lvl2pPr indent="-228600" lvl="1" marL="914400" algn="l">
              <a:lnSpc>
                <a:spcPct val="110000"/>
              </a:lnSpc>
              <a:spcBef>
                <a:spcPts val="500"/>
              </a:spcBef>
              <a:spcAft>
                <a:spcPts val="0"/>
              </a:spcAft>
              <a:buClr>
                <a:srgbClr val="595959"/>
              </a:buClr>
              <a:buSzPts val="1400"/>
              <a:buNone/>
              <a:defRPr sz="1400"/>
            </a:lvl2pPr>
            <a:lvl3pPr indent="-228600" lvl="2" marL="1371600" algn="l">
              <a:lnSpc>
                <a:spcPct val="110000"/>
              </a:lnSpc>
              <a:spcBef>
                <a:spcPts val="500"/>
              </a:spcBef>
              <a:spcAft>
                <a:spcPts val="0"/>
              </a:spcAft>
              <a:buClr>
                <a:srgbClr val="595959"/>
              </a:buClr>
              <a:buSzPts val="1200"/>
              <a:buNone/>
              <a:defRPr sz="1200"/>
            </a:lvl3pPr>
            <a:lvl4pPr indent="-228600" lvl="3" marL="1828800" algn="l">
              <a:lnSpc>
                <a:spcPct val="110000"/>
              </a:lnSpc>
              <a:spcBef>
                <a:spcPts val="500"/>
              </a:spcBef>
              <a:spcAft>
                <a:spcPts val="0"/>
              </a:spcAft>
              <a:buClr>
                <a:srgbClr val="595959"/>
              </a:buClr>
              <a:buSzPts val="1000"/>
              <a:buNone/>
              <a:defRPr sz="1000"/>
            </a:lvl4pPr>
            <a:lvl5pPr indent="-228600" lvl="4" marL="2286000" algn="l">
              <a:lnSpc>
                <a:spcPct val="110000"/>
              </a:lnSpc>
              <a:spcBef>
                <a:spcPts val="500"/>
              </a:spcBef>
              <a:spcAft>
                <a:spcPts val="0"/>
              </a:spcAft>
              <a:buClr>
                <a:srgbClr val="595959"/>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2" name="Google Shape;82;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5" name="Shape 85"/>
        <p:cNvGrpSpPr/>
        <p:nvPr/>
      </p:nvGrpSpPr>
      <p:grpSpPr>
        <a:xfrm>
          <a:off x="0" y="0"/>
          <a:ext cx="0" cy="0"/>
          <a:chOff x="0" y="0"/>
          <a:chExt cx="0" cy="0"/>
        </a:xfrm>
      </p:grpSpPr>
      <p:sp>
        <p:nvSpPr>
          <p:cNvPr id="86" name="Google Shape;86;p6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Lor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60"/>
          <p:cNvSpPr/>
          <p:nvPr>
            <p:ph idx="2" type="pic"/>
          </p:nvPr>
        </p:nvSpPr>
        <p:spPr>
          <a:xfrm>
            <a:off x="5183188" y="987425"/>
            <a:ext cx="6172200" cy="4873625"/>
          </a:xfrm>
          <a:prstGeom prst="rect">
            <a:avLst/>
          </a:prstGeom>
          <a:noFill/>
          <a:ln>
            <a:noFill/>
          </a:ln>
        </p:spPr>
      </p:sp>
      <p:sp>
        <p:nvSpPr>
          <p:cNvPr id="88" name="Google Shape;88;p6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595959"/>
              </a:buClr>
              <a:buSzPts val="1600"/>
              <a:buNone/>
              <a:defRPr sz="1600"/>
            </a:lvl1pPr>
            <a:lvl2pPr indent="-228600" lvl="1" marL="914400" algn="l">
              <a:lnSpc>
                <a:spcPct val="110000"/>
              </a:lnSpc>
              <a:spcBef>
                <a:spcPts val="500"/>
              </a:spcBef>
              <a:spcAft>
                <a:spcPts val="0"/>
              </a:spcAft>
              <a:buClr>
                <a:srgbClr val="595959"/>
              </a:buClr>
              <a:buSzPts val="1400"/>
              <a:buNone/>
              <a:defRPr sz="1400"/>
            </a:lvl2pPr>
            <a:lvl3pPr indent="-228600" lvl="2" marL="1371600" algn="l">
              <a:lnSpc>
                <a:spcPct val="110000"/>
              </a:lnSpc>
              <a:spcBef>
                <a:spcPts val="500"/>
              </a:spcBef>
              <a:spcAft>
                <a:spcPts val="0"/>
              </a:spcAft>
              <a:buClr>
                <a:srgbClr val="595959"/>
              </a:buClr>
              <a:buSzPts val="1200"/>
              <a:buNone/>
              <a:defRPr sz="1200"/>
            </a:lvl3pPr>
            <a:lvl4pPr indent="-228600" lvl="3" marL="1828800" algn="l">
              <a:lnSpc>
                <a:spcPct val="110000"/>
              </a:lnSpc>
              <a:spcBef>
                <a:spcPts val="500"/>
              </a:spcBef>
              <a:spcAft>
                <a:spcPts val="0"/>
              </a:spcAft>
              <a:buClr>
                <a:srgbClr val="595959"/>
              </a:buClr>
              <a:buSzPts val="1000"/>
              <a:buNone/>
              <a:defRPr sz="1000"/>
            </a:lvl4pPr>
            <a:lvl5pPr indent="-228600" lvl="4" marL="2286000" algn="l">
              <a:lnSpc>
                <a:spcPct val="110000"/>
              </a:lnSpc>
              <a:spcBef>
                <a:spcPts val="500"/>
              </a:spcBef>
              <a:spcAft>
                <a:spcPts val="0"/>
              </a:spcAft>
              <a:buClr>
                <a:srgbClr val="595959"/>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9" name="Google Shape;89;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2" name="Shape 92"/>
        <p:cNvGrpSpPr/>
        <p:nvPr/>
      </p:nvGrpSpPr>
      <p:grpSpPr>
        <a:xfrm>
          <a:off x="0" y="0"/>
          <a:ext cx="0" cy="0"/>
          <a:chOff x="0" y="0"/>
          <a:chExt cx="0" cy="0"/>
        </a:xfrm>
      </p:grpSpPr>
      <p:sp>
        <p:nvSpPr>
          <p:cNvPr id="93" name="Google Shape;93;p61"/>
          <p:cNvSpPr txBox="1"/>
          <p:nvPr>
            <p:ph type="title"/>
          </p:nvPr>
        </p:nvSpPr>
        <p:spPr>
          <a:xfrm>
            <a:off x="838200" y="681037"/>
            <a:ext cx="10515600" cy="7411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61"/>
          <p:cNvSpPr txBox="1"/>
          <p:nvPr>
            <p:ph idx="1" type="body"/>
          </p:nvPr>
        </p:nvSpPr>
        <p:spPr>
          <a:xfrm rot="5400000">
            <a:off x="3718625" y="-1458212"/>
            <a:ext cx="4754750" cy="105156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595959"/>
              </a:buClr>
              <a:buSzPts val="1800"/>
              <a:buNone/>
              <a:defRPr/>
            </a:lvl1pPr>
            <a:lvl2pPr indent="-342900" lvl="1" marL="914400" algn="l">
              <a:lnSpc>
                <a:spcPct val="110000"/>
              </a:lnSpc>
              <a:spcBef>
                <a:spcPts val="500"/>
              </a:spcBef>
              <a:spcAft>
                <a:spcPts val="0"/>
              </a:spcAft>
              <a:buClr>
                <a:srgbClr val="595959"/>
              </a:buClr>
              <a:buSzPts val="1800"/>
              <a:buChar char="•"/>
              <a:defRPr/>
            </a:lvl2pPr>
            <a:lvl3pPr indent="-342900" lvl="2" marL="1371600" algn="l">
              <a:lnSpc>
                <a:spcPct val="110000"/>
              </a:lnSpc>
              <a:spcBef>
                <a:spcPts val="500"/>
              </a:spcBef>
              <a:spcAft>
                <a:spcPts val="0"/>
              </a:spcAft>
              <a:buClr>
                <a:srgbClr val="595959"/>
              </a:buClr>
              <a:buSzPts val="1800"/>
              <a:buChar char="•"/>
              <a:defRPr/>
            </a:lvl3pPr>
            <a:lvl4pPr indent="-342900" lvl="3" marL="1828800" algn="l">
              <a:lnSpc>
                <a:spcPct val="110000"/>
              </a:lnSpc>
              <a:spcBef>
                <a:spcPts val="500"/>
              </a:spcBef>
              <a:spcAft>
                <a:spcPts val="0"/>
              </a:spcAft>
              <a:buClr>
                <a:srgbClr val="595959"/>
              </a:buClr>
              <a:buSzPts val="1800"/>
              <a:buChar char="•"/>
              <a:defRPr/>
            </a:lvl4pPr>
            <a:lvl5pPr indent="-342900" lvl="4" marL="2286000" algn="l">
              <a:lnSpc>
                <a:spcPct val="11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8" name="Shape 98"/>
        <p:cNvGrpSpPr/>
        <p:nvPr/>
      </p:nvGrpSpPr>
      <p:grpSpPr>
        <a:xfrm>
          <a:off x="0" y="0"/>
          <a:ext cx="0" cy="0"/>
          <a:chOff x="0" y="0"/>
          <a:chExt cx="0" cy="0"/>
        </a:xfrm>
      </p:grpSpPr>
      <p:sp>
        <p:nvSpPr>
          <p:cNvPr id="99" name="Google Shape;99;p6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6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595959"/>
              </a:buClr>
              <a:buSzPts val="1800"/>
              <a:buNone/>
              <a:defRPr/>
            </a:lvl1pPr>
            <a:lvl2pPr indent="-342900" lvl="1" marL="914400" algn="l">
              <a:lnSpc>
                <a:spcPct val="110000"/>
              </a:lnSpc>
              <a:spcBef>
                <a:spcPts val="500"/>
              </a:spcBef>
              <a:spcAft>
                <a:spcPts val="0"/>
              </a:spcAft>
              <a:buClr>
                <a:srgbClr val="595959"/>
              </a:buClr>
              <a:buSzPts val="1800"/>
              <a:buChar char="•"/>
              <a:defRPr/>
            </a:lvl2pPr>
            <a:lvl3pPr indent="-342900" lvl="2" marL="1371600" algn="l">
              <a:lnSpc>
                <a:spcPct val="110000"/>
              </a:lnSpc>
              <a:spcBef>
                <a:spcPts val="500"/>
              </a:spcBef>
              <a:spcAft>
                <a:spcPts val="0"/>
              </a:spcAft>
              <a:buClr>
                <a:srgbClr val="595959"/>
              </a:buClr>
              <a:buSzPts val="1800"/>
              <a:buChar char="•"/>
              <a:defRPr/>
            </a:lvl3pPr>
            <a:lvl4pPr indent="-342900" lvl="3" marL="1828800" algn="l">
              <a:lnSpc>
                <a:spcPct val="110000"/>
              </a:lnSpc>
              <a:spcBef>
                <a:spcPts val="500"/>
              </a:spcBef>
              <a:spcAft>
                <a:spcPts val="0"/>
              </a:spcAft>
              <a:buClr>
                <a:srgbClr val="595959"/>
              </a:buClr>
              <a:buSzPts val="1800"/>
              <a:buChar char="•"/>
              <a:defRPr/>
            </a:lvl4pPr>
            <a:lvl5pPr indent="-342900" lvl="4" marL="2286000" algn="l">
              <a:lnSpc>
                <a:spcPct val="11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type="obj">
  <p:cSld name="OBJECT">
    <p:spTree>
      <p:nvGrpSpPr>
        <p:cNvPr id="19" name="Shape 19"/>
        <p:cNvGrpSpPr/>
        <p:nvPr/>
      </p:nvGrpSpPr>
      <p:grpSpPr>
        <a:xfrm>
          <a:off x="0" y="0"/>
          <a:ext cx="0" cy="0"/>
          <a:chOff x="0" y="0"/>
          <a:chExt cx="0" cy="0"/>
        </a:xfrm>
      </p:grpSpPr>
      <p:pic>
        <p:nvPicPr>
          <p:cNvPr id="20" name="Google Shape;20;p51"/>
          <p:cNvPicPr preferRelativeResize="0"/>
          <p:nvPr/>
        </p:nvPicPr>
        <p:blipFill rotWithShape="1">
          <a:blip r:embed="rId2">
            <a:alphaModFix/>
          </a:blip>
          <a:srcRect b="0" l="0" r="0" t="0"/>
          <a:stretch/>
        </p:blipFill>
        <p:spPr>
          <a:xfrm>
            <a:off x="0" y="0"/>
            <a:ext cx="12192000" cy="923925"/>
          </a:xfrm>
          <a:prstGeom prst="rect">
            <a:avLst/>
          </a:prstGeom>
          <a:noFill/>
          <a:ln>
            <a:noFill/>
          </a:ln>
        </p:spPr>
      </p:pic>
      <p:sp>
        <p:nvSpPr>
          <p:cNvPr id="21" name="Google Shape;21;p51"/>
          <p:cNvSpPr txBox="1"/>
          <p:nvPr>
            <p:ph type="title"/>
          </p:nvPr>
        </p:nvSpPr>
        <p:spPr>
          <a:xfrm>
            <a:off x="838200" y="681037"/>
            <a:ext cx="10515600" cy="7411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51"/>
          <p:cNvSpPr txBox="1"/>
          <p:nvPr>
            <p:ph idx="1" type="body"/>
          </p:nvPr>
        </p:nvSpPr>
        <p:spPr>
          <a:xfrm>
            <a:off x="838200" y="1422213"/>
            <a:ext cx="10515600" cy="475475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595959"/>
              </a:buClr>
              <a:buSzPts val="1800"/>
              <a:buNone/>
              <a:defRPr/>
            </a:lvl1pPr>
            <a:lvl2pPr indent="-342900" lvl="1" marL="914400" algn="l">
              <a:lnSpc>
                <a:spcPct val="110000"/>
              </a:lnSpc>
              <a:spcBef>
                <a:spcPts val="500"/>
              </a:spcBef>
              <a:spcAft>
                <a:spcPts val="0"/>
              </a:spcAft>
              <a:buClr>
                <a:srgbClr val="595959"/>
              </a:buClr>
              <a:buSzPts val="1800"/>
              <a:buChar char="•"/>
              <a:defRPr/>
            </a:lvl2pPr>
            <a:lvl3pPr indent="-342900" lvl="2" marL="1371600" algn="l">
              <a:lnSpc>
                <a:spcPct val="110000"/>
              </a:lnSpc>
              <a:spcBef>
                <a:spcPts val="500"/>
              </a:spcBef>
              <a:spcAft>
                <a:spcPts val="0"/>
              </a:spcAft>
              <a:buClr>
                <a:srgbClr val="595959"/>
              </a:buClr>
              <a:buSzPts val="1800"/>
              <a:buChar char="•"/>
              <a:defRPr/>
            </a:lvl3pPr>
            <a:lvl4pPr indent="-342900" lvl="3" marL="1828800" algn="l">
              <a:lnSpc>
                <a:spcPct val="110000"/>
              </a:lnSpc>
              <a:spcBef>
                <a:spcPts val="500"/>
              </a:spcBef>
              <a:spcAft>
                <a:spcPts val="0"/>
              </a:spcAft>
              <a:buClr>
                <a:srgbClr val="595959"/>
              </a:buClr>
              <a:buSzPts val="1800"/>
              <a:buChar char="•"/>
              <a:defRPr/>
            </a:lvl4pPr>
            <a:lvl5pPr indent="-342900" lvl="4" marL="2286000" algn="l">
              <a:lnSpc>
                <a:spcPct val="11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sp>
        <p:nvSpPr>
          <p:cNvPr id="27" name="Google Shape;27;p52"/>
          <p:cNvSpPr/>
          <p:nvPr/>
        </p:nvSpPr>
        <p:spPr>
          <a:xfrm>
            <a:off x="2103120" y="3036776"/>
            <a:ext cx="7985760" cy="394447"/>
          </a:xfrm>
          <a:prstGeom prst="rect">
            <a:avLst/>
          </a:prstGeom>
          <a:solidFill>
            <a:srgbClr val="FCD3C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26724"/>
              </a:solidFill>
              <a:latin typeface="Calibri"/>
              <a:ea typeface="Calibri"/>
              <a:cs typeface="Calibri"/>
              <a:sym typeface="Calibri"/>
            </a:endParaRPr>
          </a:p>
        </p:txBody>
      </p:sp>
      <p:sp>
        <p:nvSpPr>
          <p:cNvPr id="28" name="Google Shape;28;p5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400"/>
              <a:buFont typeface="Lora"/>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110000"/>
              </a:lnSpc>
              <a:spcBef>
                <a:spcPts val="1000"/>
              </a:spcBef>
              <a:spcAft>
                <a:spcPts val="0"/>
              </a:spcAft>
              <a:buClr>
                <a:srgbClr val="595959"/>
              </a:buClr>
              <a:buSzPts val="2400"/>
              <a:buNone/>
              <a:defRPr sz="2400"/>
            </a:lvl1pPr>
            <a:lvl2pPr lvl="1" algn="ctr">
              <a:lnSpc>
                <a:spcPct val="110000"/>
              </a:lnSpc>
              <a:spcBef>
                <a:spcPts val="500"/>
              </a:spcBef>
              <a:spcAft>
                <a:spcPts val="0"/>
              </a:spcAft>
              <a:buClr>
                <a:srgbClr val="595959"/>
              </a:buClr>
              <a:buSzPts val="2000"/>
              <a:buNone/>
              <a:defRPr sz="2000"/>
            </a:lvl2pPr>
            <a:lvl3pPr lvl="2" algn="ctr">
              <a:lnSpc>
                <a:spcPct val="110000"/>
              </a:lnSpc>
              <a:spcBef>
                <a:spcPts val="500"/>
              </a:spcBef>
              <a:spcAft>
                <a:spcPts val="0"/>
              </a:spcAft>
              <a:buClr>
                <a:srgbClr val="595959"/>
              </a:buClr>
              <a:buSzPts val="1800"/>
              <a:buNone/>
              <a:defRPr sz="1800"/>
            </a:lvl3pPr>
            <a:lvl4pPr lvl="3" algn="ctr">
              <a:lnSpc>
                <a:spcPct val="110000"/>
              </a:lnSpc>
              <a:spcBef>
                <a:spcPts val="500"/>
              </a:spcBef>
              <a:spcAft>
                <a:spcPts val="0"/>
              </a:spcAft>
              <a:buClr>
                <a:srgbClr val="595959"/>
              </a:buClr>
              <a:buSzPts val="1600"/>
              <a:buNone/>
              <a:defRPr sz="1600"/>
            </a:lvl4pPr>
            <a:lvl5pPr lvl="4" algn="ctr">
              <a:lnSpc>
                <a:spcPct val="110000"/>
              </a:lnSpc>
              <a:spcBef>
                <a:spcPts val="50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0" name="Google Shape;30;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3" name="Shape 33"/>
        <p:cNvGrpSpPr/>
        <p:nvPr/>
      </p:nvGrpSpPr>
      <p:grpSpPr>
        <a:xfrm>
          <a:off x="0" y="0"/>
          <a:ext cx="0" cy="0"/>
          <a:chOff x="0" y="0"/>
          <a:chExt cx="0" cy="0"/>
        </a:xfrm>
      </p:grpSpPr>
      <p:sp>
        <p:nvSpPr>
          <p:cNvPr id="34" name="Google Shape;34;p53"/>
          <p:cNvSpPr/>
          <p:nvPr/>
        </p:nvSpPr>
        <p:spPr>
          <a:xfrm>
            <a:off x="838200" y="914400"/>
            <a:ext cx="6252882" cy="394447"/>
          </a:xfrm>
          <a:prstGeom prst="rect">
            <a:avLst/>
          </a:prstGeom>
          <a:solidFill>
            <a:srgbClr val="FCD3C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26724"/>
              </a:solidFill>
              <a:latin typeface="Calibri"/>
              <a:ea typeface="Calibri"/>
              <a:cs typeface="Calibri"/>
              <a:sym typeface="Calibri"/>
            </a:endParaRPr>
          </a:p>
        </p:txBody>
      </p:sp>
      <p:sp>
        <p:nvSpPr>
          <p:cNvPr id="35" name="Google Shape;35;p53"/>
          <p:cNvSpPr txBox="1"/>
          <p:nvPr>
            <p:ph type="title"/>
          </p:nvPr>
        </p:nvSpPr>
        <p:spPr>
          <a:xfrm>
            <a:off x="838200" y="681037"/>
            <a:ext cx="10515600" cy="7411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3"/>
          <p:cNvSpPr txBox="1"/>
          <p:nvPr>
            <p:ph idx="1" type="body"/>
          </p:nvPr>
        </p:nvSpPr>
        <p:spPr>
          <a:xfrm>
            <a:off x="838200" y="1422213"/>
            <a:ext cx="10515600" cy="475475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595959"/>
              </a:buClr>
              <a:buSzPts val="1800"/>
              <a:buNone/>
              <a:defRPr/>
            </a:lvl1pPr>
            <a:lvl2pPr indent="-342900" lvl="1" marL="914400" algn="l">
              <a:lnSpc>
                <a:spcPct val="110000"/>
              </a:lnSpc>
              <a:spcBef>
                <a:spcPts val="500"/>
              </a:spcBef>
              <a:spcAft>
                <a:spcPts val="0"/>
              </a:spcAft>
              <a:buClr>
                <a:srgbClr val="595959"/>
              </a:buClr>
              <a:buSzPts val="1800"/>
              <a:buChar char="•"/>
              <a:defRPr/>
            </a:lvl2pPr>
            <a:lvl3pPr indent="-342900" lvl="2" marL="1371600" algn="l">
              <a:lnSpc>
                <a:spcPct val="110000"/>
              </a:lnSpc>
              <a:spcBef>
                <a:spcPts val="500"/>
              </a:spcBef>
              <a:spcAft>
                <a:spcPts val="0"/>
              </a:spcAft>
              <a:buClr>
                <a:srgbClr val="595959"/>
              </a:buClr>
              <a:buSzPts val="1800"/>
              <a:buChar char="•"/>
              <a:defRPr/>
            </a:lvl3pPr>
            <a:lvl4pPr indent="-342900" lvl="3" marL="1828800" algn="l">
              <a:lnSpc>
                <a:spcPct val="110000"/>
              </a:lnSpc>
              <a:spcBef>
                <a:spcPts val="500"/>
              </a:spcBef>
              <a:spcAft>
                <a:spcPts val="0"/>
              </a:spcAft>
              <a:buClr>
                <a:srgbClr val="595959"/>
              </a:buClr>
              <a:buSzPts val="1800"/>
              <a:buChar char="•"/>
              <a:defRPr/>
            </a:lvl4pPr>
            <a:lvl5pPr indent="-342900" lvl="4" marL="2286000" algn="l">
              <a:lnSpc>
                <a:spcPct val="11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40" name="Shape 40"/>
        <p:cNvGrpSpPr/>
        <p:nvPr/>
      </p:nvGrpSpPr>
      <p:grpSpPr>
        <a:xfrm>
          <a:off x="0" y="0"/>
          <a:ext cx="0" cy="0"/>
          <a:chOff x="0" y="0"/>
          <a:chExt cx="0" cy="0"/>
        </a:xfrm>
      </p:grpSpPr>
      <p:pic>
        <p:nvPicPr>
          <p:cNvPr id="41" name="Google Shape;41;p54"/>
          <p:cNvPicPr preferRelativeResize="0"/>
          <p:nvPr/>
        </p:nvPicPr>
        <p:blipFill rotWithShape="1">
          <a:blip r:embed="rId2">
            <a:alphaModFix/>
          </a:blip>
          <a:srcRect b="0" l="0" r="0" t="0"/>
          <a:stretch/>
        </p:blipFill>
        <p:spPr>
          <a:xfrm>
            <a:off x="0" y="0"/>
            <a:ext cx="12192000" cy="923925"/>
          </a:xfrm>
          <a:prstGeom prst="rect">
            <a:avLst/>
          </a:prstGeom>
          <a:noFill/>
          <a:ln>
            <a:noFill/>
          </a:ln>
        </p:spPr>
      </p:pic>
      <p:sp>
        <p:nvSpPr>
          <p:cNvPr id="42" name="Google Shape;42;p54"/>
          <p:cNvSpPr/>
          <p:nvPr/>
        </p:nvSpPr>
        <p:spPr>
          <a:xfrm>
            <a:off x="838200" y="914400"/>
            <a:ext cx="6252882" cy="394447"/>
          </a:xfrm>
          <a:prstGeom prst="rect">
            <a:avLst/>
          </a:prstGeom>
          <a:solidFill>
            <a:srgbClr val="FCD3C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26724"/>
              </a:solidFill>
              <a:latin typeface="Calibri"/>
              <a:ea typeface="Calibri"/>
              <a:cs typeface="Calibri"/>
              <a:sym typeface="Calibri"/>
            </a:endParaRPr>
          </a:p>
        </p:txBody>
      </p:sp>
      <p:sp>
        <p:nvSpPr>
          <p:cNvPr id="43" name="Google Shape;43;p54"/>
          <p:cNvSpPr txBox="1"/>
          <p:nvPr>
            <p:ph type="title"/>
          </p:nvPr>
        </p:nvSpPr>
        <p:spPr>
          <a:xfrm>
            <a:off x="838200" y="681037"/>
            <a:ext cx="10515600" cy="7411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54"/>
          <p:cNvSpPr txBox="1"/>
          <p:nvPr>
            <p:ph idx="1" type="body"/>
          </p:nvPr>
        </p:nvSpPr>
        <p:spPr>
          <a:xfrm>
            <a:off x="838200" y="1422213"/>
            <a:ext cx="10515600" cy="475475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595959"/>
              </a:buClr>
              <a:buSzPts val="1800"/>
              <a:buNone/>
              <a:defRPr/>
            </a:lvl1pPr>
            <a:lvl2pPr indent="-342900" lvl="1" marL="914400" algn="l">
              <a:lnSpc>
                <a:spcPct val="110000"/>
              </a:lnSpc>
              <a:spcBef>
                <a:spcPts val="500"/>
              </a:spcBef>
              <a:spcAft>
                <a:spcPts val="0"/>
              </a:spcAft>
              <a:buClr>
                <a:srgbClr val="595959"/>
              </a:buClr>
              <a:buSzPts val="1800"/>
              <a:buChar char="•"/>
              <a:defRPr/>
            </a:lvl2pPr>
            <a:lvl3pPr indent="-342900" lvl="2" marL="1371600" algn="l">
              <a:lnSpc>
                <a:spcPct val="110000"/>
              </a:lnSpc>
              <a:spcBef>
                <a:spcPts val="500"/>
              </a:spcBef>
              <a:spcAft>
                <a:spcPts val="0"/>
              </a:spcAft>
              <a:buClr>
                <a:srgbClr val="595959"/>
              </a:buClr>
              <a:buSzPts val="1800"/>
              <a:buChar char="•"/>
              <a:defRPr/>
            </a:lvl3pPr>
            <a:lvl4pPr indent="-342900" lvl="3" marL="1828800" algn="l">
              <a:lnSpc>
                <a:spcPct val="110000"/>
              </a:lnSpc>
              <a:spcBef>
                <a:spcPts val="500"/>
              </a:spcBef>
              <a:spcAft>
                <a:spcPts val="0"/>
              </a:spcAft>
              <a:buClr>
                <a:srgbClr val="595959"/>
              </a:buClr>
              <a:buSzPts val="1800"/>
              <a:buChar char="•"/>
              <a:defRPr/>
            </a:lvl4pPr>
            <a:lvl5pPr indent="-342900" lvl="4" marL="2286000" algn="l">
              <a:lnSpc>
                <a:spcPct val="11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8" name="Shape 48"/>
        <p:cNvGrpSpPr/>
        <p:nvPr/>
      </p:nvGrpSpPr>
      <p:grpSpPr>
        <a:xfrm>
          <a:off x="0" y="0"/>
          <a:ext cx="0" cy="0"/>
          <a:chOff x="0" y="0"/>
          <a:chExt cx="0" cy="0"/>
        </a:xfrm>
      </p:grpSpPr>
      <p:sp>
        <p:nvSpPr>
          <p:cNvPr id="49" name="Google Shape;49;p55"/>
          <p:cNvSpPr/>
          <p:nvPr/>
        </p:nvSpPr>
        <p:spPr>
          <a:xfrm>
            <a:off x="838200" y="4104155"/>
            <a:ext cx="7974330" cy="394447"/>
          </a:xfrm>
          <a:prstGeom prst="rect">
            <a:avLst/>
          </a:prstGeom>
          <a:solidFill>
            <a:srgbClr val="FCD3C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26724"/>
              </a:solidFill>
              <a:latin typeface="Calibri"/>
              <a:ea typeface="Calibri"/>
              <a:cs typeface="Calibri"/>
              <a:sym typeface="Calibri"/>
            </a:endParaRPr>
          </a:p>
        </p:txBody>
      </p:sp>
      <p:sp>
        <p:nvSpPr>
          <p:cNvPr id="50" name="Google Shape;50;p5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Lora"/>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5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888888"/>
              </a:buClr>
              <a:buSzPts val="1800"/>
              <a:buNone/>
              <a:defRPr sz="1800">
                <a:solidFill>
                  <a:srgbClr val="888888"/>
                </a:solidFill>
              </a:defRPr>
            </a:lvl1pPr>
            <a:lvl2pPr indent="-228600" lvl="1" marL="914400" algn="l">
              <a:lnSpc>
                <a:spcPct val="110000"/>
              </a:lnSpc>
              <a:spcBef>
                <a:spcPts val="500"/>
              </a:spcBef>
              <a:spcAft>
                <a:spcPts val="0"/>
              </a:spcAft>
              <a:buClr>
                <a:srgbClr val="888888"/>
              </a:buClr>
              <a:buSzPts val="2000"/>
              <a:buNone/>
              <a:defRPr sz="2000">
                <a:solidFill>
                  <a:srgbClr val="888888"/>
                </a:solidFill>
              </a:defRPr>
            </a:lvl2pPr>
            <a:lvl3pPr indent="-228600" lvl="2" marL="1371600" algn="l">
              <a:lnSpc>
                <a:spcPct val="110000"/>
              </a:lnSpc>
              <a:spcBef>
                <a:spcPts val="500"/>
              </a:spcBef>
              <a:spcAft>
                <a:spcPts val="0"/>
              </a:spcAft>
              <a:buClr>
                <a:srgbClr val="888888"/>
              </a:buClr>
              <a:buSzPts val="1800"/>
              <a:buNone/>
              <a:defRPr sz="1800">
                <a:solidFill>
                  <a:srgbClr val="888888"/>
                </a:solidFill>
              </a:defRPr>
            </a:lvl3pPr>
            <a:lvl4pPr indent="-228600" lvl="3" marL="1828800" algn="l">
              <a:lnSpc>
                <a:spcPct val="110000"/>
              </a:lnSpc>
              <a:spcBef>
                <a:spcPts val="500"/>
              </a:spcBef>
              <a:spcAft>
                <a:spcPts val="0"/>
              </a:spcAft>
              <a:buClr>
                <a:srgbClr val="888888"/>
              </a:buClr>
              <a:buSzPts val="1600"/>
              <a:buNone/>
              <a:defRPr sz="1600">
                <a:solidFill>
                  <a:srgbClr val="888888"/>
                </a:solidFill>
              </a:defRPr>
            </a:lvl4pPr>
            <a:lvl5pPr indent="-228600" lvl="4" marL="2286000" algn="l">
              <a:lnSpc>
                <a:spcPct val="11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2" name="Google Shape;52;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5" name="Shape 55"/>
        <p:cNvGrpSpPr/>
        <p:nvPr/>
      </p:nvGrpSpPr>
      <p:grpSpPr>
        <a:xfrm>
          <a:off x="0" y="0"/>
          <a:ext cx="0" cy="0"/>
          <a:chOff x="0" y="0"/>
          <a:chExt cx="0" cy="0"/>
        </a:xfrm>
      </p:grpSpPr>
      <p:sp>
        <p:nvSpPr>
          <p:cNvPr id="56" name="Google Shape;56;p56"/>
          <p:cNvSpPr/>
          <p:nvPr/>
        </p:nvSpPr>
        <p:spPr>
          <a:xfrm>
            <a:off x="838200" y="914400"/>
            <a:ext cx="6252882" cy="394447"/>
          </a:xfrm>
          <a:prstGeom prst="rect">
            <a:avLst/>
          </a:prstGeom>
          <a:solidFill>
            <a:srgbClr val="FCD3C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26724"/>
              </a:solidFill>
              <a:latin typeface="Calibri"/>
              <a:ea typeface="Calibri"/>
              <a:cs typeface="Calibri"/>
              <a:sym typeface="Calibri"/>
            </a:endParaRPr>
          </a:p>
        </p:txBody>
      </p:sp>
      <p:sp>
        <p:nvSpPr>
          <p:cNvPr id="57" name="Google Shape;57;p56"/>
          <p:cNvSpPr txBox="1"/>
          <p:nvPr>
            <p:ph type="title"/>
          </p:nvPr>
        </p:nvSpPr>
        <p:spPr>
          <a:xfrm>
            <a:off x="838200" y="681037"/>
            <a:ext cx="10515600" cy="7411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56"/>
          <p:cNvSpPr txBox="1"/>
          <p:nvPr>
            <p:ph idx="1" type="body"/>
          </p:nvPr>
        </p:nvSpPr>
        <p:spPr>
          <a:xfrm>
            <a:off x="838200" y="1592261"/>
            <a:ext cx="5181600" cy="4584701"/>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595959"/>
              </a:buClr>
              <a:buSzPts val="1800"/>
              <a:buNone/>
              <a:defRPr/>
            </a:lvl1pPr>
            <a:lvl2pPr indent="-342900" lvl="1" marL="914400" algn="l">
              <a:lnSpc>
                <a:spcPct val="110000"/>
              </a:lnSpc>
              <a:spcBef>
                <a:spcPts val="500"/>
              </a:spcBef>
              <a:spcAft>
                <a:spcPts val="0"/>
              </a:spcAft>
              <a:buClr>
                <a:srgbClr val="595959"/>
              </a:buClr>
              <a:buSzPts val="1800"/>
              <a:buChar char="•"/>
              <a:defRPr/>
            </a:lvl2pPr>
            <a:lvl3pPr indent="-342900" lvl="2" marL="1371600" algn="l">
              <a:lnSpc>
                <a:spcPct val="110000"/>
              </a:lnSpc>
              <a:spcBef>
                <a:spcPts val="500"/>
              </a:spcBef>
              <a:spcAft>
                <a:spcPts val="0"/>
              </a:spcAft>
              <a:buClr>
                <a:srgbClr val="595959"/>
              </a:buClr>
              <a:buSzPts val="1800"/>
              <a:buChar char="•"/>
              <a:defRPr/>
            </a:lvl3pPr>
            <a:lvl4pPr indent="-342900" lvl="3" marL="1828800" algn="l">
              <a:lnSpc>
                <a:spcPct val="110000"/>
              </a:lnSpc>
              <a:spcBef>
                <a:spcPts val="500"/>
              </a:spcBef>
              <a:spcAft>
                <a:spcPts val="0"/>
              </a:spcAft>
              <a:buClr>
                <a:srgbClr val="595959"/>
              </a:buClr>
              <a:buSzPts val="1800"/>
              <a:buChar char="•"/>
              <a:defRPr/>
            </a:lvl4pPr>
            <a:lvl5pPr indent="-342900" lvl="4" marL="2286000" algn="l">
              <a:lnSpc>
                <a:spcPct val="11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56"/>
          <p:cNvSpPr txBox="1"/>
          <p:nvPr>
            <p:ph idx="2" type="body"/>
          </p:nvPr>
        </p:nvSpPr>
        <p:spPr>
          <a:xfrm>
            <a:off x="6172200" y="1592261"/>
            <a:ext cx="5181600" cy="4584701"/>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595959"/>
              </a:buClr>
              <a:buSzPts val="1800"/>
              <a:buNone/>
              <a:defRPr/>
            </a:lvl1pPr>
            <a:lvl2pPr indent="-342900" lvl="1" marL="914400" algn="l">
              <a:lnSpc>
                <a:spcPct val="110000"/>
              </a:lnSpc>
              <a:spcBef>
                <a:spcPts val="500"/>
              </a:spcBef>
              <a:spcAft>
                <a:spcPts val="0"/>
              </a:spcAft>
              <a:buClr>
                <a:srgbClr val="595959"/>
              </a:buClr>
              <a:buSzPts val="1800"/>
              <a:buChar char="•"/>
              <a:defRPr/>
            </a:lvl2pPr>
            <a:lvl3pPr indent="-342900" lvl="2" marL="1371600" algn="l">
              <a:lnSpc>
                <a:spcPct val="110000"/>
              </a:lnSpc>
              <a:spcBef>
                <a:spcPts val="500"/>
              </a:spcBef>
              <a:spcAft>
                <a:spcPts val="0"/>
              </a:spcAft>
              <a:buClr>
                <a:srgbClr val="595959"/>
              </a:buClr>
              <a:buSzPts val="1800"/>
              <a:buChar char="•"/>
              <a:defRPr/>
            </a:lvl3pPr>
            <a:lvl4pPr indent="-342900" lvl="3" marL="1828800" algn="l">
              <a:lnSpc>
                <a:spcPct val="110000"/>
              </a:lnSpc>
              <a:spcBef>
                <a:spcPts val="500"/>
              </a:spcBef>
              <a:spcAft>
                <a:spcPts val="0"/>
              </a:spcAft>
              <a:buClr>
                <a:srgbClr val="595959"/>
              </a:buClr>
              <a:buSzPts val="1800"/>
              <a:buChar char="•"/>
              <a:defRPr/>
            </a:lvl4pPr>
            <a:lvl5pPr indent="-342900" lvl="4" marL="2286000" algn="l">
              <a:lnSpc>
                <a:spcPct val="11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 name="Shape 63"/>
        <p:cNvGrpSpPr/>
        <p:nvPr/>
      </p:nvGrpSpPr>
      <p:grpSpPr>
        <a:xfrm>
          <a:off x="0" y="0"/>
          <a:ext cx="0" cy="0"/>
          <a:chOff x="0" y="0"/>
          <a:chExt cx="0" cy="0"/>
        </a:xfrm>
      </p:grpSpPr>
      <p:sp>
        <p:nvSpPr>
          <p:cNvPr id="64" name="Google Shape;64;p57"/>
          <p:cNvSpPr/>
          <p:nvPr/>
        </p:nvSpPr>
        <p:spPr>
          <a:xfrm>
            <a:off x="838200" y="914400"/>
            <a:ext cx="6252882" cy="394447"/>
          </a:xfrm>
          <a:prstGeom prst="rect">
            <a:avLst/>
          </a:prstGeom>
          <a:solidFill>
            <a:srgbClr val="FCD3C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26724"/>
              </a:solidFill>
              <a:latin typeface="Calibri"/>
              <a:ea typeface="Calibri"/>
              <a:cs typeface="Calibri"/>
              <a:sym typeface="Calibri"/>
            </a:endParaRPr>
          </a:p>
        </p:txBody>
      </p:sp>
      <p:sp>
        <p:nvSpPr>
          <p:cNvPr id="65" name="Google Shape;65;p57"/>
          <p:cNvSpPr txBox="1"/>
          <p:nvPr>
            <p:ph type="title"/>
          </p:nvPr>
        </p:nvSpPr>
        <p:spPr>
          <a:xfrm>
            <a:off x="839788" y="653784"/>
            <a:ext cx="10515600" cy="7482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57"/>
          <p:cNvSpPr txBox="1"/>
          <p:nvPr>
            <p:ph idx="1" type="body"/>
          </p:nvPr>
        </p:nvSpPr>
        <p:spPr>
          <a:xfrm>
            <a:off x="839788" y="1540248"/>
            <a:ext cx="5157787" cy="733425"/>
          </a:xfrm>
          <a:prstGeom prst="rect">
            <a:avLst/>
          </a:prstGeom>
          <a:noFill/>
          <a:ln>
            <a:noFill/>
          </a:ln>
        </p:spPr>
        <p:txBody>
          <a:bodyPr anchorCtr="0" anchor="b" bIns="45700" lIns="91425" spcFirstLastPara="1" rIns="91425" wrap="square" tIns="45700">
            <a:normAutofit/>
          </a:bodyPr>
          <a:lstStyle>
            <a:lvl1pPr indent="-228600" lvl="0" marL="457200" algn="l">
              <a:lnSpc>
                <a:spcPct val="110000"/>
              </a:lnSpc>
              <a:spcBef>
                <a:spcPts val="1000"/>
              </a:spcBef>
              <a:spcAft>
                <a:spcPts val="0"/>
              </a:spcAft>
              <a:buClr>
                <a:srgbClr val="F26724"/>
              </a:buClr>
              <a:buSzPts val="1800"/>
              <a:buNone/>
              <a:defRPr b="1" sz="1800">
                <a:solidFill>
                  <a:srgbClr val="F26724"/>
                </a:solidFill>
              </a:defRPr>
            </a:lvl1pPr>
            <a:lvl2pPr indent="-228600" lvl="1" marL="914400" algn="l">
              <a:lnSpc>
                <a:spcPct val="110000"/>
              </a:lnSpc>
              <a:spcBef>
                <a:spcPts val="500"/>
              </a:spcBef>
              <a:spcAft>
                <a:spcPts val="0"/>
              </a:spcAft>
              <a:buClr>
                <a:srgbClr val="595959"/>
              </a:buClr>
              <a:buSzPts val="2000"/>
              <a:buNone/>
              <a:defRPr b="1" sz="2000"/>
            </a:lvl2pPr>
            <a:lvl3pPr indent="-228600" lvl="2" marL="1371600" algn="l">
              <a:lnSpc>
                <a:spcPct val="110000"/>
              </a:lnSpc>
              <a:spcBef>
                <a:spcPts val="500"/>
              </a:spcBef>
              <a:spcAft>
                <a:spcPts val="0"/>
              </a:spcAft>
              <a:buClr>
                <a:srgbClr val="595959"/>
              </a:buClr>
              <a:buSzPts val="1800"/>
              <a:buNone/>
              <a:defRPr b="1" sz="1800"/>
            </a:lvl3pPr>
            <a:lvl4pPr indent="-228600" lvl="3" marL="1828800" algn="l">
              <a:lnSpc>
                <a:spcPct val="110000"/>
              </a:lnSpc>
              <a:spcBef>
                <a:spcPts val="500"/>
              </a:spcBef>
              <a:spcAft>
                <a:spcPts val="0"/>
              </a:spcAft>
              <a:buClr>
                <a:srgbClr val="595959"/>
              </a:buClr>
              <a:buSzPts val="1600"/>
              <a:buNone/>
              <a:defRPr b="1" sz="1600"/>
            </a:lvl4pPr>
            <a:lvl5pPr indent="-228600" lvl="4" marL="2286000" algn="l">
              <a:lnSpc>
                <a:spcPct val="110000"/>
              </a:lnSpc>
              <a:spcBef>
                <a:spcPts val="500"/>
              </a:spcBef>
              <a:spcAft>
                <a:spcPts val="0"/>
              </a:spcAft>
              <a:buClr>
                <a:srgbClr val="595959"/>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7" name="Google Shape;67;p57"/>
          <p:cNvSpPr txBox="1"/>
          <p:nvPr>
            <p:ph idx="2" type="body"/>
          </p:nvPr>
        </p:nvSpPr>
        <p:spPr>
          <a:xfrm>
            <a:off x="839788" y="2411892"/>
            <a:ext cx="5157787" cy="3684588"/>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595959"/>
              </a:buClr>
              <a:buSzPts val="1800"/>
              <a:buNone/>
              <a:defRPr/>
            </a:lvl1pPr>
            <a:lvl2pPr indent="-342900" lvl="1" marL="914400" algn="l">
              <a:lnSpc>
                <a:spcPct val="110000"/>
              </a:lnSpc>
              <a:spcBef>
                <a:spcPts val="500"/>
              </a:spcBef>
              <a:spcAft>
                <a:spcPts val="0"/>
              </a:spcAft>
              <a:buClr>
                <a:srgbClr val="595959"/>
              </a:buClr>
              <a:buSzPts val="1800"/>
              <a:buChar char="•"/>
              <a:defRPr/>
            </a:lvl2pPr>
            <a:lvl3pPr indent="-342900" lvl="2" marL="1371600" algn="l">
              <a:lnSpc>
                <a:spcPct val="110000"/>
              </a:lnSpc>
              <a:spcBef>
                <a:spcPts val="500"/>
              </a:spcBef>
              <a:spcAft>
                <a:spcPts val="0"/>
              </a:spcAft>
              <a:buClr>
                <a:srgbClr val="595959"/>
              </a:buClr>
              <a:buSzPts val="1800"/>
              <a:buChar char="•"/>
              <a:defRPr/>
            </a:lvl3pPr>
            <a:lvl4pPr indent="-342900" lvl="3" marL="1828800" algn="l">
              <a:lnSpc>
                <a:spcPct val="110000"/>
              </a:lnSpc>
              <a:spcBef>
                <a:spcPts val="500"/>
              </a:spcBef>
              <a:spcAft>
                <a:spcPts val="0"/>
              </a:spcAft>
              <a:buClr>
                <a:srgbClr val="595959"/>
              </a:buClr>
              <a:buSzPts val="1800"/>
              <a:buChar char="•"/>
              <a:defRPr/>
            </a:lvl4pPr>
            <a:lvl5pPr indent="-342900" lvl="4" marL="2286000" algn="l">
              <a:lnSpc>
                <a:spcPct val="11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57"/>
          <p:cNvSpPr txBox="1"/>
          <p:nvPr>
            <p:ph idx="3" type="body"/>
          </p:nvPr>
        </p:nvSpPr>
        <p:spPr>
          <a:xfrm>
            <a:off x="6172200" y="1540248"/>
            <a:ext cx="5183188" cy="733425"/>
          </a:xfrm>
          <a:prstGeom prst="rect">
            <a:avLst/>
          </a:prstGeom>
          <a:noFill/>
          <a:ln>
            <a:noFill/>
          </a:ln>
        </p:spPr>
        <p:txBody>
          <a:bodyPr anchorCtr="0" anchor="b" bIns="45700" lIns="91425" spcFirstLastPara="1" rIns="91425" wrap="square" tIns="45700">
            <a:normAutofit/>
          </a:bodyPr>
          <a:lstStyle>
            <a:lvl1pPr indent="-228600" lvl="0" marL="457200" algn="l">
              <a:lnSpc>
                <a:spcPct val="110000"/>
              </a:lnSpc>
              <a:spcBef>
                <a:spcPts val="1000"/>
              </a:spcBef>
              <a:spcAft>
                <a:spcPts val="0"/>
              </a:spcAft>
              <a:buClr>
                <a:srgbClr val="F26724"/>
              </a:buClr>
              <a:buSzPts val="1800"/>
              <a:buNone/>
              <a:defRPr b="1" sz="1800">
                <a:solidFill>
                  <a:srgbClr val="F26724"/>
                </a:solidFill>
              </a:defRPr>
            </a:lvl1pPr>
            <a:lvl2pPr indent="-228600" lvl="1" marL="914400" algn="l">
              <a:lnSpc>
                <a:spcPct val="110000"/>
              </a:lnSpc>
              <a:spcBef>
                <a:spcPts val="500"/>
              </a:spcBef>
              <a:spcAft>
                <a:spcPts val="0"/>
              </a:spcAft>
              <a:buClr>
                <a:srgbClr val="595959"/>
              </a:buClr>
              <a:buSzPts val="2000"/>
              <a:buNone/>
              <a:defRPr b="1" sz="2000"/>
            </a:lvl2pPr>
            <a:lvl3pPr indent="-228600" lvl="2" marL="1371600" algn="l">
              <a:lnSpc>
                <a:spcPct val="110000"/>
              </a:lnSpc>
              <a:spcBef>
                <a:spcPts val="500"/>
              </a:spcBef>
              <a:spcAft>
                <a:spcPts val="0"/>
              </a:spcAft>
              <a:buClr>
                <a:srgbClr val="595959"/>
              </a:buClr>
              <a:buSzPts val="1800"/>
              <a:buNone/>
              <a:defRPr b="1" sz="1800"/>
            </a:lvl3pPr>
            <a:lvl4pPr indent="-228600" lvl="3" marL="1828800" algn="l">
              <a:lnSpc>
                <a:spcPct val="110000"/>
              </a:lnSpc>
              <a:spcBef>
                <a:spcPts val="500"/>
              </a:spcBef>
              <a:spcAft>
                <a:spcPts val="0"/>
              </a:spcAft>
              <a:buClr>
                <a:srgbClr val="595959"/>
              </a:buClr>
              <a:buSzPts val="1600"/>
              <a:buNone/>
              <a:defRPr b="1" sz="1600"/>
            </a:lvl4pPr>
            <a:lvl5pPr indent="-228600" lvl="4" marL="2286000" algn="l">
              <a:lnSpc>
                <a:spcPct val="110000"/>
              </a:lnSpc>
              <a:spcBef>
                <a:spcPts val="500"/>
              </a:spcBef>
              <a:spcAft>
                <a:spcPts val="0"/>
              </a:spcAft>
              <a:buClr>
                <a:srgbClr val="595959"/>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9" name="Google Shape;69;p57"/>
          <p:cNvSpPr txBox="1"/>
          <p:nvPr>
            <p:ph idx="4" type="body"/>
          </p:nvPr>
        </p:nvSpPr>
        <p:spPr>
          <a:xfrm>
            <a:off x="6172200" y="2411892"/>
            <a:ext cx="5183188" cy="3684588"/>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595959"/>
              </a:buClr>
              <a:buSzPts val="1800"/>
              <a:buNone/>
              <a:defRPr/>
            </a:lvl1pPr>
            <a:lvl2pPr indent="-342900" lvl="1" marL="914400" algn="l">
              <a:lnSpc>
                <a:spcPct val="110000"/>
              </a:lnSpc>
              <a:spcBef>
                <a:spcPts val="500"/>
              </a:spcBef>
              <a:spcAft>
                <a:spcPts val="0"/>
              </a:spcAft>
              <a:buClr>
                <a:srgbClr val="595959"/>
              </a:buClr>
              <a:buSzPts val="1800"/>
              <a:buChar char="•"/>
              <a:defRPr/>
            </a:lvl2pPr>
            <a:lvl3pPr indent="-342900" lvl="2" marL="1371600" algn="l">
              <a:lnSpc>
                <a:spcPct val="110000"/>
              </a:lnSpc>
              <a:spcBef>
                <a:spcPts val="500"/>
              </a:spcBef>
              <a:spcAft>
                <a:spcPts val="0"/>
              </a:spcAft>
              <a:buClr>
                <a:srgbClr val="595959"/>
              </a:buClr>
              <a:buSzPts val="1800"/>
              <a:buChar char="•"/>
              <a:defRPr/>
            </a:lvl3pPr>
            <a:lvl4pPr indent="-342900" lvl="3" marL="1828800" algn="l">
              <a:lnSpc>
                <a:spcPct val="110000"/>
              </a:lnSpc>
              <a:spcBef>
                <a:spcPts val="500"/>
              </a:spcBef>
              <a:spcAft>
                <a:spcPts val="0"/>
              </a:spcAft>
              <a:buClr>
                <a:srgbClr val="595959"/>
              </a:buClr>
              <a:buSzPts val="1800"/>
              <a:buChar char="•"/>
              <a:defRPr/>
            </a:lvl4pPr>
            <a:lvl5pPr indent="-342900" lvl="4" marL="2286000" algn="l">
              <a:lnSpc>
                <a:spcPct val="110000"/>
              </a:lnSpc>
              <a:spcBef>
                <a:spcPts val="500"/>
              </a:spcBef>
              <a:spcAft>
                <a:spcPts val="0"/>
              </a:spcAft>
              <a:buClr>
                <a:srgbClr val="595959"/>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 name="Shape 73"/>
        <p:cNvGrpSpPr/>
        <p:nvPr/>
      </p:nvGrpSpPr>
      <p:grpSpPr>
        <a:xfrm>
          <a:off x="0" y="0"/>
          <a:ext cx="0" cy="0"/>
          <a:chOff x="0" y="0"/>
          <a:chExt cx="0" cy="0"/>
        </a:xfrm>
      </p:grpSpPr>
      <p:sp>
        <p:nvSpPr>
          <p:cNvPr id="74" name="Google Shape;74;p58"/>
          <p:cNvSpPr txBox="1"/>
          <p:nvPr>
            <p:ph type="title"/>
          </p:nvPr>
        </p:nvSpPr>
        <p:spPr>
          <a:xfrm>
            <a:off x="838200" y="681037"/>
            <a:ext cx="10515600" cy="74117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9"/>
          <p:cNvSpPr txBox="1"/>
          <p:nvPr>
            <p:ph type="title"/>
          </p:nvPr>
        </p:nvSpPr>
        <p:spPr>
          <a:xfrm>
            <a:off x="838200" y="681037"/>
            <a:ext cx="10515600" cy="741176"/>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200"/>
              <a:buFont typeface="Lora"/>
              <a:buNone/>
              <a:defRPr b="0" i="0" sz="3200" u="none" cap="none" strike="noStrike">
                <a:solidFill>
                  <a:schemeClr val="dk1"/>
                </a:solidFill>
                <a:latin typeface="Lora"/>
                <a:ea typeface="Lora"/>
                <a:cs typeface="Lora"/>
                <a:sym typeface="Lor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9"/>
          <p:cNvSpPr txBox="1"/>
          <p:nvPr>
            <p:ph idx="1" type="body"/>
          </p:nvPr>
        </p:nvSpPr>
        <p:spPr>
          <a:xfrm>
            <a:off x="838200" y="1422213"/>
            <a:ext cx="10515600" cy="475475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10000"/>
              </a:lnSpc>
              <a:spcBef>
                <a:spcPts val="1000"/>
              </a:spcBef>
              <a:spcAft>
                <a:spcPts val="0"/>
              </a:spcAft>
              <a:buClr>
                <a:srgbClr val="595959"/>
              </a:buClr>
              <a:buSzPts val="1400"/>
              <a:buFont typeface="Arial"/>
              <a:buNone/>
              <a:defRPr b="0" i="0" sz="1400" u="none" cap="none" strike="noStrike">
                <a:solidFill>
                  <a:srgbClr val="595959"/>
                </a:solidFill>
                <a:latin typeface="Roboto Light"/>
                <a:ea typeface="Roboto Light"/>
                <a:cs typeface="Roboto Light"/>
                <a:sym typeface="Roboto Light"/>
              </a:defRPr>
            </a:lvl1pPr>
            <a:lvl2pPr indent="-317500" lvl="1" marL="914400" marR="0" rtl="0" algn="l">
              <a:lnSpc>
                <a:spcPct val="110000"/>
              </a:lnSpc>
              <a:spcBef>
                <a:spcPts val="500"/>
              </a:spcBef>
              <a:spcAft>
                <a:spcPts val="0"/>
              </a:spcAft>
              <a:buClr>
                <a:srgbClr val="595959"/>
              </a:buClr>
              <a:buSzPts val="1400"/>
              <a:buFont typeface="Arial"/>
              <a:buChar char="•"/>
              <a:defRPr b="0" i="0" sz="1400" u="none" cap="none" strike="noStrike">
                <a:solidFill>
                  <a:srgbClr val="595959"/>
                </a:solidFill>
                <a:latin typeface="Roboto Light"/>
                <a:ea typeface="Roboto Light"/>
                <a:cs typeface="Roboto Light"/>
                <a:sym typeface="Roboto Light"/>
              </a:defRPr>
            </a:lvl2pPr>
            <a:lvl3pPr indent="-317500" lvl="2" marL="1371600" marR="0" rtl="0" algn="l">
              <a:lnSpc>
                <a:spcPct val="110000"/>
              </a:lnSpc>
              <a:spcBef>
                <a:spcPts val="500"/>
              </a:spcBef>
              <a:spcAft>
                <a:spcPts val="0"/>
              </a:spcAft>
              <a:buClr>
                <a:srgbClr val="595959"/>
              </a:buClr>
              <a:buSzPts val="1400"/>
              <a:buFont typeface="Arial"/>
              <a:buChar char="•"/>
              <a:defRPr b="0" i="0" sz="1400" u="none" cap="none" strike="noStrike">
                <a:solidFill>
                  <a:srgbClr val="595959"/>
                </a:solidFill>
                <a:latin typeface="Roboto Light"/>
                <a:ea typeface="Roboto Light"/>
                <a:cs typeface="Roboto Light"/>
                <a:sym typeface="Roboto Light"/>
              </a:defRPr>
            </a:lvl3pPr>
            <a:lvl4pPr indent="-317500" lvl="3" marL="1828800" marR="0" rtl="0" algn="l">
              <a:lnSpc>
                <a:spcPct val="110000"/>
              </a:lnSpc>
              <a:spcBef>
                <a:spcPts val="500"/>
              </a:spcBef>
              <a:spcAft>
                <a:spcPts val="0"/>
              </a:spcAft>
              <a:buClr>
                <a:srgbClr val="595959"/>
              </a:buClr>
              <a:buSzPts val="1400"/>
              <a:buFont typeface="Arial"/>
              <a:buChar char="•"/>
              <a:defRPr b="0" i="0" sz="1400" u="none" cap="none" strike="noStrike">
                <a:solidFill>
                  <a:srgbClr val="595959"/>
                </a:solidFill>
                <a:latin typeface="Roboto Light"/>
                <a:ea typeface="Roboto Light"/>
                <a:cs typeface="Roboto Light"/>
                <a:sym typeface="Roboto Light"/>
              </a:defRPr>
            </a:lvl4pPr>
            <a:lvl5pPr indent="-317500" lvl="4" marL="2286000" marR="0" rtl="0" algn="l">
              <a:lnSpc>
                <a:spcPct val="110000"/>
              </a:lnSpc>
              <a:spcBef>
                <a:spcPts val="500"/>
              </a:spcBef>
              <a:spcAft>
                <a:spcPts val="0"/>
              </a:spcAft>
              <a:buClr>
                <a:srgbClr val="595959"/>
              </a:buClr>
              <a:buSzPts val="1400"/>
              <a:buFont typeface="Arial"/>
              <a:buChar char="•"/>
              <a:defRPr b="0" i="0" sz="1400" u="none" cap="none" strike="noStrike">
                <a:solidFill>
                  <a:srgbClr val="595959"/>
                </a:solidFill>
                <a:latin typeface="Roboto Light"/>
                <a:ea typeface="Roboto Light"/>
                <a:cs typeface="Roboto Light"/>
                <a:sym typeface="Roboto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rgbClr val="888888"/>
                </a:solidFill>
                <a:latin typeface="Roboto Light"/>
                <a:ea typeface="Roboto Light"/>
                <a:cs typeface="Roboto Light"/>
                <a:sym typeface="Roboto Light"/>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100" u="none" cap="none" strike="noStrike">
                <a:solidFill>
                  <a:srgbClr val="888888"/>
                </a:solidFill>
                <a:latin typeface="Roboto Light"/>
                <a:ea typeface="Roboto Light"/>
                <a:cs typeface="Roboto Light"/>
                <a:sym typeface="Roboto Light"/>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100" u="none" cap="none" strike="noStrike">
                <a:solidFill>
                  <a:srgbClr val="888888"/>
                </a:solidFill>
                <a:latin typeface="Roboto Light"/>
                <a:ea typeface="Roboto Light"/>
                <a:cs typeface="Roboto Light"/>
                <a:sym typeface="Roboto Light"/>
              </a:defRPr>
            </a:lvl1pPr>
            <a:lvl2pPr indent="0" lvl="1" marL="0" marR="0" rtl="0" algn="r">
              <a:spcBef>
                <a:spcPts val="0"/>
              </a:spcBef>
              <a:buNone/>
              <a:defRPr b="0" i="0" sz="1100" u="none" cap="none" strike="noStrike">
                <a:solidFill>
                  <a:srgbClr val="888888"/>
                </a:solidFill>
                <a:latin typeface="Roboto Light"/>
                <a:ea typeface="Roboto Light"/>
                <a:cs typeface="Roboto Light"/>
                <a:sym typeface="Roboto Light"/>
              </a:defRPr>
            </a:lvl2pPr>
            <a:lvl3pPr indent="0" lvl="2" marL="0" marR="0" rtl="0" algn="r">
              <a:spcBef>
                <a:spcPts val="0"/>
              </a:spcBef>
              <a:buNone/>
              <a:defRPr b="0" i="0" sz="1100" u="none" cap="none" strike="noStrike">
                <a:solidFill>
                  <a:srgbClr val="888888"/>
                </a:solidFill>
                <a:latin typeface="Roboto Light"/>
                <a:ea typeface="Roboto Light"/>
                <a:cs typeface="Roboto Light"/>
                <a:sym typeface="Roboto Light"/>
              </a:defRPr>
            </a:lvl3pPr>
            <a:lvl4pPr indent="0" lvl="3" marL="0" marR="0" rtl="0" algn="r">
              <a:spcBef>
                <a:spcPts val="0"/>
              </a:spcBef>
              <a:buNone/>
              <a:defRPr b="0" i="0" sz="1100" u="none" cap="none" strike="noStrike">
                <a:solidFill>
                  <a:srgbClr val="888888"/>
                </a:solidFill>
                <a:latin typeface="Roboto Light"/>
                <a:ea typeface="Roboto Light"/>
                <a:cs typeface="Roboto Light"/>
                <a:sym typeface="Roboto Light"/>
              </a:defRPr>
            </a:lvl4pPr>
            <a:lvl5pPr indent="0" lvl="4" marL="0" marR="0" rtl="0" algn="r">
              <a:spcBef>
                <a:spcPts val="0"/>
              </a:spcBef>
              <a:buNone/>
              <a:defRPr b="0" i="0" sz="1100" u="none" cap="none" strike="noStrike">
                <a:solidFill>
                  <a:srgbClr val="888888"/>
                </a:solidFill>
                <a:latin typeface="Roboto Light"/>
                <a:ea typeface="Roboto Light"/>
                <a:cs typeface="Roboto Light"/>
                <a:sym typeface="Roboto Light"/>
              </a:defRPr>
            </a:lvl5pPr>
            <a:lvl6pPr indent="0" lvl="5" marL="0" marR="0" rtl="0" algn="r">
              <a:spcBef>
                <a:spcPts val="0"/>
              </a:spcBef>
              <a:buNone/>
              <a:defRPr b="0" i="0" sz="1100" u="none" cap="none" strike="noStrike">
                <a:solidFill>
                  <a:srgbClr val="888888"/>
                </a:solidFill>
                <a:latin typeface="Roboto Light"/>
                <a:ea typeface="Roboto Light"/>
                <a:cs typeface="Roboto Light"/>
                <a:sym typeface="Roboto Light"/>
              </a:defRPr>
            </a:lvl6pPr>
            <a:lvl7pPr indent="0" lvl="6" marL="0" marR="0" rtl="0" algn="r">
              <a:spcBef>
                <a:spcPts val="0"/>
              </a:spcBef>
              <a:buNone/>
              <a:defRPr b="0" i="0" sz="1100" u="none" cap="none" strike="noStrike">
                <a:solidFill>
                  <a:srgbClr val="888888"/>
                </a:solidFill>
                <a:latin typeface="Roboto Light"/>
                <a:ea typeface="Roboto Light"/>
                <a:cs typeface="Roboto Light"/>
                <a:sym typeface="Roboto Light"/>
              </a:defRPr>
            </a:lvl7pPr>
            <a:lvl8pPr indent="0" lvl="7" marL="0" marR="0" rtl="0" algn="r">
              <a:spcBef>
                <a:spcPts val="0"/>
              </a:spcBef>
              <a:buNone/>
              <a:defRPr b="0" i="0" sz="1100" u="none" cap="none" strike="noStrike">
                <a:solidFill>
                  <a:srgbClr val="888888"/>
                </a:solidFill>
                <a:latin typeface="Roboto Light"/>
                <a:ea typeface="Roboto Light"/>
                <a:cs typeface="Roboto Light"/>
                <a:sym typeface="Roboto Light"/>
              </a:defRPr>
            </a:lvl8pPr>
            <a:lvl9pPr indent="0" lvl="8" marL="0" marR="0" rtl="0" algn="r">
              <a:spcBef>
                <a:spcPts val="0"/>
              </a:spcBef>
              <a:buNone/>
              <a:defRPr b="0" i="0" sz="1100" u="none" cap="none" strike="noStrike">
                <a:solidFill>
                  <a:srgbClr val="888888"/>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png"/><Relationship Id="rId4" Type="http://schemas.openxmlformats.org/officeDocument/2006/relationships/hyperlink" Target="https://www.hansonmolloy-law.com/insurance-law/exclusions-in-aviation-insuranc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2.png"/><Relationship Id="rId6" Type="http://schemas.openxmlformats.org/officeDocument/2006/relationships/hyperlink" Target="https://www.paisabazaar.com/commercial-insurance/liability-insurance-policy/"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hyperlink" Target="https://securenow.in/insuropedia/what-is-covered-under-a-fire-insurance-polic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1"/>
          <p:cNvPicPr preferRelativeResize="0"/>
          <p:nvPr/>
        </p:nvPicPr>
        <p:blipFill rotWithShape="1">
          <a:blip r:embed="rId3">
            <a:alphaModFix/>
          </a:blip>
          <a:srcRect b="0" l="0" r="0" t="0"/>
          <a:stretch/>
        </p:blipFill>
        <p:spPr>
          <a:xfrm>
            <a:off x="413786" y="1595595"/>
            <a:ext cx="4466105" cy="1122054"/>
          </a:xfrm>
          <a:prstGeom prst="rect">
            <a:avLst/>
          </a:prstGeom>
          <a:noFill/>
          <a:ln>
            <a:noFill/>
          </a:ln>
        </p:spPr>
      </p:pic>
      <p:sp>
        <p:nvSpPr>
          <p:cNvPr id="110" name="Google Shape;110;p1"/>
          <p:cNvSpPr txBox="1"/>
          <p:nvPr/>
        </p:nvSpPr>
        <p:spPr>
          <a:xfrm>
            <a:off x="669601" y="3979409"/>
            <a:ext cx="10882500" cy="2031900"/>
          </a:xfrm>
          <a:prstGeom prst="rect">
            <a:avLst/>
          </a:prstGeom>
          <a:solidFill>
            <a:srgbClr val="F7CAAC"/>
          </a:solidFill>
          <a:ln>
            <a:noFill/>
          </a:ln>
        </p:spPr>
        <p:txBody>
          <a:bodyPr anchorCtr="0" anchor="ctr" bIns="45700" lIns="91425" spcFirstLastPara="1" rIns="91425" wrap="square" tIns="45700">
            <a:spAutoFit/>
          </a:bodyPr>
          <a:lstStyle/>
          <a:p>
            <a:pPr indent="0" lvl="0" marL="0" marR="0" rtl="0" algn="l">
              <a:lnSpc>
                <a:spcPct val="150000"/>
              </a:lnSpc>
              <a:spcBef>
                <a:spcPts val="0"/>
              </a:spcBef>
              <a:spcAft>
                <a:spcPts val="0"/>
              </a:spcAft>
              <a:buNone/>
            </a:pPr>
            <a:r>
              <a:rPr b="1" i="0" lang="en-US" sz="1800" u="none" cap="none" strike="noStrike">
                <a:solidFill>
                  <a:srgbClr val="262626"/>
                </a:solidFill>
                <a:latin typeface="Roboto Light"/>
                <a:ea typeface="Roboto Light"/>
                <a:cs typeface="Roboto Light"/>
                <a:sym typeface="Roboto Light"/>
              </a:rPr>
              <a:t>Class: </a:t>
            </a:r>
            <a:r>
              <a:rPr b="0" i="0" lang="en-US" sz="1800" u="none" cap="none" strike="noStrike">
                <a:solidFill>
                  <a:srgbClr val="262626"/>
                </a:solidFill>
                <a:latin typeface="Roboto Light"/>
                <a:ea typeface="Roboto Light"/>
                <a:cs typeface="Roboto Light"/>
                <a:sym typeface="Roboto Light"/>
              </a:rPr>
              <a:t>FY BSc</a:t>
            </a:r>
            <a:endParaRPr/>
          </a:p>
          <a:p>
            <a:pPr indent="0" lvl="0" marL="0" marR="0" rtl="0" algn="l">
              <a:lnSpc>
                <a:spcPct val="150000"/>
              </a:lnSpc>
              <a:spcBef>
                <a:spcPts val="0"/>
              </a:spcBef>
              <a:spcAft>
                <a:spcPts val="0"/>
              </a:spcAft>
              <a:buNone/>
            </a:pPr>
            <a:r>
              <a:rPr b="1" i="0" lang="en-US" sz="1800" u="none" cap="none" strike="noStrike">
                <a:solidFill>
                  <a:srgbClr val="262626"/>
                </a:solidFill>
                <a:latin typeface="Roboto Light"/>
                <a:ea typeface="Roboto Light"/>
                <a:cs typeface="Roboto Light"/>
                <a:sym typeface="Roboto Light"/>
              </a:rPr>
              <a:t>Subject : </a:t>
            </a:r>
            <a:r>
              <a:rPr b="0" i="0" lang="en-US" sz="1800" u="none" cap="none" strike="noStrike">
                <a:solidFill>
                  <a:srgbClr val="262626"/>
                </a:solidFill>
                <a:latin typeface="Roboto Light"/>
                <a:ea typeface="Roboto Light"/>
                <a:cs typeface="Roboto Light"/>
                <a:sym typeface="Roboto Light"/>
              </a:rPr>
              <a:t>Non-Life Insurance – Products, Principles and Practice </a:t>
            </a:r>
            <a:endParaRPr b="0" i="0" sz="1800" u="none" cap="none" strike="noStrike">
              <a:solidFill>
                <a:srgbClr val="262626"/>
              </a:solidFill>
              <a:latin typeface="Roboto Light"/>
              <a:ea typeface="Roboto Light"/>
              <a:cs typeface="Roboto Light"/>
              <a:sym typeface="Roboto Light"/>
            </a:endParaRPr>
          </a:p>
          <a:p>
            <a:pPr indent="0" lvl="0" marL="0" marR="0" rtl="0" algn="l">
              <a:lnSpc>
                <a:spcPct val="150000"/>
              </a:lnSpc>
              <a:spcBef>
                <a:spcPts val="0"/>
              </a:spcBef>
              <a:spcAft>
                <a:spcPts val="0"/>
              </a:spcAft>
              <a:buNone/>
            </a:pPr>
            <a:r>
              <a:rPr b="1" i="0" lang="en-US" sz="1800" u="none" cap="none" strike="noStrike">
                <a:solidFill>
                  <a:srgbClr val="262626"/>
                </a:solidFill>
                <a:latin typeface="Roboto Light"/>
                <a:ea typeface="Roboto Light"/>
                <a:cs typeface="Roboto Light"/>
                <a:sym typeface="Roboto Light"/>
              </a:rPr>
              <a:t>Subject Code: </a:t>
            </a:r>
            <a:r>
              <a:rPr b="0" i="0" lang="en-US" sz="1800" u="none" cap="none" strike="noStrike">
                <a:solidFill>
                  <a:srgbClr val="262626"/>
                </a:solidFill>
                <a:latin typeface="Roboto Light"/>
                <a:ea typeface="Roboto Light"/>
                <a:cs typeface="Roboto Light"/>
                <a:sym typeface="Roboto Light"/>
              </a:rPr>
              <a:t>PUSASQF2.5</a:t>
            </a:r>
            <a:endParaRPr b="0" i="0" sz="1800" u="none" cap="none" strike="noStrike">
              <a:solidFill>
                <a:srgbClr val="262626"/>
              </a:solidFill>
              <a:latin typeface="Roboto Light"/>
              <a:ea typeface="Roboto Light"/>
              <a:cs typeface="Roboto Light"/>
              <a:sym typeface="Roboto Light"/>
            </a:endParaRPr>
          </a:p>
          <a:p>
            <a:pPr indent="0" lvl="0" marL="0" marR="0" rtl="0" algn="l">
              <a:lnSpc>
                <a:spcPct val="150000"/>
              </a:lnSpc>
              <a:spcBef>
                <a:spcPts val="0"/>
              </a:spcBef>
              <a:spcAft>
                <a:spcPts val="0"/>
              </a:spcAft>
              <a:buNone/>
            </a:pPr>
            <a:r>
              <a:rPr b="1" i="0" lang="en-US" sz="1800" u="none" cap="none" strike="noStrike">
                <a:solidFill>
                  <a:srgbClr val="262626"/>
                </a:solidFill>
                <a:latin typeface="Roboto Light"/>
                <a:ea typeface="Roboto Light"/>
                <a:cs typeface="Roboto Light"/>
                <a:sym typeface="Roboto Light"/>
              </a:rPr>
              <a:t>Chapter: </a:t>
            </a:r>
            <a:r>
              <a:rPr b="0" i="0" lang="en-US" sz="1800" u="none" cap="none" strike="noStrike">
                <a:solidFill>
                  <a:srgbClr val="262626"/>
                </a:solidFill>
                <a:latin typeface="Roboto Light"/>
                <a:ea typeface="Roboto Light"/>
                <a:cs typeface="Roboto Light"/>
                <a:sym typeface="Roboto Light"/>
              </a:rPr>
              <a:t>Chapter </a:t>
            </a:r>
            <a:r>
              <a:rPr lang="en-US" sz="1800">
                <a:solidFill>
                  <a:srgbClr val="262626"/>
                </a:solidFill>
                <a:latin typeface="Roboto Light"/>
                <a:ea typeface="Roboto Light"/>
                <a:cs typeface="Roboto Light"/>
                <a:sym typeface="Roboto Light"/>
              </a:rPr>
              <a:t>9</a:t>
            </a:r>
            <a:endParaRPr b="0" i="0" sz="1800" u="none" cap="none" strike="noStrike">
              <a:solidFill>
                <a:srgbClr val="262626"/>
              </a:solidFill>
              <a:latin typeface="Roboto Light"/>
              <a:ea typeface="Roboto Light"/>
              <a:cs typeface="Roboto Light"/>
              <a:sym typeface="Roboto Light"/>
            </a:endParaRPr>
          </a:p>
          <a:p>
            <a:pPr indent="0" lvl="0" marL="0" marR="0" rtl="0" algn="l">
              <a:lnSpc>
                <a:spcPct val="150000"/>
              </a:lnSpc>
              <a:spcBef>
                <a:spcPts val="0"/>
              </a:spcBef>
              <a:spcAft>
                <a:spcPts val="0"/>
              </a:spcAft>
              <a:buNone/>
            </a:pPr>
            <a:r>
              <a:rPr b="1" i="0" lang="en-US" sz="1800" u="none" cap="none" strike="noStrike">
                <a:solidFill>
                  <a:srgbClr val="262626"/>
                </a:solidFill>
                <a:latin typeface="Roboto Light"/>
                <a:ea typeface="Roboto Light"/>
                <a:cs typeface="Roboto Light"/>
                <a:sym typeface="Roboto Light"/>
              </a:rPr>
              <a:t>Chapter Name: </a:t>
            </a:r>
            <a:r>
              <a:rPr b="0" i="0" lang="en-US" sz="1800" u="none" cap="none" strike="noStrike">
                <a:solidFill>
                  <a:srgbClr val="262626"/>
                </a:solidFill>
                <a:latin typeface="Roboto Light"/>
                <a:ea typeface="Roboto Light"/>
                <a:cs typeface="Roboto Light"/>
                <a:sym typeface="Roboto Light"/>
              </a:rPr>
              <a:t>Other General Insurance </a:t>
            </a:r>
            <a:endParaRPr b="0" i="0" sz="1800" u="none" cap="none" strike="noStrike">
              <a:solidFill>
                <a:srgbClr val="262626"/>
              </a:solidFill>
              <a:latin typeface="Roboto Light"/>
              <a:ea typeface="Roboto Light"/>
              <a:cs typeface="Roboto Light"/>
              <a:sym typeface="Roboto Light"/>
            </a:endParaRPr>
          </a:p>
        </p:txBody>
      </p:sp>
      <p:sp>
        <p:nvSpPr>
          <p:cNvPr id="111" name="Google Shape;111;p1"/>
          <p:cNvSpPr txBox="1"/>
          <p:nvPr/>
        </p:nvSpPr>
        <p:spPr>
          <a:xfrm>
            <a:off x="669601" y="3599717"/>
            <a:ext cx="10882577" cy="400110"/>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i="1" sz="2000" u="sng">
              <a:solidFill>
                <a:schemeClr val="dk1"/>
              </a:solidFill>
              <a:latin typeface="Roboto Light"/>
              <a:ea typeface="Roboto Light"/>
              <a:cs typeface="Roboto Light"/>
              <a:sym typeface="Roboto Light"/>
            </a:endParaRPr>
          </a:p>
        </p:txBody>
      </p:sp>
      <p:sp>
        <p:nvSpPr>
          <p:cNvPr id="112" name="Google Shape;112;p1"/>
          <p:cNvSpPr txBox="1"/>
          <p:nvPr/>
        </p:nvSpPr>
        <p:spPr>
          <a:xfrm>
            <a:off x="10433957" y="532639"/>
            <a:ext cx="1758043" cy="523220"/>
          </a:xfrm>
          <a:prstGeom prst="rect">
            <a:avLst/>
          </a:prstGeom>
          <a:solidFill>
            <a:srgbClr val="F26724"/>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Roboto Light"/>
                <a:ea typeface="Roboto Light"/>
                <a:cs typeface="Roboto Light"/>
                <a:sym typeface="Roboto Light"/>
              </a:rPr>
              <a:t>Lecture  </a:t>
            </a:r>
            <a:endParaRPr sz="2800">
              <a:solidFill>
                <a:schemeClr val="lt1"/>
              </a:solidFill>
              <a:latin typeface="Roboto Light"/>
              <a:ea typeface="Roboto Light"/>
              <a:cs typeface="Roboto Light"/>
              <a:sym typeface="Roboto Light"/>
            </a:endParaRPr>
          </a:p>
        </p:txBody>
      </p:sp>
      <p:sp>
        <p:nvSpPr>
          <p:cNvPr id="113" name="Google Shape;113;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0"/>
          <p:cNvSpPr txBox="1"/>
          <p:nvPr>
            <p:ph type="title"/>
          </p:nvPr>
        </p:nvSpPr>
        <p:spPr>
          <a:xfrm>
            <a:off x="1169249" y="956276"/>
            <a:ext cx="6750636"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Types of Fire Insurance policies </a:t>
            </a:r>
            <a:endParaRPr sz="3600">
              <a:latin typeface="Helvetica Neue"/>
              <a:ea typeface="Helvetica Neue"/>
              <a:cs typeface="Helvetica Neue"/>
              <a:sym typeface="Helvetica Neue"/>
            </a:endParaRPr>
          </a:p>
        </p:txBody>
      </p:sp>
      <p:sp>
        <p:nvSpPr>
          <p:cNvPr id="188" name="Google Shape;18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89" name="Google Shape;189;p10"/>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1.4</a:t>
            </a:r>
            <a:endParaRPr sz="3600">
              <a:solidFill>
                <a:schemeClr val="dk1"/>
              </a:solidFill>
              <a:latin typeface="Helvetica Neue"/>
              <a:ea typeface="Helvetica Neue"/>
              <a:cs typeface="Helvetica Neue"/>
              <a:sym typeface="Helvetica Neue"/>
            </a:endParaRPr>
          </a:p>
        </p:txBody>
      </p:sp>
      <p:sp>
        <p:nvSpPr>
          <p:cNvPr id="190" name="Google Shape;190;p10"/>
          <p:cNvSpPr/>
          <p:nvPr/>
        </p:nvSpPr>
        <p:spPr>
          <a:xfrm>
            <a:off x="1169249" y="1873048"/>
            <a:ext cx="9080880" cy="403187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5.    Average Policy </a:t>
            </a:r>
            <a:r>
              <a:rPr lang="en-US" sz="1600">
                <a:solidFill>
                  <a:schemeClr val="dk1"/>
                </a:solidFill>
                <a:latin typeface="Quattrocento Sans"/>
                <a:ea typeface="Quattrocento Sans"/>
                <a:cs typeface="Quattrocento Sans"/>
                <a:sym typeface="Quattrocento Sans"/>
              </a:rPr>
              <a:t>- It is that policy in which the Insured doesn’t take insurance policy which covers the total value of the property. The loss is shared by both the insured and the Insurance Company in pre decided proportion. For example, Rama took an Insurance policy of  7, 00,000 for her house which value is 4 00,000. In case of a fire, her house is 50 percent damaged, and then she will receive compensation of 3, 50,000 from the Insurance Company which is 50 percent of her Insurance coverage value.</a:t>
            </a:r>
            <a:endParaRPr b="1"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None/>
            </a:pPr>
            <a:r>
              <a:t/>
            </a:r>
            <a:endParaRPr b="1"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6.   Adjustable Policy </a:t>
            </a:r>
            <a:r>
              <a:rPr lang="en-US" sz="1600">
                <a:solidFill>
                  <a:schemeClr val="dk1"/>
                </a:solidFill>
                <a:latin typeface="Quattrocento Sans"/>
                <a:ea typeface="Quattrocento Sans"/>
                <a:cs typeface="Quattrocento Sans"/>
                <a:sym typeface="Quattrocento Sans"/>
              </a:rPr>
              <a:t>- There may be change in the value of stocks; hence it becomes difficult for the insured to determine what coverage amount of insurance policy should be purchased. In this case Adjustable policy is taken where insurance amount and premium is calculated on the existing value of the stock initially and the later is adjusted depending on the change in value of the stock which is regularly provided by the insured. The premium changes on a pro rata basis.</a:t>
            </a:r>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7.   Reinstatement Policy </a:t>
            </a:r>
            <a:r>
              <a:rPr lang="en-US" sz="1600">
                <a:solidFill>
                  <a:schemeClr val="dk1"/>
                </a:solidFill>
                <a:latin typeface="Quattrocento Sans"/>
                <a:ea typeface="Quattrocento Sans"/>
                <a:cs typeface="Quattrocento Sans"/>
                <a:sym typeface="Quattrocento Sans"/>
              </a:rPr>
              <a:t>-Here, the Insurance Company replaces or reinstates the insured property in case of damage of fire instead of providing monetary compensation. </a:t>
            </a:r>
            <a:endParaRPr/>
          </a:p>
          <a:p>
            <a:pPr indent="-342900" lvl="0" marL="34290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1"/>
          <p:cNvSpPr txBox="1"/>
          <p:nvPr>
            <p:ph type="title"/>
          </p:nvPr>
        </p:nvSpPr>
        <p:spPr>
          <a:xfrm>
            <a:off x="1169249" y="956276"/>
            <a:ext cx="6942364"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Types of Fire Insurance policies </a:t>
            </a:r>
            <a:endParaRPr sz="3600">
              <a:latin typeface="Helvetica Neue"/>
              <a:ea typeface="Helvetica Neue"/>
              <a:cs typeface="Helvetica Neue"/>
              <a:sym typeface="Helvetica Neue"/>
            </a:endParaRPr>
          </a:p>
        </p:txBody>
      </p:sp>
      <p:sp>
        <p:nvSpPr>
          <p:cNvPr id="197" name="Google Shape;19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8" name="Google Shape;198;p11"/>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1.4</a:t>
            </a:r>
            <a:endParaRPr sz="3600">
              <a:solidFill>
                <a:schemeClr val="dk1"/>
              </a:solidFill>
              <a:latin typeface="Helvetica Neue"/>
              <a:ea typeface="Helvetica Neue"/>
              <a:cs typeface="Helvetica Neue"/>
              <a:sym typeface="Helvetica Neue"/>
            </a:endParaRPr>
          </a:p>
        </p:txBody>
      </p:sp>
      <p:sp>
        <p:nvSpPr>
          <p:cNvPr id="199" name="Google Shape;199;p11"/>
          <p:cNvSpPr/>
          <p:nvPr/>
        </p:nvSpPr>
        <p:spPr>
          <a:xfrm>
            <a:off x="1169249" y="2005780"/>
            <a:ext cx="9361099" cy="378565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Quattrocento Sans"/>
              <a:buAutoNum type="arabicPeriod" startAt="8"/>
            </a:pPr>
            <a:r>
              <a:rPr b="1" lang="en-US" sz="1600">
                <a:solidFill>
                  <a:schemeClr val="dk1"/>
                </a:solidFill>
                <a:latin typeface="Quattrocento Sans"/>
                <a:ea typeface="Quattrocento Sans"/>
                <a:cs typeface="Quattrocento Sans"/>
                <a:sym typeface="Quattrocento Sans"/>
              </a:rPr>
              <a:t>Declaration Policy </a:t>
            </a:r>
            <a:r>
              <a:rPr lang="en-US" sz="1600">
                <a:solidFill>
                  <a:schemeClr val="dk1"/>
                </a:solidFill>
                <a:latin typeface="Quattrocento Sans"/>
                <a:ea typeface="Quattrocento Sans"/>
                <a:cs typeface="Quattrocento Sans"/>
                <a:sym typeface="Quattrocento Sans"/>
              </a:rPr>
              <a:t>- The Insured takes insurance policy for the maximum value of the stock and regularly (particular date of the month) declares to the Insurance Company the change in value of the stock. The insured pays 75 percent of the premium before in advance and remaining depends on the premium so calculated after one year on average of the value declared by the insured in that year</a:t>
            </a:r>
            <a:endParaRPr b="1" sz="1600">
              <a:solidFill>
                <a:schemeClr val="dk1"/>
              </a:solidFill>
              <a:latin typeface="Quattrocento Sans"/>
              <a:ea typeface="Quattrocento Sans"/>
              <a:cs typeface="Quattrocento Sans"/>
              <a:sym typeface="Quattrocento Sans"/>
            </a:endParaRPr>
          </a:p>
          <a:p>
            <a:pPr indent="-241300" lvl="0" marL="342900" marR="0" rtl="0" algn="l">
              <a:spcBef>
                <a:spcPts val="0"/>
              </a:spcBef>
              <a:spcAft>
                <a:spcPts val="0"/>
              </a:spcAft>
              <a:buClr>
                <a:schemeClr val="dk1"/>
              </a:buClr>
              <a:buSzPts val="1600"/>
              <a:buFont typeface="Calibri"/>
              <a:buNone/>
            </a:pPr>
            <a:r>
              <a:t/>
            </a:r>
            <a:endParaRPr b="1"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Quattrocento Sans"/>
              <a:buAutoNum type="arabicPeriod" startAt="8"/>
            </a:pPr>
            <a:r>
              <a:rPr b="1" lang="en-US" sz="1600">
                <a:solidFill>
                  <a:schemeClr val="dk1"/>
                </a:solidFill>
                <a:latin typeface="Quattrocento Sans"/>
                <a:ea typeface="Quattrocento Sans"/>
                <a:cs typeface="Quattrocento Sans"/>
                <a:sym typeface="Quattrocento Sans"/>
              </a:rPr>
              <a:t>Excess Policy </a:t>
            </a:r>
            <a:r>
              <a:rPr lang="en-US" sz="1600">
                <a:solidFill>
                  <a:schemeClr val="dk1"/>
                </a:solidFill>
                <a:latin typeface="Quattrocento Sans"/>
                <a:ea typeface="Quattrocento Sans"/>
                <a:cs typeface="Quattrocento Sans"/>
                <a:sym typeface="Quattrocento Sans"/>
              </a:rPr>
              <a:t>-This policy is for those people, whose stock value keeps on fluctuating. In this scenario, insured purchases two policies:- First loss policy (for the minimum stock value) and Excess Policy (for the excess value of the stock.) The minimum value for the stock is calculated on the past experience and excess value of the stock is informed by the insured to the insurer every month. The premium is not high in this case. </a:t>
            </a:r>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Quattrocento Sans"/>
              <a:buAutoNum type="arabicPeriod" startAt="8"/>
            </a:pPr>
            <a:r>
              <a:rPr b="1" lang="en-US" sz="1600">
                <a:solidFill>
                  <a:schemeClr val="dk1"/>
                </a:solidFill>
                <a:latin typeface="Quattrocento Sans"/>
                <a:ea typeface="Quattrocento Sans"/>
                <a:cs typeface="Quattrocento Sans"/>
                <a:sym typeface="Quattrocento Sans"/>
              </a:rPr>
              <a:t>Comprehensive Policy </a:t>
            </a:r>
            <a:r>
              <a:rPr lang="en-US" sz="1600">
                <a:solidFill>
                  <a:schemeClr val="dk1"/>
                </a:solidFill>
                <a:latin typeface="Quattrocento Sans"/>
                <a:ea typeface="Quattrocento Sans"/>
                <a:cs typeface="Quattrocento Sans"/>
                <a:sym typeface="Quattrocento Sans"/>
              </a:rPr>
              <a:t>- It is that one which Insured gets coverage from not only loss by the fire but also from theft, war, riot, strike and etc. The premium charged for such a policy is very high but it provides security to insured against many risks.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2"/>
          <p:cNvSpPr txBox="1"/>
          <p:nvPr>
            <p:ph type="title"/>
          </p:nvPr>
        </p:nvSpPr>
        <p:spPr>
          <a:xfrm>
            <a:off x="1169249" y="956276"/>
            <a:ext cx="7089848"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Types of Fire Insurance policies </a:t>
            </a:r>
            <a:endParaRPr sz="3600">
              <a:latin typeface="Helvetica Neue"/>
              <a:ea typeface="Helvetica Neue"/>
              <a:cs typeface="Helvetica Neue"/>
              <a:sym typeface="Helvetica Neue"/>
            </a:endParaRPr>
          </a:p>
        </p:txBody>
      </p:sp>
      <p:sp>
        <p:nvSpPr>
          <p:cNvPr id="206" name="Google Shape;206;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07" name="Google Shape;207;p12"/>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1.4</a:t>
            </a:r>
            <a:endParaRPr sz="3600">
              <a:solidFill>
                <a:schemeClr val="dk1"/>
              </a:solidFill>
              <a:latin typeface="Helvetica Neue"/>
              <a:ea typeface="Helvetica Neue"/>
              <a:cs typeface="Helvetica Neue"/>
              <a:sym typeface="Helvetica Neue"/>
            </a:endParaRPr>
          </a:p>
        </p:txBody>
      </p:sp>
      <p:sp>
        <p:nvSpPr>
          <p:cNvPr id="208" name="Google Shape;208;p12"/>
          <p:cNvSpPr/>
          <p:nvPr/>
        </p:nvSpPr>
        <p:spPr>
          <a:xfrm>
            <a:off x="1169250" y="2226999"/>
            <a:ext cx="5054570" cy="156966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11. Consequential loss Policy</a:t>
            </a:r>
            <a:r>
              <a:rPr lang="en-US" sz="1600">
                <a:solidFill>
                  <a:schemeClr val="dk1"/>
                </a:solidFill>
                <a:latin typeface="Quattrocento Sans"/>
                <a:ea typeface="Quattrocento Sans"/>
                <a:cs typeface="Quattrocento Sans"/>
                <a:sym typeface="Quattrocento Sans"/>
              </a:rPr>
              <a:t> - It covers the consequential loss as well loss by fire, suffered by the insured. As discussed in comprehensive scope, consequential loss is loss suffered by the insured in terms of loss in profit, salary, inflation incidental to the occurrence of the fire. </a:t>
            </a:r>
            <a:endParaRPr sz="1600">
              <a:solidFill>
                <a:schemeClr val="dk1"/>
              </a:solidFill>
              <a:latin typeface="Quattrocento Sans"/>
              <a:ea typeface="Quattrocento Sans"/>
              <a:cs typeface="Quattrocento Sans"/>
              <a:sym typeface="Quattrocento Sans"/>
            </a:endParaRPr>
          </a:p>
        </p:txBody>
      </p:sp>
      <p:pic>
        <p:nvPicPr>
          <p:cNvPr id="209" name="Google Shape;209;p12"/>
          <p:cNvPicPr preferRelativeResize="0"/>
          <p:nvPr/>
        </p:nvPicPr>
        <p:blipFill rotWithShape="1">
          <a:blip r:embed="rId3">
            <a:alphaModFix/>
          </a:blip>
          <a:srcRect b="0" l="0" r="0" t="0"/>
          <a:stretch/>
        </p:blipFill>
        <p:spPr>
          <a:xfrm>
            <a:off x="7137913" y="2138511"/>
            <a:ext cx="3679420" cy="220765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3"/>
          <p:cNvSpPr txBox="1"/>
          <p:nvPr>
            <p:ph type="title"/>
          </p:nvPr>
        </p:nvSpPr>
        <p:spPr>
          <a:xfrm>
            <a:off x="1169249" y="956276"/>
            <a:ext cx="4464636"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Premium calculation   </a:t>
            </a:r>
            <a:endParaRPr sz="3600">
              <a:latin typeface="Helvetica Neue"/>
              <a:ea typeface="Helvetica Neue"/>
              <a:cs typeface="Helvetica Neue"/>
              <a:sym typeface="Helvetica Neue"/>
            </a:endParaRPr>
          </a:p>
        </p:txBody>
      </p:sp>
      <p:sp>
        <p:nvSpPr>
          <p:cNvPr id="216" name="Google Shape;216;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17" name="Google Shape;217;p13"/>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1.5</a:t>
            </a:r>
            <a:endParaRPr sz="3600">
              <a:solidFill>
                <a:schemeClr val="dk1"/>
              </a:solidFill>
              <a:latin typeface="Helvetica Neue"/>
              <a:ea typeface="Helvetica Neue"/>
              <a:cs typeface="Helvetica Neue"/>
              <a:sym typeface="Helvetica Neue"/>
            </a:endParaRPr>
          </a:p>
        </p:txBody>
      </p:sp>
      <p:sp>
        <p:nvSpPr>
          <p:cNvPr id="218" name="Google Shape;218;p13"/>
          <p:cNvSpPr/>
          <p:nvPr/>
        </p:nvSpPr>
        <p:spPr>
          <a:xfrm>
            <a:off x="1169249" y="1858302"/>
            <a:ext cx="9449590"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Factors that impact the indemnity principle of fire insurance:</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1. Market Value of the subject</a:t>
            </a:r>
            <a:r>
              <a:rPr lang="en-US" sz="1600">
                <a:solidFill>
                  <a:schemeClr val="dk1"/>
                </a:solidFill>
                <a:latin typeface="Quattrocento Sans"/>
                <a:ea typeface="Quattrocento Sans"/>
                <a:cs typeface="Quattrocento Sans"/>
                <a:sym typeface="Quattrocento Sans"/>
              </a:rPr>
              <a:t>: </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For expensive items such as jewelry, imports, exports, electronics, chemicals etc., the valuation of the subject is higher at all times. Under such circumstances, the fire insurance needs to offer a higher coverage or indemnity limit, and thus, a higher premium is needed from the consumer.</a:t>
            </a:r>
            <a:endParaRPr/>
          </a:p>
          <a:p>
            <a:pPr indent="0" lvl="0" marL="0" marR="0" rtl="0" algn="l">
              <a:spcBef>
                <a:spcPts val="0"/>
              </a:spcBef>
              <a:spcAft>
                <a:spcPts val="0"/>
              </a:spcAft>
              <a:buNone/>
            </a:pPr>
            <a:r>
              <a:t/>
            </a:r>
            <a:endParaRPr b="1"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2. Depreciation value</a:t>
            </a:r>
            <a:r>
              <a:rPr lang="en-US" sz="1600">
                <a:solidFill>
                  <a:schemeClr val="dk1"/>
                </a:solidFill>
                <a:latin typeface="Quattrocento Sans"/>
                <a:ea typeface="Quattrocento Sans"/>
                <a:cs typeface="Quattrocento Sans"/>
                <a:sym typeface="Quattrocento Sans"/>
              </a:rPr>
              <a:t>: </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In most cases, once an item is bought, its value starts depreciating. Across the various kinds of fire insurances, depreciating market valuation of goods plays a huge role in deciding what will be the coverage amount.</a:t>
            </a:r>
            <a:endParaRPr/>
          </a:p>
          <a:p>
            <a:pPr indent="0" lvl="0" marL="0" marR="0" rtl="0" algn="l">
              <a:spcBef>
                <a:spcPts val="0"/>
              </a:spcBef>
              <a:spcAft>
                <a:spcPts val="0"/>
              </a:spcAft>
              <a:buNone/>
            </a:pPr>
            <a:r>
              <a:t/>
            </a:r>
            <a:endParaRPr b="1"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3. Risk involved</a:t>
            </a:r>
            <a:r>
              <a:rPr lang="en-US" sz="1600">
                <a:solidFill>
                  <a:schemeClr val="dk1"/>
                </a:solidFill>
                <a:latin typeface="Quattrocento Sans"/>
                <a:ea typeface="Quattrocento Sans"/>
                <a:cs typeface="Quattrocento Sans"/>
                <a:sym typeface="Quattrocento Sans"/>
              </a:rPr>
              <a:t>: </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Certain goods are more prone to catching fire, such as alcohol and combustible chemicals. The maintenance of these goods requires a non-volatile surrounding, thus making them highly sensitive to fire related hazards. This also leads to a hike in their premiums for the right protection against fire.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4"/>
          <p:cNvSpPr txBox="1"/>
          <p:nvPr>
            <p:ph type="title"/>
          </p:nvPr>
        </p:nvSpPr>
        <p:spPr>
          <a:xfrm>
            <a:off x="1169249" y="956276"/>
            <a:ext cx="5629757"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Premium of Fire Insurance  </a:t>
            </a:r>
            <a:endParaRPr sz="3600">
              <a:latin typeface="Helvetica Neue"/>
              <a:ea typeface="Helvetica Neue"/>
              <a:cs typeface="Helvetica Neue"/>
              <a:sym typeface="Helvetica Neue"/>
            </a:endParaRPr>
          </a:p>
        </p:txBody>
      </p:sp>
      <p:sp>
        <p:nvSpPr>
          <p:cNvPr id="225" name="Google Shape;225;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26" name="Google Shape;226;p14"/>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1.5</a:t>
            </a:r>
            <a:endParaRPr sz="3600">
              <a:solidFill>
                <a:schemeClr val="dk1"/>
              </a:solidFill>
              <a:latin typeface="Helvetica Neue"/>
              <a:ea typeface="Helvetica Neue"/>
              <a:cs typeface="Helvetica Neue"/>
              <a:sym typeface="Helvetica Neue"/>
            </a:endParaRPr>
          </a:p>
        </p:txBody>
      </p:sp>
      <p:sp>
        <p:nvSpPr>
          <p:cNvPr id="227" name="Google Shape;227;p14"/>
          <p:cNvSpPr/>
          <p:nvPr/>
        </p:nvSpPr>
        <p:spPr>
          <a:xfrm>
            <a:off x="1169249" y="1976290"/>
            <a:ext cx="9125125" cy="28007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4. Pre-determined value</a:t>
            </a:r>
            <a:r>
              <a:rPr lang="en-US" sz="1600">
                <a:solidFill>
                  <a:schemeClr val="dk1"/>
                </a:solidFill>
                <a:latin typeface="Quattrocento Sans"/>
                <a:ea typeface="Quattrocento Sans"/>
                <a:cs typeface="Quattrocento Sans"/>
                <a:sym typeface="Quattrocento Sans"/>
              </a:rPr>
              <a:t>: In some cases, irrespective of all the above factors, the insurer fixes an indemnity amount, beyond which the losses aren’t reimbursed or compensated. In such cases, the insurance company makes it clear from the beginning that they shall not be liable to reimburse for losses beyond indemnity.</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These are some of the most important factors that play a role in determining the premium to be paid for any fire insurance policy; however, factors such as the legal liabilities of the owners, manufacturing costs, the kind of organization, and the location among others, also play a role in premium calculation.</a:t>
            </a:r>
            <a:endParaRPr/>
          </a:p>
          <a:p>
            <a:pPr indent="0" lvl="0" marL="0" marR="0" rtl="0" algn="l">
              <a:spcBef>
                <a:spcPts val="0"/>
              </a:spcBef>
              <a:spcAft>
                <a:spcPts val="0"/>
              </a:spcAft>
              <a:buNone/>
            </a:pPr>
            <a:br>
              <a:rPr lang="en-US" sz="1600">
                <a:solidFill>
                  <a:schemeClr val="dk1"/>
                </a:solidFill>
                <a:latin typeface="Quattrocento Sans"/>
                <a:ea typeface="Quattrocento Sans"/>
                <a:cs typeface="Quattrocento Sans"/>
                <a:sym typeface="Quattrocento Sans"/>
              </a:rPr>
            </a:b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5"/>
          <p:cNvSpPr txBox="1"/>
          <p:nvPr>
            <p:ph type="title"/>
          </p:nvPr>
        </p:nvSpPr>
        <p:spPr>
          <a:xfrm>
            <a:off x="1169248" y="956276"/>
            <a:ext cx="7045604"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What is Engineering Insurance?</a:t>
            </a:r>
            <a:endParaRPr sz="3600">
              <a:latin typeface="Helvetica Neue"/>
              <a:ea typeface="Helvetica Neue"/>
              <a:cs typeface="Helvetica Neue"/>
              <a:sym typeface="Helvetica Neue"/>
            </a:endParaRPr>
          </a:p>
        </p:txBody>
      </p:sp>
      <p:sp>
        <p:nvSpPr>
          <p:cNvPr id="233" name="Google Shape;23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34" name="Google Shape;234;p15"/>
          <p:cNvSpPr txBox="1"/>
          <p:nvPr/>
        </p:nvSpPr>
        <p:spPr>
          <a:xfrm>
            <a:off x="1169248" y="2054525"/>
            <a:ext cx="5231552" cy="2062103"/>
          </a:xfrm>
          <a:prstGeom prst="rect">
            <a:avLst/>
          </a:prstGeom>
          <a:solidFill>
            <a:schemeClr val="lt2"/>
          </a:solid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Engineering insurance refers to the insurance that provides economic safeguard to the risks faced by the ongoing construction project, installation project, and machines and equipment in project operation.</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Engineering Insurance caters to the varying forms of uncertainties affiliated with on-site construction, including machinery and plant usage. </a:t>
            </a:r>
            <a:endParaRPr/>
          </a:p>
        </p:txBody>
      </p:sp>
      <p:sp>
        <p:nvSpPr>
          <p:cNvPr id="235" name="Google Shape;235;p15"/>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Helvetica Neue"/>
                <a:ea typeface="Helvetica Neue"/>
                <a:cs typeface="Helvetica Neue"/>
                <a:sym typeface="Helvetica Neue"/>
              </a:rPr>
              <a:t>2</a:t>
            </a:r>
            <a:endParaRPr sz="3600">
              <a:solidFill>
                <a:schemeClr val="dk1"/>
              </a:solidFill>
              <a:latin typeface="Helvetica Neue"/>
              <a:ea typeface="Helvetica Neue"/>
              <a:cs typeface="Helvetica Neue"/>
              <a:sym typeface="Helvetica Neue"/>
            </a:endParaRPr>
          </a:p>
        </p:txBody>
      </p:sp>
      <p:pic>
        <p:nvPicPr>
          <p:cNvPr descr="Closed book" id="236" name="Google Shape;236;p15"/>
          <p:cNvPicPr preferRelativeResize="0"/>
          <p:nvPr/>
        </p:nvPicPr>
        <p:blipFill rotWithShape="1">
          <a:blip r:embed="rId3">
            <a:alphaModFix/>
          </a:blip>
          <a:srcRect b="0" l="0" r="0" t="0"/>
          <a:stretch/>
        </p:blipFill>
        <p:spPr>
          <a:xfrm>
            <a:off x="491941" y="2092141"/>
            <a:ext cx="509545" cy="509545"/>
          </a:xfrm>
          <a:prstGeom prst="rect">
            <a:avLst/>
          </a:prstGeom>
          <a:noFill/>
          <a:ln>
            <a:noFill/>
          </a:ln>
        </p:spPr>
      </p:pic>
      <p:pic>
        <p:nvPicPr>
          <p:cNvPr id="237" name="Google Shape;237;p15"/>
          <p:cNvPicPr preferRelativeResize="0"/>
          <p:nvPr/>
        </p:nvPicPr>
        <p:blipFill rotWithShape="1">
          <a:blip r:embed="rId4">
            <a:alphaModFix/>
          </a:blip>
          <a:srcRect b="0" l="0" r="0" t="0"/>
          <a:stretch/>
        </p:blipFill>
        <p:spPr>
          <a:xfrm>
            <a:off x="7384034" y="2027649"/>
            <a:ext cx="3969766" cy="305485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6"/>
          <p:cNvSpPr txBox="1"/>
          <p:nvPr>
            <p:ph type="title"/>
          </p:nvPr>
        </p:nvSpPr>
        <p:spPr>
          <a:xfrm>
            <a:off x="1169248" y="956276"/>
            <a:ext cx="3845204"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What is covered?</a:t>
            </a:r>
            <a:endParaRPr sz="3600">
              <a:latin typeface="Helvetica Neue"/>
              <a:ea typeface="Helvetica Neue"/>
              <a:cs typeface="Helvetica Neue"/>
              <a:sym typeface="Helvetica Neue"/>
            </a:endParaRPr>
          </a:p>
        </p:txBody>
      </p:sp>
      <p:sp>
        <p:nvSpPr>
          <p:cNvPr id="243" name="Google Shape;24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44" name="Google Shape;244;p16"/>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2.1</a:t>
            </a:r>
            <a:endParaRPr sz="3600">
              <a:solidFill>
                <a:schemeClr val="dk1"/>
              </a:solidFill>
              <a:latin typeface="Helvetica Neue"/>
              <a:ea typeface="Helvetica Neue"/>
              <a:cs typeface="Helvetica Neue"/>
              <a:sym typeface="Helvetica Neue"/>
            </a:endParaRPr>
          </a:p>
        </p:txBody>
      </p:sp>
      <p:sp>
        <p:nvSpPr>
          <p:cNvPr id="245" name="Google Shape;245;p16"/>
          <p:cNvSpPr/>
          <p:nvPr/>
        </p:nvSpPr>
        <p:spPr>
          <a:xfrm>
            <a:off x="1169248" y="2015800"/>
            <a:ext cx="9110378" cy="2800767"/>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Fire, lightning, explosion, aircraft damage</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Riot, strike, malicious acts</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Flood, inundation, storm, cyclone and allied perils</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Landslide, subsidence and rockslide</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Burglary and theft</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Faults in erection</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Human errors, negligence</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Short circuiting, arcing, excess voltage</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Electrical and mechanical breakdown</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Collapse, damage due to foreign objects, impact damages</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Any other sudden, unforeseen, accidental damages not explicitly excluded</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7"/>
          <p:cNvSpPr txBox="1"/>
          <p:nvPr>
            <p:ph type="title"/>
          </p:nvPr>
        </p:nvSpPr>
        <p:spPr>
          <a:xfrm>
            <a:off x="1169248" y="956276"/>
            <a:ext cx="4759604"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What is not covered?</a:t>
            </a:r>
            <a:endParaRPr sz="3600">
              <a:latin typeface="Helvetica Neue"/>
              <a:ea typeface="Helvetica Neue"/>
              <a:cs typeface="Helvetica Neue"/>
              <a:sym typeface="Helvetica Neue"/>
            </a:endParaRPr>
          </a:p>
        </p:txBody>
      </p:sp>
      <p:sp>
        <p:nvSpPr>
          <p:cNvPr id="251" name="Google Shape;251;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52" name="Google Shape;252;p17"/>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2.2</a:t>
            </a:r>
            <a:endParaRPr sz="3600">
              <a:solidFill>
                <a:schemeClr val="dk1"/>
              </a:solidFill>
              <a:latin typeface="Helvetica Neue"/>
              <a:ea typeface="Helvetica Neue"/>
              <a:cs typeface="Helvetica Neue"/>
              <a:sym typeface="Helvetica Neue"/>
            </a:endParaRPr>
          </a:p>
        </p:txBody>
      </p:sp>
      <p:sp>
        <p:nvSpPr>
          <p:cNvPr id="253" name="Google Shape;253;p17"/>
          <p:cNvSpPr/>
          <p:nvPr/>
        </p:nvSpPr>
        <p:spPr>
          <a:xfrm>
            <a:off x="1169247" y="2033776"/>
            <a:ext cx="7694533" cy="329320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War Invasion</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Nuclear Reaction Nuclear Radiation or Radioactive Contamination</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Insured's Contribution - Deductible</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Willful Act or Willful Negligence of the Insured</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Cessation of Work</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Defective Material or Bad workmanship</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Wear Tear Corrosion Oxidation Deterioration</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Breakage of Glass</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Disappearance or Shortage (Inventory Losses)</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Design Defects</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Loss of files, drawings, cash, cheque etc,.</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Consequential Loss</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Terrorism</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8"/>
          <p:cNvSpPr txBox="1"/>
          <p:nvPr>
            <p:ph type="title"/>
          </p:nvPr>
        </p:nvSpPr>
        <p:spPr>
          <a:xfrm>
            <a:off x="1169248" y="956276"/>
            <a:ext cx="3712468"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Add – on covers</a:t>
            </a:r>
            <a:endParaRPr sz="3600">
              <a:latin typeface="Helvetica Neue"/>
              <a:ea typeface="Helvetica Neue"/>
              <a:cs typeface="Helvetica Neue"/>
              <a:sym typeface="Helvetica Neue"/>
            </a:endParaRPr>
          </a:p>
        </p:txBody>
      </p:sp>
      <p:sp>
        <p:nvSpPr>
          <p:cNvPr id="259" name="Google Shape;25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60" name="Google Shape;260;p18"/>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2.3</a:t>
            </a:r>
            <a:endParaRPr sz="3600">
              <a:solidFill>
                <a:schemeClr val="dk1"/>
              </a:solidFill>
              <a:latin typeface="Helvetica Neue"/>
              <a:ea typeface="Helvetica Neue"/>
              <a:cs typeface="Helvetica Neue"/>
              <a:sym typeface="Helvetica Neue"/>
            </a:endParaRPr>
          </a:p>
        </p:txBody>
      </p:sp>
      <p:pic>
        <p:nvPicPr>
          <p:cNvPr id="261" name="Google Shape;261;p18"/>
          <p:cNvPicPr preferRelativeResize="0"/>
          <p:nvPr/>
        </p:nvPicPr>
        <p:blipFill rotWithShape="1">
          <a:blip r:embed="rId3">
            <a:alphaModFix/>
          </a:blip>
          <a:srcRect b="0" l="0" r="0" t="0"/>
          <a:stretch/>
        </p:blipFill>
        <p:spPr>
          <a:xfrm>
            <a:off x="1213544" y="1795879"/>
            <a:ext cx="4154920" cy="4748620"/>
          </a:xfrm>
          <a:prstGeom prst="rect">
            <a:avLst/>
          </a:prstGeom>
          <a:noFill/>
          <a:ln>
            <a:noFill/>
          </a:ln>
        </p:spPr>
      </p:pic>
      <p:pic>
        <p:nvPicPr>
          <p:cNvPr id="262" name="Google Shape;262;p18"/>
          <p:cNvPicPr preferRelativeResize="0"/>
          <p:nvPr/>
        </p:nvPicPr>
        <p:blipFill rotWithShape="1">
          <a:blip r:embed="rId4">
            <a:alphaModFix/>
          </a:blip>
          <a:srcRect b="0" l="0" r="0" t="0"/>
          <a:stretch/>
        </p:blipFill>
        <p:spPr>
          <a:xfrm>
            <a:off x="7036978" y="2129759"/>
            <a:ext cx="3847332" cy="2560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9"/>
          <p:cNvSpPr txBox="1"/>
          <p:nvPr>
            <p:ph type="title"/>
          </p:nvPr>
        </p:nvSpPr>
        <p:spPr>
          <a:xfrm>
            <a:off x="1169248" y="956276"/>
            <a:ext cx="8122236"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Types of Engineering Insurance policy</a:t>
            </a:r>
            <a:endParaRPr sz="3600">
              <a:latin typeface="Helvetica Neue"/>
              <a:ea typeface="Helvetica Neue"/>
              <a:cs typeface="Helvetica Neue"/>
              <a:sym typeface="Helvetica Neue"/>
            </a:endParaRPr>
          </a:p>
        </p:txBody>
      </p:sp>
      <p:sp>
        <p:nvSpPr>
          <p:cNvPr id="268" name="Google Shape;268;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69" name="Google Shape;269;p19"/>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2.4</a:t>
            </a:r>
            <a:endParaRPr sz="3600">
              <a:solidFill>
                <a:schemeClr val="dk1"/>
              </a:solidFill>
              <a:latin typeface="Helvetica Neue"/>
              <a:ea typeface="Helvetica Neue"/>
              <a:cs typeface="Helvetica Neue"/>
              <a:sym typeface="Helvetica Neue"/>
            </a:endParaRPr>
          </a:p>
        </p:txBody>
      </p:sp>
      <p:sp>
        <p:nvSpPr>
          <p:cNvPr id="270" name="Google Shape;270;p19"/>
          <p:cNvSpPr/>
          <p:nvPr/>
        </p:nvSpPr>
        <p:spPr>
          <a:xfrm>
            <a:off x="1198744" y="1976283"/>
            <a:ext cx="9803552"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1. Plant All Risk Insurance</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This insurance policy is streamlined to cater to loss and unforeseen damages of operational tools. </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Construction equipment and operational machinery are susceptible to wear and tear due to their exposure to extreme environmental conditions.</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2. Machine Breakdown Policy</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The Machine Breakdown Policy provides cover losses for sudden or unexpected damage of equipment – especially while they’re still in use. Both internal and external damages are covered in the Machine Breakdown Policy. Some of these internal damages could include lubrication defects, electrical damage, overheating, and the like. </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3. Electronic Equipment Policy</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This policy covers systems and devices that attract low voltage and power. Therefore, the insurer will be responsible for the cost of replacement or repairs necessary to reinstate the former state of electronic equipment and devices.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
          <p:cNvSpPr txBox="1"/>
          <p:nvPr>
            <p:ph type="title"/>
          </p:nvPr>
        </p:nvSpPr>
        <p:spPr>
          <a:xfrm>
            <a:off x="1169248" y="956276"/>
            <a:ext cx="4671113"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Topics to be covered </a:t>
            </a:r>
            <a:endParaRPr sz="3600">
              <a:latin typeface="Helvetica Neue"/>
              <a:ea typeface="Helvetica Neue"/>
              <a:cs typeface="Helvetica Neue"/>
              <a:sym typeface="Helvetica Neue"/>
            </a:endParaRPr>
          </a:p>
        </p:txBody>
      </p:sp>
      <p:sp>
        <p:nvSpPr>
          <p:cNvPr id="119" name="Google Shape;119;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0" name="Google Shape;120;p2"/>
          <p:cNvSpPr/>
          <p:nvPr/>
        </p:nvSpPr>
        <p:spPr>
          <a:xfrm>
            <a:off x="1169249" y="2005781"/>
            <a:ext cx="4464636" cy="2308324"/>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Fire insurance</a:t>
            </a:r>
            <a:endParaRPr/>
          </a:p>
          <a:p>
            <a:pPr indent="-241300" lvl="0" marL="342900" marR="0" rtl="0" algn="l">
              <a:spcBef>
                <a:spcPts val="0"/>
              </a:spcBef>
              <a:spcAft>
                <a:spcPts val="0"/>
              </a:spcAft>
              <a:buClr>
                <a:schemeClr val="dk1"/>
              </a:buClr>
              <a:buSzPts val="1600"/>
              <a:buFont typeface="Arial"/>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Engineering</a:t>
            </a:r>
            <a:endParaRPr/>
          </a:p>
          <a:p>
            <a:pPr indent="-241300" lvl="0" marL="342900" marR="0" rtl="0" algn="l">
              <a:spcBef>
                <a:spcPts val="0"/>
              </a:spcBef>
              <a:spcAft>
                <a:spcPts val="0"/>
              </a:spcAft>
              <a:buClr>
                <a:schemeClr val="dk1"/>
              </a:buClr>
              <a:buSzPts val="1600"/>
              <a:buFont typeface="Arial"/>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Aviation</a:t>
            </a:r>
            <a:endParaRPr/>
          </a:p>
          <a:p>
            <a:pPr indent="-241300" lvl="0" marL="342900" marR="0" rtl="0" algn="l">
              <a:spcBef>
                <a:spcPts val="0"/>
              </a:spcBef>
              <a:spcAft>
                <a:spcPts val="0"/>
              </a:spcAft>
              <a:buClr>
                <a:schemeClr val="dk1"/>
              </a:buClr>
              <a:buSzPts val="1600"/>
              <a:buFont typeface="Arial"/>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Marine Cargo/Hull</a:t>
            </a:r>
            <a:endParaRPr/>
          </a:p>
          <a:p>
            <a:pPr indent="-241300" lvl="0" marL="342900" marR="0" rtl="0" algn="l">
              <a:spcBef>
                <a:spcPts val="0"/>
              </a:spcBef>
              <a:spcAft>
                <a:spcPts val="0"/>
              </a:spcAft>
              <a:buClr>
                <a:schemeClr val="dk1"/>
              </a:buClr>
              <a:buSzPts val="1600"/>
              <a:buFont typeface="Arial"/>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Liability</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0"/>
          <p:cNvSpPr txBox="1"/>
          <p:nvPr>
            <p:ph type="title"/>
          </p:nvPr>
        </p:nvSpPr>
        <p:spPr>
          <a:xfrm>
            <a:off x="1169248" y="971024"/>
            <a:ext cx="8151733"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Types of Engineering Insurance policy</a:t>
            </a:r>
            <a:endParaRPr sz="3600">
              <a:latin typeface="Helvetica Neue"/>
              <a:ea typeface="Helvetica Neue"/>
              <a:cs typeface="Helvetica Neue"/>
              <a:sym typeface="Helvetica Neue"/>
            </a:endParaRPr>
          </a:p>
        </p:txBody>
      </p:sp>
      <p:sp>
        <p:nvSpPr>
          <p:cNvPr id="276" name="Google Shape;27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77" name="Google Shape;277;p20"/>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2.4</a:t>
            </a:r>
            <a:endParaRPr sz="3600">
              <a:solidFill>
                <a:schemeClr val="dk1"/>
              </a:solidFill>
              <a:latin typeface="Helvetica Neue"/>
              <a:ea typeface="Helvetica Neue"/>
              <a:cs typeface="Helvetica Neue"/>
              <a:sym typeface="Helvetica Neue"/>
            </a:endParaRPr>
          </a:p>
        </p:txBody>
      </p:sp>
      <p:sp>
        <p:nvSpPr>
          <p:cNvPr id="278" name="Google Shape;278;p20"/>
          <p:cNvSpPr/>
          <p:nvPr/>
        </p:nvSpPr>
        <p:spPr>
          <a:xfrm>
            <a:off x="1169248" y="1946787"/>
            <a:ext cx="6042714"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4. Contractor’s All Risk Cover</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It covers contractors and provides financial protection against damage or loss incurred during construction projects. The Contractor’s All Risk Cover provides cover against loss or damage to plants and equipment. This policy resonates with our reference to on-site construction uncertainties. It is peculiar to civil engineering projects like buildings, flyovers, airports, and the like. </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5. Erection All Risk</a:t>
            </a:r>
            <a:r>
              <a:rPr lang="en-US" sz="1600">
                <a:solidFill>
                  <a:schemeClr val="dk1"/>
                </a:solidFill>
                <a:latin typeface="Quattrocento Sans"/>
                <a:ea typeface="Quattrocento Sans"/>
                <a:cs typeface="Quattrocento Sans"/>
                <a:sym typeface="Quattrocento Sans"/>
              </a:rPr>
              <a:t>  </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This policy offers comprehensive cover by covering risks which may arise during erection or testing period. It gives financial protection to the engineering contracts in the event of any accident. The Erection All Risk policy is for erection and testing of Manufacturing units or individual machineries.</a:t>
            </a:r>
            <a:endParaRPr/>
          </a:p>
        </p:txBody>
      </p:sp>
      <p:pic>
        <p:nvPicPr>
          <p:cNvPr id="279" name="Google Shape;279;p20"/>
          <p:cNvPicPr preferRelativeResize="0"/>
          <p:nvPr/>
        </p:nvPicPr>
        <p:blipFill rotWithShape="1">
          <a:blip r:embed="rId3">
            <a:alphaModFix/>
          </a:blip>
          <a:srcRect b="0" l="0" r="0" t="0"/>
          <a:stretch/>
        </p:blipFill>
        <p:spPr>
          <a:xfrm>
            <a:off x="7801168" y="2182764"/>
            <a:ext cx="3038894" cy="30797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1"/>
          <p:cNvSpPr txBox="1"/>
          <p:nvPr>
            <p:ph type="title"/>
          </p:nvPr>
        </p:nvSpPr>
        <p:spPr>
          <a:xfrm>
            <a:off x="1169249" y="971024"/>
            <a:ext cx="3874700"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Who should buy? </a:t>
            </a:r>
            <a:endParaRPr sz="3600">
              <a:latin typeface="Helvetica Neue"/>
              <a:ea typeface="Helvetica Neue"/>
              <a:cs typeface="Helvetica Neue"/>
              <a:sym typeface="Helvetica Neue"/>
            </a:endParaRPr>
          </a:p>
        </p:txBody>
      </p:sp>
      <p:sp>
        <p:nvSpPr>
          <p:cNvPr id="285" name="Google Shape;285;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86" name="Google Shape;286;p21"/>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2.5</a:t>
            </a:r>
            <a:endParaRPr sz="3600">
              <a:solidFill>
                <a:schemeClr val="dk1"/>
              </a:solidFill>
              <a:latin typeface="Helvetica Neue"/>
              <a:ea typeface="Helvetica Neue"/>
              <a:cs typeface="Helvetica Neue"/>
              <a:sym typeface="Helvetica Neue"/>
            </a:endParaRPr>
          </a:p>
        </p:txBody>
      </p:sp>
      <p:sp>
        <p:nvSpPr>
          <p:cNvPr id="287" name="Google Shape;287;p21"/>
          <p:cNvSpPr txBox="1"/>
          <p:nvPr/>
        </p:nvSpPr>
        <p:spPr>
          <a:xfrm>
            <a:off x="1169249" y="2182759"/>
            <a:ext cx="4420390" cy="156966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General contractors </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Subcontractors</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Consulting engineers</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Architects </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Those funding construction projects </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Suppliers and manufacturers of machinery</a:t>
            </a:r>
            <a:endParaRPr sz="1600">
              <a:solidFill>
                <a:schemeClr val="dk1"/>
              </a:solidFill>
              <a:latin typeface="Quattrocento Sans"/>
              <a:ea typeface="Quattrocento Sans"/>
              <a:cs typeface="Quattrocento Sans"/>
              <a:sym typeface="Quattrocento Sans"/>
            </a:endParaRPr>
          </a:p>
        </p:txBody>
      </p:sp>
      <p:pic>
        <p:nvPicPr>
          <p:cNvPr id="288" name="Google Shape;288;p21"/>
          <p:cNvPicPr preferRelativeResize="0"/>
          <p:nvPr/>
        </p:nvPicPr>
        <p:blipFill rotWithShape="1">
          <a:blip r:embed="rId3">
            <a:alphaModFix/>
          </a:blip>
          <a:srcRect b="0" l="0" r="0" t="0"/>
          <a:stretch/>
        </p:blipFill>
        <p:spPr>
          <a:xfrm>
            <a:off x="6708302" y="1917295"/>
            <a:ext cx="3276348" cy="305237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2"/>
          <p:cNvSpPr txBox="1"/>
          <p:nvPr>
            <p:ph type="title"/>
          </p:nvPr>
        </p:nvSpPr>
        <p:spPr>
          <a:xfrm>
            <a:off x="1169248" y="971024"/>
            <a:ext cx="5497023"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Claim settlement process</a:t>
            </a:r>
            <a:endParaRPr sz="3600">
              <a:latin typeface="Helvetica Neue"/>
              <a:ea typeface="Helvetica Neue"/>
              <a:cs typeface="Helvetica Neue"/>
              <a:sym typeface="Helvetica Neue"/>
            </a:endParaRPr>
          </a:p>
        </p:txBody>
      </p:sp>
      <p:sp>
        <p:nvSpPr>
          <p:cNvPr id="294" name="Google Shape;29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95" name="Google Shape;295;p22"/>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2.6</a:t>
            </a:r>
            <a:endParaRPr sz="3600">
              <a:solidFill>
                <a:schemeClr val="dk1"/>
              </a:solidFill>
              <a:latin typeface="Helvetica Neue"/>
              <a:ea typeface="Helvetica Neue"/>
              <a:cs typeface="Helvetica Neue"/>
              <a:sym typeface="Helvetica Neue"/>
            </a:endParaRPr>
          </a:p>
        </p:txBody>
      </p:sp>
      <p:pic>
        <p:nvPicPr>
          <p:cNvPr id="296" name="Google Shape;296;p22"/>
          <p:cNvPicPr preferRelativeResize="0"/>
          <p:nvPr/>
        </p:nvPicPr>
        <p:blipFill rotWithShape="1">
          <a:blip r:embed="rId3">
            <a:alphaModFix/>
          </a:blip>
          <a:srcRect b="0" l="0" r="0" t="0"/>
          <a:stretch/>
        </p:blipFill>
        <p:spPr>
          <a:xfrm>
            <a:off x="2886233" y="1710966"/>
            <a:ext cx="5903810" cy="4932434"/>
          </a:xfrm>
          <a:prstGeom prst="rect">
            <a:avLst/>
          </a:prstGeom>
          <a:noFill/>
          <a:ln>
            <a:noFill/>
          </a:ln>
        </p:spPr>
      </p:pic>
      <p:sp>
        <p:nvSpPr>
          <p:cNvPr id="297" name="Google Shape;297;p22"/>
          <p:cNvSpPr/>
          <p:nvPr/>
        </p:nvSpPr>
        <p:spPr>
          <a:xfrm>
            <a:off x="5324168" y="1961535"/>
            <a:ext cx="870155" cy="19173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23"/>
          <p:cNvSpPr txBox="1"/>
          <p:nvPr>
            <p:ph type="title"/>
          </p:nvPr>
        </p:nvSpPr>
        <p:spPr>
          <a:xfrm>
            <a:off x="1169248" y="956276"/>
            <a:ext cx="5998468"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What is Aviation Insurance?</a:t>
            </a:r>
            <a:endParaRPr sz="3600">
              <a:latin typeface="Helvetica Neue"/>
              <a:ea typeface="Helvetica Neue"/>
              <a:cs typeface="Helvetica Neue"/>
              <a:sym typeface="Helvetica Neue"/>
            </a:endParaRPr>
          </a:p>
        </p:txBody>
      </p:sp>
      <p:sp>
        <p:nvSpPr>
          <p:cNvPr id="303" name="Google Shape;30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04" name="Google Shape;304;p23"/>
          <p:cNvSpPr txBox="1"/>
          <p:nvPr/>
        </p:nvSpPr>
        <p:spPr>
          <a:xfrm>
            <a:off x="1169248" y="2054525"/>
            <a:ext cx="5231552" cy="1815882"/>
          </a:xfrm>
          <a:prstGeom prst="rect">
            <a:avLst/>
          </a:prstGeom>
          <a:solidFill>
            <a:schemeClr val="lt2"/>
          </a:solid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Aviation insurance is insurance coverage geared specifically to the operation of aircraft and the risks involved in aviation.  </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Aviation insurance provides coverage for hull losses as well as liability for passenger injuries, environmental and third-party damage caused by aircraft accidents.</a:t>
            </a:r>
            <a:endParaRPr/>
          </a:p>
        </p:txBody>
      </p:sp>
      <p:sp>
        <p:nvSpPr>
          <p:cNvPr id="305" name="Google Shape;305;p23"/>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Helvetica Neue"/>
                <a:ea typeface="Helvetica Neue"/>
                <a:cs typeface="Helvetica Neue"/>
                <a:sym typeface="Helvetica Neue"/>
              </a:rPr>
              <a:t>3</a:t>
            </a:r>
            <a:endParaRPr sz="3600">
              <a:solidFill>
                <a:schemeClr val="dk1"/>
              </a:solidFill>
              <a:latin typeface="Helvetica Neue"/>
              <a:ea typeface="Helvetica Neue"/>
              <a:cs typeface="Helvetica Neue"/>
              <a:sym typeface="Helvetica Neue"/>
            </a:endParaRPr>
          </a:p>
        </p:txBody>
      </p:sp>
      <p:pic>
        <p:nvPicPr>
          <p:cNvPr descr="Closed book" id="306" name="Google Shape;306;p23"/>
          <p:cNvPicPr preferRelativeResize="0"/>
          <p:nvPr/>
        </p:nvPicPr>
        <p:blipFill rotWithShape="1">
          <a:blip r:embed="rId3">
            <a:alphaModFix/>
          </a:blip>
          <a:srcRect b="0" l="0" r="0" t="0"/>
          <a:stretch/>
        </p:blipFill>
        <p:spPr>
          <a:xfrm>
            <a:off x="491941" y="2092141"/>
            <a:ext cx="509545" cy="509545"/>
          </a:xfrm>
          <a:prstGeom prst="rect">
            <a:avLst/>
          </a:prstGeom>
          <a:noFill/>
          <a:ln>
            <a:noFill/>
          </a:ln>
        </p:spPr>
      </p:pic>
      <p:pic>
        <p:nvPicPr>
          <p:cNvPr id="307" name="Google Shape;307;p23"/>
          <p:cNvPicPr preferRelativeResize="0"/>
          <p:nvPr/>
        </p:nvPicPr>
        <p:blipFill rotWithShape="1">
          <a:blip r:embed="rId4">
            <a:alphaModFix/>
          </a:blip>
          <a:srcRect b="0" l="0" r="0" t="0"/>
          <a:stretch/>
        </p:blipFill>
        <p:spPr>
          <a:xfrm>
            <a:off x="7106718" y="2033150"/>
            <a:ext cx="3785426" cy="210022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4"/>
          <p:cNvSpPr txBox="1"/>
          <p:nvPr>
            <p:ph type="title"/>
          </p:nvPr>
        </p:nvSpPr>
        <p:spPr>
          <a:xfrm>
            <a:off x="1169248" y="956276"/>
            <a:ext cx="3756713"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What is covered?</a:t>
            </a:r>
            <a:endParaRPr sz="3600">
              <a:latin typeface="Helvetica Neue"/>
              <a:ea typeface="Helvetica Neue"/>
              <a:cs typeface="Helvetica Neue"/>
              <a:sym typeface="Helvetica Neue"/>
            </a:endParaRPr>
          </a:p>
        </p:txBody>
      </p:sp>
      <p:sp>
        <p:nvSpPr>
          <p:cNvPr id="313" name="Google Shape;31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14" name="Google Shape;314;p24"/>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Helvetica Neue"/>
                <a:ea typeface="Helvetica Neue"/>
                <a:cs typeface="Helvetica Neue"/>
                <a:sym typeface="Helvetica Neue"/>
              </a:rPr>
              <a:t>3.1</a:t>
            </a:r>
            <a:endParaRPr sz="3600">
              <a:solidFill>
                <a:schemeClr val="dk1"/>
              </a:solidFill>
              <a:latin typeface="Helvetica Neue"/>
              <a:ea typeface="Helvetica Neue"/>
              <a:cs typeface="Helvetica Neue"/>
              <a:sym typeface="Helvetica Neue"/>
            </a:endParaRPr>
          </a:p>
        </p:txBody>
      </p:sp>
      <p:sp>
        <p:nvSpPr>
          <p:cNvPr id="315" name="Google Shape;315;p24"/>
          <p:cNvSpPr/>
          <p:nvPr/>
        </p:nvSpPr>
        <p:spPr>
          <a:xfrm>
            <a:off x="1169248" y="2000386"/>
            <a:ext cx="6116455"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1. In-flight coverage</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This provides coverage against damages that can happen to the aircraft while it is mid-air (in motion). </a:t>
            </a:r>
            <a:endParaRPr/>
          </a:p>
          <a:p>
            <a:pPr indent="0" lvl="0" marL="0" marR="0" rtl="0" algn="l">
              <a:spcBef>
                <a:spcPts val="0"/>
              </a:spcBef>
              <a:spcAft>
                <a:spcPts val="0"/>
              </a:spcAft>
              <a:buNone/>
            </a:pPr>
            <a:r>
              <a:t/>
            </a:r>
            <a:endParaRPr b="1"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2. Hull all risk</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This coverage is ideal for flying clubs which operate small planes, private jets belonging to celebrities/politicians/business tycoons, aircrafts used for agricultural praying, etc. The policy covers any physical loss/damage faced by the insured plane. It also protects the plane against total loss and disappearance.</a:t>
            </a:r>
            <a:endParaRPr/>
          </a:p>
          <a:p>
            <a:pPr indent="0" lvl="0" marL="0" marR="0" rtl="0" algn="l">
              <a:spcBef>
                <a:spcPts val="0"/>
              </a:spcBef>
              <a:spcAft>
                <a:spcPts val="0"/>
              </a:spcAft>
              <a:buNone/>
            </a:pPr>
            <a:r>
              <a:t/>
            </a:r>
            <a:endParaRPr b="1"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3. Hull/Spares War Risk</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Protection is provided to the insured plane and its spares in case of loss or damage resulted by anti-social activities like war, invasion, riots, hostilities, martial law, strikes, civil commotion, malicious activities and sabotage.</a:t>
            </a:r>
            <a:endParaRPr/>
          </a:p>
        </p:txBody>
      </p:sp>
      <p:pic>
        <p:nvPicPr>
          <p:cNvPr id="316" name="Google Shape;316;p24"/>
          <p:cNvPicPr preferRelativeResize="0"/>
          <p:nvPr/>
        </p:nvPicPr>
        <p:blipFill rotWithShape="1">
          <a:blip r:embed="rId3">
            <a:alphaModFix/>
          </a:blip>
          <a:srcRect b="0" l="0" r="0" t="0"/>
          <a:stretch/>
        </p:blipFill>
        <p:spPr>
          <a:xfrm>
            <a:off x="7831390" y="2153267"/>
            <a:ext cx="3229899" cy="32298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5"/>
          <p:cNvSpPr txBox="1"/>
          <p:nvPr>
            <p:ph type="title"/>
          </p:nvPr>
        </p:nvSpPr>
        <p:spPr>
          <a:xfrm>
            <a:off x="1169248" y="956276"/>
            <a:ext cx="3756713"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What is covered?</a:t>
            </a:r>
            <a:endParaRPr sz="3600">
              <a:latin typeface="Helvetica Neue"/>
              <a:ea typeface="Helvetica Neue"/>
              <a:cs typeface="Helvetica Neue"/>
              <a:sym typeface="Helvetica Neue"/>
            </a:endParaRPr>
          </a:p>
        </p:txBody>
      </p:sp>
      <p:sp>
        <p:nvSpPr>
          <p:cNvPr id="322" name="Google Shape;322;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23" name="Google Shape;323;p25"/>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3.1</a:t>
            </a:r>
            <a:endParaRPr sz="3600">
              <a:solidFill>
                <a:schemeClr val="dk1"/>
              </a:solidFill>
              <a:latin typeface="Helvetica Neue"/>
              <a:ea typeface="Helvetica Neue"/>
              <a:cs typeface="Helvetica Neue"/>
              <a:sym typeface="Helvetica Neue"/>
            </a:endParaRPr>
          </a:p>
        </p:txBody>
      </p:sp>
      <p:sp>
        <p:nvSpPr>
          <p:cNvPr id="324" name="Google Shape;324;p25"/>
          <p:cNvSpPr/>
          <p:nvPr/>
        </p:nvSpPr>
        <p:spPr>
          <a:xfrm>
            <a:off x="1169248" y="2005776"/>
            <a:ext cx="8834284" cy="32932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4. Loss of License</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It is a mandate for every aircraft crew member to hold a valid license. A license can be suspended on medical grounds leading to a financial loss for the crew member. This cover takes care of the financial loss incurred. The crew member can get the coverage in case of permanent total disablement or temporary total disablement due to bodily injury or illness.</a:t>
            </a:r>
            <a:endParaRPr/>
          </a:p>
          <a:p>
            <a:pPr indent="0" lvl="0" marL="0" marR="0" rtl="0" algn="l">
              <a:spcBef>
                <a:spcPts val="0"/>
              </a:spcBef>
              <a:spcAft>
                <a:spcPts val="0"/>
              </a:spcAft>
              <a:buNone/>
            </a:pPr>
            <a:r>
              <a:t/>
            </a:r>
            <a:endParaRPr b="1"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5. Spares All Risk Insurance Policy</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If any loss/damage is incurred to the spares, tools, equipment and supplies of the insured aircraft or any damages caused to a property by the aircraft, it is covered.</a:t>
            </a:r>
            <a:endParaRPr/>
          </a:p>
          <a:p>
            <a:pPr indent="0" lvl="0" marL="0" marR="0" rtl="0" algn="l">
              <a:spcBef>
                <a:spcPts val="0"/>
              </a:spcBef>
              <a:spcAft>
                <a:spcPts val="0"/>
              </a:spcAft>
              <a:buNone/>
            </a:pPr>
            <a:r>
              <a:t/>
            </a:r>
            <a:endParaRPr b="1"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6. Aviation Personal Accident (crew member)</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This is usually granted annually and protects the insured crew member against injury, disablement or death as a result of an aircraft accident/mishap.</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6"/>
          <p:cNvSpPr txBox="1"/>
          <p:nvPr>
            <p:ph type="title"/>
          </p:nvPr>
        </p:nvSpPr>
        <p:spPr>
          <a:xfrm>
            <a:off x="1169249" y="956276"/>
            <a:ext cx="4612120"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What is not covered?</a:t>
            </a:r>
            <a:endParaRPr sz="3600">
              <a:latin typeface="Helvetica Neue"/>
              <a:ea typeface="Helvetica Neue"/>
              <a:cs typeface="Helvetica Neue"/>
              <a:sym typeface="Helvetica Neue"/>
            </a:endParaRPr>
          </a:p>
        </p:txBody>
      </p:sp>
      <p:sp>
        <p:nvSpPr>
          <p:cNvPr id="331" name="Google Shape;331;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32" name="Google Shape;332;p26"/>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3.2</a:t>
            </a:r>
            <a:endParaRPr sz="3600">
              <a:solidFill>
                <a:schemeClr val="dk1"/>
              </a:solidFill>
              <a:latin typeface="Helvetica Neue"/>
              <a:ea typeface="Helvetica Neue"/>
              <a:cs typeface="Helvetica Neue"/>
              <a:sym typeface="Helvetica Neue"/>
            </a:endParaRPr>
          </a:p>
        </p:txBody>
      </p:sp>
      <p:sp>
        <p:nvSpPr>
          <p:cNvPr id="333" name="Google Shape;333;p26"/>
          <p:cNvSpPr/>
          <p:nvPr/>
        </p:nvSpPr>
        <p:spPr>
          <a:xfrm>
            <a:off x="1169249" y="2005781"/>
            <a:ext cx="8756416" cy="2308324"/>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Coverage is not provided if the insured aircraft is operated without a proper airworthiness certificate or is operated outside of parameters set by regulations. </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If the aircraft is operated by a pilot who is unlicensed or not licensed to operate the particular type of aircraft or by a pilot whose medical clearance has not been properly maintained.</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If an aircraft is operated in violation of a regulation</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Operation of an aircraft in violation of safety or other regulatory requirements may not be a basis for denial of coverage required under regulations issued by the Secretary of Transportation pursuant to the statute</a:t>
            </a:r>
            <a:endParaRPr sz="1600">
              <a:solidFill>
                <a:schemeClr val="dk1"/>
              </a:solidFill>
              <a:latin typeface="Quattrocento Sans"/>
              <a:ea typeface="Quattrocento Sans"/>
              <a:cs typeface="Quattrocento Sans"/>
              <a:sym typeface="Quattrocento Sans"/>
            </a:endParaRPr>
          </a:p>
        </p:txBody>
      </p:sp>
      <p:pic>
        <p:nvPicPr>
          <p:cNvPr descr="Paperclip" id="334" name="Google Shape;334;p26"/>
          <p:cNvPicPr preferRelativeResize="0"/>
          <p:nvPr/>
        </p:nvPicPr>
        <p:blipFill rotWithShape="1">
          <a:blip r:embed="rId3">
            <a:alphaModFix/>
          </a:blip>
          <a:srcRect b="0" l="0" r="0" t="0"/>
          <a:stretch/>
        </p:blipFill>
        <p:spPr>
          <a:xfrm>
            <a:off x="677680" y="5643561"/>
            <a:ext cx="491569" cy="491569"/>
          </a:xfrm>
          <a:prstGeom prst="rect">
            <a:avLst/>
          </a:prstGeom>
          <a:noFill/>
          <a:ln>
            <a:noFill/>
          </a:ln>
        </p:spPr>
      </p:pic>
      <p:sp>
        <p:nvSpPr>
          <p:cNvPr id="335" name="Google Shape;335;p26"/>
          <p:cNvSpPr txBox="1"/>
          <p:nvPr/>
        </p:nvSpPr>
        <p:spPr>
          <a:xfrm>
            <a:off x="1169249" y="5721554"/>
            <a:ext cx="7827267" cy="338554"/>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u="sng">
                <a:solidFill>
                  <a:schemeClr val="dk1"/>
                </a:solidFill>
                <a:latin typeface="Quattrocento Sans"/>
                <a:ea typeface="Quattrocento Sans"/>
                <a:cs typeface="Quattrocento Sans"/>
                <a:sym typeface="Quattrocento Sans"/>
                <a:hlinkClick r:id="rId4">
                  <a:extLst>
                    <a:ext uri="{A12FA001-AC4F-418D-AE19-62706E023703}">
                      <ahyp:hlinkClr val="tx"/>
                    </a:ext>
                  </a:extLst>
                </a:hlinkClick>
              </a:rPr>
              <a:t>https://www.hansonmolloy-law.com/insurance-law/exclusions-in-aviation-insurance/</a:t>
            </a:r>
            <a:r>
              <a:rPr lang="en-US" sz="1600">
                <a:solidFill>
                  <a:schemeClr val="dk1"/>
                </a:solidFill>
                <a:latin typeface="Quattrocento Sans"/>
                <a:ea typeface="Quattrocento Sans"/>
                <a:cs typeface="Quattrocento Sans"/>
                <a:sym typeface="Quattrocento Sans"/>
              </a:rPr>
              <a:t> </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27"/>
          <p:cNvSpPr txBox="1"/>
          <p:nvPr>
            <p:ph type="title"/>
          </p:nvPr>
        </p:nvSpPr>
        <p:spPr>
          <a:xfrm>
            <a:off x="1169248" y="956276"/>
            <a:ext cx="6027966"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Types of Aviation Insurance</a:t>
            </a:r>
            <a:endParaRPr sz="3600">
              <a:latin typeface="Helvetica Neue"/>
              <a:ea typeface="Helvetica Neue"/>
              <a:cs typeface="Helvetica Neue"/>
              <a:sym typeface="Helvetica Neue"/>
            </a:endParaRPr>
          </a:p>
        </p:txBody>
      </p:sp>
      <p:sp>
        <p:nvSpPr>
          <p:cNvPr id="341" name="Google Shape;341;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42" name="Google Shape;342;p27"/>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3.3</a:t>
            </a:r>
            <a:endParaRPr sz="3600">
              <a:solidFill>
                <a:schemeClr val="dk1"/>
              </a:solidFill>
              <a:latin typeface="Helvetica Neue"/>
              <a:ea typeface="Helvetica Neue"/>
              <a:cs typeface="Helvetica Neue"/>
              <a:sym typeface="Helvetica Neue"/>
            </a:endParaRPr>
          </a:p>
        </p:txBody>
      </p:sp>
      <p:sp>
        <p:nvSpPr>
          <p:cNvPr id="343" name="Google Shape;343;p27"/>
          <p:cNvSpPr/>
          <p:nvPr/>
        </p:nvSpPr>
        <p:spPr>
          <a:xfrm>
            <a:off x="1169247" y="1917290"/>
            <a:ext cx="9198869"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1. Public liability insurance</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This coverage, often referred to as third party liability covers aircraft owners for damage that their aircraft does to third party property, such as houses, cars, crops, airport facilities and other aircraft struck in a collision. It does not provide coverage for damage to the insured aircraft itself or coverage for passengers injured on the insured aircraft. </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2. Passenger liability insurance</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Passenger liability protects passengers riding in the accident aircraft who are injured or killed. In many countries this coverage is mandatory only for commercial or large aircraft. Coverage is often sold on a "per-seat" basis, with a specified limit for each passenger seat.</a:t>
            </a:r>
            <a:endParaRPr/>
          </a:p>
          <a:p>
            <a:pPr indent="0" lvl="0" marL="0" marR="0" rtl="0" algn="l">
              <a:spcBef>
                <a:spcPts val="0"/>
              </a:spcBef>
              <a:spcAft>
                <a:spcPts val="0"/>
              </a:spcAft>
              <a:buNone/>
            </a:pPr>
            <a:r>
              <a:t/>
            </a:r>
            <a:endParaRPr b="1"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3. Combined Single Limit (CSL)</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CSL coverage combines public liability and passenger liability coverage into a single coverage with a single overall limit per accident. This type of coverage provides more flexibility in paying claims for liability, especially if passengers are injured, but little damage is done to third party property on the ground.</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8"/>
          <p:cNvSpPr txBox="1"/>
          <p:nvPr>
            <p:ph type="title"/>
          </p:nvPr>
        </p:nvSpPr>
        <p:spPr>
          <a:xfrm>
            <a:off x="1169248" y="956276"/>
            <a:ext cx="5998468"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Types of Aviation Insurance</a:t>
            </a:r>
            <a:endParaRPr sz="3600">
              <a:latin typeface="Helvetica Neue"/>
              <a:ea typeface="Helvetica Neue"/>
              <a:cs typeface="Helvetica Neue"/>
              <a:sym typeface="Helvetica Neue"/>
            </a:endParaRPr>
          </a:p>
        </p:txBody>
      </p:sp>
      <p:sp>
        <p:nvSpPr>
          <p:cNvPr id="349" name="Google Shape;349;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50" name="Google Shape;350;p28"/>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3.3</a:t>
            </a:r>
            <a:endParaRPr sz="3600">
              <a:solidFill>
                <a:schemeClr val="dk1"/>
              </a:solidFill>
              <a:latin typeface="Helvetica Neue"/>
              <a:ea typeface="Helvetica Neue"/>
              <a:cs typeface="Helvetica Neue"/>
              <a:sym typeface="Helvetica Neue"/>
            </a:endParaRPr>
          </a:p>
        </p:txBody>
      </p:sp>
      <p:sp>
        <p:nvSpPr>
          <p:cNvPr id="351" name="Google Shape;351;p28"/>
          <p:cNvSpPr/>
          <p:nvPr/>
        </p:nvSpPr>
        <p:spPr>
          <a:xfrm>
            <a:off x="1169249" y="1991028"/>
            <a:ext cx="8830158" cy="28007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4. Ground risk hull insurance not in motion</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This provides coverage for the insured aircraft against damage when it is on the ground and not in motion. This would provide protection for the aircraft for such events as fire, theft, vandalism, flood, mudslides, animal damage, wind or hailstorms, hangar collapse or for uninsured vehicles or aircraft striking the aircraft. The amount of coverage may be a blue book value or an agreed value that was set when the policy was purchased.</a:t>
            </a:r>
            <a:endParaRPr baseline="30000"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5. Ground risk hull insurance in motion (taxiing)</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This coverage is similar to ground risk hull insurance not in motion, but provides coverage while the aircraft is taxiing, but not while taking off or landing. Normally, coverage ceases at the start of the take-off roll and is in force only once the aircraft has completed its subsequent landing.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29"/>
          <p:cNvSpPr txBox="1"/>
          <p:nvPr>
            <p:ph type="title"/>
          </p:nvPr>
        </p:nvSpPr>
        <p:spPr>
          <a:xfrm>
            <a:off x="1169248" y="956276"/>
            <a:ext cx="6027966"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Types of Aviation Insurance</a:t>
            </a:r>
            <a:endParaRPr sz="3600">
              <a:latin typeface="Helvetica Neue"/>
              <a:ea typeface="Helvetica Neue"/>
              <a:cs typeface="Helvetica Neue"/>
              <a:sym typeface="Helvetica Neue"/>
            </a:endParaRPr>
          </a:p>
        </p:txBody>
      </p:sp>
      <p:sp>
        <p:nvSpPr>
          <p:cNvPr id="357" name="Google Shape;35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58" name="Google Shape;358;p29"/>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3.3</a:t>
            </a:r>
            <a:endParaRPr sz="3600">
              <a:solidFill>
                <a:schemeClr val="dk1"/>
              </a:solidFill>
              <a:latin typeface="Helvetica Neue"/>
              <a:ea typeface="Helvetica Neue"/>
              <a:cs typeface="Helvetica Neue"/>
              <a:sym typeface="Helvetica Neue"/>
            </a:endParaRPr>
          </a:p>
        </p:txBody>
      </p:sp>
      <p:sp>
        <p:nvSpPr>
          <p:cNvPr id="359" name="Google Shape;359;p29"/>
          <p:cNvSpPr/>
          <p:nvPr/>
        </p:nvSpPr>
        <p:spPr>
          <a:xfrm>
            <a:off x="1169248" y="2123762"/>
            <a:ext cx="5054571"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6. In-flight insurance</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In-flight coverage protects an insured aircraft against damage during all phases of flight and ground operation, including while parked or stored. Naturally, it is more expensive than not-in-motion coverage, since most aircraft are damaged while in motion.</a:t>
            </a:r>
            <a:endParaRPr sz="1600">
              <a:solidFill>
                <a:schemeClr val="dk1"/>
              </a:solidFill>
              <a:latin typeface="Quattrocento Sans"/>
              <a:ea typeface="Quattrocento Sans"/>
              <a:cs typeface="Quattrocento Sans"/>
              <a:sym typeface="Quattrocento Sans"/>
            </a:endParaRPr>
          </a:p>
        </p:txBody>
      </p:sp>
      <p:pic>
        <p:nvPicPr>
          <p:cNvPr id="360" name="Google Shape;360;p29"/>
          <p:cNvPicPr preferRelativeResize="0"/>
          <p:nvPr/>
        </p:nvPicPr>
        <p:blipFill rotWithShape="1">
          <a:blip r:embed="rId3">
            <a:alphaModFix/>
          </a:blip>
          <a:srcRect b="0" l="0" r="0" t="0"/>
          <a:stretch/>
        </p:blipFill>
        <p:spPr>
          <a:xfrm>
            <a:off x="7197214" y="1902542"/>
            <a:ext cx="3439324" cy="292018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3"/>
          <p:cNvSpPr txBox="1"/>
          <p:nvPr>
            <p:ph type="title"/>
          </p:nvPr>
        </p:nvSpPr>
        <p:spPr>
          <a:xfrm>
            <a:off x="586849" y="956275"/>
            <a:ext cx="3919800" cy="627000"/>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b="1" lang="en-US" sz="3600">
                <a:latin typeface="Helvetica Neue"/>
                <a:ea typeface="Helvetica Neue"/>
                <a:cs typeface="Helvetica Neue"/>
                <a:sym typeface="Helvetica Neue"/>
              </a:rPr>
              <a:t>Today’s Agenda</a:t>
            </a:r>
            <a:endParaRPr b="1" sz="3600">
              <a:latin typeface="Helvetica Neue"/>
              <a:ea typeface="Helvetica Neue"/>
              <a:cs typeface="Helvetica Neue"/>
              <a:sym typeface="Helvetica Neue"/>
            </a:endParaRPr>
          </a:p>
        </p:txBody>
      </p:sp>
      <p:sp>
        <p:nvSpPr>
          <p:cNvPr id="126" name="Google Shape;1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7" name="Google Shape;127;p3"/>
          <p:cNvSpPr txBox="1"/>
          <p:nvPr/>
        </p:nvSpPr>
        <p:spPr>
          <a:xfrm>
            <a:off x="586863" y="1819637"/>
            <a:ext cx="4884790" cy="378565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Quattrocento Sans"/>
              <a:buAutoNum type="arabicPeriod"/>
            </a:pPr>
            <a:r>
              <a:rPr lang="en-US" sz="1600">
                <a:solidFill>
                  <a:schemeClr val="dk1"/>
                </a:solidFill>
                <a:latin typeface="Quattrocento Sans"/>
                <a:ea typeface="Quattrocento Sans"/>
                <a:cs typeface="Quattrocento Sans"/>
                <a:sym typeface="Quattrocento Sans"/>
              </a:rPr>
              <a:t>What is Fire Insurance?</a:t>
            </a:r>
            <a:endParaRPr sz="1600">
              <a:solidFill>
                <a:schemeClr val="dk1"/>
              </a:solidFill>
              <a:latin typeface="Quattrocento Sans"/>
              <a:ea typeface="Quattrocento Sans"/>
              <a:cs typeface="Quattrocento Sans"/>
              <a:sym typeface="Quattrocento Sans"/>
            </a:endParaRPr>
          </a:p>
          <a:p>
            <a:pPr indent="-342900" lvl="1" marL="800100" marR="0" rtl="0" algn="l">
              <a:spcBef>
                <a:spcPts val="0"/>
              </a:spcBef>
              <a:spcAft>
                <a:spcPts val="0"/>
              </a:spcAft>
              <a:buClr>
                <a:schemeClr val="dk1"/>
              </a:buClr>
              <a:buSzPts val="1600"/>
              <a:buFont typeface="Quattrocento Sans"/>
              <a:buAutoNum type="arabicPeriod"/>
            </a:pPr>
            <a:r>
              <a:rPr b="0" i="0" lang="en-US" sz="1600" u="none" cap="none" strike="noStrike">
                <a:solidFill>
                  <a:schemeClr val="dk1"/>
                </a:solidFill>
                <a:latin typeface="Quattrocento Sans"/>
                <a:ea typeface="Quattrocento Sans"/>
                <a:cs typeface="Quattrocento Sans"/>
                <a:sym typeface="Quattrocento Sans"/>
              </a:rPr>
              <a:t>What is covered?</a:t>
            </a:r>
            <a:endParaRPr b="0" i="0" sz="1600" u="none" cap="none" strike="noStrike">
              <a:solidFill>
                <a:schemeClr val="dk1"/>
              </a:solidFill>
              <a:latin typeface="Quattrocento Sans"/>
              <a:ea typeface="Quattrocento Sans"/>
              <a:cs typeface="Quattrocento Sans"/>
              <a:sym typeface="Quattrocento Sans"/>
            </a:endParaRPr>
          </a:p>
          <a:p>
            <a:pPr indent="-342900" lvl="1" marL="800100" marR="0" rtl="0" algn="l">
              <a:spcBef>
                <a:spcPts val="0"/>
              </a:spcBef>
              <a:spcAft>
                <a:spcPts val="0"/>
              </a:spcAft>
              <a:buClr>
                <a:schemeClr val="dk1"/>
              </a:buClr>
              <a:buSzPts val="1600"/>
              <a:buFont typeface="Quattrocento Sans"/>
              <a:buAutoNum type="arabicPeriod"/>
            </a:pPr>
            <a:r>
              <a:rPr b="0" i="0" lang="en-US" sz="1600" u="none" cap="none" strike="noStrike">
                <a:solidFill>
                  <a:schemeClr val="dk1"/>
                </a:solidFill>
                <a:latin typeface="Quattrocento Sans"/>
                <a:ea typeface="Quattrocento Sans"/>
                <a:cs typeface="Quattrocento Sans"/>
                <a:sym typeface="Quattrocento Sans"/>
              </a:rPr>
              <a:t>What is not covered?</a:t>
            </a:r>
            <a:endParaRPr b="0" i="0" sz="1600" u="none" cap="none" strike="noStrike">
              <a:solidFill>
                <a:schemeClr val="dk1"/>
              </a:solidFill>
              <a:latin typeface="Quattrocento Sans"/>
              <a:ea typeface="Quattrocento Sans"/>
              <a:cs typeface="Quattrocento Sans"/>
              <a:sym typeface="Quattrocento Sans"/>
            </a:endParaRPr>
          </a:p>
          <a:p>
            <a:pPr indent="-342900" lvl="1" marL="800100" marR="0" rtl="0" algn="l">
              <a:spcBef>
                <a:spcPts val="0"/>
              </a:spcBef>
              <a:spcAft>
                <a:spcPts val="0"/>
              </a:spcAft>
              <a:buClr>
                <a:schemeClr val="dk1"/>
              </a:buClr>
              <a:buSzPts val="1600"/>
              <a:buFont typeface="Quattrocento Sans"/>
              <a:buAutoNum type="arabicPeriod"/>
            </a:pPr>
            <a:r>
              <a:rPr b="0" i="0" lang="en-US" sz="1600" u="none" cap="none" strike="noStrike">
                <a:solidFill>
                  <a:schemeClr val="dk1"/>
                </a:solidFill>
                <a:latin typeface="Quattrocento Sans"/>
                <a:ea typeface="Quattrocento Sans"/>
                <a:cs typeface="Quattrocento Sans"/>
                <a:sym typeface="Quattrocento Sans"/>
              </a:rPr>
              <a:t>Add on covers </a:t>
            </a:r>
            <a:endParaRPr b="0" i="0" sz="1600" u="none" cap="none" strike="noStrike">
              <a:solidFill>
                <a:schemeClr val="dk1"/>
              </a:solidFill>
              <a:latin typeface="Quattrocento Sans"/>
              <a:ea typeface="Quattrocento Sans"/>
              <a:cs typeface="Quattrocento Sans"/>
              <a:sym typeface="Quattrocento Sans"/>
            </a:endParaRPr>
          </a:p>
          <a:p>
            <a:pPr indent="-342900" lvl="1" marL="800100" marR="0" rtl="0" algn="l">
              <a:spcBef>
                <a:spcPts val="0"/>
              </a:spcBef>
              <a:spcAft>
                <a:spcPts val="0"/>
              </a:spcAft>
              <a:buClr>
                <a:schemeClr val="dk1"/>
              </a:buClr>
              <a:buSzPts val="1600"/>
              <a:buFont typeface="Quattrocento Sans"/>
              <a:buAutoNum type="arabicPeriod"/>
            </a:pPr>
            <a:r>
              <a:rPr b="0" i="0" lang="en-US" sz="1600" u="none" cap="none" strike="noStrike">
                <a:solidFill>
                  <a:schemeClr val="dk1"/>
                </a:solidFill>
                <a:latin typeface="Quattrocento Sans"/>
                <a:ea typeface="Quattrocento Sans"/>
                <a:cs typeface="Quattrocento Sans"/>
                <a:sym typeface="Quattrocento Sans"/>
              </a:rPr>
              <a:t>Types of Fire Insurance policies</a:t>
            </a:r>
            <a:endParaRPr/>
          </a:p>
          <a:p>
            <a:pPr indent="-342900" lvl="1" marL="800100" marR="0" rtl="0" algn="l">
              <a:spcBef>
                <a:spcPts val="0"/>
              </a:spcBef>
              <a:spcAft>
                <a:spcPts val="0"/>
              </a:spcAft>
              <a:buClr>
                <a:schemeClr val="dk1"/>
              </a:buClr>
              <a:buSzPts val="1600"/>
              <a:buFont typeface="Quattrocento Sans"/>
              <a:buAutoNum type="arabicPeriod"/>
            </a:pPr>
            <a:r>
              <a:rPr b="0" i="0" lang="en-US" sz="1600" u="none" cap="none" strike="noStrike">
                <a:solidFill>
                  <a:schemeClr val="dk1"/>
                </a:solidFill>
                <a:latin typeface="Quattrocento Sans"/>
                <a:ea typeface="Quattrocento Sans"/>
                <a:cs typeface="Quattrocento Sans"/>
                <a:sym typeface="Quattrocento Sans"/>
              </a:rPr>
              <a:t>Premium calculation </a:t>
            </a:r>
            <a:endParaRPr/>
          </a:p>
          <a:p>
            <a:pPr indent="0" lvl="1" marL="457200" marR="0" rtl="0" algn="l">
              <a:spcBef>
                <a:spcPts val="0"/>
              </a:spcBef>
              <a:spcAft>
                <a:spcPts val="0"/>
              </a:spcAft>
              <a:buNone/>
            </a:pPr>
            <a:r>
              <a:t/>
            </a:r>
            <a:endParaRPr b="0" i="0" sz="1600" u="none" cap="none" strike="noStrike">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Quattrocento Sans"/>
              <a:buAutoNum type="arabicPeriod"/>
            </a:pPr>
            <a:r>
              <a:rPr lang="en-US" sz="1600">
                <a:solidFill>
                  <a:schemeClr val="dk1"/>
                </a:solidFill>
                <a:latin typeface="Quattrocento Sans"/>
                <a:ea typeface="Quattrocento Sans"/>
                <a:cs typeface="Quattrocento Sans"/>
                <a:sym typeface="Quattrocento Sans"/>
              </a:rPr>
              <a:t>What is Engineering Insurance? </a:t>
            </a:r>
            <a:endParaRPr sz="1600">
              <a:solidFill>
                <a:schemeClr val="dk1"/>
              </a:solidFill>
              <a:latin typeface="Quattrocento Sans"/>
              <a:ea typeface="Quattrocento Sans"/>
              <a:cs typeface="Quattrocento Sans"/>
              <a:sym typeface="Quattrocento Sans"/>
            </a:endParaRPr>
          </a:p>
          <a:p>
            <a:pPr indent="-342900" lvl="1" marL="800100" marR="0" rtl="0" algn="l">
              <a:spcBef>
                <a:spcPts val="0"/>
              </a:spcBef>
              <a:spcAft>
                <a:spcPts val="0"/>
              </a:spcAft>
              <a:buClr>
                <a:schemeClr val="dk1"/>
              </a:buClr>
              <a:buSzPts val="1600"/>
              <a:buFont typeface="Quattrocento Sans"/>
              <a:buAutoNum type="arabicPeriod"/>
            </a:pPr>
            <a:r>
              <a:rPr b="0" i="0" lang="en-US" sz="1600" u="none" cap="none" strike="noStrike">
                <a:solidFill>
                  <a:schemeClr val="dk1"/>
                </a:solidFill>
                <a:latin typeface="Quattrocento Sans"/>
                <a:ea typeface="Quattrocento Sans"/>
                <a:cs typeface="Quattrocento Sans"/>
                <a:sym typeface="Quattrocento Sans"/>
              </a:rPr>
              <a:t>What is covered?</a:t>
            </a:r>
            <a:endParaRPr/>
          </a:p>
          <a:p>
            <a:pPr indent="-342900" lvl="1" marL="800100" marR="0" rtl="0" algn="l">
              <a:spcBef>
                <a:spcPts val="0"/>
              </a:spcBef>
              <a:spcAft>
                <a:spcPts val="0"/>
              </a:spcAft>
              <a:buClr>
                <a:schemeClr val="dk1"/>
              </a:buClr>
              <a:buSzPts val="1600"/>
              <a:buFont typeface="Quattrocento Sans"/>
              <a:buAutoNum type="arabicPeriod"/>
            </a:pPr>
            <a:r>
              <a:rPr b="0" i="0" lang="en-US" sz="1600" u="none" cap="none" strike="noStrike">
                <a:solidFill>
                  <a:schemeClr val="dk1"/>
                </a:solidFill>
                <a:latin typeface="Quattrocento Sans"/>
                <a:ea typeface="Quattrocento Sans"/>
                <a:cs typeface="Quattrocento Sans"/>
                <a:sym typeface="Quattrocento Sans"/>
              </a:rPr>
              <a:t>What is not covered?</a:t>
            </a:r>
            <a:endParaRPr/>
          </a:p>
          <a:p>
            <a:pPr indent="-342900" lvl="1" marL="800100" marR="0" rtl="0" algn="l">
              <a:spcBef>
                <a:spcPts val="0"/>
              </a:spcBef>
              <a:spcAft>
                <a:spcPts val="0"/>
              </a:spcAft>
              <a:buClr>
                <a:schemeClr val="dk1"/>
              </a:buClr>
              <a:buSzPts val="1600"/>
              <a:buFont typeface="Quattrocento Sans"/>
              <a:buAutoNum type="arabicPeriod"/>
            </a:pPr>
            <a:r>
              <a:rPr b="0" i="0" lang="en-US" sz="1600" u="none" cap="none" strike="noStrike">
                <a:solidFill>
                  <a:schemeClr val="dk1"/>
                </a:solidFill>
                <a:latin typeface="Quattrocento Sans"/>
                <a:ea typeface="Quattrocento Sans"/>
                <a:cs typeface="Quattrocento Sans"/>
                <a:sym typeface="Quattrocento Sans"/>
              </a:rPr>
              <a:t>Add on covers </a:t>
            </a:r>
            <a:endParaRPr/>
          </a:p>
          <a:p>
            <a:pPr indent="-342900" lvl="1" marL="800100" marR="0" rtl="0" algn="l">
              <a:spcBef>
                <a:spcPts val="0"/>
              </a:spcBef>
              <a:spcAft>
                <a:spcPts val="0"/>
              </a:spcAft>
              <a:buClr>
                <a:schemeClr val="dk1"/>
              </a:buClr>
              <a:buSzPts val="1600"/>
              <a:buFont typeface="Quattrocento Sans"/>
              <a:buAutoNum type="arabicPeriod"/>
            </a:pPr>
            <a:r>
              <a:rPr b="0" i="0" lang="en-US" sz="1600" u="none" cap="none" strike="noStrike">
                <a:solidFill>
                  <a:schemeClr val="dk1"/>
                </a:solidFill>
                <a:latin typeface="Quattrocento Sans"/>
                <a:ea typeface="Quattrocento Sans"/>
                <a:cs typeface="Quattrocento Sans"/>
                <a:sym typeface="Quattrocento Sans"/>
              </a:rPr>
              <a:t>Types of Engineering Insurance policies</a:t>
            </a:r>
            <a:endParaRPr/>
          </a:p>
          <a:p>
            <a:pPr indent="-342900" lvl="1" marL="800100" marR="0" rtl="0" algn="l">
              <a:spcBef>
                <a:spcPts val="0"/>
              </a:spcBef>
              <a:spcAft>
                <a:spcPts val="0"/>
              </a:spcAft>
              <a:buClr>
                <a:schemeClr val="dk1"/>
              </a:buClr>
              <a:buSzPts val="1600"/>
              <a:buFont typeface="Quattrocento Sans"/>
              <a:buAutoNum type="arabicPeriod"/>
            </a:pPr>
            <a:r>
              <a:rPr b="0" i="0" lang="en-US" sz="1600" u="none" cap="none" strike="noStrike">
                <a:solidFill>
                  <a:schemeClr val="dk1"/>
                </a:solidFill>
                <a:latin typeface="Quattrocento Sans"/>
                <a:ea typeface="Quattrocento Sans"/>
                <a:cs typeface="Quattrocento Sans"/>
                <a:sym typeface="Quattrocento Sans"/>
              </a:rPr>
              <a:t>Who should buy?</a:t>
            </a:r>
            <a:endParaRPr/>
          </a:p>
          <a:p>
            <a:pPr indent="-342900" lvl="1" marL="800100" marR="0" rtl="0" algn="l">
              <a:spcBef>
                <a:spcPts val="0"/>
              </a:spcBef>
              <a:spcAft>
                <a:spcPts val="0"/>
              </a:spcAft>
              <a:buClr>
                <a:schemeClr val="dk1"/>
              </a:buClr>
              <a:buSzPts val="1600"/>
              <a:buFont typeface="Quattrocento Sans"/>
              <a:buAutoNum type="arabicPeriod"/>
            </a:pPr>
            <a:r>
              <a:rPr b="0" i="0" lang="en-US" sz="1600" u="none" cap="none" strike="noStrike">
                <a:solidFill>
                  <a:schemeClr val="dk1"/>
                </a:solidFill>
                <a:latin typeface="Quattrocento Sans"/>
                <a:ea typeface="Quattrocento Sans"/>
                <a:cs typeface="Quattrocento Sans"/>
                <a:sym typeface="Quattrocento Sans"/>
              </a:rPr>
              <a:t>Claim settlement Process</a:t>
            </a:r>
            <a:endParaRPr/>
          </a:p>
          <a:p>
            <a:pPr indent="-241300" lvl="1" marL="800100" marR="0" rtl="0" algn="l">
              <a:spcBef>
                <a:spcPts val="0"/>
              </a:spcBef>
              <a:spcAft>
                <a:spcPts val="0"/>
              </a:spcAft>
              <a:buClr>
                <a:schemeClr val="dk1"/>
              </a:buClr>
              <a:buSzPts val="1600"/>
              <a:buFont typeface="Calibri"/>
              <a:buNone/>
            </a:pPr>
            <a:r>
              <a:t/>
            </a:r>
            <a:endParaRPr b="0" i="0" sz="1600" u="none" cap="none" strike="noStrike">
              <a:solidFill>
                <a:schemeClr val="dk1"/>
              </a:solidFill>
              <a:latin typeface="Quattrocento Sans"/>
              <a:ea typeface="Quattrocento Sans"/>
              <a:cs typeface="Quattrocento Sans"/>
              <a:sym typeface="Quattrocento Sans"/>
            </a:endParaRPr>
          </a:p>
        </p:txBody>
      </p:sp>
      <p:sp>
        <p:nvSpPr>
          <p:cNvPr id="128" name="Google Shape;128;p3"/>
          <p:cNvSpPr/>
          <p:nvPr/>
        </p:nvSpPr>
        <p:spPr>
          <a:xfrm>
            <a:off x="6100916" y="1790141"/>
            <a:ext cx="5019368" cy="353943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3.   What is Aviation Insurance?</a:t>
            </a:r>
            <a:endParaRPr/>
          </a:p>
          <a:p>
            <a:pPr indent="-342900" lvl="1" marL="800100" marR="0" rtl="0" algn="l">
              <a:spcBef>
                <a:spcPts val="0"/>
              </a:spcBef>
              <a:spcAft>
                <a:spcPts val="0"/>
              </a:spcAft>
              <a:buClr>
                <a:schemeClr val="dk1"/>
              </a:buClr>
              <a:buSzPts val="1600"/>
              <a:buFont typeface="Quattrocento Sans"/>
              <a:buAutoNum type="arabicPeriod"/>
            </a:pPr>
            <a:r>
              <a:rPr b="0" i="0" lang="en-US" sz="1600" u="none" cap="none" strike="noStrike">
                <a:solidFill>
                  <a:schemeClr val="dk1"/>
                </a:solidFill>
                <a:latin typeface="Quattrocento Sans"/>
                <a:ea typeface="Quattrocento Sans"/>
                <a:cs typeface="Quattrocento Sans"/>
                <a:sym typeface="Quattrocento Sans"/>
              </a:rPr>
              <a:t>What is covered?</a:t>
            </a:r>
            <a:endParaRPr/>
          </a:p>
          <a:p>
            <a:pPr indent="-342900" lvl="1" marL="800100" marR="0" rtl="0" algn="l">
              <a:spcBef>
                <a:spcPts val="0"/>
              </a:spcBef>
              <a:spcAft>
                <a:spcPts val="0"/>
              </a:spcAft>
              <a:buClr>
                <a:schemeClr val="dk1"/>
              </a:buClr>
              <a:buSzPts val="1600"/>
              <a:buFont typeface="Quattrocento Sans"/>
              <a:buAutoNum type="arabicPeriod"/>
            </a:pPr>
            <a:r>
              <a:rPr b="0" i="0" lang="en-US" sz="1600" u="none" cap="none" strike="noStrike">
                <a:solidFill>
                  <a:schemeClr val="dk1"/>
                </a:solidFill>
                <a:latin typeface="Quattrocento Sans"/>
                <a:ea typeface="Quattrocento Sans"/>
                <a:cs typeface="Quattrocento Sans"/>
                <a:sym typeface="Quattrocento Sans"/>
              </a:rPr>
              <a:t>What is not covered?</a:t>
            </a:r>
            <a:endParaRPr/>
          </a:p>
          <a:p>
            <a:pPr indent="-342900" lvl="1" marL="800100" marR="0" rtl="0" algn="l">
              <a:spcBef>
                <a:spcPts val="0"/>
              </a:spcBef>
              <a:spcAft>
                <a:spcPts val="0"/>
              </a:spcAft>
              <a:buClr>
                <a:schemeClr val="dk1"/>
              </a:buClr>
              <a:buSzPts val="1600"/>
              <a:buFont typeface="Quattrocento Sans"/>
              <a:buAutoNum type="arabicPeriod"/>
            </a:pPr>
            <a:r>
              <a:rPr b="0" i="0" lang="en-US" sz="1600" u="none" cap="none" strike="noStrike">
                <a:solidFill>
                  <a:schemeClr val="dk1"/>
                </a:solidFill>
                <a:latin typeface="Quattrocento Sans"/>
                <a:ea typeface="Quattrocento Sans"/>
                <a:cs typeface="Quattrocento Sans"/>
                <a:sym typeface="Quattrocento Sans"/>
              </a:rPr>
              <a:t>Types of Aviation Insurance </a:t>
            </a:r>
            <a:endParaRPr/>
          </a:p>
          <a:p>
            <a:pPr indent="-342900" lvl="1" marL="800100" marR="0" rtl="0" algn="l">
              <a:spcBef>
                <a:spcPts val="0"/>
              </a:spcBef>
              <a:spcAft>
                <a:spcPts val="0"/>
              </a:spcAft>
              <a:buClr>
                <a:schemeClr val="dk1"/>
              </a:buClr>
              <a:buSzPts val="1600"/>
              <a:buFont typeface="Quattrocento Sans"/>
              <a:buAutoNum type="arabicPeriod"/>
            </a:pPr>
            <a:r>
              <a:rPr b="0" i="0" lang="en-US" sz="1600" u="none" cap="none" strike="noStrike">
                <a:solidFill>
                  <a:schemeClr val="dk1"/>
                </a:solidFill>
                <a:latin typeface="Quattrocento Sans"/>
                <a:ea typeface="Quattrocento Sans"/>
                <a:cs typeface="Quattrocento Sans"/>
                <a:sym typeface="Quattrocento Sans"/>
              </a:rPr>
              <a:t>Policy claim process </a:t>
            </a:r>
            <a:endParaRPr/>
          </a:p>
          <a:p>
            <a:pPr indent="-342900" lvl="0" marL="34290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4.   What is Marine Insurance?</a:t>
            </a:r>
            <a:endParaRPr/>
          </a:p>
          <a:p>
            <a:pPr indent="-342900" lvl="1" marL="800100" marR="0" rtl="0" algn="l">
              <a:spcBef>
                <a:spcPts val="0"/>
              </a:spcBef>
              <a:spcAft>
                <a:spcPts val="0"/>
              </a:spcAft>
              <a:buClr>
                <a:schemeClr val="dk1"/>
              </a:buClr>
              <a:buSzPts val="1600"/>
              <a:buFont typeface="Quattrocento Sans"/>
              <a:buAutoNum type="arabicPeriod"/>
            </a:pPr>
            <a:r>
              <a:rPr b="0" i="0" lang="en-US" sz="1600" u="none" cap="none" strike="noStrike">
                <a:solidFill>
                  <a:schemeClr val="dk1"/>
                </a:solidFill>
                <a:latin typeface="Quattrocento Sans"/>
                <a:ea typeface="Quattrocento Sans"/>
                <a:cs typeface="Quattrocento Sans"/>
                <a:sym typeface="Quattrocento Sans"/>
              </a:rPr>
              <a:t>What is covered?</a:t>
            </a:r>
            <a:endParaRPr/>
          </a:p>
          <a:p>
            <a:pPr indent="-342900" lvl="1" marL="800100" marR="0" rtl="0" algn="l">
              <a:spcBef>
                <a:spcPts val="0"/>
              </a:spcBef>
              <a:spcAft>
                <a:spcPts val="0"/>
              </a:spcAft>
              <a:buClr>
                <a:schemeClr val="dk1"/>
              </a:buClr>
              <a:buSzPts val="1600"/>
              <a:buFont typeface="Quattrocento Sans"/>
              <a:buAutoNum type="arabicPeriod"/>
            </a:pPr>
            <a:r>
              <a:rPr b="0" i="0" lang="en-US" sz="1600" u="none" cap="none" strike="noStrike">
                <a:solidFill>
                  <a:schemeClr val="dk1"/>
                </a:solidFill>
                <a:latin typeface="Quattrocento Sans"/>
                <a:ea typeface="Quattrocento Sans"/>
                <a:cs typeface="Quattrocento Sans"/>
                <a:sym typeface="Quattrocento Sans"/>
              </a:rPr>
              <a:t>What is not covered?</a:t>
            </a:r>
            <a:endParaRPr/>
          </a:p>
          <a:p>
            <a:pPr indent="-342900" lvl="1" marL="800100" marR="0" rtl="0" algn="l">
              <a:spcBef>
                <a:spcPts val="0"/>
              </a:spcBef>
              <a:spcAft>
                <a:spcPts val="0"/>
              </a:spcAft>
              <a:buClr>
                <a:schemeClr val="dk1"/>
              </a:buClr>
              <a:buSzPts val="1600"/>
              <a:buFont typeface="Quattrocento Sans"/>
              <a:buAutoNum type="arabicPeriod"/>
            </a:pPr>
            <a:r>
              <a:rPr b="0" i="0" lang="en-US" sz="1600" u="none" cap="none" strike="noStrike">
                <a:solidFill>
                  <a:schemeClr val="dk1"/>
                </a:solidFill>
                <a:latin typeface="Quattrocento Sans"/>
                <a:ea typeface="Quattrocento Sans"/>
                <a:cs typeface="Quattrocento Sans"/>
                <a:sym typeface="Quattrocento Sans"/>
              </a:rPr>
              <a:t>Types of Marine Insurance</a:t>
            </a:r>
            <a:endParaRPr/>
          </a:p>
          <a:p>
            <a:pPr indent="-342900" lvl="1" marL="800100" marR="0" rtl="0" algn="l">
              <a:spcBef>
                <a:spcPts val="0"/>
              </a:spcBef>
              <a:spcAft>
                <a:spcPts val="0"/>
              </a:spcAft>
              <a:buClr>
                <a:schemeClr val="dk1"/>
              </a:buClr>
              <a:buSzPts val="1600"/>
              <a:buFont typeface="Quattrocento Sans"/>
              <a:buAutoNum type="arabicPeriod"/>
            </a:pPr>
            <a:r>
              <a:rPr b="0" i="0" lang="en-US" sz="1600" u="none" cap="none" strike="noStrike">
                <a:solidFill>
                  <a:schemeClr val="dk1"/>
                </a:solidFill>
                <a:latin typeface="Quattrocento Sans"/>
                <a:ea typeface="Quattrocento Sans"/>
                <a:cs typeface="Quattrocento Sans"/>
                <a:sym typeface="Quattrocento Sans"/>
              </a:rPr>
              <a:t>Types of Marine Insurance policies</a:t>
            </a:r>
            <a:endParaRPr b="0" i="0" sz="1600" u="none" cap="none" strike="noStrike">
              <a:solidFill>
                <a:schemeClr val="dk1"/>
              </a:solidFill>
              <a:latin typeface="Quattrocento Sans"/>
              <a:ea typeface="Quattrocento Sans"/>
              <a:cs typeface="Quattrocento Sans"/>
              <a:sym typeface="Quattrocento Sans"/>
            </a:endParaRPr>
          </a:p>
          <a:p>
            <a:pPr indent="-342900" lvl="1" marL="800100" marR="0" rtl="0" algn="l">
              <a:spcBef>
                <a:spcPts val="0"/>
              </a:spcBef>
              <a:spcAft>
                <a:spcPts val="0"/>
              </a:spcAft>
              <a:buClr>
                <a:schemeClr val="dk1"/>
              </a:buClr>
              <a:buSzPts val="1600"/>
              <a:buFont typeface="Quattrocento Sans"/>
              <a:buAutoNum type="arabicPeriod"/>
            </a:pPr>
            <a:r>
              <a:rPr b="0" i="0" lang="en-US" sz="1600" u="none" cap="none" strike="noStrike">
                <a:solidFill>
                  <a:schemeClr val="dk1"/>
                </a:solidFill>
                <a:latin typeface="Quattrocento Sans"/>
                <a:ea typeface="Quattrocento Sans"/>
                <a:cs typeface="Quattrocento Sans"/>
                <a:sym typeface="Quattrocento Sans"/>
              </a:rPr>
              <a:t>Claim process </a:t>
            </a:r>
            <a:endParaRPr/>
          </a:p>
          <a:p>
            <a:pPr indent="-241300" lvl="1" marL="800100" marR="0" rtl="0" algn="l">
              <a:spcBef>
                <a:spcPts val="0"/>
              </a:spcBef>
              <a:spcAft>
                <a:spcPts val="0"/>
              </a:spcAft>
              <a:buClr>
                <a:schemeClr val="dk1"/>
              </a:buClr>
              <a:buSzPts val="1600"/>
              <a:buFont typeface="Calibri"/>
              <a:buNone/>
            </a:pPr>
            <a:r>
              <a:t/>
            </a:r>
            <a:endParaRPr b="0" i="0" sz="1600" u="none" cap="none" strike="noStrike">
              <a:solidFill>
                <a:schemeClr val="dk1"/>
              </a:solidFill>
              <a:latin typeface="Quattrocento Sans"/>
              <a:ea typeface="Quattrocento Sans"/>
              <a:cs typeface="Quattrocento Sans"/>
              <a:sym typeface="Quattrocento Sans"/>
            </a:endParaRPr>
          </a:p>
          <a:p>
            <a:pPr indent="-241300" lvl="1" marL="800100" marR="0" rtl="0" algn="l">
              <a:spcBef>
                <a:spcPts val="0"/>
              </a:spcBef>
              <a:spcAft>
                <a:spcPts val="0"/>
              </a:spcAft>
              <a:buClr>
                <a:schemeClr val="dk1"/>
              </a:buClr>
              <a:buSzPts val="1600"/>
              <a:buFont typeface="Calibri"/>
              <a:buNone/>
            </a:pPr>
            <a:r>
              <a:t/>
            </a:r>
            <a:endParaRPr b="0" i="0" sz="1600" u="none" cap="none" strike="noStrik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30"/>
          <p:cNvSpPr txBox="1"/>
          <p:nvPr>
            <p:ph type="title"/>
          </p:nvPr>
        </p:nvSpPr>
        <p:spPr>
          <a:xfrm>
            <a:off x="1169248" y="956276"/>
            <a:ext cx="4641618"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Policy Claim Process:</a:t>
            </a:r>
            <a:endParaRPr sz="3600">
              <a:latin typeface="Helvetica Neue"/>
              <a:ea typeface="Helvetica Neue"/>
              <a:cs typeface="Helvetica Neue"/>
              <a:sym typeface="Helvetica Neue"/>
            </a:endParaRPr>
          </a:p>
        </p:txBody>
      </p:sp>
      <p:sp>
        <p:nvSpPr>
          <p:cNvPr id="366" name="Google Shape;36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67" name="Google Shape;367;p30"/>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3.4</a:t>
            </a:r>
            <a:endParaRPr sz="3600">
              <a:solidFill>
                <a:schemeClr val="dk1"/>
              </a:solidFill>
              <a:latin typeface="Helvetica Neue"/>
              <a:ea typeface="Helvetica Neue"/>
              <a:cs typeface="Helvetica Neue"/>
              <a:sym typeface="Helvetica Neue"/>
            </a:endParaRPr>
          </a:p>
        </p:txBody>
      </p:sp>
      <p:sp>
        <p:nvSpPr>
          <p:cNvPr id="368" name="Google Shape;368;p30"/>
          <p:cNvSpPr/>
          <p:nvPr/>
        </p:nvSpPr>
        <p:spPr>
          <a:xfrm>
            <a:off x="1169248" y="1997839"/>
            <a:ext cx="7974752" cy="28007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The claim process for aviation insurance is quick and hassle free. You need to provide the following valid documents –</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Aircraft details document</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Flight details document</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Details of the crew members</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Documented proof of the accident</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Information on aircraft’s maintenance and engineering</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Documents of operational manual passenger</a:t>
            </a:r>
            <a:endParaRPr/>
          </a:p>
          <a:p>
            <a:pPr indent="0" lvl="0" marL="0" marR="0" rtl="0" algn="l">
              <a:spcBef>
                <a:spcPts val="0"/>
              </a:spcBef>
              <a:spcAft>
                <a:spcPts val="0"/>
              </a:spcAft>
              <a:buNone/>
            </a:pPr>
            <a:br>
              <a:rPr lang="en-US" sz="1600">
                <a:solidFill>
                  <a:schemeClr val="dk1"/>
                </a:solidFill>
                <a:latin typeface="Quattrocento Sans"/>
                <a:ea typeface="Quattrocento Sans"/>
                <a:cs typeface="Quattrocento Sans"/>
                <a:sym typeface="Quattrocento Sans"/>
              </a:rPr>
            </a:b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31"/>
          <p:cNvSpPr txBox="1"/>
          <p:nvPr>
            <p:ph type="title"/>
          </p:nvPr>
        </p:nvSpPr>
        <p:spPr>
          <a:xfrm>
            <a:off x="1169248" y="956276"/>
            <a:ext cx="5998468"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What is Marine Insurance?</a:t>
            </a:r>
            <a:endParaRPr sz="3600">
              <a:latin typeface="Helvetica Neue"/>
              <a:ea typeface="Helvetica Neue"/>
              <a:cs typeface="Helvetica Neue"/>
              <a:sym typeface="Helvetica Neue"/>
            </a:endParaRPr>
          </a:p>
        </p:txBody>
      </p:sp>
      <p:sp>
        <p:nvSpPr>
          <p:cNvPr id="374" name="Google Shape;37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75" name="Google Shape;375;p31"/>
          <p:cNvSpPr txBox="1"/>
          <p:nvPr/>
        </p:nvSpPr>
        <p:spPr>
          <a:xfrm>
            <a:off x="1169248" y="2054525"/>
            <a:ext cx="5231552" cy="2062103"/>
          </a:xfrm>
          <a:prstGeom prst="rect">
            <a:avLst/>
          </a:prstGeom>
          <a:solidFill>
            <a:schemeClr val="lt2"/>
          </a:solid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Marine Insurance is a contract whereby the insurer undertakes to indemnify the assured, in manner and to the extent thereby agreed, against marine losses, i.e. the losses incident to marine adventure. It covers the loss or damage of ships, cargo, terminals, and any transport by which the property is transferred, acquired, or held between the points of origin and the final destination.</a:t>
            </a:r>
            <a:endParaRPr/>
          </a:p>
        </p:txBody>
      </p:sp>
      <p:sp>
        <p:nvSpPr>
          <p:cNvPr id="376" name="Google Shape;376;p31"/>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Helvetica Neue"/>
                <a:ea typeface="Helvetica Neue"/>
                <a:cs typeface="Helvetica Neue"/>
                <a:sym typeface="Helvetica Neue"/>
              </a:rPr>
              <a:t>4</a:t>
            </a:r>
            <a:endParaRPr sz="3600">
              <a:solidFill>
                <a:schemeClr val="dk1"/>
              </a:solidFill>
              <a:latin typeface="Helvetica Neue"/>
              <a:ea typeface="Helvetica Neue"/>
              <a:cs typeface="Helvetica Neue"/>
              <a:sym typeface="Helvetica Neue"/>
            </a:endParaRPr>
          </a:p>
        </p:txBody>
      </p:sp>
      <p:pic>
        <p:nvPicPr>
          <p:cNvPr descr="Closed book" id="377" name="Google Shape;377;p31"/>
          <p:cNvPicPr preferRelativeResize="0"/>
          <p:nvPr/>
        </p:nvPicPr>
        <p:blipFill rotWithShape="1">
          <a:blip r:embed="rId3">
            <a:alphaModFix/>
          </a:blip>
          <a:srcRect b="0" l="0" r="0" t="0"/>
          <a:stretch/>
        </p:blipFill>
        <p:spPr>
          <a:xfrm>
            <a:off x="491941" y="2092141"/>
            <a:ext cx="509545" cy="509545"/>
          </a:xfrm>
          <a:prstGeom prst="rect">
            <a:avLst/>
          </a:prstGeom>
          <a:noFill/>
          <a:ln>
            <a:noFill/>
          </a:ln>
        </p:spPr>
      </p:pic>
      <p:pic>
        <p:nvPicPr>
          <p:cNvPr id="378" name="Google Shape;378;p31"/>
          <p:cNvPicPr preferRelativeResize="0"/>
          <p:nvPr/>
        </p:nvPicPr>
        <p:blipFill rotWithShape="1">
          <a:blip r:embed="rId4">
            <a:alphaModFix/>
          </a:blip>
          <a:srcRect b="0" l="0" r="0" t="0"/>
          <a:stretch/>
        </p:blipFill>
        <p:spPr>
          <a:xfrm>
            <a:off x="7250077" y="2047897"/>
            <a:ext cx="3840709" cy="244657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32"/>
          <p:cNvSpPr txBox="1"/>
          <p:nvPr>
            <p:ph type="title"/>
          </p:nvPr>
        </p:nvSpPr>
        <p:spPr>
          <a:xfrm>
            <a:off x="1169249" y="956276"/>
            <a:ext cx="3329009"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Types of cover</a:t>
            </a:r>
            <a:endParaRPr sz="3600">
              <a:latin typeface="Helvetica Neue"/>
              <a:ea typeface="Helvetica Neue"/>
              <a:cs typeface="Helvetica Neue"/>
              <a:sym typeface="Helvetica Neue"/>
            </a:endParaRPr>
          </a:p>
        </p:txBody>
      </p:sp>
      <p:sp>
        <p:nvSpPr>
          <p:cNvPr id="384" name="Google Shape;38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85" name="Google Shape;385;p32"/>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4.1</a:t>
            </a:r>
            <a:endParaRPr sz="3600">
              <a:solidFill>
                <a:schemeClr val="dk1"/>
              </a:solidFill>
              <a:latin typeface="Helvetica Neue"/>
              <a:ea typeface="Helvetica Neue"/>
              <a:cs typeface="Helvetica Neue"/>
              <a:sym typeface="Helvetica Neue"/>
            </a:endParaRPr>
          </a:p>
        </p:txBody>
      </p:sp>
      <p:sp>
        <p:nvSpPr>
          <p:cNvPr id="386" name="Google Shape;386;p32"/>
          <p:cNvSpPr/>
          <p:nvPr/>
        </p:nvSpPr>
        <p:spPr>
          <a:xfrm>
            <a:off x="1169250" y="2005784"/>
            <a:ext cx="8181228" cy="28007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1. Hull  </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It covers physical damage to vessels including machinery and fuel but not their cargo. Hull insurance is an insurance policy especially designed for covering ship damage expenses where the 'Hull' refers to the main body of the ship. Hull insurance can be understood like a car insurance, with a difference of being for a water faring vehicle instead of land. </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 </a:t>
            </a:r>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2. Cargo </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It covers physical damage or loss of goods while in transit  Cargo Insurance provides coverage against all risks of physical loss or damage to freight during the shipment from any external cause during shipping, whether by land, sea or air. </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33"/>
          <p:cNvSpPr txBox="1"/>
          <p:nvPr>
            <p:ph type="title"/>
          </p:nvPr>
        </p:nvSpPr>
        <p:spPr>
          <a:xfrm>
            <a:off x="1169248" y="956276"/>
            <a:ext cx="3992687"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What is covered?</a:t>
            </a:r>
            <a:endParaRPr sz="3600">
              <a:latin typeface="Helvetica Neue"/>
              <a:ea typeface="Helvetica Neue"/>
              <a:cs typeface="Helvetica Neue"/>
              <a:sym typeface="Helvetica Neue"/>
            </a:endParaRPr>
          </a:p>
        </p:txBody>
      </p:sp>
      <p:sp>
        <p:nvSpPr>
          <p:cNvPr id="392" name="Google Shape;392;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93" name="Google Shape;393;p33"/>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4.1</a:t>
            </a:r>
            <a:endParaRPr sz="3600">
              <a:solidFill>
                <a:schemeClr val="dk1"/>
              </a:solidFill>
              <a:latin typeface="Helvetica Neue"/>
              <a:ea typeface="Helvetica Neue"/>
              <a:cs typeface="Helvetica Neue"/>
              <a:sym typeface="Helvetica Neue"/>
            </a:endParaRPr>
          </a:p>
        </p:txBody>
      </p:sp>
      <p:sp>
        <p:nvSpPr>
          <p:cNvPr id="394" name="Google Shape;394;p33"/>
          <p:cNvSpPr/>
          <p:nvPr/>
        </p:nvSpPr>
        <p:spPr>
          <a:xfrm>
            <a:off x="1169248" y="2153257"/>
            <a:ext cx="4353101" cy="2308324"/>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Total loss coverage</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Sinking, stranding, fire, explosion</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Loss in loading or unloading cargo</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Earthquake or lightning</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Unforeseeable administrative expenses</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Jettison or washing overboard</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Collision, overturning, derailment, accident</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Natural calamities</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General average</a:t>
            </a:r>
            <a:endParaRPr/>
          </a:p>
        </p:txBody>
      </p:sp>
      <p:pic>
        <p:nvPicPr>
          <p:cNvPr id="395" name="Google Shape;395;p33"/>
          <p:cNvPicPr preferRelativeResize="0"/>
          <p:nvPr/>
        </p:nvPicPr>
        <p:blipFill rotWithShape="1">
          <a:blip r:embed="rId3">
            <a:alphaModFix/>
          </a:blip>
          <a:srcRect b="0" l="0" r="0" t="0"/>
          <a:stretch/>
        </p:blipFill>
        <p:spPr>
          <a:xfrm>
            <a:off x="5844355" y="1873199"/>
            <a:ext cx="5509445" cy="292252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34"/>
          <p:cNvSpPr txBox="1"/>
          <p:nvPr>
            <p:ph type="title"/>
          </p:nvPr>
        </p:nvSpPr>
        <p:spPr>
          <a:xfrm>
            <a:off x="1169249" y="956276"/>
            <a:ext cx="4553126"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What is not covered?</a:t>
            </a:r>
            <a:endParaRPr sz="3600">
              <a:latin typeface="Helvetica Neue"/>
              <a:ea typeface="Helvetica Neue"/>
              <a:cs typeface="Helvetica Neue"/>
              <a:sym typeface="Helvetica Neue"/>
            </a:endParaRPr>
          </a:p>
        </p:txBody>
      </p:sp>
      <p:sp>
        <p:nvSpPr>
          <p:cNvPr id="401" name="Google Shape;401;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02" name="Google Shape;402;p34"/>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4.2</a:t>
            </a:r>
            <a:endParaRPr sz="3600">
              <a:solidFill>
                <a:schemeClr val="dk1"/>
              </a:solidFill>
              <a:latin typeface="Helvetica Neue"/>
              <a:ea typeface="Helvetica Neue"/>
              <a:cs typeface="Helvetica Neue"/>
              <a:sym typeface="Helvetica Neue"/>
            </a:endParaRPr>
          </a:p>
        </p:txBody>
      </p:sp>
      <p:pic>
        <p:nvPicPr>
          <p:cNvPr id="403" name="Google Shape;403;p34"/>
          <p:cNvPicPr preferRelativeResize="0"/>
          <p:nvPr/>
        </p:nvPicPr>
        <p:blipFill rotWithShape="1">
          <a:blip r:embed="rId3">
            <a:alphaModFix/>
          </a:blip>
          <a:srcRect b="0" l="0" r="0" t="0"/>
          <a:stretch/>
        </p:blipFill>
        <p:spPr>
          <a:xfrm>
            <a:off x="1169248" y="1918211"/>
            <a:ext cx="9042453" cy="351412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35"/>
          <p:cNvSpPr txBox="1"/>
          <p:nvPr>
            <p:ph type="title"/>
          </p:nvPr>
        </p:nvSpPr>
        <p:spPr>
          <a:xfrm>
            <a:off x="1169249" y="956276"/>
            <a:ext cx="4553126"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What is not covered?</a:t>
            </a:r>
            <a:endParaRPr sz="3600">
              <a:latin typeface="Helvetica Neue"/>
              <a:ea typeface="Helvetica Neue"/>
              <a:cs typeface="Helvetica Neue"/>
              <a:sym typeface="Helvetica Neue"/>
            </a:endParaRPr>
          </a:p>
        </p:txBody>
      </p:sp>
      <p:sp>
        <p:nvSpPr>
          <p:cNvPr id="409" name="Google Shape;409;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10" name="Google Shape;410;p35"/>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4.2</a:t>
            </a:r>
            <a:endParaRPr sz="3600">
              <a:solidFill>
                <a:schemeClr val="dk1"/>
              </a:solidFill>
              <a:latin typeface="Helvetica Neue"/>
              <a:ea typeface="Helvetica Neue"/>
              <a:cs typeface="Helvetica Neue"/>
              <a:sym typeface="Helvetica Neue"/>
            </a:endParaRPr>
          </a:p>
        </p:txBody>
      </p:sp>
      <p:sp>
        <p:nvSpPr>
          <p:cNvPr id="411" name="Google Shape;411;p35"/>
          <p:cNvSpPr/>
          <p:nvPr/>
        </p:nvSpPr>
        <p:spPr>
          <a:xfrm>
            <a:off x="1169250" y="1976284"/>
            <a:ext cx="5585512" cy="156966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Willful, planned or intentional misconduct</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Strike, rioting, war</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Poor packaging quality of the cargo</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General leakage or wear and tear of the cargo</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Financial distress or insolvency of the shipping line</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Removal of wreck</a:t>
            </a:r>
            <a:endParaRPr/>
          </a:p>
        </p:txBody>
      </p:sp>
      <p:pic>
        <p:nvPicPr>
          <p:cNvPr id="412" name="Google Shape;412;p35"/>
          <p:cNvPicPr preferRelativeResize="0"/>
          <p:nvPr/>
        </p:nvPicPr>
        <p:blipFill rotWithShape="1">
          <a:blip r:embed="rId3">
            <a:alphaModFix/>
          </a:blip>
          <a:srcRect b="0" l="0" r="0" t="0"/>
          <a:stretch/>
        </p:blipFill>
        <p:spPr>
          <a:xfrm>
            <a:off x="7767644" y="1828804"/>
            <a:ext cx="2570981" cy="257098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36"/>
          <p:cNvSpPr txBox="1"/>
          <p:nvPr>
            <p:ph type="title"/>
          </p:nvPr>
        </p:nvSpPr>
        <p:spPr>
          <a:xfrm>
            <a:off x="1169249" y="956276"/>
            <a:ext cx="5644506"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Types of Marine Insurance </a:t>
            </a:r>
            <a:endParaRPr sz="3600">
              <a:latin typeface="Helvetica Neue"/>
              <a:ea typeface="Helvetica Neue"/>
              <a:cs typeface="Helvetica Neue"/>
              <a:sym typeface="Helvetica Neue"/>
            </a:endParaRPr>
          </a:p>
        </p:txBody>
      </p:sp>
      <p:sp>
        <p:nvSpPr>
          <p:cNvPr id="418" name="Google Shape;418;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19" name="Google Shape;419;p36"/>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4.3</a:t>
            </a:r>
            <a:endParaRPr sz="3600">
              <a:solidFill>
                <a:schemeClr val="dk1"/>
              </a:solidFill>
              <a:latin typeface="Helvetica Neue"/>
              <a:ea typeface="Helvetica Neue"/>
              <a:cs typeface="Helvetica Neue"/>
              <a:sym typeface="Helvetica Neue"/>
            </a:endParaRPr>
          </a:p>
        </p:txBody>
      </p:sp>
      <p:sp>
        <p:nvSpPr>
          <p:cNvPr id="420" name="Google Shape;420;p36"/>
          <p:cNvSpPr/>
          <p:nvPr/>
        </p:nvSpPr>
        <p:spPr>
          <a:xfrm>
            <a:off x="1169248" y="1968862"/>
            <a:ext cx="8564687"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1.  Freight Insurance</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In freight insurance, for example, if the goods are damaged in transit, the operator would lose freight receivables &amp; so the insurance will be provided on compensation for loss of freight.</a:t>
            </a:r>
            <a:endParaRPr/>
          </a:p>
          <a:p>
            <a:pPr indent="0" lvl="0" marL="0" marR="0" rtl="0" algn="l">
              <a:spcBef>
                <a:spcPts val="0"/>
              </a:spcBef>
              <a:spcAft>
                <a:spcPts val="0"/>
              </a:spcAft>
              <a:buNone/>
            </a:pPr>
            <a:r>
              <a:t/>
            </a:r>
            <a:endParaRPr b="1"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2.  Liability Insurance</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Marine Liability insurance is where compensation is bought to provide any liability occurring on account of a ship crashing or colliding.</a:t>
            </a:r>
            <a:endParaRPr/>
          </a:p>
          <a:p>
            <a:pPr indent="0" lvl="0" marL="0" marR="0" rtl="0" algn="l">
              <a:spcBef>
                <a:spcPts val="0"/>
              </a:spcBef>
              <a:spcAft>
                <a:spcPts val="0"/>
              </a:spcAft>
              <a:buNone/>
            </a:pPr>
            <a:r>
              <a:t/>
            </a:r>
            <a:endParaRPr b="1"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3.  Hull Insurance</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Hull Insurance covers the hull &amp; torso of the transportation vehicle. It covers the transportation against damages and accidents.</a:t>
            </a:r>
            <a:endParaRPr/>
          </a:p>
          <a:p>
            <a:pPr indent="0" lvl="0" marL="0" marR="0" rtl="0" algn="l">
              <a:spcBef>
                <a:spcPts val="0"/>
              </a:spcBef>
              <a:spcAft>
                <a:spcPts val="0"/>
              </a:spcAft>
              <a:buNone/>
            </a:pPr>
            <a:r>
              <a:t/>
            </a:r>
            <a:endParaRPr b="1"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4.  Marine Cargo Insurance</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Marine cargo policy refers to the insurance of goods dispatched from the country of origin to the country of destination.</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37"/>
          <p:cNvSpPr txBox="1"/>
          <p:nvPr>
            <p:ph type="title"/>
          </p:nvPr>
        </p:nvSpPr>
        <p:spPr>
          <a:xfrm>
            <a:off x="1169248" y="956276"/>
            <a:ext cx="7441352"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Types of Marine Insurance policies  </a:t>
            </a:r>
            <a:endParaRPr sz="3600">
              <a:latin typeface="Helvetica Neue"/>
              <a:ea typeface="Helvetica Neue"/>
              <a:cs typeface="Helvetica Neue"/>
              <a:sym typeface="Helvetica Neue"/>
            </a:endParaRPr>
          </a:p>
        </p:txBody>
      </p:sp>
      <p:sp>
        <p:nvSpPr>
          <p:cNvPr id="426" name="Google Shape;4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27" name="Google Shape;427;p37"/>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4.4</a:t>
            </a:r>
            <a:endParaRPr sz="3600">
              <a:solidFill>
                <a:schemeClr val="dk1"/>
              </a:solidFill>
              <a:latin typeface="Helvetica Neue"/>
              <a:ea typeface="Helvetica Neue"/>
              <a:cs typeface="Helvetica Neue"/>
              <a:sym typeface="Helvetica Neue"/>
            </a:endParaRPr>
          </a:p>
        </p:txBody>
      </p:sp>
      <p:sp>
        <p:nvSpPr>
          <p:cNvPr id="428" name="Google Shape;428;p37"/>
          <p:cNvSpPr/>
          <p:nvPr/>
        </p:nvSpPr>
        <p:spPr>
          <a:xfrm>
            <a:off x="1194605" y="1896329"/>
            <a:ext cx="9247253" cy="4278094"/>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Calibri"/>
              <a:buAutoNum type="arabicPeriod"/>
            </a:pPr>
            <a:r>
              <a:rPr b="1" lang="en-US" sz="1600">
                <a:solidFill>
                  <a:schemeClr val="dk1"/>
                </a:solidFill>
                <a:latin typeface="Quattrocento Sans"/>
                <a:ea typeface="Quattrocento Sans"/>
                <a:cs typeface="Quattrocento Sans"/>
                <a:sym typeface="Quattrocento Sans"/>
              </a:rPr>
              <a:t>Voyage Policy:</a:t>
            </a:r>
            <a:r>
              <a:rPr lang="en-US" sz="1600">
                <a:solidFill>
                  <a:schemeClr val="dk1"/>
                </a:solidFill>
                <a:latin typeface="Quattrocento Sans"/>
                <a:ea typeface="Quattrocento Sans"/>
                <a:cs typeface="Quattrocento Sans"/>
                <a:sym typeface="Quattrocento Sans"/>
              </a:rPr>
              <a:t> A voyage policy is that kind of marine insurance policy which is valid for a particular voyage.</a:t>
            </a:r>
            <a:endParaRPr/>
          </a:p>
          <a:p>
            <a:pPr indent="-241300" lvl="0" marL="342900" marR="0" rtl="0" algn="l">
              <a:spcBef>
                <a:spcPts val="0"/>
              </a:spcBef>
              <a:spcAft>
                <a:spcPts val="0"/>
              </a:spcAft>
              <a:buClr>
                <a:schemeClr val="dk1"/>
              </a:buClr>
              <a:buSzPts val="1600"/>
              <a:buFont typeface="Calibri"/>
              <a:buNone/>
            </a:pPr>
            <a:r>
              <a:t/>
            </a:r>
            <a:endParaRPr b="1"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Calibri"/>
              <a:buAutoNum type="arabicPeriod"/>
            </a:pPr>
            <a:r>
              <a:rPr b="1" lang="en-US" sz="1600">
                <a:solidFill>
                  <a:schemeClr val="dk1"/>
                </a:solidFill>
                <a:latin typeface="Quattrocento Sans"/>
                <a:ea typeface="Quattrocento Sans"/>
                <a:cs typeface="Quattrocento Sans"/>
                <a:sym typeface="Quattrocento Sans"/>
              </a:rPr>
              <a:t>Time Policy</a:t>
            </a:r>
            <a:r>
              <a:rPr lang="en-US" sz="1600">
                <a:solidFill>
                  <a:schemeClr val="dk1"/>
                </a:solidFill>
                <a:latin typeface="Quattrocento Sans"/>
                <a:ea typeface="Quattrocento Sans"/>
                <a:cs typeface="Quattrocento Sans"/>
                <a:sym typeface="Quattrocento Sans"/>
              </a:rPr>
              <a:t>: A marine insurance policy which is valid for a specified time period – generally valid for a year – is classified as a time policy.</a:t>
            </a:r>
            <a:endParaRPr/>
          </a:p>
          <a:p>
            <a:pPr indent="-241300" lvl="0" marL="342900" marR="0" rtl="0" algn="l">
              <a:spcBef>
                <a:spcPts val="0"/>
              </a:spcBef>
              <a:spcAft>
                <a:spcPts val="0"/>
              </a:spcAft>
              <a:buClr>
                <a:schemeClr val="dk1"/>
              </a:buClr>
              <a:buSzPts val="1600"/>
              <a:buFont typeface="Calibri"/>
              <a:buNone/>
            </a:pPr>
            <a:r>
              <a:t/>
            </a:r>
            <a:endParaRPr b="1"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Calibri"/>
              <a:buAutoNum type="arabicPeriod"/>
            </a:pPr>
            <a:r>
              <a:rPr b="1" lang="en-US" sz="1600">
                <a:solidFill>
                  <a:schemeClr val="dk1"/>
                </a:solidFill>
                <a:latin typeface="Quattrocento Sans"/>
                <a:ea typeface="Quattrocento Sans"/>
                <a:cs typeface="Quattrocento Sans"/>
                <a:sym typeface="Quattrocento Sans"/>
              </a:rPr>
              <a:t>Mixed Policy</a:t>
            </a:r>
            <a:r>
              <a:rPr lang="en-US" sz="1600">
                <a:solidFill>
                  <a:schemeClr val="dk1"/>
                </a:solidFill>
                <a:latin typeface="Quattrocento Sans"/>
                <a:ea typeface="Quattrocento Sans"/>
                <a:cs typeface="Quattrocento Sans"/>
                <a:sym typeface="Quattrocento Sans"/>
              </a:rPr>
              <a:t>: A marine insurance policy which offers a client the benefit of both time and voyage policy is recognized as a mixed policy.</a:t>
            </a:r>
            <a:endParaRPr/>
          </a:p>
          <a:p>
            <a:pPr indent="-241300" lvl="0" marL="342900" marR="0" rtl="0" algn="l">
              <a:spcBef>
                <a:spcPts val="0"/>
              </a:spcBef>
              <a:spcAft>
                <a:spcPts val="0"/>
              </a:spcAft>
              <a:buClr>
                <a:schemeClr val="dk1"/>
              </a:buClr>
              <a:buSzPts val="1600"/>
              <a:buFont typeface="Calibri"/>
              <a:buNone/>
            </a:pPr>
            <a:r>
              <a:t/>
            </a:r>
            <a:endParaRPr b="1"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Calibri"/>
              <a:buAutoNum type="arabicPeriod"/>
            </a:pPr>
            <a:r>
              <a:rPr b="1" lang="en-US" sz="1600">
                <a:solidFill>
                  <a:schemeClr val="dk1"/>
                </a:solidFill>
                <a:latin typeface="Quattrocento Sans"/>
                <a:ea typeface="Quattrocento Sans"/>
                <a:cs typeface="Quattrocento Sans"/>
                <a:sym typeface="Quattrocento Sans"/>
              </a:rPr>
              <a:t>Open (or) Unvalued Policy</a:t>
            </a:r>
            <a:r>
              <a:rPr lang="en-US" sz="1600">
                <a:solidFill>
                  <a:schemeClr val="dk1"/>
                </a:solidFill>
                <a:latin typeface="Quattrocento Sans"/>
                <a:ea typeface="Quattrocento Sans"/>
                <a:cs typeface="Quattrocento Sans"/>
                <a:sym typeface="Quattrocento Sans"/>
              </a:rPr>
              <a:t>: In this type of marine insurance policy, the value of the cargo and consignment is not put down in the policy beforehand. Therefore reimbursement is done only after the loss of the cargo and consignment is inspected and valued.</a:t>
            </a:r>
            <a:endParaRPr/>
          </a:p>
          <a:p>
            <a:pPr indent="-241300" lvl="0" marL="342900" marR="0" rtl="0" algn="l">
              <a:spcBef>
                <a:spcPts val="0"/>
              </a:spcBef>
              <a:spcAft>
                <a:spcPts val="0"/>
              </a:spcAft>
              <a:buClr>
                <a:schemeClr val="dk1"/>
              </a:buClr>
              <a:buSzPts val="1600"/>
              <a:buFont typeface="Calibri"/>
              <a:buNone/>
            </a:pPr>
            <a:r>
              <a:t/>
            </a:r>
            <a:endParaRPr b="1"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Calibri"/>
              <a:buAutoNum type="arabicPeriod"/>
            </a:pPr>
            <a:r>
              <a:rPr b="1" lang="en-US" sz="1600">
                <a:solidFill>
                  <a:schemeClr val="dk1"/>
                </a:solidFill>
                <a:latin typeface="Quattrocento Sans"/>
                <a:ea typeface="Quattrocento Sans"/>
                <a:cs typeface="Quattrocento Sans"/>
                <a:sym typeface="Quattrocento Sans"/>
              </a:rPr>
              <a:t>Valued Policy:</a:t>
            </a:r>
            <a:r>
              <a:rPr lang="en-US" sz="1600">
                <a:solidFill>
                  <a:schemeClr val="dk1"/>
                </a:solidFill>
                <a:latin typeface="Quattrocento Sans"/>
                <a:ea typeface="Quattrocento Sans"/>
                <a:cs typeface="Quattrocento Sans"/>
                <a:sym typeface="Quattrocento Sans"/>
              </a:rPr>
              <a:t> A valued marine insurance policy is the opposite of an open marine insurance policy. In this type of policy, the value of the cargo and consignment is ascertained and is mentioned in the policy document beforehand thus making clear about the value of the reimbursements in case of any loss to the cargo and consignment.</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38"/>
          <p:cNvSpPr txBox="1"/>
          <p:nvPr>
            <p:ph type="title"/>
          </p:nvPr>
        </p:nvSpPr>
        <p:spPr>
          <a:xfrm>
            <a:off x="1169248" y="956276"/>
            <a:ext cx="7441352"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Types of Marine Insurance policies  </a:t>
            </a:r>
            <a:endParaRPr sz="3600">
              <a:latin typeface="Helvetica Neue"/>
              <a:ea typeface="Helvetica Neue"/>
              <a:cs typeface="Helvetica Neue"/>
              <a:sym typeface="Helvetica Neue"/>
            </a:endParaRPr>
          </a:p>
        </p:txBody>
      </p:sp>
      <p:sp>
        <p:nvSpPr>
          <p:cNvPr id="434" name="Google Shape;434;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35" name="Google Shape;435;p38"/>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4.4</a:t>
            </a:r>
            <a:endParaRPr sz="3600">
              <a:solidFill>
                <a:schemeClr val="dk1"/>
              </a:solidFill>
              <a:latin typeface="Helvetica Neue"/>
              <a:ea typeface="Helvetica Neue"/>
              <a:cs typeface="Helvetica Neue"/>
              <a:sym typeface="Helvetica Neue"/>
            </a:endParaRPr>
          </a:p>
        </p:txBody>
      </p:sp>
      <p:sp>
        <p:nvSpPr>
          <p:cNvPr id="436" name="Google Shape;436;p38"/>
          <p:cNvSpPr/>
          <p:nvPr/>
        </p:nvSpPr>
        <p:spPr>
          <a:xfrm>
            <a:off x="1169248" y="1917289"/>
            <a:ext cx="8977643" cy="409342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6.   Port Risk Policy:</a:t>
            </a:r>
            <a:r>
              <a:rPr lang="en-US" sz="1600">
                <a:solidFill>
                  <a:schemeClr val="dk1"/>
                </a:solidFill>
                <a:latin typeface="Quattrocento Sans"/>
                <a:ea typeface="Quattrocento Sans"/>
                <a:cs typeface="Quattrocento Sans"/>
                <a:sym typeface="Quattrocento Sans"/>
              </a:rPr>
              <a:t> This kind of marine insurance policy is taken out in order to ensure the safety of the ship while it is stationed in a port.</a:t>
            </a:r>
            <a:endParaRPr/>
          </a:p>
          <a:p>
            <a:pPr indent="-241300" lvl="0" marL="342900" marR="0" rtl="0" algn="l">
              <a:spcBef>
                <a:spcPts val="0"/>
              </a:spcBef>
              <a:spcAft>
                <a:spcPts val="0"/>
              </a:spcAft>
              <a:buClr>
                <a:schemeClr val="dk1"/>
              </a:buClr>
              <a:buSzPts val="1600"/>
              <a:buFont typeface="Calibri"/>
              <a:buNone/>
            </a:pPr>
            <a:r>
              <a:t/>
            </a:r>
            <a:endParaRPr b="1"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7.   Wager Policy:</a:t>
            </a:r>
            <a:r>
              <a:rPr lang="en-US" sz="1600">
                <a:solidFill>
                  <a:schemeClr val="dk1"/>
                </a:solidFill>
                <a:latin typeface="Quattrocento Sans"/>
                <a:ea typeface="Quattrocento Sans"/>
                <a:cs typeface="Quattrocento Sans"/>
                <a:sym typeface="Quattrocento Sans"/>
              </a:rPr>
              <a:t> A wager policy is one where there are no fixed terms for reimbursements mentioned. If the insurance company finds the damages worth the claim then the reimbursements are provided, else there is no compensation offered. Also, it has to be noted that a wager policy is not a written insurance policy and as such is not valid in a court of law.</a:t>
            </a:r>
            <a:endParaRPr/>
          </a:p>
          <a:p>
            <a:pPr indent="-342900" lvl="0" marL="342900" marR="0" rtl="0" algn="l">
              <a:spcBef>
                <a:spcPts val="0"/>
              </a:spcBef>
              <a:spcAft>
                <a:spcPts val="0"/>
              </a:spcAft>
              <a:buNone/>
            </a:pPr>
            <a:r>
              <a:t/>
            </a:r>
            <a:endParaRPr b="1"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Quattrocento Sans"/>
              <a:buAutoNum type="arabicPeriod" startAt="8"/>
            </a:pPr>
            <a:r>
              <a:rPr b="1" lang="en-US" sz="1600">
                <a:solidFill>
                  <a:schemeClr val="dk1"/>
                </a:solidFill>
                <a:latin typeface="Quattrocento Sans"/>
                <a:ea typeface="Quattrocento Sans"/>
                <a:cs typeface="Quattrocento Sans"/>
                <a:sym typeface="Quattrocento Sans"/>
              </a:rPr>
              <a:t>Floating Policy:</a:t>
            </a:r>
            <a:r>
              <a:rPr lang="en-US" sz="1600">
                <a:solidFill>
                  <a:schemeClr val="dk1"/>
                </a:solidFill>
                <a:latin typeface="Quattrocento Sans"/>
                <a:ea typeface="Quattrocento Sans"/>
                <a:cs typeface="Quattrocento Sans"/>
                <a:sym typeface="Quattrocento Sans"/>
              </a:rPr>
              <a:t> A marine insurance policy where only the amount of claim is specified and all other details are omitted till the time the ship embarks on its journey, is known as a floating policy. For clients who undertake frequent trips of cargo transportation through waters, this is the most ideal and feasible marine insurance policy.</a:t>
            </a:r>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Quattrocento Sans"/>
              <a:buAutoNum type="arabicPeriod" startAt="8"/>
            </a:pPr>
            <a:r>
              <a:rPr b="1" lang="en-US" sz="1600">
                <a:solidFill>
                  <a:schemeClr val="dk1"/>
                </a:solidFill>
                <a:latin typeface="Quattrocento Sans"/>
                <a:ea typeface="Quattrocento Sans"/>
                <a:cs typeface="Quattrocento Sans"/>
                <a:sym typeface="Quattrocento Sans"/>
              </a:rPr>
              <a:t>Single Vessel Policy:</a:t>
            </a:r>
            <a:r>
              <a:rPr lang="en-US" sz="1600">
                <a:solidFill>
                  <a:schemeClr val="dk1"/>
                </a:solidFill>
                <a:latin typeface="Quattrocento Sans"/>
                <a:ea typeface="Quattrocento Sans"/>
                <a:cs typeface="Quattrocento Sans"/>
                <a:sym typeface="Quattrocento Sans"/>
              </a:rPr>
              <a:t> This policy is suitable for small ship owner having only one ship or having one ship in different fleets. It covers the risk of one vessel of the insured.</a:t>
            </a:r>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39"/>
          <p:cNvSpPr txBox="1"/>
          <p:nvPr>
            <p:ph type="title"/>
          </p:nvPr>
        </p:nvSpPr>
        <p:spPr>
          <a:xfrm>
            <a:off x="1169248" y="956276"/>
            <a:ext cx="7441352"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Types of Marine Insurance policies  </a:t>
            </a:r>
            <a:endParaRPr sz="3600">
              <a:latin typeface="Helvetica Neue"/>
              <a:ea typeface="Helvetica Neue"/>
              <a:cs typeface="Helvetica Neue"/>
              <a:sym typeface="Helvetica Neue"/>
            </a:endParaRPr>
          </a:p>
        </p:txBody>
      </p:sp>
      <p:sp>
        <p:nvSpPr>
          <p:cNvPr id="442" name="Google Shape;442;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43" name="Google Shape;443;p39"/>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4.4</a:t>
            </a:r>
            <a:endParaRPr sz="3600">
              <a:solidFill>
                <a:schemeClr val="dk1"/>
              </a:solidFill>
              <a:latin typeface="Helvetica Neue"/>
              <a:ea typeface="Helvetica Neue"/>
              <a:cs typeface="Helvetica Neue"/>
              <a:sym typeface="Helvetica Neue"/>
            </a:endParaRPr>
          </a:p>
        </p:txBody>
      </p:sp>
      <p:sp>
        <p:nvSpPr>
          <p:cNvPr id="444" name="Google Shape;444;p39"/>
          <p:cNvSpPr/>
          <p:nvPr/>
        </p:nvSpPr>
        <p:spPr>
          <a:xfrm>
            <a:off x="1169248" y="2086327"/>
            <a:ext cx="4582623" cy="255454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10. Fleet Policy:</a:t>
            </a:r>
            <a:r>
              <a:rPr lang="en-US" sz="1600">
                <a:solidFill>
                  <a:schemeClr val="dk1"/>
                </a:solidFill>
                <a:latin typeface="Quattrocento Sans"/>
                <a:ea typeface="Quattrocento Sans"/>
                <a:cs typeface="Quattrocento Sans"/>
                <a:sym typeface="Quattrocento Sans"/>
              </a:rPr>
              <a:t> In this policy, several ships belonging to one owner are insured under the same policy.</a:t>
            </a:r>
            <a:endParaRPr/>
          </a:p>
          <a:p>
            <a:pPr indent="-342900" lvl="0" marL="342900" marR="0" rtl="0" algn="l">
              <a:spcBef>
                <a:spcPts val="0"/>
              </a:spcBef>
              <a:spcAft>
                <a:spcPts val="0"/>
              </a:spcAft>
              <a:buNone/>
            </a:pPr>
            <a:r>
              <a:t/>
            </a:r>
            <a:endParaRPr b="1"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11. Block Policy:</a:t>
            </a:r>
            <a:r>
              <a:rPr lang="en-US" sz="1600">
                <a:solidFill>
                  <a:schemeClr val="dk1"/>
                </a:solidFill>
                <a:latin typeface="Quattrocento Sans"/>
                <a:ea typeface="Quattrocento Sans"/>
                <a:cs typeface="Quattrocento Sans"/>
                <a:sym typeface="Quattrocento Sans"/>
              </a:rPr>
              <a:t> This policy also comes under maritime insurance to protects the cargo owner against damage or loss of cargo in all modes of transport through which his/her cargo is carried i.e. covering all the risks of rail, road, and sea transport</a:t>
            </a:r>
            <a:endParaRPr sz="1600">
              <a:solidFill>
                <a:schemeClr val="dk1"/>
              </a:solidFill>
              <a:latin typeface="Quattrocento Sans"/>
              <a:ea typeface="Quattrocento Sans"/>
              <a:cs typeface="Quattrocento Sans"/>
              <a:sym typeface="Quattrocento Sans"/>
            </a:endParaRPr>
          </a:p>
        </p:txBody>
      </p:sp>
      <p:pic>
        <p:nvPicPr>
          <p:cNvPr id="445" name="Google Shape;445;p39"/>
          <p:cNvPicPr preferRelativeResize="0"/>
          <p:nvPr/>
        </p:nvPicPr>
        <p:blipFill rotWithShape="1">
          <a:blip r:embed="rId3">
            <a:alphaModFix/>
          </a:blip>
          <a:srcRect b="0" l="0" r="0" t="0"/>
          <a:stretch/>
        </p:blipFill>
        <p:spPr>
          <a:xfrm>
            <a:off x="6122855" y="2130571"/>
            <a:ext cx="4975490" cy="275211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4"/>
          <p:cNvSpPr txBox="1"/>
          <p:nvPr>
            <p:ph type="title"/>
          </p:nvPr>
        </p:nvSpPr>
        <p:spPr>
          <a:xfrm>
            <a:off x="586849" y="956275"/>
            <a:ext cx="3900300" cy="627000"/>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b="1" lang="en-US" sz="3600">
                <a:latin typeface="Helvetica Neue"/>
                <a:ea typeface="Helvetica Neue"/>
                <a:cs typeface="Helvetica Neue"/>
                <a:sym typeface="Helvetica Neue"/>
              </a:rPr>
              <a:t>Today’s Agenda</a:t>
            </a:r>
            <a:endParaRPr b="1" sz="3600">
              <a:latin typeface="Helvetica Neue"/>
              <a:ea typeface="Helvetica Neue"/>
              <a:cs typeface="Helvetica Neue"/>
              <a:sym typeface="Helvetica Neue"/>
            </a:endParaRPr>
          </a:p>
        </p:txBody>
      </p:sp>
      <p:sp>
        <p:nvSpPr>
          <p:cNvPr id="134" name="Google Shape;134;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5" name="Google Shape;135;p4"/>
          <p:cNvSpPr/>
          <p:nvPr/>
        </p:nvSpPr>
        <p:spPr>
          <a:xfrm>
            <a:off x="586862" y="1902542"/>
            <a:ext cx="8557138" cy="132343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5.    What is Liability Insurance?</a:t>
            </a:r>
            <a:endParaRPr/>
          </a:p>
          <a:p>
            <a:pPr indent="-342900" lvl="1" marL="800100" marR="0" rtl="0" algn="l">
              <a:spcBef>
                <a:spcPts val="0"/>
              </a:spcBef>
              <a:spcAft>
                <a:spcPts val="0"/>
              </a:spcAft>
              <a:buClr>
                <a:schemeClr val="dk1"/>
              </a:buClr>
              <a:buSzPts val="1600"/>
              <a:buFont typeface="Quattrocento Sans"/>
              <a:buAutoNum type="arabicPeriod"/>
            </a:pPr>
            <a:r>
              <a:rPr b="0" i="0" lang="en-US" sz="1600" u="none" cap="none" strike="noStrike">
                <a:solidFill>
                  <a:schemeClr val="dk1"/>
                </a:solidFill>
                <a:latin typeface="Quattrocento Sans"/>
                <a:ea typeface="Quattrocento Sans"/>
                <a:cs typeface="Quattrocento Sans"/>
                <a:sym typeface="Quattrocento Sans"/>
              </a:rPr>
              <a:t>What is covered?</a:t>
            </a:r>
            <a:endParaRPr/>
          </a:p>
          <a:p>
            <a:pPr indent="-342900" lvl="1" marL="800100" marR="0" rtl="0" algn="l">
              <a:spcBef>
                <a:spcPts val="0"/>
              </a:spcBef>
              <a:spcAft>
                <a:spcPts val="0"/>
              </a:spcAft>
              <a:buClr>
                <a:schemeClr val="dk1"/>
              </a:buClr>
              <a:buSzPts val="1600"/>
              <a:buFont typeface="Quattrocento Sans"/>
              <a:buAutoNum type="arabicPeriod"/>
            </a:pPr>
            <a:r>
              <a:rPr b="0" i="0" lang="en-US" sz="1600" u="none" cap="none" strike="noStrike">
                <a:solidFill>
                  <a:schemeClr val="dk1"/>
                </a:solidFill>
                <a:latin typeface="Quattrocento Sans"/>
                <a:ea typeface="Quattrocento Sans"/>
                <a:cs typeface="Quattrocento Sans"/>
                <a:sym typeface="Quattrocento Sans"/>
              </a:rPr>
              <a:t>What is not covered?</a:t>
            </a:r>
            <a:endParaRPr/>
          </a:p>
          <a:p>
            <a:pPr indent="-342900" lvl="1" marL="800100" marR="0" rtl="0" algn="l">
              <a:spcBef>
                <a:spcPts val="0"/>
              </a:spcBef>
              <a:spcAft>
                <a:spcPts val="0"/>
              </a:spcAft>
              <a:buClr>
                <a:schemeClr val="dk1"/>
              </a:buClr>
              <a:buSzPts val="1600"/>
              <a:buFont typeface="Quattrocento Sans"/>
              <a:buAutoNum type="arabicPeriod"/>
            </a:pPr>
            <a:r>
              <a:rPr b="0" i="0" lang="en-US" sz="1600" u="none" cap="none" strike="noStrike">
                <a:solidFill>
                  <a:schemeClr val="dk1"/>
                </a:solidFill>
                <a:latin typeface="Quattrocento Sans"/>
                <a:ea typeface="Quattrocento Sans"/>
                <a:cs typeface="Quattrocento Sans"/>
                <a:sym typeface="Quattrocento Sans"/>
              </a:rPr>
              <a:t>Types of Liability Insurance policies</a:t>
            </a:r>
            <a:endParaRPr b="0" i="0" sz="1600" u="none" cap="none" strike="noStrike">
              <a:solidFill>
                <a:schemeClr val="dk1"/>
              </a:solidFill>
              <a:latin typeface="Quattrocento Sans"/>
              <a:ea typeface="Quattrocento Sans"/>
              <a:cs typeface="Quattrocento Sans"/>
              <a:sym typeface="Quattrocento Sans"/>
            </a:endParaRPr>
          </a:p>
          <a:p>
            <a:pPr indent="-342900" lvl="1" marL="800100" marR="0" rtl="0" algn="l">
              <a:spcBef>
                <a:spcPts val="0"/>
              </a:spcBef>
              <a:spcAft>
                <a:spcPts val="0"/>
              </a:spcAft>
              <a:buClr>
                <a:schemeClr val="dk1"/>
              </a:buClr>
              <a:buSzPts val="1600"/>
              <a:buFont typeface="Quattrocento Sans"/>
              <a:buAutoNum type="arabicPeriod"/>
            </a:pPr>
            <a:r>
              <a:rPr b="0" i="0" lang="en-US" sz="1600" u="none" cap="none" strike="noStrike">
                <a:solidFill>
                  <a:schemeClr val="dk1"/>
                </a:solidFill>
                <a:latin typeface="Quattrocento Sans"/>
                <a:ea typeface="Quattrocento Sans"/>
                <a:cs typeface="Quattrocento Sans"/>
                <a:sym typeface="Quattrocento Sans"/>
              </a:rPr>
              <a:t>Claim Process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40"/>
          <p:cNvSpPr txBox="1"/>
          <p:nvPr>
            <p:ph type="title"/>
          </p:nvPr>
        </p:nvSpPr>
        <p:spPr>
          <a:xfrm>
            <a:off x="1169248" y="956276"/>
            <a:ext cx="3358507"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Claim Process</a:t>
            </a:r>
            <a:endParaRPr/>
          </a:p>
        </p:txBody>
      </p:sp>
      <p:sp>
        <p:nvSpPr>
          <p:cNvPr id="451" name="Google Shape;451;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52" name="Google Shape;452;p40"/>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4.5</a:t>
            </a:r>
            <a:endParaRPr sz="3600">
              <a:solidFill>
                <a:schemeClr val="dk1"/>
              </a:solidFill>
              <a:latin typeface="Helvetica Neue"/>
              <a:ea typeface="Helvetica Neue"/>
              <a:cs typeface="Helvetica Neue"/>
              <a:sym typeface="Helvetica Neue"/>
            </a:endParaRPr>
          </a:p>
        </p:txBody>
      </p:sp>
      <p:sp>
        <p:nvSpPr>
          <p:cNvPr id="453" name="Google Shape;453;p40"/>
          <p:cNvSpPr/>
          <p:nvPr/>
        </p:nvSpPr>
        <p:spPr>
          <a:xfrm>
            <a:off x="1169247" y="1996338"/>
            <a:ext cx="8948147" cy="28007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After purchasing the marine insurance, in case there arises a situation when you need to make a claim under the policy, you can follow the below mentioned steps:</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In case of loss or damage to the cargo or the ship, you need to immediately inform the insurance provider</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A surveyor will assess the damage or loss mentioned</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All the proofs and witnesses need to be submitted along with the duly filled in claim form</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For a missing package, the insured must lodge file a monetary claim with the insurance provider and get an acknowledgement for it</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If the provider finds the case fit, it would approve the claim, else it would reject it</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In case you are not satisfied with the case, you can approach the court of law</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41"/>
          <p:cNvSpPr txBox="1"/>
          <p:nvPr>
            <p:ph type="title"/>
          </p:nvPr>
        </p:nvSpPr>
        <p:spPr>
          <a:xfrm>
            <a:off x="1169247" y="956276"/>
            <a:ext cx="8343463"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Documents Required for Claim Process</a:t>
            </a:r>
            <a:endParaRPr/>
          </a:p>
        </p:txBody>
      </p:sp>
      <p:sp>
        <p:nvSpPr>
          <p:cNvPr id="459" name="Google Shape;459;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60" name="Google Shape;460;p41"/>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4.5</a:t>
            </a:r>
            <a:endParaRPr sz="3600">
              <a:solidFill>
                <a:schemeClr val="dk1"/>
              </a:solidFill>
              <a:latin typeface="Helvetica Neue"/>
              <a:ea typeface="Helvetica Neue"/>
              <a:cs typeface="Helvetica Neue"/>
              <a:sym typeface="Helvetica Neue"/>
            </a:endParaRPr>
          </a:p>
        </p:txBody>
      </p:sp>
      <p:sp>
        <p:nvSpPr>
          <p:cNvPr id="461" name="Google Shape;461;p41"/>
          <p:cNvSpPr/>
          <p:nvPr/>
        </p:nvSpPr>
        <p:spPr>
          <a:xfrm>
            <a:off x="1169248" y="1997839"/>
            <a:ext cx="8343462"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To make the claims under marine insurance and be able to reap the benefits, the correct documents should be submitted. In case of any lapse, there is a chance of the risk being rejected. Some of the documents are:</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Duly filled in claim form</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Original insurance certificate with the policy number</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Copy of Billing Lading</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Survey report or missing certificate</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Original invoice, packing list, shipping specification</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Copies of correspondence exchanged</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42"/>
          <p:cNvSpPr txBox="1"/>
          <p:nvPr>
            <p:ph type="title"/>
          </p:nvPr>
        </p:nvSpPr>
        <p:spPr>
          <a:xfrm>
            <a:off x="1169249" y="956276"/>
            <a:ext cx="5747743"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What is Liability Insurance?</a:t>
            </a:r>
            <a:endParaRPr sz="3600">
              <a:latin typeface="Helvetica Neue"/>
              <a:ea typeface="Helvetica Neue"/>
              <a:cs typeface="Helvetica Neue"/>
              <a:sym typeface="Helvetica Neue"/>
            </a:endParaRPr>
          </a:p>
        </p:txBody>
      </p:sp>
      <p:sp>
        <p:nvSpPr>
          <p:cNvPr id="467" name="Google Shape;467;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68" name="Google Shape;468;p42"/>
          <p:cNvSpPr txBox="1"/>
          <p:nvPr/>
        </p:nvSpPr>
        <p:spPr>
          <a:xfrm>
            <a:off x="1169248" y="2054525"/>
            <a:ext cx="4626868" cy="2800767"/>
          </a:xfrm>
          <a:prstGeom prst="rect">
            <a:avLst/>
          </a:prstGeom>
          <a:solidFill>
            <a:schemeClr val="lt2"/>
          </a:solid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The term liability insurance refers to an insurance product that provides an insured party with protection against claims resulting from injuries and damage to other people or property. </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Liability insurance policies cover any legal costs and payouts an insured party is responsible for if they are found legally liable. Intentional damage and contractual liabilities are generally not covered in liability insurance policies.</a:t>
            </a:r>
            <a:endParaRPr sz="1600">
              <a:solidFill>
                <a:srgbClr val="262626"/>
              </a:solidFill>
              <a:latin typeface="Quattrocento Sans"/>
              <a:ea typeface="Quattrocento Sans"/>
              <a:cs typeface="Quattrocento Sans"/>
              <a:sym typeface="Quattrocento Sans"/>
            </a:endParaRPr>
          </a:p>
        </p:txBody>
      </p:sp>
      <p:sp>
        <p:nvSpPr>
          <p:cNvPr id="469" name="Google Shape;469;p42"/>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Helvetica Neue"/>
                <a:ea typeface="Helvetica Neue"/>
                <a:cs typeface="Helvetica Neue"/>
                <a:sym typeface="Helvetica Neue"/>
              </a:rPr>
              <a:t>5</a:t>
            </a:r>
            <a:endParaRPr sz="3600">
              <a:solidFill>
                <a:schemeClr val="dk1"/>
              </a:solidFill>
              <a:latin typeface="Helvetica Neue"/>
              <a:ea typeface="Helvetica Neue"/>
              <a:cs typeface="Helvetica Neue"/>
              <a:sym typeface="Helvetica Neue"/>
            </a:endParaRPr>
          </a:p>
        </p:txBody>
      </p:sp>
      <p:pic>
        <p:nvPicPr>
          <p:cNvPr descr="Closed book" id="470" name="Google Shape;470;p42"/>
          <p:cNvPicPr preferRelativeResize="0"/>
          <p:nvPr/>
        </p:nvPicPr>
        <p:blipFill rotWithShape="1">
          <a:blip r:embed="rId3">
            <a:alphaModFix/>
          </a:blip>
          <a:srcRect b="0" l="0" r="0" t="0"/>
          <a:stretch/>
        </p:blipFill>
        <p:spPr>
          <a:xfrm>
            <a:off x="491941" y="2092141"/>
            <a:ext cx="509545" cy="509545"/>
          </a:xfrm>
          <a:prstGeom prst="rect">
            <a:avLst/>
          </a:prstGeom>
          <a:noFill/>
          <a:ln>
            <a:noFill/>
          </a:ln>
        </p:spPr>
      </p:pic>
      <p:pic>
        <p:nvPicPr>
          <p:cNvPr id="471" name="Google Shape;471;p42"/>
          <p:cNvPicPr preferRelativeResize="0"/>
          <p:nvPr/>
        </p:nvPicPr>
        <p:blipFill rotWithShape="1">
          <a:blip r:embed="rId4">
            <a:alphaModFix/>
          </a:blip>
          <a:srcRect b="0" l="0" r="0" t="0"/>
          <a:stretch/>
        </p:blipFill>
        <p:spPr>
          <a:xfrm>
            <a:off x="6916992" y="2396568"/>
            <a:ext cx="3893575" cy="2099477"/>
          </a:xfrm>
          <a:prstGeom prst="rect">
            <a:avLst/>
          </a:prstGeom>
          <a:noFill/>
          <a:ln>
            <a:noFill/>
          </a:ln>
        </p:spPr>
      </p:pic>
      <p:pic>
        <p:nvPicPr>
          <p:cNvPr descr="Paperclip" id="472" name="Google Shape;472;p42"/>
          <p:cNvPicPr preferRelativeResize="0"/>
          <p:nvPr/>
        </p:nvPicPr>
        <p:blipFill rotWithShape="1">
          <a:blip r:embed="rId5">
            <a:alphaModFix/>
          </a:blip>
          <a:srcRect b="0" l="0" r="0" t="0"/>
          <a:stretch/>
        </p:blipFill>
        <p:spPr>
          <a:xfrm>
            <a:off x="677680" y="5643561"/>
            <a:ext cx="491569" cy="491569"/>
          </a:xfrm>
          <a:prstGeom prst="rect">
            <a:avLst/>
          </a:prstGeom>
          <a:noFill/>
          <a:ln>
            <a:noFill/>
          </a:ln>
        </p:spPr>
      </p:pic>
      <p:sp>
        <p:nvSpPr>
          <p:cNvPr id="473" name="Google Shape;473;p42"/>
          <p:cNvSpPr txBox="1"/>
          <p:nvPr/>
        </p:nvSpPr>
        <p:spPr>
          <a:xfrm>
            <a:off x="1169249" y="5721554"/>
            <a:ext cx="6986609" cy="338554"/>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u="sng">
                <a:solidFill>
                  <a:schemeClr val="dk1"/>
                </a:solidFill>
                <a:latin typeface="Calibri"/>
                <a:ea typeface="Calibri"/>
                <a:cs typeface="Calibri"/>
                <a:sym typeface="Calibri"/>
                <a:hlinkClick r:id="rId6">
                  <a:extLst>
                    <a:ext uri="{A12FA001-AC4F-418D-AE19-62706E023703}">
                      <ahyp:hlinkClr val="tx"/>
                    </a:ext>
                  </a:extLst>
                </a:hlinkClick>
              </a:rPr>
              <a:t>https://www.paisabazaar.com/commercial-insurance/liability-insurance-policy/</a:t>
            </a:r>
            <a:r>
              <a:rPr lang="en-U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43"/>
          <p:cNvSpPr txBox="1"/>
          <p:nvPr>
            <p:ph type="title"/>
          </p:nvPr>
        </p:nvSpPr>
        <p:spPr>
          <a:xfrm>
            <a:off x="1169249" y="956276"/>
            <a:ext cx="3992686"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What is covered?</a:t>
            </a:r>
            <a:endParaRPr sz="3600">
              <a:latin typeface="Helvetica Neue"/>
              <a:ea typeface="Helvetica Neue"/>
              <a:cs typeface="Helvetica Neue"/>
              <a:sym typeface="Helvetica Neue"/>
            </a:endParaRPr>
          </a:p>
        </p:txBody>
      </p:sp>
      <p:sp>
        <p:nvSpPr>
          <p:cNvPr id="479" name="Google Shape;479;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80" name="Google Shape;480;p43"/>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5.1</a:t>
            </a:r>
            <a:endParaRPr sz="3600">
              <a:solidFill>
                <a:schemeClr val="dk1"/>
              </a:solidFill>
              <a:latin typeface="Helvetica Neue"/>
              <a:ea typeface="Helvetica Neue"/>
              <a:cs typeface="Helvetica Neue"/>
              <a:sym typeface="Helvetica Neue"/>
            </a:endParaRPr>
          </a:p>
        </p:txBody>
      </p:sp>
      <p:sp>
        <p:nvSpPr>
          <p:cNvPr id="481" name="Google Shape;481;p43"/>
          <p:cNvSpPr/>
          <p:nvPr/>
        </p:nvSpPr>
        <p:spPr>
          <a:xfrm>
            <a:off x="1169248" y="1799303"/>
            <a:ext cx="9582326" cy="50167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What Personal Liability Insurance Covers?</a:t>
            </a:r>
            <a:br>
              <a:rPr lang="en-US" sz="1600">
                <a:solidFill>
                  <a:schemeClr val="dk1"/>
                </a:solidFill>
                <a:latin typeface="Quattrocento Sans"/>
                <a:ea typeface="Quattrocento Sans"/>
                <a:cs typeface="Quattrocento Sans"/>
                <a:sym typeface="Quattrocento Sans"/>
              </a:rPr>
            </a:br>
            <a:r>
              <a:rPr lang="en-US" sz="1600">
                <a:solidFill>
                  <a:schemeClr val="dk1"/>
                </a:solidFill>
                <a:latin typeface="Quattrocento Sans"/>
                <a:ea typeface="Quattrocento Sans"/>
                <a:cs typeface="Quattrocento Sans"/>
                <a:sym typeface="Quattrocento Sans"/>
              </a:rPr>
              <a:t>The policy comes into effect if you or one of your insured housemates is found responsible for another party's injury or damage to their property. Your personal liability coverage is in effect whether you or your insured housemates are at home or away. Your policy may also include legal representation so that the insurance company pays for your legal defense in a lawsuit.</a:t>
            </a:r>
            <a:endParaRPr/>
          </a:p>
          <a:p>
            <a:pPr indent="0" lvl="0" marL="0" marR="0" rtl="0" algn="l">
              <a:spcBef>
                <a:spcPts val="0"/>
              </a:spcBef>
              <a:spcAft>
                <a:spcPts val="0"/>
              </a:spcAft>
              <a:buNone/>
            </a:pPr>
            <a:r>
              <a:t/>
            </a:r>
            <a:endParaRPr b="1"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What Professional Liability Insurance Covers</a:t>
            </a:r>
            <a:br>
              <a:rPr lang="en-US" sz="1600">
                <a:solidFill>
                  <a:schemeClr val="dk1"/>
                </a:solidFill>
                <a:latin typeface="Quattrocento Sans"/>
                <a:ea typeface="Quattrocento Sans"/>
                <a:cs typeface="Quattrocento Sans"/>
                <a:sym typeface="Quattrocento Sans"/>
              </a:rPr>
            </a:br>
            <a:r>
              <a:rPr lang="en-US" sz="1600">
                <a:solidFill>
                  <a:schemeClr val="dk1"/>
                </a:solidFill>
                <a:latin typeface="Quattrocento Sans"/>
                <a:ea typeface="Quattrocento Sans"/>
                <a:cs typeface="Quattrocento Sans"/>
                <a:sym typeface="Quattrocento Sans"/>
              </a:rPr>
              <a:t>Professional liability insurance typically covers claims of negligence; misrepresentation of goods or services; inaccurate or harm-causing counsel; and violation of the “good faith” terms of an agreement or contract.</a:t>
            </a:r>
            <a:endParaRPr/>
          </a:p>
          <a:p>
            <a:pPr indent="0" lvl="0" marL="0" marR="0" rtl="0" algn="l">
              <a:spcBef>
                <a:spcPts val="0"/>
              </a:spcBef>
              <a:spcAft>
                <a:spcPts val="0"/>
              </a:spcAft>
              <a:buNone/>
            </a:pPr>
            <a:r>
              <a:t/>
            </a:r>
            <a:endParaRPr b="1"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What Business Liability Insurance Covers</a:t>
            </a:r>
            <a:br>
              <a:rPr lang="en-US" sz="1600">
                <a:solidFill>
                  <a:schemeClr val="dk1"/>
                </a:solidFill>
                <a:latin typeface="Quattrocento Sans"/>
                <a:ea typeface="Quattrocento Sans"/>
                <a:cs typeface="Quattrocento Sans"/>
                <a:sym typeface="Quattrocento Sans"/>
              </a:rPr>
            </a:br>
            <a:r>
              <a:rPr lang="en-US" sz="1600">
                <a:solidFill>
                  <a:schemeClr val="dk1"/>
                </a:solidFill>
                <a:latin typeface="Quattrocento Sans"/>
                <a:ea typeface="Quattrocento Sans"/>
                <a:cs typeface="Quattrocento Sans"/>
                <a:sym typeface="Quattrocento Sans"/>
              </a:rPr>
              <a:t>Business liability insurance typically covers claims of physical injury, including medical bills; damages to property; and harm from false or misleading advertising. Business liability insurance covers the cost of legal defense and, if a firm is successfully sued, any settlement or award like compensatory damages, nonmonetary losses, and punitive damages. Even as a corporation or an LLC, a business owner may be financially liable for claims. If a business already has professional liability or business owner insurance, the business should structure its business liability insurance policy to avoid costly duplications.</a:t>
            </a:r>
            <a:endParaRPr/>
          </a:p>
          <a:p>
            <a:pPr indent="0" lvl="0" marL="0" marR="0" rtl="0" algn="l">
              <a:spcBef>
                <a:spcPts val="0"/>
              </a:spcBef>
              <a:spcAft>
                <a:spcPts val="0"/>
              </a:spcAft>
              <a:buNone/>
            </a:pPr>
            <a:br>
              <a:rPr lang="en-US" sz="1600">
                <a:solidFill>
                  <a:schemeClr val="dk1"/>
                </a:solidFill>
                <a:latin typeface="Quattrocento Sans"/>
                <a:ea typeface="Quattrocento Sans"/>
                <a:cs typeface="Quattrocento Sans"/>
                <a:sym typeface="Quattrocento Sans"/>
              </a:rPr>
            </a:b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44"/>
          <p:cNvSpPr txBox="1"/>
          <p:nvPr>
            <p:ph type="title"/>
          </p:nvPr>
        </p:nvSpPr>
        <p:spPr>
          <a:xfrm>
            <a:off x="1169249" y="956276"/>
            <a:ext cx="4567874"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What is not covered?</a:t>
            </a:r>
            <a:endParaRPr sz="3600">
              <a:latin typeface="Helvetica Neue"/>
              <a:ea typeface="Helvetica Neue"/>
              <a:cs typeface="Helvetica Neue"/>
              <a:sym typeface="Helvetica Neue"/>
            </a:endParaRPr>
          </a:p>
        </p:txBody>
      </p:sp>
      <p:sp>
        <p:nvSpPr>
          <p:cNvPr id="487" name="Google Shape;487;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88" name="Google Shape;488;p44"/>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5.2</a:t>
            </a:r>
            <a:endParaRPr sz="3600">
              <a:solidFill>
                <a:schemeClr val="dk1"/>
              </a:solidFill>
              <a:latin typeface="Helvetica Neue"/>
              <a:ea typeface="Helvetica Neue"/>
              <a:cs typeface="Helvetica Neue"/>
              <a:sym typeface="Helvetica Neue"/>
            </a:endParaRPr>
          </a:p>
        </p:txBody>
      </p:sp>
      <p:sp>
        <p:nvSpPr>
          <p:cNvPr id="489" name="Google Shape;489;p44"/>
          <p:cNvSpPr/>
          <p:nvPr/>
        </p:nvSpPr>
        <p:spPr>
          <a:xfrm>
            <a:off x="1169248" y="1991029"/>
            <a:ext cx="8505694" cy="286232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Intentional damage</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Lacking contractual obligations. For example, the company might reject the claim for damage due to fire, if you have not kept fire extinguishers in your factory, which is mandatory as per the law.</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Injuries caused due to mental loss, loss of reputation, defamation and other similar matters</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Costs due to recall of any product</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Liability due to pollution</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Illegal personal profit</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Dishonest acts</a:t>
            </a:r>
            <a:endParaRPr/>
          </a:p>
          <a:p>
            <a:pPr indent="-241300" lvl="0" marL="342900" marR="0" rtl="0" algn="l">
              <a:spcBef>
                <a:spcPts val="0"/>
              </a:spcBef>
              <a:spcAft>
                <a:spcPts val="0"/>
              </a:spcAft>
              <a:buClr>
                <a:schemeClr val="dk1"/>
              </a:buClr>
              <a:buSzPts val="1600"/>
              <a:buFont typeface="Arial"/>
              <a:buNone/>
            </a:pPr>
            <a:r>
              <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45"/>
          <p:cNvSpPr txBox="1"/>
          <p:nvPr>
            <p:ph type="title"/>
          </p:nvPr>
        </p:nvSpPr>
        <p:spPr>
          <a:xfrm>
            <a:off x="1169248" y="956276"/>
            <a:ext cx="7104597"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Types of Liability Insurance Plan:</a:t>
            </a:r>
            <a:endParaRPr sz="3600">
              <a:latin typeface="Helvetica Neue"/>
              <a:ea typeface="Helvetica Neue"/>
              <a:cs typeface="Helvetica Neue"/>
              <a:sym typeface="Helvetica Neue"/>
            </a:endParaRPr>
          </a:p>
        </p:txBody>
      </p:sp>
      <p:sp>
        <p:nvSpPr>
          <p:cNvPr id="495" name="Google Shape;495;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96" name="Google Shape;496;p45"/>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5.3</a:t>
            </a:r>
            <a:endParaRPr sz="3600">
              <a:solidFill>
                <a:schemeClr val="dk1"/>
              </a:solidFill>
              <a:latin typeface="Helvetica Neue"/>
              <a:ea typeface="Helvetica Neue"/>
              <a:cs typeface="Helvetica Neue"/>
              <a:sym typeface="Helvetica Neue"/>
            </a:endParaRPr>
          </a:p>
        </p:txBody>
      </p:sp>
      <p:sp>
        <p:nvSpPr>
          <p:cNvPr id="497" name="Google Shape;497;p45"/>
          <p:cNvSpPr/>
          <p:nvPr/>
        </p:nvSpPr>
        <p:spPr>
          <a:xfrm>
            <a:off x="1169248" y="1799306"/>
            <a:ext cx="9670818" cy="47705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1.  Public liability insurance policy </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It covers sum which the Insured becomes legally liable to pay as damages to the third party in respect of accidental death/bodily injury/disease and loss of or damage to property</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2.  Product Liability</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The product liability insurance covers any legal liabilities to third party arising out of injury or harm due to a product sold by a business .This is procured by companies whose products are widely used such as chemicals, tobacco, medical products, food, recreational products and others.</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3.  Employers' Liability Insurance</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Employers' liability insurance covers companies against costs and claims by employees that are not covered by workers' compensation. Employers' liability insurance is an insurance policy that handles claims from workers who have suffered a job-related injury or illness not covered by workers' compensation</a:t>
            </a:r>
            <a:endParaRPr/>
          </a:p>
          <a:p>
            <a:pPr indent="0" lvl="0" marL="0" marR="0" rtl="0" algn="l">
              <a:spcBef>
                <a:spcPts val="0"/>
              </a:spcBef>
              <a:spcAft>
                <a:spcPts val="0"/>
              </a:spcAft>
              <a:buNone/>
            </a:pPr>
            <a:r>
              <a:t/>
            </a:r>
            <a:endParaRPr b="1"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4.  Trade credit insurance: </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This insurance helps the business owners to protect their accounts receivable from loss due to credit risks such as protracted default, insolvency or bankruptcy. </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46"/>
          <p:cNvSpPr txBox="1"/>
          <p:nvPr>
            <p:ph type="title"/>
          </p:nvPr>
        </p:nvSpPr>
        <p:spPr>
          <a:xfrm>
            <a:off x="1169248" y="956276"/>
            <a:ext cx="7104597"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Types of Liability Insurance Plan:</a:t>
            </a:r>
            <a:endParaRPr sz="3600">
              <a:latin typeface="Helvetica Neue"/>
              <a:ea typeface="Helvetica Neue"/>
              <a:cs typeface="Helvetica Neue"/>
              <a:sym typeface="Helvetica Neue"/>
            </a:endParaRPr>
          </a:p>
        </p:txBody>
      </p:sp>
      <p:sp>
        <p:nvSpPr>
          <p:cNvPr id="503" name="Google Shape;503;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04" name="Google Shape;504;p46"/>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5.3</a:t>
            </a:r>
            <a:endParaRPr sz="3600">
              <a:solidFill>
                <a:schemeClr val="dk1"/>
              </a:solidFill>
              <a:latin typeface="Helvetica Neue"/>
              <a:ea typeface="Helvetica Neue"/>
              <a:cs typeface="Helvetica Neue"/>
              <a:sym typeface="Helvetica Neue"/>
            </a:endParaRPr>
          </a:p>
        </p:txBody>
      </p:sp>
      <p:sp>
        <p:nvSpPr>
          <p:cNvPr id="505" name="Google Shape;505;p46"/>
          <p:cNvSpPr/>
          <p:nvPr/>
        </p:nvSpPr>
        <p:spPr>
          <a:xfrm>
            <a:off x="1169248" y="1946788"/>
            <a:ext cx="8667926"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5.  Directors and Officers liability insurance: </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It is a type of liability insurance which covers the directors and officers against the claims made by Employees, Suppliers , Competitors , Regulators , Customers , Shareholders  and Other stakeholders .</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6.  Professional indemnity insurance: </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A Professional Indemnity Insurance is a type of liability insurance that covers the businesses or individuals who provide advice or a professional service to clients. It covers the compensation claims when the business is sued by its clients for making a mistake. </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7.  Cyber risk insurance: </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A cyber insurance policy is designed to help an organization or business to cover against the liability and property losses arising due to any electronic activity that the business engages in. This policy helps to offset the risk involved with recovery, after a cyber-related security breach. </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47"/>
          <p:cNvSpPr txBox="1"/>
          <p:nvPr>
            <p:ph type="title"/>
          </p:nvPr>
        </p:nvSpPr>
        <p:spPr>
          <a:xfrm>
            <a:off x="1169248" y="956276"/>
            <a:ext cx="7104597"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Types of Liability Insurance Plan:</a:t>
            </a:r>
            <a:endParaRPr sz="3600">
              <a:latin typeface="Helvetica Neue"/>
              <a:ea typeface="Helvetica Neue"/>
              <a:cs typeface="Helvetica Neue"/>
              <a:sym typeface="Helvetica Neue"/>
            </a:endParaRPr>
          </a:p>
        </p:txBody>
      </p:sp>
      <p:sp>
        <p:nvSpPr>
          <p:cNvPr id="511" name="Google Shape;511;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12" name="Google Shape;512;p47"/>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5.3</a:t>
            </a:r>
            <a:endParaRPr sz="3600">
              <a:solidFill>
                <a:schemeClr val="dk1"/>
              </a:solidFill>
              <a:latin typeface="Helvetica Neue"/>
              <a:ea typeface="Helvetica Neue"/>
              <a:cs typeface="Helvetica Neue"/>
              <a:sym typeface="Helvetica Neue"/>
            </a:endParaRPr>
          </a:p>
        </p:txBody>
      </p:sp>
      <p:sp>
        <p:nvSpPr>
          <p:cNvPr id="513" name="Google Shape;513;p47"/>
          <p:cNvSpPr/>
          <p:nvPr/>
        </p:nvSpPr>
        <p:spPr>
          <a:xfrm>
            <a:off x="1169247" y="1887797"/>
            <a:ext cx="8903901" cy="427809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8. Commercial crime insurance: </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A Commercial Crime Insurance policy offers to protect the businesses against the losses due to third-party fraud or employee fidelity. It protects the business against: </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Employee dishonesty </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Theft of money </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Burglary </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Robbery </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Forgery </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Computer fraud </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9.  Carrier legal liability insurance: </a:t>
            </a:r>
            <a:endParaRPr/>
          </a:p>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Carrier legal liability insurance covers the insured for the physical loss or damage to goods or merchandise directly caused by fire or/and accident to the vehicle while such goods or merchandise are in transit. It covers for the losses of the goods or merchandise when they are in the custody of the insured. </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48"/>
          <p:cNvSpPr txBox="1"/>
          <p:nvPr>
            <p:ph type="title"/>
          </p:nvPr>
        </p:nvSpPr>
        <p:spPr>
          <a:xfrm>
            <a:off x="1169249" y="956276"/>
            <a:ext cx="3358506"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Claim Process</a:t>
            </a:r>
            <a:endParaRPr sz="3600">
              <a:latin typeface="Helvetica Neue"/>
              <a:ea typeface="Helvetica Neue"/>
              <a:cs typeface="Helvetica Neue"/>
              <a:sym typeface="Helvetica Neue"/>
            </a:endParaRPr>
          </a:p>
        </p:txBody>
      </p:sp>
      <p:sp>
        <p:nvSpPr>
          <p:cNvPr id="519" name="Google Shape;519;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20" name="Google Shape;520;p48"/>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5.4</a:t>
            </a:r>
            <a:endParaRPr sz="3600">
              <a:solidFill>
                <a:schemeClr val="dk1"/>
              </a:solidFill>
              <a:latin typeface="Helvetica Neue"/>
              <a:ea typeface="Helvetica Neue"/>
              <a:cs typeface="Helvetica Neue"/>
              <a:sym typeface="Helvetica Neue"/>
            </a:endParaRPr>
          </a:p>
        </p:txBody>
      </p:sp>
      <p:sp>
        <p:nvSpPr>
          <p:cNvPr id="521" name="Google Shape;521;p48"/>
          <p:cNvSpPr/>
          <p:nvPr/>
        </p:nvSpPr>
        <p:spPr>
          <a:xfrm>
            <a:off x="1169247" y="1943783"/>
            <a:ext cx="8741669"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In case any business or organization needs to make a claim under liability insurance, you can follow the below mentioned steps:</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Calibri"/>
              <a:buAutoNum type="arabicPeriod"/>
            </a:pPr>
            <a:r>
              <a:rPr lang="en-US" sz="1600">
                <a:solidFill>
                  <a:schemeClr val="dk1"/>
                </a:solidFill>
                <a:latin typeface="Quattrocento Sans"/>
                <a:ea typeface="Quattrocento Sans"/>
                <a:cs typeface="Quattrocento Sans"/>
                <a:sym typeface="Quattrocento Sans"/>
              </a:rPr>
              <a:t>Read your policy documents to understand whether you can be compensated and, if yes, then how can it be done</a:t>
            </a:r>
            <a:endParaRPr/>
          </a:p>
          <a:p>
            <a:pPr indent="-342900" lvl="0" marL="342900" marR="0" rtl="0" algn="l">
              <a:spcBef>
                <a:spcPts val="0"/>
              </a:spcBef>
              <a:spcAft>
                <a:spcPts val="0"/>
              </a:spcAft>
              <a:buClr>
                <a:schemeClr val="dk1"/>
              </a:buClr>
              <a:buSzPts val="1600"/>
              <a:buFont typeface="Calibri"/>
              <a:buAutoNum type="arabicPeriod"/>
            </a:pPr>
            <a:r>
              <a:rPr lang="en-US" sz="1600">
                <a:solidFill>
                  <a:schemeClr val="dk1"/>
                </a:solidFill>
                <a:latin typeface="Quattrocento Sans"/>
                <a:ea typeface="Quattrocento Sans"/>
                <a:cs typeface="Quattrocento Sans"/>
                <a:sym typeface="Quattrocento Sans"/>
              </a:rPr>
              <a:t>Inform the provider about the problem either by calling them, mailing them or visiting the nearest branch office</a:t>
            </a:r>
            <a:endParaRPr/>
          </a:p>
          <a:p>
            <a:pPr indent="-342900" lvl="0" marL="342900" marR="0" rtl="0" algn="l">
              <a:spcBef>
                <a:spcPts val="0"/>
              </a:spcBef>
              <a:spcAft>
                <a:spcPts val="0"/>
              </a:spcAft>
              <a:buClr>
                <a:schemeClr val="dk1"/>
              </a:buClr>
              <a:buSzPts val="1600"/>
              <a:buFont typeface="Calibri"/>
              <a:buAutoNum type="arabicPeriod"/>
            </a:pPr>
            <a:r>
              <a:rPr lang="en-US" sz="1600">
                <a:solidFill>
                  <a:schemeClr val="dk1"/>
                </a:solidFill>
                <a:latin typeface="Quattrocento Sans"/>
                <a:ea typeface="Quattrocento Sans"/>
                <a:cs typeface="Quattrocento Sans"/>
                <a:sym typeface="Quattrocento Sans"/>
              </a:rPr>
              <a:t>Report the concern or the issue to the authority concerned, for instance the police in case of a theft or death. You need to submit this report to the insurance company along with the claim form and other required documents</a:t>
            </a:r>
            <a:endParaRPr/>
          </a:p>
          <a:p>
            <a:pPr indent="-342900" lvl="0" marL="342900" marR="0" rtl="0" algn="l">
              <a:spcBef>
                <a:spcPts val="0"/>
              </a:spcBef>
              <a:spcAft>
                <a:spcPts val="0"/>
              </a:spcAft>
              <a:buClr>
                <a:schemeClr val="dk1"/>
              </a:buClr>
              <a:buSzPts val="1600"/>
              <a:buFont typeface="Calibri"/>
              <a:buAutoNum type="arabicPeriod"/>
            </a:pPr>
            <a:r>
              <a:rPr lang="en-US" sz="1600">
                <a:solidFill>
                  <a:schemeClr val="dk1"/>
                </a:solidFill>
                <a:latin typeface="Quattrocento Sans"/>
                <a:ea typeface="Quattrocento Sans"/>
                <a:cs typeface="Quattrocento Sans"/>
                <a:sym typeface="Quattrocento Sans"/>
              </a:rPr>
              <a:t> Arrange for the evidence</a:t>
            </a:r>
            <a:endParaRPr/>
          </a:p>
          <a:p>
            <a:pPr indent="-342900" lvl="0" marL="342900" marR="0" rtl="0" algn="l">
              <a:spcBef>
                <a:spcPts val="0"/>
              </a:spcBef>
              <a:spcAft>
                <a:spcPts val="0"/>
              </a:spcAft>
              <a:buClr>
                <a:schemeClr val="dk1"/>
              </a:buClr>
              <a:buSzPts val="1600"/>
              <a:buFont typeface="Calibri"/>
              <a:buAutoNum type="arabicPeriod"/>
            </a:pPr>
            <a:r>
              <a:rPr lang="en-US" sz="1600">
                <a:solidFill>
                  <a:schemeClr val="dk1"/>
                </a:solidFill>
                <a:latin typeface="Quattrocento Sans"/>
                <a:ea typeface="Quattrocento Sans"/>
                <a:cs typeface="Quattrocento Sans"/>
                <a:sym typeface="Quattrocento Sans"/>
              </a:rPr>
              <a:t>A supervisor appointed by the provider will scrutinize the case and accordingly will give a nod or a rejection for it. He/she will also decide the compensation amount accordingly</a:t>
            </a:r>
            <a:endParaRPr/>
          </a:p>
          <a:p>
            <a:pPr indent="-342900" lvl="0" marL="342900" marR="0" rtl="0" algn="l">
              <a:spcBef>
                <a:spcPts val="0"/>
              </a:spcBef>
              <a:spcAft>
                <a:spcPts val="0"/>
              </a:spcAft>
              <a:buClr>
                <a:schemeClr val="dk1"/>
              </a:buClr>
              <a:buSzPts val="1600"/>
              <a:buFont typeface="Calibri"/>
              <a:buAutoNum type="arabicPeriod"/>
            </a:pPr>
            <a:r>
              <a:rPr lang="en-US" sz="1600">
                <a:solidFill>
                  <a:schemeClr val="dk1"/>
                </a:solidFill>
                <a:latin typeface="Quattrocento Sans"/>
                <a:ea typeface="Quattrocento Sans"/>
                <a:cs typeface="Quattrocento Sans"/>
                <a:sym typeface="Quattrocento Sans"/>
              </a:rPr>
              <a:t>Don’t forget to follow up regularly to know the status of your claim</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5"/>
          <p:cNvSpPr txBox="1"/>
          <p:nvPr>
            <p:ph type="title"/>
          </p:nvPr>
        </p:nvSpPr>
        <p:spPr>
          <a:xfrm>
            <a:off x="1169248" y="956276"/>
            <a:ext cx="5098817"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What is Fire Insurance?</a:t>
            </a:r>
            <a:endParaRPr sz="3600">
              <a:latin typeface="Helvetica Neue"/>
              <a:ea typeface="Helvetica Neue"/>
              <a:cs typeface="Helvetica Neue"/>
              <a:sym typeface="Helvetica Neue"/>
            </a:endParaRPr>
          </a:p>
        </p:txBody>
      </p:sp>
      <p:sp>
        <p:nvSpPr>
          <p:cNvPr id="141" name="Google Shape;141;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42" name="Google Shape;142;p5"/>
          <p:cNvSpPr txBox="1"/>
          <p:nvPr/>
        </p:nvSpPr>
        <p:spPr>
          <a:xfrm>
            <a:off x="1169248" y="2054525"/>
            <a:ext cx="4626868" cy="2062103"/>
          </a:xfrm>
          <a:prstGeom prst="rect">
            <a:avLst/>
          </a:prstGeom>
          <a:solidFill>
            <a:schemeClr val="lt2"/>
          </a:solid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262626"/>
              </a:buClr>
              <a:buSzPts val="1600"/>
              <a:buFont typeface="Arial"/>
              <a:buChar char="•"/>
            </a:pPr>
            <a:r>
              <a:rPr lang="en-US" sz="1600">
                <a:solidFill>
                  <a:srgbClr val="262626"/>
                </a:solidFill>
                <a:latin typeface="Quattrocento Sans"/>
                <a:ea typeface="Quattrocento Sans"/>
                <a:cs typeface="Quattrocento Sans"/>
                <a:sym typeface="Quattrocento Sans"/>
              </a:rPr>
              <a:t>A fire insurance policy involves an insurance company agreeing to pay a certain amount equivalent to the estimated loss caused by fire to the insured, within the time specified in the contract.</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The policy pays the policyholder back on either a replacement-cost basis or an actual cash value basis for damages.</a:t>
            </a:r>
            <a:endParaRPr/>
          </a:p>
        </p:txBody>
      </p:sp>
      <p:sp>
        <p:nvSpPr>
          <p:cNvPr id="143" name="Google Shape;143;p5"/>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Helvetica Neue"/>
                <a:ea typeface="Helvetica Neue"/>
                <a:cs typeface="Helvetica Neue"/>
                <a:sym typeface="Helvetica Neue"/>
              </a:rPr>
              <a:t>1</a:t>
            </a:r>
            <a:endParaRPr sz="3600">
              <a:solidFill>
                <a:schemeClr val="dk1"/>
              </a:solidFill>
              <a:latin typeface="Helvetica Neue"/>
              <a:ea typeface="Helvetica Neue"/>
              <a:cs typeface="Helvetica Neue"/>
              <a:sym typeface="Helvetica Neue"/>
            </a:endParaRPr>
          </a:p>
        </p:txBody>
      </p:sp>
      <p:pic>
        <p:nvPicPr>
          <p:cNvPr descr="Closed book" id="144" name="Google Shape;144;p5"/>
          <p:cNvPicPr preferRelativeResize="0"/>
          <p:nvPr/>
        </p:nvPicPr>
        <p:blipFill rotWithShape="1">
          <a:blip r:embed="rId3">
            <a:alphaModFix/>
          </a:blip>
          <a:srcRect b="0" l="0" r="0" t="0"/>
          <a:stretch/>
        </p:blipFill>
        <p:spPr>
          <a:xfrm>
            <a:off x="491941" y="2092141"/>
            <a:ext cx="509545" cy="509545"/>
          </a:xfrm>
          <a:prstGeom prst="rect">
            <a:avLst/>
          </a:prstGeom>
          <a:noFill/>
          <a:ln>
            <a:noFill/>
          </a:ln>
        </p:spPr>
      </p:pic>
      <p:pic>
        <p:nvPicPr>
          <p:cNvPr id="145" name="Google Shape;145;p5"/>
          <p:cNvPicPr preferRelativeResize="0"/>
          <p:nvPr/>
        </p:nvPicPr>
        <p:blipFill rotWithShape="1">
          <a:blip r:embed="rId4">
            <a:alphaModFix/>
          </a:blip>
          <a:srcRect b="0" l="0" r="0" t="0"/>
          <a:stretch/>
        </p:blipFill>
        <p:spPr>
          <a:xfrm>
            <a:off x="6630235" y="2054525"/>
            <a:ext cx="4122007" cy="23083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6"/>
          <p:cNvSpPr txBox="1"/>
          <p:nvPr>
            <p:ph type="title"/>
          </p:nvPr>
        </p:nvSpPr>
        <p:spPr>
          <a:xfrm>
            <a:off x="1169248" y="956276"/>
            <a:ext cx="3963191"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What is covered ?</a:t>
            </a:r>
            <a:endParaRPr sz="3600">
              <a:latin typeface="Helvetica Neue"/>
              <a:ea typeface="Helvetica Neue"/>
              <a:cs typeface="Helvetica Neue"/>
              <a:sym typeface="Helvetica Neue"/>
            </a:endParaRPr>
          </a:p>
        </p:txBody>
      </p:sp>
      <p:sp>
        <p:nvSpPr>
          <p:cNvPr id="151" name="Google Shape;151;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52" name="Google Shape;152;p6"/>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1.1</a:t>
            </a:r>
            <a:endParaRPr sz="3600">
              <a:solidFill>
                <a:schemeClr val="dk1"/>
              </a:solidFill>
              <a:latin typeface="Helvetica Neue"/>
              <a:ea typeface="Helvetica Neue"/>
              <a:cs typeface="Helvetica Neue"/>
              <a:sym typeface="Helvetica Neue"/>
            </a:endParaRPr>
          </a:p>
        </p:txBody>
      </p:sp>
      <p:sp>
        <p:nvSpPr>
          <p:cNvPr id="153" name="Google Shape;153;p6"/>
          <p:cNvSpPr/>
          <p:nvPr/>
        </p:nvSpPr>
        <p:spPr>
          <a:xfrm>
            <a:off x="1169248" y="1961533"/>
            <a:ext cx="7974752" cy="2308324"/>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Lightning  </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Explosion/implosion </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Aircraft damage </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Riot, Strike </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Terrorism </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Storm, flood , inundation </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impact damage</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Subsidence and landslide </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Bushfire </a:t>
            </a:r>
            <a:endParaRPr/>
          </a:p>
        </p:txBody>
      </p:sp>
      <p:pic>
        <p:nvPicPr>
          <p:cNvPr descr="Paperclip" id="154" name="Google Shape;154;p6"/>
          <p:cNvPicPr preferRelativeResize="0"/>
          <p:nvPr/>
        </p:nvPicPr>
        <p:blipFill rotWithShape="1">
          <a:blip r:embed="rId3">
            <a:alphaModFix/>
          </a:blip>
          <a:srcRect b="0" l="0" r="0" t="0"/>
          <a:stretch/>
        </p:blipFill>
        <p:spPr>
          <a:xfrm>
            <a:off x="677680" y="5643561"/>
            <a:ext cx="491569" cy="491569"/>
          </a:xfrm>
          <a:prstGeom prst="rect">
            <a:avLst/>
          </a:prstGeom>
          <a:noFill/>
          <a:ln>
            <a:noFill/>
          </a:ln>
        </p:spPr>
      </p:pic>
      <p:sp>
        <p:nvSpPr>
          <p:cNvPr id="155" name="Google Shape;155;p6"/>
          <p:cNvSpPr txBox="1"/>
          <p:nvPr/>
        </p:nvSpPr>
        <p:spPr>
          <a:xfrm>
            <a:off x="1169249" y="5721554"/>
            <a:ext cx="6986609" cy="338554"/>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u="sng">
                <a:solidFill>
                  <a:schemeClr val="dk1"/>
                </a:solidFill>
                <a:latin typeface="Calibri"/>
                <a:ea typeface="Calibri"/>
                <a:cs typeface="Calibri"/>
                <a:sym typeface="Calibri"/>
                <a:hlinkClick r:id="rId4">
                  <a:extLst>
                    <a:ext uri="{A12FA001-AC4F-418D-AE19-62706E023703}">
                      <ahyp:hlinkClr val="tx"/>
                    </a:ext>
                  </a:extLst>
                </a:hlinkClick>
              </a:rPr>
              <a:t>https://securenow.in/insuropedia/what-is-covered-under-a-fire-insurance-policy/</a:t>
            </a:r>
            <a:endParaRPr sz="16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7"/>
          <p:cNvSpPr txBox="1"/>
          <p:nvPr>
            <p:ph type="title"/>
          </p:nvPr>
        </p:nvSpPr>
        <p:spPr>
          <a:xfrm>
            <a:off x="1169248" y="956276"/>
            <a:ext cx="4877591"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What is not covered ?</a:t>
            </a:r>
            <a:endParaRPr sz="3600">
              <a:latin typeface="Helvetica Neue"/>
              <a:ea typeface="Helvetica Neue"/>
              <a:cs typeface="Helvetica Neue"/>
              <a:sym typeface="Helvetica Neue"/>
            </a:endParaRPr>
          </a:p>
        </p:txBody>
      </p:sp>
      <p:sp>
        <p:nvSpPr>
          <p:cNvPr id="162" name="Google Shape;16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63" name="Google Shape;163;p7"/>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1.2</a:t>
            </a:r>
            <a:endParaRPr/>
          </a:p>
        </p:txBody>
      </p:sp>
      <p:sp>
        <p:nvSpPr>
          <p:cNvPr id="164" name="Google Shape;164;p7"/>
          <p:cNvSpPr/>
          <p:nvPr/>
        </p:nvSpPr>
        <p:spPr>
          <a:xfrm>
            <a:off x="1169248" y="1902542"/>
            <a:ext cx="9849465" cy="353943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Loss, destruction, or damage caused by war, and kindred perils.</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Loss, destruction, or damage directly or indirectly caused to the insured property by nuclear peril.</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Loss, destruction, or damage caused to the insured property by pollution or contamination.</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Loss of earnings, loss by delay, loss of market or other consequential or indirect loss or damage of any kind or disruption whatsoever.</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Earthquake Volcanic eruption: Earth Quake can be covered under the fire policy but by paying additional premium,</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Loss or damage by spoilage resulting from the retardation or interruption or cessation of any process or operation caused by operation of any of the perils covered.</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Loss by theft during or after the occurrence of any insured peril except as provided under Riot, Strike, Malicious and Terrorism Damage cover.</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Loss or damage to property insured if removed to any building or place other than in which it is herein stated to be insured, except machinery and equipment temporarily removed for repairs, cleaning, renovation, or other similar purposes for a period not exceeding 60 days</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8"/>
          <p:cNvSpPr txBox="1"/>
          <p:nvPr>
            <p:ph type="title"/>
          </p:nvPr>
        </p:nvSpPr>
        <p:spPr>
          <a:xfrm>
            <a:off x="1169248" y="956276"/>
            <a:ext cx="3373255"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Add on covers:</a:t>
            </a:r>
            <a:endParaRPr sz="3600">
              <a:latin typeface="Helvetica Neue"/>
              <a:ea typeface="Helvetica Neue"/>
              <a:cs typeface="Helvetica Neue"/>
              <a:sym typeface="Helvetica Neue"/>
            </a:endParaRPr>
          </a:p>
        </p:txBody>
      </p:sp>
      <p:sp>
        <p:nvSpPr>
          <p:cNvPr id="170" name="Google Shape;17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71" name="Google Shape;171;p8"/>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1.3</a:t>
            </a:r>
            <a:endParaRPr sz="3600">
              <a:solidFill>
                <a:schemeClr val="dk1"/>
              </a:solidFill>
              <a:latin typeface="Helvetica Neue"/>
              <a:ea typeface="Helvetica Neue"/>
              <a:cs typeface="Helvetica Neue"/>
              <a:sym typeface="Helvetica Neue"/>
            </a:endParaRPr>
          </a:p>
        </p:txBody>
      </p:sp>
      <p:sp>
        <p:nvSpPr>
          <p:cNvPr id="172" name="Google Shape;172;p8"/>
          <p:cNvSpPr/>
          <p:nvPr/>
        </p:nvSpPr>
        <p:spPr>
          <a:xfrm>
            <a:off x="1169248" y="1976430"/>
            <a:ext cx="9542207" cy="353943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Combustion (by Fire Only)</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Earthquake (Fire and Shock)</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Forest Fire</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Impact damage due to Insured’s Own Vehicle and the articles dropped from them.</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Deterioration of Stocks in Cold Storage premises due to accidental power failure consequent to damage at the premises of Power Station due to an insured Peril. (Applicable only when stock is covered)</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Deterioration of Stocks in Cold Storage premises due change in temperature arising out of loss or damage to the cold storage machinery (ies)in the Insured’s premises due to operation of an insured Peril. (Applicable only when stock is covered)</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Architects etc. fees (more than 3%), Debris Removal (more than 1%)</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Spoilage Material Damage Cover (applicable to stock and machinery containers only)</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Leakage and Contamination Cover</a:t>
            </a:r>
            <a:endParaRPr/>
          </a:p>
          <a:p>
            <a:pPr indent="-342900" lvl="0" marL="342900" marR="0" rtl="0" algn="l">
              <a:spcBef>
                <a:spcPts val="0"/>
              </a:spcBef>
              <a:spcAft>
                <a:spcPts val="0"/>
              </a:spcAft>
              <a:buClr>
                <a:schemeClr val="dk1"/>
              </a:buClr>
              <a:buSzPts val="1600"/>
              <a:buFont typeface="Arial"/>
              <a:buChar char="•"/>
            </a:pPr>
            <a:r>
              <a:rPr lang="en-US" sz="1600">
                <a:solidFill>
                  <a:schemeClr val="dk1"/>
                </a:solidFill>
                <a:latin typeface="Quattrocento Sans"/>
                <a:ea typeface="Quattrocento Sans"/>
                <a:cs typeface="Quattrocento Sans"/>
                <a:sym typeface="Quattrocento Sans"/>
              </a:rPr>
              <a:t>Temporary Removal of Stocks Clause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9"/>
          <p:cNvSpPr txBox="1"/>
          <p:nvPr>
            <p:ph type="title"/>
          </p:nvPr>
        </p:nvSpPr>
        <p:spPr>
          <a:xfrm>
            <a:off x="1169248" y="956276"/>
            <a:ext cx="6868623" cy="627083"/>
          </a:xfrm>
          <a:prstGeom prst="rect">
            <a:avLst/>
          </a:prstGeom>
          <a:solidFill>
            <a:srgbClr val="FCD3C2"/>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Helvetica Neue"/>
              <a:buNone/>
            </a:pPr>
            <a:r>
              <a:rPr lang="en-US" sz="3600">
                <a:latin typeface="Helvetica Neue"/>
                <a:ea typeface="Helvetica Neue"/>
                <a:cs typeface="Helvetica Neue"/>
                <a:sym typeface="Helvetica Neue"/>
              </a:rPr>
              <a:t>Types of Fire Insurance policies </a:t>
            </a:r>
            <a:endParaRPr sz="3600">
              <a:latin typeface="Helvetica Neue"/>
              <a:ea typeface="Helvetica Neue"/>
              <a:cs typeface="Helvetica Neue"/>
              <a:sym typeface="Helvetica Neue"/>
            </a:endParaRPr>
          </a:p>
        </p:txBody>
      </p:sp>
      <p:sp>
        <p:nvSpPr>
          <p:cNvPr id="179" name="Google Shape;17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80" name="Google Shape;180;p9"/>
          <p:cNvSpPr txBox="1"/>
          <p:nvPr/>
        </p:nvSpPr>
        <p:spPr>
          <a:xfrm>
            <a:off x="336491" y="946651"/>
            <a:ext cx="832757" cy="646331"/>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Helvetica Neue"/>
                <a:ea typeface="Helvetica Neue"/>
                <a:cs typeface="Helvetica Neue"/>
                <a:sym typeface="Helvetica Neue"/>
              </a:rPr>
              <a:t>1.4</a:t>
            </a:r>
            <a:endParaRPr sz="3600">
              <a:solidFill>
                <a:schemeClr val="dk1"/>
              </a:solidFill>
              <a:latin typeface="Helvetica Neue"/>
              <a:ea typeface="Helvetica Neue"/>
              <a:cs typeface="Helvetica Neue"/>
              <a:sym typeface="Helvetica Neue"/>
            </a:endParaRPr>
          </a:p>
        </p:txBody>
      </p:sp>
      <p:sp>
        <p:nvSpPr>
          <p:cNvPr id="181" name="Google Shape;181;p9"/>
          <p:cNvSpPr/>
          <p:nvPr/>
        </p:nvSpPr>
        <p:spPr>
          <a:xfrm>
            <a:off x="1169247" y="1932040"/>
            <a:ext cx="9390597" cy="403187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Quattrocento Sans"/>
              <a:buAutoNum type="arabicPeriod"/>
            </a:pPr>
            <a:r>
              <a:rPr b="1" lang="en-US" sz="1600">
                <a:solidFill>
                  <a:schemeClr val="dk1"/>
                </a:solidFill>
                <a:latin typeface="Quattrocento Sans"/>
                <a:ea typeface="Quattrocento Sans"/>
                <a:cs typeface="Quattrocento Sans"/>
                <a:sym typeface="Quattrocento Sans"/>
              </a:rPr>
              <a:t>Valued Policy </a:t>
            </a:r>
            <a:r>
              <a:rPr lang="en-US" sz="1600">
                <a:solidFill>
                  <a:schemeClr val="dk1"/>
                </a:solidFill>
                <a:latin typeface="Quattrocento Sans"/>
                <a:ea typeface="Quattrocento Sans"/>
                <a:cs typeface="Quattrocento Sans"/>
                <a:sym typeface="Quattrocento Sans"/>
              </a:rPr>
              <a:t>- The value of the insured property is pre-determined at the inception of the policy. In case of loss suffered by the insured, a fixed compensation amount is paid by the insurer irrespective of the actual amount of financial loss suffered by the insured. The claim amount may be less or greater than the market value of the property and will not include renovations made in the property</a:t>
            </a:r>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Quattrocento Sans"/>
              <a:buAutoNum type="arabicPeriod"/>
            </a:pPr>
            <a:r>
              <a:rPr b="1" lang="en-US" sz="1600">
                <a:solidFill>
                  <a:schemeClr val="dk1"/>
                </a:solidFill>
                <a:latin typeface="Quattrocento Sans"/>
                <a:ea typeface="Quattrocento Sans"/>
                <a:cs typeface="Quattrocento Sans"/>
                <a:sym typeface="Quattrocento Sans"/>
              </a:rPr>
              <a:t>Valuable Policy </a:t>
            </a:r>
            <a:r>
              <a:rPr lang="en-US" sz="1600">
                <a:solidFill>
                  <a:schemeClr val="dk1"/>
                </a:solidFill>
                <a:latin typeface="Quattrocento Sans"/>
                <a:ea typeface="Quattrocento Sans"/>
                <a:cs typeface="Quattrocento Sans"/>
                <a:sym typeface="Quattrocento Sans"/>
              </a:rPr>
              <a:t>- The value of the insured property is determined at the time of loss and claim is paid depending on the market value of the property at the time of damage.</a:t>
            </a:r>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Quattrocento Sans"/>
              <a:buAutoNum type="arabicPeriod"/>
            </a:pPr>
            <a:r>
              <a:rPr b="1" lang="en-US" sz="1600">
                <a:solidFill>
                  <a:schemeClr val="dk1"/>
                </a:solidFill>
                <a:latin typeface="Quattrocento Sans"/>
                <a:ea typeface="Quattrocento Sans"/>
                <a:cs typeface="Quattrocento Sans"/>
                <a:sym typeface="Quattrocento Sans"/>
              </a:rPr>
              <a:t>Specific Policy </a:t>
            </a:r>
            <a:r>
              <a:rPr lang="en-US" sz="1600">
                <a:solidFill>
                  <a:schemeClr val="dk1"/>
                </a:solidFill>
                <a:latin typeface="Quattrocento Sans"/>
                <a:ea typeface="Quattrocento Sans"/>
                <a:cs typeface="Quattrocento Sans"/>
                <a:sym typeface="Quattrocento Sans"/>
              </a:rPr>
              <a:t>- In this policy, a specific policy coverage amount is mentioned which is not the market value of the property and is for a specific period of time for a particular property. The compensation paid will not exceed the policy coverage value.</a:t>
            </a:r>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600"/>
              <a:buFont typeface="Quattrocento Sans"/>
              <a:buAutoNum type="arabicPeriod"/>
            </a:pPr>
            <a:r>
              <a:rPr b="1" lang="en-US" sz="1600">
                <a:solidFill>
                  <a:schemeClr val="dk1"/>
                </a:solidFill>
                <a:latin typeface="Quattrocento Sans"/>
                <a:ea typeface="Quattrocento Sans"/>
                <a:cs typeface="Quattrocento Sans"/>
                <a:sym typeface="Quattrocento Sans"/>
              </a:rPr>
              <a:t>Floating Policy </a:t>
            </a:r>
            <a:r>
              <a:rPr lang="en-US" sz="1600">
                <a:solidFill>
                  <a:schemeClr val="dk1"/>
                </a:solidFill>
                <a:latin typeface="Quattrocento Sans"/>
                <a:ea typeface="Quattrocento Sans"/>
                <a:cs typeface="Quattrocento Sans"/>
                <a:sym typeface="Quattrocento Sans"/>
              </a:rPr>
              <a:t>- In this type, a single policy covers two or more properties present at different locations for an insured. A single premium is paid by the insured, providing him convenience against buying multiple policies.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AQS PPT- Zil_ Final">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2019-12-10T16:16:08Z</dcterms:created>
  <dc:creator>lokesh</dc:creator>
</cp:coreProperties>
</file>