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handoutMasterIdLst>
    <p:handoutMasterId r:id="rId21"/>
  </p:handoutMasterIdLst>
  <p:sldIdLst>
    <p:sldId id="258" r:id="rId2"/>
    <p:sldId id="422" r:id="rId3"/>
    <p:sldId id="548" r:id="rId4"/>
    <p:sldId id="495" r:id="rId5"/>
    <p:sldId id="549" r:id="rId6"/>
    <p:sldId id="550" r:id="rId7"/>
    <p:sldId id="551" r:id="rId8"/>
    <p:sldId id="560" r:id="rId9"/>
    <p:sldId id="578" r:id="rId10"/>
    <p:sldId id="497" r:id="rId11"/>
    <p:sldId id="561" r:id="rId12"/>
    <p:sldId id="499" r:id="rId13"/>
    <p:sldId id="562" r:id="rId14"/>
    <p:sldId id="567" r:id="rId15"/>
    <p:sldId id="569" r:id="rId16"/>
    <p:sldId id="568" r:id="rId17"/>
    <p:sldId id="566" r:id="rId18"/>
    <p:sldId id="56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6623"/>
    <a:srgbClr val="EDEDEE"/>
    <a:srgbClr val="FCD3C2"/>
    <a:srgbClr val="FFFFFF"/>
    <a:srgbClr val="000000"/>
    <a:srgbClr val="F26724"/>
    <a:srgbClr val="4241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29" autoAdjust="0"/>
    <p:restoredTop sz="90909" autoAdjust="0"/>
  </p:normalViewPr>
  <p:slideViewPr>
    <p:cSldViewPr snapToGrid="0" snapToObjects="1">
      <p:cViewPr varScale="1">
        <p:scale>
          <a:sx n="62" d="100"/>
          <a:sy n="62" d="100"/>
        </p:scale>
        <p:origin x="1038" y="60"/>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12" d="100"/>
          <a:sy n="112" d="100"/>
        </p:scale>
        <p:origin x="4320"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51FF11-E8B5-974A-A7F9-820287719F0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9FAD3D8-BF3E-9A45-BB2E-8741E080B8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D2DB952-2A9F-FE4B-907D-A51DC08421D5}" type="datetimeFigureOut">
              <a:rPr lang="en-US" smtClean="0"/>
              <a:pPr/>
              <a:t>3/15/2021</a:t>
            </a:fld>
            <a:endParaRPr lang="en-US"/>
          </a:p>
        </p:txBody>
      </p:sp>
      <p:sp>
        <p:nvSpPr>
          <p:cNvPr id="4" name="Footer Placeholder 3">
            <a:extLst>
              <a:ext uri="{FF2B5EF4-FFF2-40B4-BE49-F238E27FC236}">
                <a16:creationId xmlns:a16="http://schemas.microsoft.com/office/drawing/2014/main" id="{42494F6D-F76A-CF44-BA2F-D77DC67B5FE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ECBD634-BA8A-AB41-9ED8-BACB999D3F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D8C3D9-14DD-E74E-B615-7E08BDF19FA2}" type="slidenum">
              <a:rPr lang="en-US" smtClean="0"/>
              <a:pPr/>
              <a:t>‹#›</a:t>
            </a:fld>
            <a:endParaRPr lang="en-US"/>
          </a:p>
        </p:txBody>
      </p:sp>
    </p:spTree>
    <p:extLst>
      <p:ext uri="{BB962C8B-B14F-4D97-AF65-F5344CB8AC3E}">
        <p14:creationId xmlns:p14="http://schemas.microsoft.com/office/powerpoint/2010/main" val="296637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F5C31E-DDC8-4B3B-94FE-94FC773413F3}" type="datetimeFigureOut">
              <a:rPr lang="en-IN" smtClean="0"/>
              <a:pPr/>
              <a:t>15-03-2021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267C0-6CBB-4AF4-ABD2-EFA4EF607181}" type="slidenum">
              <a:rPr lang="en-IN" smtClean="0"/>
              <a:pPr/>
              <a:t>‹#›</a:t>
            </a:fld>
            <a:endParaRPr lang="en-IN"/>
          </a:p>
        </p:txBody>
      </p:sp>
    </p:spTree>
    <p:extLst>
      <p:ext uri="{BB962C8B-B14F-4D97-AF65-F5344CB8AC3E}">
        <p14:creationId xmlns:p14="http://schemas.microsoft.com/office/powerpoint/2010/main" val="2679852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12</a:t>
            </a:fld>
            <a:endParaRPr lang="en-IN"/>
          </a:p>
        </p:txBody>
      </p:sp>
    </p:spTree>
    <p:extLst>
      <p:ext uri="{BB962C8B-B14F-4D97-AF65-F5344CB8AC3E}">
        <p14:creationId xmlns:p14="http://schemas.microsoft.com/office/powerpoint/2010/main" val="738954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13</a:t>
            </a:fld>
            <a:endParaRPr lang="en-IN"/>
          </a:p>
        </p:txBody>
      </p:sp>
    </p:spTree>
    <p:extLst>
      <p:ext uri="{BB962C8B-B14F-4D97-AF65-F5344CB8AC3E}">
        <p14:creationId xmlns:p14="http://schemas.microsoft.com/office/powerpoint/2010/main" val="219717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14</a:t>
            </a:fld>
            <a:endParaRPr lang="en-IN"/>
          </a:p>
        </p:txBody>
      </p:sp>
    </p:spTree>
    <p:extLst>
      <p:ext uri="{BB962C8B-B14F-4D97-AF65-F5344CB8AC3E}">
        <p14:creationId xmlns:p14="http://schemas.microsoft.com/office/powerpoint/2010/main" val="1709405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15</a:t>
            </a:fld>
            <a:endParaRPr lang="en-IN"/>
          </a:p>
        </p:txBody>
      </p:sp>
    </p:spTree>
    <p:extLst>
      <p:ext uri="{BB962C8B-B14F-4D97-AF65-F5344CB8AC3E}">
        <p14:creationId xmlns:p14="http://schemas.microsoft.com/office/powerpoint/2010/main" val="1629855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16</a:t>
            </a:fld>
            <a:endParaRPr lang="en-IN"/>
          </a:p>
        </p:txBody>
      </p:sp>
    </p:spTree>
    <p:extLst>
      <p:ext uri="{BB962C8B-B14F-4D97-AF65-F5344CB8AC3E}">
        <p14:creationId xmlns:p14="http://schemas.microsoft.com/office/powerpoint/2010/main" val="2808397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17</a:t>
            </a:fld>
            <a:endParaRPr lang="en-IN"/>
          </a:p>
        </p:txBody>
      </p:sp>
    </p:spTree>
    <p:extLst>
      <p:ext uri="{BB962C8B-B14F-4D97-AF65-F5344CB8AC3E}">
        <p14:creationId xmlns:p14="http://schemas.microsoft.com/office/powerpoint/2010/main" val="30987949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18</a:t>
            </a:fld>
            <a:endParaRPr lang="en-IN"/>
          </a:p>
        </p:txBody>
      </p:sp>
    </p:spTree>
    <p:extLst>
      <p:ext uri="{BB962C8B-B14F-4D97-AF65-F5344CB8AC3E}">
        <p14:creationId xmlns:p14="http://schemas.microsoft.com/office/powerpoint/2010/main" val="1465038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9D4BDE-E287-D14B-9436-247C8841C012}"/>
              </a:ext>
            </a:extLst>
          </p:cNvPr>
          <p:cNvSpPr/>
          <p:nvPr userDrawn="1"/>
        </p:nvSpPr>
        <p:spPr>
          <a:xfrm>
            <a:off x="2103120" y="3036776"/>
            <a:ext cx="798576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735FC1-5CEE-B747-9055-5200823D0A5B}"/>
              </a:ext>
            </a:extLst>
          </p:cNvPr>
          <p:cNvSpPr>
            <a:spLocks noGrp="1"/>
          </p:cNvSpPr>
          <p:nvPr>
            <p:ph type="ctrTitle"/>
          </p:nvPr>
        </p:nvSpPr>
        <p:spPr>
          <a:xfrm>
            <a:off x="1524000" y="1122363"/>
            <a:ext cx="9144000" cy="2387600"/>
          </a:xfrm>
        </p:spPr>
        <p:txBody>
          <a:bodyPr anchor="b">
            <a:normAutofit/>
          </a:bodyPr>
          <a:lstStyle>
            <a:lvl1pPr algn="ctr">
              <a:defRPr sz="4400"/>
            </a:lvl1pPr>
          </a:lstStyle>
          <a:p>
            <a:r>
              <a:rPr lang="en-US"/>
              <a:t>Click to edit Master title style</a:t>
            </a:r>
          </a:p>
        </p:txBody>
      </p:sp>
      <p:sp>
        <p:nvSpPr>
          <p:cNvPr id="3" name="Subtitle 2">
            <a:extLst>
              <a:ext uri="{FF2B5EF4-FFF2-40B4-BE49-F238E27FC236}">
                <a16:creationId xmlns:a16="http://schemas.microsoft.com/office/drawing/2014/main" id="{234E948C-D240-724B-9B89-FDB3B14CA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29E013-E164-B74C-8152-F72E2338BE26}"/>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5" name="Footer Placeholder 4">
            <a:extLst>
              <a:ext uri="{FF2B5EF4-FFF2-40B4-BE49-F238E27FC236}">
                <a16:creationId xmlns:a16="http://schemas.microsoft.com/office/drawing/2014/main" id="{425D46EB-C9BF-4D4A-899F-96B2B054A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5C178C-3A1C-7846-8C54-B449032D604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88514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C2FCD-18A9-2D42-B84D-D99B187802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D157A0-ACAF-5B44-A359-52C51DEE74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987245-B3C4-3D4E-A6F8-1F1316AD2E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D69965-9BC6-5345-B2D0-6C90A68A75A9}"/>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6" name="Footer Placeholder 5">
            <a:extLst>
              <a:ext uri="{FF2B5EF4-FFF2-40B4-BE49-F238E27FC236}">
                <a16:creationId xmlns:a16="http://schemas.microsoft.com/office/drawing/2014/main" id="{5CD083EE-9E01-C046-A765-6C417A187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8EA403-D618-0848-BCC5-8393E30CC5E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2872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5EB47-6F41-4044-808C-D09164BA21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384202-04C0-4C46-A9AD-172B4084BA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221D020-A612-0746-B5D2-61689C50D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2730E1-EAD6-F74C-B572-7FA04F719BB8}"/>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6" name="Footer Placeholder 5">
            <a:extLst>
              <a:ext uri="{FF2B5EF4-FFF2-40B4-BE49-F238E27FC236}">
                <a16:creationId xmlns:a16="http://schemas.microsoft.com/office/drawing/2014/main" id="{7D84F45E-467D-4C47-9DD4-61BC18BA5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A19AC5-4725-C344-A416-7884860E1186}"/>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805540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4886-5ADE-564C-BB6A-3D8F42E8C7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258407-0EDC-CC47-B88F-1C37C2A2BC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D62C5C-7D1C-AA42-A571-92813FE919E3}"/>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5" name="Footer Placeholder 4">
            <a:extLst>
              <a:ext uri="{FF2B5EF4-FFF2-40B4-BE49-F238E27FC236}">
                <a16:creationId xmlns:a16="http://schemas.microsoft.com/office/drawing/2014/main" id="{84E362DE-6775-7745-AE4F-1E49287A73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37C83C-DF1A-B744-B85D-25DF26CF0E9C}"/>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380040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D0C1A9-B6B8-7A4A-9669-B90B750040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F92B24-A8BD-9845-976F-9EA169FDA6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D10554-27EF-1E4B-9828-11CBD07233BB}"/>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5" name="Footer Placeholder 4">
            <a:extLst>
              <a:ext uri="{FF2B5EF4-FFF2-40B4-BE49-F238E27FC236}">
                <a16:creationId xmlns:a16="http://schemas.microsoft.com/office/drawing/2014/main" id="{17689FB8-5001-8241-8703-920FCD8175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CAF07-27EB-D341-846D-7AAA3B2BB10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63440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6819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87585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63834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B4EEBA9-EE23-8946-8968-D8924F827D80}"/>
              </a:ext>
            </a:extLst>
          </p:cNvPr>
          <p:cNvSpPr/>
          <p:nvPr userDrawn="1"/>
        </p:nvSpPr>
        <p:spPr>
          <a:xfrm>
            <a:off x="838200" y="4104155"/>
            <a:ext cx="797433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F8C4045C-76E6-AA4B-9784-A028AC65B7B5}"/>
              </a:ext>
            </a:extLst>
          </p:cNvPr>
          <p:cNvSpPr>
            <a:spLocks noGrp="1"/>
          </p:cNvSpPr>
          <p:nvPr>
            <p:ph type="title"/>
          </p:nvPr>
        </p:nvSpPr>
        <p:spPr>
          <a:xfrm>
            <a:off x="831850" y="1709738"/>
            <a:ext cx="10515600" cy="2852737"/>
          </a:xfrm>
        </p:spPr>
        <p:txBody>
          <a:bodyPr anchor="b">
            <a:normAutofit/>
          </a:bodyPr>
          <a:lstStyle>
            <a:lvl1pPr>
              <a:defRPr sz="4400"/>
            </a:lvl1pPr>
          </a:lstStyle>
          <a:p>
            <a:r>
              <a:rPr lang="en-US"/>
              <a:t>Click to edit Master title style</a:t>
            </a:r>
          </a:p>
        </p:txBody>
      </p:sp>
      <p:sp>
        <p:nvSpPr>
          <p:cNvPr id="3" name="Text Placeholder 2">
            <a:extLst>
              <a:ext uri="{FF2B5EF4-FFF2-40B4-BE49-F238E27FC236}">
                <a16:creationId xmlns:a16="http://schemas.microsoft.com/office/drawing/2014/main" id="{8FF664B1-AD6A-3040-B7D4-0299560F7464}"/>
              </a:ext>
            </a:extLst>
          </p:cNvPr>
          <p:cNvSpPr>
            <a:spLocks noGrp="1"/>
          </p:cNvSpPr>
          <p:nvPr>
            <p:ph type="body" idx="1"/>
          </p:nvPr>
        </p:nvSpPr>
        <p:spPr>
          <a:xfrm>
            <a:off x="831850" y="4589463"/>
            <a:ext cx="10515600" cy="150018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2BC9A9-EC29-134C-AECE-54DDD5762192}"/>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5" name="Footer Placeholder 4">
            <a:extLst>
              <a:ext uri="{FF2B5EF4-FFF2-40B4-BE49-F238E27FC236}">
                <a16:creationId xmlns:a16="http://schemas.microsoft.com/office/drawing/2014/main" id="{413C8B07-567B-1B47-B220-0338242AFC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ECB435-33FD-3F45-BD2D-6CAA5C288BD0}"/>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96153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479AA76-4E43-164C-ADE7-A0CFA848737A}"/>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14D6AE42-E39B-4948-B321-F19D21FDA6F0}"/>
              </a:ext>
            </a:extLst>
          </p:cNvPr>
          <p:cNvSpPr>
            <a:spLocks noGrp="1"/>
          </p:cNvSpPr>
          <p:nvPr>
            <p:ph type="title"/>
          </p:nvPr>
        </p:nvSpPr>
        <p:spPr>
          <a:xfrm>
            <a:off x="838200" y="681037"/>
            <a:ext cx="10515600" cy="741176"/>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652A57D-01D7-B54A-B618-27F0B4D8A193}"/>
              </a:ext>
            </a:extLst>
          </p:cNvPr>
          <p:cNvSpPr>
            <a:spLocks noGrp="1"/>
          </p:cNvSpPr>
          <p:nvPr>
            <p:ph sz="half" idx="1"/>
          </p:nvPr>
        </p:nvSpPr>
        <p:spPr>
          <a:xfrm>
            <a:off x="838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1407BB-25DD-5841-BEBF-C394C86F759A}"/>
              </a:ext>
            </a:extLst>
          </p:cNvPr>
          <p:cNvSpPr>
            <a:spLocks noGrp="1"/>
          </p:cNvSpPr>
          <p:nvPr>
            <p:ph sz="half" idx="2"/>
          </p:nvPr>
        </p:nvSpPr>
        <p:spPr>
          <a:xfrm>
            <a:off x="6172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B41DED-1195-DE42-BD2F-00971D9CF3C9}"/>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6" name="Footer Placeholder 5">
            <a:extLst>
              <a:ext uri="{FF2B5EF4-FFF2-40B4-BE49-F238E27FC236}">
                <a16:creationId xmlns:a16="http://schemas.microsoft.com/office/drawing/2014/main" id="{42CD99B4-9DE9-5D4F-B8CB-B0B831DC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C5A338-9EE2-7A44-BB15-7A4F0EE12EE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597922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ACFAD9-90C8-F347-A654-4D6A5F3D495C}"/>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5F188C31-802D-3D4A-AEA1-3CF8D3E51360}"/>
              </a:ext>
            </a:extLst>
          </p:cNvPr>
          <p:cNvSpPr>
            <a:spLocks noGrp="1"/>
          </p:cNvSpPr>
          <p:nvPr>
            <p:ph type="title"/>
          </p:nvPr>
        </p:nvSpPr>
        <p:spPr>
          <a:xfrm>
            <a:off x="839788" y="653784"/>
            <a:ext cx="10515600" cy="748245"/>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4FE5C8-995C-2045-9541-E22F351D6320}"/>
              </a:ext>
            </a:extLst>
          </p:cNvPr>
          <p:cNvSpPr>
            <a:spLocks noGrp="1"/>
          </p:cNvSpPr>
          <p:nvPr>
            <p:ph type="body" idx="1" hasCustomPrompt="1"/>
          </p:nvPr>
        </p:nvSpPr>
        <p:spPr>
          <a:xfrm>
            <a:off x="839788" y="1540248"/>
            <a:ext cx="5157787"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C972FE9A-4ED5-9A49-8907-E00133517BD9}"/>
              </a:ext>
            </a:extLst>
          </p:cNvPr>
          <p:cNvSpPr>
            <a:spLocks noGrp="1"/>
          </p:cNvSpPr>
          <p:nvPr>
            <p:ph sz="half" idx="2"/>
          </p:nvPr>
        </p:nvSpPr>
        <p:spPr>
          <a:xfrm>
            <a:off x="839788" y="2411892"/>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A93268-3EB9-3E4E-8206-62780D6EF362}"/>
              </a:ext>
            </a:extLst>
          </p:cNvPr>
          <p:cNvSpPr>
            <a:spLocks noGrp="1"/>
          </p:cNvSpPr>
          <p:nvPr>
            <p:ph type="body" sz="quarter" idx="3" hasCustomPrompt="1"/>
          </p:nvPr>
        </p:nvSpPr>
        <p:spPr>
          <a:xfrm>
            <a:off x="6172200" y="1540248"/>
            <a:ext cx="5183188"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0F7A103F-B97E-AC4B-8395-A83886339A83}"/>
              </a:ext>
            </a:extLst>
          </p:cNvPr>
          <p:cNvSpPr>
            <a:spLocks noGrp="1"/>
          </p:cNvSpPr>
          <p:nvPr>
            <p:ph sz="quarter" idx="4"/>
          </p:nvPr>
        </p:nvSpPr>
        <p:spPr>
          <a:xfrm>
            <a:off x="6172200" y="2411892"/>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337486-CD2B-0E47-8478-E6DFAD595848}"/>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8" name="Footer Placeholder 7">
            <a:extLst>
              <a:ext uri="{FF2B5EF4-FFF2-40B4-BE49-F238E27FC236}">
                <a16:creationId xmlns:a16="http://schemas.microsoft.com/office/drawing/2014/main" id="{841F7CA1-18DC-1048-81B7-3AEEF05235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A00F5B-6C2E-1249-9089-697CD51F87F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4277132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B06C-BB5A-E94D-8257-CE9F2465C3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49A010-5D43-FF48-A7E1-D39F6B610503}"/>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4" name="Footer Placeholder 3">
            <a:extLst>
              <a:ext uri="{FF2B5EF4-FFF2-40B4-BE49-F238E27FC236}">
                <a16:creationId xmlns:a16="http://schemas.microsoft.com/office/drawing/2014/main" id="{67A81710-55F1-C44B-AEA2-848E391E55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7F2312-0DA6-C24E-977A-1ECD1A02467B}"/>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83791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9213DB-325C-5A40-9859-AE202B123556}"/>
              </a:ext>
            </a:extLst>
          </p:cNvPr>
          <p:cNvSpPr>
            <a:spLocks noGrp="1"/>
          </p:cNvSpPr>
          <p:nvPr>
            <p:ph type="dt" sz="half" idx="10"/>
          </p:nvPr>
        </p:nvSpPr>
        <p:spPr/>
        <p:txBody>
          <a:bodyPr/>
          <a:lstStyle/>
          <a:p>
            <a:fld id="{2A269F68-A112-7E45-9E09-D07179E5D466}" type="datetimeFigureOut">
              <a:rPr lang="en-US" smtClean="0"/>
              <a:pPr/>
              <a:t>3/15/2021</a:t>
            </a:fld>
            <a:endParaRPr lang="en-US"/>
          </a:p>
        </p:txBody>
      </p:sp>
      <p:sp>
        <p:nvSpPr>
          <p:cNvPr id="3" name="Footer Placeholder 2">
            <a:extLst>
              <a:ext uri="{FF2B5EF4-FFF2-40B4-BE49-F238E27FC236}">
                <a16:creationId xmlns:a16="http://schemas.microsoft.com/office/drawing/2014/main" id="{C0538230-B643-014A-ABCC-47983A0E3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3C0FE8-804A-DC4B-8CDC-DAFFE5BA181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410195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00E407-BF2E-FE42-9041-5EAF752A2328}"/>
              </a:ext>
            </a:extLst>
          </p:cNvPr>
          <p:cNvSpPr>
            <a:spLocks noGrp="1"/>
          </p:cNvSpPr>
          <p:nvPr>
            <p:ph type="title"/>
          </p:nvPr>
        </p:nvSpPr>
        <p:spPr>
          <a:xfrm>
            <a:off x="838200" y="681037"/>
            <a:ext cx="10515600" cy="7411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FCBBD1-7D0F-8E4D-A35C-839603DFEB15}"/>
              </a:ext>
            </a:extLst>
          </p:cNvPr>
          <p:cNvSpPr>
            <a:spLocks noGrp="1"/>
          </p:cNvSpPr>
          <p:nvPr>
            <p:ph type="body" idx="1"/>
          </p:nvPr>
        </p:nvSpPr>
        <p:spPr>
          <a:xfrm>
            <a:off x="838200" y="1422213"/>
            <a:ext cx="10515600" cy="4754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CAE55C9-EA11-A545-B6D1-B29601E192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b="0" i="0">
                <a:solidFill>
                  <a:schemeClr val="tx1">
                    <a:tint val="75000"/>
                  </a:schemeClr>
                </a:solidFill>
                <a:latin typeface="Roboto Light" panose="02000000000000000000" pitchFamily="2" charset="0"/>
                <a:ea typeface="Roboto Light" panose="02000000000000000000" pitchFamily="2" charset="0"/>
              </a:defRPr>
            </a:lvl1pPr>
          </a:lstStyle>
          <a:p>
            <a:fld id="{2A269F68-A112-7E45-9E09-D07179E5D466}" type="datetimeFigureOut">
              <a:rPr lang="en-US" smtClean="0"/>
              <a:pPr/>
              <a:t>3/15/2021</a:t>
            </a:fld>
            <a:endParaRPr lang="en-US"/>
          </a:p>
        </p:txBody>
      </p:sp>
      <p:sp>
        <p:nvSpPr>
          <p:cNvPr id="5" name="Footer Placeholder 4">
            <a:extLst>
              <a:ext uri="{FF2B5EF4-FFF2-40B4-BE49-F238E27FC236}">
                <a16:creationId xmlns:a16="http://schemas.microsoft.com/office/drawing/2014/main" id="{EBF599D3-BB28-E74A-9C09-D5B0DC923C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b="0" i="0">
                <a:solidFill>
                  <a:schemeClr val="tx1">
                    <a:tint val="75000"/>
                  </a:schemeClr>
                </a:solidFill>
                <a:latin typeface="Roboto Light" panose="02000000000000000000" pitchFamily="2" charset="0"/>
                <a:ea typeface="Roboto Light" panose="02000000000000000000" pitchFamily="2" charset="0"/>
              </a:defRPr>
            </a:lvl1pPr>
          </a:lstStyle>
          <a:p>
            <a:endParaRPr lang="en-US"/>
          </a:p>
        </p:txBody>
      </p:sp>
      <p:sp>
        <p:nvSpPr>
          <p:cNvPr id="6" name="Slide Number Placeholder 5">
            <a:extLst>
              <a:ext uri="{FF2B5EF4-FFF2-40B4-BE49-F238E27FC236}">
                <a16:creationId xmlns:a16="http://schemas.microsoft.com/office/drawing/2014/main" id="{88BBCD0B-C696-234C-8B40-BDF0AB457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100" b="0" i="0">
                <a:solidFill>
                  <a:schemeClr val="tx1">
                    <a:tint val="75000"/>
                  </a:schemeClr>
                </a:solidFill>
                <a:latin typeface="Roboto Light" panose="02000000000000000000" pitchFamily="2" charset="0"/>
                <a:ea typeface="Roboto Light" panose="02000000000000000000" pitchFamily="2" charset="0"/>
              </a:defRPr>
            </a:lvl1pPr>
          </a:lstStyle>
          <a:p>
            <a:fld id="{47894467-E227-B849-BB10-8705222BB906}" type="slidenum">
              <a:rPr lang="en-US" smtClean="0"/>
              <a:pPr/>
              <a:t>‹#›</a:t>
            </a:fld>
            <a:endParaRPr lang="en-US"/>
          </a:p>
        </p:txBody>
      </p:sp>
    </p:spTree>
    <p:extLst>
      <p:ext uri="{BB962C8B-B14F-4D97-AF65-F5344CB8AC3E}">
        <p14:creationId xmlns:p14="http://schemas.microsoft.com/office/powerpoint/2010/main" val="690398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3200" kern="1200">
          <a:solidFill>
            <a:schemeClr val="tx1"/>
          </a:solidFill>
          <a:latin typeface="Lora" pitchFamily="2" charset="77"/>
          <a:ea typeface="+mj-ea"/>
          <a:cs typeface="+mj-cs"/>
        </a:defRPr>
      </a:lvl1pPr>
    </p:titleStyle>
    <p:bodyStyle>
      <a:lvl1pPr marL="0" indent="0" algn="l" defTabSz="914400" rtl="0" eaLnBrk="1" latinLnBrk="0" hangingPunct="1">
        <a:lnSpc>
          <a:spcPct val="110000"/>
        </a:lnSpc>
        <a:spcBef>
          <a:spcPts val="1000"/>
        </a:spcBef>
        <a:spcAft>
          <a:spcPts val="500"/>
        </a:spcAft>
        <a:buFont typeface="Arial" panose="020B0604020202020204" pitchFamily="34" charset="0"/>
        <a:buNone/>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1pPr>
      <a:lvl2pPr marL="6858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2pPr>
      <a:lvl3pPr marL="11430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4pPr>
      <a:lvl5pPr marL="20574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12E1DFC-8F4A-6941-A280-A0C6B7D61A33}"/>
              </a:ext>
            </a:extLst>
          </p:cNvPr>
          <p:cNvPicPr>
            <a:picLocks noChangeAspect="1"/>
          </p:cNvPicPr>
          <p:nvPr/>
        </p:nvPicPr>
        <p:blipFill>
          <a:blip r:embed="rId2"/>
          <a:stretch>
            <a:fillRect/>
          </a:stretch>
        </p:blipFill>
        <p:spPr>
          <a:xfrm>
            <a:off x="2241154" y="414695"/>
            <a:ext cx="7709692" cy="1936965"/>
          </a:xfrm>
          <a:prstGeom prst="rect">
            <a:avLst/>
          </a:prstGeom>
        </p:spPr>
      </p:pic>
      <p:sp>
        <p:nvSpPr>
          <p:cNvPr id="72" name="TextBox 71">
            <a:extLst>
              <a:ext uri="{FF2B5EF4-FFF2-40B4-BE49-F238E27FC236}">
                <a16:creationId xmlns:a16="http://schemas.microsoft.com/office/drawing/2014/main" id="{9D5FC421-D452-403F-A269-BF3744BA5E3B}"/>
              </a:ext>
            </a:extLst>
          </p:cNvPr>
          <p:cNvSpPr txBox="1"/>
          <p:nvPr/>
        </p:nvSpPr>
        <p:spPr>
          <a:xfrm>
            <a:off x="556591" y="3627782"/>
            <a:ext cx="11078817" cy="707886"/>
          </a:xfrm>
          <a:prstGeom prst="rect">
            <a:avLst/>
          </a:prstGeom>
          <a:solidFill>
            <a:schemeClr val="accent2">
              <a:lumMod val="40000"/>
              <a:lumOff val="60000"/>
            </a:schemeClr>
          </a:solidFill>
          <a:ln>
            <a:noFill/>
          </a:ln>
        </p:spPr>
        <p:txBody>
          <a:bodyPr wrap="square" rtlCol="0">
            <a:spAutoFit/>
          </a:bodyPr>
          <a:lstStyle/>
          <a:p>
            <a:pPr algn="ctr"/>
            <a:r>
              <a:rPr lang="en-GB" sz="4000" b="1" dirty="0">
                <a:latin typeface="Segoe UI" pitchFamily="34" charset="0"/>
                <a:cs typeface="Segoe UI" pitchFamily="34" charset="0"/>
              </a:rPr>
              <a:t>Subject : Numerical Methods</a:t>
            </a:r>
            <a:endParaRPr lang="en-IN" sz="4000" b="1" dirty="0">
              <a:latin typeface="Segoe UI" pitchFamily="34" charset="0"/>
              <a:cs typeface="Segoe UI" pitchFamily="34" charset="0"/>
            </a:endParaRPr>
          </a:p>
        </p:txBody>
      </p:sp>
      <p:sp>
        <p:nvSpPr>
          <p:cNvPr id="73" name="Rectangle 72"/>
          <p:cNvSpPr/>
          <p:nvPr/>
        </p:nvSpPr>
        <p:spPr>
          <a:xfrm flipH="1">
            <a:off x="2016957" y="4567895"/>
            <a:ext cx="8757060" cy="707886"/>
          </a:xfrm>
          <a:prstGeom prst="rect">
            <a:avLst/>
          </a:prstGeom>
        </p:spPr>
        <p:txBody>
          <a:bodyPr wrap="square">
            <a:spAutoFit/>
          </a:bodyPr>
          <a:lstStyle/>
          <a:p>
            <a:pPr algn="ctr"/>
            <a:r>
              <a:rPr lang="en-GB" sz="4000" b="1" i="1">
                <a:latin typeface="Segoe UI" pitchFamily="34" charset="0"/>
                <a:cs typeface="Segoe UI" pitchFamily="34" charset="0"/>
              </a:rPr>
              <a:t>Inequalities </a:t>
            </a:r>
            <a:r>
              <a:rPr lang="en-GB" sz="4000" b="1" i="1" dirty="0">
                <a:latin typeface="Segoe UI" pitchFamily="34" charset="0"/>
                <a:cs typeface="Segoe UI" pitchFamily="34" charset="0"/>
              </a:rPr>
              <a:t>and Modulus</a:t>
            </a:r>
          </a:p>
        </p:txBody>
      </p:sp>
    </p:spTree>
    <p:extLst>
      <p:ext uri="{BB962C8B-B14F-4D97-AF65-F5344CB8AC3E}">
        <p14:creationId xmlns:p14="http://schemas.microsoft.com/office/powerpoint/2010/main" val="2065762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57079"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Modulus Function</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TextBox 13">
            <a:extLst>
              <a:ext uri="{FF2B5EF4-FFF2-40B4-BE49-F238E27FC236}">
                <a16:creationId xmlns:a16="http://schemas.microsoft.com/office/drawing/2014/main" id="{29AE15E6-55CE-45AA-9C9F-1A38EFA74BB7}"/>
              </a:ext>
            </a:extLst>
          </p:cNvPr>
          <p:cNvSpPr txBox="1"/>
          <p:nvPr/>
        </p:nvSpPr>
        <p:spPr>
          <a:xfrm>
            <a:off x="838200" y="1600200"/>
            <a:ext cx="10896599" cy="2554545"/>
          </a:xfrm>
          <a:prstGeom prst="rect">
            <a:avLst/>
          </a:prstGeom>
          <a:noFill/>
        </p:spPr>
        <p:txBody>
          <a:bodyPr wrap="square" rtlCol="0">
            <a:spAutoFit/>
          </a:bodyPr>
          <a:lstStyle/>
          <a:p>
            <a:pPr marL="342900" indent="-342900">
              <a:buFont typeface="Arial" panose="020B0604020202020204" pitchFamily="34" charset="0"/>
              <a:buChar char="•"/>
            </a:pP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A modulus function is a function which gives the absolute value of a number or variable. It produces the magnitude of the number of variables. </a:t>
            </a:r>
          </a:p>
          <a:p>
            <a:pPr marL="342900" indent="-342900">
              <a:buFont typeface="Arial" panose="020B0604020202020204" pitchFamily="34" charset="0"/>
              <a:buChar char="•"/>
            </a:pP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It is also termed as an absolute value function. The outcome of this function is always positive, no matter what input has been given to the function. </a:t>
            </a:r>
          </a:p>
          <a:p>
            <a:pPr marL="342900" indent="-342900">
              <a:buFont typeface="Arial" panose="020B0604020202020204" pitchFamily="34" charset="0"/>
              <a:buChar char="•"/>
            </a:pP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It is represented as y = |x|. The plotting of such graphs is also an easy method where the domain will be all values of input say x (all real numbers) and range will be all values of function (y = f(x) = all positive real numbers and 0).</a:t>
            </a:r>
          </a:p>
          <a:p>
            <a:pPr marL="285750" indent="-285750">
              <a:buFont typeface="Arial" panose="020B0604020202020204" pitchFamily="34" charset="0"/>
              <a:buChar char="•"/>
            </a:pPr>
            <a:endParaRPr lang="en-IN" sz="2000" dirty="0">
              <a:solidFill>
                <a:schemeClr val="accent1"/>
              </a:solidFill>
              <a:latin typeface="CordiaUPC" panose="020B0502040204020203" pitchFamily="34" charset="-34"/>
              <a:cs typeface="CordiaUPC" panose="020B0502040204020203" pitchFamily="34" charset="-34"/>
            </a:endParaRPr>
          </a:p>
        </p:txBody>
      </p:sp>
      <p:pic>
        <p:nvPicPr>
          <p:cNvPr id="9" name="Picture 2" descr="Graph an absolute value function | College Algebra">
            <a:extLst>
              <a:ext uri="{FF2B5EF4-FFF2-40B4-BE49-F238E27FC236}">
                <a16:creationId xmlns:a16="http://schemas.microsoft.com/office/drawing/2014/main" id="{2C8E5699-7E15-4F87-B4C1-3BA272CAF8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499" y="3863181"/>
            <a:ext cx="5629137" cy="29012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3873673"/>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7236417" cy="741176"/>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Modulus Function Definition</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2" name="TextBox 1">
                <a:extLst>
                  <a:ext uri="{FF2B5EF4-FFF2-40B4-BE49-F238E27FC236}">
                    <a16:creationId xmlns:a16="http://schemas.microsoft.com/office/drawing/2014/main" id="{DE6667C4-68D6-4DA3-A51D-00FBE0885603}"/>
                  </a:ext>
                </a:extLst>
              </p:cNvPr>
              <p:cNvSpPr txBox="1"/>
              <p:nvPr/>
            </p:nvSpPr>
            <p:spPr>
              <a:xfrm>
                <a:off x="838200" y="1665226"/>
                <a:ext cx="8135319" cy="5110310"/>
              </a:xfrm>
              <a:prstGeom prst="rect">
                <a:avLst/>
              </a:prstGeom>
              <a:noFill/>
            </p:spPr>
            <p:txBody>
              <a:bodyPr wrap="square" rtlCol="0">
                <a:spAutoFit/>
              </a:bodyPr>
              <a:lstStyle/>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The modulus function f(x) of x is defined as;</a:t>
                </a:r>
              </a:p>
              <a:p>
                <a14:m>
                  <m:oMathPara xmlns:m="http://schemas.openxmlformats.org/officeDocument/2006/math">
                    <m:oMathParaPr>
                      <m:jc m:val="centerGroup"/>
                    </m:oMathParaPr>
                    <m:oMath xmlns:m="http://schemas.openxmlformats.org/officeDocument/2006/math">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𝑓</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 = |</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   </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𝑂𝑟</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   </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𝑦</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 = |</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oMath>
                  </m:oMathPara>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Where f:R→R and x ∈ R.  And |x| means modulus or mod of x.</a:t>
                </a:r>
              </a:p>
              <a:p>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If x is positive then the output of the function f(x) will be x only. </a:t>
                </a:r>
              </a:p>
              <a:p>
                <a:r>
                  <a:rPr lang="en-IN" sz="2000" dirty="0">
                    <a:latin typeface="Segoe UI" panose="020B0502040204020203" pitchFamily="34" charset="0"/>
                    <a:ea typeface="Segoe UI" panose="020B0502040204020203" pitchFamily="34" charset="0"/>
                    <a:cs typeface="Segoe UI" panose="020B0502040204020203" pitchFamily="34" charset="0"/>
                  </a:rPr>
                  <a:t>I</a:t>
                </a: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f x is negative, then the output of x will be the magnitude of x. Hence, we can redefine the modulus function as:</a:t>
                </a:r>
              </a:p>
              <a:p>
                <a14:m>
                  <m:oMathPara xmlns:m="http://schemas.openxmlformats.org/officeDocument/2006/math">
                    <m:oMathParaPr>
                      <m:jc m:val="centerGroup"/>
                    </m:oMathParaPr>
                    <m:oMath xmlns:m="http://schemas.openxmlformats.org/officeDocument/2006/math">
                      <m:r>
                        <a:rPr lang="en-US" sz="24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𝑓</m:t>
                      </m:r>
                      <m:d>
                        <m:dPr>
                          <m:ctrlPr>
                            <a:rPr lang="en-US" sz="24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dPr>
                        <m:e>
                          <m:r>
                            <a:rPr lang="en-US" sz="24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e>
                      </m:d>
                      <m:r>
                        <a:rPr lang="en-US" sz="24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d>
                        <m:dPr>
                          <m:begChr m:val="{"/>
                          <m:endChr m:val="}"/>
                          <m:ctrlPr>
                            <a:rPr lang="en-US" sz="2400" b="0" i="1" smtClean="0">
                              <a:solidFill>
                                <a:schemeClr val="tx1"/>
                              </a:solidFill>
                              <a:latin typeface="Cambria Math" panose="02040503050406030204" pitchFamily="18" charset="0"/>
                              <a:cs typeface="Segoe UI" panose="020B0502040204020203" pitchFamily="34" charset="0"/>
                            </a:rPr>
                          </m:ctrlPr>
                        </m:dPr>
                        <m:e>
                          <m:m>
                            <m:mPr>
                              <m:mcs>
                                <m:mc>
                                  <m:mcPr>
                                    <m:count m:val="1"/>
                                    <m:mcJc m:val="center"/>
                                  </m:mcPr>
                                </m:mc>
                              </m:mcs>
                              <m:ctrlPr>
                                <a:rPr lang="en-US" sz="2400" b="0" i="1" smtClean="0">
                                  <a:solidFill>
                                    <a:schemeClr val="tx1"/>
                                  </a:solidFill>
                                  <a:latin typeface="Cambria Math" panose="02040503050406030204" pitchFamily="18" charset="0"/>
                                  <a:cs typeface="Segoe UI" panose="020B0502040204020203" pitchFamily="34" charset="0"/>
                                </a:rPr>
                              </m:ctrlPr>
                            </m:mPr>
                            <m:mr>
                              <m:e>
                                <m:r>
                                  <m:rPr>
                                    <m:brk m:alnAt="7"/>
                                  </m:rPr>
                                  <a:rPr lang="en-US" sz="2400" b="0" i="1" smtClean="0">
                                    <a:solidFill>
                                      <a:schemeClr val="tx1"/>
                                    </a:solidFill>
                                    <a:latin typeface="Cambria Math" panose="02040503050406030204" pitchFamily="18" charset="0"/>
                                    <a:cs typeface="Segoe UI" panose="020B0502040204020203" pitchFamily="34" charset="0"/>
                                  </a:rPr>
                                  <m:t>    </m:t>
                                </m:r>
                                <m:r>
                                  <a:rPr lang="en-US" sz="2400" b="0" i="1" smtClean="0">
                                    <a:solidFill>
                                      <a:schemeClr val="tx1"/>
                                    </a:solidFill>
                                    <a:latin typeface="Cambria Math" panose="02040503050406030204" pitchFamily="18" charset="0"/>
                                    <a:cs typeface="Segoe UI" panose="020B0502040204020203" pitchFamily="34" charset="0"/>
                                  </a:rPr>
                                  <m:t>𝑥</m:t>
                                </m:r>
                                <m:r>
                                  <a:rPr lang="en-US" sz="2400" b="0" i="1" smtClean="0">
                                    <a:solidFill>
                                      <a:schemeClr val="tx1"/>
                                    </a:solidFill>
                                    <a:latin typeface="Cambria Math" panose="02040503050406030204" pitchFamily="18" charset="0"/>
                                    <a:cs typeface="Segoe UI" panose="020B0502040204020203" pitchFamily="34" charset="0"/>
                                  </a:rPr>
                                  <m:t>,  </m:t>
                                </m:r>
                                <m:r>
                                  <a:rPr lang="en-US" sz="2400" b="0" i="1" smtClean="0">
                                    <a:solidFill>
                                      <a:schemeClr val="tx1"/>
                                    </a:solidFill>
                                    <a:latin typeface="Cambria Math" panose="02040503050406030204" pitchFamily="18" charset="0"/>
                                    <a:cs typeface="Segoe UI" panose="020B0502040204020203" pitchFamily="34" charset="0"/>
                                  </a:rPr>
                                  <m:t>𝑖𝑓</m:t>
                                </m:r>
                                <m:r>
                                  <a:rPr lang="en-US" sz="2400" b="0" i="1" smtClean="0">
                                    <a:solidFill>
                                      <a:schemeClr val="tx1"/>
                                    </a:solidFill>
                                    <a:latin typeface="Cambria Math" panose="02040503050406030204" pitchFamily="18" charset="0"/>
                                    <a:cs typeface="Segoe UI" panose="020B0502040204020203" pitchFamily="34" charset="0"/>
                                  </a:rPr>
                                  <m:t> </m:t>
                                </m:r>
                                <m:r>
                                  <a:rPr lang="en-US" sz="2400" b="0" i="1" smtClean="0">
                                    <a:solidFill>
                                      <a:schemeClr val="tx1"/>
                                    </a:solidFill>
                                    <a:latin typeface="Cambria Math" panose="02040503050406030204" pitchFamily="18" charset="0"/>
                                    <a:cs typeface="Segoe UI" panose="020B0502040204020203" pitchFamily="34" charset="0"/>
                                  </a:rPr>
                                  <m:t>𝑥</m:t>
                                </m:r>
                                <m:r>
                                  <a:rPr lang="en-US" sz="24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≥0</m:t>
                                </m:r>
                              </m:e>
                            </m:mr>
                            <m:mr>
                              <m:e>
                                <m:r>
                                  <a:rPr lang="en-US" sz="2400" b="0" i="1" smtClean="0">
                                    <a:solidFill>
                                      <a:schemeClr val="tx1"/>
                                    </a:solidFill>
                                    <a:latin typeface="Cambria Math" panose="02040503050406030204" pitchFamily="18" charset="0"/>
                                    <a:cs typeface="Segoe UI" panose="020B0502040204020203" pitchFamily="34" charset="0"/>
                                  </a:rPr>
                                  <m:t>−</m:t>
                                </m:r>
                                <m:r>
                                  <a:rPr lang="en-US" sz="2400" b="0" i="1" smtClean="0">
                                    <a:solidFill>
                                      <a:schemeClr val="tx1"/>
                                    </a:solidFill>
                                    <a:latin typeface="Cambria Math" panose="02040503050406030204" pitchFamily="18" charset="0"/>
                                    <a:cs typeface="Segoe UI" panose="020B0502040204020203" pitchFamily="34" charset="0"/>
                                  </a:rPr>
                                  <m:t>𝑥</m:t>
                                </m:r>
                                <m:r>
                                  <a:rPr lang="en-US" sz="2400" b="0" i="1" smtClean="0">
                                    <a:solidFill>
                                      <a:schemeClr val="tx1"/>
                                    </a:solidFill>
                                    <a:latin typeface="Cambria Math" panose="02040503050406030204" pitchFamily="18" charset="0"/>
                                    <a:cs typeface="Segoe UI" panose="020B0502040204020203" pitchFamily="34" charset="0"/>
                                  </a:rPr>
                                  <m:t>,  </m:t>
                                </m:r>
                                <m:r>
                                  <a:rPr lang="en-US" sz="2400" b="0" i="1" smtClean="0">
                                    <a:solidFill>
                                      <a:schemeClr val="tx1"/>
                                    </a:solidFill>
                                    <a:latin typeface="Cambria Math" panose="02040503050406030204" pitchFamily="18" charset="0"/>
                                    <a:cs typeface="Segoe UI" panose="020B0502040204020203" pitchFamily="34" charset="0"/>
                                  </a:rPr>
                                  <m:t>𝑖𝑓</m:t>
                                </m:r>
                                <m:r>
                                  <a:rPr lang="en-US" sz="2400" b="0" i="1" smtClean="0">
                                    <a:solidFill>
                                      <a:schemeClr val="tx1"/>
                                    </a:solidFill>
                                    <a:latin typeface="Cambria Math" panose="02040503050406030204" pitchFamily="18" charset="0"/>
                                    <a:cs typeface="Segoe UI" panose="020B0502040204020203" pitchFamily="34" charset="0"/>
                                  </a:rPr>
                                  <m:t> </m:t>
                                </m:r>
                                <m:r>
                                  <a:rPr lang="en-US" sz="2400" b="0" i="1" smtClean="0">
                                    <a:solidFill>
                                      <a:schemeClr val="tx1"/>
                                    </a:solidFill>
                                    <a:latin typeface="Cambria Math" panose="02040503050406030204" pitchFamily="18" charset="0"/>
                                    <a:cs typeface="Segoe UI" panose="020B0502040204020203" pitchFamily="34" charset="0"/>
                                  </a:rPr>
                                  <m:t>𝑥</m:t>
                                </m:r>
                                <m:r>
                                  <a:rPr lang="en-US" sz="24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≤0</m:t>
                                </m:r>
                              </m:e>
                            </m:mr>
                          </m:m>
                        </m:e>
                      </m:d>
                    </m:oMath>
                  </m:oMathPara>
                </a14:m>
                <a:endPar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According to the above statement, if the value of x is greater or equal to 0, then the modulus function takes the actual value. But if the value of x is less than 0, then the function takes minus of the actual values.  Let us see some examples to understand it: If x = -5, then y = f(x) = – (-5) = 5, since x is less than zero. If x = 10, then y = f(x) = 10, since x is greater than zero</a:t>
                </a:r>
                <a:endParaRPr lang="en-IN" sz="2800" dirty="0">
                  <a:solidFill>
                    <a:schemeClr val="accent1"/>
                  </a:solidFill>
                  <a:latin typeface="CordiaUPC" panose="020B0502040204020203" pitchFamily="34" charset="-34"/>
                  <a:cs typeface="CordiaUPC" panose="020B0502040204020203" pitchFamily="34" charset="-34"/>
                </a:endParaRPr>
              </a:p>
            </p:txBody>
          </p:sp>
        </mc:Choice>
        <mc:Fallback>
          <p:sp>
            <p:nvSpPr>
              <p:cNvPr id="2" name="TextBox 1">
                <a:extLst>
                  <a:ext uri="{FF2B5EF4-FFF2-40B4-BE49-F238E27FC236}">
                    <a16:creationId xmlns:a16="http://schemas.microsoft.com/office/drawing/2014/main" id="{DE6667C4-68D6-4DA3-A51D-00FBE0885603}"/>
                  </a:ext>
                </a:extLst>
              </p:cNvPr>
              <p:cNvSpPr txBox="1">
                <a:spLocks noRot="1" noChangeAspect="1" noMove="1" noResize="1" noEditPoints="1" noAdjustHandles="1" noChangeArrowheads="1" noChangeShapeType="1" noTextEdit="1"/>
              </p:cNvSpPr>
              <p:nvPr/>
            </p:nvSpPr>
            <p:spPr>
              <a:xfrm>
                <a:off x="838200" y="1665226"/>
                <a:ext cx="8135319" cy="5110310"/>
              </a:xfrm>
              <a:prstGeom prst="rect">
                <a:avLst/>
              </a:prstGeom>
              <a:blipFill>
                <a:blip r:embed="rId2"/>
                <a:stretch>
                  <a:fillRect l="-825" t="-477" r="-450" b="-597"/>
                </a:stretch>
              </a:blipFill>
            </p:spPr>
            <p:txBody>
              <a:bodyPr/>
              <a:lstStyle/>
              <a:p>
                <a:r>
                  <a:rPr lang="en-US">
                    <a:noFill/>
                  </a:rPr>
                  <a:t> </a:t>
                </a:r>
              </a:p>
            </p:txBody>
          </p:sp>
        </mc:Fallback>
      </mc:AlternateContent>
      <p:pic>
        <p:nvPicPr>
          <p:cNvPr id="11" name="Picture 2" descr="Some Standard Real Functions - MyRank">
            <a:extLst>
              <a:ext uri="{FF2B5EF4-FFF2-40B4-BE49-F238E27FC236}">
                <a16:creationId xmlns:a16="http://schemas.microsoft.com/office/drawing/2014/main" id="{ACB82291-F258-4A59-8ED8-D02081E473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3519" y="3031411"/>
            <a:ext cx="2474843" cy="2161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3166188"/>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207177" cy="741176"/>
          </a:xfrm>
          <a:solidFill>
            <a:srgbClr val="FCD3C2"/>
          </a:solidFill>
        </p:spPr>
        <p:txBody>
          <a:bodyPr>
            <a:normAutofit fontScale="90000"/>
          </a:bodyPr>
          <a:lstStyle/>
          <a:p>
            <a:r>
              <a:rPr lang="en-US" sz="4400" b="1" i="1" dirty="0">
                <a:latin typeface="Segoe UI" panose="020B0502040204020203" pitchFamily="34" charset="0"/>
                <a:ea typeface="Segoe UI" panose="020B0502040204020203" pitchFamily="34" charset="0"/>
                <a:cs typeface="Segoe UI" panose="020B0502040204020203" pitchFamily="34" charset="0"/>
              </a:rPr>
              <a:t>Modulus Function Graph</a:t>
            </a:r>
            <a:endParaRPr lang="en-GB" sz="4400" b="1" i="1" dirty="0">
              <a:latin typeface="Segoe UI" pitchFamily="34" charset="0"/>
              <a:ea typeface="Segoe UI" panose="020B0502040204020203" pitchFamily="34" charset="0"/>
              <a:cs typeface="Segoe UI"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TextBox 13">
            <a:extLst>
              <a:ext uri="{FF2B5EF4-FFF2-40B4-BE49-F238E27FC236}">
                <a16:creationId xmlns:a16="http://schemas.microsoft.com/office/drawing/2014/main" id="{29AE15E6-55CE-45AA-9C9F-1A38EFA74BB7}"/>
              </a:ext>
            </a:extLst>
          </p:cNvPr>
          <p:cNvSpPr txBox="1"/>
          <p:nvPr/>
        </p:nvSpPr>
        <p:spPr>
          <a:xfrm>
            <a:off x="924950" y="1737438"/>
            <a:ext cx="10823724" cy="2677656"/>
          </a:xfrm>
          <a:prstGeom prst="rect">
            <a:avLst/>
          </a:prstGeom>
          <a:noFill/>
        </p:spPr>
        <p:txBody>
          <a:bodyPr wrap="square" rtlCol="0">
            <a:spAutoFit/>
          </a:bodyPr>
          <a:lstStyle/>
          <a:p>
            <a:pPr marL="285750" indent="-285750">
              <a:buFont typeface="Arial" panose="020B0604020202020204" pitchFamily="34" charset="0"/>
              <a:buChar char="•"/>
            </a:pPr>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The graph of modulus function is continuous having a corner at x=0. </a:t>
            </a:r>
          </a:p>
          <a:p>
            <a:pPr marL="285750" indent="-285750">
              <a:buFont typeface="Arial" panose="020B0604020202020204" pitchFamily="34" charset="0"/>
              <a:buChar char="•"/>
            </a:pPr>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Since graph is symmetric about y-axis, the modulus function is an even function. Because of how absolute values behave, it is important to include negative inputs when graphing absolute-value functions.  </a:t>
            </a:r>
          </a:p>
          <a:p>
            <a:pPr marL="285750" indent="-285750">
              <a:buFont typeface="Arial" panose="020B0604020202020204" pitchFamily="34" charset="0"/>
              <a:buChar char="•"/>
            </a:pPr>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Let x be variable (modulus function as mentioned in the previous slide) whose values lies from -3 to 3, which is the domain of the graph. </a:t>
            </a:r>
          </a:p>
          <a:p>
            <a:pPr marL="285750" indent="-285750">
              <a:buFont typeface="Arial" panose="020B0604020202020204" pitchFamily="34" charset="0"/>
              <a:buChar char="•"/>
            </a:pPr>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Suppose x-axis shows the value of variable x and the y-axis shows the value of function y, then we can plot the graph as per the given values in the table here.</a:t>
            </a:r>
          </a:p>
          <a:p>
            <a:endParaRPr lang="en-US" sz="2400" b="1" dirty="0">
              <a:latin typeface="Segoe UI" panose="020B0502040204020203" pitchFamily="34" charset="0"/>
              <a:cs typeface="Segoe UI" panose="020B0502040204020203" pitchFamily="34" charset="0"/>
            </a:endParaRPr>
          </a:p>
        </p:txBody>
      </p:sp>
      <p:graphicFrame>
        <p:nvGraphicFramePr>
          <p:cNvPr id="3" name="Table 5">
            <a:extLst>
              <a:ext uri="{FF2B5EF4-FFF2-40B4-BE49-F238E27FC236}">
                <a16:creationId xmlns:a16="http://schemas.microsoft.com/office/drawing/2014/main" id="{B25DC01B-FF5B-4DAC-9103-ADA18DF6D5B1}"/>
              </a:ext>
            </a:extLst>
          </p:cNvPr>
          <p:cNvGraphicFramePr>
            <a:graphicFrameLocks noGrp="1"/>
          </p:cNvGraphicFramePr>
          <p:nvPr>
            <p:extLst>
              <p:ext uri="{D42A27DB-BD31-4B8C-83A1-F6EECF244321}">
                <p14:modId xmlns:p14="http://schemas.microsoft.com/office/powerpoint/2010/main" val="2933767623"/>
              </p:ext>
            </p:extLst>
          </p:nvPr>
        </p:nvGraphicFramePr>
        <p:xfrm>
          <a:off x="1114582" y="4484506"/>
          <a:ext cx="5652360" cy="1112520"/>
        </p:xfrm>
        <a:graphic>
          <a:graphicData uri="http://schemas.openxmlformats.org/drawingml/2006/table">
            <a:tbl>
              <a:tblPr>
                <a:tableStyleId>{5C22544A-7EE6-4342-B048-85BDC9FD1C3A}</a:tableStyleId>
              </a:tblPr>
              <a:tblGrid>
                <a:gridCol w="706545">
                  <a:extLst>
                    <a:ext uri="{9D8B030D-6E8A-4147-A177-3AD203B41FA5}">
                      <a16:colId xmlns:a16="http://schemas.microsoft.com/office/drawing/2014/main" val="1986749176"/>
                    </a:ext>
                  </a:extLst>
                </a:gridCol>
                <a:gridCol w="706545">
                  <a:extLst>
                    <a:ext uri="{9D8B030D-6E8A-4147-A177-3AD203B41FA5}">
                      <a16:colId xmlns:a16="http://schemas.microsoft.com/office/drawing/2014/main" val="3376088398"/>
                    </a:ext>
                  </a:extLst>
                </a:gridCol>
                <a:gridCol w="706545">
                  <a:extLst>
                    <a:ext uri="{9D8B030D-6E8A-4147-A177-3AD203B41FA5}">
                      <a16:colId xmlns:a16="http://schemas.microsoft.com/office/drawing/2014/main" val="2596369596"/>
                    </a:ext>
                  </a:extLst>
                </a:gridCol>
                <a:gridCol w="706545">
                  <a:extLst>
                    <a:ext uri="{9D8B030D-6E8A-4147-A177-3AD203B41FA5}">
                      <a16:colId xmlns:a16="http://schemas.microsoft.com/office/drawing/2014/main" val="4092939985"/>
                    </a:ext>
                  </a:extLst>
                </a:gridCol>
                <a:gridCol w="706545">
                  <a:extLst>
                    <a:ext uri="{9D8B030D-6E8A-4147-A177-3AD203B41FA5}">
                      <a16:colId xmlns:a16="http://schemas.microsoft.com/office/drawing/2014/main" val="2843655113"/>
                    </a:ext>
                  </a:extLst>
                </a:gridCol>
                <a:gridCol w="706545">
                  <a:extLst>
                    <a:ext uri="{9D8B030D-6E8A-4147-A177-3AD203B41FA5}">
                      <a16:colId xmlns:a16="http://schemas.microsoft.com/office/drawing/2014/main" val="2802064826"/>
                    </a:ext>
                  </a:extLst>
                </a:gridCol>
                <a:gridCol w="706545">
                  <a:extLst>
                    <a:ext uri="{9D8B030D-6E8A-4147-A177-3AD203B41FA5}">
                      <a16:colId xmlns:a16="http://schemas.microsoft.com/office/drawing/2014/main" val="1414382886"/>
                    </a:ext>
                  </a:extLst>
                </a:gridCol>
                <a:gridCol w="706545">
                  <a:extLst>
                    <a:ext uri="{9D8B030D-6E8A-4147-A177-3AD203B41FA5}">
                      <a16:colId xmlns:a16="http://schemas.microsoft.com/office/drawing/2014/main" val="2946597206"/>
                    </a:ext>
                  </a:extLst>
                </a:gridCol>
              </a:tblGrid>
              <a:tr h="370840">
                <a:tc>
                  <a:txBody>
                    <a:bodyPr/>
                    <a:lstStyle/>
                    <a:p>
                      <a:pPr algn="ctr"/>
                      <a:endParaRPr lang="en-US"/>
                    </a:p>
                  </a:txBody>
                  <a:tcPr/>
                </a:tc>
                <a:tc gridSpan="3">
                  <a:txBody>
                    <a:bodyPr/>
                    <a:lstStyle/>
                    <a:p>
                      <a:pPr algn="ctr"/>
                      <a:r>
                        <a:rPr lang="en-US" dirty="0"/>
                        <a:t>x&lt;0</a:t>
                      </a:r>
                    </a:p>
                  </a:txBody>
                  <a:tcPr/>
                </a:tc>
                <a:tc hMerge="1">
                  <a:txBody>
                    <a:bodyPr/>
                    <a:lstStyle/>
                    <a:p>
                      <a:endParaRPr lang="en-US" dirty="0"/>
                    </a:p>
                  </a:txBody>
                  <a:tcPr/>
                </a:tc>
                <a:tc hMerge="1">
                  <a:txBody>
                    <a:bodyPr/>
                    <a:lstStyle/>
                    <a:p>
                      <a:endParaRPr lang="en-US" dirty="0"/>
                    </a:p>
                  </a:txBody>
                  <a:tcPr/>
                </a:tc>
                <a:tc gridSpan="4">
                  <a:txBody>
                    <a:bodyPr/>
                    <a:lstStyle/>
                    <a:p>
                      <a:pPr algn="ctr"/>
                      <a:r>
                        <a:rPr lang="en-US" dirty="0"/>
                        <a:t>x≥0</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76037200"/>
                  </a:ext>
                </a:extLst>
              </a:tr>
              <a:tr h="370840">
                <a:tc>
                  <a:txBody>
                    <a:bodyPr/>
                    <a:lstStyle/>
                    <a:p>
                      <a:pPr algn="ctr"/>
                      <a:r>
                        <a:rPr lang="en-US" dirty="0"/>
                        <a:t>x</a:t>
                      </a:r>
                    </a:p>
                  </a:txBody>
                  <a:tcPr/>
                </a:tc>
                <a:tc>
                  <a:txBody>
                    <a:bodyPr/>
                    <a:lstStyle/>
                    <a:p>
                      <a:pPr algn="ctr"/>
                      <a:r>
                        <a:rPr lang="en-US" dirty="0"/>
                        <a:t>-3</a:t>
                      </a:r>
                    </a:p>
                  </a:txBody>
                  <a:tcPr/>
                </a:tc>
                <a:tc>
                  <a:txBody>
                    <a:bodyPr/>
                    <a:lstStyle/>
                    <a:p>
                      <a:pPr algn="ctr"/>
                      <a:r>
                        <a:rPr lang="en-US" dirty="0"/>
                        <a:t>-2</a:t>
                      </a:r>
                    </a:p>
                  </a:txBody>
                  <a:tcPr/>
                </a:tc>
                <a:tc>
                  <a:txBody>
                    <a:bodyPr/>
                    <a:lstStyle/>
                    <a:p>
                      <a:pPr algn="ctr"/>
                      <a:r>
                        <a:rPr lang="en-US" dirty="0"/>
                        <a:t>-1</a:t>
                      </a:r>
                    </a:p>
                  </a:txBody>
                  <a:tcPr/>
                </a:tc>
                <a:tc>
                  <a:txBody>
                    <a:bodyPr/>
                    <a:lstStyle/>
                    <a:p>
                      <a:pPr algn="ctr"/>
                      <a:r>
                        <a:rPr lang="en-US" dirty="0"/>
                        <a:t>0</a:t>
                      </a:r>
                    </a:p>
                  </a:txBody>
                  <a:tcPr/>
                </a:tc>
                <a:tc>
                  <a:txBody>
                    <a:bodyPr/>
                    <a:lstStyle/>
                    <a:p>
                      <a:pPr algn="ctr"/>
                      <a:r>
                        <a:rPr lang="en-US" dirty="0"/>
                        <a:t>1</a:t>
                      </a:r>
                    </a:p>
                  </a:txBody>
                  <a:tcPr/>
                </a:tc>
                <a:tc>
                  <a:txBody>
                    <a:bodyPr/>
                    <a:lstStyle/>
                    <a:p>
                      <a:pPr algn="ctr"/>
                      <a:r>
                        <a:rPr lang="en-US" dirty="0"/>
                        <a:t>2</a:t>
                      </a:r>
                    </a:p>
                  </a:txBody>
                  <a:tcPr/>
                </a:tc>
                <a:tc>
                  <a:txBody>
                    <a:bodyPr/>
                    <a:lstStyle/>
                    <a:p>
                      <a:pPr algn="ctr"/>
                      <a:r>
                        <a:rPr lang="en-US" dirty="0"/>
                        <a:t>3</a:t>
                      </a:r>
                    </a:p>
                  </a:txBody>
                  <a:tcPr/>
                </a:tc>
                <a:extLst>
                  <a:ext uri="{0D108BD9-81ED-4DB2-BD59-A6C34878D82A}">
                    <a16:rowId xmlns:a16="http://schemas.microsoft.com/office/drawing/2014/main" val="2142533692"/>
                  </a:ext>
                </a:extLst>
              </a:tr>
              <a:tr h="370840">
                <a:tc>
                  <a:txBody>
                    <a:bodyPr/>
                    <a:lstStyle/>
                    <a:p>
                      <a:pPr algn="ctr"/>
                      <a:r>
                        <a:rPr lang="en-US" dirty="0"/>
                        <a:t>y</a:t>
                      </a:r>
                    </a:p>
                  </a:txBody>
                  <a:tcPr/>
                </a:tc>
                <a:tc>
                  <a:txBody>
                    <a:bodyPr/>
                    <a:lstStyle/>
                    <a:p>
                      <a:pPr algn="ctr"/>
                      <a:r>
                        <a:rPr lang="en-US" dirty="0"/>
                        <a:t>3</a:t>
                      </a:r>
                    </a:p>
                  </a:txBody>
                  <a:tcPr/>
                </a:tc>
                <a:tc>
                  <a:txBody>
                    <a:bodyPr/>
                    <a:lstStyle/>
                    <a:p>
                      <a:pPr algn="ctr"/>
                      <a:r>
                        <a:rPr lang="en-US" dirty="0"/>
                        <a:t>2</a:t>
                      </a:r>
                    </a:p>
                  </a:txBody>
                  <a:tcPr/>
                </a:tc>
                <a:tc>
                  <a:txBody>
                    <a:bodyPr/>
                    <a:lstStyle/>
                    <a:p>
                      <a:pPr algn="ctr"/>
                      <a:r>
                        <a:rPr lang="en-US" dirty="0"/>
                        <a:t>1</a:t>
                      </a:r>
                    </a:p>
                  </a:txBody>
                  <a:tcPr/>
                </a:tc>
                <a:tc>
                  <a:txBody>
                    <a:bodyPr/>
                    <a:lstStyle/>
                    <a:p>
                      <a:pPr algn="ctr"/>
                      <a:r>
                        <a:rPr lang="en-US" dirty="0"/>
                        <a:t>0</a:t>
                      </a:r>
                    </a:p>
                  </a:txBody>
                  <a:tcPr/>
                </a:tc>
                <a:tc>
                  <a:txBody>
                    <a:bodyPr/>
                    <a:lstStyle/>
                    <a:p>
                      <a:pPr algn="ctr"/>
                      <a:r>
                        <a:rPr lang="en-US" dirty="0"/>
                        <a:t>1</a:t>
                      </a:r>
                    </a:p>
                  </a:txBody>
                  <a:tcPr/>
                </a:tc>
                <a:tc>
                  <a:txBody>
                    <a:bodyPr/>
                    <a:lstStyle/>
                    <a:p>
                      <a:pPr algn="ctr"/>
                      <a:r>
                        <a:rPr lang="en-US" dirty="0"/>
                        <a:t>2</a:t>
                      </a:r>
                    </a:p>
                  </a:txBody>
                  <a:tcPr/>
                </a:tc>
                <a:tc>
                  <a:txBody>
                    <a:bodyPr/>
                    <a:lstStyle/>
                    <a:p>
                      <a:pPr algn="ctr"/>
                      <a:r>
                        <a:rPr lang="en-US" dirty="0"/>
                        <a:t>3</a:t>
                      </a:r>
                    </a:p>
                  </a:txBody>
                  <a:tcPr/>
                </a:tc>
                <a:extLst>
                  <a:ext uri="{0D108BD9-81ED-4DB2-BD59-A6C34878D82A}">
                    <a16:rowId xmlns:a16="http://schemas.microsoft.com/office/drawing/2014/main" val="3513729212"/>
                  </a:ext>
                </a:extLst>
              </a:tr>
            </a:tbl>
          </a:graphicData>
        </a:graphic>
      </p:graphicFrame>
      <p:pic>
        <p:nvPicPr>
          <p:cNvPr id="11" name="Picture 10">
            <a:extLst>
              <a:ext uri="{FF2B5EF4-FFF2-40B4-BE49-F238E27FC236}">
                <a16:creationId xmlns:a16="http://schemas.microsoft.com/office/drawing/2014/main" id="{6936EAED-BEC6-47EF-97DB-77C667980A3D}"/>
              </a:ext>
            </a:extLst>
          </p:cNvPr>
          <p:cNvPicPr>
            <a:picLocks noChangeAspect="1"/>
          </p:cNvPicPr>
          <p:nvPr/>
        </p:nvPicPr>
        <p:blipFill>
          <a:blip r:embed="rId3"/>
          <a:stretch>
            <a:fillRect/>
          </a:stretch>
        </p:blipFill>
        <p:spPr>
          <a:xfrm>
            <a:off x="7043323" y="3881566"/>
            <a:ext cx="4705350" cy="2828925"/>
          </a:xfrm>
          <a:prstGeom prst="rect">
            <a:avLst/>
          </a:prstGeom>
        </p:spPr>
      </p:pic>
    </p:spTree>
    <p:extLst>
      <p:ext uri="{BB962C8B-B14F-4D97-AF65-F5344CB8AC3E}">
        <p14:creationId xmlns:p14="http://schemas.microsoft.com/office/powerpoint/2010/main" val="1601530972"/>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12108" cy="741176"/>
          </a:xfrm>
          <a:solidFill>
            <a:srgbClr val="FCD3C2"/>
          </a:solidFill>
        </p:spPr>
        <p:txBody>
          <a:bodyPr>
            <a:normAutofit fontScale="90000"/>
          </a:bodyPr>
          <a:lstStyle/>
          <a:p>
            <a:r>
              <a:rPr lang="en-GB" sz="4400" b="1" i="1" dirty="0">
                <a:latin typeface="Segoe UI" pitchFamily="34" charset="0"/>
                <a:ea typeface="Segoe UI" panose="020B0502040204020203" pitchFamily="34" charset="0"/>
                <a:cs typeface="Segoe UI" pitchFamily="34" charset="0"/>
              </a:rPr>
              <a:t>Modulus and Inequality</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5093702"/>
              </a:xfrm>
              <a:prstGeom prst="rect">
                <a:avLst/>
              </a:prstGeom>
              <a:noFill/>
            </p:spPr>
            <p:txBody>
              <a:bodyPr wrap="square" rtlCol="0">
                <a:spAutoFit/>
              </a:bodyPr>
              <a:lstStyle/>
              <a:p>
                <a:pPr marL="12700" marR="5080">
                  <a:spcBef>
                    <a:spcPts val="100"/>
                  </a:spcBef>
                  <a:defRPr/>
                </a:pPr>
                <a:r>
                  <a:rPr lang="en-IN" sz="2000" b="1" dirty="0">
                    <a:solidFill>
                      <a:prstClr val="black"/>
                    </a:solidFill>
                    <a:latin typeface="Segoe UI"/>
                    <a:cs typeface="Segoe UI"/>
                  </a:rPr>
                  <a:t>Absolute Value Inequalities</a:t>
                </a:r>
              </a:p>
              <a:p>
                <a:pPr marL="12700" marR="5080">
                  <a:spcBef>
                    <a:spcPts val="100"/>
                  </a:spcBef>
                  <a:defRPr/>
                </a:pPr>
                <a:r>
                  <a:rPr lang="en-IN" sz="2000" dirty="0">
                    <a:solidFill>
                      <a:prstClr val="black"/>
                    </a:solidFill>
                    <a:latin typeface="Segoe UI"/>
                    <a:cs typeface="Segoe UI"/>
                  </a:rPr>
                  <a:t>In the previous section we solved equations that contained inequalities and absolute values separately. In this section we want to look at inequalities that contain absolute values. We will need to examine two separate cases.</a:t>
                </a:r>
              </a:p>
              <a:p>
                <a:pPr marL="12700" marR="5080">
                  <a:spcBef>
                    <a:spcPts val="100"/>
                  </a:spcBef>
                  <a:defRPr/>
                </a:pPr>
                <a:r>
                  <a:rPr lang="en-IN" sz="2000" b="1" dirty="0">
                    <a:solidFill>
                      <a:prstClr val="black"/>
                    </a:solidFill>
                    <a:latin typeface="Segoe UI"/>
                    <a:cs typeface="Segoe UI"/>
                  </a:rPr>
                  <a:t>1) Inequalities Involving &lt; and ≤</a:t>
                </a:r>
              </a:p>
              <a:p>
                <a:pPr marL="12700" marR="5080">
                  <a:spcBef>
                    <a:spcPts val="100"/>
                  </a:spcBef>
                  <a:defRPr/>
                </a:pPr>
                <a:r>
                  <a:rPr lang="en-IN" sz="2000" dirty="0">
                    <a:solidFill>
                      <a:prstClr val="black"/>
                    </a:solidFill>
                    <a:latin typeface="Segoe UI"/>
                    <a:cs typeface="Segoe UI"/>
                  </a:rPr>
                  <a:t>Let’s start off by looking at a fairly simple case.  </a:t>
                </a:r>
                <a14:m>
                  <m:oMath xmlns:m="http://schemas.openxmlformats.org/officeDocument/2006/math">
                    <m:r>
                      <a:rPr lang="en-IN" sz="2000" i="1" dirty="0" smtClean="0">
                        <a:solidFill>
                          <a:prstClr val="black"/>
                        </a:solidFill>
                        <a:latin typeface="Cambria Math" panose="02040503050406030204" pitchFamily="18" charset="0"/>
                        <a:cs typeface="Segoe UI"/>
                      </a:rPr>
                      <m:t>|</m:t>
                    </m:r>
                    <m:r>
                      <a:rPr lang="en-IN" sz="2000" i="1" dirty="0" smtClean="0">
                        <a:solidFill>
                          <a:prstClr val="black"/>
                        </a:solidFill>
                        <a:latin typeface="Cambria Math" panose="02040503050406030204" pitchFamily="18" charset="0"/>
                        <a:cs typeface="Segoe UI"/>
                      </a:rPr>
                      <m:t>𝑝</m:t>
                    </m:r>
                    <m:r>
                      <a:rPr lang="en-IN" sz="2000" i="1" dirty="0" smtClean="0">
                        <a:solidFill>
                          <a:prstClr val="black"/>
                        </a:solidFill>
                        <a:latin typeface="Cambria Math" panose="02040503050406030204" pitchFamily="18" charset="0"/>
                        <a:cs typeface="Segoe UI"/>
                      </a:rPr>
                      <m:t>|≤4  </m:t>
                    </m:r>
                  </m:oMath>
                </a14:m>
                <a:r>
                  <a:rPr lang="en-IN" sz="2000" dirty="0">
                    <a:solidFill>
                      <a:prstClr val="black"/>
                    </a:solidFill>
                    <a:latin typeface="Segoe UI"/>
                    <a:cs typeface="Segoe UI"/>
                  </a:rPr>
                  <a:t>This says that no matter what p is, it must have a distance of no more than 4 from the origin. This means that p must be somewhere in the range, </a:t>
                </a:r>
                <a14:m>
                  <m:oMath xmlns:m="http://schemas.openxmlformats.org/officeDocument/2006/math">
                    <m:r>
                      <a:rPr lang="en-IN" sz="2000" i="1" dirty="0" smtClean="0">
                        <a:solidFill>
                          <a:prstClr val="black"/>
                        </a:solidFill>
                        <a:latin typeface="Cambria Math" panose="02040503050406030204" pitchFamily="18" charset="0"/>
                        <a:cs typeface="Segoe UI"/>
                      </a:rPr>
                      <m:t>−4≤</m:t>
                    </m:r>
                    <m:r>
                      <a:rPr lang="en-IN" sz="2000" i="1" dirty="0" smtClean="0">
                        <a:solidFill>
                          <a:prstClr val="black"/>
                        </a:solidFill>
                        <a:latin typeface="Cambria Math" panose="02040503050406030204" pitchFamily="18" charset="0"/>
                        <a:cs typeface="Segoe UI"/>
                      </a:rPr>
                      <m:t>𝑝</m:t>
                    </m:r>
                    <m:r>
                      <a:rPr lang="en-IN" sz="2000" i="1" dirty="0" smtClean="0">
                        <a:solidFill>
                          <a:prstClr val="black"/>
                        </a:solidFill>
                        <a:latin typeface="Cambria Math" panose="02040503050406030204" pitchFamily="18" charset="0"/>
                        <a:cs typeface="Segoe UI"/>
                      </a:rPr>
                      <m:t>≤4</m:t>
                    </m:r>
                  </m:oMath>
                </a14:m>
                <a:r>
                  <a:rPr lang="en-IN" sz="2000" dirty="0">
                    <a:solidFill>
                      <a:prstClr val="black"/>
                    </a:solidFill>
                    <a:latin typeface="Segoe UI"/>
                    <a:cs typeface="Segoe UI"/>
                  </a:rPr>
                  <a:t>.  We could have a similar inequality with the &lt; and get a similar result.</a:t>
                </a:r>
              </a:p>
              <a:p>
                <a:pPr marL="12700" marR="5080">
                  <a:spcBef>
                    <a:spcPts val="100"/>
                  </a:spcBef>
                  <a:defRPr/>
                </a:pPr>
                <a:r>
                  <a:rPr lang="en-IN" sz="2000" dirty="0">
                    <a:solidFill>
                      <a:prstClr val="black"/>
                    </a:solidFill>
                    <a:latin typeface="Segoe UI"/>
                    <a:cs typeface="Segoe UI"/>
                  </a:rPr>
                  <a:t>In general, we have the following formulas to use here,</a:t>
                </a:r>
              </a:p>
              <a:p>
                <a:pPr marL="12700" marR="5080">
                  <a:spcBef>
                    <a:spcPts val="100"/>
                  </a:spcBef>
                  <a:defRPr/>
                </a:pPr>
                <a14:m>
                  <m:oMathPara xmlns:m="http://schemas.openxmlformats.org/officeDocument/2006/math">
                    <m:oMathParaPr>
                      <m:jc m:val="centerGroup"/>
                    </m:oMathParaPr>
                    <m:oMath xmlns:m="http://schemas.openxmlformats.org/officeDocument/2006/math">
                      <m:r>
                        <a:rPr lang="en-US" sz="2400" b="0" i="1" smtClean="0">
                          <a:solidFill>
                            <a:prstClr val="black"/>
                          </a:solidFill>
                          <a:latin typeface="Cambria Math" panose="02040503050406030204" pitchFamily="18" charset="0"/>
                          <a:cs typeface="Segoe UI"/>
                        </a:rPr>
                        <m:t>𝑖𝑓</m:t>
                      </m:r>
                      <m:r>
                        <a:rPr lang="en-US" sz="2400" b="0" i="1" smtClean="0">
                          <a:solidFill>
                            <a:prstClr val="black"/>
                          </a:solidFill>
                          <a:latin typeface="Cambria Math" panose="02040503050406030204" pitchFamily="18" charset="0"/>
                          <a:cs typeface="Segoe UI"/>
                        </a:rPr>
                        <m:t> </m:t>
                      </m:r>
                      <m:d>
                        <m:dPr>
                          <m:begChr m:val="|"/>
                          <m:endChr m:val="|"/>
                          <m:ctrlPr>
                            <a:rPr lang="en-US" sz="2400" b="0" i="1" smtClean="0">
                              <a:solidFill>
                                <a:prstClr val="black"/>
                              </a:solidFill>
                              <a:latin typeface="Cambria Math" panose="02040503050406030204" pitchFamily="18" charset="0"/>
                              <a:cs typeface="Segoe UI"/>
                            </a:rPr>
                          </m:ctrlPr>
                        </m:dPr>
                        <m:e>
                          <m:r>
                            <a:rPr lang="en-US" sz="2400" b="0" i="1" smtClean="0">
                              <a:solidFill>
                                <a:prstClr val="black"/>
                              </a:solidFill>
                              <a:latin typeface="Cambria Math" panose="02040503050406030204" pitchFamily="18" charset="0"/>
                              <a:cs typeface="Segoe UI"/>
                            </a:rPr>
                            <m:t>𝑝</m:t>
                          </m:r>
                        </m:e>
                      </m:d>
                      <m:r>
                        <a:rPr lang="en-US" sz="2400" b="0" i="1" smtClean="0">
                          <a:solidFill>
                            <a:prstClr val="black"/>
                          </a:solidFill>
                          <a:latin typeface="Cambria Math" panose="02040503050406030204" pitchFamily="18" charset="0"/>
                          <a:ea typeface="Cambria Math" panose="02040503050406030204" pitchFamily="18" charset="0"/>
                          <a:cs typeface="Segoe UI"/>
                        </a:rPr>
                        <m:t>≤</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 </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&gt;0 </m:t>
                      </m:r>
                      <m:r>
                        <a:rPr lang="en-US" sz="2400" b="0" i="1" smtClean="0">
                          <a:solidFill>
                            <a:prstClr val="black"/>
                          </a:solidFill>
                          <a:latin typeface="Cambria Math" panose="02040503050406030204" pitchFamily="18" charset="0"/>
                          <a:ea typeface="Cambria Math" panose="02040503050406030204" pitchFamily="18" charset="0"/>
                          <a:cs typeface="Segoe UI"/>
                        </a:rPr>
                        <m:t>𝑡h𝑒𝑛</m:t>
                      </m:r>
                      <m:r>
                        <a:rPr lang="en-US" sz="2400" b="0" i="1" smtClean="0">
                          <a:solidFill>
                            <a:prstClr val="black"/>
                          </a:solidFill>
                          <a:latin typeface="Cambria Math" panose="02040503050406030204" pitchFamily="18" charset="0"/>
                          <a:ea typeface="Cambria Math" panose="02040503050406030204" pitchFamily="18" charset="0"/>
                          <a:cs typeface="Segoe UI"/>
                        </a:rPr>
                        <m:t> −</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m:t>
                      </m:r>
                      <m:r>
                        <a:rPr lang="en-US" sz="2400" b="0" i="1" smtClean="0">
                          <a:solidFill>
                            <a:prstClr val="black"/>
                          </a:solidFill>
                          <a:latin typeface="Cambria Math" panose="02040503050406030204" pitchFamily="18" charset="0"/>
                          <a:ea typeface="Cambria Math" panose="02040503050406030204" pitchFamily="18" charset="0"/>
                          <a:cs typeface="Segoe UI"/>
                        </a:rPr>
                        <m:t>𝑝</m:t>
                      </m:r>
                      <m:r>
                        <a:rPr lang="en-US" sz="2400" b="0" i="1" smtClean="0">
                          <a:solidFill>
                            <a:prstClr val="black"/>
                          </a:solidFill>
                          <a:latin typeface="Cambria Math" panose="02040503050406030204" pitchFamily="18" charset="0"/>
                          <a:ea typeface="Cambria Math" panose="02040503050406030204" pitchFamily="18" charset="0"/>
                          <a:cs typeface="Segoe UI"/>
                        </a:rPr>
                        <m:t>≤</m:t>
                      </m:r>
                      <m:r>
                        <a:rPr lang="en-US" sz="2400" b="0" i="1" smtClean="0">
                          <a:solidFill>
                            <a:prstClr val="black"/>
                          </a:solidFill>
                          <a:latin typeface="Cambria Math" panose="02040503050406030204" pitchFamily="18" charset="0"/>
                          <a:ea typeface="Cambria Math" panose="02040503050406030204" pitchFamily="18" charset="0"/>
                          <a:cs typeface="Segoe UI"/>
                        </a:rPr>
                        <m:t>𝑏</m:t>
                      </m:r>
                    </m:oMath>
                  </m:oMathPara>
                </a14:m>
                <a:endParaRPr lang="en-US" sz="2400" b="0" dirty="0">
                  <a:solidFill>
                    <a:prstClr val="black"/>
                  </a:solidFill>
                  <a:latin typeface="Segoe UI"/>
                  <a:ea typeface="Cambria Math" panose="02040503050406030204" pitchFamily="18" charset="0"/>
                  <a:cs typeface="Segoe UI"/>
                </a:endParaRPr>
              </a:p>
              <a:p>
                <a:pPr marL="12700" marR="5080">
                  <a:spcBef>
                    <a:spcPts val="100"/>
                  </a:spcBef>
                  <a:defRPr/>
                </a:pPr>
                <a14:m>
                  <m:oMathPara xmlns:m="http://schemas.openxmlformats.org/officeDocument/2006/math">
                    <m:oMathParaPr>
                      <m:jc m:val="centerGroup"/>
                    </m:oMathParaPr>
                    <m:oMath xmlns:m="http://schemas.openxmlformats.org/officeDocument/2006/math">
                      <m:r>
                        <a:rPr lang="en-US" sz="2400" b="0" i="1" smtClean="0">
                          <a:solidFill>
                            <a:prstClr val="black"/>
                          </a:solidFill>
                          <a:latin typeface="Cambria Math" panose="02040503050406030204" pitchFamily="18" charset="0"/>
                          <a:cs typeface="Segoe UI"/>
                        </a:rPr>
                        <m:t>𝑖𝑓</m:t>
                      </m:r>
                      <m:r>
                        <a:rPr lang="en-US" sz="2400" b="0" i="1" smtClean="0">
                          <a:solidFill>
                            <a:prstClr val="black"/>
                          </a:solidFill>
                          <a:latin typeface="Cambria Math" panose="02040503050406030204" pitchFamily="18" charset="0"/>
                          <a:cs typeface="Segoe UI"/>
                        </a:rPr>
                        <m:t> </m:t>
                      </m:r>
                      <m:d>
                        <m:dPr>
                          <m:begChr m:val="|"/>
                          <m:endChr m:val="|"/>
                          <m:ctrlPr>
                            <a:rPr lang="en-US" sz="2400" b="0" i="1" smtClean="0">
                              <a:solidFill>
                                <a:prstClr val="black"/>
                              </a:solidFill>
                              <a:latin typeface="Cambria Math" panose="02040503050406030204" pitchFamily="18" charset="0"/>
                              <a:cs typeface="Segoe UI"/>
                            </a:rPr>
                          </m:ctrlPr>
                        </m:dPr>
                        <m:e>
                          <m:r>
                            <a:rPr lang="en-US" sz="2400" b="0" i="1" smtClean="0">
                              <a:solidFill>
                                <a:prstClr val="black"/>
                              </a:solidFill>
                              <a:latin typeface="Cambria Math" panose="02040503050406030204" pitchFamily="18" charset="0"/>
                              <a:cs typeface="Segoe UI"/>
                            </a:rPr>
                            <m:t>𝑝</m:t>
                          </m:r>
                        </m:e>
                      </m:d>
                      <m:r>
                        <a:rPr lang="en-US" sz="2400" b="0" i="1" smtClean="0">
                          <a:solidFill>
                            <a:prstClr val="black"/>
                          </a:solidFill>
                          <a:latin typeface="Cambria Math" panose="02040503050406030204" pitchFamily="18" charset="0"/>
                          <a:cs typeface="Segoe UI"/>
                        </a:rPr>
                        <m:t>&lt;</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 </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&gt;0 </m:t>
                      </m:r>
                      <m:r>
                        <a:rPr lang="en-US" sz="2400" b="0" i="1" smtClean="0">
                          <a:solidFill>
                            <a:prstClr val="black"/>
                          </a:solidFill>
                          <a:latin typeface="Cambria Math" panose="02040503050406030204" pitchFamily="18" charset="0"/>
                          <a:ea typeface="Cambria Math" panose="02040503050406030204" pitchFamily="18" charset="0"/>
                          <a:cs typeface="Segoe UI"/>
                        </a:rPr>
                        <m:t>𝑡h𝑒𝑛</m:t>
                      </m:r>
                      <m:r>
                        <a:rPr lang="en-US" sz="2400" b="0" i="1" smtClean="0">
                          <a:solidFill>
                            <a:prstClr val="black"/>
                          </a:solidFill>
                          <a:latin typeface="Cambria Math" panose="02040503050406030204" pitchFamily="18" charset="0"/>
                          <a:ea typeface="Cambria Math" panose="02040503050406030204" pitchFamily="18" charset="0"/>
                          <a:cs typeface="Segoe UI"/>
                        </a:rPr>
                        <m:t> −</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&lt;</m:t>
                      </m:r>
                      <m:r>
                        <a:rPr lang="en-US" sz="2400" b="0" i="1" smtClean="0">
                          <a:solidFill>
                            <a:prstClr val="black"/>
                          </a:solidFill>
                          <a:latin typeface="Cambria Math" panose="02040503050406030204" pitchFamily="18" charset="0"/>
                          <a:ea typeface="Cambria Math" panose="02040503050406030204" pitchFamily="18" charset="0"/>
                          <a:cs typeface="Segoe UI"/>
                        </a:rPr>
                        <m:t>𝑝</m:t>
                      </m:r>
                      <m:r>
                        <a:rPr lang="en-US" sz="2400" b="0" i="1" smtClean="0">
                          <a:solidFill>
                            <a:prstClr val="black"/>
                          </a:solidFill>
                          <a:latin typeface="Cambria Math" panose="02040503050406030204" pitchFamily="18" charset="0"/>
                          <a:ea typeface="Cambria Math" panose="02040503050406030204" pitchFamily="18" charset="0"/>
                          <a:cs typeface="Segoe UI"/>
                        </a:rPr>
                        <m:t>&lt;</m:t>
                      </m:r>
                      <m:r>
                        <a:rPr lang="en-US" sz="2400" b="0" i="1" smtClean="0">
                          <a:solidFill>
                            <a:prstClr val="black"/>
                          </a:solidFill>
                          <a:latin typeface="Cambria Math" panose="02040503050406030204" pitchFamily="18" charset="0"/>
                          <a:ea typeface="Cambria Math" panose="02040503050406030204" pitchFamily="18" charset="0"/>
                          <a:cs typeface="Segoe UI"/>
                        </a:rPr>
                        <m:t>𝑏</m:t>
                      </m:r>
                    </m:oMath>
                  </m:oMathPara>
                </a14:m>
                <a:endParaRPr lang="en-US" sz="2400" b="0" dirty="0">
                  <a:solidFill>
                    <a:prstClr val="black"/>
                  </a:solidFill>
                  <a:latin typeface="Segoe UI"/>
                  <a:ea typeface="Cambria Math" panose="02040503050406030204" pitchFamily="18" charset="0"/>
                  <a:cs typeface="Segoe UI"/>
                </a:endParaRPr>
              </a:p>
              <a:p>
                <a:pPr marL="12700" marR="5080">
                  <a:spcBef>
                    <a:spcPts val="100"/>
                  </a:spcBef>
                  <a:defRPr/>
                </a:pPr>
                <a:endParaRPr lang="en-IN" sz="2400" dirty="0">
                  <a:solidFill>
                    <a:prstClr val="black"/>
                  </a:solidFill>
                  <a:latin typeface="Segoe UI"/>
                  <a:cs typeface="Segoe UI"/>
                </a:endParaRPr>
              </a:p>
              <a:p>
                <a:pPr marL="12700" marR="5080">
                  <a:spcBef>
                    <a:spcPts val="100"/>
                  </a:spcBef>
                  <a:defRPr/>
                </a:pPr>
                <a:r>
                  <a:rPr lang="en-IN" sz="2000" dirty="0">
                    <a:solidFill>
                      <a:prstClr val="black"/>
                    </a:solidFill>
                    <a:latin typeface="Segoe UI"/>
                    <a:cs typeface="Segoe UI"/>
                  </a:rPr>
                  <a:t>Notice that this does </a:t>
                </a:r>
                <a:r>
                  <a:rPr lang="en-IN" sz="2000" b="1" dirty="0">
                    <a:solidFill>
                      <a:prstClr val="black"/>
                    </a:solidFill>
                    <a:latin typeface="Segoe UI"/>
                    <a:cs typeface="Segoe UI"/>
                  </a:rPr>
                  <a:t>require</a:t>
                </a:r>
                <a:r>
                  <a:rPr lang="en-IN" sz="2000" dirty="0">
                    <a:solidFill>
                      <a:prstClr val="black"/>
                    </a:solidFill>
                    <a:latin typeface="Segoe UI"/>
                    <a:cs typeface="Segoe UI"/>
                  </a:rPr>
                  <a:t> b to be positive.</a:t>
                </a:r>
              </a:p>
              <a:p>
                <a:pPr marL="12700" marR="5080" lvl="0" indent="0" algn="l" defTabSz="914400" rtl="0" eaLnBrk="1" fontAlgn="auto" latinLnBrk="0" hangingPunct="1">
                  <a:lnSpc>
                    <a:spcPct val="100000"/>
                  </a:lnSpc>
                  <a:spcBef>
                    <a:spcPts val="100"/>
                  </a:spcBef>
                  <a:spcAft>
                    <a:spcPts val="0"/>
                  </a:spcAft>
                  <a:buClrTx/>
                  <a:buSzTx/>
                  <a:buFontTx/>
                  <a:buNone/>
                  <a:tabLst/>
                  <a:defRPr/>
                </a:pPr>
                <a:endParaRPr kumimoji="0" lang="en-IN" sz="2400" b="0" i="0" u="none" strike="noStrike" kern="1200" cap="none" spc="0" normalizeH="0" baseline="0" noProof="0" dirty="0">
                  <a:ln>
                    <a:noFill/>
                  </a:ln>
                  <a:solidFill>
                    <a:prstClr val="black"/>
                  </a:solidFill>
                  <a:effectLst/>
                  <a:uLnTx/>
                  <a:uFillTx/>
                  <a:latin typeface="Segoe UI"/>
                  <a:ea typeface="+mn-ea"/>
                  <a:cs typeface="Segoe UI"/>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91075" y="1600200"/>
                <a:ext cx="10809850" cy="5093702"/>
              </a:xfrm>
              <a:prstGeom prst="rect">
                <a:avLst/>
              </a:prstGeom>
              <a:blipFill>
                <a:blip r:embed="rId3"/>
                <a:stretch>
                  <a:fillRect l="-451" t="-599"/>
                </a:stretch>
              </a:blipFill>
            </p:spPr>
            <p:txBody>
              <a:bodyPr/>
              <a:lstStyle/>
              <a:p>
                <a:r>
                  <a:rPr lang="en-US">
                    <a:noFill/>
                  </a:rPr>
                  <a:t> </a:t>
                </a:r>
              </a:p>
            </p:txBody>
          </p:sp>
        </mc:Fallback>
      </mc:AlternateContent>
    </p:spTree>
    <p:extLst>
      <p:ext uri="{BB962C8B-B14F-4D97-AF65-F5344CB8AC3E}">
        <p14:creationId xmlns:p14="http://schemas.microsoft.com/office/powerpoint/2010/main" val="3838323461"/>
      </p:ext>
    </p:extLst>
  </p:cSld>
  <p:clrMapOvr>
    <a:masterClrMapping/>
  </p:clrMapOvr>
  <p:transition spd="slow">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1210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Example</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4835106"/>
              </a:xfrm>
              <a:prstGeom prst="rect">
                <a:avLst/>
              </a:prstGeom>
              <a:noFill/>
            </p:spPr>
            <p:txBody>
              <a:bodyPr wrap="square" rtlCol="0">
                <a:spAutoFit/>
              </a:bodyPr>
              <a:lstStyle/>
              <a:p>
                <a:r>
                  <a:rPr lang="en-IN" sz="2000" b="1" dirty="0">
                    <a:solidFill>
                      <a:schemeClr val="tx1"/>
                    </a:solidFill>
                    <a:latin typeface="Segoe UI" panose="020B0502040204020203" pitchFamily="34" charset="0"/>
                    <a:ea typeface="Segoe UI" panose="020B0502040204020203" pitchFamily="34" charset="0"/>
                    <a:cs typeface="Segoe UI" panose="020B0502040204020203" pitchFamily="34" charset="0"/>
                  </a:rPr>
                  <a:t>Solve each of the following.</a:t>
                </a:r>
              </a:p>
              <a:p>
                <a:pPr marL="457200" indent="-457200">
                  <a:buFont typeface="+mj-lt"/>
                  <a:buAutoNum type="arabicPeriod"/>
                </a:pPr>
                <a14:m>
                  <m:oMath xmlns:m="http://schemas.openxmlformats.org/officeDocument/2006/math">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−4|&lt;10</m:t>
                    </m:r>
                  </m:oMath>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As with equations p simply represents whatever is inside the absolute value bars. So, with this first one we have,</a:t>
                </a:r>
              </a:p>
              <a:p>
                <a14:m>
                  <m:oMathPara xmlns:m="http://schemas.openxmlformats.org/officeDocument/2006/math">
                    <m:oMathParaPr>
                      <m:jc m:val="centerGroup"/>
                    </m:oMathParaPr>
                    <m:oMath xmlns:m="http://schemas.openxmlformats.org/officeDocument/2006/math">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−10&lt;2</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−4&lt;10. </m:t>
                      </m:r>
                    </m:oMath>
                  </m:oMathPara>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Now, this is nothing more than a fairly simple double inequality to solve so let’s do that. </a:t>
                </a:r>
                <a14:m>
                  <m:oMath xmlns:m="http://schemas.openxmlformats.org/officeDocument/2006/math">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−6&lt;2</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&lt;14  </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𝑖</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𝑒</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  −3&lt;</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&lt;7</m:t>
                    </m:r>
                  </m:oMath>
                </a14:m>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   The interval notation for this solution is (−3,7).</a:t>
                </a:r>
              </a:p>
              <a:p>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2. </a:t>
                </a:r>
                <a14:m>
                  <m:oMath xmlns:m="http://schemas.openxmlformats.org/officeDocument/2006/math">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|9</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𝑚</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+2|≤1</m:t>
                    </m:r>
                  </m:oMath>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a14:m>
                  <m:oMathPara xmlns:m="http://schemas.openxmlformats.org/officeDocument/2006/math">
                    <m:oMathParaPr>
                      <m:jc m:val="left"/>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−1≤9</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𝑚</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+2≤1</m:t>
                      </m:r>
                    </m:oMath>
                  </m:oMathPara>
                </a14:m>
                <a:endParaRPr lang="en-US" sz="2000" b="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a14:m>
                  <m:oMathPara xmlns:m="http://schemas.openxmlformats.org/officeDocument/2006/math">
                    <m:oMathParaPr>
                      <m:jc m:val="left"/>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−3≤9</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𝑚</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≤−1</m:t>
                      </m:r>
                    </m:oMath>
                  </m:oMathPara>
                </a14:m>
                <a:endParaRPr lang="en-US" sz="2000" b="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a14:m>
                  <m:oMathPara xmlns:m="http://schemas.openxmlformats.org/officeDocument/2006/math">
                    <m:oMathParaPr>
                      <m:jc m:val="left"/>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f>
                        <m:fPr>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fPr>
                        <m:num>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1</m:t>
                          </m:r>
                        </m:num>
                        <m:den>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3</m:t>
                          </m:r>
                        </m:den>
                      </m:f>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𝑚</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f>
                        <m:fPr>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fPr>
                        <m:num>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1</m:t>
                          </m:r>
                        </m:num>
                        <m:den>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9</m:t>
                          </m:r>
                        </m:den>
                      </m:f>
                    </m:oMath>
                  </m:oMathPara>
                </a14:m>
                <a:endParaRPr lang="en-US" sz="2000" b="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The interval notation is </a:t>
                </a:r>
                <a14:m>
                  <m:oMath xmlns:m="http://schemas.openxmlformats.org/officeDocument/2006/math">
                    <m:d>
                      <m:dPr>
                        <m:begChr m:val="["/>
                        <m:endChr m:val="]"/>
                        <m:ctrlPr>
                          <a:rPr lang="en-IN" sz="2000" i="1" smtClean="0">
                            <a:solidFill>
                              <a:schemeClr val="tx1"/>
                            </a:solidFill>
                            <a:latin typeface="Cambria Math" panose="02040503050406030204" pitchFamily="18" charset="0"/>
                            <a:cs typeface="Segoe UI" panose="020B0502040204020203" pitchFamily="34" charset="0"/>
                          </a:rPr>
                        </m:ctrlPr>
                      </m:dPr>
                      <m:e>
                        <m:r>
                          <a:rPr lang="en-US" sz="2000" b="0" i="1" smtClean="0">
                            <a:solidFill>
                              <a:schemeClr val="tx1"/>
                            </a:solidFill>
                            <a:latin typeface="Cambria Math" panose="02040503050406030204" pitchFamily="18" charset="0"/>
                            <a:cs typeface="Segoe UI" panose="020B0502040204020203" pitchFamily="34" charset="0"/>
                          </a:rPr>
                          <m:t>−</m:t>
                        </m:r>
                        <m:f>
                          <m:fPr>
                            <m:ctrlPr>
                              <a:rPr lang="en-US" sz="2000" b="0" i="1" smtClean="0">
                                <a:solidFill>
                                  <a:schemeClr val="tx1"/>
                                </a:solidFill>
                                <a:latin typeface="Cambria Math" panose="02040503050406030204" pitchFamily="18" charset="0"/>
                                <a:cs typeface="Segoe UI" panose="020B0502040204020203" pitchFamily="34" charset="0"/>
                              </a:rPr>
                            </m:ctrlPr>
                          </m:fPr>
                          <m:num>
                            <m:r>
                              <a:rPr lang="en-US" sz="2000" b="0" i="1" smtClean="0">
                                <a:solidFill>
                                  <a:schemeClr val="tx1"/>
                                </a:solidFill>
                                <a:latin typeface="Cambria Math" panose="02040503050406030204" pitchFamily="18" charset="0"/>
                                <a:cs typeface="Segoe UI" panose="020B0502040204020203" pitchFamily="34" charset="0"/>
                              </a:rPr>
                              <m:t>1</m:t>
                            </m:r>
                          </m:num>
                          <m:den>
                            <m:r>
                              <a:rPr lang="en-US" sz="2000" b="0" i="1" smtClean="0">
                                <a:solidFill>
                                  <a:schemeClr val="tx1"/>
                                </a:solidFill>
                                <a:latin typeface="Cambria Math" panose="02040503050406030204" pitchFamily="18" charset="0"/>
                                <a:cs typeface="Segoe UI" panose="020B0502040204020203" pitchFamily="34" charset="0"/>
                              </a:rPr>
                              <m:t>3</m:t>
                            </m:r>
                          </m:den>
                        </m:f>
                        <m:r>
                          <a:rPr lang="en-US" sz="2000" b="0" i="1" smtClean="0">
                            <a:solidFill>
                              <a:schemeClr val="tx1"/>
                            </a:solidFill>
                            <a:latin typeface="Cambria Math" panose="02040503050406030204" pitchFamily="18" charset="0"/>
                            <a:cs typeface="Segoe UI" panose="020B0502040204020203" pitchFamily="34" charset="0"/>
                          </a:rPr>
                          <m:t>, −</m:t>
                        </m:r>
                        <m:f>
                          <m:fPr>
                            <m:ctrlPr>
                              <a:rPr lang="en-US" sz="2000" b="0" i="1" smtClean="0">
                                <a:solidFill>
                                  <a:schemeClr val="tx1"/>
                                </a:solidFill>
                                <a:latin typeface="Cambria Math" panose="02040503050406030204" pitchFamily="18" charset="0"/>
                                <a:cs typeface="Segoe UI" panose="020B0502040204020203" pitchFamily="34" charset="0"/>
                              </a:rPr>
                            </m:ctrlPr>
                          </m:fPr>
                          <m:num>
                            <m:r>
                              <a:rPr lang="en-US" sz="2000" b="0" i="1" smtClean="0">
                                <a:solidFill>
                                  <a:schemeClr val="tx1"/>
                                </a:solidFill>
                                <a:latin typeface="Cambria Math" panose="02040503050406030204" pitchFamily="18" charset="0"/>
                                <a:cs typeface="Segoe UI" panose="020B0502040204020203" pitchFamily="34" charset="0"/>
                              </a:rPr>
                              <m:t>1</m:t>
                            </m:r>
                          </m:num>
                          <m:den>
                            <m:r>
                              <a:rPr lang="en-US" sz="2000" b="0" i="1" smtClean="0">
                                <a:solidFill>
                                  <a:schemeClr val="tx1"/>
                                </a:solidFill>
                                <a:latin typeface="Cambria Math" panose="02040503050406030204" pitchFamily="18" charset="0"/>
                                <a:cs typeface="Segoe UI" panose="020B0502040204020203" pitchFamily="34" charset="0"/>
                              </a:rPr>
                              <m:t>9</m:t>
                            </m:r>
                          </m:den>
                        </m:f>
                      </m:e>
                    </m:d>
                  </m:oMath>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12700" marR="5080" lvl="0" indent="0" algn="l" defTabSz="914400" rtl="0" eaLnBrk="1" fontAlgn="auto" latinLnBrk="0" hangingPunct="1">
                  <a:lnSpc>
                    <a:spcPct val="100000"/>
                  </a:lnSpc>
                  <a:spcBef>
                    <a:spcPts val="100"/>
                  </a:spcBef>
                  <a:spcAft>
                    <a:spcPts val="0"/>
                  </a:spcAft>
                  <a:buClrTx/>
                  <a:buSzTx/>
                  <a:buFontTx/>
                  <a:buNone/>
                  <a:tabLst/>
                  <a:defRPr/>
                </a:pPr>
                <a:endParaRPr kumimoji="0" lang="en-IN" sz="2000" b="0" i="0" u="none" strike="noStrike" kern="1200" cap="none" spc="0" normalizeH="0" baseline="0" noProof="0" dirty="0">
                  <a:ln>
                    <a:noFill/>
                  </a:ln>
                  <a:solidFill>
                    <a:prstClr val="black"/>
                  </a:solidFill>
                  <a:effectLst/>
                  <a:uLnTx/>
                  <a:uFillTx/>
                  <a:latin typeface="Segoe UI"/>
                  <a:ea typeface="+mn-ea"/>
                  <a:cs typeface="Segoe UI"/>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91075" y="1600200"/>
                <a:ext cx="10809850" cy="4835106"/>
              </a:xfrm>
              <a:prstGeom prst="rect">
                <a:avLst/>
              </a:prstGeom>
              <a:blipFill>
                <a:blip r:embed="rId3"/>
                <a:stretch>
                  <a:fillRect l="-564" t="-631"/>
                </a:stretch>
              </a:blipFill>
            </p:spPr>
            <p:txBody>
              <a:bodyPr/>
              <a:lstStyle/>
              <a:p>
                <a:r>
                  <a:rPr lang="en-US">
                    <a:noFill/>
                  </a:rPr>
                  <a:t> </a:t>
                </a:r>
              </a:p>
            </p:txBody>
          </p:sp>
        </mc:Fallback>
      </mc:AlternateContent>
    </p:spTree>
    <p:extLst>
      <p:ext uri="{BB962C8B-B14F-4D97-AF65-F5344CB8AC3E}">
        <p14:creationId xmlns:p14="http://schemas.microsoft.com/office/powerpoint/2010/main" val="980144475"/>
      </p:ext>
    </p:extLst>
  </p:cSld>
  <p:clrMapOvr>
    <a:masterClrMapping/>
  </p:clrMapOvr>
  <p:transition spd="slow">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12108" cy="741176"/>
          </a:xfrm>
          <a:solidFill>
            <a:srgbClr val="FCD3C2"/>
          </a:solidFill>
        </p:spPr>
        <p:txBody>
          <a:bodyPr>
            <a:normAutofit fontScale="90000"/>
          </a:bodyPr>
          <a:lstStyle/>
          <a:p>
            <a:r>
              <a:rPr lang="en-GB" sz="4400" b="1" i="1" dirty="0">
                <a:latin typeface="Segoe UI" pitchFamily="34" charset="0"/>
                <a:ea typeface="Segoe UI" panose="020B0502040204020203" pitchFamily="34" charset="0"/>
                <a:cs typeface="Segoe UI" pitchFamily="34" charset="0"/>
              </a:rPr>
              <a:t>Modulus and Inequality</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5019323"/>
              </a:xfrm>
              <a:prstGeom prst="rect">
                <a:avLst/>
              </a:prstGeom>
              <a:noFill/>
            </p:spPr>
            <p:txBody>
              <a:bodyPr wrap="square" rtlCol="0">
                <a:spAutoFit/>
              </a:bodyPr>
              <a:lstStyle/>
              <a:p>
                <a:pPr marL="12700" marR="5080" lvl="0" algn="l" defTabSz="914400" rtl="0" eaLnBrk="1" fontAlgn="auto" latinLnBrk="0" hangingPunct="1">
                  <a:lnSpc>
                    <a:spcPct val="100000"/>
                  </a:lnSpc>
                  <a:spcBef>
                    <a:spcPts val="100"/>
                  </a:spcBef>
                  <a:spcAft>
                    <a:spcPts val="0"/>
                  </a:spcAft>
                  <a:buClrTx/>
                  <a:buSzTx/>
                  <a:tabLst/>
                  <a:defRPr/>
                </a:pPr>
                <a:r>
                  <a:rPr kumimoji="0" lang="en-IN" sz="2400" b="1" i="0" u="none" strike="noStrike" kern="1200" cap="none" spc="0" normalizeH="0" baseline="0" noProof="0" dirty="0">
                    <a:ln>
                      <a:noFill/>
                    </a:ln>
                    <a:solidFill>
                      <a:srgbClr val="585858"/>
                    </a:solidFill>
                    <a:effectLst/>
                    <a:uLnTx/>
                    <a:uFillTx/>
                    <a:latin typeface="Segoe UI"/>
                    <a:ea typeface="+mn-ea"/>
                    <a:cs typeface="Segoe UI"/>
                  </a:rPr>
                  <a:t>Inequalities Involving &gt; and ≥</a:t>
                </a:r>
              </a:p>
              <a:p>
                <a:pPr marL="12700" marR="5080" lvl="0" algn="l" defTabSz="914400" rtl="0" eaLnBrk="1" fontAlgn="auto" latinLnBrk="0" hangingPunct="1">
                  <a:lnSpc>
                    <a:spcPct val="100000"/>
                  </a:lnSpc>
                  <a:spcBef>
                    <a:spcPts val="100"/>
                  </a:spcBef>
                  <a:spcAft>
                    <a:spcPts val="0"/>
                  </a:spcAft>
                  <a:buClrTx/>
                  <a:buSzTx/>
                  <a:tabLst/>
                  <a:defRPr/>
                </a:pPr>
                <a:r>
                  <a:rPr kumimoji="0" lang="en-IN" sz="2000" u="none" strike="noStrike" kern="1200" cap="none" spc="0" normalizeH="0" baseline="0" noProof="0" dirty="0">
                    <a:ln>
                      <a:noFill/>
                    </a:ln>
                    <a:solidFill>
                      <a:srgbClr val="585858"/>
                    </a:solidFill>
                    <a:effectLst/>
                    <a:uLnTx/>
                    <a:uFillTx/>
                    <a:latin typeface="Segoe UI"/>
                    <a:ea typeface="+mn-ea"/>
                    <a:cs typeface="Segoe UI"/>
                  </a:rPr>
                  <a:t>Once again let’s start off with an example. |p|≥4. This says that whatever p is it must be at least a distance of 4 from the origin and so p must be in one of the following two ranges, p≤−4 or p≥4. </a:t>
                </a:r>
              </a:p>
              <a:p>
                <a:pPr marL="12700" marR="5080" lvl="0" algn="l" defTabSz="914400" rtl="0" eaLnBrk="1" fontAlgn="auto" latinLnBrk="0" hangingPunct="1">
                  <a:lnSpc>
                    <a:spcPct val="100000"/>
                  </a:lnSpc>
                  <a:spcBef>
                    <a:spcPts val="100"/>
                  </a:spcBef>
                  <a:spcAft>
                    <a:spcPts val="0"/>
                  </a:spcAft>
                  <a:buClrTx/>
                  <a:buSzTx/>
                  <a:tabLst/>
                  <a:defRPr/>
                </a:pPr>
                <a:r>
                  <a:rPr kumimoji="0" lang="en-IN" sz="2000" u="none" strike="noStrike" kern="1200" cap="none" spc="0" normalizeH="0" baseline="0" noProof="0" dirty="0">
                    <a:ln>
                      <a:noFill/>
                    </a:ln>
                    <a:solidFill>
                      <a:srgbClr val="585858"/>
                    </a:solidFill>
                    <a:effectLst/>
                    <a:uLnTx/>
                    <a:uFillTx/>
                    <a:latin typeface="Segoe UI"/>
                    <a:ea typeface="+mn-ea"/>
                    <a:cs typeface="Segoe UI"/>
                  </a:rPr>
                  <a:t>Before giving the general solution we need to address a common mistake with these types of problems. Many students try to combine these into a single double inequality as follows, −4≥p≥4. In a double inequality we require that both of the inequalities be satisfied simultaneously. The double inequality above would then mean that p is a number that is simultaneously smaller than -4 and larger than 4. This just doesn’t make sense. There is no number that satisfies this. These solutions must be written as two inequalities.</a:t>
                </a:r>
              </a:p>
              <a:p>
                <a:pPr marL="12700" marR="5080" lvl="0" algn="l" defTabSz="914400" rtl="0" eaLnBrk="1" fontAlgn="auto" latinLnBrk="0" hangingPunct="1">
                  <a:lnSpc>
                    <a:spcPct val="100000"/>
                  </a:lnSpc>
                  <a:spcBef>
                    <a:spcPts val="100"/>
                  </a:spcBef>
                  <a:spcAft>
                    <a:spcPts val="0"/>
                  </a:spcAft>
                  <a:buClrTx/>
                  <a:buSzTx/>
                  <a:tabLst/>
                  <a:defRPr/>
                </a:pPr>
                <a:r>
                  <a:rPr lang="en-IN" sz="2000" dirty="0">
                    <a:solidFill>
                      <a:srgbClr val="585858"/>
                    </a:solidFill>
                    <a:latin typeface="Segoe UI"/>
                    <a:cs typeface="Segoe UI"/>
                  </a:rPr>
                  <a:t>Here is the general formula for these.</a:t>
                </a:r>
              </a:p>
              <a:p>
                <a:pPr marL="12700" marR="5080">
                  <a:spcBef>
                    <a:spcPts val="100"/>
                  </a:spcBef>
                  <a:defRPr/>
                </a:pPr>
                <a14:m>
                  <m:oMathPara xmlns:m="http://schemas.openxmlformats.org/officeDocument/2006/math">
                    <m:oMathParaPr>
                      <m:jc m:val="centerGroup"/>
                    </m:oMathParaPr>
                    <m:oMath xmlns:m="http://schemas.openxmlformats.org/officeDocument/2006/math">
                      <m:r>
                        <a:rPr lang="en-US" sz="2400" b="0" i="1" smtClean="0">
                          <a:solidFill>
                            <a:prstClr val="black"/>
                          </a:solidFill>
                          <a:latin typeface="Cambria Math" panose="02040503050406030204" pitchFamily="18" charset="0"/>
                          <a:cs typeface="Segoe UI"/>
                        </a:rPr>
                        <m:t>𝑖𝑓</m:t>
                      </m:r>
                      <m:r>
                        <a:rPr lang="en-US" sz="2400" b="0" i="1" smtClean="0">
                          <a:solidFill>
                            <a:prstClr val="black"/>
                          </a:solidFill>
                          <a:latin typeface="Cambria Math" panose="02040503050406030204" pitchFamily="18" charset="0"/>
                          <a:cs typeface="Segoe UI"/>
                        </a:rPr>
                        <m:t> </m:t>
                      </m:r>
                      <m:d>
                        <m:dPr>
                          <m:begChr m:val="|"/>
                          <m:endChr m:val="|"/>
                          <m:ctrlPr>
                            <a:rPr lang="en-US" sz="2400" b="0" i="1" smtClean="0">
                              <a:solidFill>
                                <a:prstClr val="black"/>
                              </a:solidFill>
                              <a:latin typeface="Cambria Math" panose="02040503050406030204" pitchFamily="18" charset="0"/>
                              <a:cs typeface="Segoe UI"/>
                            </a:rPr>
                          </m:ctrlPr>
                        </m:dPr>
                        <m:e>
                          <m:r>
                            <a:rPr lang="en-US" sz="2400" b="0" i="1" smtClean="0">
                              <a:solidFill>
                                <a:prstClr val="black"/>
                              </a:solidFill>
                              <a:latin typeface="Cambria Math" panose="02040503050406030204" pitchFamily="18" charset="0"/>
                              <a:cs typeface="Segoe UI"/>
                            </a:rPr>
                            <m:t>𝑝</m:t>
                          </m:r>
                        </m:e>
                      </m:d>
                      <m:r>
                        <a:rPr lang="en-US" sz="2400" b="0" i="1" smtClean="0">
                          <a:solidFill>
                            <a:prstClr val="black"/>
                          </a:solidFill>
                          <a:latin typeface="Cambria Math" panose="02040503050406030204" pitchFamily="18" charset="0"/>
                          <a:cs typeface="Segoe UI"/>
                        </a:rPr>
                        <m:t>≥</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 </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&gt;0     </m:t>
                      </m:r>
                      <m:r>
                        <a:rPr lang="en-US" sz="2400" b="0" i="1" smtClean="0">
                          <a:solidFill>
                            <a:prstClr val="black"/>
                          </a:solidFill>
                          <a:latin typeface="Cambria Math" panose="02040503050406030204" pitchFamily="18" charset="0"/>
                          <a:ea typeface="Cambria Math" panose="02040503050406030204" pitchFamily="18" charset="0"/>
                          <a:cs typeface="Segoe UI"/>
                        </a:rPr>
                        <m:t>𝑡h𝑒𝑛</m:t>
                      </m:r>
                      <m:r>
                        <a:rPr lang="en-US" sz="2400" b="0" i="1" smtClean="0">
                          <a:solidFill>
                            <a:prstClr val="black"/>
                          </a:solidFill>
                          <a:latin typeface="Cambria Math" panose="02040503050406030204" pitchFamily="18" charset="0"/>
                          <a:ea typeface="Cambria Math" panose="02040503050406030204" pitchFamily="18" charset="0"/>
                          <a:cs typeface="Segoe UI"/>
                        </a:rPr>
                        <m:t> </m:t>
                      </m:r>
                      <m:r>
                        <a:rPr lang="en-US" sz="2400" b="0" i="1" smtClean="0">
                          <a:solidFill>
                            <a:prstClr val="black"/>
                          </a:solidFill>
                          <a:latin typeface="Cambria Math" panose="02040503050406030204" pitchFamily="18" charset="0"/>
                          <a:ea typeface="Cambria Math" panose="02040503050406030204" pitchFamily="18" charset="0"/>
                          <a:cs typeface="Segoe UI"/>
                        </a:rPr>
                        <m:t>𝑝</m:t>
                      </m:r>
                      <m:r>
                        <a:rPr lang="en-US" sz="2400" b="0" i="1" smtClean="0">
                          <a:solidFill>
                            <a:prstClr val="black"/>
                          </a:solidFill>
                          <a:latin typeface="Cambria Math" panose="02040503050406030204" pitchFamily="18" charset="0"/>
                          <a:ea typeface="Cambria Math" panose="02040503050406030204" pitchFamily="18" charset="0"/>
                          <a:cs typeface="Segoe UI"/>
                        </a:rPr>
                        <m:t>≤−</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 </m:t>
                      </m:r>
                      <m:r>
                        <a:rPr lang="en-US" sz="2400" b="0" i="1" smtClean="0">
                          <a:solidFill>
                            <a:prstClr val="black"/>
                          </a:solidFill>
                          <a:latin typeface="Cambria Math" panose="02040503050406030204" pitchFamily="18" charset="0"/>
                          <a:ea typeface="Cambria Math" panose="02040503050406030204" pitchFamily="18" charset="0"/>
                          <a:cs typeface="Segoe UI"/>
                        </a:rPr>
                        <m:t>𝑜𝑟</m:t>
                      </m:r>
                      <m:r>
                        <a:rPr lang="en-US" sz="2400" b="0" i="1" smtClean="0">
                          <a:solidFill>
                            <a:prstClr val="black"/>
                          </a:solidFill>
                          <a:latin typeface="Cambria Math" panose="02040503050406030204" pitchFamily="18" charset="0"/>
                          <a:ea typeface="Cambria Math" panose="02040503050406030204" pitchFamily="18" charset="0"/>
                          <a:cs typeface="Segoe UI"/>
                        </a:rPr>
                        <m:t> </m:t>
                      </m:r>
                      <m:r>
                        <a:rPr lang="en-US" sz="2400" b="0" i="1" smtClean="0">
                          <a:solidFill>
                            <a:prstClr val="black"/>
                          </a:solidFill>
                          <a:latin typeface="Cambria Math" panose="02040503050406030204" pitchFamily="18" charset="0"/>
                          <a:ea typeface="Cambria Math" panose="02040503050406030204" pitchFamily="18" charset="0"/>
                          <a:cs typeface="Segoe UI"/>
                        </a:rPr>
                        <m:t>𝑝</m:t>
                      </m:r>
                      <m:r>
                        <a:rPr lang="en-US" sz="2400" b="0" i="1" smtClean="0">
                          <a:solidFill>
                            <a:prstClr val="black"/>
                          </a:solidFill>
                          <a:latin typeface="Cambria Math" panose="02040503050406030204" pitchFamily="18" charset="0"/>
                          <a:ea typeface="Cambria Math" panose="02040503050406030204" pitchFamily="18" charset="0"/>
                          <a:cs typeface="Segoe UI"/>
                        </a:rPr>
                        <m:t>≥</m:t>
                      </m:r>
                      <m:r>
                        <a:rPr lang="en-US" sz="2400" b="0" i="1" smtClean="0">
                          <a:solidFill>
                            <a:prstClr val="black"/>
                          </a:solidFill>
                          <a:latin typeface="Cambria Math" panose="02040503050406030204" pitchFamily="18" charset="0"/>
                          <a:ea typeface="Cambria Math" panose="02040503050406030204" pitchFamily="18" charset="0"/>
                          <a:cs typeface="Segoe UI"/>
                        </a:rPr>
                        <m:t>𝑏</m:t>
                      </m:r>
                    </m:oMath>
                  </m:oMathPara>
                </a14:m>
                <a:endParaRPr lang="en-US" sz="2400" b="0" dirty="0">
                  <a:solidFill>
                    <a:prstClr val="black"/>
                  </a:solidFill>
                  <a:latin typeface="Segoe UI"/>
                  <a:ea typeface="Cambria Math" panose="02040503050406030204" pitchFamily="18" charset="0"/>
                  <a:cs typeface="Segoe UI"/>
                </a:endParaRPr>
              </a:p>
              <a:p>
                <a:pPr marL="12700" marR="5080">
                  <a:spcBef>
                    <a:spcPts val="100"/>
                  </a:spcBef>
                  <a:defRPr/>
                </a:pPr>
                <a14:m>
                  <m:oMathPara xmlns:m="http://schemas.openxmlformats.org/officeDocument/2006/math">
                    <m:oMathParaPr>
                      <m:jc m:val="centerGroup"/>
                    </m:oMathParaPr>
                    <m:oMath xmlns:m="http://schemas.openxmlformats.org/officeDocument/2006/math">
                      <m:r>
                        <a:rPr lang="en-US" sz="2400" b="0" i="1" smtClean="0">
                          <a:solidFill>
                            <a:prstClr val="black"/>
                          </a:solidFill>
                          <a:latin typeface="Cambria Math" panose="02040503050406030204" pitchFamily="18" charset="0"/>
                          <a:cs typeface="Segoe UI"/>
                        </a:rPr>
                        <m:t>𝑖𝑓</m:t>
                      </m:r>
                      <m:r>
                        <a:rPr lang="en-US" sz="2400" b="0" i="1" smtClean="0">
                          <a:solidFill>
                            <a:prstClr val="black"/>
                          </a:solidFill>
                          <a:latin typeface="Cambria Math" panose="02040503050406030204" pitchFamily="18" charset="0"/>
                          <a:cs typeface="Segoe UI"/>
                        </a:rPr>
                        <m:t> </m:t>
                      </m:r>
                      <m:d>
                        <m:dPr>
                          <m:begChr m:val="|"/>
                          <m:endChr m:val="|"/>
                          <m:ctrlPr>
                            <a:rPr lang="en-US" sz="2400" b="0" i="1" smtClean="0">
                              <a:solidFill>
                                <a:prstClr val="black"/>
                              </a:solidFill>
                              <a:latin typeface="Cambria Math" panose="02040503050406030204" pitchFamily="18" charset="0"/>
                              <a:cs typeface="Segoe UI"/>
                            </a:rPr>
                          </m:ctrlPr>
                        </m:dPr>
                        <m:e>
                          <m:r>
                            <a:rPr lang="en-US" sz="2400" b="0" i="1" smtClean="0">
                              <a:solidFill>
                                <a:prstClr val="black"/>
                              </a:solidFill>
                              <a:latin typeface="Cambria Math" panose="02040503050406030204" pitchFamily="18" charset="0"/>
                              <a:cs typeface="Segoe UI"/>
                            </a:rPr>
                            <m:t>𝑝</m:t>
                          </m:r>
                        </m:e>
                      </m:d>
                      <m:r>
                        <a:rPr lang="en-US" sz="2400" b="0" i="1" smtClean="0">
                          <a:solidFill>
                            <a:prstClr val="black"/>
                          </a:solidFill>
                          <a:latin typeface="Cambria Math" panose="02040503050406030204" pitchFamily="18" charset="0"/>
                          <a:cs typeface="Segoe UI"/>
                        </a:rPr>
                        <m:t>&gt;</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 </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&gt;0      </m:t>
                      </m:r>
                      <m:r>
                        <a:rPr lang="en-US" sz="2400" b="0" i="1" smtClean="0">
                          <a:solidFill>
                            <a:prstClr val="black"/>
                          </a:solidFill>
                          <a:latin typeface="Cambria Math" panose="02040503050406030204" pitchFamily="18" charset="0"/>
                          <a:ea typeface="Cambria Math" panose="02040503050406030204" pitchFamily="18" charset="0"/>
                          <a:cs typeface="Segoe UI"/>
                        </a:rPr>
                        <m:t>𝑡h𝑒𝑛</m:t>
                      </m:r>
                      <m:r>
                        <a:rPr lang="en-US" sz="2400" b="0" i="1" smtClean="0">
                          <a:solidFill>
                            <a:prstClr val="black"/>
                          </a:solidFill>
                          <a:latin typeface="Cambria Math" panose="02040503050406030204" pitchFamily="18" charset="0"/>
                          <a:ea typeface="Cambria Math" panose="02040503050406030204" pitchFamily="18" charset="0"/>
                          <a:cs typeface="Segoe UI"/>
                        </a:rPr>
                        <m:t> </m:t>
                      </m:r>
                      <m:r>
                        <a:rPr lang="en-US" sz="2400" b="0" i="1" smtClean="0">
                          <a:solidFill>
                            <a:prstClr val="black"/>
                          </a:solidFill>
                          <a:latin typeface="Cambria Math" panose="02040503050406030204" pitchFamily="18" charset="0"/>
                          <a:ea typeface="Cambria Math" panose="02040503050406030204" pitchFamily="18" charset="0"/>
                          <a:cs typeface="Segoe UI"/>
                        </a:rPr>
                        <m:t>𝑝</m:t>
                      </m:r>
                      <m:r>
                        <a:rPr lang="en-US" sz="2400" b="0" i="1" smtClean="0">
                          <a:solidFill>
                            <a:prstClr val="black"/>
                          </a:solidFill>
                          <a:latin typeface="Cambria Math" panose="02040503050406030204" pitchFamily="18" charset="0"/>
                          <a:ea typeface="Cambria Math" panose="02040503050406030204" pitchFamily="18" charset="0"/>
                          <a:cs typeface="Segoe UI"/>
                        </a:rPr>
                        <m:t>&lt;−</m:t>
                      </m:r>
                      <m:r>
                        <a:rPr lang="en-US" sz="2400" b="0" i="1" smtClean="0">
                          <a:solidFill>
                            <a:prstClr val="black"/>
                          </a:solidFill>
                          <a:latin typeface="Cambria Math" panose="02040503050406030204" pitchFamily="18" charset="0"/>
                          <a:ea typeface="Cambria Math" panose="02040503050406030204" pitchFamily="18" charset="0"/>
                          <a:cs typeface="Segoe UI"/>
                        </a:rPr>
                        <m:t>𝑏</m:t>
                      </m:r>
                      <m:r>
                        <a:rPr lang="en-US" sz="2400" b="0" i="1" smtClean="0">
                          <a:solidFill>
                            <a:prstClr val="black"/>
                          </a:solidFill>
                          <a:latin typeface="Cambria Math" panose="02040503050406030204" pitchFamily="18" charset="0"/>
                          <a:ea typeface="Cambria Math" panose="02040503050406030204" pitchFamily="18" charset="0"/>
                          <a:cs typeface="Segoe UI"/>
                        </a:rPr>
                        <m:t>&lt;</m:t>
                      </m:r>
                      <m:r>
                        <a:rPr lang="en-US" sz="2400" b="0" i="1" smtClean="0">
                          <a:solidFill>
                            <a:prstClr val="black"/>
                          </a:solidFill>
                          <a:latin typeface="Cambria Math" panose="02040503050406030204" pitchFamily="18" charset="0"/>
                          <a:ea typeface="Cambria Math" panose="02040503050406030204" pitchFamily="18" charset="0"/>
                          <a:cs typeface="Segoe UI"/>
                        </a:rPr>
                        <m:t>𝑝</m:t>
                      </m:r>
                      <m:r>
                        <a:rPr lang="en-US" sz="2400" b="0" i="1" smtClean="0">
                          <a:solidFill>
                            <a:prstClr val="black"/>
                          </a:solidFill>
                          <a:latin typeface="Cambria Math" panose="02040503050406030204" pitchFamily="18" charset="0"/>
                          <a:ea typeface="Cambria Math" panose="02040503050406030204" pitchFamily="18" charset="0"/>
                          <a:cs typeface="Segoe UI"/>
                        </a:rPr>
                        <m:t>&gt;</m:t>
                      </m:r>
                      <m:r>
                        <a:rPr lang="en-US" sz="2400" b="0" i="1" smtClean="0">
                          <a:solidFill>
                            <a:prstClr val="black"/>
                          </a:solidFill>
                          <a:latin typeface="Cambria Math" panose="02040503050406030204" pitchFamily="18" charset="0"/>
                          <a:ea typeface="Cambria Math" panose="02040503050406030204" pitchFamily="18" charset="0"/>
                          <a:cs typeface="Segoe UI"/>
                        </a:rPr>
                        <m:t>𝑏</m:t>
                      </m:r>
                    </m:oMath>
                  </m:oMathPara>
                </a14:m>
                <a:endParaRPr lang="en-US" sz="2400" b="0" dirty="0">
                  <a:solidFill>
                    <a:prstClr val="black"/>
                  </a:solidFill>
                  <a:latin typeface="Segoe UI"/>
                  <a:ea typeface="Cambria Math" panose="02040503050406030204" pitchFamily="18" charset="0"/>
                  <a:cs typeface="Segoe UI"/>
                </a:endParaRPr>
              </a:p>
              <a:p>
                <a:pPr marL="12700" marR="5080" lvl="0" algn="l" defTabSz="914400" rtl="0" eaLnBrk="1" fontAlgn="auto" latinLnBrk="0" hangingPunct="1">
                  <a:lnSpc>
                    <a:spcPct val="100000"/>
                  </a:lnSpc>
                  <a:spcBef>
                    <a:spcPts val="100"/>
                  </a:spcBef>
                  <a:spcAft>
                    <a:spcPts val="0"/>
                  </a:spcAft>
                  <a:buClrTx/>
                  <a:buSzTx/>
                  <a:tabLst/>
                  <a:defRPr/>
                </a:pPr>
                <a:endParaRPr lang="en-IN" sz="2000" dirty="0">
                  <a:solidFill>
                    <a:srgbClr val="585858"/>
                  </a:solidFill>
                  <a:latin typeface="Segoe UI"/>
                  <a:cs typeface="Segoe UI"/>
                </a:endParaRPr>
              </a:p>
              <a:p>
                <a:pPr marL="12700" marR="5080" lvl="0" indent="0" algn="l" defTabSz="914400" rtl="0" eaLnBrk="1" fontAlgn="auto" latinLnBrk="0" hangingPunct="1">
                  <a:lnSpc>
                    <a:spcPct val="100000"/>
                  </a:lnSpc>
                  <a:spcBef>
                    <a:spcPts val="100"/>
                  </a:spcBef>
                  <a:spcAft>
                    <a:spcPts val="0"/>
                  </a:spcAft>
                  <a:buClrTx/>
                  <a:buSzTx/>
                  <a:buFontTx/>
                  <a:buNone/>
                  <a:tabLst/>
                  <a:defRPr/>
                </a:pPr>
                <a:endParaRPr kumimoji="0" lang="en-IN" sz="2400" b="0" i="0" u="none" strike="noStrike" kern="1200" cap="none" spc="0" normalizeH="0" baseline="0" noProof="0" dirty="0">
                  <a:ln>
                    <a:noFill/>
                  </a:ln>
                  <a:solidFill>
                    <a:prstClr val="black"/>
                  </a:solidFill>
                  <a:effectLst/>
                  <a:uLnTx/>
                  <a:uFillTx/>
                  <a:latin typeface="Segoe UI"/>
                  <a:ea typeface="+mn-ea"/>
                  <a:cs typeface="Segoe UI"/>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91075" y="1600200"/>
                <a:ext cx="10809850" cy="5019323"/>
              </a:xfrm>
              <a:prstGeom prst="rect">
                <a:avLst/>
              </a:prstGeom>
              <a:blipFill>
                <a:blip r:embed="rId3"/>
                <a:stretch>
                  <a:fillRect l="-733" t="-851" r="-789"/>
                </a:stretch>
              </a:blipFill>
            </p:spPr>
            <p:txBody>
              <a:bodyPr/>
              <a:lstStyle/>
              <a:p>
                <a:r>
                  <a:rPr lang="en-US">
                    <a:noFill/>
                  </a:rPr>
                  <a:t> </a:t>
                </a:r>
              </a:p>
            </p:txBody>
          </p:sp>
        </mc:Fallback>
      </mc:AlternateContent>
    </p:spTree>
    <p:extLst>
      <p:ext uri="{BB962C8B-B14F-4D97-AF65-F5344CB8AC3E}">
        <p14:creationId xmlns:p14="http://schemas.microsoft.com/office/powerpoint/2010/main" val="1053738712"/>
      </p:ext>
    </p:extLst>
  </p:cSld>
  <p:clrMapOvr>
    <a:masterClrMapping/>
  </p:clrMapOvr>
  <p:transition spd="slow">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1210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Example</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5244256"/>
              </a:xfrm>
              <a:prstGeom prst="rect">
                <a:avLst/>
              </a:prstGeom>
              <a:noFill/>
            </p:spPr>
            <p:txBody>
              <a:bodyPr wrap="square" rtlCol="0">
                <a:spAutoFit/>
              </a:bodyPr>
              <a:lstStyle/>
              <a:p>
                <a:pPr marL="12700" marR="99060" lvl="0" algn="l" defTabSz="914400" rtl="0" eaLnBrk="1" fontAlgn="auto" latinLnBrk="0" hangingPunct="1">
                  <a:lnSpc>
                    <a:spcPct val="110000"/>
                  </a:lnSpc>
                  <a:spcBef>
                    <a:spcPts val="100"/>
                  </a:spcBef>
                  <a:spcAft>
                    <a:spcPts val="0"/>
                  </a:spcAft>
                  <a:buClrTx/>
                  <a:buSzTx/>
                  <a:tabLst>
                    <a:tab pos="354965" algn="l"/>
                    <a:tab pos="355600" algn="l"/>
                  </a:tabLst>
                  <a:defRPr/>
                </a:pPr>
                <a:r>
                  <a:rPr lang="en-IN" sz="2000" spc="-5" dirty="0">
                    <a:solidFill>
                      <a:srgbClr val="585858"/>
                    </a:solidFill>
                    <a:latin typeface="Segoe UI"/>
                    <a:cs typeface="Segoe UI"/>
                  </a:rPr>
                  <a:t>Solve the following</a:t>
                </a:r>
              </a:p>
              <a:p>
                <a:pPr marL="342900" indent="-342900">
                  <a:buFont typeface="Arial" panose="020B0604020202020204" pitchFamily="34" charset="0"/>
                  <a:buChar char="•"/>
                </a:pPr>
                <a14:m>
                  <m:oMath xmlns:m="http://schemas.openxmlformats.org/officeDocument/2006/math">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−3|&gt;7 </m:t>
                    </m:r>
                  </m:oMath>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Again, p represents the quantity inside the absolute value bars so all we need to do here is plug into the formula and then solve the two linear inequalities, </a:t>
                </a:r>
              </a:p>
              <a:p>
                <a14:m>
                  <m:oMathPara xmlns:m="http://schemas.openxmlformats.org/officeDocument/2006/math">
                    <m:oMathParaPr>
                      <m:jc m:val="centerGroup"/>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−3&lt;−7 </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𝑜𝑟</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 2</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−3&gt;7</m:t>
                      </m:r>
                    </m:oMath>
                  </m:oMathPara>
                </a14:m>
                <a:endParaRPr lang="en-US" sz="2000" b="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14:m>
                  <m:oMathPara xmlns:m="http://schemas.openxmlformats.org/officeDocument/2006/math">
                    <m:oMathParaPr>
                      <m:jc m:val="centerGroup"/>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2</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&lt;−4 </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𝑜𝑟</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 2</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&gt;10</m:t>
                      </m:r>
                    </m:oMath>
                  </m:oMathPara>
                </a14:m>
                <a:endParaRPr lang="en-US" sz="2000" b="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14:m>
                  <m:oMathPara xmlns:m="http://schemas.openxmlformats.org/officeDocument/2006/math">
                    <m:oMathParaPr>
                      <m:jc m:val="centerGroup"/>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&lt;−2 </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𝑜𝑟</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 </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&gt;5</m:t>
                      </m:r>
                    </m:oMath>
                  </m:oMathPara>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The interval notation for these are</a:t>
                </a:r>
                <a14:m>
                  <m:oMath xmlns:m="http://schemas.openxmlformats.org/officeDocument/2006/math">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 (−∞,−2) </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𝑜𝑟</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 (5,∞).</m:t>
                    </m:r>
                  </m:oMath>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12700" marR="99060" lvl="0" algn="l" defTabSz="914400" rtl="0" eaLnBrk="1" fontAlgn="auto" latinLnBrk="0" hangingPunct="1">
                  <a:lnSpc>
                    <a:spcPct val="110000"/>
                  </a:lnSpc>
                  <a:spcBef>
                    <a:spcPts val="100"/>
                  </a:spcBef>
                  <a:spcAft>
                    <a:spcPts val="0"/>
                  </a:spcAft>
                  <a:buClrTx/>
                  <a:buSzTx/>
                  <a:tabLst>
                    <a:tab pos="354965" algn="l"/>
                    <a:tab pos="355600" algn="l"/>
                  </a:tabLst>
                  <a:defRPr/>
                </a:pPr>
                <a:endParaRPr kumimoji="0" lang="en-IN" sz="2000" b="0" i="0" u="none" strike="noStrike" kern="1200" cap="none" spc="0" normalizeH="0" baseline="0" noProof="0" dirty="0">
                  <a:ln>
                    <a:noFill/>
                  </a:ln>
                  <a:solidFill>
                    <a:prstClr val="black"/>
                  </a:solidFill>
                  <a:effectLst/>
                  <a:uLnTx/>
                  <a:uFillTx/>
                  <a:latin typeface="Segoe UI"/>
                  <a:ea typeface="+mn-ea"/>
                  <a:cs typeface="Segoe UI"/>
                </a:endParaRPr>
              </a:p>
              <a:p>
                <a:pPr marL="342900" indent="-342900">
                  <a:buFont typeface="Arial" panose="020B0604020202020204" pitchFamily="34" charset="0"/>
                  <a:buChar char="•"/>
                </a:pP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|6t+10|≥3</a:t>
                </a: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Let’s just plug into the formulas and go here, that is</a:t>
                </a:r>
              </a:p>
              <a:p>
                <a14:m>
                  <m:oMathPara xmlns:m="http://schemas.openxmlformats.org/officeDocument/2006/math">
                    <m:oMathParaPr>
                      <m:jc m:val="centerGroup"/>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6</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𝑡</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+10≤−3 </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𝑜𝑟</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 6</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𝑡</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+10≥3</m:t>
                      </m:r>
                    </m:oMath>
                  </m:oMathPara>
                </a14:m>
                <a:endParaRPr lang="en-US" sz="2000" b="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14:m>
                  <m:oMathPara xmlns:m="http://schemas.openxmlformats.org/officeDocument/2006/math">
                    <m:oMathParaPr>
                      <m:jc m:val="centerGroup"/>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6</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𝑡</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≤−13 </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𝑜𝑟</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 6</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𝑡</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≥−7</m:t>
                      </m:r>
                    </m:oMath>
                  </m:oMathPara>
                </a14:m>
                <a:endParaRPr lang="en-US" sz="2000" b="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14:m>
                  <m:oMathPara xmlns:m="http://schemas.openxmlformats.org/officeDocument/2006/math">
                    <m:oMathParaPr>
                      <m:jc m:val="centerGroup"/>
                    </m:oMathParaPr>
                    <m:oMath xmlns:m="http://schemas.openxmlformats.org/officeDocument/2006/math">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𝑡</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f>
                        <m:fPr>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fPr>
                        <m:num>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13</m:t>
                          </m:r>
                        </m:num>
                        <m:den>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6</m:t>
                          </m:r>
                        </m:den>
                      </m:f>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𝑜𝑟</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 </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𝑡</m:t>
                      </m:r>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f>
                        <m:fPr>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fPr>
                        <m:num>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7</m:t>
                          </m:r>
                        </m:num>
                        <m:den>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6</m:t>
                          </m:r>
                        </m:den>
                      </m:f>
                    </m:oMath>
                  </m:oMathPara>
                </a14:m>
                <a:endParaRPr lang="en-US" sz="2000" b="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The interval notation for these are </a:t>
                </a:r>
                <a14:m>
                  <m:oMath xmlns:m="http://schemas.openxmlformats.org/officeDocument/2006/math">
                    <m:d>
                      <m:dPr>
                        <m:endChr m:val="]"/>
                        <m:ctrlP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dPr>
                      <m:e>
                        <m:r>
                          <a:rPr lang="en-US" sz="2000" b="0"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 −</m:t>
                        </m:r>
                        <m:f>
                          <m:fPr>
                            <m:ctrlP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ctrlPr>
                          </m:fPr>
                          <m:num>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13</m:t>
                            </m:r>
                          </m:num>
                          <m:den>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6</m:t>
                            </m:r>
                          </m:den>
                        </m:f>
                      </m:e>
                    </m:d>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 </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𝑜𝑟</m:t>
                    </m:r>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 </m:t>
                    </m:r>
                    <m:d>
                      <m:dPr>
                        <m:begChr m:val="["/>
                        <m:ctrlP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ctrlPr>
                      </m:dPr>
                      <m:e>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f>
                          <m:fPr>
                            <m:ctrlP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ctrlPr>
                          </m:fPr>
                          <m:num>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7</m:t>
                            </m:r>
                          </m:num>
                          <m:den>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6</m:t>
                            </m:r>
                          </m:den>
                        </m:f>
                        <m:r>
                          <a:rPr lang="en-US" sz="2000" b="0" i="1" smtClean="0">
                            <a:solidFill>
                              <a:schemeClr val="tx1"/>
                            </a:solidFill>
                            <a:latin typeface="Cambria Math" panose="02040503050406030204" pitchFamily="18" charset="0"/>
                            <a:ea typeface="Cambria Math" panose="02040503050406030204" pitchFamily="18" charset="0"/>
                            <a:cs typeface="Segoe UI" panose="020B0502040204020203" pitchFamily="34" charset="0"/>
                          </a:rPr>
                          <m:t>,∞</m:t>
                        </m:r>
                      </m:e>
                    </m:d>
                  </m:oMath>
                </a14:m>
                <a:endParaRPr kumimoji="0" lang="en-IN" sz="2400" b="0" i="0" u="none" strike="noStrike" kern="1200" cap="none" spc="0" normalizeH="0" baseline="0" noProof="0" dirty="0">
                  <a:ln>
                    <a:noFill/>
                  </a:ln>
                  <a:solidFill>
                    <a:prstClr val="black"/>
                  </a:solidFill>
                  <a:effectLst/>
                  <a:uLnTx/>
                  <a:uFillTx/>
                  <a:latin typeface="Segoe UI"/>
                  <a:ea typeface="+mn-ea"/>
                  <a:cs typeface="Segoe UI"/>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91075" y="1600200"/>
                <a:ext cx="10809850" cy="5244256"/>
              </a:xfrm>
              <a:prstGeom prst="rect">
                <a:avLst/>
              </a:prstGeom>
              <a:blipFill>
                <a:blip r:embed="rId3"/>
                <a:stretch>
                  <a:fillRect l="-564" t="-581"/>
                </a:stretch>
              </a:blipFill>
            </p:spPr>
            <p:txBody>
              <a:bodyPr/>
              <a:lstStyle/>
              <a:p>
                <a:r>
                  <a:rPr lang="en-US">
                    <a:noFill/>
                  </a:rPr>
                  <a:t> </a:t>
                </a:r>
              </a:p>
            </p:txBody>
          </p:sp>
        </mc:Fallback>
      </mc:AlternateContent>
    </p:spTree>
    <p:extLst>
      <p:ext uri="{BB962C8B-B14F-4D97-AF65-F5344CB8AC3E}">
        <p14:creationId xmlns:p14="http://schemas.microsoft.com/office/powerpoint/2010/main" val="3928833395"/>
      </p:ext>
    </p:extLst>
  </p:cSld>
  <p:clrMapOvr>
    <a:masterClrMapping/>
  </p:clrMapOvr>
  <p:transition spd="slow">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9774836" cy="627810"/>
          </a:xfrm>
          <a:solidFill>
            <a:srgbClr val="FCD3C2"/>
          </a:solidFill>
        </p:spPr>
        <p:txBody>
          <a:bodyPr>
            <a:normAutofit fontScale="90000"/>
          </a:bodyPr>
          <a:lstStyle/>
          <a:p>
            <a:r>
              <a:rPr lang="en-US" sz="4400" b="1" i="1" dirty="0">
                <a:latin typeface="Segoe UI" panose="020B0502040204020203" pitchFamily="34" charset="0"/>
                <a:ea typeface="Segoe UI" panose="020B0502040204020203" pitchFamily="34" charset="0"/>
                <a:cs typeface="Segoe UI" panose="020B0502040204020203" pitchFamily="34" charset="0"/>
              </a:rPr>
              <a:t>Special Cases</a:t>
            </a:r>
            <a:endParaRPr lang="en-GB" sz="4400" b="1" i="1" dirty="0">
              <a:latin typeface="Segoe UI" pitchFamily="34" charset="0"/>
              <a:ea typeface="Segoe UI" panose="020B0502040204020203" pitchFamily="34" charset="0"/>
              <a:cs typeface="Segoe UI"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691074" y="1422213"/>
            <a:ext cx="11304613" cy="5447645"/>
          </a:xfrm>
          <a:prstGeom prst="rect">
            <a:avLst/>
          </a:prstGeom>
          <a:noFill/>
        </p:spPr>
        <p:txBody>
          <a:bodyPr wrap="square" rtlCol="0">
            <a:spAutoFit/>
          </a:bodyPr>
          <a:lstStyle/>
          <a:p>
            <a:r>
              <a:rPr lang="en-IN" sz="2400" b="1" dirty="0">
                <a:solidFill>
                  <a:schemeClr val="tx1"/>
                </a:solidFill>
                <a:latin typeface="Segoe UI" panose="020B0502040204020203" pitchFamily="34" charset="0"/>
                <a:ea typeface="Segoe UI" panose="020B0502040204020203" pitchFamily="34" charset="0"/>
                <a:cs typeface="Segoe UI" panose="020B0502040204020203" pitchFamily="34" charset="0"/>
              </a:rPr>
              <a:t>Solve each of the following.</a:t>
            </a:r>
          </a:p>
          <a:p>
            <a:pPr marL="342900" indent="-342900">
              <a:buFont typeface="Arial" panose="020B0604020202020204" pitchFamily="34" charset="0"/>
              <a:buChar char="•"/>
            </a:pPr>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|3x+2|&lt;0.  </a:t>
            </a:r>
          </a:p>
          <a:p>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Now we know that |p|≥0 and so can’t ever be less than zero. Therefore, in this case there is no solution since it is impossible for an absolute value to be strictly less than zero (</a:t>
            </a:r>
            <a:r>
              <a:rPr lang="en-IN" i="1" dirty="0">
                <a:solidFill>
                  <a:schemeClr val="tx1"/>
                </a:solidFill>
                <a:latin typeface="Segoe UI" panose="020B0502040204020203" pitchFamily="34" charset="0"/>
                <a:ea typeface="Segoe UI" panose="020B0502040204020203" pitchFamily="34" charset="0"/>
                <a:cs typeface="Segoe UI" panose="020B0502040204020203" pitchFamily="34" charset="0"/>
              </a:rPr>
              <a:t>i.e.</a:t>
            </a:r>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 negative).</a:t>
            </a:r>
          </a:p>
          <a:p>
            <a:endParaRPr lang="en-IN"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|x−9|≤0.  </a:t>
            </a:r>
          </a:p>
          <a:p>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We still can’t have absolute value be less than zero, however it can be equal to zero. So, this will have a solution only if |x−9|=0 and we know how to solve this. i.e.  x−9=0 ⇒ x=9</a:t>
            </a:r>
          </a:p>
          <a:p>
            <a:endParaRPr lang="en-IN"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|2x−4|≥0.  </a:t>
            </a:r>
          </a:p>
          <a:p>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In this case again no matter what p is we are guaranteed to have |p|≥0.  This means that no matter what x is we can be assured that |2x−4|≥0  will be true since absolute values will always be positive or zero. The solution in this case is all real numbers, or all possible values of xx. In inequality notation this would be −∞&lt;x&lt;∞.</a:t>
            </a:r>
          </a:p>
          <a:p>
            <a:endParaRPr lang="en-IN"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|3x−9|&gt;0.   </a:t>
            </a:r>
          </a:p>
          <a:p>
            <a:r>
              <a:rPr lang="en-IN" dirty="0">
                <a:solidFill>
                  <a:schemeClr val="tx1"/>
                </a:solidFill>
                <a:latin typeface="Segoe UI" panose="020B0502040204020203" pitchFamily="34" charset="0"/>
                <a:ea typeface="Segoe UI" panose="020B0502040204020203" pitchFamily="34" charset="0"/>
                <a:cs typeface="Segoe UI" panose="020B0502040204020203" pitchFamily="34" charset="0"/>
              </a:rPr>
              <a:t>This one is nearly identical to the previous part except this time note that we don’t want the absolute value to ever be zero. So, we don’t care what value the absolute value takes as long as it isn’t zero. This means that we just need to avoid value(s) of x for which we get, |3x−9|=0 ⇒ 3x−9=0 ⇒ x=3. The solution in this case is all real numbers except x=3.</a:t>
            </a:r>
            <a:endParaRPr kumimoji="0" lang="en-IN" sz="2400" b="0" i="0" u="none" strike="noStrike" kern="1200" cap="none" spc="0" normalizeH="0" baseline="0" noProof="0" dirty="0">
              <a:ln>
                <a:noFill/>
              </a:ln>
              <a:solidFill>
                <a:prstClr val="black"/>
              </a:solidFill>
              <a:effectLst/>
              <a:uLnTx/>
              <a:uFillTx/>
              <a:latin typeface="Segoe UI"/>
              <a:ea typeface="+mn-ea"/>
              <a:cs typeface="Segoe UI"/>
            </a:endParaRPr>
          </a:p>
        </p:txBody>
      </p:sp>
    </p:spTree>
    <p:extLst>
      <p:ext uri="{BB962C8B-B14F-4D97-AF65-F5344CB8AC3E}">
        <p14:creationId xmlns:p14="http://schemas.microsoft.com/office/powerpoint/2010/main" val="1966138969"/>
      </p:ext>
    </p:extLst>
  </p:cSld>
  <p:clrMapOvr>
    <a:masterClrMapping/>
  </p:clrMapOvr>
  <p:transition spd="slow">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199" y="681037"/>
            <a:ext cx="8244841" cy="741176"/>
          </a:xfrm>
          <a:solidFill>
            <a:srgbClr val="FCD3C2"/>
          </a:solidFill>
        </p:spPr>
        <p:txBody>
          <a:bodyPr>
            <a:normAutofit/>
          </a:bodyPr>
          <a:lstStyle/>
          <a:p>
            <a:r>
              <a:rPr lang="en-US" sz="4400" b="1" i="1" dirty="0">
                <a:latin typeface="Segoe UI" panose="020B0502040204020203" pitchFamily="34" charset="0"/>
                <a:ea typeface="Segoe UI" panose="020B0502040204020203" pitchFamily="34" charset="0"/>
                <a:cs typeface="Segoe UI" panose="020B0502040204020203" pitchFamily="34" charset="0"/>
              </a:rPr>
              <a:t>Negative Values</a:t>
            </a:r>
            <a:endParaRPr lang="en-GB" sz="4400" b="1" i="1" dirty="0">
              <a:latin typeface="Segoe UI" pitchFamily="34" charset="0"/>
              <a:ea typeface="Segoe UI" panose="020B0502040204020203" pitchFamily="34" charset="0"/>
              <a:cs typeface="Segoe UI"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2" name="TextBox 11">
            <a:extLst>
              <a:ext uri="{FF2B5EF4-FFF2-40B4-BE49-F238E27FC236}">
                <a16:creationId xmlns:a16="http://schemas.microsoft.com/office/drawing/2014/main" id="{0588F354-608F-4517-A132-9827CC4D8DB0}"/>
              </a:ext>
            </a:extLst>
          </p:cNvPr>
          <p:cNvSpPr txBox="1"/>
          <p:nvPr/>
        </p:nvSpPr>
        <p:spPr>
          <a:xfrm>
            <a:off x="838199" y="1931971"/>
            <a:ext cx="10515600" cy="4154984"/>
          </a:xfrm>
          <a:prstGeom prst="rect">
            <a:avLst/>
          </a:prstGeom>
          <a:noFill/>
        </p:spPr>
        <p:txBody>
          <a:bodyPr wrap="square">
            <a:spAutoFit/>
          </a:bodyPr>
          <a:lstStyle/>
          <a:p>
            <a:r>
              <a:rPr lang="en-IN" sz="2400" b="1" dirty="0">
                <a:solidFill>
                  <a:schemeClr val="tx1"/>
                </a:solidFill>
                <a:latin typeface="Segoe UI" panose="020B0502040204020203" pitchFamily="34" charset="0"/>
                <a:ea typeface="Segoe UI" panose="020B0502040204020203" pitchFamily="34" charset="0"/>
                <a:cs typeface="Segoe UI" panose="020B0502040204020203" pitchFamily="34" charset="0"/>
              </a:rPr>
              <a:t>Problem Statement</a:t>
            </a:r>
          </a:p>
          <a:p>
            <a:endParaRPr lang="en-IN" sz="2400" b="1"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|4x+15|&lt;−2 and |4x+15|≤−2| </a:t>
            </a:r>
          </a:p>
          <a:p>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Okay, if absolute values are always positive or zero there is no way they can be less than or equal to a negative number.</a:t>
            </a:r>
          </a:p>
          <a:p>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Therefore, there is no solution for either of these.</a:t>
            </a:r>
          </a:p>
          <a:p>
            <a:endPar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|2x−9|≥−8 and |2x−9|&gt;−8</a:t>
            </a:r>
          </a:p>
          <a:p>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In this case if the absolute value is positive or zero then it will always be greater than or equal to a negative number.</a:t>
            </a:r>
          </a:p>
          <a:p>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The solution for each of these is then all real numbers.</a:t>
            </a:r>
          </a:p>
        </p:txBody>
      </p:sp>
    </p:spTree>
    <p:extLst>
      <p:ext uri="{BB962C8B-B14F-4D97-AF65-F5344CB8AC3E}">
        <p14:creationId xmlns:p14="http://schemas.microsoft.com/office/powerpoint/2010/main" val="1056461770"/>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199" y="681036"/>
            <a:ext cx="7592879" cy="919163"/>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Introduction to Inequalities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200" y="1725248"/>
            <a:ext cx="10809850" cy="4524315"/>
          </a:xfrm>
          <a:prstGeom prst="rect">
            <a:avLst/>
          </a:prstGeom>
          <a:noFill/>
        </p:spPr>
        <p:txBody>
          <a:bodyPr wrap="square" rtlCol="0">
            <a:spAutoFit/>
          </a:bodyPr>
          <a:lstStyle/>
          <a:p>
            <a:pPr marL="342900" indent="-342900">
              <a:buFont typeface="Arial" panose="020B0604020202020204" pitchFamily="34" charset="0"/>
              <a:buChar char="•"/>
            </a:pPr>
            <a:r>
              <a:rPr lang="en-IN" sz="2400" b="1" dirty="0">
                <a:solidFill>
                  <a:schemeClr val="tx1"/>
                </a:solidFill>
                <a:latin typeface="Segoe UI" panose="020B0502040204020203" pitchFamily="34" charset="0"/>
                <a:ea typeface="Segoe UI" panose="020B0502040204020203" pitchFamily="34" charset="0"/>
                <a:cs typeface="Segoe UI" panose="020B0502040204020203" pitchFamily="34" charset="0"/>
              </a:rPr>
              <a:t>Inequality</a:t>
            </a: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 tells us about the </a:t>
            </a:r>
            <a:r>
              <a:rPr lang="en-IN" sz="2400" b="1" dirty="0">
                <a:solidFill>
                  <a:schemeClr val="tx1"/>
                </a:solidFill>
                <a:latin typeface="Segoe UI" panose="020B0502040204020203" pitchFamily="34" charset="0"/>
                <a:ea typeface="Segoe UI" panose="020B0502040204020203" pitchFamily="34" charset="0"/>
                <a:cs typeface="Segoe UI" panose="020B0502040204020203" pitchFamily="34" charset="0"/>
              </a:rPr>
              <a:t>relative size</a:t>
            </a: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 of two values.</a:t>
            </a:r>
          </a:p>
          <a:p>
            <a:pPr marL="342900" indent="-342900">
              <a:buFont typeface="Arial" panose="020B0604020202020204" pitchFamily="34" charset="0"/>
              <a:buChar char="•"/>
            </a:pP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Mathematics is not always about "equals", sometimes we only know that something is greater or less than. </a:t>
            </a:r>
          </a:p>
          <a:p>
            <a:pPr marL="342900" indent="-342900">
              <a:buFont typeface="Arial" panose="020B0604020202020204" pitchFamily="34" charset="0"/>
              <a:buChar char="•"/>
            </a:pP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We call things like that </a:t>
            </a:r>
            <a:r>
              <a:rPr lang="en-IN" sz="2400" b="1" dirty="0">
                <a:solidFill>
                  <a:schemeClr val="tx1"/>
                </a:solidFill>
                <a:latin typeface="Segoe UI" panose="020B0502040204020203" pitchFamily="34" charset="0"/>
                <a:ea typeface="Segoe UI" panose="020B0502040204020203" pitchFamily="34" charset="0"/>
                <a:cs typeface="Segoe UI" panose="020B0502040204020203" pitchFamily="34" charset="0"/>
              </a:rPr>
              <a:t>inequalities</a:t>
            </a: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 (because they are not "equal"). 	</a:t>
            </a:r>
          </a:p>
          <a:p>
            <a:pPr marL="342900" indent="-342900">
              <a:buFont typeface="Arial" panose="020B0604020202020204" pitchFamily="34" charset="0"/>
              <a:buChar char="•"/>
            </a:pP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We use inequalities because there are things we </a:t>
            </a:r>
            <a:r>
              <a:rPr lang="en-IN" sz="2400" b="1" dirty="0">
                <a:solidFill>
                  <a:schemeClr val="tx1"/>
                </a:solidFill>
                <a:latin typeface="Segoe UI" panose="020B0502040204020203" pitchFamily="34" charset="0"/>
                <a:ea typeface="Segoe UI" panose="020B0502040204020203" pitchFamily="34" charset="0"/>
                <a:cs typeface="Segoe UI" panose="020B0502040204020203" pitchFamily="34" charset="0"/>
              </a:rPr>
              <a:t>do not know exactly </a:t>
            </a: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but can still </a:t>
            </a:r>
            <a:r>
              <a:rPr lang="en-IN" sz="2400" b="1" dirty="0">
                <a:solidFill>
                  <a:schemeClr val="tx1"/>
                </a:solidFill>
                <a:latin typeface="Segoe UI" panose="020B0502040204020203" pitchFamily="34" charset="0"/>
                <a:ea typeface="Segoe UI" panose="020B0502040204020203" pitchFamily="34" charset="0"/>
                <a:cs typeface="Segoe UI" panose="020B0502040204020203" pitchFamily="34" charset="0"/>
              </a:rPr>
              <a:t>say something about them</a:t>
            </a:r>
            <a:r>
              <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rPr>
              <a:t>.</a:t>
            </a:r>
          </a:p>
          <a:p>
            <a:pPr marL="342900" indent="-342900">
              <a:buFont typeface="Arial" panose="020B0604020202020204" pitchFamily="34" charset="0"/>
              <a:buChar char="•"/>
            </a:pPr>
            <a:endParaRPr lang="en-IN" sz="24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endParaRPr lang="en-IN" sz="2400" b="1" dirty="0">
              <a:latin typeface="Segoe UI" panose="020B0502040204020203" pitchFamily="34" charset="0"/>
              <a:cs typeface="Segoe UI" panose="020B0502040204020203" pitchFamily="34" charset="0"/>
            </a:endParaRPr>
          </a:p>
          <a:p>
            <a:r>
              <a:rPr lang="en-IN" sz="2400" dirty="0">
                <a:latin typeface="Segoe UI" panose="020B0502040204020203" pitchFamily="34" charset="0"/>
                <a:cs typeface="Segoe UI" panose="020B0502040204020203" pitchFamily="34" charset="0"/>
              </a:rPr>
              <a:t>	</a:t>
            </a:r>
          </a:p>
          <a:p>
            <a:pPr marL="404813"/>
            <a:endParaRPr lang="en-IN" sz="2400" dirty="0">
              <a:latin typeface="Segoe UI" panose="020B0502040204020203" pitchFamily="34" charset="0"/>
              <a:cs typeface="Segoe UI" panose="020B0502040204020203" pitchFamily="34" charset="0"/>
            </a:endParaRPr>
          </a:p>
          <a:p>
            <a:pPr marL="404813"/>
            <a:endParaRPr lang="en-IN" sz="2400" dirty="0">
              <a:latin typeface="Segoe UI" panose="020B0502040204020203" pitchFamily="34" charset="0"/>
              <a:cs typeface="Segoe UI" panose="020B0502040204020203" pitchFamily="34" charset="0"/>
            </a:endParaRPr>
          </a:p>
          <a:p>
            <a:pPr marL="404813"/>
            <a:endParaRPr lang="en-IN"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72643115"/>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2" y="681036"/>
            <a:ext cx="6237156" cy="1044211"/>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The 4 Inequalities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3" name="Table 5">
            <a:extLst>
              <a:ext uri="{FF2B5EF4-FFF2-40B4-BE49-F238E27FC236}">
                <a16:creationId xmlns:a16="http://schemas.microsoft.com/office/drawing/2014/main" id="{4B6E4DAD-A21A-4346-9C0F-1CCE4C93957C}"/>
              </a:ext>
            </a:extLst>
          </p:cNvPr>
          <p:cNvGraphicFramePr>
            <a:graphicFrameLocks noGrp="1"/>
          </p:cNvGraphicFramePr>
          <p:nvPr>
            <p:extLst>
              <p:ext uri="{D42A27DB-BD31-4B8C-83A1-F6EECF244321}">
                <p14:modId xmlns:p14="http://schemas.microsoft.com/office/powerpoint/2010/main" val="3268624555"/>
              </p:ext>
            </p:extLst>
          </p:nvPr>
        </p:nvGraphicFramePr>
        <p:xfrm>
          <a:off x="838200" y="2466424"/>
          <a:ext cx="8127999" cy="3128465"/>
        </p:xfrm>
        <a:graphic>
          <a:graphicData uri="http://schemas.openxmlformats.org/drawingml/2006/table">
            <a:tbl>
              <a:tblPr firstRow="1" bandRow="1">
                <a:tableStyleId>{21E4AEA4-8DFA-4A89-87EB-49C32662AFE0}</a:tableStyleId>
              </a:tblPr>
              <a:tblGrid>
                <a:gridCol w="1688024">
                  <a:extLst>
                    <a:ext uri="{9D8B030D-6E8A-4147-A177-3AD203B41FA5}">
                      <a16:colId xmlns:a16="http://schemas.microsoft.com/office/drawing/2014/main" val="1295943317"/>
                    </a:ext>
                  </a:extLst>
                </a:gridCol>
                <a:gridCol w="3730642">
                  <a:extLst>
                    <a:ext uri="{9D8B030D-6E8A-4147-A177-3AD203B41FA5}">
                      <a16:colId xmlns:a16="http://schemas.microsoft.com/office/drawing/2014/main" val="4096604456"/>
                    </a:ext>
                  </a:extLst>
                </a:gridCol>
                <a:gridCol w="2709333">
                  <a:extLst>
                    <a:ext uri="{9D8B030D-6E8A-4147-A177-3AD203B41FA5}">
                      <a16:colId xmlns:a16="http://schemas.microsoft.com/office/drawing/2014/main" val="872193212"/>
                    </a:ext>
                  </a:extLst>
                </a:gridCol>
              </a:tblGrid>
              <a:tr h="625693">
                <a:tc>
                  <a:txBody>
                    <a:bodyPr/>
                    <a:lstStyle/>
                    <a:p>
                      <a:pPr algn="ctr"/>
                      <a:r>
                        <a:rPr lang="en-US" sz="2400" dirty="0"/>
                        <a:t>Symbol</a:t>
                      </a:r>
                    </a:p>
                  </a:txBody>
                  <a:tcPr/>
                </a:tc>
                <a:tc>
                  <a:txBody>
                    <a:bodyPr/>
                    <a:lstStyle/>
                    <a:p>
                      <a:pPr algn="ctr"/>
                      <a:r>
                        <a:rPr lang="en-US" sz="2400" dirty="0"/>
                        <a:t>Words</a:t>
                      </a:r>
                    </a:p>
                  </a:txBody>
                  <a:tcPr/>
                </a:tc>
                <a:tc>
                  <a:txBody>
                    <a:bodyPr/>
                    <a:lstStyle/>
                    <a:p>
                      <a:pPr algn="ctr"/>
                      <a:r>
                        <a:rPr lang="en-US" sz="2400" dirty="0"/>
                        <a:t>Example</a:t>
                      </a:r>
                    </a:p>
                  </a:txBody>
                  <a:tcPr/>
                </a:tc>
                <a:extLst>
                  <a:ext uri="{0D108BD9-81ED-4DB2-BD59-A6C34878D82A}">
                    <a16:rowId xmlns:a16="http://schemas.microsoft.com/office/drawing/2014/main" val="4262296486"/>
                  </a:ext>
                </a:extLst>
              </a:tr>
              <a:tr h="625693">
                <a:tc>
                  <a:txBody>
                    <a:bodyPr/>
                    <a:lstStyle/>
                    <a:p>
                      <a:pPr algn="ctr"/>
                      <a:r>
                        <a:rPr lang="en-US" sz="2400" dirty="0"/>
                        <a:t>&gt;</a:t>
                      </a:r>
                    </a:p>
                  </a:txBody>
                  <a:tcPr/>
                </a:tc>
                <a:tc>
                  <a:txBody>
                    <a:bodyPr/>
                    <a:lstStyle/>
                    <a:p>
                      <a:r>
                        <a:rPr lang="en-US" sz="2400" dirty="0"/>
                        <a:t>Greater than</a:t>
                      </a:r>
                    </a:p>
                  </a:txBody>
                  <a:tcPr/>
                </a:tc>
                <a:tc>
                  <a:txBody>
                    <a:bodyPr/>
                    <a:lstStyle/>
                    <a:p>
                      <a:r>
                        <a:rPr lang="en-US" sz="2400" dirty="0"/>
                        <a:t>x+3&gt;2</a:t>
                      </a:r>
                    </a:p>
                  </a:txBody>
                  <a:tcPr/>
                </a:tc>
                <a:extLst>
                  <a:ext uri="{0D108BD9-81ED-4DB2-BD59-A6C34878D82A}">
                    <a16:rowId xmlns:a16="http://schemas.microsoft.com/office/drawing/2014/main" val="2171654250"/>
                  </a:ext>
                </a:extLst>
              </a:tr>
              <a:tr h="625693">
                <a:tc>
                  <a:txBody>
                    <a:bodyPr/>
                    <a:lstStyle/>
                    <a:p>
                      <a:pPr algn="ctr"/>
                      <a:r>
                        <a:rPr lang="en-US" sz="2400" dirty="0"/>
                        <a:t>&lt;</a:t>
                      </a:r>
                    </a:p>
                  </a:txBody>
                  <a:tcPr/>
                </a:tc>
                <a:tc>
                  <a:txBody>
                    <a:bodyPr/>
                    <a:lstStyle/>
                    <a:p>
                      <a:r>
                        <a:rPr lang="en-US" sz="2400" dirty="0"/>
                        <a:t>Less than</a:t>
                      </a:r>
                    </a:p>
                  </a:txBody>
                  <a:tcPr/>
                </a:tc>
                <a:tc>
                  <a:txBody>
                    <a:bodyPr/>
                    <a:lstStyle/>
                    <a:p>
                      <a:r>
                        <a:rPr lang="en-US" sz="2400" dirty="0"/>
                        <a:t>7x&lt;28</a:t>
                      </a:r>
                    </a:p>
                  </a:txBody>
                  <a:tcPr/>
                </a:tc>
                <a:extLst>
                  <a:ext uri="{0D108BD9-81ED-4DB2-BD59-A6C34878D82A}">
                    <a16:rowId xmlns:a16="http://schemas.microsoft.com/office/drawing/2014/main" val="892323101"/>
                  </a:ext>
                </a:extLst>
              </a:tr>
              <a:tr h="625693">
                <a:tc>
                  <a:txBody>
                    <a:bodyPr/>
                    <a:lstStyle/>
                    <a:p>
                      <a:pPr algn="ctr"/>
                      <a:r>
                        <a:rPr lang="en-US" sz="2400" dirty="0"/>
                        <a:t>≥</a:t>
                      </a:r>
                    </a:p>
                  </a:txBody>
                  <a:tcPr/>
                </a:tc>
                <a:tc>
                  <a:txBody>
                    <a:bodyPr/>
                    <a:lstStyle/>
                    <a:p>
                      <a:r>
                        <a:rPr lang="en-US" sz="2400" dirty="0"/>
                        <a:t>Greater than or equal to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5≥x-1</a:t>
                      </a:r>
                    </a:p>
                  </a:txBody>
                  <a:tcPr/>
                </a:tc>
                <a:extLst>
                  <a:ext uri="{0D108BD9-81ED-4DB2-BD59-A6C34878D82A}">
                    <a16:rowId xmlns:a16="http://schemas.microsoft.com/office/drawing/2014/main" val="1240567291"/>
                  </a:ext>
                </a:extLst>
              </a:tr>
              <a:tr h="625693">
                <a:tc>
                  <a:txBody>
                    <a:bodyPr/>
                    <a:lstStyle/>
                    <a:p>
                      <a:pPr algn="ctr"/>
                      <a:r>
                        <a:rPr lang="en-US" sz="2400" dirty="0"/>
                        <a:t>≤</a:t>
                      </a:r>
                    </a:p>
                  </a:txBody>
                  <a:tcPr/>
                </a:tc>
                <a:tc>
                  <a:txBody>
                    <a:bodyPr/>
                    <a:lstStyle/>
                    <a:p>
                      <a:r>
                        <a:rPr lang="en-US" sz="2400" dirty="0"/>
                        <a:t>Less than or equal to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2y+1≤7</a:t>
                      </a:r>
                    </a:p>
                  </a:txBody>
                  <a:tcPr/>
                </a:tc>
                <a:extLst>
                  <a:ext uri="{0D108BD9-81ED-4DB2-BD59-A6C34878D82A}">
                    <a16:rowId xmlns:a16="http://schemas.microsoft.com/office/drawing/2014/main" val="189466153"/>
                  </a:ext>
                </a:extLst>
              </a:tr>
            </a:tbl>
          </a:graphicData>
        </a:graphic>
      </p:graphicFrame>
    </p:spTree>
    <p:extLst>
      <p:ext uri="{BB962C8B-B14F-4D97-AF65-F5344CB8AC3E}">
        <p14:creationId xmlns:p14="http://schemas.microsoft.com/office/powerpoint/2010/main" val="1767409988"/>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7918342"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Strict and Weak Inequalities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2" name="Table 2">
            <a:extLst>
              <a:ext uri="{FF2B5EF4-FFF2-40B4-BE49-F238E27FC236}">
                <a16:creationId xmlns:a16="http://schemas.microsoft.com/office/drawing/2014/main" id="{D9C6C129-CCE0-4D43-BBEF-FA8D510A5A36}"/>
              </a:ext>
            </a:extLst>
          </p:cNvPr>
          <p:cNvGraphicFramePr>
            <a:graphicFrameLocks noGrp="1"/>
          </p:cNvGraphicFramePr>
          <p:nvPr>
            <p:extLst>
              <p:ext uri="{D42A27DB-BD31-4B8C-83A1-F6EECF244321}">
                <p14:modId xmlns:p14="http://schemas.microsoft.com/office/powerpoint/2010/main" val="2013192591"/>
              </p:ext>
            </p:extLst>
          </p:nvPr>
        </p:nvGraphicFramePr>
        <p:xfrm>
          <a:off x="712921" y="2056768"/>
          <a:ext cx="9717438" cy="4242448"/>
        </p:xfrm>
        <a:graphic>
          <a:graphicData uri="http://schemas.openxmlformats.org/drawingml/2006/table">
            <a:tbl>
              <a:tblPr firstRow="1" bandRow="1">
                <a:tableStyleId>{21E4AEA4-8DFA-4A89-87EB-49C32662AFE0}</a:tableStyleId>
              </a:tblPr>
              <a:tblGrid>
                <a:gridCol w="4858719">
                  <a:extLst>
                    <a:ext uri="{9D8B030D-6E8A-4147-A177-3AD203B41FA5}">
                      <a16:colId xmlns:a16="http://schemas.microsoft.com/office/drawing/2014/main" val="2257404479"/>
                    </a:ext>
                  </a:extLst>
                </a:gridCol>
                <a:gridCol w="4858719">
                  <a:extLst>
                    <a:ext uri="{9D8B030D-6E8A-4147-A177-3AD203B41FA5}">
                      <a16:colId xmlns:a16="http://schemas.microsoft.com/office/drawing/2014/main" val="4052936835"/>
                    </a:ext>
                  </a:extLst>
                </a:gridCol>
              </a:tblGrid>
              <a:tr h="5004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latin typeface="Segoe UI" panose="020B0502040204020203" pitchFamily="34" charset="0"/>
                          <a:ea typeface="Segoe UI" panose="020B0502040204020203" pitchFamily="34" charset="0"/>
                          <a:cs typeface="Segoe UI" panose="020B0502040204020203" pitchFamily="34" charset="0"/>
                        </a:rPr>
                        <a:t>Strict Inequality</a:t>
                      </a:r>
                    </a:p>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latin typeface="Segoe UI" panose="020B0502040204020203" pitchFamily="34" charset="0"/>
                          <a:ea typeface="Segoe UI" panose="020B0502040204020203" pitchFamily="34" charset="0"/>
                          <a:cs typeface="Segoe UI" panose="020B0502040204020203" pitchFamily="34" charset="0"/>
                        </a:rPr>
                        <a:t>Weak Inequality</a:t>
                      </a:r>
                    </a:p>
                    <a:p>
                      <a:pPr algn="ctr"/>
                      <a:endParaRPr lang="en-US" dirty="0"/>
                    </a:p>
                  </a:txBody>
                  <a:tcPr/>
                </a:tc>
                <a:extLst>
                  <a:ext uri="{0D108BD9-81ED-4DB2-BD59-A6C34878D82A}">
                    <a16:rowId xmlns:a16="http://schemas.microsoft.com/office/drawing/2014/main" val="3365598817"/>
                  </a:ext>
                </a:extLst>
              </a:tr>
              <a:tr h="3602368">
                <a:tc>
                  <a:txBody>
                    <a:bodyPr/>
                    <a:lstStyle/>
                    <a:p>
                      <a:pPr marL="285750" indent="-285750">
                        <a:buFont typeface="Arial" panose="020B0604020202020204" pitchFamily="34" charset="0"/>
                        <a:buChar char="•"/>
                      </a:pPr>
                      <a:r>
                        <a:rPr lang="en-US" sz="1800" dirty="0">
                          <a:solidFill>
                            <a:schemeClr val="tx1"/>
                          </a:solidFill>
                          <a:latin typeface="Segoe UI" panose="020B0502040204020203" pitchFamily="34" charset="0"/>
                          <a:ea typeface="Segoe UI" panose="020B0502040204020203" pitchFamily="34" charset="0"/>
                          <a:cs typeface="Segoe UI" panose="020B0502040204020203" pitchFamily="34" charset="0"/>
                        </a:rPr>
                        <a:t>A strict inequality is an inequality where the inequality symbol is either &lt; (greater than) or &gt; (less than).</a:t>
                      </a:r>
                    </a:p>
                    <a:p>
                      <a:pPr marL="285750" indent="-285750">
                        <a:buFont typeface="Arial" panose="020B0604020202020204" pitchFamily="34" charset="0"/>
                        <a:buChar char="•"/>
                      </a:pPr>
                      <a:endParaRPr lang="en-US" sz="18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800" dirty="0">
                          <a:solidFill>
                            <a:schemeClr val="tx1"/>
                          </a:solidFill>
                          <a:latin typeface="Segoe UI" panose="020B0502040204020203" pitchFamily="34" charset="0"/>
                          <a:ea typeface="Segoe UI" panose="020B0502040204020203" pitchFamily="34" charset="0"/>
                          <a:cs typeface="Segoe UI" panose="020B0502040204020203" pitchFamily="34" charset="0"/>
                        </a:rPr>
                        <a:t>That is, a strict inequality is an inequality which has no equality conditions. </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The variable isn't allowed to equal the number to which it's being compared. </a:t>
                      </a:r>
                    </a:p>
                    <a:p>
                      <a:pPr marL="285750" indent="-285750">
                        <a:buFont typeface="Arial" panose="020B0604020202020204" pitchFamily="34" charset="0"/>
                        <a:buChar char="•"/>
                      </a:pPr>
                      <a:endPar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IN" sz="1800" b="1" dirty="0">
                          <a:solidFill>
                            <a:schemeClr val="tx1"/>
                          </a:solidFill>
                          <a:latin typeface="Segoe UI" panose="020B0502040204020203" pitchFamily="34" charset="0"/>
                          <a:ea typeface="Segoe UI" panose="020B0502040204020203" pitchFamily="34" charset="0"/>
                          <a:cs typeface="Segoe UI" panose="020B0502040204020203" pitchFamily="34" charset="0"/>
                        </a:rPr>
                        <a:t>Example:</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 If </a:t>
                      </a:r>
                      <a:r>
                        <a:rPr lang="en-IN" sz="1800" i="1" dirty="0">
                          <a:solidFill>
                            <a:schemeClr val="tx1"/>
                          </a:solidFill>
                          <a:latin typeface="Segoe UI" panose="020B0502040204020203" pitchFamily="34" charset="0"/>
                          <a:ea typeface="Segoe UI" panose="020B0502040204020203" pitchFamily="34" charset="0"/>
                          <a:cs typeface="Segoe UI" panose="020B0502040204020203" pitchFamily="34" charset="0"/>
                        </a:rPr>
                        <a:t>x</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 &lt; 3, then </a:t>
                      </a:r>
                      <a:r>
                        <a:rPr lang="en-IN" sz="1800" i="1" dirty="0">
                          <a:solidFill>
                            <a:schemeClr val="tx1"/>
                          </a:solidFill>
                          <a:latin typeface="Segoe UI" panose="020B0502040204020203" pitchFamily="34" charset="0"/>
                          <a:ea typeface="Segoe UI" panose="020B0502040204020203" pitchFamily="34" charset="0"/>
                          <a:cs typeface="Segoe UI" panose="020B0502040204020203" pitchFamily="34" charset="0"/>
                        </a:rPr>
                        <a:t>x</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 can be 2.9, 2.99, 2.999, and so on, but </a:t>
                      </a:r>
                      <a:r>
                        <a:rPr lang="en-IN" sz="1800" i="1" dirty="0">
                          <a:solidFill>
                            <a:schemeClr val="tx1"/>
                          </a:solidFill>
                          <a:latin typeface="Segoe UI" panose="020B0502040204020203" pitchFamily="34" charset="0"/>
                          <a:ea typeface="Segoe UI" panose="020B0502040204020203" pitchFamily="34" charset="0"/>
                          <a:cs typeface="Segoe UI" panose="020B0502040204020203" pitchFamily="34" charset="0"/>
                        </a:rPr>
                        <a:t>x</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 can't equal 3.</a:t>
                      </a:r>
                    </a:p>
                    <a:p>
                      <a:pPr marL="285750" indent="-285750">
                        <a:buFont typeface="Arial" panose="020B0604020202020204" pitchFamily="34" charset="0"/>
                        <a:buChar char="•"/>
                      </a:pPr>
                      <a:endParaRPr lang="en-US" dirty="0"/>
                    </a:p>
                  </a:txBody>
                  <a:tcPr/>
                </a:tc>
                <a:tc>
                  <a:txBody>
                    <a:bodyPr/>
                    <a:lstStyle/>
                    <a:p>
                      <a:pPr marL="285750" indent="-285750">
                        <a:buFont typeface="Arial" panose="020B0604020202020204" pitchFamily="34" charset="0"/>
                        <a:buChar char="•"/>
                      </a:pP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The inequalities "≤" and "≥" allow the variable to equal the number to which it's being compared. </a:t>
                      </a:r>
                    </a:p>
                    <a:p>
                      <a:pPr marL="285750" indent="-285750">
                        <a:buFont typeface="Arial" panose="020B0604020202020204" pitchFamily="34" charset="0"/>
                        <a:buChar char="•"/>
                      </a:pPr>
                      <a:endPar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These are known in the math world as non-strict inequalities or weak inequalities. We might also call them "lenient inequalities." </a:t>
                      </a:r>
                    </a:p>
                    <a:p>
                      <a:pPr marL="285750" indent="-285750">
                        <a:buFont typeface="Arial" panose="020B0604020202020204" pitchFamily="34" charset="0"/>
                        <a:buChar char="•"/>
                      </a:pPr>
                      <a:endPar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IN" sz="1800" b="1" dirty="0">
                          <a:solidFill>
                            <a:schemeClr val="tx1"/>
                          </a:solidFill>
                          <a:latin typeface="Segoe UI" panose="020B0502040204020203" pitchFamily="34" charset="0"/>
                          <a:ea typeface="Segoe UI" panose="020B0502040204020203" pitchFamily="34" charset="0"/>
                          <a:cs typeface="Segoe UI" panose="020B0502040204020203" pitchFamily="34" charset="0"/>
                        </a:rPr>
                        <a:t>Example:</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 Two is less than or equal to </a:t>
                      </a:r>
                      <a:r>
                        <a:rPr lang="en-IN" sz="1800" i="1" dirty="0">
                          <a:solidFill>
                            <a:schemeClr val="tx1"/>
                          </a:solidFill>
                          <a:latin typeface="Segoe UI" panose="020B0502040204020203" pitchFamily="34" charset="0"/>
                          <a:ea typeface="Segoe UI" panose="020B0502040204020203" pitchFamily="34" charset="0"/>
                          <a:cs typeface="Segoe UI" panose="020B0502040204020203" pitchFamily="34" charset="0"/>
                        </a:rPr>
                        <a:t>x</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 can be written in symbols as 2 ≤ </a:t>
                      </a:r>
                      <a:r>
                        <a:rPr lang="en-IN" sz="1800" i="1" dirty="0">
                          <a:solidFill>
                            <a:schemeClr val="tx1"/>
                          </a:solidFill>
                          <a:latin typeface="Segoe UI" panose="020B0502040204020203" pitchFamily="34" charset="0"/>
                          <a:ea typeface="Segoe UI" panose="020B0502040204020203" pitchFamily="34" charset="0"/>
                          <a:cs typeface="Segoe UI" panose="020B0502040204020203" pitchFamily="34" charset="0"/>
                        </a:rPr>
                        <a:t>x</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 In other words, </a:t>
                      </a:r>
                      <a:r>
                        <a:rPr lang="en-IN" sz="1800" i="1" dirty="0">
                          <a:solidFill>
                            <a:schemeClr val="tx1"/>
                          </a:solidFill>
                          <a:latin typeface="Segoe UI" panose="020B0502040204020203" pitchFamily="34" charset="0"/>
                          <a:ea typeface="Segoe UI" panose="020B0502040204020203" pitchFamily="34" charset="0"/>
                          <a:cs typeface="Segoe UI" panose="020B0502040204020203" pitchFamily="34" charset="0"/>
                        </a:rPr>
                        <a:t>x</a:t>
                      </a:r>
                      <a:r>
                        <a:rPr lang="en-IN" sz="1800" dirty="0">
                          <a:solidFill>
                            <a:schemeClr val="tx1"/>
                          </a:solidFill>
                          <a:latin typeface="Segoe UI" panose="020B0502040204020203" pitchFamily="34" charset="0"/>
                          <a:ea typeface="Segoe UI" panose="020B0502040204020203" pitchFamily="34" charset="0"/>
                          <a:cs typeface="Segoe UI" panose="020B0502040204020203" pitchFamily="34" charset="0"/>
                        </a:rPr>
                        <a:t> must be at least 2.</a:t>
                      </a:r>
                    </a:p>
                    <a:p>
                      <a:pPr marL="285750" indent="-285750">
                        <a:buFont typeface="Arial" panose="020B0604020202020204" pitchFamily="34" charset="0"/>
                        <a:buChar char="•"/>
                      </a:pPr>
                      <a:endParaRPr lang="en-US" dirty="0"/>
                    </a:p>
                  </a:txBody>
                  <a:tcPr/>
                </a:tc>
                <a:extLst>
                  <a:ext uri="{0D108BD9-81ED-4DB2-BD59-A6C34878D82A}">
                    <a16:rowId xmlns:a16="http://schemas.microsoft.com/office/drawing/2014/main" val="2945318173"/>
                  </a:ext>
                </a:extLst>
              </a:tr>
            </a:tbl>
          </a:graphicData>
        </a:graphic>
      </p:graphicFrame>
    </p:spTree>
    <p:extLst>
      <p:ext uri="{BB962C8B-B14F-4D97-AF65-F5344CB8AC3E}">
        <p14:creationId xmlns:p14="http://schemas.microsoft.com/office/powerpoint/2010/main" val="2010923118"/>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746822"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Solving the Inequalities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a:xfrm>
            <a:off x="838200" y="1422213"/>
            <a:ext cx="10515600" cy="4873656"/>
          </a:xfrm>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0" y="1536606"/>
            <a:ext cx="10515599"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Solving inequalities is very like solving equations -  we do most of the same things, but we must also pay attention to the </a:t>
            </a:r>
            <a:r>
              <a:rPr lang="en-IN" sz="2000" b="1" dirty="0">
                <a:solidFill>
                  <a:schemeClr val="tx1"/>
                </a:solidFill>
                <a:latin typeface="Segoe UI" panose="020B0502040204020203" pitchFamily="34" charset="0"/>
                <a:ea typeface="Segoe UI" panose="020B0502040204020203" pitchFamily="34" charset="0"/>
                <a:cs typeface="Segoe UI" panose="020B0502040204020203" pitchFamily="34" charset="0"/>
              </a:rPr>
              <a:t>direction of the inequality</a:t>
            </a: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 </a:t>
            </a:r>
            <a:r>
              <a:rPr lang="en-US" sz="2000" dirty="0">
                <a:solidFill>
                  <a:schemeClr val="tx1"/>
                </a:solidFill>
                <a:latin typeface="Segoe UI" panose="020B0502040204020203" pitchFamily="34" charset="0"/>
                <a:ea typeface="Segoe UI" panose="020B0502040204020203" pitchFamily="34" charset="0"/>
                <a:cs typeface="Segoe UI" panose="020B0502040204020203" pitchFamily="34" charset="0"/>
              </a:rPr>
              <a:t>There are certain operations that can change the direction of the inequality.</a:t>
            </a:r>
          </a:p>
          <a:p>
            <a:endParaRPr lang="en-US"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lvl="0" eaLnBrk="0" fontAlgn="base" hangingPunct="0">
              <a:lnSpc>
                <a:spcPct val="100000"/>
              </a:lnSpc>
              <a:spcBef>
                <a:spcPct val="0"/>
              </a:spcBef>
              <a:spcAft>
                <a:spcPct val="0"/>
              </a:spcAft>
            </a:pPr>
            <a:endParaRPr lang="en-US"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graphicFrame>
        <p:nvGraphicFramePr>
          <p:cNvPr id="8" name="Table 8">
            <a:extLst>
              <a:ext uri="{FF2B5EF4-FFF2-40B4-BE49-F238E27FC236}">
                <a16:creationId xmlns:a16="http://schemas.microsoft.com/office/drawing/2014/main" id="{20D2BC63-1EF8-43A7-93AA-2868A125F5DC}"/>
              </a:ext>
            </a:extLst>
          </p:cNvPr>
          <p:cNvGraphicFramePr>
            <a:graphicFrameLocks noGrp="1"/>
          </p:cNvGraphicFramePr>
          <p:nvPr>
            <p:extLst>
              <p:ext uri="{D42A27DB-BD31-4B8C-83A1-F6EECF244321}">
                <p14:modId xmlns:p14="http://schemas.microsoft.com/office/powerpoint/2010/main" val="1530773942"/>
              </p:ext>
            </p:extLst>
          </p:nvPr>
        </p:nvGraphicFramePr>
        <p:xfrm>
          <a:off x="1241586" y="3000298"/>
          <a:ext cx="10112214" cy="2926080"/>
        </p:xfrm>
        <a:graphic>
          <a:graphicData uri="http://schemas.openxmlformats.org/drawingml/2006/table">
            <a:tbl>
              <a:tblPr firstRow="1" bandRow="1">
                <a:tableStyleId>{21E4AEA4-8DFA-4A89-87EB-49C32662AFE0}</a:tableStyleId>
              </a:tblPr>
              <a:tblGrid>
                <a:gridCol w="5056107">
                  <a:extLst>
                    <a:ext uri="{9D8B030D-6E8A-4147-A177-3AD203B41FA5}">
                      <a16:colId xmlns:a16="http://schemas.microsoft.com/office/drawing/2014/main" val="3681822534"/>
                    </a:ext>
                  </a:extLst>
                </a:gridCol>
                <a:gridCol w="5056107">
                  <a:extLst>
                    <a:ext uri="{9D8B030D-6E8A-4147-A177-3AD203B41FA5}">
                      <a16:colId xmlns:a16="http://schemas.microsoft.com/office/drawing/2014/main" val="3987948895"/>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solidFill>
                            <a:schemeClr val="tx1"/>
                          </a:solidFill>
                        </a:rPr>
                        <a:t>Operations that do not affect</a:t>
                      </a:r>
                      <a:r>
                        <a:rPr lang="en-IN" sz="1800" dirty="0">
                          <a:solidFill>
                            <a:schemeClr val="tx1"/>
                          </a:solidFill>
                        </a:rPr>
                        <a:t> the direction of the inequality):</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solidFill>
                            <a:schemeClr val="tx1"/>
                          </a:solidFill>
                        </a:rPr>
                        <a:t>Operations that change</a:t>
                      </a:r>
                      <a:r>
                        <a:rPr lang="en-IN" sz="1800" dirty="0">
                          <a:solidFill>
                            <a:schemeClr val="tx1"/>
                          </a:solidFill>
                        </a:rPr>
                        <a:t> the direction of the inequality):</a:t>
                      </a:r>
                    </a:p>
                    <a:p>
                      <a:endParaRPr lang="en-US" dirty="0"/>
                    </a:p>
                  </a:txBody>
                  <a:tcPr/>
                </a:tc>
                <a:extLst>
                  <a:ext uri="{0D108BD9-81ED-4DB2-BD59-A6C34878D82A}">
                    <a16:rowId xmlns:a16="http://schemas.microsoft.com/office/drawing/2014/main" val="1650904481"/>
                  </a:ext>
                </a:extLst>
              </a:tr>
              <a:tr h="370840">
                <a:tc>
                  <a:txBody>
                    <a:bodyPr/>
                    <a:lstStyle/>
                    <a:p>
                      <a:pPr marL="285750" indent="-285750">
                        <a:buFont typeface="Arial" panose="020B0604020202020204" pitchFamily="34" charset="0"/>
                        <a:buChar char="•"/>
                      </a:pPr>
                      <a:r>
                        <a:rPr lang="en-IN" sz="1800" dirty="0">
                          <a:solidFill>
                            <a:schemeClr val="tx1"/>
                          </a:solidFill>
                        </a:rPr>
                        <a:t>Add (or subtract) a number from both sides</a:t>
                      </a:r>
                    </a:p>
                    <a:p>
                      <a:pPr marL="285750" indent="-285750">
                        <a:buFont typeface="Arial" panose="020B0604020202020204" pitchFamily="34" charset="0"/>
                        <a:buChar char="•"/>
                      </a:pPr>
                      <a:endParaRPr lang="en-IN" sz="1800" dirty="0">
                        <a:solidFill>
                          <a:schemeClr val="tx1"/>
                        </a:solidFill>
                      </a:endParaRPr>
                    </a:p>
                    <a:p>
                      <a:pPr marL="285750" indent="-285750">
                        <a:buFont typeface="Arial" panose="020B0604020202020204" pitchFamily="34" charset="0"/>
                        <a:buChar char="•"/>
                      </a:pPr>
                      <a:r>
                        <a:rPr lang="en-IN" sz="1800" dirty="0">
                          <a:solidFill>
                            <a:schemeClr val="tx1"/>
                          </a:solidFill>
                        </a:rPr>
                        <a:t>Multiply (or divide) both sides by a </a:t>
                      </a:r>
                      <a:r>
                        <a:rPr lang="en-IN" sz="1800" b="1" dirty="0">
                          <a:solidFill>
                            <a:schemeClr val="tx1"/>
                          </a:solidFill>
                        </a:rPr>
                        <a:t>positive</a:t>
                      </a:r>
                      <a:r>
                        <a:rPr lang="en-IN" sz="1800" dirty="0">
                          <a:solidFill>
                            <a:schemeClr val="tx1"/>
                          </a:solidFill>
                        </a:rPr>
                        <a:t> number</a:t>
                      </a:r>
                    </a:p>
                    <a:p>
                      <a:pPr marL="285750" indent="-285750">
                        <a:buFont typeface="Arial" panose="020B0604020202020204" pitchFamily="34" charset="0"/>
                        <a:buChar char="•"/>
                      </a:pPr>
                      <a:endParaRPr lang="en-IN" sz="1800" dirty="0">
                        <a:solidFill>
                          <a:schemeClr val="tx1"/>
                        </a:solidFill>
                      </a:endParaRPr>
                    </a:p>
                    <a:p>
                      <a:pPr marL="285750" indent="-285750" algn="l" defTabSz="914400" rtl="0" eaLnBrk="1" latinLnBrk="0" hangingPunct="1">
                        <a:buFont typeface="Arial" panose="020B0604020202020204" pitchFamily="34" charset="0"/>
                        <a:buChar char="•"/>
                      </a:pPr>
                      <a:r>
                        <a:rPr lang="en-IN" sz="1800" kern="1200" dirty="0">
                          <a:solidFill>
                            <a:schemeClr val="tx1"/>
                          </a:solidFill>
                          <a:latin typeface="+mn-lt"/>
                          <a:ea typeface="+mn-ea"/>
                          <a:cs typeface="+mn-cs"/>
                        </a:rPr>
                        <a:t>Simplify a side</a:t>
                      </a:r>
                    </a:p>
                    <a:p>
                      <a:endParaRPr lang="en-US" dirty="0"/>
                    </a:p>
                  </a:txBody>
                  <a:tcPr/>
                </a:tc>
                <a:tc>
                  <a:txBody>
                    <a:bodyPr/>
                    <a:lstStyle/>
                    <a:p>
                      <a:pPr marL="285750" lvl="0" indent="-285750" eaLnBrk="0" fontAlgn="base" hangingPunct="0">
                        <a:lnSpc>
                          <a:spcPct val="100000"/>
                        </a:lnSpc>
                        <a:spcBef>
                          <a:spcPct val="0"/>
                        </a:spcBef>
                        <a:spcAft>
                          <a:spcPct val="0"/>
                        </a:spcAft>
                        <a:buFont typeface="Arial" panose="020B0604020202020204" pitchFamily="34" charset="0"/>
                        <a:buChar char="•"/>
                      </a:pPr>
                      <a:r>
                        <a:rPr lang="en-US" sz="1800" dirty="0">
                          <a:solidFill>
                            <a:schemeClr val="tx1"/>
                          </a:solidFill>
                        </a:rPr>
                        <a:t>Multiply (or divide) both sides by a negative number</a:t>
                      </a:r>
                    </a:p>
                    <a:p>
                      <a:pPr marL="285750" lvl="0" indent="-285750" eaLnBrk="0" fontAlgn="base" hangingPunct="0">
                        <a:lnSpc>
                          <a:spcPct val="100000"/>
                        </a:lnSpc>
                        <a:spcBef>
                          <a:spcPct val="0"/>
                        </a:spcBef>
                        <a:spcAft>
                          <a:spcPct val="0"/>
                        </a:spcAft>
                        <a:buFont typeface="Arial" panose="020B0604020202020204" pitchFamily="34" charset="0"/>
                        <a:buChar char="•"/>
                      </a:pPr>
                      <a:endParaRPr lang="en-US" sz="1800" dirty="0">
                        <a:solidFill>
                          <a:schemeClr val="tx1"/>
                        </a:solidFill>
                      </a:endParaRPr>
                    </a:p>
                    <a:p>
                      <a:pPr marL="285750" lvl="0" indent="-285750" eaLnBrk="0" fontAlgn="base" hangingPunct="0">
                        <a:lnSpc>
                          <a:spcPct val="100000"/>
                        </a:lnSpc>
                        <a:spcBef>
                          <a:spcPct val="0"/>
                        </a:spcBef>
                        <a:spcAft>
                          <a:spcPct val="0"/>
                        </a:spcAft>
                        <a:buFont typeface="Arial" panose="020B0604020202020204" pitchFamily="34" charset="0"/>
                        <a:buChar char="•"/>
                      </a:pPr>
                      <a:r>
                        <a:rPr lang="en-US" sz="1800" dirty="0">
                          <a:solidFill>
                            <a:schemeClr val="tx1"/>
                          </a:solidFill>
                        </a:rPr>
                        <a:t>Swapping left and right hand sides</a:t>
                      </a:r>
                    </a:p>
                    <a:p>
                      <a:endParaRPr lang="en-US" dirty="0"/>
                    </a:p>
                  </a:txBody>
                  <a:tcPr/>
                </a:tc>
                <a:extLst>
                  <a:ext uri="{0D108BD9-81ED-4DB2-BD59-A6C34878D82A}">
                    <a16:rowId xmlns:a16="http://schemas.microsoft.com/office/drawing/2014/main" val="2121789322"/>
                  </a:ext>
                </a:extLst>
              </a:tr>
            </a:tbl>
          </a:graphicData>
        </a:graphic>
      </p:graphicFrame>
    </p:spTree>
    <p:extLst>
      <p:ext uri="{BB962C8B-B14F-4D97-AF65-F5344CB8AC3E}">
        <p14:creationId xmlns:p14="http://schemas.microsoft.com/office/powerpoint/2010/main" val="1890528544"/>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237157" cy="741176"/>
          </a:xfrm>
          <a:solidFill>
            <a:srgbClr val="FCD3C2"/>
          </a:solidFill>
        </p:spPr>
        <p:txBody>
          <a:bodyPr>
            <a:normAutofit/>
          </a:bodyPr>
          <a:lstStyle/>
          <a:p>
            <a:r>
              <a:rPr lang="en-US" sz="4400" b="1" i="1" dirty="0">
                <a:latin typeface="Segoe UI" panose="020B0502040204020203" pitchFamily="34" charset="0"/>
                <a:ea typeface="Segoe UI" panose="020B0502040204020203" pitchFamily="34" charset="0"/>
                <a:cs typeface="Segoe UI" panose="020B0502040204020203" pitchFamily="34" charset="0"/>
              </a:rPr>
              <a:t>Examples</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4F3B8D80-EB1B-4E0F-9CDF-9F6976C90AF3}"/>
                  </a:ext>
                </a:extLst>
              </p:cNvPr>
              <p:cNvSpPr txBox="1"/>
              <p:nvPr/>
            </p:nvSpPr>
            <p:spPr>
              <a:xfrm>
                <a:off x="838201" y="1377972"/>
                <a:ext cx="9995114" cy="4827219"/>
              </a:xfrm>
              <a:prstGeom prst="rect">
                <a:avLst/>
              </a:prstGeom>
              <a:noFill/>
            </p:spPr>
            <p:txBody>
              <a:bodyPr wrap="square">
                <a:spAutoFit/>
              </a:bodyPr>
              <a:lstStyle/>
              <a:p>
                <a:r>
                  <a:rPr lang="en-IN" sz="2000" dirty="0"/>
                  <a:t>Example 1:  Solve: </a:t>
                </a:r>
                <a14:m>
                  <m:oMath xmlns:m="http://schemas.openxmlformats.org/officeDocument/2006/math">
                    <m:r>
                      <a:rPr lang="en-IN" sz="2000" i="1" dirty="0" smtClean="0">
                        <a:latin typeface="Cambria Math" panose="02040503050406030204" pitchFamily="18" charset="0"/>
                      </a:rPr>
                      <m:t>3</m:t>
                    </m:r>
                    <m:r>
                      <a:rPr lang="en-IN" sz="2000" i="1" dirty="0" smtClean="0">
                        <a:latin typeface="Cambria Math" panose="02040503050406030204" pitchFamily="18" charset="0"/>
                      </a:rPr>
                      <m:t>𝑦</m:t>
                    </m:r>
                    <m:r>
                      <a:rPr lang="en-IN" sz="2000" i="1" dirty="0" smtClean="0">
                        <a:latin typeface="Cambria Math" panose="02040503050406030204" pitchFamily="18" charset="0"/>
                      </a:rPr>
                      <m:t> &lt; 15</m:t>
                    </m:r>
                  </m:oMath>
                </a14:m>
                <a:endParaRPr lang="en-IN" sz="2000" dirty="0"/>
              </a:p>
              <a:p>
                <a:r>
                  <a:rPr lang="en-IN" sz="2000" dirty="0"/>
                  <a:t>If we divide both sides by 3 we get:  </a:t>
                </a:r>
                <a14:m>
                  <m:oMath xmlns:m="http://schemas.openxmlformats.org/officeDocument/2006/math">
                    <m:f>
                      <m:fPr>
                        <m:ctrlPr>
                          <a:rPr lang="en-US" sz="2000" b="0" i="1" dirty="0" smtClean="0">
                            <a:latin typeface="Cambria Math" panose="02040503050406030204" pitchFamily="18" charset="0"/>
                          </a:rPr>
                        </m:ctrlPr>
                      </m:fPr>
                      <m:num>
                        <m:r>
                          <a:rPr lang="en-US" sz="2000" b="0" i="1" dirty="0" smtClean="0">
                            <a:latin typeface="Cambria Math" panose="02040503050406030204" pitchFamily="18" charset="0"/>
                          </a:rPr>
                          <m:t>3</m:t>
                        </m:r>
                        <m:r>
                          <a:rPr lang="en-US" sz="2000" b="0" i="1" dirty="0" smtClean="0">
                            <a:latin typeface="Cambria Math" panose="02040503050406030204" pitchFamily="18" charset="0"/>
                          </a:rPr>
                          <m:t>𝑦</m:t>
                        </m:r>
                      </m:num>
                      <m:den>
                        <m:r>
                          <a:rPr lang="en-US" sz="2000" b="0" i="1" dirty="0" smtClean="0">
                            <a:latin typeface="Cambria Math" panose="02040503050406030204" pitchFamily="18" charset="0"/>
                          </a:rPr>
                          <m:t>3</m:t>
                        </m:r>
                      </m:den>
                    </m:f>
                    <m:r>
                      <a:rPr lang="en-IN" sz="2000" i="1" dirty="0" smtClean="0">
                        <a:latin typeface="Cambria Math" panose="02040503050406030204" pitchFamily="18" charset="0"/>
                      </a:rPr>
                      <m:t>&lt;</m:t>
                    </m:r>
                    <m:f>
                      <m:fPr>
                        <m:ctrlPr>
                          <a:rPr lang="en-US" sz="2000" b="0" i="1" dirty="0" smtClean="0">
                            <a:latin typeface="Cambria Math" panose="02040503050406030204" pitchFamily="18" charset="0"/>
                          </a:rPr>
                        </m:ctrlPr>
                      </m:fPr>
                      <m:num>
                        <m:r>
                          <a:rPr lang="en-US" sz="2000" b="0" i="1" dirty="0" smtClean="0">
                            <a:latin typeface="Cambria Math" panose="02040503050406030204" pitchFamily="18" charset="0"/>
                          </a:rPr>
                          <m:t>15</m:t>
                        </m:r>
                      </m:num>
                      <m:den>
                        <m:r>
                          <a:rPr lang="en-US" sz="2000" b="0" i="1" dirty="0" smtClean="0">
                            <a:latin typeface="Cambria Math" panose="02040503050406030204" pitchFamily="18" charset="0"/>
                          </a:rPr>
                          <m:t>3</m:t>
                        </m:r>
                      </m:den>
                    </m:f>
                    <m:r>
                      <a:rPr lang="en-IN" sz="2000" i="1" dirty="0" smtClean="0">
                        <a:latin typeface="Cambria Math" panose="02040503050406030204" pitchFamily="18" charset="0"/>
                      </a:rPr>
                      <m:t>  </m:t>
                    </m:r>
                  </m:oMath>
                </a14:m>
                <a:r>
                  <a:rPr lang="en-IN" sz="2000" dirty="0" err="1"/>
                  <a:t>i.e</a:t>
                </a:r>
                <a:r>
                  <a:rPr lang="en-IN" sz="2000" dirty="0"/>
                  <a:t>   </a:t>
                </a:r>
                <a14:m>
                  <m:oMath xmlns:m="http://schemas.openxmlformats.org/officeDocument/2006/math">
                    <m:r>
                      <a:rPr lang="en-IN" sz="2000" i="1" dirty="0" smtClean="0">
                        <a:latin typeface="Cambria Math" panose="02040503050406030204" pitchFamily="18" charset="0"/>
                      </a:rPr>
                      <m:t>𝑦</m:t>
                    </m:r>
                    <m:r>
                      <a:rPr lang="en-IN" sz="2000" i="1" dirty="0" smtClean="0">
                        <a:latin typeface="Cambria Math" panose="02040503050406030204" pitchFamily="18" charset="0"/>
                      </a:rPr>
                      <m:t> &lt; 5</m:t>
                    </m:r>
                  </m:oMath>
                </a14:m>
                <a:endParaRPr lang="en-IN" sz="2000" dirty="0"/>
              </a:p>
              <a:p>
                <a:r>
                  <a:rPr lang="en-IN" sz="2000" dirty="0"/>
                  <a:t>And that is our solution: </a:t>
                </a:r>
                <a14:m>
                  <m:oMath xmlns:m="http://schemas.openxmlformats.org/officeDocument/2006/math">
                    <m:r>
                      <a:rPr lang="en-IN" sz="2000" i="1" dirty="0" smtClean="0">
                        <a:latin typeface="Cambria Math" panose="02040503050406030204" pitchFamily="18" charset="0"/>
                      </a:rPr>
                      <m:t>𝑦</m:t>
                    </m:r>
                    <m:r>
                      <a:rPr lang="en-IN" sz="2000" i="1" dirty="0" smtClean="0">
                        <a:latin typeface="Cambria Math" panose="02040503050406030204" pitchFamily="18" charset="0"/>
                      </a:rPr>
                      <m:t> &lt; 5</m:t>
                    </m:r>
                  </m:oMath>
                </a14:m>
                <a:endParaRPr lang="en-IN" sz="2000" dirty="0"/>
              </a:p>
              <a:p>
                <a:endParaRPr lang="en-IN" sz="2000" dirty="0"/>
              </a:p>
              <a:p>
                <a:r>
                  <a:rPr lang="en-IN" sz="2000" dirty="0"/>
                  <a:t>Example 2: Solve: </a:t>
                </a:r>
                <a14:m>
                  <m:oMath xmlns:m="http://schemas.openxmlformats.org/officeDocument/2006/math">
                    <m:r>
                      <a:rPr lang="en-IN" sz="2000" i="1" dirty="0" smtClean="0">
                        <a:latin typeface="Cambria Math" panose="02040503050406030204" pitchFamily="18" charset="0"/>
                      </a:rPr>
                      <m:t>−2</m:t>
                    </m:r>
                    <m:r>
                      <a:rPr lang="en-IN" sz="2000" i="1" dirty="0" smtClean="0">
                        <a:latin typeface="Cambria Math" panose="02040503050406030204" pitchFamily="18" charset="0"/>
                      </a:rPr>
                      <m:t>𝑦</m:t>
                    </m:r>
                    <m:r>
                      <a:rPr lang="en-IN" sz="2000" i="1" dirty="0" smtClean="0">
                        <a:latin typeface="Cambria Math" panose="02040503050406030204" pitchFamily="18" charset="0"/>
                      </a:rPr>
                      <m:t>&lt;−8</m:t>
                    </m:r>
                  </m:oMath>
                </a14:m>
                <a:endParaRPr lang="en-IN" sz="2000" dirty="0"/>
              </a:p>
              <a:p>
                <a:r>
                  <a:rPr lang="en-IN" sz="2000" dirty="0"/>
                  <a:t>Let us divide both sides by −2 ... and reverse the inequality</a:t>
                </a:r>
              </a:p>
              <a:p>
                <a14:m>
                  <m:oMath xmlns:m="http://schemas.openxmlformats.org/officeDocument/2006/math">
                    <m:r>
                      <a:rPr lang="en-IN" sz="2000" i="1" dirty="0" smtClean="0">
                        <a:latin typeface="Cambria Math" panose="02040503050406030204" pitchFamily="18" charset="0"/>
                      </a:rPr>
                      <m:t>−2</m:t>
                    </m:r>
                    <m:r>
                      <a:rPr lang="en-IN" sz="2000" i="1" dirty="0" smtClean="0">
                        <a:latin typeface="Cambria Math" panose="02040503050406030204" pitchFamily="18" charset="0"/>
                      </a:rPr>
                      <m:t>𝑦</m:t>
                    </m:r>
                    <m:r>
                      <a:rPr lang="en-IN" sz="2000" i="1" dirty="0" smtClean="0">
                        <a:latin typeface="Cambria Math" panose="02040503050406030204" pitchFamily="18" charset="0"/>
                      </a:rPr>
                      <m:t> &lt; −8  </m:t>
                    </m:r>
                  </m:oMath>
                </a14:m>
                <a:r>
                  <a:rPr lang="en-IN" sz="2000" dirty="0" err="1"/>
                  <a:t>i.e</a:t>
                </a:r>
                <a:r>
                  <a:rPr lang="en-IN" sz="2000" dirty="0"/>
                  <a:t>  </a:t>
                </a:r>
                <a14:m>
                  <m:oMath xmlns:m="http://schemas.openxmlformats.org/officeDocument/2006/math">
                    <m:r>
                      <a:rPr lang="en-IN" sz="2000" i="1" dirty="0" smtClean="0">
                        <a:latin typeface="Cambria Math" panose="02040503050406030204" pitchFamily="18" charset="0"/>
                      </a:rPr>
                      <m:t>−2</m:t>
                    </m:r>
                    <m:r>
                      <a:rPr lang="en-IN" sz="2000" i="1" dirty="0" smtClean="0">
                        <a:latin typeface="Cambria Math" panose="02040503050406030204" pitchFamily="18" charset="0"/>
                      </a:rPr>
                      <m:t>𝑦</m:t>
                    </m:r>
                    <m:r>
                      <a:rPr lang="en-IN" sz="2000" i="1" dirty="0" smtClean="0">
                        <a:latin typeface="Cambria Math" panose="02040503050406030204" pitchFamily="18" charset="0"/>
                      </a:rPr>
                      <m:t>/−2 &gt; −8/−2  </m:t>
                    </m:r>
                  </m:oMath>
                </a14:m>
                <a:r>
                  <a:rPr lang="en-IN" sz="2000" dirty="0" err="1"/>
                  <a:t>i.e</a:t>
                </a:r>
                <a:r>
                  <a:rPr lang="en-IN" sz="2000" dirty="0"/>
                  <a:t>  </a:t>
                </a:r>
                <a14:m>
                  <m:oMath xmlns:m="http://schemas.openxmlformats.org/officeDocument/2006/math">
                    <m:r>
                      <a:rPr lang="en-IN" sz="2000" i="1" dirty="0" smtClean="0">
                        <a:latin typeface="Cambria Math" panose="02040503050406030204" pitchFamily="18" charset="0"/>
                      </a:rPr>
                      <m:t>𝑦</m:t>
                    </m:r>
                    <m:r>
                      <a:rPr lang="en-IN" sz="2000" i="1" dirty="0" smtClean="0">
                        <a:latin typeface="Cambria Math" panose="02040503050406030204" pitchFamily="18" charset="0"/>
                      </a:rPr>
                      <m:t> &gt; 4</m:t>
                    </m:r>
                  </m:oMath>
                </a14:m>
                <a:r>
                  <a:rPr lang="en-IN" sz="2000" dirty="0"/>
                  <a:t>.    And that is the correct solution: </a:t>
                </a:r>
                <a14:m>
                  <m:oMath xmlns:m="http://schemas.openxmlformats.org/officeDocument/2006/math">
                    <m:r>
                      <a:rPr lang="en-IN" sz="2000" i="1" dirty="0" smtClean="0">
                        <a:latin typeface="Cambria Math" panose="02040503050406030204" pitchFamily="18" charset="0"/>
                      </a:rPr>
                      <m:t>𝑦</m:t>
                    </m:r>
                    <m:r>
                      <a:rPr lang="en-IN" sz="2000" i="1" dirty="0" smtClean="0">
                        <a:latin typeface="Cambria Math" panose="02040503050406030204" pitchFamily="18" charset="0"/>
                      </a:rPr>
                      <m:t> &gt; 4</m:t>
                    </m:r>
                  </m:oMath>
                </a14:m>
                <a:endParaRPr lang="en-IN" sz="2000" dirty="0"/>
              </a:p>
              <a:p>
                <a:endParaRPr lang="en-IN" sz="2000" dirty="0"/>
              </a:p>
              <a:p>
                <a:r>
                  <a:rPr lang="en-IN" sz="2000" dirty="0"/>
                  <a:t>Example 3: Solve: </a:t>
                </a:r>
                <a14:m>
                  <m:oMath xmlns:m="http://schemas.openxmlformats.org/officeDocument/2006/math">
                    <m:f>
                      <m:fPr>
                        <m:ctrlPr>
                          <a:rPr lang="en-US" sz="2000" b="0" i="1" dirty="0" smtClean="0">
                            <a:latin typeface="Cambria Math" panose="02040503050406030204" pitchFamily="18" charset="0"/>
                          </a:rPr>
                        </m:ctrlPr>
                      </m:fPr>
                      <m:num>
                        <m:r>
                          <a:rPr lang="en-IN" sz="2000" i="1" dirty="0" smtClean="0">
                            <a:latin typeface="Cambria Math" panose="02040503050406030204" pitchFamily="18" charset="0"/>
                          </a:rPr>
                          <m:t>𝑥</m:t>
                        </m:r>
                        <m:r>
                          <a:rPr lang="en-IN" sz="2000" i="1" dirty="0" smtClean="0">
                            <a:latin typeface="Cambria Math" panose="02040503050406030204" pitchFamily="18" charset="0"/>
                          </a:rPr>
                          <m:t>−3</m:t>
                        </m:r>
                      </m:num>
                      <m:den>
                        <m:r>
                          <a:rPr lang="en-US" sz="2000" b="0" i="1" dirty="0" smtClean="0">
                            <a:latin typeface="Cambria Math" panose="02040503050406030204" pitchFamily="18" charset="0"/>
                          </a:rPr>
                          <m:t>2</m:t>
                        </m:r>
                      </m:den>
                    </m:f>
                    <m:r>
                      <a:rPr lang="en-IN" sz="2000" i="1" dirty="0" smtClean="0">
                        <a:latin typeface="Cambria Math" panose="02040503050406030204" pitchFamily="18" charset="0"/>
                      </a:rPr>
                      <m:t>&lt;−5</m:t>
                    </m:r>
                  </m:oMath>
                </a14:m>
                <a:endParaRPr lang="en-IN" sz="2000" dirty="0"/>
              </a:p>
              <a:p>
                <a:r>
                  <a:rPr lang="en-IN" sz="2000" dirty="0"/>
                  <a:t>First, let us clear out the "/2" by multiplying both sides by 2. Because we are multiplying by a positive number, the inequalities will not change.</a:t>
                </a:r>
              </a:p>
              <a:p>
                <a14:m>
                  <m:oMath xmlns:m="http://schemas.openxmlformats.org/officeDocument/2006/math">
                    <m:f>
                      <m:fPr>
                        <m:ctrlPr>
                          <a:rPr lang="en-US" sz="2000" b="0" i="1" dirty="0" smtClean="0">
                            <a:latin typeface="Cambria Math" panose="02040503050406030204" pitchFamily="18" charset="0"/>
                          </a:rPr>
                        </m:ctrlPr>
                      </m:fPr>
                      <m:num>
                        <m:r>
                          <a:rPr lang="en-IN" sz="2000" i="1" dirty="0" smtClean="0">
                            <a:latin typeface="Cambria Math" panose="02040503050406030204" pitchFamily="18" charset="0"/>
                          </a:rPr>
                          <m:t>𝑥</m:t>
                        </m:r>
                        <m:r>
                          <a:rPr lang="en-IN" sz="2000" i="1" dirty="0" smtClean="0">
                            <a:latin typeface="Cambria Math" panose="02040503050406030204" pitchFamily="18" charset="0"/>
                          </a:rPr>
                          <m:t>−3</m:t>
                        </m:r>
                      </m:num>
                      <m:den>
                        <m:r>
                          <a:rPr lang="en-US" sz="2000" b="0" i="1" dirty="0" smtClean="0">
                            <a:latin typeface="Cambria Math" panose="02040503050406030204" pitchFamily="18" charset="0"/>
                          </a:rPr>
                          <m:t>2</m:t>
                        </m:r>
                      </m:den>
                    </m:f>
                    <m:r>
                      <a:rPr lang="en-IN" sz="2000" i="1" dirty="0" smtClean="0">
                        <a:latin typeface="Cambria Math" panose="02040503050406030204" pitchFamily="18" charset="0"/>
                      </a:rPr>
                      <m:t> ×2 &lt; −5 ×2   </m:t>
                    </m:r>
                  </m:oMath>
                </a14:m>
                <a:r>
                  <a:rPr lang="en-IN" sz="2000" dirty="0" err="1"/>
                  <a:t>i.e</a:t>
                </a:r>
                <a:r>
                  <a:rPr lang="en-IN" sz="2000" dirty="0"/>
                  <a:t>   </a:t>
                </a:r>
                <a14:m>
                  <m:oMath xmlns:m="http://schemas.openxmlformats.org/officeDocument/2006/math">
                    <m:r>
                      <a:rPr lang="en-IN" sz="2000" i="1" dirty="0" smtClean="0">
                        <a:latin typeface="Cambria Math" panose="02040503050406030204" pitchFamily="18" charset="0"/>
                      </a:rPr>
                      <m:t>𝑥</m:t>
                    </m:r>
                    <m:r>
                      <a:rPr lang="en-IN" sz="2000" i="1" dirty="0" smtClean="0">
                        <a:latin typeface="Cambria Math" panose="02040503050406030204" pitchFamily="18" charset="0"/>
                      </a:rPr>
                      <m:t>−3&lt;−10</m:t>
                    </m:r>
                  </m:oMath>
                </a14:m>
                <a:endParaRPr lang="en-IN" sz="2000" dirty="0"/>
              </a:p>
              <a:p>
                <a:r>
                  <a:rPr lang="en-IN" sz="2000" dirty="0"/>
                  <a:t>Now add 3 to both sides:</a:t>
                </a:r>
              </a:p>
              <a:p>
                <a14:m>
                  <m:oMath xmlns:m="http://schemas.openxmlformats.org/officeDocument/2006/math">
                    <m:r>
                      <a:rPr lang="en-IN" sz="2000" i="1" dirty="0" smtClean="0">
                        <a:latin typeface="Cambria Math" panose="02040503050406030204" pitchFamily="18" charset="0"/>
                      </a:rPr>
                      <m:t>𝑥</m:t>
                    </m:r>
                    <m:r>
                      <a:rPr lang="en-IN" sz="2000" i="1" dirty="0" smtClean="0">
                        <a:latin typeface="Cambria Math" panose="02040503050406030204" pitchFamily="18" charset="0"/>
                      </a:rPr>
                      <m:t>−3 + 3 &lt; −10 + 3     </m:t>
                    </m:r>
                  </m:oMath>
                </a14:m>
                <a:r>
                  <a:rPr lang="en-IN" sz="2000" dirty="0" err="1"/>
                  <a:t>i.e</a:t>
                </a:r>
                <a:r>
                  <a:rPr lang="en-IN" sz="2000" dirty="0"/>
                  <a:t>  </a:t>
                </a:r>
                <a14:m>
                  <m:oMath xmlns:m="http://schemas.openxmlformats.org/officeDocument/2006/math">
                    <m:r>
                      <a:rPr lang="en-IN" sz="2000" i="1" dirty="0" smtClean="0">
                        <a:latin typeface="Cambria Math" panose="02040503050406030204" pitchFamily="18" charset="0"/>
                      </a:rPr>
                      <m:t>𝑥</m:t>
                    </m:r>
                    <m:r>
                      <a:rPr lang="en-IN" sz="2000" i="1" dirty="0" smtClean="0">
                        <a:latin typeface="Cambria Math" panose="02040503050406030204" pitchFamily="18" charset="0"/>
                      </a:rPr>
                      <m:t> &lt; −7</m:t>
                    </m:r>
                  </m:oMath>
                </a14:m>
                <a:r>
                  <a:rPr lang="en-IN" sz="2000" dirty="0"/>
                  <a:t>.    And that is our solution:</a:t>
                </a:r>
                <a14:m>
                  <m:oMath xmlns:m="http://schemas.openxmlformats.org/officeDocument/2006/math">
                    <m:r>
                      <a:rPr lang="en-IN" sz="2000" i="1" dirty="0" smtClean="0">
                        <a:latin typeface="Cambria Math" panose="02040503050406030204" pitchFamily="18" charset="0"/>
                      </a:rPr>
                      <m:t> </m:t>
                    </m:r>
                    <m:r>
                      <a:rPr lang="en-IN" sz="2000" i="1" dirty="0" smtClean="0">
                        <a:latin typeface="Cambria Math" panose="02040503050406030204" pitchFamily="18" charset="0"/>
                      </a:rPr>
                      <m:t>𝑥</m:t>
                    </m:r>
                    <m:r>
                      <a:rPr lang="en-IN" sz="2000" i="1" dirty="0" smtClean="0">
                        <a:latin typeface="Cambria Math" panose="02040503050406030204" pitchFamily="18" charset="0"/>
                      </a:rPr>
                      <m:t> &lt; −7</m:t>
                    </m:r>
                  </m:oMath>
                </a14:m>
                <a:endParaRPr lang="en-IN" sz="2000" dirty="0"/>
              </a:p>
            </p:txBody>
          </p:sp>
        </mc:Choice>
        <mc:Fallback>
          <p:sp>
            <p:nvSpPr>
              <p:cNvPr id="9" name="TextBox 8">
                <a:extLst>
                  <a:ext uri="{FF2B5EF4-FFF2-40B4-BE49-F238E27FC236}">
                    <a16:creationId xmlns:a16="http://schemas.microsoft.com/office/drawing/2014/main" id="{4F3B8D80-EB1B-4E0F-9CDF-9F6976C90AF3}"/>
                  </a:ext>
                </a:extLst>
              </p:cNvPr>
              <p:cNvSpPr txBox="1">
                <a:spLocks noRot="1" noChangeAspect="1" noMove="1" noResize="1" noEditPoints="1" noAdjustHandles="1" noChangeArrowheads="1" noChangeShapeType="1" noTextEdit="1"/>
              </p:cNvSpPr>
              <p:nvPr/>
            </p:nvSpPr>
            <p:spPr>
              <a:xfrm>
                <a:off x="838201" y="1377972"/>
                <a:ext cx="9995114" cy="4827219"/>
              </a:xfrm>
              <a:prstGeom prst="rect">
                <a:avLst/>
              </a:prstGeom>
              <a:blipFill>
                <a:blip r:embed="rId2"/>
                <a:stretch>
                  <a:fillRect l="-671" t="-631" b="-2146"/>
                </a:stretch>
              </a:blipFill>
            </p:spPr>
            <p:txBody>
              <a:bodyPr/>
              <a:lstStyle/>
              <a:p>
                <a:r>
                  <a:rPr lang="en-US">
                    <a:noFill/>
                  </a:rPr>
                  <a:t> </a:t>
                </a:r>
              </a:p>
            </p:txBody>
          </p:sp>
        </mc:Fallback>
      </mc:AlternateContent>
    </p:spTree>
    <p:extLst>
      <p:ext uri="{BB962C8B-B14F-4D97-AF65-F5344CB8AC3E}">
        <p14:creationId xmlns:p14="http://schemas.microsoft.com/office/powerpoint/2010/main" val="3123736056"/>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97117" cy="741176"/>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Two Inequalities At Once</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82729" y="1767966"/>
                <a:ext cx="11277600" cy="5009833"/>
              </a:xfrm>
              <a:prstGeom prst="rect">
                <a:avLst/>
              </a:prstGeom>
              <a:noFill/>
            </p:spPr>
            <p:txBody>
              <a:bodyPr wrap="square" rtlCol="0">
                <a:spAutoFit/>
              </a:bodyPr>
              <a:lstStyle/>
              <a:p>
                <a:pPr marL="342900" indent="-342900">
                  <a:buFont typeface="Arial" panose="020B0604020202020204" pitchFamily="34" charset="0"/>
                  <a:buChar char="•"/>
                </a:pPr>
                <a:r>
                  <a:rPr lang="en-US" sz="2400" b="1" dirty="0">
                    <a:solidFill>
                      <a:schemeClr val="tx1"/>
                    </a:solidFill>
                    <a:latin typeface="Segoe UI" panose="020B0502040204020203" pitchFamily="34" charset="0"/>
                    <a:ea typeface="Segoe UI" panose="020B0502040204020203" pitchFamily="34" charset="0"/>
                    <a:cs typeface="Segoe UI" panose="020B0502040204020203" pitchFamily="34" charset="0"/>
                  </a:rPr>
                  <a:t>Solve: </a:t>
                </a:r>
                <a14:m>
                  <m:oMath xmlns:m="http://schemas.openxmlformats.org/officeDocument/2006/math">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𝟐</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&lt;</m:t>
                    </m:r>
                    <m:f>
                      <m:fPr>
                        <m:ctrlP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ctrlPr>
                      </m:fPr>
                      <m:num>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𝟔</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𝟐</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𝒙</m:t>
                        </m:r>
                      </m:num>
                      <m:den>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𝟑</m:t>
                        </m:r>
                      </m:den>
                    </m:f>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&lt;</m:t>
                    </m:r>
                    <m:r>
                      <a:rPr lang="en-US" sz="2400" b="1" i="1"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𝟒</m:t>
                    </m:r>
                  </m:oMath>
                </a14:m>
                <a:endParaRPr lang="en-US" sz="2400" b="1"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First, let us clear out the "/3" by multiplying each part by 3.  Because we are multiplying by a positive number, the inequalities will not change:</a:t>
                </a:r>
              </a:p>
              <a:p>
                <a:pPr/>
                <a14:m>
                  <m:oMathPara xmlns:m="http://schemas.openxmlformats.org/officeDocument/2006/math">
                    <m:oMathParaPr>
                      <m:jc m:val="left"/>
                    </m:oMathParaPr>
                    <m:oMath xmlns:m="http://schemas.openxmlformats.org/officeDocument/2006/math">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−6 &lt; 6−2</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 &lt; 12</m:t>
                      </m:r>
                    </m:oMath>
                  </m:oMathPara>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Now subtract 6 from each part:</a:t>
                </a:r>
              </a:p>
              <a:p>
                <a:pPr/>
                <a14:m>
                  <m:oMathPara xmlns:m="http://schemas.openxmlformats.org/officeDocument/2006/math">
                    <m:oMathParaPr>
                      <m:jc m:val="left"/>
                    </m:oMathParaPr>
                    <m:oMath xmlns:m="http://schemas.openxmlformats.org/officeDocument/2006/math">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−12 &lt; −2</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 &lt; 6</m:t>
                      </m:r>
                    </m:oMath>
                  </m:oMathPara>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Now multiply each part by −(1/2). Because we are multiplying by a </a:t>
                </a:r>
                <a:r>
                  <a:rPr lang="en-IN" sz="2000" b="1" dirty="0">
                    <a:solidFill>
                      <a:schemeClr val="tx1"/>
                    </a:solidFill>
                    <a:latin typeface="Segoe UI" panose="020B0502040204020203" pitchFamily="34" charset="0"/>
                    <a:ea typeface="Segoe UI" panose="020B0502040204020203" pitchFamily="34" charset="0"/>
                    <a:cs typeface="Segoe UI" panose="020B0502040204020203" pitchFamily="34" charset="0"/>
                  </a:rPr>
                  <a:t>negative</a:t>
                </a: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 number, the inequalities </a:t>
                </a:r>
                <a:r>
                  <a:rPr lang="en-IN" sz="2000" b="1" dirty="0">
                    <a:solidFill>
                      <a:schemeClr val="tx1"/>
                    </a:solidFill>
                    <a:latin typeface="Segoe UI" panose="020B0502040204020203" pitchFamily="34" charset="0"/>
                    <a:ea typeface="Segoe UI" panose="020B0502040204020203" pitchFamily="34" charset="0"/>
                    <a:cs typeface="Segoe UI" panose="020B0502040204020203" pitchFamily="34" charset="0"/>
                  </a:rPr>
                  <a:t>change direction</a:t>
                </a:r>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a:t>
                </a:r>
              </a:p>
              <a:p>
                <a:pPr/>
                <a14:m>
                  <m:oMathPara xmlns:m="http://schemas.openxmlformats.org/officeDocument/2006/math">
                    <m:oMathParaPr>
                      <m:jc m:val="left"/>
                    </m:oMathParaPr>
                    <m:oMath xmlns:m="http://schemas.openxmlformats.org/officeDocument/2006/math">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6 &gt; </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 &gt;−3</m:t>
                      </m:r>
                    </m:oMath>
                  </m:oMathPara>
                </a14:m>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pPr/>
                <a:endPar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And that is the solution! But for clarity it is better to have the smaller number on the left, larger on the right.:</a:t>
                </a:r>
              </a:p>
              <a:p>
                <a:r>
                  <a:rPr lang="en-IN" sz="2000" dirty="0">
                    <a:solidFill>
                      <a:schemeClr val="tx1"/>
                    </a:solidFill>
                    <a:latin typeface="Segoe UI" panose="020B0502040204020203" pitchFamily="34" charset="0"/>
                    <a:ea typeface="Segoe UI" panose="020B0502040204020203" pitchFamily="34" charset="0"/>
                    <a:cs typeface="Segoe UI" panose="020B0502040204020203" pitchFamily="34" charset="0"/>
                  </a:rPr>
                  <a:t>  </a:t>
                </a:r>
                <a14:m>
                  <m:oMath xmlns:m="http://schemas.openxmlformats.org/officeDocument/2006/math">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−3 &lt; </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𝑥</m:t>
                    </m:r>
                    <m:r>
                      <a:rPr lang="en-IN" sz="2000" i="1" dirty="0" smtClean="0">
                        <a:solidFill>
                          <a:schemeClr val="tx1"/>
                        </a:solidFill>
                        <a:latin typeface="Cambria Math" panose="02040503050406030204" pitchFamily="18" charset="0"/>
                        <a:ea typeface="Segoe UI" panose="020B0502040204020203" pitchFamily="34" charset="0"/>
                        <a:cs typeface="Segoe UI" panose="020B0502040204020203" pitchFamily="34" charset="0"/>
                      </a:rPr>
                      <m:t> &lt; 6</m:t>
                    </m:r>
                  </m:oMath>
                </a14:m>
                <a:endParaRPr lang="en-IN" sz="2400" dirty="0">
                  <a:latin typeface="Segoe UI" panose="020B0502040204020203" pitchFamily="34" charset="0"/>
                  <a:cs typeface="Segoe UI" panose="020B0502040204020203" pitchFamily="34" charset="0"/>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82729" y="1767966"/>
                <a:ext cx="11277600" cy="5009833"/>
              </a:xfrm>
              <a:prstGeom prst="rect">
                <a:avLst/>
              </a:prstGeom>
              <a:blipFill>
                <a:blip r:embed="rId2"/>
                <a:stretch>
                  <a:fillRect l="-757" r="-162" b="-1095"/>
                </a:stretch>
              </a:blipFill>
            </p:spPr>
            <p:txBody>
              <a:bodyPr/>
              <a:lstStyle/>
              <a:p>
                <a:r>
                  <a:rPr lang="en-US">
                    <a:noFill/>
                  </a:rPr>
                  <a:t> </a:t>
                </a:r>
              </a:p>
            </p:txBody>
          </p:sp>
        </mc:Fallback>
      </mc:AlternateContent>
    </p:spTree>
    <p:extLst>
      <p:ext uri="{BB962C8B-B14F-4D97-AF65-F5344CB8AC3E}">
        <p14:creationId xmlns:p14="http://schemas.microsoft.com/office/powerpoint/2010/main" val="275544172"/>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97117"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Word Problem</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10896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90000"/>
              </a:lnSpc>
              <a:spcBef>
                <a:spcPct val="20000"/>
              </a:spcBef>
              <a:spcAft>
                <a:spcPct val="0"/>
              </a:spcAft>
              <a:buClrTx/>
              <a:buSzTx/>
              <a:buNone/>
              <a:tabLst/>
              <a:defRPr/>
            </a:pPr>
            <a:r>
              <a:rPr kumimoji="0" lang="en-US" altLang="en-US" sz="28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Sam and Alex play in the same football team. Last Saturday Alex scored more goals than Sam, but together they scored less than 9 goals. </a:t>
            </a:r>
            <a:endParaRPr lang="en-US" altLang="en-US" sz="2800" dirty="0">
              <a:solidFill>
                <a:srgbClr val="000000"/>
              </a:solidFill>
              <a:latin typeface="Segoe UI" panose="020B0502040204020203" pitchFamily="34" charset="0"/>
              <a:cs typeface="Segoe UI" panose="020B0502040204020203" pitchFamily="34" charset="0"/>
            </a:endParaRPr>
          </a:p>
          <a:p>
            <a:pPr marL="0" marR="0" lvl="0" indent="0" algn="l" defTabSz="914400" rtl="0" eaLnBrk="1" fontAlgn="base" latinLnBrk="0" hangingPunct="1">
              <a:lnSpc>
                <a:spcPct val="90000"/>
              </a:lnSpc>
              <a:spcBef>
                <a:spcPct val="20000"/>
              </a:spcBef>
              <a:spcAft>
                <a:spcPct val="0"/>
              </a:spcAft>
              <a:buClrTx/>
              <a:buSzTx/>
              <a:buNone/>
              <a:tabLst/>
              <a:defRPr/>
            </a:pPr>
            <a:r>
              <a:rPr kumimoji="0" lang="en-US" altLang="en-US" sz="2800" b="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rPr>
              <a:t>What are the possible number of goals </a:t>
            </a:r>
            <a:r>
              <a:rPr kumimoji="0" lang="en-US" altLang="en-US" sz="2800" b="0" i="0" u="none" strike="noStrike" kern="1200" cap="none" spc="0" normalizeH="0" noProof="0" dirty="0" err="1">
                <a:ln>
                  <a:noFill/>
                </a:ln>
                <a:solidFill>
                  <a:srgbClr val="000000"/>
                </a:solidFill>
                <a:effectLst/>
                <a:uLnTx/>
                <a:uFillTx/>
                <a:latin typeface="Segoe UI" panose="020B0502040204020203" pitchFamily="34" charset="0"/>
                <a:cs typeface="Segoe UI" panose="020B0502040204020203" pitchFamily="34" charset="0"/>
              </a:rPr>
              <a:t>sco</a:t>
            </a:r>
            <a:r>
              <a:rPr lang="en-US" altLang="en-US" sz="2800" dirty="0">
                <a:solidFill>
                  <a:srgbClr val="000000"/>
                </a:solidFill>
                <a:latin typeface="Segoe UI" panose="020B0502040204020203" pitchFamily="34" charset="0"/>
                <a:cs typeface="Segoe UI" panose="020B0502040204020203" pitchFamily="34" charset="0"/>
              </a:rPr>
              <a:t>red by Sam?</a:t>
            </a:r>
          </a:p>
          <a:p>
            <a:pPr marL="0" marR="0" lvl="0" indent="0" algn="l" defTabSz="914400" rtl="0" eaLnBrk="1" fontAlgn="base" latinLnBrk="0" hangingPunct="1">
              <a:lnSpc>
                <a:spcPct val="90000"/>
              </a:lnSpc>
              <a:spcBef>
                <a:spcPct val="20000"/>
              </a:spcBef>
              <a:spcAft>
                <a:spcPct val="0"/>
              </a:spcAft>
              <a:buClrTx/>
              <a:buSzTx/>
              <a:buNone/>
              <a:tabLst/>
              <a:defRPr/>
            </a:pPr>
            <a:endParaRPr kumimoji="0" lang="en-US" altLang="en-US" sz="2000" b="0"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61760249"/>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97117"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Word Problem</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10896600" cy="504857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90000"/>
                  </a:lnSpc>
                  <a:spcBef>
                    <a:spcPct val="20000"/>
                  </a:spcBef>
                  <a:spcAft>
                    <a:spcPct val="0"/>
                  </a:spcAft>
                  <a:buClrTx/>
                  <a:buSzTx/>
                  <a:buNone/>
                  <a:tabLst/>
                  <a:defRPr/>
                </a:pPr>
                <a:r>
                  <a:rPr kumimoji="0" lang="en-US" altLang="en-US" sz="2000" b="1" i="0" u="none" strike="noStrike" kern="1200" cap="none" spc="0" normalizeH="0" noProof="0" dirty="0">
                    <a:ln>
                      <a:noFill/>
                    </a:ln>
                    <a:solidFill>
                      <a:srgbClr val="000000"/>
                    </a:solidFill>
                    <a:effectLst/>
                    <a:uLnTx/>
                    <a:uFillTx/>
                    <a:latin typeface="Segoe UI" panose="020B0502040204020203" pitchFamily="34" charset="0"/>
                    <a:cs typeface="Segoe UI" panose="020B0502040204020203" pitchFamily="34" charset="0"/>
                  </a:rPr>
                  <a:t>Solution</a:t>
                </a:r>
              </a:p>
              <a:p>
                <a:pPr marL="0" indent="0">
                  <a:buNone/>
                </a:pPr>
                <a:r>
                  <a:rPr lang="en-IN" sz="2000" dirty="0">
                    <a:latin typeface="Segoe UI" panose="020B0502040204020203" pitchFamily="34" charset="0"/>
                    <a:ea typeface="Segoe UI" panose="020B0502040204020203" pitchFamily="34" charset="0"/>
                    <a:cs typeface="Segoe UI" panose="020B0502040204020203" pitchFamily="34" charset="0"/>
                  </a:rPr>
                  <a:t>Let the number of goals Alex scored be </a:t>
                </a:r>
                <a:r>
                  <a:rPr lang="en-IN" sz="2000" b="1" dirty="0">
                    <a:latin typeface="Segoe UI" panose="020B0502040204020203" pitchFamily="34" charset="0"/>
                    <a:ea typeface="Segoe UI" panose="020B0502040204020203" pitchFamily="34" charset="0"/>
                    <a:cs typeface="Segoe UI" panose="020B0502040204020203" pitchFamily="34" charset="0"/>
                  </a:rPr>
                  <a:t>a</a:t>
                </a:r>
                <a:r>
                  <a:rPr lang="en-IN" sz="2000" dirty="0">
                    <a:latin typeface="Segoe UI" panose="020B0502040204020203" pitchFamily="34" charset="0"/>
                    <a:ea typeface="Segoe UI" panose="020B0502040204020203" pitchFamily="34" charset="0"/>
                    <a:cs typeface="Segoe UI" panose="020B0502040204020203" pitchFamily="34" charset="0"/>
                  </a:rPr>
                  <a:t>,  the number of goals Sam scored be </a:t>
                </a:r>
                <a:r>
                  <a:rPr lang="en-IN" sz="2000" b="1" dirty="0">
                    <a:latin typeface="Segoe UI" panose="020B0502040204020203" pitchFamily="34" charset="0"/>
                    <a:ea typeface="Segoe UI" panose="020B0502040204020203" pitchFamily="34" charset="0"/>
                    <a:cs typeface="Segoe UI" panose="020B0502040204020203" pitchFamily="34" charset="0"/>
                  </a:rPr>
                  <a:t>s</a:t>
                </a:r>
              </a:p>
              <a:p>
                <a:pPr marL="0" indent="0">
                  <a:buNone/>
                </a:pPr>
                <a:r>
                  <a:rPr lang="en-IN" sz="2000" dirty="0">
                    <a:latin typeface="Segoe UI" panose="020B0502040204020203" pitchFamily="34" charset="0"/>
                    <a:ea typeface="Segoe UI" panose="020B0502040204020203" pitchFamily="34" charset="0"/>
                    <a:cs typeface="Segoe UI" panose="020B0502040204020203" pitchFamily="34" charset="0"/>
                  </a:rPr>
                  <a:t>We know that Alex scored 3 more goals than Sam did, so:</a:t>
                </a:r>
                <a14:m>
                  <m:oMath xmlns:m="http://schemas.openxmlformats.org/officeDocument/2006/math">
                    <m:r>
                      <a:rPr lang="en-IN" sz="2000" b="1" i="1" dirty="0" smtClean="0">
                        <a:latin typeface="Cambria Math" panose="02040503050406030204" pitchFamily="18" charset="0"/>
                        <a:ea typeface="Segoe UI" panose="020B0502040204020203" pitchFamily="34" charset="0"/>
                        <a:cs typeface="Segoe UI" panose="020B0502040204020203" pitchFamily="34" charset="0"/>
                      </a:rPr>
                      <m:t> </m:t>
                    </m:r>
                    <m:r>
                      <a:rPr lang="en-IN" sz="2000" b="1" i="1" dirty="0" smtClean="0">
                        <a:latin typeface="Cambria Math" panose="02040503050406030204" pitchFamily="18" charset="0"/>
                        <a:ea typeface="Segoe UI" panose="020B0502040204020203" pitchFamily="34" charset="0"/>
                        <a:cs typeface="Segoe UI" panose="020B0502040204020203" pitchFamily="34" charset="0"/>
                      </a:rPr>
                      <m:t>𝒂</m:t>
                    </m:r>
                    <m:r>
                      <a:rPr lang="en-IN" sz="2000" b="1" i="1" dirty="0" smtClean="0">
                        <a:latin typeface="Cambria Math" panose="02040503050406030204" pitchFamily="18" charset="0"/>
                        <a:ea typeface="Segoe UI" panose="020B0502040204020203" pitchFamily="34" charset="0"/>
                        <a:cs typeface="Segoe UI" panose="020B0502040204020203" pitchFamily="34" charset="0"/>
                      </a:rPr>
                      <m:t>=</m:t>
                    </m:r>
                    <m:r>
                      <a:rPr lang="en-IN" sz="2000" b="1" i="1" dirty="0" smtClean="0">
                        <a:latin typeface="Cambria Math" panose="02040503050406030204" pitchFamily="18" charset="0"/>
                        <a:ea typeface="Segoe UI" panose="020B0502040204020203" pitchFamily="34" charset="0"/>
                        <a:cs typeface="Segoe UI" panose="020B0502040204020203" pitchFamily="34" charset="0"/>
                      </a:rPr>
                      <m:t>𝒔</m:t>
                    </m:r>
                    <m:r>
                      <a:rPr lang="en-IN" sz="2000" b="1" i="1" dirty="0" smtClean="0">
                        <a:latin typeface="Cambria Math" panose="02040503050406030204" pitchFamily="18" charset="0"/>
                        <a:ea typeface="Segoe UI" panose="020B0502040204020203" pitchFamily="34" charset="0"/>
                        <a:cs typeface="Segoe UI" panose="020B0502040204020203" pitchFamily="34" charset="0"/>
                      </a:rPr>
                      <m:t>+</m:t>
                    </m:r>
                    <m:r>
                      <a:rPr lang="en-IN" sz="2000" b="1" i="1" dirty="0" smtClean="0">
                        <a:latin typeface="Cambria Math" panose="02040503050406030204" pitchFamily="18" charset="0"/>
                        <a:ea typeface="Segoe UI" panose="020B0502040204020203" pitchFamily="34" charset="0"/>
                        <a:cs typeface="Segoe UI" panose="020B0502040204020203" pitchFamily="34" charset="0"/>
                      </a:rPr>
                      <m:t>𝟑</m:t>
                    </m:r>
                  </m:oMath>
                </a14:m>
                <a:r>
                  <a:rPr lang="en-IN" sz="2000" dirty="0">
                    <a:latin typeface="Segoe UI" panose="020B0502040204020203" pitchFamily="34" charset="0"/>
                    <a:ea typeface="Segoe UI" panose="020B0502040204020203" pitchFamily="34" charset="0"/>
                    <a:cs typeface="Segoe UI" panose="020B0502040204020203" pitchFamily="34" charset="0"/>
                  </a:rPr>
                  <a:t>. And we know that together they scored less than 9 goals: </a:t>
                </a:r>
                <a14:m>
                  <m:oMath xmlns:m="http://schemas.openxmlformats.org/officeDocument/2006/math">
                    <m:r>
                      <a:rPr lang="en-IN" sz="2000" b="1" i="1" dirty="0" smtClean="0">
                        <a:latin typeface="Cambria Math" panose="02040503050406030204" pitchFamily="18" charset="0"/>
                        <a:ea typeface="Segoe UI" panose="020B0502040204020203" pitchFamily="34" charset="0"/>
                        <a:cs typeface="Segoe UI" panose="020B0502040204020203" pitchFamily="34" charset="0"/>
                      </a:rPr>
                      <m:t>𝒔</m:t>
                    </m:r>
                    <m:r>
                      <a:rPr lang="en-IN" sz="2000" b="1" i="1" dirty="0" smtClean="0">
                        <a:latin typeface="Cambria Math" panose="02040503050406030204" pitchFamily="18" charset="0"/>
                        <a:ea typeface="Segoe UI" panose="020B0502040204020203" pitchFamily="34" charset="0"/>
                        <a:cs typeface="Segoe UI" panose="020B0502040204020203" pitchFamily="34" charset="0"/>
                      </a:rPr>
                      <m:t>+</m:t>
                    </m:r>
                    <m:r>
                      <a:rPr lang="en-IN" sz="2000" b="1" i="1" dirty="0" smtClean="0">
                        <a:latin typeface="Cambria Math" panose="02040503050406030204" pitchFamily="18" charset="0"/>
                        <a:ea typeface="Segoe UI" panose="020B0502040204020203" pitchFamily="34" charset="0"/>
                        <a:cs typeface="Segoe UI" panose="020B0502040204020203" pitchFamily="34" charset="0"/>
                      </a:rPr>
                      <m:t>𝒂</m:t>
                    </m:r>
                    <m:r>
                      <a:rPr lang="en-IN" sz="2000" b="1" i="1" dirty="0">
                        <a:latin typeface="Cambria Math" panose="02040503050406030204" pitchFamily="18" charset="0"/>
                        <a:ea typeface="Segoe UI" panose="020B0502040204020203" pitchFamily="34" charset="0"/>
                        <a:cs typeface="Segoe UI" panose="020B0502040204020203" pitchFamily="34" charset="0"/>
                      </a:rPr>
                      <m:t>&lt;</m:t>
                    </m:r>
                    <m:r>
                      <a:rPr lang="en-IN" sz="2000" b="1" i="1" dirty="0">
                        <a:latin typeface="Cambria Math" panose="02040503050406030204" pitchFamily="18" charset="0"/>
                        <a:ea typeface="Segoe UI" panose="020B0502040204020203" pitchFamily="34" charset="0"/>
                        <a:cs typeface="Segoe UI" panose="020B0502040204020203" pitchFamily="34" charset="0"/>
                      </a:rPr>
                      <m:t>𝟗</m:t>
                    </m:r>
                  </m:oMath>
                </a14:m>
                <a:r>
                  <a:rPr lang="en-IN" sz="2000" dirty="0">
                    <a:latin typeface="Segoe UI" panose="020B0502040204020203" pitchFamily="34" charset="0"/>
                    <a:ea typeface="Segoe UI" panose="020B0502040204020203" pitchFamily="34" charset="0"/>
                    <a:cs typeface="Segoe UI" panose="020B0502040204020203" pitchFamily="34" charset="0"/>
                  </a:rPr>
                  <a:t>. We are being asked for how many goals Alex might have scored: </a:t>
                </a:r>
                <a:r>
                  <a:rPr lang="en-IN" sz="2000" b="1" dirty="0">
                    <a:latin typeface="Segoe UI" panose="020B0502040204020203" pitchFamily="34" charset="0"/>
                    <a:ea typeface="Segoe UI" panose="020B0502040204020203" pitchFamily="34" charset="0"/>
                    <a:cs typeface="Segoe UI" panose="020B0502040204020203" pitchFamily="34" charset="0"/>
                  </a:rPr>
                  <a:t>a</a:t>
                </a:r>
              </a:p>
              <a:p>
                <a:pPr marL="0" indent="0">
                  <a:buNone/>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ea typeface="Segoe UI" panose="020B0502040204020203" pitchFamily="34" charset="0"/>
                          <a:cs typeface="Segoe UI" panose="020B0502040204020203" pitchFamily="34" charset="0"/>
                        </a:rPr>
                        <m:t>𝑠</m:t>
                      </m:r>
                      <m:r>
                        <a:rPr lang="en-US" sz="2000" b="0" i="1" smtClean="0">
                          <a:latin typeface="Cambria Math" panose="02040503050406030204" pitchFamily="18" charset="0"/>
                          <a:ea typeface="Segoe UI" panose="020B0502040204020203" pitchFamily="34" charset="0"/>
                          <a:cs typeface="Segoe UI" panose="020B0502040204020203" pitchFamily="34" charset="0"/>
                        </a:rPr>
                        <m:t>+</m:t>
                      </m:r>
                      <m:r>
                        <a:rPr lang="en-US" sz="2000" b="0" i="1" smtClean="0">
                          <a:latin typeface="Cambria Math" panose="02040503050406030204" pitchFamily="18" charset="0"/>
                          <a:ea typeface="Segoe UI" panose="020B0502040204020203" pitchFamily="34" charset="0"/>
                          <a:cs typeface="Segoe UI" panose="020B0502040204020203" pitchFamily="34" charset="0"/>
                        </a:rPr>
                        <m:t>𝑎</m:t>
                      </m:r>
                      <m:r>
                        <a:rPr lang="en-US" sz="2000" b="0" i="1" smtClean="0">
                          <a:latin typeface="Cambria Math" panose="02040503050406030204" pitchFamily="18" charset="0"/>
                          <a:ea typeface="Segoe UI" panose="020B0502040204020203" pitchFamily="34" charset="0"/>
                          <a:cs typeface="Segoe UI" panose="020B0502040204020203" pitchFamily="34" charset="0"/>
                        </a:rPr>
                        <m:t>&lt;9</m:t>
                      </m:r>
                    </m:oMath>
                  </m:oMathPara>
                </a14:m>
                <a:endParaRPr lang="en-US" sz="2000" b="0" dirty="0">
                  <a:latin typeface="Segoe UI" panose="020B0502040204020203" pitchFamily="34" charset="0"/>
                  <a:ea typeface="Segoe UI" panose="020B0502040204020203" pitchFamily="34" charset="0"/>
                  <a:cs typeface="Segoe UI" panose="020B0502040204020203" pitchFamily="34" charset="0"/>
                </a:endParaRPr>
              </a:p>
              <a:p>
                <a:pPr marL="0" indent="0" algn="ctr">
                  <a:buNone/>
                </a:pPr>
                <a:r>
                  <a:rPr lang="en-IN" sz="2000" dirty="0">
                    <a:latin typeface="Segoe UI" panose="020B0502040204020203" pitchFamily="34" charset="0"/>
                    <a:ea typeface="Segoe UI" panose="020B0502040204020203" pitchFamily="34" charset="0"/>
                    <a:cs typeface="Segoe UI" panose="020B0502040204020203" pitchFamily="34" charset="0"/>
                  </a:rPr>
                  <a:t>Since a=s+3, we get </a:t>
                </a:r>
                <a14:m>
                  <m:oMath xmlns:m="http://schemas.openxmlformats.org/officeDocument/2006/math">
                    <m:r>
                      <m:rPr>
                        <m:sty m:val="p"/>
                      </m:rPr>
                      <a:rPr lang="en-US" sz="2000" dirty="0">
                        <a:latin typeface="Cambria Math" panose="02040503050406030204" pitchFamily="18" charset="0"/>
                        <a:ea typeface="Segoe UI" panose="020B0502040204020203" pitchFamily="34" charset="0"/>
                        <a:cs typeface="Segoe UI" panose="020B0502040204020203" pitchFamily="34" charset="0"/>
                      </a:rPr>
                      <m:t>s</m:t>
                    </m:r>
                    <m:r>
                      <a:rPr lang="en-IN" sz="2000" i="1" dirty="0" smtClean="0">
                        <a:latin typeface="Cambria Math" panose="02040503050406030204" pitchFamily="18" charset="0"/>
                        <a:ea typeface="Segoe UI" panose="020B0502040204020203" pitchFamily="34" charset="0"/>
                        <a:cs typeface="Segoe UI" panose="020B0502040204020203" pitchFamily="34" charset="0"/>
                      </a:rPr>
                      <m:t>+</m:t>
                    </m:r>
                    <m:r>
                      <a:rPr lang="en-IN" sz="2000" i="1" dirty="0" smtClean="0">
                        <a:latin typeface="Cambria Math" panose="02040503050406030204" pitchFamily="18" charset="0"/>
                        <a:ea typeface="Segoe UI" panose="020B0502040204020203" pitchFamily="34" charset="0"/>
                        <a:cs typeface="Segoe UI" panose="020B0502040204020203" pitchFamily="34" charset="0"/>
                      </a:rPr>
                      <m:t>𝑠</m:t>
                    </m:r>
                    <m:r>
                      <a:rPr lang="en-IN" sz="2000" i="1" dirty="0" smtClean="0">
                        <a:latin typeface="Cambria Math" panose="02040503050406030204" pitchFamily="18" charset="0"/>
                        <a:ea typeface="Segoe UI" panose="020B0502040204020203" pitchFamily="34" charset="0"/>
                        <a:cs typeface="Segoe UI" panose="020B0502040204020203" pitchFamily="34" charset="0"/>
                      </a:rPr>
                      <m:t>+3&lt;9</m:t>
                    </m:r>
                  </m:oMath>
                </a14:m>
                <a:endParaRPr lang="en-IN" sz="2000" dirty="0">
                  <a:latin typeface="Segoe UI" panose="020B0502040204020203" pitchFamily="34" charset="0"/>
                  <a:ea typeface="Segoe UI" panose="020B0502040204020203" pitchFamily="34" charset="0"/>
                  <a:cs typeface="Segoe UI" panose="020B0502040204020203" pitchFamily="34" charset="0"/>
                </a:endParaRPr>
              </a:p>
              <a:p>
                <a:pPr marL="0" indent="0">
                  <a:buNone/>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ea typeface="Segoe UI" panose="020B0502040204020203" pitchFamily="34" charset="0"/>
                          <a:cs typeface="Segoe UI" panose="020B0502040204020203" pitchFamily="34" charset="0"/>
                        </a:rPr>
                        <m:t>2</m:t>
                      </m:r>
                      <m:r>
                        <a:rPr lang="en-US" sz="2000" b="0" i="1" smtClean="0">
                          <a:latin typeface="Cambria Math" panose="02040503050406030204" pitchFamily="18" charset="0"/>
                          <a:ea typeface="Segoe UI" panose="020B0502040204020203" pitchFamily="34" charset="0"/>
                          <a:cs typeface="Segoe UI" panose="020B0502040204020203" pitchFamily="34" charset="0"/>
                        </a:rPr>
                        <m:t>𝑠</m:t>
                      </m:r>
                      <m:r>
                        <a:rPr lang="en-US" sz="2000" b="0" i="1" smtClean="0">
                          <a:latin typeface="Cambria Math" panose="02040503050406030204" pitchFamily="18" charset="0"/>
                          <a:ea typeface="Segoe UI" panose="020B0502040204020203" pitchFamily="34" charset="0"/>
                          <a:cs typeface="Segoe UI" panose="020B0502040204020203" pitchFamily="34" charset="0"/>
                        </a:rPr>
                        <m:t>+3&lt;9</m:t>
                      </m:r>
                    </m:oMath>
                  </m:oMathPara>
                </a14:m>
                <a:endParaRPr lang="en-US" sz="2000" b="0" dirty="0">
                  <a:latin typeface="Segoe UI" panose="020B0502040204020203" pitchFamily="34" charset="0"/>
                  <a:ea typeface="Segoe UI" panose="020B0502040204020203" pitchFamily="34" charset="0"/>
                  <a:cs typeface="Segoe UI" panose="020B0502040204020203" pitchFamily="34" charset="0"/>
                </a:endParaRPr>
              </a:p>
              <a:p>
                <a:pPr marL="0" indent="0">
                  <a:buNone/>
                </a:pPr>
                <a14:m>
                  <m:oMathPara xmlns:m="http://schemas.openxmlformats.org/officeDocument/2006/math">
                    <m:oMathParaPr>
                      <m:jc m:val="centerGroup"/>
                    </m:oMathParaPr>
                    <m:oMath xmlns:m="http://schemas.openxmlformats.org/officeDocument/2006/math">
                      <m:r>
                        <a:rPr lang="en-IN" sz="2000" i="1" dirty="0" smtClean="0">
                          <a:latin typeface="Cambria Math" panose="02040503050406030204" pitchFamily="18" charset="0"/>
                          <a:ea typeface="Segoe UI" panose="020B0502040204020203" pitchFamily="34" charset="0"/>
                          <a:cs typeface="Segoe UI" panose="020B0502040204020203" pitchFamily="34" charset="0"/>
                        </a:rPr>
                        <m:t>2</m:t>
                      </m:r>
                      <m:r>
                        <a:rPr lang="en-IN" sz="2000" i="1" dirty="0" smtClean="0">
                          <a:latin typeface="Cambria Math" panose="02040503050406030204" pitchFamily="18" charset="0"/>
                          <a:ea typeface="Segoe UI" panose="020B0502040204020203" pitchFamily="34" charset="0"/>
                          <a:cs typeface="Segoe UI" panose="020B0502040204020203" pitchFamily="34" charset="0"/>
                        </a:rPr>
                        <m:t>𝑠</m:t>
                      </m:r>
                      <m:r>
                        <a:rPr lang="en-IN" sz="2000" i="1" dirty="0" smtClean="0">
                          <a:latin typeface="Cambria Math" panose="02040503050406030204" pitchFamily="18" charset="0"/>
                          <a:ea typeface="Segoe UI" panose="020B0502040204020203" pitchFamily="34" charset="0"/>
                          <a:cs typeface="Segoe UI" panose="020B0502040204020203" pitchFamily="34" charset="0"/>
                        </a:rPr>
                        <m:t>+3−3&lt;9−3</m:t>
                      </m:r>
                    </m:oMath>
                  </m:oMathPara>
                </a14:m>
                <a:endParaRPr lang="en-IN" sz="2000" dirty="0">
                  <a:latin typeface="Segoe UI" panose="020B0502040204020203" pitchFamily="34" charset="0"/>
                  <a:ea typeface="Segoe UI" panose="020B0502040204020203" pitchFamily="34" charset="0"/>
                  <a:cs typeface="Segoe UI" panose="020B0502040204020203" pitchFamily="34" charset="0"/>
                </a:endParaRPr>
              </a:p>
              <a:p>
                <a:pPr marL="0" indent="0">
                  <a:buNone/>
                </a:pPr>
                <a14:m>
                  <m:oMathPara xmlns:m="http://schemas.openxmlformats.org/officeDocument/2006/math">
                    <m:oMathParaPr>
                      <m:jc m:val="centerGroup"/>
                    </m:oMathParaPr>
                    <m:oMath xmlns:m="http://schemas.openxmlformats.org/officeDocument/2006/math">
                      <m:r>
                        <a:rPr lang="en-IN" sz="2000" i="1" dirty="0" smtClean="0">
                          <a:latin typeface="Cambria Math" panose="02040503050406030204" pitchFamily="18" charset="0"/>
                          <a:ea typeface="Segoe UI" panose="020B0502040204020203" pitchFamily="34" charset="0"/>
                          <a:cs typeface="Segoe UI" panose="020B0502040204020203" pitchFamily="34" charset="0"/>
                        </a:rPr>
                        <m:t>2</m:t>
                      </m:r>
                      <m:r>
                        <a:rPr lang="en-IN" sz="2000" i="1" dirty="0" smtClean="0">
                          <a:latin typeface="Cambria Math" panose="02040503050406030204" pitchFamily="18" charset="0"/>
                          <a:ea typeface="Segoe UI" panose="020B0502040204020203" pitchFamily="34" charset="0"/>
                          <a:cs typeface="Segoe UI" panose="020B0502040204020203" pitchFamily="34" charset="0"/>
                        </a:rPr>
                        <m:t>𝑠</m:t>
                      </m:r>
                      <m:r>
                        <a:rPr lang="en-IN" sz="2000" i="1" dirty="0" smtClean="0">
                          <a:latin typeface="Cambria Math" panose="02040503050406030204" pitchFamily="18" charset="0"/>
                          <a:ea typeface="Segoe UI" panose="020B0502040204020203" pitchFamily="34" charset="0"/>
                          <a:cs typeface="Segoe UI" panose="020B0502040204020203" pitchFamily="34" charset="0"/>
                        </a:rPr>
                        <m:t>&lt;6</m:t>
                      </m:r>
                    </m:oMath>
                  </m:oMathPara>
                </a14:m>
                <a:endParaRPr lang="en-IN" sz="2000" dirty="0">
                  <a:latin typeface="Segoe UI" panose="020B0502040204020203" pitchFamily="34" charset="0"/>
                  <a:ea typeface="Segoe UI" panose="020B0502040204020203" pitchFamily="34" charset="0"/>
                  <a:cs typeface="Segoe UI" panose="020B0502040204020203" pitchFamily="34" charset="0"/>
                </a:endParaRPr>
              </a:p>
              <a:p>
                <a:pPr marL="0" indent="0">
                  <a:buNone/>
                </a:pPr>
                <a14:m>
                  <m:oMathPara xmlns:m="http://schemas.openxmlformats.org/officeDocument/2006/math">
                    <m:oMathParaPr>
                      <m:jc m:val="centerGroup"/>
                    </m:oMathParaPr>
                    <m:oMath xmlns:m="http://schemas.openxmlformats.org/officeDocument/2006/math">
                      <m:f>
                        <m:fPr>
                          <m:ctrlPr>
                            <a:rPr lang="en-US" sz="2000" b="0" i="1" smtClean="0">
                              <a:latin typeface="Cambria Math" panose="02040503050406030204" pitchFamily="18" charset="0"/>
                              <a:ea typeface="Segoe UI" panose="020B0502040204020203" pitchFamily="34" charset="0"/>
                              <a:cs typeface="Segoe UI" panose="020B0502040204020203" pitchFamily="34" charset="0"/>
                            </a:rPr>
                          </m:ctrlPr>
                        </m:fPr>
                        <m:num>
                          <m:r>
                            <a:rPr lang="en-US" sz="2000" b="0" i="1" smtClean="0">
                              <a:latin typeface="Cambria Math" panose="02040503050406030204" pitchFamily="18" charset="0"/>
                              <a:ea typeface="Segoe UI" panose="020B0502040204020203" pitchFamily="34" charset="0"/>
                              <a:cs typeface="Segoe UI" panose="020B0502040204020203" pitchFamily="34" charset="0"/>
                            </a:rPr>
                            <m:t>2</m:t>
                          </m:r>
                          <m:r>
                            <a:rPr lang="en-US" sz="2000" b="0" i="1" smtClean="0">
                              <a:latin typeface="Cambria Math" panose="02040503050406030204" pitchFamily="18" charset="0"/>
                              <a:ea typeface="Segoe UI" panose="020B0502040204020203" pitchFamily="34" charset="0"/>
                              <a:cs typeface="Segoe UI" panose="020B0502040204020203" pitchFamily="34" charset="0"/>
                            </a:rPr>
                            <m:t>𝑠</m:t>
                          </m:r>
                        </m:num>
                        <m:den>
                          <m:r>
                            <a:rPr lang="en-US" sz="2000" b="0" i="1" smtClean="0">
                              <a:latin typeface="Cambria Math" panose="02040503050406030204" pitchFamily="18" charset="0"/>
                              <a:ea typeface="Segoe UI" panose="020B0502040204020203" pitchFamily="34" charset="0"/>
                              <a:cs typeface="Segoe UI" panose="020B0502040204020203" pitchFamily="34" charset="0"/>
                            </a:rPr>
                            <m:t>2</m:t>
                          </m:r>
                        </m:den>
                      </m:f>
                      <m:r>
                        <a:rPr lang="en-US" sz="2000" b="0" i="1" smtClean="0">
                          <a:latin typeface="Cambria Math" panose="02040503050406030204" pitchFamily="18" charset="0"/>
                          <a:ea typeface="Segoe UI" panose="020B0502040204020203" pitchFamily="34" charset="0"/>
                          <a:cs typeface="Segoe UI" panose="020B0502040204020203" pitchFamily="34" charset="0"/>
                        </a:rPr>
                        <m:t>&lt;</m:t>
                      </m:r>
                      <m:f>
                        <m:fPr>
                          <m:ctrlPr>
                            <a:rPr lang="en-US" sz="2000" b="0" i="1" smtClean="0">
                              <a:latin typeface="Cambria Math" panose="02040503050406030204" pitchFamily="18" charset="0"/>
                              <a:ea typeface="Segoe UI" panose="020B0502040204020203" pitchFamily="34" charset="0"/>
                              <a:cs typeface="Segoe UI" panose="020B0502040204020203" pitchFamily="34" charset="0"/>
                            </a:rPr>
                          </m:ctrlPr>
                        </m:fPr>
                        <m:num>
                          <m:r>
                            <a:rPr lang="en-US" sz="2000" b="0" i="1" smtClean="0">
                              <a:latin typeface="Cambria Math" panose="02040503050406030204" pitchFamily="18" charset="0"/>
                              <a:ea typeface="Segoe UI" panose="020B0502040204020203" pitchFamily="34" charset="0"/>
                              <a:cs typeface="Segoe UI" panose="020B0502040204020203" pitchFamily="34" charset="0"/>
                            </a:rPr>
                            <m:t>6</m:t>
                          </m:r>
                        </m:num>
                        <m:den>
                          <m:r>
                            <a:rPr lang="en-US" sz="2000" b="0" i="1" smtClean="0">
                              <a:latin typeface="Cambria Math" panose="02040503050406030204" pitchFamily="18" charset="0"/>
                              <a:ea typeface="Segoe UI" panose="020B0502040204020203" pitchFamily="34" charset="0"/>
                              <a:cs typeface="Segoe UI" panose="020B0502040204020203" pitchFamily="34" charset="0"/>
                            </a:rPr>
                            <m:t>2</m:t>
                          </m:r>
                        </m:den>
                      </m:f>
                    </m:oMath>
                  </m:oMathPara>
                </a14:m>
                <a:endParaRPr lang="en-IN" sz="2000" dirty="0">
                  <a:latin typeface="Segoe UI" panose="020B0502040204020203" pitchFamily="34" charset="0"/>
                  <a:ea typeface="Segoe UI" panose="020B0502040204020203" pitchFamily="34" charset="0"/>
                  <a:cs typeface="Segoe UI" panose="020B0502040204020203" pitchFamily="34" charset="0"/>
                </a:endParaRPr>
              </a:p>
              <a:p>
                <a:pPr marL="0" indent="0" algn="ctr">
                  <a:buNone/>
                </a:pPr>
                <a14:m>
                  <m:oMathPara xmlns:m="http://schemas.openxmlformats.org/officeDocument/2006/math">
                    <m:oMathParaPr>
                      <m:jc m:val="centerGroup"/>
                    </m:oMathParaPr>
                    <m:oMath xmlns:m="http://schemas.openxmlformats.org/officeDocument/2006/math">
                      <m:r>
                        <a:rPr lang="en-IN" sz="2000" i="1" dirty="0" smtClean="0">
                          <a:latin typeface="Cambria Math" panose="02040503050406030204" pitchFamily="18" charset="0"/>
                          <a:ea typeface="Segoe UI" panose="020B0502040204020203" pitchFamily="34" charset="0"/>
                          <a:cs typeface="Segoe UI" panose="020B0502040204020203" pitchFamily="34" charset="0"/>
                        </a:rPr>
                        <m:t>𝑠</m:t>
                      </m:r>
                      <m:r>
                        <a:rPr lang="en-IN" sz="2000" i="1" dirty="0" smtClean="0">
                          <a:latin typeface="Cambria Math" panose="02040503050406030204" pitchFamily="18" charset="0"/>
                          <a:ea typeface="Segoe UI" panose="020B0502040204020203" pitchFamily="34" charset="0"/>
                          <a:cs typeface="Segoe UI" panose="020B0502040204020203" pitchFamily="34" charset="0"/>
                        </a:rPr>
                        <m:t>&lt;3</m:t>
                      </m:r>
                    </m:oMath>
                  </m:oMathPara>
                </a14:m>
                <a:endParaRPr lang="en-IN" sz="2000" dirty="0">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IN" sz="2000" dirty="0">
                    <a:latin typeface="Segoe UI" panose="020B0502040204020203" pitchFamily="34" charset="0"/>
                    <a:ea typeface="Segoe UI" panose="020B0502040204020203" pitchFamily="34" charset="0"/>
                    <a:cs typeface="Segoe UI" panose="020B0502040204020203" pitchFamily="34" charset="0"/>
                  </a:rPr>
                  <a:t>s can be 0, 1 or 2, therefore a can be 3,4 or 5</a:t>
                </a:r>
              </a:p>
              <a:p>
                <a:pPr marL="0" indent="0">
                  <a:buNone/>
                </a:pPr>
                <a:r>
                  <a:rPr lang="en-IN" sz="2000" b="1" dirty="0">
                    <a:latin typeface="Segoe UI" panose="020B0502040204020203" pitchFamily="34" charset="0"/>
                    <a:ea typeface="Segoe UI" panose="020B0502040204020203" pitchFamily="34" charset="0"/>
                    <a:cs typeface="Segoe UI" panose="020B0502040204020203" pitchFamily="34" charset="0"/>
                  </a:rPr>
                  <a:t>Alex could have scored 3, 4 or 5 goals</a:t>
                </a:r>
              </a:p>
            </p:txBody>
          </p:sp>
        </mc:Choice>
        <mc:Fallback>
          <p:sp>
            <p:nvSpPr>
              <p:cNvPr id="10" name="Rectangle 3">
                <a:extLst>
                  <a:ext uri="{FF2B5EF4-FFF2-40B4-BE49-F238E27FC236}">
                    <a16:creationId xmlns:a16="http://schemas.microsoft.com/office/drawing/2014/main" id="{745B69EA-D192-457E-8554-8B80AD5AB866}"/>
                  </a:ext>
                </a:extLst>
              </p:cNvPr>
              <p:cNvSpPr txBox="1">
                <a:spLocks noRot="1" noChangeAspect="1" noMove="1" noResize="1" noEditPoints="1" noAdjustHandles="1" noChangeArrowheads="1" noChangeShapeType="1" noTextEdit="1"/>
              </p:cNvSpPr>
              <p:nvPr/>
            </p:nvSpPr>
            <p:spPr bwMode="auto">
              <a:xfrm>
                <a:off x="457200" y="1600200"/>
                <a:ext cx="10896600" cy="5048573"/>
              </a:xfrm>
              <a:prstGeom prst="rect">
                <a:avLst/>
              </a:prstGeom>
              <a:blipFill>
                <a:blip r:embed="rId2"/>
                <a:stretch>
                  <a:fillRect l="-559" t="-1208" r="-22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655202828"/>
      </p:ext>
    </p:extLst>
  </p:cSld>
  <p:clrMapOvr>
    <a:masterClrMapping/>
  </p:clrMapOvr>
  <p:transition spd="slow">
    <p:pull/>
  </p:transition>
</p:sld>
</file>

<file path=ppt/theme/theme1.xml><?xml version="1.0" encoding="utf-8"?>
<a:theme xmlns:a="http://schemas.openxmlformats.org/drawingml/2006/main" name="IAQS PPT- Zil_ Final">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IAQS PPT- Zil_ Final</Template>
  <TotalTime>13987</TotalTime>
  <Words>2461</Words>
  <Application>Microsoft Office PowerPoint</Application>
  <PresentationFormat>Widescreen</PresentationFormat>
  <Paragraphs>224</Paragraphs>
  <Slides>18</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Cambria Math</vt:lpstr>
      <vt:lpstr>CordiaUPC</vt:lpstr>
      <vt:lpstr>Lora</vt:lpstr>
      <vt:lpstr>Roboto Light</vt:lpstr>
      <vt:lpstr>Segoe UI</vt:lpstr>
      <vt:lpstr>IAQS PPT- Zil_ Final</vt:lpstr>
      <vt:lpstr>PowerPoint Presentation</vt:lpstr>
      <vt:lpstr>Introduction to Inequalities</vt:lpstr>
      <vt:lpstr>The 4 Inequalities</vt:lpstr>
      <vt:lpstr>Strict and Weak Inequalities</vt:lpstr>
      <vt:lpstr>Solving the Inequalities</vt:lpstr>
      <vt:lpstr>Examples</vt:lpstr>
      <vt:lpstr>Two Inequalities At Once</vt:lpstr>
      <vt:lpstr>Word Problem</vt:lpstr>
      <vt:lpstr>Word Problem</vt:lpstr>
      <vt:lpstr>Modulus Function</vt:lpstr>
      <vt:lpstr>Modulus Function Definition</vt:lpstr>
      <vt:lpstr>Modulus Function Graph</vt:lpstr>
      <vt:lpstr>Modulus and Inequality</vt:lpstr>
      <vt:lpstr>Example</vt:lpstr>
      <vt:lpstr>Modulus and Inequality</vt:lpstr>
      <vt:lpstr>Example</vt:lpstr>
      <vt:lpstr>Special Cases</vt:lpstr>
      <vt:lpstr>Negative Values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lokesh</dc:creator>
  <cp:lastModifiedBy>vibhanshu bisht</cp:lastModifiedBy>
  <cp:revision>281</cp:revision>
  <dcterms:created xsi:type="dcterms:W3CDTF">2019-12-10T16:16:08Z</dcterms:created>
  <dcterms:modified xsi:type="dcterms:W3CDTF">2021-03-20T08:30:16Z</dcterms:modified>
</cp:coreProperties>
</file>