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8" r:id="rId2"/>
    <p:sldId id="422" r:id="rId3"/>
    <p:sldId id="548" r:id="rId4"/>
    <p:sldId id="495" r:id="rId5"/>
    <p:sldId id="549" r:id="rId6"/>
    <p:sldId id="579" r:id="rId7"/>
    <p:sldId id="550" r:id="rId8"/>
    <p:sldId id="551" r:id="rId9"/>
    <p:sldId id="560" r:id="rId10"/>
    <p:sldId id="578" r:id="rId11"/>
    <p:sldId id="497" r:id="rId12"/>
    <p:sldId id="58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623"/>
    <a:srgbClr val="EDEDEE"/>
    <a:srgbClr val="FCD3C2"/>
    <a:srgbClr val="FFFFFF"/>
    <a:srgbClr val="000000"/>
    <a:srgbClr val="F26724"/>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29" autoAdjust="0"/>
    <p:restoredTop sz="90909" autoAdjust="0"/>
  </p:normalViewPr>
  <p:slideViewPr>
    <p:cSldViewPr snapToGrid="0" snapToObjects="1">
      <p:cViewPr varScale="1">
        <p:scale>
          <a:sx n="59" d="100"/>
          <a:sy n="59" d="100"/>
        </p:scale>
        <p:origin x="42" y="9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3/22/2021</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22-03-2021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A269F68-A112-7E45-9E09-D07179E5D466}" type="datetimeFigureOut">
              <a:rPr lang="en-US" smtClean="0"/>
              <a:pPr/>
              <a:t>3/22/2021</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3/22/2021</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2"/>
          <a:stretch>
            <a:fillRect/>
          </a:stretch>
        </p:blipFill>
        <p:spPr>
          <a:xfrm>
            <a:off x="2241154" y="414695"/>
            <a:ext cx="7709692" cy="1936965"/>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556591" y="3627782"/>
            <a:ext cx="11078817" cy="707886"/>
          </a:xfrm>
          <a:prstGeom prst="rect">
            <a:avLst/>
          </a:prstGeom>
          <a:solidFill>
            <a:schemeClr val="accent2">
              <a:lumMod val="40000"/>
              <a:lumOff val="60000"/>
            </a:schemeClr>
          </a:solidFill>
          <a:ln>
            <a:noFill/>
          </a:ln>
        </p:spPr>
        <p:txBody>
          <a:bodyPr wrap="square" rtlCol="0">
            <a:spAutoFit/>
          </a:bodyPr>
          <a:lstStyle/>
          <a:p>
            <a:pPr algn="ctr"/>
            <a:r>
              <a:rPr lang="en-GB" sz="4000" b="1" dirty="0">
                <a:latin typeface="Segoe UI" pitchFamily="34" charset="0"/>
                <a:cs typeface="Segoe UI" pitchFamily="34" charset="0"/>
              </a:rPr>
              <a:t>Subject : Numerical Methods</a:t>
            </a:r>
            <a:endParaRPr lang="en-IN" sz="4000" b="1" dirty="0">
              <a:latin typeface="Segoe UI" pitchFamily="34" charset="0"/>
              <a:cs typeface="Segoe UI" pitchFamily="34" charset="0"/>
            </a:endParaRPr>
          </a:p>
        </p:txBody>
      </p:sp>
      <p:sp>
        <p:nvSpPr>
          <p:cNvPr id="73" name="Rectangle 72"/>
          <p:cNvSpPr/>
          <p:nvPr/>
        </p:nvSpPr>
        <p:spPr>
          <a:xfrm flipH="1">
            <a:off x="2016957" y="4567895"/>
            <a:ext cx="8757060" cy="707886"/>
          </a:xfrm>
          <a:prstGeom prst="rect">
            <a:avLst/>
          </a:prstGeom>
        </p:spPr>
        <p:txBody>
          <a:bodyPr wrap="square">
            <a:spAutoFit/>
          </a:bodyPr>
          <a:lstStyle/>
          <a:p>
            <a:pPr algn="ctr"/>
            <a:r>
              <a:rPr lang="en-GB" sz="4000" b="1" i="1" dirty="0">
                <a:latin typeface="Segoe UI" pitchFamily="34" charset="0"/>
                <a:cs typeface="Segoe UI" pitchFamily="34" charset="0"/>
              </a:rPr>
              <a:t>Quadratic Equations</a:t>
            </a:r>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9607657" cy="741176"/>
          </a:xfrm>
          <a:solidFill>
            <a:srgbClr val="FCD3C2"/>
          </a:solidFill>
        </p:spPr>
        <p:txBody>
          <a:bodyPr>
            <a:normAutofit fontScale="90000"/>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Steps in Solving Quadratic Inequalities</a:t>
            </a:r>
            <a:endParaRPr lang="en-IN"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10896600" cy="504857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90000"/>
                  </a:lnSpc>
                  <a:spcBef>
                    <a:spcPct val="20000"/>
                  </a:spcBef>
                  <a:spcAft>
                    <a:spcPct val="0"/>
                  </a:spcAft>
                  <a:buClrTx/>
                  <a:buSzTx/>
                  <a:buNone/>
                  <a:tabLst/>
                  <a:defRPr/>
                </a:pPr>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We understand the solving with an example:  Solve the inequality </a:t>
                </a:r>
                <a14:m>
                  <m:oMath xmlns:m="http://schemas.openxmlformats.org/officeDocument/2006/math">
                    <m:sSup>
                      <m:sSupPr>
                        <m:ctrlPr>
                          <a:rPr kumimoji="0" lang="en-US"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IN"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e>
                      <m:sup>
                        <m:r>
                          <a:rPr kumimoji="0" lang="en-US"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2</m:t>
                        </m:r>
                      </m:sup>
                    </m:sSup>
                    <m:r>
                      <a:rPr kumimoji="0" lang="en-IN"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 </m:t>
                    </m:r>
                    <m:r>
                      <a:rPr kumimoji="0" lang="en-IN"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r>
                      <a:rPr kumimoji="0" lang="en-IN"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&gt; 12</m:t>
                    </m:r>
                  </m:oMath>
                </a14:m>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a:t>
                </a:r>
              </a:p>
              <a:p>
                <a:pPr marL="457200" marR="0" lvl="0" indent="-457200" algn="l" defTabSz="914400" rtl="0" eaLnBrk="1" fontAlgn="base" latinLnBrk="0" hangingPunct="1">
                  <a:lnSpc>
                    <a:spcPct val="90000"/>
                  </a:lnSpc>
                  <a:spcBef>
                    <a:spcPct val="20000"/>
                  </a:spcBef>
                  <a:spcAft>
                    <a:spcPct val="0"/>
                  </a:spcAft>
                  <a:buClrTx/>
                  <a:buSzTx/>
                  <a:buFont typeface="+mj-lt"/>
                  <a:buAutoNum type="arabicPeriod"/>
                  <a:tabLst/>
                  <a:defRPr/>
                </a:pPr>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Bring all on the left side. Subtract 12 from each side of the inequality </a:t>
                </a:r>
                <a14:m>
                  <m:oMath xmlns:m="http://schemas.openxmlformats.org/officeDocument/2006/math">
                    <m:sSup>
                      <m:sSupPr>
                        <m:ctrlPr>
                          <a:rPr kumimoji="0" lang="en-US"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e>
                      <m:sup>
                        <m:r>
                          <a:rPr kumimoji="0" lang="en-US"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2</m:t>
                        </m:r>
                      </m:sup>
                    </m:sSup>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 </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&gt; 12 </m:t>
                    </m:r>
                  </m:oMath>
                </a14:m>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to move all the terms to one side. You end up with </a:t>
                </a:r>
                <a14:m>
                  <m:oMath xmlns:m="http://schemas.openxmlformats.org/officeDocument/2006/math">
                    <m:sSup>
                      <m:sSupPr>
                        <m:ctrlPr>
                          <a:rPr kumimoji="0" lang="en-US"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e>
                      <m:sup>
                        <m:r>
                          <a:rPr kumimoji="0" lang="en-US" altLang="en-US" sz="2400" b="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2</m:t>
                        </m:r>
                      </m:sup>
                    </m:sSup>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 </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 12 &gt; 0</m:t>
                    </m:r>
                  </m:oMath>
                </a14:m>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a:t>
                </a:r>
              </a:p>
              <a:p>
                <a:pPr marL="457200" marR="0" lvl="0" indent="-457200" algn="l" defTabSz="914400" rtl="0" eaLnBrk="1" fontAlgn="base" latinLnBrk="0" hangingPunct="1">
                  <a:lnSpc>
                    <a:spcPct val="90000"/>
                  </a:lnSpc>
                  <a:spcBef>
                    <a:spcPct val="20000"/>
                  </a:spcBef>
                  <a:spcAft>
                    <a:spcPct val="0"/>
                  </a:spcAft>
                  <a:buClrTx/>
                  <a:buSzTx/>
                  <a:buFont typeface="+mj-lt"/>
                  <a:buAutoNum type="arabicPeriod"/>
                  <a:tabLst/>
                  <a:defRPr/>
                </a:pPr>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Factorise if possible.                                                                                                    Factoring on the left side of the inequality, you get </a:t>
                </a:r>
                <a14:m>
                  <m:oMath xmlns:m="http://schemas.openxmlformats.org/officeDocument/2006/math">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 4)(</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𝑥</m:t>
                    </m:r>
                    <m:r>
                      <a:rPr kumimoji="0" lang="en-IN" altLang="en-US" sz="2400" i="1" u="none" strike="noStrike" kern="1200" cap="none" spc="0" normalizeH="0" noProof="0" dirty="0" smtClean="0">
                        <a:ln>
                          <a:noFill/>
                        </a:ln>
                        <a:solidFill>
                          <a:srgbClr val="000000"/>
                        </a:solidFill>
                        <a:effectLst/>
                        <a:uLnTx/>
                        <a:uFillTx/>
                        <a:latin typeface="Cambria Math" panose="02040503050406030204" pitchFamily="18" charset="0"/>
                        <a:cs typeface="Segoe UI" panose="020B0502040204020203" pitchFamily="34" charset="0"/>
                      </a:rPr>
                      <m:t> + 3) &gt; 0.</m:t>
                    </m:r>
                  </m:oMath>
                </a14:m>
                <a:endPar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endParaRPr>
              </a:p>
              <a:p>
                <a:pPr marL="457200" marR="0" lvl="0" indent="-457200" algn="l" defTabSz="914400" rtl="0" eaLnBrk="1" fontAlgn="base" latinLnBrk="0" hangingPunct="1">
                  <a:lnSpc>
                    <a:spcPct val="90000"/>
                  </a:lnSpc>
                  <a:spcBef>
                    <a:spcPct val="20000"/>
                  </a:spcBef>
                  <a:spcAft>
                    <a:spcPct val="0"/>
                  </a:spcAft>
                  <a:buClrTx/>
                  <a:buSzTx/>
                  <a:buFont typeface="+mj-lt"/>
                  <a:buAutoNum type="arabicPeriod"/>
                  <a:tabLst/>
                  <a:defRPr/>
                </a:pPr>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Determine all zeros (roots, or solutions). Zeros are the values of the variable that make each factored expression equal to zero. The zeroes for the inequality are x = 4 and x = –3.</a:t>
                </a:r>
              </a:p>
              <a:p>
                <a:pPr marL="457200" marR="0" lvl="0" indent="-457200" algn="l" defTabSz="914400" rtl="0" eaLnBrk="1" fontAlgn="base" latinLnBrk="0" hangingPunct="1">
                  <a:lnSpc>
                    <a:spcPct val="90000"/>
                  </a:lnSpc>
                  <a:spcBef>
                    <a:spcPct val="20000"/>
                  </a:spcBef>
                  <a:spcAft>
                    <a:spcPct val="0"/>
                  </a:spcAft>
                  <a:buClrTx/>
                  <a:buSzTx/>
                  <a:buFont typeface="+mj-lt"/>
                  <a:buAutoNum type="arabicPeriod"/>
                  <a:tabLst/>
                  <a:defRPr/>
                </a:pPr>
                <a:r>
                  <a:rPr kumimoji="0" lang="en-IN" altLang="en-US" sz="240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Put the zeros in order on a number line, shown in the following figure.</a:t>
                </a:r>
              </a:p>
              <a:p>
                <a:pPr marL="0" indent="0">
                  <a:buNone/>
                </a:pPr>
                <a:endParaRPr lang="en-IN" sz="2000" b="1" dirty="0">
                  <a:latin typeface="Segoe UI" panose="020B0502040204020203" pitchFamily="34" charset="0"/>
                  <a:ea typeface="Segoe UI" panose="020B0502040204020203" pitchFamily="34" charset="0"/>
                  <a:cs typeface="Segoe UI" panose="020B0502040204020203" pitchFamily="34" charset="0"/>
                </a:endParaRP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457200" y="1600200"/>
                <a:ext cx="10896600" cy="5048573"/>
              </a:xfrm>
              <a:prstGeom prst="rect">
                <a:avLst/>
              </a:prstGeom>
              <a:blipFill>
                <a:blip r:embed="rId2"/>
                <a:stretch>
                  <a:fillRect l="-1063" t="-845" r="-8613"/>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pic>
        <p:nvPicPr>
          <p:cNvPr id="8" name="Picture 7">
            <a:extLst>
              <a:ext uri="{FF2B5EF4-FFF2-40B4-BE49-F238E27FC236}">
                <a16:creationId xmlns:a16="http://schemas.microsoft.com/office/drawing/2014/main" id="{62CADD7A-B19B-48E5-8E57-3BFE250F4547}"/>
              </a:ext>
            </a:extLst>
          </p:cNvPr>
          <p:cNvPicPr>
            <a:picLocks noChangeAspect="1"/>
          </p:cNvPicPr>
          <p:nvPr/>
        </p:nvPicPr>
        <p:blipFill>
          <a:blip r:embed="rId3"/>
          <a:stretch>
            <a:fillRect/>
          </a:stretch>
        </p:blipFill>
        <p:spPr>
          <a:xfrm>
            <a:off x="2646915" y="5678902"/>
            <a:ext cx="5357399" cy="631831"/>
          </a:xfrm>
          <a:prstGeom prst="rect">
            <a:avLst/>
          </a:prstGeom>
        </p:spPr>
      </p:pic>
    </p:spTree>
    <p:extLst>
      <p:ext uri="{BB962C8B-B14F-4D97-AF65-F5344CB8AC3E}">
        <p14:creationId xmlns:p14="http://schemas.microsoft.com/office/powerpoint/2010/main" val="1655202828"/>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9468173" cy="741176"/>
          </a:xfrm>
          <a:solidFill>
            <a:srgbClr val="FCD3C2"/>
          </a:solidFill>
        </p:spPr>
        <p:txBody>
          <a:bodyPr>
            <a:normAutofit fontScale="90000"/>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Steps in Solving Quadratic Inequalities</a:t>
            </a:r>
            <a:endParaRPr lang="en-IN"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TextBox 13">
            <a:extLst>
              <a:ext uri="{FF2B5EF4-FFF2-40B4-BE49-F238E27FC236}">
                <a16:creationId xmlns:a16="http://schemas.microsoft.com/office/drawing/2014/main" id="{29AE15E6-55CE-45AA-9C9F-1A38EFA74BB7}"/>
              </a:ext>
            </a:extLst>
          </p:cNvPr>
          <p:cNvSpPr txBox="1"/>
          <p:nvPr/>
        </p:nvSpPr>
        <p:spPr>
          <a:xfrm>
            <a:off x="838200" y="1600200"/>
            <a:ext cx="10896599" cy="3785652"/>
          </a:xfrm>
          <a:prstGeom prst="rect">
            <a:avLst/>
          </a:prstGeom>
          <a:noFill/>
        </p:spPr>
        <p:txBody>
          <a:bodyPr wrap="square" rtlCol="0">
            <a:spAutoFit/>
          </a:bodyPr>
          <a:lstStyle/>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5: Create a sign line to show where the expression in the inequality is positive or negative. A sign line shows the signs of the different factors in each interval. If the expression is factored, show the signs of the individual factors. </a:t>
            </a:r>
          </a:p>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Between –3 and 4, try letting x = 0                                                                                                          (you can use any number between –3 and 4).                                                                           When x = 0, the factor (x – 4) is negative, and                                                                       the factor (x + 3) is positive. Put those signs on the sign line to correspond to the factors. Do the same for the interval of numbers to the left of –3 and to the right of 4.</a:t>
            </a:r>
          </a:p>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Keep in mind that the x values in each interval are really random choices (as you can see from the choices in this example of x = –5 and x = 10). Any number in each of the intervals gives you the same positive or negative value to the factor.</a:t>
            </a:r>
          </a:p>
          <a:p>
            <a:pPr marL="285750" indent="-285750">
              <a:buFont typeface="Arial" panose="020B0604020202020204" pitchFamily="34" charset="0"/>
              <a:buChar char="•"/>
            </a:pPr>
            <a:endParaRPr lang="en-IN" sz="2000" dirty="0">
              <a:solidFill>
                <a:schemeClr val="accent1"/>
              </a:solidFill>
              <a:latin typeface="CordiaUPC" panose="020B0502040204020203" pitchFamily="34" charset="-34"/>
              <a:cs typeface="CordiaUPC" panose="020B0502040204020203" pitchFamily="34" charset="-34"/>
            </a:endParaRPr>
          </a:p>
        </p:txBody>
      </p:sp>
      <p:pic>
        <p:nvPicPr>
          <p:cNvPr id="8" name="Picture 7">
            <a:extLst>
              <a:ext uri="{FF2B5EF4-FFF2-40B4-BE49-F238E27FC236}">
                <a16:creationId xmlns:a16="http://schemas.microsoft.com/office/drawing/2014/main" id="{B85E3143-C9EA-4720-A57E-A5A5C3A0686D}"/>
              </a:ext>
            </a:extLst>
          </p:cNvPr>
          <p:cNvPicPr>
            <a:picLocks noChangeAspect="1"/>
          </p:cNvPicPr>
          <p:nvPr/>
        </p:nvPicPr>
        <p:blipFill>
          <a:blip r:embed="rId2"/>
          <a:stretch>
            <a:fillRect/>
          </a:stretch>
        </p:blipFill>
        <p:spPr>
          <a:xfrm>
            <a:off x="2720583" y="5342745"/>
            <a:ext cx="5703405" cy="1197177"/>
          </a:xfrm>
          <a:prstGeom prst="rect">
            <a:avLst/>
          </a:prstGeom>
        </p:spPr>
      </p:pic>
    </p:spTree>
    <p:extLst>
      <p:ext uri="{BB962C8B-B14F-4D97-AF65-F5344CB8AC3E}">
        <p14:creationId xmlns:p14="http://schemas.microsoft.com/office/powerpoint/2010/main" val="3073873673"/>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9468173" cy="741176"/>
          </a:xfrm>
          <a:solidFill>
            <a:srgbClr val="FCD3C2"/>
          </a:solidFill>
        </p:spPr>
        <p:txBody>
          <a:bodyPr>
            <a:normAutofit fontScale="90000"/>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Steps in Solving Quadratic Inequalities</a:t>
            </a:r>
            <a:endParaRPr lang="en-IN"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838200" y="1600200"/>
                <a:ext cx="10896599" cy="4462760"/>
              </a:xfrm>
              <a:prstGeom prst="rect">
                <a:avLst/>
              </a:prstGeom>
              <a:noFill/>
            </p:spPr>
            <p:txBody>
              <a:bodyPr wrap="square" rtlCol="0">
                <a:spAutoFit/>
              </a:bodyPr>
              <a:lstStyle/>
              <a:p>
                <a:r>
                  <a:rPr lang="en-IN" sz="2400" b="1" dirty="0">
                    <a:latin typeface="Segoe UI" panose="020B0502040204020203" pitchFamily="34" charset="0"/>
                    <a:ea typeface="Segoe UI" panose="020B0502040204020203" pitchFamily="34" charset="0"/>
                    <a:cs typeface="Segoe UI" panose="020B0502040204020203" pitchFamily="34" charset="0"/>
                  </a:rPr>
                  <a:t>Step 6: To determine the solution, look at the signs of the factors</a:t>
                </a:r>
                <a:r>
                  <a:rPr lang="en-IN" sz="2000" dirty="0">
                    <a:latin typeface="Segoe UI" panose="020B0502040204020203" pitchFamily="34" charset="0"/>
                    <a:ea typeface="Segoe UI" panose="020B0502040204020203" pitchFamily="34" charset="0"/>
                    <a:cs typeface="Segoe UI" panose="020B0502040204020203" pitchFamily="34" charset="0"/>
                  </a:rPr>
                  <a:t>;                                                                                                                                              You want the expression to be positive (in this example), corresponding to the inequality greater than zero.</a:t>
                </a:r>
              </a:p>
              <a:p>
                <a:r>
                  <a:rPr lang="en-IN" sz="2000" dirty="0">
                    <a:latin typeface="Segoe UI" panose="020B0502040204020203" pitchFamily="34" charset="0"/>
                    <a:ea typeface="Segoe UI" panose="020B0502040204020203" pitchFamily="34" charset="0"/>
                    <a:cs typeface="Segoe UI" panose="020B0502040204020203" pitchFamily="34" charset="0"/>
                  </a:rPr>
                  <a:t>The interval to the left of –3 has a negative times a negative, which is positive. So, any number to the left of –3 works. You can write that part of the solution as </a:t>
                </a:r>
                <a:r>
                  <a:rPr lang="en-IN" sz="2000" i="1" dirty="0">
                    <a:latin typeface="Segoe UI" panose="020B0502040204020203" pitchFamily="34" charset="0"/>
                    <a:ea typeface="Segoe UI" panose="020B0502040204020203" pitchFamily="34" charset="0"/>
                    <a:cs typeface="Segoe UI" panose="020B0502040204020203" pitchFamily="34" charset="0"/>
                  </a:rPr>
                  <a:t>x</a:t>
                </a:r>
                <a:r>
                  <a:rPr lang="en-IN" sz="2000" dirty="0">
                    <a:latin typeface="Segoe UI" panose="020B0502040204020203" pitchFamily="34" charset="0"/>
                    <a:ea typeface="Segoe UI" panose="020B0502040204020203" pitchFamily="34" charset="0"/>
                    <a:cs typeface="Segoe UI" panose="020B0502040204020203" pitchFamily="34" charset="0"/>
                  </a:rPr>
                  <a:t> &lt; –3 or, in interval notation, </a:t>
                </a:r>
                <a14:m>
                  <m:oMath xmlns:m="http://schemas.openxmlformats.org/officeDocument/2006/math">
                    <m:r>
                      <a:rPr lang="en-US" sz="2000" b="0" i="1" smtClean="0">
                        <a:latin typeface="Cambria Math" panose="02040503050406030204" pitchFamily="18" charset="0"/>
                        <a:ea typeface="Segoe UI" panose="020B0502040204020203" pitchFamily="34" charset="0"/>
                        <a:cs typeface="Segoe UI" panose="020B0502040204020203" pitchFamily="34" charset="0"/>
                      </a:rPr>
                      <m:t>(−</m:t>
                    </m:r>
                    <m:r>
                      <a:rPr lang="en-US" sz="2000" b="0" i="1" smtClean="0">
                        <a:latin typeface="Cambria Math" panose="02040503050406030204" pitchFamily="18" charset="0"/>
                        <a:ea typeface="Cambria Math" panose="02040503050406030204" pitchFamily="18" charset="0"/>
                        <a:cs typeface="Segoe UI" panose="020B0502040204020203" pitchFamily="34" charset="0"/>
                      </a:rPr>
                      <m:t>∞,−3)</m:t>
                    </m:r>
                  </m:oMath>
                </a14:m>
                <a:endParaRPr lang="en-IN" sz="2000" dirty="0">
                  <a:latin typeface="Segoe UI" panose="020B0502040204020203" pitchFamily="34" charset="0"/>
                  <a:ea typeface="Segoe UI" panose="020B0502040204020203" pitchFamily="34" charset="0"/>
                  <a:cs typeface="Segoe UI" panose="020B0502040204020203" pitchFamily="34" charset="0"/>
                </a:endParaRPr>
              </a:p>
              <a:p>
                <a:r>
                  <a:rPr lang="en-IN" sz="2000" dirty="0">
                    <a:latin typeface="Segoe UI" panose="020B0502040204020203" pitchFamily="34" charset="0"/>
                    <a:ea typeface="Segoe UI" panose="020B0502040204020203" pitchFamily="34" charset="0"/>
                    <a:cs typeface="Segoe UI" panose="020B0502040204020203" pitchFamily="34" charset="0"/>
                  </a:rPr>
                  <a:t>The interval to the right of 4 has a positive times a positive, which is positive. So, </a:t>
                </a:r>
                <a:r>
                  <a:rPr lang="en-IN" sz="2000" i="1" dirty="0">
                    <a:latin typeface="Segoe UI" panose="020B0502040204020203" pitchFamily="34" charset="0"/>
                    <a:ea typeface="Segoe UI" panose="020B0502040204020203" pitchFamily="34" charset="0"/>
                    <a:cs typeface="Segoe UI" panose="020B0502040204020203" pitchFamily="34" charset="0"/>
                  </a:rPr>
                  <a:t>x</a:t>
                </a:r>
                <a:r>
                  <a:rPr lang="en-IN" sz="2000" dirty="0">
                    <a:latin typeface="Segoe UI" panose="020B0502040204020203" pitchFamily="34" charset="0"/>
                    <a:ea typeface="Segoe UI" panose="020B0502040204020203" pitchFamily="34" charset="0"/>
                    <a:cs typeface="Segoe UI" panose="020B0502040204020203" pitchFamily="34" charset="0"/>
                  </a:rPr>
                  <a:t> &gt; 4 is a solution; you can write it as </a:t>
                </a:r>
                <a14:m>
                  <m:oMath xmlns:m="http://schemas.openxmlformats.org/officeDocument/2006/math">
                    <m:r>
                      <a:rPr lang="en-US" sz="2000" b="0" i="1" smtClean="0">
                        <a:latin typeface="Cambria Math" panose="02040503050406030204" pitchFamily="18" charset="0"/>
                        <a:ea typeface="Segoe UI" panose="020B0502040204020203" pitchFamily="34" charset="0"/>
                        <a:cs typeface="Segoe UI" panose="020B0502040204020203" pitchFamily="34" charset="0"/>
                      </a:rPr>
                      <m:t>(4,</m:t>
                    </m:r>
                    <m:r>
                      <a:rPr lang="en-US" sz="2000" b="0" i="1" smtClean="0">
                        <a:latin typeface="Cambria Math" panose="02040503050406030204" pitchFamily="18" charset="0"/>
                        <a:ea typeface="Cambria Math" panose="02040503050406030204" pitchFamily="18" charset="0"/>
                        <a:cs typeface="Segoe UI" panose="020B0502040204020203" pitchFamily="34" charset="0"/>
                      </a:rPr>
                      <m:t>∞)</m:t>
                    </m:r>
                  </m:oMath>
                </a14:m>
                <a:endParaRPr lang="en-IN" sz="2000" dirty="0">
                  <a:latin typeface="Segoe UI" panose="020B0502040204020203" pitchFamily="34" charset="0"/>
                  <a:ea typeface="Segoe UI" panose="020B0502040204020203" pitchFamily="34" charset="0"/>
                  <a:cs typeface="Segoe UI" panose="020B0502040204020203" pitchFamily="34" charset="0"/>
                </a:endParaRPr>
              </a:p>
              <a:p>
                <a:r>
                  <a:rPr lang="en-IN" sz="2000" dirty="0">
                    <a:latin typeface="Segoe UI" panose="020B0502040204020203" pitchFamily="34" charset="0"/>
                    <a:ea typeface="Segoe UI" panose="020B0502040204020203" pitchFamily="34" charset="0"/>
                    <a:cs typeface="Segoe UI" panose="020B0502040204020203" pitchFamily="34" charset="0"/>
                  </a:rPr>
                  <a:t>The interval between –3 and 4 is always negative; you have a negative times a positive. The complete solution lists both intervals that have working values in the inequality.</a:t>
                </a:r>
              </a:p>
              <a:p>
                <a:r>
                  <a:rPr lang="en-IN" sz="2000" dirty="0">
                    <a:latin typeface="Segoe UI" panose="020B0502040204020203" pitchFamily="34" charset="0"/>
                    <a:ea typeface="Segoe UI" panose="020B0502040204020203" pitchFamily="34" charset="0"/>
                    <a:cs typeface="Segoe UI" panose="020B0502040204020203" pitchFamily="34" charset="0"/>
                  </a:rPr>
                  <a:t>The solution of the inequality </a:t>
                </a:r>
                <a:r>
                  <a:rPr lang="en-IN" sz="2000" i="1" dirty="0">
                    <a:latin typeface="Segoe UI" panose="020B0502040204020203" pitchFamily="34" charset="0"/>
                    <a:ea typeface="Segoe UI" panose="020B0502040204020203" pitchFamily="34" charset="0"/>
                    <a:cs typeface="Segoe UI" panose="020B0502040204020203" pitchFamily="34" charset="0"/>
                  </a:rPr>
                  <a:t>x</a:t>
                </a:r>
                <a:r>
                  <a:rPr lang="en-IN" sz="2000" baseline="30000" dirty="0">
                    <a:latin typeface="Segoe UI" panose="020B0502040204020203" pitchFamily="34" charset="0"/>
                    <a:ea typeface="Segoe UI" panose="020B0502040204020203" pitchFamily="34" charset="0"/>
                    <a:cs typeface="Segoe UI" panose="020B0502040204020203" pitchFamily="34" charset="0"/>
                  </a:rPr>
                  <a:t>2</a:t>
                </a:r>
                <a:r>
                  <a:rPr lang="en-IN" sz="2000" dirty="0">
                    <a:latin typeface="Segoe UI" panose="020B0502040204020203" pitchFamily="34" charset="0"/>
                    <a:ea typeface="Segoe UI" panose="020B0502040204020203" pitchFamily="34" charset="0"/>
                    <a:cs typeface="Segoe UI" panose="020B0502040204020203" pitchFamily="34" charset="0"/>
                  </a:rPr>
                  <a:t> – </a:t>
                </a:r>
                <a:r>
                  <a:rPr lang="en-IN" sz="2000" i="1" dirty="0">
                    <a:latin typeface="Segoe UI" panose="020B0502040204020203" pitchFamily="34" charset="0"/>
                    <a:ea typeface="Segoe UI" panose="020B0502040204020203" pitchFamily="34" charset="0"/>
                    <a:cs typeface="Segoe UI" panose="020B0502040204020203" pitchFamily="34" charset="0"/>
                  </a:rPr>
                  <a:t>x</a:t>
                </a:r>
                <a:r>
                  <a:rPr lang="en-IN" sz="2000" dirty="0">
                    <a:latin typeface="Segoe UI" panose="020B0502040204020203" pitchFamily="34" charset="0"/>
                    <a:ea typeface="Segoe UI" panose="020B0502040204020203" pitchFamily="34" charset="0"/>
                    <a:cs typeface="Segoe UI" panose="020B0502040204020203" pitchFamily="34" charset="0"/>
                  </a:rPr>
                  <a:t> &gt; 12, therefore, is </a:t>
                </a:r>
                <a:r>
                  <a:rPr lang="en-IN" sz="2000" i="1" dirty="0">
                    <a:latin typeface="Segoe UI" panose="020B0502040204020203" pitchFamily="34" charset="0"/>
                    <a:ea typeface="Segoe UI" panose="020B0502040204020203" pitchFamily="34" charset="0"/>
                    <a:cs typeface="Segoe UI" panose="020B0502040204020203" pitchFamily="34" charset="0"/>
                  </a:rPr>
                  <a:t>x</a:t>
                </a:r>
                <a:r>
                  <a:rPr lang="en-IN" sz="2000" dirty="0">
                    <a:latin typeface="Segoe UI" panose="020B0502040204020203" pitchFamily="34" charset="0"/>
                    <a:ea typeface="Segoe UI" panose="020B0502040204020203" pitchFamily="34" charset="0"/>
                    <a:cs typeface="Segoe UI" panose="020B0502040204020203" pitchFamily="34" charset="0"/>
                  </a:rPr>
                  <a:t> &lt; –3 or </a:t>
                </a:r>
                <a:r>
                  <a:rPr lang="en-IN" sz="2000" i="1" dirty="0">
                    <a:latin typeface="Segoe UI" panose="020B0502040204020203" pitchFamily="34" charset="0"/>
                    <a:ea typeface="Segoe UI" panose="020B0502040204020203" pitchFamily="34" charset="0"/>
                    <a:cs typeface="Segoe UI" panose="020B0502040204020203" pitchFamily="34" charset="0"/>
                  </a:rPr>
                  <a:t>x</a:t>
                </a:r>
                <a:r>
                  <a:rPr lang="en-IN" sz="2000" dirty="0">
                    <a:latin typeface="Segoe UI" panose="020B0502040204020203" pitchFamily="34" charset="0"/>
                    <a:ea typeface="Segoe UI" panose="020B0502040204020203" pitchFamily="34" charset="0"/>
                    <a:cs typeface="Segoe UI" panose="020B0502040204020203" pitchFamily="34" charset="0"/>
                  </a:rPr>
                  <a:t> &gt; 4. Writing this result in interval notation, you replace the word “or” with the symbol </a:t>
                </a:r>
                <a14:m>
                  <m:oMath xmlns:m="http://schemas.openxmlformats.org/officeDocument/2006/math">
                    <m:r>
                      <a:rPr lang="en-IN" sz="2000" i="1" smtClean="0">
                        <a:latin typeface="Cambria Math" panose="02040503050406030204" pitchFamily="18" charset="0"/>
                        <a:ea typeface="Cambria Math" panose="02040503050406030204" pitchFamily="18" charset="0"/>
                        <a:cs typeface="Segoe UI" panose="020B0502040204020203" pitchFamily="34" charset="0"/>
                      </a:rPr>
                      <m:t>∪</m:t>
                    </m:r>
                  </m:oMath>
                </a14:m>
                <a:r>
                  <a:rPr lang="en-IN" sz="2000" dirty="0">
                    <a:latin typeface="Segoe UI" panose="020B0502040204020203" pitchFamily="34" charset="0"/>
                    <a:ea typeface="Segoe UI" panose="020B0502040204020203" pitchFamily="34" charset="0"/>
                    <a:cs typeface="Segoe UI" panose="020B0502040204020203" pitchFamily="34" charset="0"/>
                  </a:rPr>
                  <a:t>  .</a:t>
                </a:r>
              </a:p>
              <a:p>
                <a:r>
                  <a:rPr lang="en-US" sz="2000" dirty="0">
                    <a:latin typeface="Segoe UI" panose="020B0502040204020203" pitchFamily="34" charset="0"/>
                    <a:ea typeface="Segoe UI" panose="020B0502040204020203" pitchFamily="34" charset="0"/>
                    <a:cs typeface="Segoe UI" panose="020B0502040204020203" pitchFamily="34" charset="0"/>
                  </a:rPr>
                  <a:t>The final answer is </a:t>
                </a:r>
                <a14:m>
                  <m:oMath xmlns:m="http://schemas.openxmlformats.org/officeDocument/2006/math">
                    <m:r>
                      <a:rPr lang="en-US" sz="2000" b="0" i="1" smtClean="0">
                        <a:latin typeface="Cambria Math" panose="02040503050406030204" pitchFamily="18" charset="0"/>
                        <a:ea typeface="Segoe UI" panose="020B0502040204020203" pitchFamily="34" charset="0"/>
                        <a:cs typeface="Segoe UI" panose="020B0502040204020203" pitchFamily="34" charset="0"/>
                      </a:rPr>
                      <m:t>(−</m:t>
                    </m:r>
                    <m:r>
                      <a:rPr lang="en-US" sz="2000" b="0" i="1" smtClean="0">
                        <a:latin typeface="Cambria Math" panose="02040503050406030204" pitchFamily="18" charset="0"/>
                        <a:ea typeface="Cambria Math" panose="02040503050406030204" pitchFamily="18" charset="0"/>
                        <a:cs typeface="Segoe UI" panose="020B0502040204020203" pitchFamily="34" charset="0"/>
                      </a:rPr>
                      <m:t>∞,−3)∪(4,∞)</m:t>
                    </m:r>
                  </m:oMath>
                </a14:m>
                <a:endParaRPr lang="en-IN" sz="2000" dirty="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IN" sz="2000" dirty="0">
                  <a:solidFill>
                    <a:schemeClr val="accent1"/>
                  </a:solidFill>
                  <a:latin typeface="CordiaUPC" panose="020B0502040204020203" pitchFamily="34" charset="-34"/>
                  <a:cs typeface="CordiaUPC" panose="020B0502040204020203" pitchFamily="34" charset="-34"/>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838200" y="1600200"/>
                <a:ext cx="10896599" cy="4462760"/>
              </a:xfrm>
              <a:prstGeom prst="rect">
                <a:avLst/>
              </a:prstGeom>
              <a:blipFill>
                <a:blip r:embed="rId2"/>
                <a:stretch>
                  <a:fillRect l="-895" t="-956" r="-67599"/>
                </a:stretch>
              </a:blipFill>
            </p:spPr>
            <p:txBody>
              <a:bodyPr/>
              <a:lstStyle/>
              <a:p>
                <a:r>
                  <a:rPr lang="en-US">
                    <a:noFill/>
                  </a:rPr>
                  <a:t> </a:t>
                </a:r>
              </a:p>
            </p:txBody>
          </p:sp>
        </mc:Fallback>
      </mc:AlternateContent>
    </p:spTree>
    <p:extLst>
      <p:ext uri="{BB962C8B-B14F-4D97-AF65-F5344CB8AC3E}">
        <p14:creationId xmlns:p14="http://schemas.microsoft.com/office/powerpoint/2010/main" val="3860067500"/>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199" y="681036"/>
            <a:ext cx="7592879" cy="919163"/>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Quadratic Equations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4784451"/>
              </a:xfrm>
              <a:prstGeom prst="rect">
                <a:avLst/>
              </a:prstGeom>
              <a:noFill/>
            </p:spPr>
            <p:txBody>
              <a:bodyPr wrap="square" rtlCol="0">
                <a:spAutoFit/>
              </a:bodyPr>
              <a:lstStyle/>
              <a:p>
                <a:pPr marL="342900" indent="-342900">
                  <a:buFont typeface="Arial" panose="020B0604020202020204" pitchFamily="34" charset="0"/>
                  <a:buChar char="•"/>
                </a:pP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Standard Form</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The Standard Form of a Quadratic Equation looks like this:</a:t>
                </a:r>
              </a:p>
              <a:p>
                <a:pPr marL="342900" indent="-342900">
                  <a:buFont typeface="Arial" panose="020B0604020202020204" pitchFamily="34" charset="0"/>
                  <a:buChar char="•"/>
                </a:pPr>
                <a:endParaRPr lang="en-IN" sz="2400" b="1" dirty="0">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𝒂</m:t>
                      </m:r>
                      <m:sSup>
                        <m:sSupPr>
                          <m:ctrlP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𝒙</m:t>
                          </m:r>
                        </m:e>
                        <m:sup>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𝟐</m:t>
                          </m:r>
                        </m:sup>
                      </m:sSup>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𝒃𝒙</m:t>
                      </m:r>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𝒄</m:t>
                      </m:r>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40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𝟎</m:t>
                      </m:r>
                    </m:oMath>
                  </m:oMathPara>
                </a14:m>
                <a:endParaRPr lang="en-IN" sz="4000" b="1"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endPar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a, b and c are the coefficients. </a:t>
                </a: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a can't be 0 </a:t>
                </a: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(or it will reduce to a linear equation)</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 “x" is the variable, unknown as of now.</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The "solutions" to the Quadratic Equation are where it is equal to zero. They are also called "roots“.</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There are usually 2 solutions and there are a few different ways to find the solutions: We will look at every method separately.</a:t>
                </a:r>
                <a:endParaRPr lang="en-IN" sz="2400" dirty="0">
                  <a:latin typeface="Segoe UI" panose="020B0502040204020203" pitchFamily="34" charset="0"/>
                  <a:cs typeface="Segoe UI" panose="020B0502040204020203" pitchFamily="34" charset="0"/>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457200" y="1725248"/>
                <a:ext cx="10809850" cy="4784451"/>
              </a:xfrm>
              <a:prstGeom prst="rect">
                <a:avLst/>
              </a:prstGeom>
              <a:blipFill>
                <a:blip r:embed="rId2"/>
                <a:stretch>
                  <a:fillRect l="-733" t="-892" r="-620" b="-2038"/>
                </a:stretch>
              </a:blipFill>
            </p:spPr>
            <p:txBody>
              <a:bodyPr/>
              <a:lstStyle/>
              <a:p>
                <a:r>
                  <a:rPr lang="en-US">
                    <a:noFill/>
                  </a:rPr>
                  <a:t> </a:t>
                </a:r>
              </a:p>
            </p:txBody>
          </p:sp>
        </mc:Fallback>
      </mc:AlternateContent>
    </p:spTree>
    <p:extLst>
      <p:ext uri="{BB962C8B-B14F-4D97-AF65-F5344CB8AC3E}">
        <p14:creationId xmlns:p14="http://schemas.microsoft.com/office/powerpoint/2010/main" val="272643115"/>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2" y="681036"/>
            <a:ext cx="6237156" cy="1044211"/>
          </a:xfrm>
          <a:solidFill>
            <a:srgbClr val="FCD3C2"/>
          </a:solidFill>
        </p:spPr>
        <p:txBody>
          <a:bodyPr>
            <a:normAutofit/>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Quadratic Formula</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A0D62559-83C8-4E20-80D7-B2C9B272EB36}"/>
                  </a:ext>
                </a:extLst>
              </p:cNvPr>
              <p:cNvSpPr txBox="1"/>
              <p:nvPr/>
            </p:nvSpPr>
            <p:spPr>
              <a:xfrm>
                <a:off x="838200" y="2110767"/>
                <a:ext cx="10784840" cy="3507370"/>
              </a:xfrm>
              <a:prstGeom prst="rect">
                <a:avLst/>
              </a:prstGeom>
              <a:noFill/>
            </p:spPr>
            <p:txBody>
              <a:bodyPr wrap="square">
                <a:spAutoFit/>
              </a:bodyPr>
              <a:lstStyle/>
              <a:p>
                <a:pPr marL="342900" indent="-342900">
                  <a:buFont typeface="Arial" panose="020B0604020202020204" pitchFamily="34" charset="0"/>
                  <a:buChar char="•"/>
                </a:pP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Simply just plug in the values of a, b and c, from the equation and do the calculations.</a:t>
                </a:r>
              </a:p>
              <a:p>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f>
                        <m:fPr>
                          <m:ctrlP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𝑏</m:t>
                          </m:r>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ad>
                            <m:radPr>
                              <m:degHide m:val="on"/>
                              <m:ctrlPr>
                                <a:rPr lang="en-US" sz="2800" b="0" i="1" smtClean="0">
                                  <a:solidFill>
                                    <a:schemeClr val="tx1"/>
                                  </a:solidFill>
                                  <a:latin typeface="Cambria Math" panose="02040503050406030204" pitchFamily="18" charset="0"/>
                                  <a:cs typeface="Segoe UI" panose="020B0502040204020203" pitchFamily="34" charset="0"/>
                                </a:rPr>
                              </m:ctrlPr>
                            </m:radPr>
                            <m:deg/>
                            <m:e>
                              <m:sSup>
                                <m:sSupPr>
                                  <m:ctrlPr>
                                    <a:rPr lang="en-US" sz="2800" b="0" i="1" smtClean="0">
                                      <a:solidFill>
                                        <a:schemeClr val="tx1"/>
                                      </a:solidFill>
                                      <a:latin typeface="Cambria Math" panose="02040503050406030204" pitchFamily="18" charset="0"/>
                                      <a:cs typeface="Segoe UI" panose="020B0502040204020203" pitchFamily="34" charset="0"/>
                                    </a:rPr>
                                  </m:ctrlPr>
                                </m:sSupPr>
                                <m:e>
                                  <m:r>
                                    <a:rPr lang="en-US" sz="2800" b="0" i="1" smtClean="0">
                                      <a:solidFill>
                                        <a:schemeClr val="tx1"/>
                                      </a:solidFill>
                                      <a:latin typeface="Cambria Math" panose="02040503050406030204" pitchFamily="18" charset="0"/>
                                      <a:cs typeface="Segoe UI" panose="020B0502040204020203" pitchFamily="34" charset="0"/>
                                    </a:rPr>
                                    <m:t>𝑏</m:t>
                                  </m:r>
                                </m:e>
                                <m:sup>
                                  <m:r>
                                    <a:rPr lang="en-US" sz="2800" b="0" i="1" smtClean="0">
                                      <a:solidFill>
                                        <a:schemeClr val="tx1"/>
                                      </a:solidFill>
                                      <a:latin typeface="Cambria Math" panose="02040503050406030204" pitchFamily="18" charset="0"/>
                                      <a:cs typeface="Segoe UI" panose="020B0502040204020203" pitchFamily="34" charset="0"/>
                                    </a:rPr>
                                    <m:t>2</m:t>
                                  </m:r>
                                </m:sup>
                              </m:sSup>
                              <m:r>
                                <a:rPr lang="en-US" sz="2800" b="0" i="1" smtClean="0">
                                  <a:solidFill>
                                    <a:schemeClr val="tx1"/>
                                  </a:solidFill>
                                  <a:latin typeface="Cambria Math" panose="02040503050406030204" pitchFamily="18" charset="0"/>
                                  <a:cs typeface="Segoe UI" panose="020B0502040204020203" pitchFamily="34" charset="0"/>
                                </a:rPr>
                                <m:t>−4</m:t>
                              </m:r>
                              <m:r>
                                <a:rPr lang="en-US" sz="2800" b="0" i="1" smtClean="0">
                                  <a:solidFill>
                                    <a:schemeClr val="tx1"/>
                                  </a:solidFill>
                                  <a:latin typeface="Cambria Math" panose="02040503050406030204" pitchFamily="18" charset="0"/>
                                  <a:cs typeface="Segoe UI" panose="020B0502040204020203" pitchFamily="34" charset="0"/>
                                </a:rPr>
                                <m:t>𝑎𝑐</m:t>
                              </m:r>
                            </m:e>
                          </m:rad>
                        </m:num>
                        <m:den>
                          <m:r>
                            <a:rPr lang="en-US" sz="2800" b="0" i="1" smtClean="0">
                              <a:solidFill>
                                <a:schemeClr val="tx1"/>
                              </a:solidFill>
                              <a:latin typeface="Cambria Math" panose="02040503050406030204" pitchFamily="18" charset="0"/>
                              <a:cs typeface="Segoe UI" panose="020B0502040204020203" pitchFamily="34" charset="0"/>
                            </a:rPr>
                            <m:t>2</m:t>
                          </m:r>
                          <m:r>
                            <a:rPr lang="en-US" sz="2800" b="0" i="1" smtClean="0">
                              <a:solidFill>
                                <a:schemeClr val="tx1"/>
                              </a:solidFill>
                              <a:latin typeface="Cambria Math" panose="02040503050406030204" pitchFamily="18" charset="0"/>
                              <a:cs typeface="Segoe UI" panose="020B0502040204020203" pitchFamily="34" charset="0"/>
                            </a:rPr>
                            <m:t>𝑎</m:t>
                          </m:r>
                        </m:den>
                      </m:f>
                    </m:oMath>
                  </m:oMathPara>
                </a14:m>
                <a:endParaRPr lang="en-US" sz="1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endParaRPr lang="en-US" sz="1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About the Quadratic Formula</a:t>
                </a:r>
              </a:p>
              <a:p>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The ± means there are TWO answers (often denoted by </a:t>
                </a:r>
                <a14:m>
                  <m:oMath xmlns:m="http://schemas.openxmlformats.org/officeDocument/2006/math">
                    <m:r>
                      <a:rPr lang="en-IN" sz="180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m:t>
                    </m:r>
                    <m:r>
                      <a:rPr lang="en-US" sz="1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r>
                      <a:rPr lang="en-US" sz="1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𝛽</m:t>
                    </m:r>
                  </m:oMath>
                </a14:m>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a:t>
                </a:r>
              </a:p>
              <a:p>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Discriminant</a:t>
                </a:r>
              </a:p>
              <a:p>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b</a:t>
                </a:r>
                <a:r>
                  <a:rPr lang="en-IN" sz="1800" b="1" baseline="30000" dirty="0">
                    <a:solidFill>
                      <a:schemeClr val="tx1"/>
                    </a:solidFill>
                    <a:latin typeface="Segoe UI" panose="020B0502040204020203" pitchFamily="34" charset="0"/>
                    <a:ea typeface="Segoe UI" panose="020B0502040204020203" pitchFamily="34" charset="0"/>
                    <a:cs typeface="Segoe UI" panose="020B0502040204020203" pitchFamily="34" charset="0"/>
                  </a:rPr>
                  <a:t>2</a:t>
                </a:r>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 − 4ac</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is called the </a:t>
                </a:r>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Discriminant</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because it can "discriminate" between the possible types of answer:</a:t>
                </a:r>
              </a:p>
              <a:p>
                <a:pPr marL="285750" indent="-285750">
                  <a:buFont typeface="Arial" panose="020B0604020202020204" pitchFamily="34" charset="0"/>
                  <a:buChar char="•"/>
                </a:pP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when </a:t>
                </a:r>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b</a:t>
                </a:r>
                <a:r>
                  <a:rPr lang="en-IN" sz="1800" b="1" baseline="30000" dirty="0">
                    <a:solidFill>
                      <a:schemeClr val="tx1"/>
                    </a:solidFill>
                    <a:latin typeface="Segoe UI" panose="020B0502040204020203" pitchFamily="34" charset="0"/>
                    <a:ea typeface="Segoe UI" panose="020B0502040204020203" pitchFamily="34" charset="0"/>
                    <a:cs typeface="Segoe UI" panose="020B0502040204020203" pitchFamily="34" charset="0"/>
                  </a:rPr>
                  <a:t>2</a:t>
                </a:r>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 − 4ac</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is positive, we get two Real solutions </a:t>
                </a:r>
              </a:p>
              <a:p>
                <a:pPr marL="285750" indent="-285750">
                  <a:buFont typeface="Arial" panose="020B0604020202020204" pitchFamily="34" charset="0"/>
                  <a:buChar char="•"/>
                </a:pP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when it is zero we get just ONE real solution (both roots are the same)         </a:t>
                </a:r>
              </a:p>
              <a:p>
                <a:pPr marL="285750" indent="-285750">
                  <a:buFont typeface="Arial" panose="020B0604020202020204" pitchFamily="34" charset="0"/>
                  <a:buChar char="•"/>
                </a:pP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when it is negative we get a pair of Complex roots </a:t>
                </a:r>
                <a:endParaRPr lang="en-IN" dirty="0">
                  <a:ea typeface="Segoe UI" panose="020B0502040204020203" pitchFamily="34" charset="0"/>
                </a:endParaRPr>
              </a:p>
            </p:txBody>
          </p:sp>
        </mc:Choice>
        <mc:Fallback>
          <p:sp>
            <p:nvSpPr>
              <p:cNvPr id="8" name="TextBox 7">
                <a:extLst>
                  <a:ext uri="{FF2B5EF4-FFF2-40B4-BE49-F238E27FC236}">
                    <a16:creationId xmlns:a16="http://schemas.microsoft.com/office/drawing/2014/main" id="{A0D62559-83C8-4E20-80D7-B2C9B272EB36}"/>
                  </a:ext>
                </a:extLst>
              </p:cNvPr>
              <p:cNvSpPr txBox="1">
                <a:spLocks noRot="1" noChangeAspect="1" noMove="1" noResize="1" noEditPoints="1" noAdjustHandles="1" noChangeArrowheads="1" noChangeShapeType="1" noTextEdit="1"/>
              </p:cNvSpPr>
              <p:nvPr/>
            </p:nvSpPr>
            <p:spPr>
              <a:xfrm>
                <a:off x="838200" y="2110767"/>
                <a:ext cx="10784840" cy="3507370"/>
              </a:xfrm>
              <a:prstGeom prst="rect">
                <a:avLst/>
              </a:prstGeom>
              <a:blipFill>
                <a:blip r:embed="rId2"/>
                <a:stretch>
                  <a:fillRect l="-509" t="-694" b="-1563"/>
                </a:stretch>
              </a:blipFill>
            </p:spPr>
            <p:txBody>
              <a:bodyPr/>
              <a:lstStyle/>
              <a:p>
                <a:r>
                  <a:rPr lang="en-US">
                    <a:noFill/>
                  </a:rPr>
                  <a:t> </a:t>
                </a:r>
              </a:p>
            </p:txBody>
          </p:sp>
        </mc:Fallback>
      </mc:AlternateContent>
    </p:spTree>
    <p:extLst>
      <p:ext uri="{BB962C8B-B14F-4D97-AF65-F5344CB8AC3E}">
        <p14:creationId xmlns:p14="http://schemas.microsoft.com/office/powerpoint/2010/main" val="1767409988"/>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7918342"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81A9F34B-E95E-437C-B80B-5446039DA074}"/>
                  </a:ext>
                </a:extLst>
              </p:cNvPr>
              <p:cNvSpPr txBox="1"/>
              <p:nvPr/>
            </p:nvSpPr>
            <p:spPr>
              <a:xfrm>
                <a:off x="838200" y="1580827"/>
                <a:ext cx="7732363" cy="4320093"/>
              </a:xfrm>
              <a:prstGeom prst="rect">
                <a:avLst/>
              </a:prstGeom>
              <a:noFill/>
            </p:spPr>
            <p:txBody>
              <a:bodyPr wrap="square" rtlCol="0">
                <a:spAutoFit/>
              </a:bodyPr>
              <a:lstStyle/>
              <a:p>
                <a:r>
                  <a:rPr lang="en-US" dirty="0"/>
                  <a:t>Solve: </a:t>
                </a:r>
                <a14:m>
                  <m:oMath xmlns:m="http://schemas.openxmlformats.org/officeDocument/2006/math">
                    <m:r>
                      <a:rPr lang="en-US" b="0" i="1" smtClean="0">
                        <a:latin typeface="Cambria Math" panose="02040503050406030204" pitchFamily="18" charset="0"/>
                      </a:rPr>
                      <m:t>5</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+6</m:t>
                    </m:r>
                    <m:r>
                      <a:rPr lang="en-US" b="0" i="1" smtClean="0">
                        <a:latin typeface="Cambria Math" panose="02040503050406030204" pitchFamily="18" charset="0"/>
                      </a:rPr>
                      <m:t>𝑥</m:t>
                    </m:r>
                    <m:r>
                      <a:rPr lang="en-US" b="0" i="1" smtClean="0">
                        <a:latin typeface="Cambria Math" panose="02040503050406030204" pitchFamily="18" charset="0"/>
                      </a:rPr>
                      <m:t>+1=0</m:t>
                    </m:r>
                  </m:oMath>
                </a14:m>
                <a:endParaRPr lang="en-US" b="0" dirty="0"/>
              </a:p>
              <a:p>
                <a:endParaRPr lang="en-US" dirty="0"/>
              </a:p>
              <a:p>
                <a:r>
                  <a:rPr lang="en-US" dirty="0"/>
                  <a:t>Solution:</a:t>
                </a:r>
              </a:p>
              <a:p>
                <a:r>
                  <a:rPr lang="en-US" dirty="0"/>
                  <a:t>We have a=5, b=6, c=1</a:t>
                </a:r>
              </a:p>
              <a:p>
                <a:r>
                  <a:rPr lang="en-US" dirty="0"/>
                  <a:t>The quadratic formula is </a:t>
                </a:r>
              </a:p>
              <a:p>
                <a14:m>
                  <m:oMathPara xmlns:m="http://schemas.openxmlformats.org/officeDocument/2006/math">
                    <m:oMathParaPr>
                      <m:jc m:val="centerGroup"/>
                    </m:oMathParaPr>
                    <m:oMath xmlns:m="http://schemas.openxmlformats.org/officeDocument/2006/math">
                      <m:r>
                        <a:rPr lang="en-US" sz="1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1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f>
                        <m:fPr>
                          <m:ctrlPr>
                            <a:rPr lang="en-US" sz="1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1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1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𝑏</m:t>
                          </m:r>
                          <m:r>
                            <a:rPr lang="en-US" sz="1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ad>
                            <m:radPr>
                              <m:degHide m:val="on"/>
                              <m:ctrlPr>
                                <a:rPr lang="en-US" sz="1800" b="0" i="1" smtClean="0">
                                  <a:solidFill>
                                    <a:schemeClr val="tx1"/>
                                  </a:solidFill>
                                  <a:latin typeface="Cambria Math" panose="02040503050406030204" pitchFamily="18" charset="0"/>
                                  <a:cs typeface="Segoe UI" panose="020B0502040204020203" pitchFamily="34" charset="0"/>
                                </a:rPr>
                              </m:ctrlPr>
                            </m:radPr>
                            <m:deg/>
                            <m:e>
                              <m:sSup>
                                <m:sSupPr>
                                  <m:ctrlPr>
                                    <a:rPr lang="en-US" sz="1800" b="0" i="1" smtClean="0">
                                      <a:solidFill>
                                        <a:schemeClr val="tx1"/>
                                      </a:solidFill>
                                      <a:latin typeface="Cambria Math" panose="02040503050406030204" pitchFamily="18" charset="0"/>
                                      <a:cs typeface="Segoe UI" panose="020B0502040204020203" pitchFamily="34" charset="0"/>
                                    </a:rPr>
                                  </m:ctrlPr>
                                </m:sSupPr>
                                <m:e>
                                  <m:r>
                                    <a:rPr lang="en-US" sz="1800" b="0" i="1" smtClean="0">
                                      <a:solidFill>
                                        <a:schemeClr val="tx1"/>
                                      </a:solidFill>
                                      <a:latin typeface="Cambria Math" panose="02040503050406030204" pitchFamily="18" charset="0"/>
                                      <a:cs typeface="Segoe UI" panose="020B0502040204020203" pitchFamily="34" charset="0"/>
                                    </a:rPr>
                                    <m:t>𝑏</m:t>
                                  </m:r>
                                </m:e>
                                <m:sup>
                                  <m:r>
                                    <a:rPr lang="en-US" sz="1800" b="0" i="1" smtClean="0">
                                      <a:solidFill>
                                        <a:schemeClr val="tx1"/>
                                      </a:solidFill>
                                      <a:latin typeface="Cambria Math" panose="02040503050406030204" pitchFamily="18" charset="0"/>
                                      <a:cs typeface="Segoe UI" panose="020B0502040204020203" pitchFamily="34" charset="0"/>
                                    </a:rPr>
                                    <m:t>2</m:t>
                                  </m:r>
                                </m:sup>
                              </m:sSup>
                              <m:r>
                                <a:rPr lang="en-US" sz="1800" b="0" i="1" smtClean="0">
                                  <a:solidFill>
                                    <a:schemeClr val="tx1"/>
                                  </a:solidFill>
                                  <a:latin typeface="Cambria Math" panose="02040503050406030204" pitchFamily="18" charset="0"/>
                                  <a:cs typeface="Segoe UI" panose="020B0502040204020203" pitchFamily="34" charset="0"/>
                                </a:rPr>
                                <m:t>−4</m:t>
                              </m:r>
                              <m:r>
                                <a:rPr lang="en-US" sz="1800" b="0" i="1" smtClean="0">
                                  <a:solidFill>
                                    <a:schemeClr val="tx1"/>
                                  </a:solidFill>
                                  <a:latin typeface="Cambria Math" panose="02040503050406030204" pitchFamily="18" charset="0"/>
                                  <a:cs typeface="Segoe UI" panose="020B0502040204020203" pitchFamily="34" charset="0"/>
                                </a:rPr>
                                <m:t>𝑎𝑐</m:t>
                              </m:r>
                            </m:e>
                          </m:rad>
                        </m:num>
                        <m:den>
                          <m:r>
                            <a:rPr lang="en-US" sz="1800" b="0" i="1" smtClean="0">
                              <a:solidFill>
                                <a:schemeClr val="tx1"/>
                              </a:solidFill>
                              <a:latin typeface="Cambria Math" panose="02040503050406030204" pitchFamily="18" charset="0"/>
                              <a:cs typeface="Segoe UI" panose="020B0502040204020203" pitchFamily="34" charset="0"/>
                            </a:rPr>
                            <m:t>2</m:t>
                          </m:r>
                          <m:r>
                            <a:rPr lang="en-US" sz="1800" b="0" i="1" smtClean="0">
                              <a:solidFill>
                                <a:schemeClr val="tx1"/>
                              </a:solidFill>
                              <a:latin typeface="Cambria Math" panose="02040503050406030204" pitchFamily="18" charset="0"/>
                              <a:cs typeface="Segoe UI" panose="020B0502040204020203" pitchFamily="34" charset="0"/>
                            </a:rPr>
                            <m:t>𝑎</m:t>
                          </m:r>
                        </m:den>
                      </m:f>
                    </m:oMath>
                  </m:oMathPara>
                </a14:m>
                <a:endParaRPr lang="en-US" dirty="0"/>
              </a:p>
              <a:p>
                <a:r>
                  <a:rPr lang="en-US" dirty="0"/>
                  <a:t>Plugging these values in the formula we get </a:t>
                </a:r>
              </a:p>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rad>
                            <m:radPr>
                              <m:degHide m:val="on"/>
                              <m:ctrlPr>
                                <a:rPr lang="en-US" b="0"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6</m:t>
                                  </m:r>
                                </m:e>
                                <m:sup>
                                  <m:r>
                                    <a:rPr lang="en-US" b="0" i="1" smtClean="0">
                                      <a:latin typeface="Cambria Math" panose="02040503050406030204" pitchFamily="18" charset="0"/>
                                    </a:rPr>
                                    <m:t>2</m:t>
                                  </m:r>
                                </m:sup>
                              </m:sSup>
                              <m:r>
                                <a:rPr lang="en-US" b="0" i="1" smtClean="0">
                                  <a:latin typeface="Cambria Math" panose="02040503050406030204" pitchFamily="18" charset="0"/>
                                </a:rPr>
                                <m:t>−4</m:t>
                              </m:r>
                              <m:r>
                                <a:rPr lang="en-US" b="0" i="1" smtClean="0">
                                  <a:latin typeface="Cambria Math" panose="02040503050406030204" pitchFamily="18" charset="0"/>
                                  <a:ea typeface="Cambria Math" panose="02040503050406030204" pitchFamily="18" charset="0"/>
                                </a:rPr>
                                <m:t>×5×1</m:t>
                              </m:r>
                            </m:e>
                          </m:rad>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×5</m:t>
                          </m:r>
                        </m:den>
                      </m:f>
                    </m:oMath>
                  </m:oMathPara>
                </a14:m>
                <a:endParaRPr lang="en-US" b="0" dirty="0"/>
              </a:p>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36−20</m:t>
                              </m:r>
                            </m:e>
                          </m:rad>
                        </m:num>
                        <m:den>
                          <m:r>
                            <a:rPr lang="en-US" b="0" i="1" smtClean="0">
                              <a:latin typeface="Cambria Math" panose="02040503050406030204" pitchFamily="18" charset="0"/>
                            </a:rPr>
                            <m:t>10</m:t>
                          </m:r>
                        </m:den>
                      </m:f>
                    </m:oMath>
                  </m:oMathPara>
                </a14:m>
                <a:endParaRPr lang="en-US" b="0" dirty="0"/>
              </a:p>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−6±4</m:t>
                          </m:r>
                        </m:num>
                        <m:den>
                          <m:r>
                            <a:rPr lang="en-US" b="0" i="1" smtClean="0">
                              <a:latin typeface="Cambria Math" panose="02040503050406030204" pitchFamily="18" charset="0"/>
                            </a:rPr>
                            <m:t>10</m:t>
                          </m:r>
                        </m:den>
                      </m:f>
                    </m:oMath>
                  </m:oMathPara>
                </a14:m>
                <a:endParaRPr lang="en-US" b="0" dirty="0"/>
              </a:p>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=−1 </m:t>
                      </m:r>
                      <m:r>
                        <a:rPr lang="en-US" b="0" i="1" smtClean="0">
                          <a:latin typeface="Cambria Math" panose="02040503050406030204" pitchFamily="18" charset="0"/>
                        </a:rPr>
                        <m:t>𝑜𝑟</m:t>
                      </m:r>
                      <m:r>
                        <a:rPr lang="en-US" b="0" i="1" smtClean="0">
                          <a:latin typeface="Cambria Math" panose="02040503050406030204" pitchFamily="18" charset="0"/>
                        </a:rPr>
                        <m:t>−0.2</m:t>
                      </m:r>
                    </m:oMath>
                  </m:oMathPara>
                </a14:m>
                <a:endParaRPr lang="en-US" dirty="0"/>
              </a:p>
            </p:txBody>
          </p:sp>
        </mc:Choice>
        <mc:Fallback>
          <p:sp>
            <p:nvSpPr>
              <p:cNvPr id="3" name="TextBox 2">
                <a:extLst>
                  <a:ext uri="{FF2B5EF4-FFF2-40B4-BE49-F238E27FC236}">
                    <a16:creationId xmlns:a16="http://schemas.microsoft.com/office/drawing/2014/main" id="{81A9F34B-E95E-437C-B80B-5446039DA074}"/>
                  </a:ext>
                </a:extLst>
              </p:cNvPr>
              <p:cNvSpPr txBox="1">
                <a:spLocks noRot="1" noChangeAspect="1" noMove="1" noResize="1" noEditPoints="1" noAdjustHandles="1" noChangeArrowheads="1" noChangeShapeType="1" noTextEdit="1"/>
              </p:cNvSpPr>
              <p:nvPr/>
            </p:nvSpPr>
            <p:spPr>
              <a:xfrm>
                <a:off x="838200" y="1580827"/>
                <a:ext cx="7732363" cy="4320093"/>
              </a:xfrm>
              <a:prstGeom prst="rect">
                <a:avLst/>
              </a:prstGeom>
              <a:blipFill>
                <a:blip r:embed="rId2"/>
                <a:stretch>
                  <a:fillRect l="-710" t="-705"/>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ED643992-9F56-467F-9B33-B1F41C750EB1}"/>
              </a:ext>
            </a:extLst>
          </p:cNvPr>
          <p:cNvPicPr>
            <a:picLocks noChangeAspect="1"/>
          </p:cNvPicPr>
          <p:nvPr/>
        </p:nvPicPr>
        <p:blipFill>
          <a:blip r:embed="rId3"/>
          <a:stretch>
            <a:fillRect/>
          </a:stretch>
        </p:blipFill>
        <p:spPr>
          <a:xfrm>
            <a:off x="8570563" y="2080592"/>
            <a:ext cx="3299999" cy="2845508"/>
          </a:xfrm>
          <a:prstGeom prst="rect">
            <a:avLst/>
          </a:prstGeom>
        </p:spPr>
      </p:pic>
    </p:spTree>
    <p:extLst>
      <p:ext uri="{BB962C8B-B14F-4D97-AF65-F5344CB8AC3E}">
        <p14:creationId xmlns:p14="http://schemas.microsoft.com/office/powerpoint/2010/main" val="2010923118"/>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746822"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Factorising Quadratics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a:xfrm>
            <a:off x="838200" y="1422213"/>
            <a:ext cx="10515600" cy="4873656"/>
          </a:xfrm>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536606"/>
                <a:ext cx="10515599" cy="452596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To "Factorise" a Quadratic is to: “find what to multiply to get the Quadratic”.</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It is called "Factoring" because we find the factors (a factor is something we multiply by).</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 basic form of a quadratic is </a:t>
                </a:r>
                <a14:m>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𝑎</m:t>
                    </m:r>
                    <m:sSup>
                      <m:sSup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e>
                      <m:sup>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up>
                    </m:sSup>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𝑏𝑥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𝑐</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=0</m:t>
                    </m:r>
                  </m:oMath>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If we consider the two roots to be </a:t>
                </a:r>
                <a14:m>
                  <m:oMath xmlns:m="http://schemas.openxmlformats.org/officeDocument/2006/math">
                    <m:r>
                      <a:rPr lang="en-IN" sz="200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m:t>
                    </m:r>
                  </m:oMath>
                </a14:m>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and </a:t>
                </a:r>
                <a14:m>
                  <m:oMath xmlns:m="http://schemas.openxmlformats.org/officeDocument/2006/math">
                    <m:r>
                      <a:rPr lang="en-IN" sz="200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𝛽</m:t>
                    </m:r>
                  </m:oMath>
                </a14:m>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we get</a:t>
                </a:r>
              </a:p>
              <a:p>
                <a:pPr marL="0" indent="0">
                  <a:buNone/>
                </a:pPr>
                <a:r>
                  <a:rPr lang="en-US" sz="2000" b="0" dirty="0">
                    <a:solidFill>
                      <a:schemeClr val="tx1"/>
                    </a:solidFill>
                    <a:ea typeface="Segoe UI" panose="020B0502040204020203" pitchFamily="34" charset="0"/>
                    <a:cs typeface="Segoe UI" panose="020B0502040204020203" pitchFamily="34" charset="0"/>
                  </a:rPr>
                  <a:t>				</a:t>
                </a:r>
                <a14:m>
                  <m:oMath xmlns:m="http://schemas.openxmlformats.org/officeDocument/2006/math">
                    <m:d>
                      <m:d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dPr>
                      <m:e>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m:t>
                        </m:r>
                      </m:e>
                    </m:d>
                    <m:d>
                      <m:dPr>
                        <m:ctrlP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dPr>
                      <m:e>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𝑥</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𝛽</m:t>
                        </m:r>
                      </m:e>
                    </m:d>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oMath>
                </a14:m>
                <a:r>
                  <a:rPr lang="en-US" sz="2000" dirty="0">
                    <a:ea typeface="Segoe UI" panose="020B0502040204020203" pitchFamily="34" charset="0"/>
                    <a:cs typeface="Segoe UI" panose="020B0502040204020203" pitchFamily="34" charset="0"/>
                  </a:rPr>
                  <a:t> </a:t>
                </a:r>
                <a14:m>
                  <m:oMath xmlns:m="http://schemas.openxmlformats.org/officeDocument/2006/math">
                    <m:r>
                      <a:rPr lang="en-US" sz="2000" i="1">
                        <a:latin typeface="Cambria Math" panose="02040503050406030204" pitchFamily="18" charset="0"/>
                        <a:ea typeface="Segoe UI" panose="020B0502040204020203" pitchFamily="34" charset="0"/>
                        <a:cs typeface="Segoe UI" panose="020B0502040204020203" pitchFamily="34" charset="0"/>
                      </a:rPr>
                      <m:t>𝑎</m:t>
                    </m:r>
                    <m:sSup>
                      <m:sSupPr>
                        <m:ctrlPr>
                          <a:rPr lang="en-US" sz="2000" i="1">
                            <a:latin typeface="Cambria Math" panose="02040503050406030204" pitchFamily="18" charset="0"/>
                            <a:ea typeface="Segoe UI" panose="020B0502040204020203" pitchFamily="34" charset="0"/>
                            <a:cs typeface="Segoe UI" panose="020B0502040204020203" pitchFamily="34" charset="0"/>
                          </a:rPr>
                        </m:ctrlPr>
                      </m:sSupPr>
                      <m:e>
                        <m:r>
                          <a:rPr lang="en-US" sz="2000" i="1">
                            <a:latin typeface="Cambria Math" panose="02040503050406030204" pitchFamily="18" charset="0"/>
                            <a:ea typeface="Segoe UI" panose="020B0502040204020203" pitchFamily="34" charset="0"/>
                            <a:cs typeface="Segoe UI" panose="020B0502040204020203" pitchFamily="34" charset="0"/>
                          </a:rPr>
                          <m:t>𝑥</m:t>
                        </m:r>
                      </m:e>
                      <m:sup>
                        <m:r>
                          <a:rPr lang="en-US" sz="2000" i="1">
                            <a:latin typeface="Cambria Math" panose="02040503050406030204" pitchFamily="18" charset="0"/>
                            <a:ea typeface="Segoe UI" panose="020B0502040204020203" pitchFamily="34" charset="0"/>
                            <a:cs typeface="Segoe UI" panose="020B0502040204020203" pitchFamily="34" charset="0"/>
                          </a:rPr>
                          <m:t>2</m:t>
                        </m:r>
                      </m:sup>
                    </m:sSup>
                    <m:r>
                      <a:rPr lang="en-US" sz="2000" i="1">
                        <a:latin typeface="Cambria Math" panose="02040503050406030204" pitchFamily="18" charset="0"/>
                        <a:ea typeface="Segoe UI" panose="020B0502040204020203" pitchFamily="34" charset="0"/>
                        <a:cs typeface="Segoe UI" panose="020B0502040204020203" pitchFamily="34" charset="0"/>
                      </a:rPr>
                      <m:t>+</m:t>
                    </m:r>
                    <m:r>
                      <a:rPr lang="en-US" sz="2000" i="1">
                        <a:latin typeface="Cambria Math" panose="02040503050406030204" pitchFamily="18" charset="0"/>
                        <a:ea typeface="Segoe UI" panose="020B0502040204020203" pitchFamily="34" charset="0"/>
                        <a:cs typeface="Segoe UI" panose="020B0502040204020203" pitchFamily="34" charset="0"/>
                      </a:rPr>
                      <m:t>𝑏𝑥</m:t>
                    </m:r>
                    <m:r>
                      <a:rPr lang="en-US" sz="2000" i="1">
                        <a:latin typeface="Cambria Math" panose="02040503050406030204" pitchFamily="18" charset="0"/>
                        <a:ea typeface="Segoe UI" panose="020B0502040204020203" pitchFamily="34" charset="0"/>
                        <a:cs typeface="Segoe UI" panose="020B0502040204020203" pitchFamily="34" charset="0"/>
                      </a:rPr>
                      <m:t>+</m:t>
                    </m:r>
                    <m:r>
                      <a:rPr lang="en-US" sz="2000" i="1">
                        <a:latin typeface="Cambria Math" panose="02040503050406030204" pitchFamily="18" charset="0"/>
                        <a:ea typeface="Segoe UI" panose="020B0502040204020203" pitchFamily="34" charset="0"/>
                        <a:cs typeface="Segoe UI" panose="020B0502040204020203" pitchFamily="34" charset="0"/>
                      </a:rPr>
                      <m:t>𝑐</m:t>
                    </m:r>
                    <m:r>
                      <a:rPr lang="en-US" sz="2000" b="0" i="0" smtClean="0">
                        <a:latin typeface="Cambria Math" panose="02040503050406030204" pitchFamily="18" charset="0"/>
                        <a:ea typeface="Segoe UI" panose="020B0502040204020203" pitchFamily="34" charset="0"/>
                        <a:cs typeface="Segoe UI" panose="020B0502040204020203" pitchFamily="34" charset="0"/>
                      </a:rPr>
                      <m:t>=0</m:t>
                    </m:r>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d>
                        <m:d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dPr>
                        <m:e>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m:t>
                          </m:r>
                        </m:e>
                      </m:d>
                      <m:d>
                        <m:dPr>
                          <m:ctrlP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dPr>
                        <m:e>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𝑥</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𝛽</m:t>
                          </m:r>
                        </m:e>
                      </m:d>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sSup>
                        <m:sSupPr>
                          <m:ctrlPr>
                            <a:rPr lang="en-US" sz="2000" b="0" i="0"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sSupPr>
                        <m:e>
                          <m:r>
                            <m:rPr>
                              <m:sty m:val="p"/>
                            </m:rPr>
                            <a:rPr lang="en-US" sz="2000" b="0" i="0"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x</m:t>
                          </m:r>
                        </m:e>
                        <m:sup>
                          <m:r>
                            <a:rPr lang="en-US" sz="2000" b="0" i="0"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2</m:t>
                          </m:r>
                        </m:sup>
                      </m:sSup>
                      <m:r>
                        <a:rPr lang="en-US" sz="2000" b="0" i="0"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 −</m:t>
                      </m:r>
                      <m:d>
                        <m:dPr>
                          <m:ctrlPr>
                            <a:rPr lang="en-US" sz="2000" b="0" i="0"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dPr>
                        <m:e>
                          <m:r>
                            <m:rPr>
                              <m:sty m:val="p"/>
                            </m:rPr>
                            <a:rPr lang="el-GR"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α</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𝛽</m:t>
                          </m:r>
                        </m:e>
                      </m:d>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𝑥</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𝛼𝛽</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Therefore </a:t>
                </a:r>
                <a14:m>
                  <m:oMath xmlns:m="http://schemas.openxmlformats.org/officeDocument/2006/math">
                    <m:f>
                      <m:f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𝑏</m:t>
                        </m:r>
                      </m:num>
                      <m:den>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𝑎</m:t>
                        </m:r>
                      </m:den>
                    </m:f>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m:t>
                    </m:r>
                  </m:oMath>
                </a14:m>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should be expressed in the form of </a:t>
                </a:r>
                <a14:m>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𝛽</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oMath>
                </a14:m>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such that </a:t>
                </a:r>
                <a14:m>
                  <m:oMath xmlns:m="http://schemas.openxmlformats.org/officeDocument/2006/math">
                    <m:f>
                      <m:f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𝑐</m:t>
                        </m:r>
                      </m:num>
                      <m:den>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𝑎</m:t>
                        </m:r>
                      </m:den>
                    </m:f>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𝛼𝛽</m:t>
                    </m:r>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1: Find two numbers that multiply to give ac (in other words a times c), and add to give b.</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2: Rewrite the middle with those numbers:</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3: Factor the first two and last two terms separately:</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4: If we've done this correctly, our two new terms should have a clearly visible common factor.</a:t>
                </a:r>
              </a:p>
              <a:p>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lvl="0" eaLnBrk="0" fontAlgn="base" hangingPunct="0">
                  <a:lnSpc>
                    <a:spcPct val="100000"/>
                  </a:lnSpc>
                  <a:spcBef>
                    <a:spcPct val="0"/>
                  </a:spcBef>
                  <a:spcAft>
                    <a:spcPct val="0"/>
                  </a:spcAft>
                </a:pPr>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838200" y="1536606"/>
                <a:ext cx="10515599" cy="4525963"/>
              </a:xfrm>
              <a:prstGeom prst="rect">
                <a:avLst/>
              </a:prstGeom>
              <a:blipFill>
                <a:blip r:embed="rId2"/>
                <a:stretch>
                  <a:fillRect l="-812" t="-1480" b="-767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890528544"/>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746822"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Factorising Quadratics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a:xfrm>
            <a:off x="838200" y="1422213"/>
            <a:ext cx="10515600" cy="4873656"/>
          </a:xfrm>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536606"/>
                <a:ext cx="10515599" cy="452596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1: Find two numbers that multiply to give ac (in other words a times c), and add to give b.</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2: Rewrite the middle with those numbers:</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3: Factor the first two and last two terms separately:</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Step 4: If we've done this correctly, our two new terms should have a clearly visible common factor.</a:t>
                </a:r>
              </a:p>
              <a:p>
                <a:r>
                  <a:rPr lang="en-US" sz="2000" dirty="0" err="1">
                    <a:solidFill>
                      <a:schemeClr val="tx1"/>
                    </a:solidFill>
                    <a:latin typeface="Segoe UI" panose="020B0502040204020203" pitchFamily="34" charset="0"/>
                    <a:ea typeface="Segoe UI" panose="020B0502040204020203" pitchFamily="34" charset="0"/>
                    <a:cs typeface="Segoe UI" panose="020B0502040204020203" pitchFamily="34" charset="0"/>
                  </a:rPr>
                  <a:t>Eg</a:t>
                </a:r>
                <a:r>
                  <a:rPr lang="en-US" sz="2000" dirty="0">
                    <a:latin typeface="Segoe UI" panose="020B0502040204020203" pitchFamily="34" charset="0"/>
                    <a:ea typeface="Segoe UI" panose="020B0502040204020203" pitchFamily="34" charset="0"/>
                    <a:cs typeface="Segoe UI" panose="020B0502040204020203" pitchFamily="34" charset="0"/>
                  </a:rPr>
                  <a:t>: </a:t>
                </a:r>
                <a14:m>
                  <m:oMath xmlns:m="http://schemas.openxmlformats.org/officeDocument/2006/math">
                    <m:r>
                      <a:rPr lang="en-US" sz="2000" b="0" i="1" smtClean="0">
                        <a:latin typeface="Cambria Math" panose="02040503050406030204" pitchFamily="18" charset="0"/>
                        <a:ea typeface="Segoe UI" panose="020B0502040204020203" pitchFamily="34" charset="0"/>
                        <a:cs typeface="Segoe UI" panose="020B0502040204020203" pitchFamily="34" charset="0"/>
                      </a:rPr>
                      <m:t>2</m:t>
                    </m:r>
                    <m:sSup>
                      <m:sSupPr>
                        <m:ctrlPr>
                          <a:rPr lang="en-US" sz="2000" b="0" i="1" smtClean="0">
                            <a:latin typeface="Cambria Math" panose="02040503050406030204" pitchFamily="18" charset="0"/>
                            <a:ea typeface="Segoe UI" panose="020B0502040204020203" pitchFamily="34" charset="0"/>
                            <a:cs typeface="Segoe UI" panose="020B0502040204020203" pitchFamily="34" charset="0"/>
                          </a:rPr>
                        </m:ctrlPr>
                      </m:sSupPr>
                      <m:e>
                        <m:r>
                          <a:rPr lang="en-US" sz="2000" b="0" i="1" smtClean="0">
                            <a:latin typeface="Cambria Math" panose="02040503050406030204" pitchFamily="18" charset="0"/>
                            <a:ea typeface="Segoe UI" panose="020B0502040204020203" pitchFamily="34" charset="0"/>
                            <a:cs typeface="Segoe UI" panose="020B0502040204020203" pitchFamily="34" charset="0"/>
                          </a:rPr>
                          <m:t>𝑥</m:t>
                        </m:r>
                      </m:e>
                      <m:sup>
                        <m:r>
                          <a:rPr lang="en-US" sz="2000" b="0" i="1" smtClean="0">
                            <a:latin typeface="Cambria Math" panose="02040503050406030204" pitchFamily="18" charset="0"/>
                            <a:ea typeface="Segoe UI" panose="020B0502040204020203" pitchFamily="34" charset="0"/>
                            <a:cs typeface="Segoe UI" panose="020B0502040204020203" pitchFamily="34" charset="0"/>
                          </a:rPr>
                          <m:t>2</m:t>
                        </m:r>
                      </m:sup>
                    </m:sSup>
                    <m:r>
                      <a:rPr lang="en-US" sz="2000" b="0" i="1" smtClean="0">
                        <a:latin typeface="Cambria Math" panose="02040503050406030204" pitchFamily="18" charset="0"/>
                        <a:ea typeface="Segoe UI" panose="020B0502040204020203" pitchFamily="34" charset="0"/>
                        <a:cs typeface="Segoe UI" panose="020B0502040204020203" pitchFamily="34" charset="0"/>
                      </a:rPr>
                      <m:t>+7</m:t>
                    </m:r>
                    <m:r>
                      <a:rPr lang="en-US" sz="2000" b="0" i="1" smtClean="0">
                        <a:latin typeface="Cambria Math" panose="02040503050406030204" pitchFamily="18" charset="0"/>
                        <a:ea typeface="Segoe UI" panose="020B0502040204020203" pitchFamily="34" charset="0"/>
                        <a:cs typeface="Segoe UI" panose="020B0502040204020203" pitchFamily="34" charset="0"/>
                      </a:rPr>
                      <m:t>𝑥</m:t>
                    </m:r>
                    <m:r>
                      <a:rPr lang="en-US" sz="2000" b="0" i="1" smtClean="0">
                        <a:latin typeface="Cambria Math" panose="02040503050406030204" pitchFamily="18" charset="0"/>
                        <a:ea typeface="Segoe UI" panose="020B0502040204020203" pitchFamily="34" charset="0"/>
                        <a:cs typeface="Segoe UI" panose="020B0502040204020203" pitchFamily="34" charset="0"/>
                      </a:rPr>
                      <m:t>+3</m:t>
                    </m:r>
                  </m:oMath>
                </a14:m>
                <a:endParaRPr lang="en-US" sz="2000" b="0" dirty="0">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Sup>
                        <m:sSup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e>
                        <m:sup>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up>
                      </m:sSup>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+7</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m:t>
                      </m:r>
                    </m:oMath>
                  </m:oMathPara>
                </a14:m>
                <a:endParaRPr lang="en-US" sz="2000" b="0" i="1" dirty="0">
                  <a:solidFill>
                    <a:schemeClr val="tx1"/>
                  </a:solidFill>
                  <a:latin typeface="Cambria Math" panose="02040503050406030204" pitchFamily="18"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Sup>
                        <m:sSup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e>
                        <m:sup>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up>
                      </m:sSup>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6</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2</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𝑥</m:t>
                      </m:r>
                      <m:d>
                        <m:dPr>
                          <m:ctrlP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ctrlPr>
                        </m:dPr>
                        <m:e>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+3</m:t>
                          </m:r>
                        </m:e>
                      </m:d>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1(</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highlight>
                            <a:srgbClr val="FFFF00"/>
                          </a:highlight>
                          <a:latin typeface="Cambria Math" panose="02040503050406030204" pitchFamily="18" charset="0"/>
                          <a:ea typeface="Segoe UI" panose="020B0502040204020203" pitchFamily="34" charset="0"/>
                          <a:cs typeface="Segoe UI" panose="020B0502040204020203" pitchFamily="34" charset="0"/>
                        </a:rPr>
                        <m:t>+3)</m:t>
                      </m:r>
                    </m:oMath>
                  </m:oMathPara>
                </a14:m>
                <a:endParaRPr lang="en-US" sz="2000" dirty="0">
                  <a:solidFill>
                    <a:schemeClr val="tx1"/>
                  </a:solidFill>
                  <a:highlight>
                    <a:srgbClr val="FFFF00"/>
                  </a:highlight>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+3)(2</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m:t>
                      </m:r>
                    </m:oMath>
                  </m:oMathPara>
                </a14:m>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lvl="0" eaLnBrk="0" fontAlgn="base" hangingPunct="0">
                  <a:lnSpc>
                    <a:spcPct val="100000"/>
                  </a:lnSpc>
                  <a:spcBef>
                    <a:spcPct val="0"/>
                  </a:spcBef>
                  <a:spcAft>
                    <a:spcPct val="0"/>
                  </a:spcAft>
                </a:pPr>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838200" y="1536606"/>
                <a:ext cx="10515599" cy="4525963"/>
              </a:xfrm>
              <a:prstGeom prst="rect">
                <a:avLst/>
              </a:prstGeom>
              <a:blipFill>
                <a:blip r:embed="rId2"/>
                <a:stretch>
                  <a:fillRect l="-812" t="-148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401696914"/>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7716864" cy="741176"/>
          </a:xfrm>
          <a:solidFill>
            <a:srgbClr val="FCD3C2"/>
          </a:solidFill>
        </p:spPr>
        <p:txBody>
          <a:bodyPr>
            <a:normAutofit fontScale="90000"/>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Completing the Square Method</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9" name="TextBox 8">
            <a:extLst>
              <a:ext uri="{FF2B5EF4-FFF2-40B4-BE49-F238E27FC236}">
                <a16:creationId xmlns:a16="http://schemas.microsoft.com/office/drawing/2014/main" id="{4F3B8D80-EB1B-4E0F-9CDF-9F6976C90AF3}"/>
              </a:ext>
            </a:extLst>
          </p:cNvPr>
          <p:cNvSpPr txBox="1"/>
          <p:nvPr/>
        </p:nvSpPr>
        <p:spPr>
          <a:xfrm>
            <a:off x="838201" y="1377972"/>
            <a:ext cx="9995114" cy="4401205"/>
          </a:xfrm>
          <a:prstGeom prst="rect">
            <a:avLst/>
          </a:prstGeom>
          <a:noFill/>
        </p:spPr>
        <p:txBody>
          <a:bodyPr wrap="square">
            <a:spAutoFit/>
          </a:bodyPr>
          <a:lstStyle/>
          <a:p>
            <a:pPr marL="342900" indent="-342900">
              <a:buFont typeface="Arial" panose="020B0604020202020204" pitchFamily="34" charset="0"/>
              <a:buChar char="•"/>
            </a:pPr>
            <a:r>
              <a:rPr lang="en-IN" sz="2000" dirty="0">
                <a:latin typeface="Segoe UI" panose="020B0502040204020203" pitchFamily="34" charset="0"/>
                <a:ea typeface="Segoe UI" panose="020B0502040204020203" pitchFamily="34" charset="0"/>
                <a:cs typeface="Segoe UI" panose="020B0502040204020203" pitchFamily="34" charset="0"/>
              </a:rPr>
              <a:t>We can complete the square to </a:t>
            </a:r>
            <a:r>
              <a:rPr lang="en-IN" sz="2000" b="1" dirty="0">
                <a:latin typeface="Segoe UI" panose="020B0502040204020203" pitchFamily="34" charset="0"/>
                <a:ea typeface="Segoe UI" panose="020B0502040204020203" pitchFamily="34" charset="0"/>
                <a:cs typeface="Segoe UI" panose="020B0502040204020203" pitchFamily="34" charset="0"/>
              </a:rPr>
              <a:t>solve</a:t>
            </a:r>
            <a:r>
              <a:rPr lang="en-IN" sz="2000" dirty="0">
                <a:latin typeface="Segoe UI" panose="020B0502040204020203" pitchFamily="34" charset="0"/>
                <a:ea typeface="Segoe UI" panose="020B0502040204020203" pitchFamily="34" charset="0"/>
                <a:cs typeface="Segoe UI" panose="020B0502040204020203" pitchFamily="34" charset="0"/>
              </a:rPr>
              <a:t> a quadratic equation (find where it is equal to zero).</a:t>
            </a:r>
          </a:p>
          <a:p>
            <a:pPr marL="342900" indent="-342900">
              <a:buFont typeface="Arial" panose="020B0604020202020204" pitchFamily="34" charset="0"/>
              <a:buChar char="•"/>
            </a:pPr>
            <a:r>
              <a:rPr lang="en-IN" sz="2000" dirty="0">
                <a:latin typeface="Segoe UI" panose="020B0502040204020203" pitchFamily="34" charset="0"/>
                <a:ea typeface="Segoe UI" panose="020B0502040204020203" pitchFamily="34" charset="0"/>
                <a:cs typeface="Segoe UI" panose="020B0502040204020203" pitchFamily="34" charset="0"/>
              </a:rPr>
              <a:t>But a general Quadratic Equation can have a coefficient of a in front of x</a:t>
            </a:r>
            <a:r>
              <a:rPr lang="en-IN" sz="2000" baseline="30000" dirty="0">
                <a:latin typeface="Segoe UI" panose="020B0502040204020203" pitchFamily="34" charset="0"/>
                <a:ea typeface="Segoe UI" panose="020B0502040204020203" pitchFamily="34" charset="0"/>
                <a:cs typeface="Segoe UI" panose="020B0502040204020203" pitchFamily="34" charset="0"/>
              </a:rPr>
              <a:t>2</a:t>
            </a:r>
            <a:r>
              <a:rPr lang="en-IN" sz="2000" dirty="0">
                <a:latin typeface="Segoe UI" panose="020B0502040204020203" pitchFamily="34" charset="0"/>
                <a:ea typeface="Segoe UI" panose="020B0502040204020203" pitchFamily="34" charset="0"/>
                <a:cs typeface="Segoe UI" panose="020B0502040204020203" pitchFamily="34" charset="0"/>
              </a:rPr>
              <a:t>:   ax</a:t>
            </a:r>
            <a:r>
              <a:rPr lang="en-IN" sz="2000" baseline="30000" dirty="0">
                <a:latin typeface="Segoe UI" panose="020B0502040204020203" pitchFamily="34" charset="0"/>
                <a:ea typeface="Segoe UI" panose="020B0502040204020203" pitchFamily="34" charset="0"/>
                <a:cs typeface="Segoe UI" panose="020B0502040204020203" pitchFamily="34" charset="0"/>
              </a:rPr>
              <a:t>2</a:t>
            </a:r>
            <a:r>
              <a:rPr lang="en-IN" sz="2000" dirty="0">
                <a:latin typeface="Segoe UI" panose="020B0502040204020203" pitchFamily="34" charset="0"/>
                <a:ea typeface="Segoe UI" panose="020B0502040204020203" pitchFamily="34" charset="0"/>
                <a:cs typeface="Segoe UI" panose="020B0502040204020203" pitchFamily="34" charset="0"/>
              </a:rPr>
              <a:t> + </a:t>
            </a:r>
            <a:r>
              <a:rPr lang="en-IN" sz="2000" dirty="0" err="1">
                <a:latin typeface="Segoe UI" panose="020B0502040204020203" pitchFamily="34" charset="0"/>
                <a:ea typeface="Segoe UI" panose="020B0502040204020203" pitchFamily="34" charset="0"/>
                <a:cs typeface="Segoe UI" panose="020B0502040204020203" pitchFamily="34" charset="0"/>
              </a:rPr>
              <a:t>bx</a:t>
            </a:r>
            <a:r>
              <a:rPr lang="en-IN" sz="2000" dirty="0">
                <a:latin typeface="Segoe UI" panose="020B0502040204020203" pitchFamily="34" charset="0"/>
                <a:ea typeface="Segoe UI" panose="020B0502040204020203" pitchFamily="34" charset="0"/>
                <a:cs typeface="Segoe UI" panose="020B0502040204020203" pitchFamily="34" charset="0"/>
              </a:rPr>
              <a:t> + c = 0</a:t>
            </a:r>
          </a:p>
          <a:p>
            <a:pPr marL="342900" indent="-342900">
              <a:buFont typeface="Arial" panose="020B0604020202020204" pitchFamily="34" charset="0"/>
              <a:buChar char="•"/>
            </a:pPr>
            <a:r>
              <a:rPr lang="en-IN" sz="2000" dirty="0">
                <a:latin typeface="Segoe UI" panose="020B0502040204020203" pitchFamily="34" charset="0"/>
                <a:ea typeface="Segoe UI" panose="020B0502040204020203" pitchFamily="34" charset="0"/>
                <a:cs typeface="Segoe UI" panose="020B0502040204020203" pitchFamily="34" charset="0"/>
              </a:rPr>
              <a:t>It is easy to deal with, just divide the whole equation by "a" first, then carry on: x</a:t>
            </a:r>
            <a:r>
              <a:rPr lang="en-IN" sz="2000" baseline="30000" dirty="0">
                <a:latin typeface="Segoe UI" panose="020B0502040204020203" pitchFamily="34" charset="0"/>
                <a:ea typeface="Segoe UI" panose="020B0502040204020203" pitchFamily="34" charset="0"/>
                <a:cs typeface="Segoe UI" panose="020B0502040204020203" pitchFamily="34" charset="0"/>
              </a:rPr>
              <a:t>2</a:t>
            </a:r>
            <a:r>
              <a:rPr lang="en-IN" sz="2000" dirty="0">
                <a:latin typeface="Segoe UI" panose="020B0502040204020203" pitchFamily="34" charset="0"/>
                <a:ea typeface="Segoe UI" panose="020B0502040204020203" pitchFamily="34" charset="0"/>
                <a:cs typeface="Segoe UI" panose="020B0502040204020203" pitchFamily="34" charset="0"/>
              </a:rPr>
              <a:t> + (b/a)x + c/a = 0</a:t>
            </a:r>
          </a:p>
          <a:p>
            <a:pPr marL="342900" indent="-342900">
              <a:buFont typeface="Arial" panose="020B0604020202020204" pitchFamily="34" charset="0"/>
              <a:buChar char="•"/>
            </a:pPr>
            <a:r>
              <a:rPr lang="en-IN" sz="2000" dirty="0">
                <a:latin typeface="Segoe UI" panose="020B0502040204020203" pitchFamily="34" charset="0"/>
                <a:ea typeface="Segoe UI" panose="020B0502040204020203" pitchFamily="34" charset="0"/>
                <a:cs typeface="Segoe UI" panose="020B0502040204020203" pitchFamily="34" charset="0"/>
              </a:rPr>
              <a:t>Now we can </a:t>
            </a:r>
            <a:r>
              <a:rPr lang="en-IN" sz="2000" b="1" dirty="0">
                <a:latin typeface="Segoe UI" panose="020B0502040204020203" pitchFamily="34" charset="0"/>
                <a:ea typeface="Segoe UI" panose="020B0502040204020203" pitchFamily="34" charset="0"/>
                <a:cs typeface="Segoe UI" panose="020B0502040204020203" pitchFamily="34" charset="0"/>
              </a:rPr>
              <a:t>solve</a:t>
            </a:r>
            <a:r>
              <a:rPr lang="en-IN" sz="2000" dirty="0">
                <a:latin typeface="Segoe UI" panose="020B0502040204020203" pitchFamily="34" charset="0"/>
                <a:ea typeface="Segoe UI" panose="020B0502040204020203" pitchFamily="34" charset="0"/>
                <a:cs typeface="Segoe UI" panose="020B0502040204020203" pitchFamily="34" charset="0"/>
              </a:rPr>
              <a:t> a Quadratic Equation in 5 steps:</a:t>
            </a:r>
          </a:p>
          <a:p>
            <a:pPr marL="457200" indent="-457200">
              <a:buFont typeface="+mj-lt"/>
              <a:buAutoNum type="arabicPeriod"/>
            </a:pPr>
            <a:r>
              <a:rPr lang="en-IN" sz="2000" dirty="0">
                <a:latin typeface="Segoe UI" panose="020B0502040204020203" pitchFamily="34" charset="0"/>
                <a:ea typeface="Segoe UI" panose="020B0502040204020203" pitchFamily="34" charset="0"/>
                <a:cs typeface="Segoe UI" panose="020B0502040204020203" pitchFamily="34" charset="0"/>
              </a:rPr>
              <a:t>Divide all terms by </a:t>
            </a:r>
            <a:r>
              <a:rPr lang="en-IN" sz="2000" b="1" dirty="0">
                <a:latin typeface="Segoe UI" panose="020B0502040204020203" pitchFamily="34" charset="0"/>
                <a:ea typeface="Segoe UI" panose="020B0502040204020203" pitchFamily="34" charset="0"/>
                <a:cs typeface="Segoe UI" panose="020B0502040204020203" pitchFamily="34" charset="0"/>
              </a:rPr>
              <a:t>a</a:t>
            </a:r>
            <a:r>
              <a:rPr lang="en-IN" sz="2000" dirty="0">
                <a:latin typeface="Segoe UI" panose="020B0502040204020203" pitchFamily="34" charset="0"/>
                <a:ea typeface="Segoe UI" panose="020B0502040204020203" pitchFamily="34" charset="0"/>
                <a:cs typeface="Segoe UI" panose="020B0502040204020203" pitchFamily="34" charset="0"/>
              </a:rPr>
              <a:t> (the coefficient of </a:t>
            </a:r>
            <a:r>
              <a:rPr lang="en-IN" sz="2000" b="1" dirty="0">
                <a:latin typeface="Segoe UI" panose="020B0502040204020203" pitchFamily="34" charset="0"/>
                <a:ea typeface="Segoe UI" panose="020B0502040204020203" pitchFamily="34" charset="0"/>
                <a:cs typeface="Segoe UI" panose="020B0502040204020203" pitchFamily="34" charset="0"/>
              </a:rPr>
              <a:t>x</a:t>
            </a:r>
            <a:r>
              <a:rPr lang="en-IN" sz="2000" b="1" baseline="30000" dirty="0">
                <a:latin typeface="Segoe UI" panose="020B0502040204020203" pitchFamily="34" charset="0"/>
                <a:ea typeface="Segoe UI" panose="020B0502040204020203" pitchFamily="34" charset="0"/>
                <a:cs typeface="Segoe UI" panose="020B0502040204020203" pitchFamily="34" charset="0"/>
              </a:rPr>
              <a:t>2</a:t>
            </a:r>
            <a:r>
              <a:rPr lang="en-IN" sz="2000" dirty="0">
                <a:latin typeface="Segoe UI" panose="020B0502040204020203" pitchFamily="34" charset="0"/>
                <a:ea typeface="Segoe UI" panose="020B0502040204020203" pitchFamily="34" charset="0"/>
                <a:cs typeface="Segoe UI" panose="020B0502040204020203" pitchFamily="34" charset="0"/>
              </a:rPr>
              <a:t>).</a:t>
            </a:r>
          </a:p>
          <a:p>
            <a:pPr marL="457200" indent="-457200">
              <a:buFont typeface="+mj-lt"/>
              <a:buAutoNum type="arabicPeriod"/>
            </a:pPr>
            <a:r>
              <a:rPr lang="en-IN" sz="2000" dirty="0">
                <a:latin typeface="Segoe UI" panose="020B0502040204020203" pitchFamily="34" charset="0"/>
                <a:ea typeface="Segoe UI" panose="020B0502040204020203" pitchFamily="34" charset="0"/>
                <a:cs typeface="Segoe UI" panose="020B0502040204020203" pitchFamily="34" charset="0"/>
              </a:rPr>
              <a:t>Move the number term (</a:t>
            </a:r>
            <a:r>
              <a:rPr lang="en-IN" sz="2000" b="1" dirty="0">
                <a:latin typeface="Segoe UI" panose="020B0502040204020203" pitchFamily="34" charset="0"/>
                <a:ea typeface="Segoe UI" panose="020B0502040204020203" pitchFamily="34" charset="0"/>
                <a:cs typeface="Segoe UI" panose="020B0502040204020203" pitchFamily="34" charset="0"/>
              </a:rPr>
              <a:t>c/a</a:t>
            </a:r>
            <a:r>
              <a:rPr lang="en-IN" sz="2000" dirty="0">
                <a:latin typeface="Segoe UI" panose="020B0502040204020203" pitchFamily="34" charset="0"/>
                <a:ea typeface="Segoe UI" panose="020B0502040204020203" pitchFamily="34" charset="0"/>
                <a:cs typeface="Segoe UI" panose="020B0502040204020203" pitchFamily="34" charset="0"/>
              </a:rPr>
              <a:t>) to the right side of the equation.</a:t>
            </a:r>
          </a:p>
          <a:p>
            <a:pPr marL="457200" indent="-457200">
              <a:buFont typeface="+mj-lt"/>
              <a:buAutoNum type="arabicPeriod"/>
            </a:pPr>
            <a:r>
              <a:rPr lang="en-IN" sz="2000" dirty="0">
                <a:latin typeface="Segoe UI" panose="020B0502040204020203" pitchFamily="34" charset="0"/>
                <a:ea typeface="Segoe UI" panose="020B0502040204020203" pitchFamily="34" charset="0"/>
                <a:cs typeface="Segoe UI" panose="020B0502040204020203" pitchFamily="34" charset="0"/>
              </a:rPr>
              <a:t>Complete the square on the left side of the equation and balance this by adding the same value to the right side of the equation. We now have something that looks like (x + p)</a:t>
            </a:r>
            <a:r>
              <a:rPr lang="en-IN" sz="2000" baseline="30000" dirty="0">
                <a:latin typeface="Segoe UI" panose="020B0502040204020203" pitchFamily="34" charset="0"/>
                <a:ea typeface="Segoe UI" panose="020B0502040204020203" pitchFamily="34" charset="0"/>
                <a:cs typeface="Segoe UI" panose="020B0502040204020203" pitchFamily="34" charset="0"/>
              </a:rPr>
              <a:t>2</a:t>
            </a:r>
            <a:r>
              <a:rPr lang="en-IN" sz="2000" dirty="0">
                <a:latin typeface="Segoe UI" panose="020B0502040204020203" pitchFamily="34" charset="0"/>
                <a:ea typeface="Segoe UI" panose="020B0502040204020203" pitchFamily="34" charset="0"/>
                <a:cs typeface="Segoe UI" panose="020B0502040204020203" pitchFamily="34" charset="0"/>
              </a:rPr>
              <a:t> = q, which can be solved rather easily:</a:t>
            </a:r>
          </a:p>
          <a:p>
            <a:pPr marL="457200" indent="-457200">
              <a:buFont typeface="+mj-lt"/>
              <a:buAutoNum type="arabicPeriod"/>
            </a:pPr>
            <a:r>
              <a:rPr lang="en-IN" sz="2000" dirty="0">
                <a:latin typeface="Segoe UI" panose="020B0502040204020203" pitchFamily="34" charset="0"/>
                <a:ea typeface="Segoe UI" panose="020B0502040204020203" pitchFamily="34" charset="0"/>
                <a:cs typeface="Segoe UI" panose="020B0502040204020203" pitchFamily="34" charset="0"/>
              </a:rPr>
              <a:t>Take the square root on both sides of the equation.</a:t>
            </a:r>
          </a:p>
          <a:p>
            <a:pPr marL="457200" indent="-457200">
              <a:buFont typeface="+mj-lt"/>
              <a:buAutoNum type="arabicPeriod"/>
            </a:pPr>
            <a:r>
              <a:rPr lang="en-IN" sz="2000" dirty="0">
                <a:latin typeface="Segoe UI" panose="020B0502040204020203" pitchFamily="34" charset="0"/>
                <a:ea typeface="Segoe UI" panose="020B0502040204020203" pitchFamily="34" charset="0"/>
                <a:cs typeface="Segoe UI" panose="020B0502040204020203" pitchFamily="34" charset="0"/>
              </a:rPr>
              <a:t>Subtract the number that remains on the left side of the equation to find </a:t>
            </a:r>
            <a:r>
              <a:rPr lang="en-IN" sz="2000" b="1" dirty="0">
                <a:latin typeface="Segoe UI" panose="020B0502040204020203" pitchFamily="34" charset="0"/>
                <a:ea typeface="Segoe UI" panose="020B0502040204020203" pitchFamily="34" charset="0"/>
                <a:cs typeface="Segoe UI" panose="020B0502040204020203" pitchFamily="34" charset="0"/>
              </a:rPr>
              <a:t>x</a:t>
            </a:r>
            <a:r>
              <a:rPr lang="en-IN" sz="2000" dirty="0">
                <a:latin typeface="Segoe UI" panose="020B0502040204020203" pitchFamily="34" charset="0"/>
                <a:ea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3123736056"/>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82729" y="1767966"/>
                <a:ext cx="11277600" cy="3710759"/>
              </a:xfrm>
              <a:prstGeom prst="rect">
                <a:avLst/>
              </a:prstGeom>
              <a:noFill/>
            </p:spPr>
            <p:txBody>
              <a:bodyPr wrap="square" rtlCol="0">
                <a:spAutoFit/>
              </a:bodyPr>
              <a:lstStyle/>
              <a:p>
                <a:pPr marL="342900" indent="-342900">
                  <a:buFont typeface="Arial" panose="020B0604020202020204" pitchFamily="34" charset="0"/>
                  <a:buChar char="•"/>
                </a:pPr>
                <a:r>
                  <a:rPr lang="en-US"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Solve: </a:t>
                </a:r>
                <a14:m>
                  <m:oMath xmlns:m="http://schemas.openxmlformats.org/officeDocument/2006/math">
                    <m:sSup>
                      <m:sSupPr>
                        <m:ctrlP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𝒙</m:t>
                        </m:r>
                      </m:e>
                      <m:sup>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𝟐</m:t>
                        </m:r>
                      </m:sup>
                    </m:sSup>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𝟒</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𝒙</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𝟏</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𝟎</m:t>
                    </m:r>
                  </m:oMath>
                </a14:m>
                <a:endParaRPr lang="en-US" sz="2400" b="1"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endParaRPr lang="en-US" sz="2400" b="1"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Since a=1, we do not need to divide</a:t>
                </a:r>
              </a:p>
              <a:p>
                <a:r>
                  <a:rPr lang="en-US" sz="2400" b="0" dirty="0">
                    <a:solidFill>
                      <a:schemeClr val="tx1"/>
                    </a:solidFill>
                    <a:ea typeface="Segoe UI" panose="020B0502040204020203" pitchFamily="34" charset="0"/>
                    <a:cs typeface="Segoe UI" panose="020B0502040204020203" pitchFamily="34" charset="0"/>
                  </a:rPr>
                  <a:t>We need to move the number term to the right side. So we get </a:t>
                </a:r>
                <a14:m>
                  <m:oMath xmlns:m="http://schemas.openxmlformats.org/officeDocument/2006/math">
                    <m:sSup>
                      <m:sSupPr>
                        <m:ctrlP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e>
                      <m:sup>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up>
                    </m:sSup>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+4</m:t>
                    </m:r>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m:t>
                    </m:r>
                  </m:oMath>
                </a14:m>
                <a:endPar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sSup>
                        <m:sSupPr>
                          <m:ctrlP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e>
                        <m:sup>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up>
                      </m:sSup>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×2×</m:t>
                      </m:r>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𝑥</m:t>
                      </m:r>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sSup>
                        <m:sSupPr>
                          <m:ctrlP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2</m:t>
                          </m:r>
                        </m:e>
                        <m:sup>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2</m:t>
                          </m:r>
                        </m:sup>
                      </m:sSup>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=−1+</m:t>
                      </m:r>
                      <m:sSup>
                        <m:sSupPr>
                          <m:ctrlP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2</m:t>
                          </m:r>
                        </m:e>
                        <m:sup>
                          <m:r>
                            <a:rPr lang="en-US" sz="28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2</m:t>
                          </m:r>
                        </m:sup>
                      </m:sSup>
                    </m:oMath>
                  </m:oMathPara>
                </a14:m>
                <a:endParaRPr lang="en-US" sz="2800" b="0" dirty="0">
                  <a:solidFill>
                    <a:schemeClr val="tx1"/>
                  </a:solidFill>
                  <a:latin typeface="Segoe UI" panose="020B0502040204020203" pitchFamily="34" charset="0"/>
                  <a:ea typeface="Cambria Math" panose="02040503050406030204" pitchFamily="18"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sSup>
                        <m:sSupPr>
                          <m:ctrlP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sSupPr>
                        <m:e>
                          <m:d>
                            <m:dPr>
                              <m:ctrlP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dPr>
                            <m:e>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e>
                          </m:d>
                        </m:e>
                        <m:sup>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sup>
                      </m:sSup>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m:t>
                      </m:r>
                    </m:oMath>
                  </m:oMathPara>
                </a14:m>
                <a:endParaRPr lang="en-US" sz="28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ad>
                        <m:radPr>
                          <m:degHide m:val="on"/>
                          <m:ctrlPr>
                            <a:rPr lang="en-US" sz="2800" b="0" i="1" smtClean="0">
                              <a:solidFill>
                                <a:schemeClr val="tx1"/>
                              </a:solidFill>
                              <a:latin typeface="Cambria Math" panose="02040503050406030204" pitchFamily="18" charset="0"/>
                              <a:cs typeface="Segoe UI" panose="020B0502040204020203" pitchFamily="34" charset="0"/>
                            </a:rPr>
                          </m:ctrlPr>
                        </m:radPr>
                        <m:deg/>
                        <m:e>
                          <m:r>
                            <a:rPr lang="en-US" sz="2800" b="0" i="1" smtClean="0">
                              <a:solidFill>
                                <a:schemeClr val="tx1"/>
                              </a:solidFill>
                              <a:latin typeface="Cambria Math" panose="02040503050406030204" pitchFamily="18" charset="0"/>
                              <a:cs typeface="Segoe UI" panose="020B0502040204020203" pitchFamily="34" charset="0"/>
                            </a:rPr>
                            <m:t>3</m:t>
                          </m:r>
                        </m:e>
                      </m:rad>
                    </m:oMath>
                  </m:oMathPara>
                </a14:m>
                <a:endParaRPr lang="en-IN" sz="2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8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ad>
                        <m:radPr>
                          <m:degHide m:val="on"/>
                          <m:ctrlPr>
                            <a:rPr lang="en-US" sz="2800" b="0" i="1" smtClean="0">
                              <a:solidFill>
                                <a:schemeClr val="tx1"/>
                              </a:solidFill>
                              <a:latin typeface="Cambria Math" panose="02040503050406030204" pitchFamily="18" charset="0"/>
                              <a:cs typeface="Segoe UI" panose="020B0502040204020203" pitchFamily="34" charset="0"/>
                            </a:rPr>
                          </m:ctrlPr>
                        </m:radPr>
                        <m:deg/>
                        <m:e>
                          <m:r>
                            <a:rPr lang="en-US" sz="2800" b="0" i="1" smtClean="0">
                              <a:solidFill>
                                <a:schemeClr val="tx1"/>
                              </a:solidFill>
                              <a:latin typeface="Cambria Math" panose="02040503050406030204" pitchFamily="18" charset="0"/>
                              <a:cs typeface="Segoe UI" panose="020B0502040204020203" pitchFamily="34" charset="0"/>
                            </a:rPr>
                            <m:t>3</m:t>
                          </m:r>
                        </m:e>
                      </m:rad>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457200" indent="-457200">
                  <a:buAutoNum type="arabicPeriod"/>
                </a:pPr>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82729" y="1767966"/>
                <a:ext cx="11277600" cy="3710759"/>
              </a:xfrm>
              <a:prstGeom prst="rect">
                <a:avLst/>
              </a:prstGeom>
              <a:blipFill>
                <a:blip r:embed="rId2"/>
                <a:stretch>
                  <a:fillRect l="-865" t="-985"/>
                </a:stretch>
              </a:blipFill>
            </p:spPr>
            <p:txBody>
              <a:bodyPr/>
              <a:lstStyle/>
              <a:p>
                <a:r>
                  <a:rPr lang="en-US">
                    <a:noFill/>
                  </a:rPr>
                  <a:t> </a:t>
                </a:r>
              </a:p>
            </p:txBody>
          </p:sp>
        </mc:Fallback>
      </mc:AlternateContent>
    </p:spTree>
    <p:extLst>
      <p:ext uri="{BB962C8B-B14F-4D97-AF65-F5344CB8AC3E}">
        <p14:creationId xmlns:p14="http://schemas.microsoft.com/office/powerpoint/2010/main" val="275544172"/>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Quadratic Inequalities</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10896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defRPr/>
            </a:pPr>
            <a:r>
              <a:rPr kumimoji="0" lang="en-IN"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In algebra, solving a quadratic inequality is very similar to solving a quadratic equation. </a:t>
            </a:r>
          </a:p>
          <a:p>
            <a:pPr>
              <a:lnSpc>
                <a:spcPct val="90000"/>
              </a:lnSpc>
              <a:defRPr/>
            </a:pPr>
            <a:r>
              <a:rPr kumimoji="0" lang="en-IN"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The difference is that with quadratic equations, you set the expressions equal to zero, but with inequalities, you’re interested in what’s on either side of the zero (positives and negatives). </a:t>
            </a:r>
          </a:p>
          <a:p>
            <a:pPr>
              <a:lnSpc>
                <a:spcPct val="90000"/>
              </a:lnSpc>
              <a:defRPr/>
            </a:pPr>
            <a:r>
              <a:rPr kumimoji="0" lang="en-IN"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Solving inequalities is very like solving equations we do most of the same things.</a:t>
            </a:r>
          </a:p>
          <a:p>
            <a:pPr marL="0" marR="0" lvl="0" indent="0" algn="l" defTabSz="914400" rtl="0" eaLnBrk="1" fontAlgn="base" latinLnBrk="0" hangingPunct="1">
              <a:lnSpc>
                <a:spcPct val="90000"/>
              </a:lnSpc>
              <a:spcBef>
                <a:spcPct val="20000"/>
              </a:spcBef>
              <a:spcAft>
                <a:spcPct val="0"/>
              </a:spcAft>
              <a:buClrTx/>
              <a:buSzTx/>
              <a:buNone/>
              <a:tabLst/>
              <a:defRPr/>
            </a:pPr>
            <a:endParaRPr kumimoji="0" lang="en-IN"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a:p>
            <a:pPr marL="0" marR="0" lvl="0" indent="0" algn="l" defTabSz="914400" rtl="0" eaLnBrk="1" fontAlgn="base" latinLnBrk="0" hangingPunct="1">
              <a:lnSpc>
                <a:spcPct val="90000"/>
              </a:lnSpc>
              <a:spcBef>
                <a:spcPct val="20000"/>
              </a:spcBef>
              <a:spcAft>
                <a:spcPct val="0"/>
              </a:spcAft>
              <a:buClrTx/>
              <a:buSzTx/>
              <a:buNone/>
              <a:tabLst/>
              <a:defRPr/>
            </a:pPr>
            <a:endParaRPr kumimoji="0" lang="en-US" altLang="en-US" sz="2000" b="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endParaRPr>
          </a:p>
        </p:txBody>
      </p:sp>
      <p:pic>
        <p:nvPicPr>
          <p:cNvPr id="8" name="Picture 7">
            <a:extLst>
              <a:ext uri="{FF2B5EF4-FFF2-40B4-BE49-F238E27FC236}">
                <a16:creationId xmlns:a16="http://schemas.microsoft.com/office/drawing/2014/main" id="{DD4DF233-A82C-4904-A778-7F5EC088844A}"/>
              </a:ext>
            </a:extLst>
          </p:cNvPr>
          <p:cNvPicPr>
            <a:picLocks noChangeAspect="1"/>
          </p:cNvPicPr>
          <p:nvPr/>
        </p:nvPicPr>
        <p:blipFill>
          <a:blip r:embed="rId2"/>
          <a:stretch>
            <a:fillRect/>
          </a:stretch>
        </p:blipFill>
        <p:spPr>
          <a:xfrm>
            <a:off x="2678032" y="3156014"/>
            <a:ext cx="5086620" cy="3576089"/>
          </a:xfrm>
          <a:prstGeom prst="rect">
            <a:avLst/>
          </a:prstGeom>
        </p:spPr>
      </p:pic>
    </p:spTree>
    <p:extLst>
      <p:ext uri="{BB962C8B-B14F-4D97-AF65-F5344CB8AC3E}">
        <p14:creationId xmlns:p14="http://schemas.microsoft.com/office/powerpoint/2010/main" val="3961760249"/>
      </p:ext>
    </p:extLst>
  </p:cSld>
  <p:clrMapOvr>
    <a:masterClrMapping/>
  </p:clrMapOvr>
  <p:transition spd="slow">
    <p:pull/>
  </p:transition>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14050</TotalTime>
  <Words>1482</Words>
  <Application>Microsoft Office PowerPoint</Application>
  <PresentationFormat>Widescreen</PresentationFormat>
  <Paragraphs>109</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Cambria Math</vt:lpstr>
      <vt:lpstr>CordiaUPC</vt:lpstr>
      <vt:lpstr>Lora</vt:lpstr>
      <vt:lpstr>Roboto Light</vt:lpstr>
      <vt:lpstr>Segoe UI</vt:lpstr>
      <vt:lpstr>IAQS PPT- Zil_ Final</vt:lpstr>
      <vt:lpstr>PowerPoint Presentation</vt:lpstr>
      <vt:lpstr>Quadratic Equations</vt:lpstr>
      <vt:lpstr>Quadratic Formula</vt:lpstr>
      <vt:lpstr>Example</vt:lpstr>
      <vt:lpstr>Factorising Quadratics</vt:lpstr>
      <vt:lpstr>Factorising Quadratics</vt:lpstr>
      <vt:lpstr>Completing the Square Method</vt:lpstr>
      <vt:lpstr>Example</vt:lpstr>
      <vt:lpstr>Quadratic Inequalities</vt:lpstr>
      <vt:lpstr>Steps in Solving Quadratic Inequalities</vt:lpstr>
      <vt:lpstr>Steps in Solving Quadratic Inequalities</vt:lpstr>
      <vt:lpstr>Steps in Solving Quadratic Inequalities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vibhanshu bisht</cp:lastModifiedBy>
  <cp:revision>287</cp:revision>
  <dcterms:created xsi:type="dcterms:W3CDTF">2019-12-10T16:16:08Z</dcterms:created>
  <dcterms:modified xsi:type="dcterms:W3CDTF">2021-03-21T23:32:59Z</dcterms:modified>
</cp:coreProperties>
</file>