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58" r:id="rId2"/>
    <p:sldId id="422" r:id="rId3"/>
    <p:sldId id="548" r:id="rId4"/>
    <p:sldId id="495" r:id="rId5"/>
    <p:sldId id="549" r:id="rId6"/>
    <p:sldId id="550" r:id="rId7"/>
    <p:sldId id="551" r:id="rId8"/>
    <p:sldId id="560" r:id="rId9"/>
    <p:sldId id="578" r:id="rId10"/>
    <p:sldId id="497" r:id="rId11"/>
    <p:sldId id="561" r:id="rId12"/>
    <p:sldId id="499" r:id="rId13"/>
    <p:sldId id="562" r:id="rId14"/>
    <p:sldId id="567" r:id="rId15"/>
    <p:sldId id="569" r:id="rId16"/>
    <p:sldId id="568" r:id="rId17"/>
    <p:sldId id="566" r:id="rId18"/>
    <p:sldId id="579" r:id="rId19"/>
    <p:sldId id="56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6623"/>
    <a:srgbClr val="EDEDEE"/>
    <a:srgbClr val="FCD3C2"/>
    <a:srgbClr val="FFFFFF"/>
    <a:srgbClr val="000000"/>
    <a:srgbClr val="F26724"/>
    <a:srgbClr val="424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29" autoAdjust="0"/>
    <p:restoredTop sz="90909" autoAdjust="0"/>
  </p:normalViewPr>
  <p:slideViewPr>
    <p:cSldViewPr snapToGrid="0" snapToObjects="1">
      <p:cViewPr varScale="1">
        <p:scale>
          <a:sx n="58" d="100"/>
          <a:sy n="58" d="100"/>
        </p:scale>
        <p:origin x="1200" y="7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5/25/2021</a:t>
            </a:fld>
            <a:endParaRPr lang="en-US"/>
          </a:p>
        </p:txBody>
      </p:sp>
      <p:sp>
        <p:nvSpPr>
          <p:cNvPr id="4" name="Footer Placeholder 3">
            <a:extLst>
              <a:ext uri="{FF2B5EF4-FFF2-40B4-BE49-F238E27FC236}">
                <a16:creationId xmlns:a16="http://schemas.microsoft.com/office/drawing/2014/main"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25-05-2021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12</a:t>
            </a:fld>
            <a:endParaRPr lang="en-IN"/>
          </a:p>
        </p:txBody>
      </p:sp>
    </p:spTree>
    <p:extLst>
      <p:ext uri="{BB962C8B-B14F-4D97-AF65-F5344CB8AC3E}">
        <p14:creationId xmlns:p14="http://schemas.microsoft.com/office/powerpoint/2010/main" val="738954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13</a:t>
            </a:fld>
            <a:endParaRPr lang="en-IN"/>
          </a:p>
        </p:txBody>
      </p:sp>
    </p:spTree>
    <p:extLst>
      <p:ext uri="{BB962C8B-B14F-4D97-AF65-F5344CB8AC3E}">
        <p14:creationId xmlns:p14="http://schemas.microsoft.com/office/powerpoint/2010/main" val="219717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14</a:t>
            </a:fld>
            <a:endParaRPr lang="en-IN"/>
          </a:p>
        </p:txBody>
      </p:sp>
    </p:spTree>
    <p:extLst>
      <p:ext uri="{BB962C8B-B14F-4D97-AF65-F5344CB8AC3E}">
        <p14:creationId xmlns:p14="http://schemas.microsoft.com/office/powerpoint/2010/main" val="1709405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15</a:t>
            </a:fld>
            <a:endParaRPr lang="en-IN"/>
          </a:p>
        </p:txBody>
      </p:sp>
    </p:spTree>
    <p:extLst>
      <p:ext uri="{BB962C8B-B14F-4D97-AF65-F5344CB8AC3E}">
        <p14:creationId xmlns:p14="http://schemas.microsoft.com/office/powerpoint/2010/main" val="1629855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16</a:t>
            </a:fld>
            <a:endParaRPr lang="en-IN"/>
          </a:p>
        </p:txBody>
      </p:sp>
    </p:spTree>
    <p:extLst>
      <p:ext uri="{BB962C8B-B14F-4D97-AF65-F5344CB8AC3E}">
        <p14:creationId xmlns:p14="http://schemas.microsoft.com/office/powerpoint/2010/main" val="2808397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17</a:t>
            </a:fld>
            <a:endParaRPr lang="en-IN"/>
          </a:p>
        </p:txBody>
      </p:sp>
    </p:spTree>
    <p:extLst>
      <p:ext uri="{BB962C8B-B14F-4D97-AF65-F5344CB8AC3E}">
        <p14:creationId xmlns:p14="http://schemas.microsoft.com/office/powerpoint/2010/main" val="3098794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18</a:t>
            </a:fld>
            <a:endParaRPr lang="en-IN"/>
          </a:p>
        </p:txBody>
      </p:sp>
    </p:spTree>
    <p:extLst>
      <p:ext uri="{BB962C8B-B14F-4D97-AF65-F5344CB8AC3E}">
        <p14:creationId xmlns:p14="http://schemas.microsoft.com/office/powerpoint/2010/main" val="651275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19</a:t>
            </a:fld>
            <a:endParaRPr lang="en-IN"/>
          </a:p>
        </p:txBody>
      </p:sp>
    </p:spTree>
    <p:extLst>
      <p:ext uri="{BB962C8B-B14F-4D97-AF65-F5344CB8AC3E}">
        <p14:creationId xmlns:p14="http://schemas.microsoft.com/office/powerpoint/2010/main" val="3283140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29E013-E164-B74C-8152-F72E2338BE26}"/>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5" name="Footer Placeholder 4">
            <a:extLst>
              <a:ext uri="{FF2B5EF4-FFF2-40B4-BE49-F238E27FC236}">
                <a16:creationId xmlns:a16="http://schemas.microsoft.com/office/drawing/2014/main"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D69965-9BC6-5345-B2D0-6C90A68A75A9}"/>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6" name="Footer Placeholder 5">
            <a:extLst>
              <a:ext uri="{FF2B5EF4-FFF2-40B4-BE49-F238E27FC236}">
                <a16:creationId xmlns:a16="http://schemas.microsoft.com/office/drawing/2014/main"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730E1-EAD6-F74C-B572-7FA04F719BB8}"/>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6" name="Footer Placeholder 5">
            <a:extLst>
              <a:ext uri="{FF2B5EF4-FFF2-40B4-BE49-F238E27FC236}">
                <a16:creationId xmlns:a16="http://schemas.microsoft.com/office/drawing/2014/main"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4886-5ADE-564C-BB6A-3D8F42E8C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258407-0EDC-CC47-B88F-1C37C2A2B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62C5C-7D1C-AA42-A571-92813FE919E3}"/>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5" name="Footer Placeholder 4">
            <a:extLst>
              <a:ext uri="{FF2B5EF4-FFF2-40B4-BE49-F238E27FC236}">
                <a16:creationId xmlns:a16="http://schemas.microsoft.com/office/drawing/2014/main"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D0C1A9-B6B8-7A4A-9669-B90B750040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F92B24-A8BD-9845-976F-9EA169FDA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10554-27EF-1E4B-9828-11CBD07233BB}"/>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5" name="Footer Placeholder 4">
            <a:extLst>
              <a:ext uri="{FF2B5EF4-FFF2-40B4-BE49-F238E27FC236}">
                <a16:creationId xmlns:a16="http://schemas.microsoft.com/office/drawing/2014/main"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2BC9A9-EC29-134C-AECE-54DDD5762192}"/>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5" name="Footer Placeholder 4">
            <a:extLst>
              <a:ext uri="{FF2B5EF4-FFF2-40B4-BE49-F238E27FC236}">
                <a16:creationId xmlns:a16="http://schemas.microsoft.com/office/drawing/2014/main"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14D6AE42-E39B-4948-B321-F19D21FDA6F0}"/>
              </a:ext>
            </a:extLst>
          </p:cNvPr>
          <p:cNvSpPr>
            <a:spLocks noGrp="1"/>
          </p:cNvSpPr>
          <p:nvPr>
            <p:ph type="title"/>
          </p:nvPr>
        </p:nvSpPr>
        <p:spPr>
          <a:xfrm>
            <a:off x="838200" y="681037"/>
            <a:ext cx="10515600" cy="741176"/>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652A57D-01D7-B54A-B618-27F0B4D8A193}"/>
              </a:ext>
            </a:extLst>
          </p:cNvPr>
          <p:cNvSpPr>
            <a:spLocks noGrp="1"/>
          </p:cNvSpPr>
          <p:nvPr>
            <p:ph sz="half" idx="1"/>
          </p:nvPr>
        </p:nvSpPr>
        <p:spPr>
          <a:xfrm>
            <a:off x="838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1407BB-25DD-5841-BEBF-C394C86F759A}"/>
              </a:ext>
            </a:extLst>
          </p:cNvPr>
          <p:cNvSpPr>
            <a:spLocks noGrp="1"/>
          </p:cNvSpPr>
          <p:nvPr>
            <p:ph sz="half" idx="2"/>
          </p:nvPr>
        </p:nvSpPr>
        <p:spPr>
          <a:xfrm>
            <a:off x="6172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B41DED-1195-DE42-BD2F-00971D9CF3C9}"/>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6" name="Footer Placeholder 5">
            <a:extLst>
              <a:ext uri="{FF2B5EF4-FFF2-40B4-BE49-F238E27FC236}">
                <a16:creationId xmlns:a16="http://schemas.microsoft.com/office/drawing/2014/main"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5F188C31-802D-3D4A-AEA1-3CF8D3E51360}"/>
              </a:ext>
            </a:extLst>
          </p:cNvPr>
          <p:cNvSpPr>
            <a:spLocks noGrp="1"/>
          </p:cNvSpPr>
          <p:nvPr>
            <p:ph type="title"/>
          </p:nvPr>
        </p:nvSpPr>
        <p:spPr>
          <a:xfrm>
            <a:off x="839788" y="653784"/>
            <a:ext cx="10515600" cy="7482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C972FE9A-4ED5-9A49-8907-E00133517BD9}"/>
              </a:ext>
            </a:extLst>
          </p:cNvPr>
          <p:cNvSpPr>
            <a:spLocks noGrp="1"/>
          </p:cNvSpPr>
          <p:nvPr>
            <p:ph sz="half" idx="2"/>
          </p:nvPr>
        </p:nvSpPr>
        <p:spPr>
          <a:xfrm>
            <a:off x="839788" y="241189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0F7A103F-B97E-AC4B-8395-A83886339A83}"/>
              </a:ext>
            </a:extLst>
          </p:cNvPr>
          <p:cNvSpPr>
            <a:spLocks noGrp="1"/>
          </p:cNvSpPr>
          <p:nvPr>
            <p:ph sz="quarter" idx="4"/>
          </p:nvPr>
        </p:nvSpPr>
        <p:spPr>
          <a:xfrm>
            <a:off x="6172200" y="241189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337486-CD2B-0E47-8478-E6DFAD595848}"/>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8" name="Footer Placeholder 7">
            <a:extLst>
              <a:ext uri="{FF2B5EF4-FFF2-40B4-BE49-F238E27FC236}">
                <a16:creationId xmlns:a16="http://schemas.microsoft.com/office/drawing/2014/main"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B06C-BB5A-E94D-8257-CE9F2465C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49A010-5D43-FF48-A7E1-D39F6B610503}"/>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4" name="Footer Placeholder 3">
            <a:extLst>
              <a:ext uri="{FF2B5EF4-FFF2-40B4-BE49-F238E27FC236}">
                <a16:creationId xmlns:a16="http://schemas.microsoft.com/office/drawing/2014/main"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213DB-325C-5A40-9859-AE202B123556}"/>
              </a:ext>
            </a:extLst>
          </p:cNvPr>
          <p:cNvSpPr>
            <a:spLocks noGrp="1"/>
          </p:cNvSpPr>
          <p:nvPr>
            <p:ph type="dt" sz="half" idx="10"/>
          </p:nvPr>
        </p:nvSpPr>
        <p:spPr/>
        <p:txBody>
          <a:bodyPr/>
          <a:lstStyle/>
          <a:p>
            <a:fld id="{2A269F68-A112-7E45-9E09-D07179E5D466}" type="datetimeFigureOut">
              <a:rPr lang="en-US" smtClean="0"/>
              <a:pPr/>
              <a:t>5/25/2021</a:t>
            </a:fld>
            <a:endParaRPr lang="en-US"/>
          </a:p>
        </p:txBody>
      </p:sp>
      <p:sp>
        <p:nvSpPr>
          <p:cNvPr id="3" name="Footer Placeholder 2">
            <a:extLst>
              <a:ext uri="{FF2B5EF4-FFF2-40B4-BE49-F238E27FC236}">
                <a16:creationId xmlns:a16="http://schemas.microsoft.com/office/drawing/2014/main"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2A269F68-A112-7E45-9E09-D07179E5D466}" type="datetimeFigureOut">
              <a:rPr lang="en-US" smtClean="0"/>
              <a:pPr/>
              <a:t>5/25/2021</a:t>
            </a:fld>
            <a:endParaRPr lang="en-US"/>
          </a:p>
        </p:txBody>
      </p:sp>
      <p:sp>
        <p:nvSpPr>
          <p:cNvPr id="5" name="Footer Placeholder 4">
            <a:extLst>
              <a:ext uri="{FF2B5EF4-FFF2-40B4-BE49-F238E27FC236}">
                <a16:creationId xmlns:a16="http://schemas.microsoft.com/office/drawing/2014/main"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a16="http://schemas.microsoft.com/office/drawing/2014/main"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12E1DFC-8F4A-6941-A280-A0C6B7D61A33}"/>
              </a:ext>
            </a:extLst>
          </p:cNvPr>
          <p:cNvPicPr>
            <a:picLocks noChangeAspect="1"/>
          </p:cNvPicPr>
          <p:nvPr/>
        </p:nvPicPr>
        <p:blipFill>
          <a:blip r:embed="rId2"/>
          <a:stretch>
            <a:fillRect/>
          </a:stretch>
        </p:blipFill>
        <p:spPr>
          <a:xfrm>
            <a:off x="2241154" y="414695"/>
            <a:ext cx="7709692" cy="1936965"/>
          </a:xfrm>
          <a:prstGeom prst="rect">
            <a:avLst/>
          </a:prstGeom>
        </p:spPr>
      </p:pic>
      <p:sp>
        <p:nvSpPr>
          <p:cNvPr id="72" name="TextBox 71">
            <a:extLst>
              <a:ext uri="{FF2B5EF4-FFF2-40B4-BE49-F238E27FC236}">
                <a16:creationId xmlns:a16="http://schemas.microsoft.com/office/drawing/2014/main" id="{9D5FC421-D452-403F-A269-BF3744BA5E3B}"/>
              </a:ext>
            </a:extLst>
          </p:cNvPr>
          <p:cNvSpPr txBox="1"/>
          <p:nvPr/>
        </p:nvSpPr>
        <p:spPr>
          <a:xfrm>
            <a:off x="556591" y="3627782"/>
            <a:ext cx="11078817" cy="707886"/>
          </a:xfrm>
          <a:prstGeom prst="rect">
            <a:avLst/>
          </a:prstGeom>
          <a:solidFill>
            <a:schemeClr val="accent2">
              <a:lumMod val="40000"/>
              <a:lumOff val="60000"/>
            </a:schemeClr>
          </a:solidFill>
          <a:ln>
            <a:noFill/>
          </a:ln>
        </p:spPr>
        <p:txBody>
          <a:bodyPr wrap="square" rtlCol="0">
            <a:spAutoFit/>
          </a:bodyPr>
          <a:lstStyle/>
          <a:p>
            <a:pPr algn="ctr"/>
            <a:r>
              <a:rPr lang="en-GB" sz="4000" b="1" dirty="0">
                <a:latin typeface="Segoe UI" pitchFamily="34" charset="0"/>
                <a:cs typeface="Segoe UI" pitchFamily="34" charset="0"/>
              </a:rPr>
              <a:t>Subject : Numerical Methods</a:t>
            </a:r>
            <a:endParaRPr lang="en-IN" sz="4000" b="1" dirty="0">
              <a:latin typeface="Segoe UI" pitchFamily="34" charset="0"/>
              <a:cs typeface="Segoe UI" pitchFamily="34" charset="0"/>
            </a:endParaRPr>
          </a:p>
        </p:txBody>
      </p:sp>
      <p:sp>
        <p:nvSpPr>
          <p:cNvPr id="73" name="Rectangle 72"/>
          <p:cNvSpPr/>
          <p:nvPr/>
        </p:nvSpPr>
        <p:spPr>
          <a:xfrm flipH="1">
            <a:off x="2016957" y="4567895"/>
            <a:ext cx="8757060" cy="707886"/>
          </a:xfrm>
          <a:prstGeom prst="rect">
            <a:avLst/>
          </a:prstGeom>
        </p:spPr>
        <p:txBody>
          <a:bodyPr wrap="square">
            <a:spAutoFit/>
          </a:bodyPr>
          <a:lstStyle/>
          <a:p>
            <a:pPr algn="ctr"/>
            <a:r>
              <a:rPr lang="en-GB" sz="4000" b="1" i="1" dirty="0">
                <a:latin typeface="Segoe UI" pitchFamily="34" charset="0"/>
                <a:cs typeface="Segoe UI" pitchFamily="34" charset="0"/>
              </a:rPr>
              <a:t>Sequences and Series Part 1</a:t>
            </a:r>
          </a:p>
        </p:txBody>
      </p:sp>
    </p:spTree>
    <p:extLst>
      <p:ext uri="{BB962C8B-B14F-4D97-AF65-F5344CB8AC3E}">
        <p14:creationId xmlns:p14="http://schemas.microsoft.com/office/powerpoint/2010/main" val="206576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57079"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Examples</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457198" y="1725248"/>
                <a:ext cx="11734801" cy="5433282"/>
              </a:xfrm>
              <a:prstGeom prst="rect">
                <a:avLst/>
              </a:prstGeom>
              <a:noFill/>
            </p:spPr>
            <p:txBody>
              <a:bodyPr wrap="square" rtlCol="0">
                <a:spAutoFit/>
              </a:bodyPr>
              <a:lstStyle/>
              <a:p>
                <a:pPr marL="355600" marR="367030" indent="-342900">
                  <a:lnSpc>
                    <a:spcPct val="110100"/>
                  </a:lnSpc>
                  <a:spcBef>
                    <a:spcPts val="95"/>
                  </a:spcBef>
                  <a:buFont typeface="Arial"/>
                  <a:buChar char="•"/>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Is the sequence 1,11,21,31... an arithmetic progression?</a:t>
                </a:r>
              </a:p>
              <a:p>
                <a:pPr marL="12700" marR="367030">
                  <a:lnSpc>
                    <a:spcPct val="110100"/>
                  </a:lnSpc>
                  <a:spcBef>
                    <a:spcPts val="95"/>
                  </a:spcBef>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Solution: </a:t>
                </a:r>
              </a:p>
              <a:p>
                <a:pPr marL="12700" marR="367030">
                  <a:lnSpc>
                    <a:spcPct val="110100"/>
                  </a:lnSpc>
                  <a:spcBef>
                    <a:spcPts val="95"/>
                  </a:spcBef>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Yes, it is an arithmetic progression. Its first term is 1 and the common  difference is 10.</a:t>
                </a:r>
              </a:p>
              <a:p>
                <a:pPr marL="12700" marR="367030">
                  <a:lnSpc>
                    <a:spcPct val="110100"/>
                  </a:lnSpc>
                  <a:spcBef>
                    <a:spcPts val="95"/>
                  </a:spcBef>
                  <a:tabLst>
                    <a:tab pos="354965" algn="l"/>
                    <a:tab pos="355600" algn="l"/>
                  </a:tabLst>
                </a:pPr>
                <a:endParaRPr lang="en-IN" sz="2000" dirty="0">
                  <a:solidFill>
                    <a:srgbClr val="000000"/>
                  </a:solidFill>
                  <a:latin typeface="Segoe UI" panose="020B0502040204020203" pitchFamily="34" charset="0"/>
                  <a:cs typeface="Segoe UI" panose="020B0502040204020203" pitchFamily="34" charset="0"/>
                </a:endParaRPr>
              </a:p>
              <a:p>
                <a:pPr marL="355600" marR="367030" indent="-342900">
                  <a:lnSpc>
                    <a:spcPct val="110100"/>
                  </a:lnSpc>
                  <a:spcBef>
                    <a:spcPts val="95"/>
                  </a:spcBef>
                  <a:buFont typeface="Arial"/>
                  <a:buChar char="•"/>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Find the sum of the first 10 numbers of this arithmetic series: 1, 11, 21, 31...</a:t>
                </a:r>
              </a:p>
              <a:p>
                <a:pPr marL="12700" marR="367030">
                  <a:lnSpc>
                    <a:spcPct val="110100"/>
                  </a:lnSpc>
                  <a:spcBef>
                    <a:spcPts val="95"/>
                  </a:spcBef>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Solution: </a:t>
                </a:r>
              </a:p>
              <a:p>
                <a:pPr marL="12700" marR="367030">
                  <a:lnSpc>
                    <a:spcPct val="110100"/>
                  </a:lnSpc>
                  <a:spcBef>
                    <a:spcPts val="95"/>
                  </a:spcBef>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we can use this formula </a:t>
                </a:r>
                <a14:m>
                  <m:oMath xmlns:m="http://schemas.openxmlformats.org/officeDocument/2006/math">
                    <m:r>
                      <a:rPr lang="en-IN" sz="2000" i="1" dirty="0" smtClean="0">
                        <a:solidFill>
                          <a:srgbClr val="000000"/>
                        </a:solidFill>
                        <a:latin typeface="Cambria Math" panose="02040503050406030204" pitchFamily="18" charset="0"/>
                        <a:cs typeface="Segoe UI" panose="020B0502040204020203" pitchFamily="34" charset="0"/>
                      </a:rPr>
                      <m:t>𝑆</m:t>
                    </m:r>
                    <m:r>
                      <a:rPr lang="en-IN" sz="2000" i="1" dirty="0" smtClean="0">
                        <a:solidFill>
                          <a:srgbClr val="000000"/>
                        </a:solidFill>
                        <a:latin typeface="Cambria Math" panose="02040503050406030204" pitchFamily="18" charset="0"/>
                        <a:cs typeface="Segoe UI" panose="020B0502040204020203" pitchFamily="34" charset="0"/>
                      </a:rPr>
                      <m:t> =</m:t>
                    </m:r>
                    <m:f>
                      <m:fPr>
                        <m:ctrlPr>
                          <a:rPr lang="en-IN" sz="2000" i="1" dirty="0" smtClean="0">
                            <a:solidFill>
                              <a:srgbClr val="000000"/>
                            </a:solidFill>
                            <a:latin typeface="Cambria Math" panose="02040503050406030204" pitchFamily="18" charset="0"/>
                            <a:cs typeface="Segoe UI" panose="020B0502040204020203" pitchFamily="34" charset="0"/>
                          </a:rPr>
                        </m:ctrlPr>
                      </m:fPr>
                      <m:num>
                        <m:r>
                          <a:rPr lang="en-IN" sz="2000" i="1" dirty="0" smtClean="0">
                            <a:solidFill>
                              <a:srgbClr val="000000"/>
                            </a:solidFill>
                            <a:latin typeface="Cambria Math" panose="02040503050406030204" pitchFamily="18" charset="0"/>
                            <a:cs typeface="Segoe UI" panose="020B0502040204020203" pitchFamily="34" charset="0"/>
                          </a:rPr>
                          <m:t>1</m:t>
                        </m:r>
                      </m:num>
                      <m:den>
                        <m:r>
                          <a:rPr lang="en-IN" sz="2000" i="1" dirty="0" smtClean="0">
                            <a:solidFill>
                              <a:srgbClr val="000000"/>
                            </a:solidFill>
                            <a:latin typeface="Cambria Math" panose="02040503050406030204" pitchFamily="18" charset="0"/>
                            <a:cs typeface="Segoe UI" panose="020B0502040204020203" pitchFamily="34" charset="0"/>
                          </a:rPr>
                          <m:t>2</m:t>
                        </m:r>
                      </m:den>
                    </m:f>
                    <m:r>
                      <a:rPr lang="en-US" sz="2000" b="0" i="1" dirty="0" smtClean="0">
                        <a:solidFill>
                          <a:srgbClr val="000000"/>
                        </a:solidFill>
                        <a:latin typeface="Cambria Math" panose="02040503050406030204" pitchFamily="18" charset="0"/>
                        <a:cs typeface="Segoe UI" panose="020B0502040204020203" pitchFamily="34" charset="0"/>
                      </a:rPr>
                      <m:t>𝑛</m:t>
                    </m:r>
                    <m:d>
                      <m:dPr>
                        <m:ctrlPr>
                          <a:rPr lang="en-IN" sz="2000" b="0" i="1" dirty="0" smtClean="0">
                            <a:solidFill>
                              <a:srgbClr val="000000"/>
                            </a:solidFill>
                            <a:latin typeface="Cambria Math" panose="02040503050406030204" pitchFamily="18" charset="0"/>
                            <a:cs typeface="Segoe UI" panose="020B0502040204020203" pitchFamily="34" charset="0"/>
                          </a:rPr>
                        </m:ctrlPr>
                      </m:dPr>
                      <m:e>
                        <m:r>
                          <a:rPr lang="en-IN" sz="2000" i="1" dirty="0" smtClean="0">
                            <a:solidFill>
                              <a:srgbClr val="000000"/>
                            </a:solidFill>
                            <a:latin typeface="Cambria Math" panose="02040503050406030204" pitchFamily="18" charset="0"/>
                            <a:cs typeface="Segoe UI" panose="020B0502040204020203" pitchFamily="34" charset="0"/>
                          </a:rPr>
                          <m:t>2</m:t>
                        </m:r>
                        <m:r>
                          <a:rPr lang="en-IN" sz="2000" i="1" dirty="0" smtClean="0">
                            <a:solidFill>
                              <a:srgbClr val="000000"/>
                            </a:solidFill>
                            <a:latin typeface="Cambria Math" panose="02040503050406030204" pitchFamily="18" charset="0"/>
                            <a:cs typeface="Segoe UI" panose="020B0502040204020203" pitchFamily="34" charset="0"/>
                          </a:rPr>
                          <m:t>𝑎</m:t>
                        </m:r>
                        <m:r>
                          <a:rPr lang="en-IN" sz="2000" i="1" dirty="0" smtClean="0">
                            <a:solidFill>
                              <a:srgbClr val="000000"/>
                            </a:solidFill>
                            <a:latin typeface="Cambria Math" panose="02040503050406030204" pitchFamily="18" charset="0"/>
                            <a:cs typeface="Segoe UI" panose="020B0502040204020203" pitchFamily="34" charset="0"/>
                          </a:rPr>
                          <m:t> + </m:t>
                        </m:r>
                        <m:r>
                          <a:rPr lang="en-IN" sz="2000" i="1" dirty="0" smtClean="0">
                            <a:solidFill>
                              <a:srgbClr val="000000"/>
                            </a:solidFill>
                            <a:latin typeface="Cambria Math" panose="02040503050406030204" pitchFamily="18" charset="0"/>
                            <a:cs typeface="Segoe UI" panose="020B0502040204020203" pitchFamily="34" charset="0"/>
                          </a:rPr>
                          <m:t>𝑑</m:t>
                        </m:r>
                        <m:d>
                          <m:dPr>
                            <m:ctrlPr>
                              <a:rPr lang="en-IN" sz="2000" i="1" dirty="0" smtClean="0">
                                <a:solidFill>
                                  <a:srgbClr val="000000"/>
                                </a:solidFill>
                                <a:latin typeface="Cambria Math" panose="02040503050406030204" pitchFamily="18" charset="0"/>
                                <a:cs typeface="Segoe UI" panose="020B0502040204020203" pitchFamily="34" charset="0"/>
                              </a:rPr>
                            </m:ctrlPr>
                          </m:dPr>
                          <m:e>
                            <m:r>
                              <a:rPr lang="en-IN" sz="2000" i="1" dirty="0" smtClean="0">
                                <a:solidFill>
                                  <a:srgbClr val="000000"/>
                                </a:solidFill>
                                <a:latin typeface="Cambria Math" panose="02040503050406030204" pitchFamily="18" charset="0"/>
                                <a:cs typeface="Segoe UI" panose="020B0502040204020203" pitchFamily="34" charset="0"/>
                              </a:rPr>
                              <m:t>𝑛</m:t>
                            </m:r>
                            <m:r>
                              <a:rPr lang="en-IN" sz="2000" i="1" dirty="0" smtClean="0">
                                <a:solidFill>
                                  <a:srgbClr val="000000"/>
                                </a:solidFill>
                                <a:latin typeface="Cambria Math" panose="02040503050406030204" pitchFamily="18" charset="0"/>
                                <a:cs typeface="Segoe UI" panose="020B0502040204020203" pitchFamily="34" charset="0"/>
                              </a:rPr>
                              <m:t>−1</m:t>
                            </m:r>
                          </m:e>
                        </m:d>
                      </m:e>
                    </m:d>
                    <m:r>
                      <a:rPr lang="en-IN" sz="2000" i="1" dirty="0" smtClean="0">
                        <a:solidFill>
                          <a:srgbClr val="000000"/>
                        </a:solidFill>
                        <a:latin typeface="Cambria Math" panose="02040503050406030204" pitchFamily="18" charset="0"/>
                        <a:cs typeface="Segoe UI" panose="020B0502040204020203" pitchFamily="34" charset="0"/>
                      </a:rPr>
                      <m:t> </m:t>
                    </m:r>
                    <m:r>
                      <a:rPr lang="en-IN" sz="2000" i="1" dirty="0" smtClean="0">
                        <a:solidFill>
                          <a:srgbClr val="000000"/>
                        </a:solidFill>
                        <a:latin typeface="Cambria Math" panose="02040503050406030204" pitchFamily="18" charset="0"/>
                        <a:cs typeface="Segoe UI" panose="020B0502040204020203" pitchFamily="34" charset="0"/>
                      </a:rPr>
                      <m:t>𝑆</m:t>
                    </m:r>
                    <m:r>
                      <a:rPr lang="en-IN" sz="2000" i="1" dirty="0" smtClean="0">
                        <a:solidFill>
                          <a:srgbClr val="000000"/>
                        </a:solidFill>
                        <a:latin typeface="Cambria Math" panose="02040503050406030204" pitchFamily="18" charset="0"/>
                        <a:cs typeface="Segoe UI" panose="020B0502040204020203" pitchFamily="34" charset="0"/>
                      </a:rPr>
                      <m:t> =</m:t>
                    </m:r>
                    <m:f>
                      <m:fPr>
                        <m:ctrlPr>
                          <a:rPr lang="en-IN" sz="2000" i="1" dirty="0" smtClean="0">
                            <a:solidFill>
                              <a:srgbClr val="000000"/>
                            </a:solidFill>
                            <a:latin typeface="Cambria Math" panose="02040503050406030204" pitchFamily="18" charset="0"/>
                            <a:cs typeface="Segoe UI" panose="020B0502040204020203" pitchFamily="34" charset="0"/>
                          </a:rPr>
                        </m:ctrlPr>
                      </m:fPr>
                      <m:num>
                        <m:r>
                          <a:rPr lang="en-IN" sz="2000" i="1" dirty="0" smtClean="0">
                            <a:solidFill>
                              <a:srgbClr val="000000"/>
                            </a:solidFill>
                            <a:latin typeface="Cambria Math" panose="02040503050406030204" pitchFamily="18" charset="0"/>
                            <a:cs typeface="Segoe UI" panose="020B0502040204020203" pitchFamily="34" charset="0"/>
                          </a:rPr>
                          <m:t>1</m:t>
                        </m:r>
                      </m:num>
                      <m:den>
                        <m:r>
                          <a:rPr lang="en-IN" sz="2000" i="1" dirty="0" smtClean="0">
                            <a:solidFill>
                              <a:srgbClr val="000000"/>
                            </a:solidFill>
                            <a:latin typeface="Cambria Math" panose="02040503050406030204" pitchFamily="18" charset="0"/>
                            <a:cs typeface="Segoe UI" panose="020B0502040204020203" pitchFamily="34" charset="0"/>
                          </a:rPr>
                          <m:t>2</m:t>
                        </m:r>
                      </m:den>
                    </m:f>
                    <m:r>
                      <a:rPr lang="en-IN" sz="2000" i="1" dirty="0" smtClean="0">
                        <a:solidFill>
                          <a:srgbClr val="000000"/>
                        </a:solidFill>
                        <a:latin typeface="Cambria Math" panose="02040503050406030204" pitchFamily="18" charset="0"/>
                        <a:cs typeface="Segoe UI" panose="020B0502040204020203" pitchFamily="34" charset="0"/>
                      </a:rPr>
                      <m:t>(2</m:t>
                    </m:r>
                    <m:r>
                      <a:rPr lang="en-IN" sz="2000" i="1" dirty="0" smtClean="0">
                        <a:solidFill>
                          <a:srgbClr val="000000"/>
                        </a:solidFill>
                        <a:latin typeface="Cambria Math" panose="02040503050406030204" pitchFamily="18" charset="0"/>
                        <a:ea typeface="Cambria Math" panose="02040503050406030204" pitchFamily="18" charset="0"/>
                        <a:cs typeface="Segoe UI" panose="020B0502040204020203" pitchFamily="34" charset="0"/>
                      </a:rPr>
                      <m:t>×</m:t>
                    </m:r>
                    <m:r>
                      <a:rPr lang="en-IN" sz="2000" i="1" dirty="0" smtClean="0">
                        <a:solidFill>
                          <a:srgbClr val="000000"/>
                        </a:solidFill>
                        <a:latin typeface="Cambria Math" panose="02040503050406030204" pitchFamily="18" charset="0"/>
                        <a:cs typeface="Segoe UI" panose="020B0502040204020203" pitchFamily="34" charset="0"/>
                      </a:rPr>
                      <m:t>1 + 10(10−1))10 </m:t>
                    </m:r>
                  </m:oMath>
                </a14:m>
                <a:r>
                  <a:rPr lang="en-IN" sz="2000" dirty="0">
                    <a:solidFill>
                      <a:srgbClr val="000000"/>
                    </a:solidFill>
                    <a:latin typeface="Segoe UI" panose="020B0502040204020203" pitchFamily="34" charset="0"/>
                    <a:cs typeface="Segoe UI" panose="020B0502040204020203" pitchFamily="34" charset="0"/>
                  </a:rPr>
                  <a:t>= 5(2 + 90) = 5.92 = 460</a:t>
                </a:r>
              </a:p>
              <a:p>
                <a:pPr marL="12700" marR="367030">
                  <a:lnSpc>
                    <a:spcPct val="110100"/>
                  </a:lnSpc>
                  <a:spcBef>
                    <a:spcPts val="95"/>
                  </a:spcBef>
                  <a:tabLst>
                    <a:tab pos="354965" algn="l"/>
                    <a:tab pos="355600" algn="l"/>
                  </a:tabLst>
                </a:pPr>
                <a:endParaRPr lang="en-IN" sz="2000" dirty="0">
                  <a:solidFill>
                    <a:srgbClr val="000000"/>
                  </a:solidFill>
                  <a:latin typeface="Segoe UI" panose="020B0502040204020203" pitchFamily="34" charset="0"/>
                  <a:cs typeface="Segoe UI" panose="020B0502040204020203" pitchFamily="34" charset="0"/>
                </a:endParaRPr>
              </a:p>
              <a:p>
                <a:pPr marL="355600" marR="367030" indent="-342900">
                  <a:lnSpc>
                    <a:spcPct val="110100"/>
                  </a:lnSpc>
                  <a:spcBef>
                    <a:spcPts val="95"/>
                  </a:spcBef>
                  <a:buFont typeface="Arial"/>
                  <a:buChar char="•"/>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A clock strikes the number of times of the hour. How many strikes does it make in  one day?</a:t>
                </a:r>
              </a:p>
              <a:p>
                <a:pPr marL="12700" marR="367030">
                  <a:lnSpc>
                    <a:spcPct val="110100"/>
                  </a:lnSpc>
                  <a:spcBef>
                    <a:spcPts val="95"/>
                  </a:spcBef>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Solution: </a:t>
                </a:r>
              </a:p>
              <a:p>
                <a:pPr marL="12700" marR="367030">
                  <a:lnSpc>
                    <a:spcPct val="110100"/>
                  </a:lnSpc>
                  <a:spcBef>
                    <a:spcPts val="95"/>
                  </a:spcBef>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For the first 12 hours of the day, the clock will strike 1+ 2+ 3+ …..+ 12 times</a:t>
                </a:r>
              </a:p>
              <a:p>
                <a:pPr marL="12700" marR="367030">
                  <a:lnSpc>
                    <a:spcPct val="110100"/>
                  </a:lnSpc>
                  <a:spcBef>
                    <a:spcPts val="95"/>
                  </a:spcBef>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 12(1+12)/2 = 78 times</a:t>
                </a:r>
              </a:p>
              <a:p>
                <a:pPr marL="12700" marR="367030">
                  <a:lnSpc>
                    <a:spcPct val="110100"/>
                  </a:lnSpc>
                  <a:spcBef>
                    <a:spcPts val="95"/>
                  </a:spcBef>
                  <a:tabLst>
                    <a:tab pos="354965" algn="l"/>
                    <a:tab pos="355600" algn="l"/>
                  </a:tabLst>
                </a:pPr>
                <a:r>
                  <a:rPr lang="en-IN" sz="2000" dirty="0">
                    <a:solidFill>
                      <a:srgbClr val="000000"/>
                    </a:solidFill>
                    <a:latin typeface="Segoe UI" panose="020B0502040204020203" pitchFamily="34" charset="0"/>
                    <a:cs typeface="Segoe UI" panose="020B0502040204020203" pitchFamily="34" charset="0"/>
                  </a:rPr>
                  <a:t>For the next 12 hours, there will be another 78 times, so in one day, the clock will strike  156 times.</a:t>
                </a:r>
              </a:p>
              <a:p>
                <a:pPr marL="285750" indent="-285750">
                  <a:buFont typeface="Arial" panose="020B0604020202020204" pitchFamily="34" charset="0"/>
                  <a:buChar char="•"/>
                </a:pPr>
                <a:endParaRPr lang="en-IN" sz="2000" dirty="0">
                  <a:solidFill>
                    <a:schemeClr val="accent1"/>
                  </a:solidFill>
                  <a:latin typeface="CordiaUPC" panose="020B0502040204020203" pitchFamily="34" charset="-34"/>
                  <a:cs typeface="CordiaUPC" panose="020B0502040204020203" pitchFamily="34" charset="-34"/>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457198" y="1725248"/>
                <a:ext cx="11734801" cy="5433282"/>
              </a:xfrm>
              <a:prstGeom prst="rect">
                <a:avLst/>
              </a:prstGeom>
              <a:blipFill>
                <a:blip r:embed="rId2"/>
                <a:stretch>
                  <a:fillRect l="-416" t="-449"/>
                </a:stretch>
              </a:blipFill>
            </p:spPr>
            <p:txBody>
              <a:bodyPr/>
              <a:lstStyle/>
              <a:p>
                <a:r>
                  <a:rPr lang="en-US">
                    <a:noFill/>
                  </a:rPr>
                  <a:t> </a:t>
                </a:r>
              </a:p>
            </p:txBody>
          </p:sp>
        </mc:Fallback>
      </mc:AlternateContent>
    </p:spTree>
    <p:extLst>
      <p:ext uri="{BB962C8B-B14F-4D97-AF65-F5344CB8AC3E}">
        <p14:creationId xmlns:p14="http://schemas.microsoft.com/office/powerpoint/2010/main" val="3073873673"/>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57079"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Exercise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DE6667C4-68D6-4DA3-A51D-00FBE0885603}"/>
              </a:ext>
            </a:extLst>
          </p:cNvPr>
          <p:cNvSpPr txBox="1"/>
          <p:nvPr/>
        </p:nvSpPr>
        <p:spPr>
          <a:xfrm>
            <a:off x="838200" y="1665226"/>
            <a:ext cx="11148753" cy="1538883"/>
          </a:xfrm>
          <a:prstGeom prst="rect">
            <a:avLst/>
          </a:prstGeom>
          <a:noFill/>
        </p:spPr>
        <p:txBody>
          <a:bodyPr wrap="square" rtlCol="0">
            <a:spAutoFit/>
          </a:bodyPr>
          <a:lstStyle/>
          <a:p>
            <a:pPr marL="355600" marR="5080" indent="-342900">
              <a:lnSpc>
                <a:spcPct val="110000"/>
              </a:lnSpc>
              <a:spcBef>
                <a:spcPts val="100"/>
              </a:spcBef>
              <a:buFont typeface="Arial" panose="020B0604020202020204" pitchFamily="34" charset="0"/>
              <a:buChar char="•"/>
              <a:tabLst>
                <a:tab pos="7820659" algn="l"/>
              </a:tabLst>
            </a:pPr>
            <a:r>
              <a:rPr lang="en-IN" sz="2000" spc="-5" dirty="0">
                <a:solidFill>
                  <a:srgbClr val="585858"/>
                </a:solidFill>
                <a:latin typeface="Segoe UI"/>
                <a:cs typeface="Segoe UI"/>
              </a:rPr>
              <a:t>A piece </a:t>
            </a:r>
            <a:r>
              <a:rPr lang="en-IN" sz="2000" spc="-25" dirty="0">
                <a:solidFill>
                  <a:srgbClr val="585858"/>
                </a:solidFill>
                <a:latin typeface="Segoe UI"/>
                <a:cs typeface="Segoe UI"/>
              </a:rPr>
              <a:t>of </a:t>
            </a:r>
            <a:r>
              <a:rPr lang="en-IN" sz="2000" spc="-5" dirty="0">
                <a:solidFill>
                  <a:srgbClr val="585858"/>
                </a:solidFill>
                <a:latin typeface="Segoe UI"/>
                <a:cs typeface="Segoe UI"/>
              </a:rPr>
              <a:t>equipment </a:t>
            </a:r>
            <a:r>
              <a:rPr lang="en-IN" sz="2000" dirty="0">
                <a:solidFill>
                  <a:srgbClr val="585858"/>
                </a:solidFill>
                <a:latin typeface="Segoe UI"/>
                <a:cs typeface="Segoe UI"/>
              </a:rPr>
              <a:t>cost </a:t>
            </a:r>
            <a:r>
              <a:rPr lang="en-IN" sz="2000" spc="-5" dirty="0">
                <a:solidFill>
                  <a:srgbClr val="585858"/>
                </a:solidFill>
                <a:latin typeface="Segoe UI"/>
                <a:cs typeface="Segoe UI"/>
              </a:rPr>
              <a:t>a</a:t>
            </a:r>
            <a:r>
              <a:rPr lang="en-IN" sz="2000" spc="40" dirty="0">
                <a:solidFill>
                  <a:srgbClr val="585858"/>
                </a:solidFill>
                <a:latin typeface="Segoe UI"/>
                <a:cs typeface="Segoe UI"/>
              </a:rPr>
              <a:t> </a:t>
            </a:r>
            <a:r>
              <a:rPr lang="en-IN" sz="2000" spc="10" dirty="0">
                <a:solidFill>
                  <a:srgbClr val="585858"/>
                </a:solidFill>
                <a:latin typeface="Segoe UI"/>
                <a:cs typeface="Segoe UI"/>
              </a:rPr>
              <a:t>certain</a:t>
            </a:r>
            <a:r>
              <a:rPr lang="en-IN" sz="2000" spc="-5" dirty="0">
                <a:solidFill>
                  <a:srgbClr val="585858"/>
                </a:solidFill>
                <a:latin typeface="Segoe UI"/>
                <a:cs typeface="Segoe UI"/>
              </a:rPr>
              <a:t> </a:t>
            </a:r>
            <a:r>
              <a:rPr lang="en-IN" sz="2000" spc="10" dirty="0">
                <a:solidFill>
                  <a:srgbClr val="585858"/>
                </a:solidFill>
                <a:latin typeface="Segoe UI"/>
                <a:cs typeface="Segoe UI"/>
              </a:rPr>
              <a:t>factory Rs </a:t>
            </a:r>
            <a:r>
              <a:rPr lang="en-IN" sz="2000" spc="-5" dirty="0">
                <a:solidFill>
                  <a:srgbClr val="585858"/>
                </a:solidFill>
                <a:latin typeface="Segoe UI"/>
                <a:cs typeface="Segoe UI"/>
              </a:rPr>
              <a:t>600,000. If </a:t>
            </a:r>
            <a:r>
              <a:rPr lang="en-IN" sz="2000" spc="-10" dirty="0">
                <a:solidFill>
                  <a:srgbClr val="585858"/>
                </a:solidFill>
                <a:latin typeface="Segoe UI"/>
                <a:cs typeface="Segoe UI"/>
              </a:rPr>
              <a:t>it depreciates in value, </a:t>
            </a:r>
            <a:r>
              <a:rPr lang="en-IN" sz="2000" spc="-5" dirty="0">
                <a:solidFill>
                  <a:srgbClr val="585858"/>
                </a:solidFill>
                <a:latin typeface="Segoe UI"/>
                <a:cs typeface="Segoe UI"/>
              </a:rPr>
              <a:t>15% the </a:t>
            </a:r>
            <a:r>
              <a:rPr lang="en-IN" sz="2000" dirty="0">
                <a:solidFill>
                  <a:srgbClr val="585858"/>
                </a:solidFill>
                <a:latin typeface="Segoe UI"/>
                <a:cs typeface="Segoe UI"/>
              </a:rPr>
              <a:t>first </a:t>
            </a:r>
            <a:r>
              <a:rPr lang="en-IN" sz="2000" spc="-45" dirty="0">
                <a:solidFill>
                  <a:srgbClr val="585858"/>
                </a:solidFill>
                <a:latin typeface="Segoe UI"/>
                <a:cs typeface="Segoe UI"/>
              </a:rPr>
              <a:t>year, </a:t>
            </a:r>
            <a:r>
              <a:rPr lang="en-IN" sz="2000" spc="-5" dirty="0">
                <a:solidFill>
                  <a:srgbClr val="585858"/>
                </a:solidFill>
                <a:latin typeface="Segoe UI"/>
                <a:cs typeface="Segoe UI"/>
              </a:rPr>
              <a:t>13.5 % the next </a:t>
            </a:r>
            <a:r>
              <a:rPr lang="en-IN" sz="2000" spc="-50" dirty="0">
                <a:solidFill>
                  <a:srgbClr val="585858"/>
                </a:solidFill>
                <a:latin typeface="Segoe UI"/>
                <a:cs typeface="Segoe UI"/>
              </a:rPr>
              <a:t>year, </a:t>
            </a:r>
            <a:r>
              <a:rPr lang="en-IN" sz="2000" spc="-5" dirty="0">
                <a:solidFill>
                  <a:srgbClr val="585858"/>
                </a:solidFill>
                <a:latin typeface="Segoe UI"/>
                <a:cs typeface="Segoe UI"/>
              </a:rPr>
              <a:t>12% the </a:t>
            </a:r>
            <a:r>
              <a:rPr lang="en-IN" sz="2000" spc="-10" dirty="0">
                <a:solidFill>
                  <a:srgbClr val="585858"/>
                </a:solidFill>
                <a:latin typeface="Segoe UI"/>
                <a:cs typeface="Segoe UI"/>
              </a:rPr>
              <a:t>third </a:t>
            </a:r>
            <a:r>
              <a:rPr lang="en-IN" sz="2000" spc="-50" dirty="0">
                <a:solidFill>
                  <a:srgbClr val="585858"/>
                </a:solidFill>
                <a:latin typeface="Segoe UI"/>
                <a:cs typeface="Segoe UI"/>
              </a:rPr>
              <a:t>year, </a:t>
            </a:r>
            <a:r>
              <a:rPr lang="en-IN" sz="2000" spc="-5" dirty="0">
                <a:solidFill>
                  <a:srgbClr val="585858"/>
                </a:solidFill>
                <a:latin typeface="Segoe UI"/>
                <a:cs typeface="Segoe UI"/>
              </a:rPr>
              <a:t>and so on, what </a:t>
            </a:r>
            <a:r>
              <a:rPr lang="en-IN" sz="2000" spc="-10" dirty="0">
                <a:solidFill>
                  <a:srgbClr val="585858"/>
                </a:solidFill>
                <a:latin typeface="Segoe UI"/>
                <a:cs typeface="Segoe UI"/>
              </a:rPr>
              <a:t>will </a:t>
            </a:r>
            <a:r>
              <a:rPr lang="en-IN" sz="2000" spc="-5" dirty="0">
                <a:solidFill>
                  <a:srgbClr val="585858"/>
                </a:solidFill>
                <a:latin typeface="Segoe UI"/>
                <a:cs typeface="Segoe UI"/>
              </a:rPr>
              <a:t>be its </a:t>
            </a:r>
            <a:r>
              <a:rPr lang="en-IN" sz="2000" spc="-10" dirty="0">
                <a:solidFill>
                  <a:srgbClr val="585858"/>
                </a:solidFill>
                <a:latin typeface="Segoe UI"/>
                <a:cs typeface="Segoe UI"/>
              </a:rPr>
              <a:t>value </a:t>
            </a:r>
            <a:r>
              <a:rPr lang="en-IN" sz="2000" spc="-5" dirty="0">
                <a:solidFill>
                  <a:srgbClr val="585858"/>
                </a:solidFill>
                <a:latin typeface="Segoe UI"/>
                <a:cs typeface="Segoe UI"/>
              </a:rPr>
              <a:t>at the end </a:t>
            </a:r>
            <a:r>
              <a:rPr lang="en-IN" sz="2000" spc="-25" dirty="0">
                <a:solidFill>
                  <a:srgbClr val="585858"/>
                </a:solidFill>
                <a:latin typeface="Segoe UI"/>
                <a:cs typeface="Segoe UI"/>
              </a:rPr>
              <a:t>of </a:t>
            </a:r>
            <a:r>
              <a:rPr lang="en-IN" sz="2000" spc="-5" dirty="0">
                <a:solidFill>
                  <a:srgbClr val="585858"/>
                </a:solidFill>
                <a:latin typeface="Segoe UI"/>
                <a:cs typeface="Segoe UI"/>
              </a:rPr>
              <a:t>10 </a:t>
            </a:r>
            <a:r>
              <a:rPr lang="en-IN" sz="2000" dirty="0">
                <a:solidFill>
                  <a:srgbClr val="585858"/>
                </a:solidFill>
                <a:latin typeface="Segoe UI"/>
                <a:cs typeface="Segoe UI"/>
              </a:rPr>
              <a:t>years, </a:t>
            </a:r>
            <a:r>
              <a:rPr lang="en-IN" sz="2000" spc="-5" dirty="0">
                <a:solidFill>
                  <a:srgbClr val="585858"/>
                </a:solidFill>
                <a:latin typeface="Segoe UI"/>
                <a:cs typeface="Segoe UI"/>
              </a:rPr>
              <a:t>all  percentages applying </a:t>
            </a:r>
            <a:r>
              <a:rPr lang="en-IN" sz="2000" spc="-15" dirty="0">
                <a:solidFill>
                  <a:srgbClr val="585858"/>
                </a:solidFill>
                <a:latin typeface="Segoe UI"/>
                <a:cs typeface="Segoe UI"/>
              </a:rPr>
              <a:t>to </a:t>
            </a:r>
            <a:r>
              <a:rPr lang="en-IN" sz="2000" spc="-5" dirty="0">
                <a:solidFill>
                  <a:srgbClr val="585858"/>
                </a:solidFill>
                <a:latin typeface="Segoe UI"/>
                <a:cs typeface="Segoe UI"/>
              </a:rPr>
              <a:t>the original</a:t>
            </a:r>
            <a:r>
              <a:rPr lang="en-IN" sz="2000" spc="30" dirty="0">
                <a:solidFill>
                  <a:srgbClr val="585858"/>
                </a:solidFill>
                <a:latin typeface="Segoe UI"/>
                <a:cs typeface="Segoe UI"/>
              </a:rPr>
              <a:t> </a:t>
            </a:r>
            <a:r>
              <a:rPr lang="en-IN" sz="2000" spc="-15" dirty="0">
                <a:solidFill>
                  <a:srgbClr val="585858"/>
                </a:solidFill>
                <a:latin typeface="Segoe UI"/>
                <a:cs typeface="Segoe UI"/>
              </a:rPr>
              <a:t>cost?</a:t>
            </a:r>
            <a:endParaRPr lang="en-IN" sz="2000" dirty="0">
              <a:latin typeface="Segoe UI"/>
              <a:cs typeface="Segoe UI"/>
            </a:endParaRPr>
          </a:p>
          <a:p>
            <a:endParaRPr lang="en-IN" sz="2800" dirty="0">
              <a:solidFill>
                <a:schemeClr val="accent1"/>
              </a:solidFill>
              <a:latin typeface="CordiaUPC" panose="020B0502040204020203" pitchFamily="34" charset="-34"/>
              <a:cs typeface="CordiaUPC" panose="020B0502040204020203" pitchFamily="34" charset="-34"/>
            </a:endParaRPr>
          </a:p>
        </p:txBody>
      </p:sp>
    </p:spTree>
    <p:extLst>
      <p:ext uri="{BB962C8B-B14F-4D97-AF65-F5344CB8AC3E}">
        <p14:creationId xmlns:p14="http://schemas.microsoft.com/office/powerpoint/2010/main" val="3253166188"/>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207177"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Solution</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932556"/>
            <a:ext cx="10809850" cy="3847207"/>
          </a:xfrm>
          <a:prstGeom prst="rect">
            <a:avLst/>
          </a:prstGeom>
          <a:noFill/>
        </p:spPr>
        <p:txBody>
          <a:bodyPr wrap="square" rtlCol="0">
            <a:spAutoFit/>
          </a:bodyPr>
          <a:lstStyle/>
          <a:p>
            <a:r>
              <a:rPr kumimoji="0" lang="en-IN" sz="2000" i="0" u="none" strike="noStrike" kern="1200" cap="none" spc="-5" normalizeH="0" baseline="0" noProof="0" dirty="0">
                <a:ln>
                  <a:noFill/>
                </a:ln>
                <a:solidFill>
                  <a:prstClr val="black"/>
                </a:solidFill>
                <a:effectLst/>
                <a:uLnTx/>
                <a:uFillTx/>
                <a:latin typeface="Segoe UI"/>
                <a:ea typeface="+mn-ea"/>
                <a:cs typeface="Segoe UI"/>
              </a:rPr>
              <a:t>Let the cost of an equipment be Rs. 100.</a:t>
            </a:r>
          </a:p>
          <a:p>
            <a:r>
              <a:rPr kumimoji="0" lang="en-IN" sz="2000" i="0" u="none" strike="noStrike" kern="1200" cap="none" spc="-5" normalizeH="0" baseline="0" noProof="0" dirty="0">
                <a:ln>
                  <a:noFill/>
                </a:ln>
                <a:solidFill>
                  <a:prstClr val="black"/>
                </a:solidFill>
                <a:effectLst/>
                <a:uLnTx/>
                <a:uFillTx/>
                <a:latin typeface="Segoe UI"/>
                <a:ea typeface="+mn-ea"/>
                <a:cs typeface="Segoe UI"/>
              </a:rPr>
              <a:t>Now the percentages of depreciation at the end of 1st, 2nd, 3rd years are 15, 13.5, 12,</a:t>
            </a:r>
          </a:p>
          <a:p>
            <a:r>
              <a:rPr kumimoji="0" lang="en-IN" sz="2000" i="0" u="none" strike="noStrike" kern="1200" cap="none" spc="-5" normalizeH="0" baseline="0" noProof="0" dirty="0">
                <a:ln>
                  <a:noFill/>
                </a:ln>
                <a:solidFill>
                  <a:prstClr val="black"/>
                </a:solidFill>
                <a:effectLst/>
                <a:uLnTx/>
                <a:uFillTx/>
                <a:latin typeface="Segoe UI"/>
                <a:ea typeface="+mn-ea"/>
                <a:cs typeface="Segoe UI"/>
              </a:rPr>
              <a:t>which are in A.P., with a = 15 and d = - 1.5.</a:t>
            </a:r>
          </a:p>
          <a:p>
            <a:endParaRPr kumimoji="0" lang="en-IN" sz="2000" i="0" u="none" strike="noStrike" kern="1200" cap="none" spc="-5" normalizeH="0" baseline="0" noProof="0" dirty="0">
              <a:ln>
                <a:noFill/>
              </a:ln>
              <a:solidFill>
                <a:prstClr val="black"/>
              </a:solidFill>
              <a:effectLst/>
              <a:uLnTx/>
              <a:uFillTx/>
              <a:latin typeface="Segoe UI"/>
              <a:ea typeface="+mn-ea"/>
              <a:cs typeface="Segoe UI"/>
            </a:endParaRPr>
          </a:p>
          <a:p>
            <a:r>
              <a:rPr kumimoji="0" lang="en-IN" sz="2000" i="0" u="none" strike="noStrike" kern="1200" cap="none" spc="-5" normalizeH="0" baseline="0" noProof="0" dirty="0">
                <a:ln>
                  <a:noFill/>
                </a:ln>
                <a:solidFill>
                  <a:prstClr val="black"/>
                </a:solidFill>
                <a:effectLst/>
                <a:uLnTx/>
                <a:uFillTx/>
                <a:latin typeface="Segoe UI"/>
                <a:ea typeface="+mn-ea"/>
                <a:cs typeface="Segoe UI"/>
              </a:rPr>
              <a:t>Hence, percentage of depreciation in the tenth year = a + (10-1) d</a:t>
            </a:r>
          </a:p>
          <a:p>
            <a:r>
              <a:rPr kumimoji="0" lang="en-IN" sz="2000" i="0" u="none" strike="noStrike" kern="1200" cap="none" spc="-5" normalizeH="0" baseline="0" noProof="0" dirty="0">
                <a:ln>
                  <a:noFill/>
                </a:ln>
                <a:solidFill>
                  <a:prstClr val="black"/>
                </a:solidFill>
                <a:effectLst/>
                <a:uLnTx/>
                <a:uFillTx/>
                <a:latin typeface="Segoe UI"/>
                <a:ea typeface="+mn-ea"/>
                <a:cs typeface="Segoe UI"/>
              </a:rPr>
              <a:t>= 15 + 9 (-1.5) = 1.5</a:t>
            </a:r>
          </a:p>
          <a:p>
            <a:endParaRPr kumimoji="0" lang="en-IN" sz="2000" i="0" u="none" strike="noStrike" kern="1200" cap="none" spc="-5" normalizeH="0" baseline="0" noProof="0" dirty="0">
              <a:ln>
                <a:noFill/>
              </a:ln>
              <a:solidFill>
                <a:prstClr val="black"/>
              </a:solidFill>
              <a:effectLst/>
              <a:uLnTx/>
              <a:uFillTx/>
              <a:latin typeface="Segoe UI"/>
              <a:ea typeface="+mn-ea"/>
              <a:cs typeface="Segoe UI"/>
            </a:endParaRPr>
          </a:p>
          <a:p>
            <a:r>
              <a:rPr kumimoji="0" lang="en-IN" sz="2000" i="0" u="none" strike="noStrike" kern="1200" cap="none" spc="-5" normalizeH="0" baseline="0" noProof="0" dirty="0">
                <a:ln>
                  <a:noFill/>
                </a:ln>
                <a:solidFill>
                  <a:prstClr val="black"/>
                </a:solidFill>
                <a:effectLst/>
                <a:uLnTx/>
                <a:uFillTx/>
                <a:latin typeface="Segoe UI"/>
                <a:ea typeface="+mn-ea"/>
                <a:cs typeface="Segoe UI"/>
              </a:rPr>
              <a:t>Also total value depreciated in 10 years = 15 + 13.5 + 12 + ... + 1.5 = 82.5  Hence, the value of equipment at the end of 10 years=100 - 82.5 = 17.5.</a:t>
            </a:r>
          </a:p>
          <a:p>
            <a:endParaRPr kumimoji="0" lang="en-IN" sz="2000" i="0" u="none" strike="noStrike" kern="1200" cap="none" spc="-5" normalizeH="0" baseline="0" noProof="0" dirty="0">
              <a:ln>
                <a:noFill/>
              </a:ln>
              <a:solidFill>
                <a:prstClr val="black"/>
              </a:solidFill>
              <a:effectLst/>
              <a:uLnTx/>
              <a:uFillTx/>
              <a:latin typeface="Segoe UI"/>
              <a:ea typeface="+mn-ea"/>
              <a:cs typeface="Segoe UI"/>
            </a:endParaRPr>
          </a:p>
          <a:p>
            <a:r>
              <a:rPr kumimoji="0" lang="en-IN" sz="2000" i="0" u="none" strike="noStrike" kern="1200" cap="none" spc="-5" normalizeH="0" baseline="0" noProof="0" dirty="0">
                <a:ln>
                  <a:noFill/>
                </a:ln>
                <a:solidFill>
                  <a:prstClr val="black"/>
                </a:solidFill>
                <a:effectLst/>
                <a:uLnTx/>
                <a:uFillTx/>
                <a:latin typeface="Segoe UI"/>
                <a:ea typeface="+mn-ea"/>
                <a:cs typeface="Segoe UI"/>
              </a:rPr>
              <a:t>The total cost being Rs. 6,00,000/100 * 17.5 = Rs. 1,05,000.</a:t>
            </a:r>
          </a:p>
          <a:p>
            <a:endParaRPr lang="en-US" sz="24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601530972"/>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199" y="681037"/>
            <a:ext cx="7241771" cy="741176"/>
          </a:xfrm>
          <a:solidFill>
            <a:srgbClr val="FCD3C2"/>
          </a:solidFill>
        </p:spPr>
        <p:txBody>
          <a:bodyPr>
            <a:normAutofit fontScale="90000"/>
          </a:bodyPr>
          <a:lstStyle/>
          <a:p>
            <a:r>
              <a:rPr lang="en-GB" sz="4400" b="1" i="1" dirty="0">
                <a:latin typeface="Segoe UI" pitchFamily="34" charset="0"/>
                <a:ea typeface="Segoe UI" panose="020B0502040204020203" pitchFamily="34" charset="0"/>
                <a:cs typeface="Segoe UI" pitchFamily="34" charset="0"/>
              </a:rPr>
              <a:t>Geometric Progression ( G.P. )</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2728952"/>
              </a:xfrm>
              <a:prstGeom prst="rect">
                <a:avLst/>
              </a:prstGeom>
              <a:noFill/>
            </p:spPr>
            <p:txBody>
              <a:bodyPr wrap="square" rtlCol="0">
                <a:spAutoFit/>
              </a:bodyPr>
              <a:lstStyle/>
              <a:p>
                <a:pPr marL="355600" marR="5080" indent="-342900">
                  <a:spcBef>
                    <a:spcPts val="100"/>
                  </a:spcBef>
                  <a:buFont typeface="Arial" panose="020B0604020202020204" pitchFamily="34" charset="0"/>
                  <a:buChar char="•"/>
                  <a:defRPr/>
                </a:pPr>
                <a:r>
                  <a:rPr lang="en-IN" sz="2400" dirty="0">
                    <a:solidFill>
                      <a:prstClr val="black"/>
                    </a:solidFill>
                    <a:latin typeface="Segoe UI"/>
                    <a:cs typeface="Segoe UI"/>
                  </a:rPr>
                  <a:t>A Geometric Progression (GP) is formed by multiplying a starting number (</a:t>
                </a:r>
                <a14:m>
                  <m:oMath xmlns:m="http://schemas.openxmlformats.org/officeDocument/2006/math">
                    <m:sSub>
                      <m:sSubPr>
                        <m:ctrlPr>
                          <a:rPr lang="en-US" sz="2400" b="0" i="1" dirty="0" smtClean="0">
                            <a:solidFill>
                              <a:prstClr val="black"/>
                            </a:solidFill>
                            <a:latin typeface="Cambria Math" panose="02040503050406030204" pitchFamily="18" charset="0"/>
                            <a:cs typeface="Segoe UI"/>
                          </a:rPr>
                        </m:ctrlPr>
                      </m:sSubPr>
                      <m:e>
                        <m:r>
                          <a:rPr lang="en-IN" sz="2400" i="1" dirty="0" smtClean="0">
                            <a:solidFill>
                              <a:prstClr val="black"/>
                            </a:solidFill>
                            <a:latin typeface="Cambria Math" panose="02040503050406030204" pitchFamily="18" charset="0"/>
                            <a:cs typeface="Segoe UI"/>
                          </a:rPr>
                          <m:t>𝑎</m:t>
                        </m:r>
                      </m:e>
                      <m:sub>
                        <m:r>
                          <a:rPr lang="en-IN" sz="2400" i="1" dirty="0" smtClean="0">
                            <a:solidFill>
                              <a:prstClr val="black"/>
                            </a:solidFill>
                            <a:latin typeface="Cambria Math" panose="02040503050406030204" pitchFamily="18" charset="0"/>
                            <a:cs typeface="Segoe UI"/>
                          </a:rPr>
                          <m:t>1</m:t>
                        </m:r>
                      </m:sub>
                    </m:sSub>
                  </m:oMath>
                </a14:m>
                <a:r>
                  <a:rPr lang="en-IN" sz="2400" dirty="0">
                    <a:solidFill>
                      <a:prstClr val="black"/>
                    </a:solidFill>
                    <a:latin typeface="Segoe UI"/>
                    <a:cs typeface="Segoe UI"/>
                  </a:rPr>
                  <a:t>) by a number r, called the common ratio.</a:t>
                </a:r>
              </a:p>
              <a:p>
                <a:pPr marL="355600" marR="5080" indent="-342900">
                  <a:spcBef>
                    <a:spcPts val="100"/>
                  </a:spcBef>
                  <a:buFont typeface="Arial" panose="020B0604020202020204" pitchFamily="34" charset="0"/>
                  <a:buChar char="•"/>
                  <a:defRPr/>
                </a:pPr>
                <a:r>
                  <a:rPr lang="en-IN" sz="2400" dirty="0" err="1">
                    <a:solidFill>
                      <a:prstClr val="black"/>
                    </a:solidFill>
                    <a:latin typeface="Segoe UI"/>
                    <a:cs typeface="Segoe UI"/>
                  </a:rPr>
                  <a:t>Eg</a:t>
                </a:r>
                <a:r>
                  <a:rPr lang="en-IN" sz="2400" dirty="0">
                    <a:solidFill>
                      <a:prstClr val="black"/>
                    </a:solidFill>
                    <a:latin typeface="Segoe UI"/>
                    <a:cs typeface="Segoe UI"/>
                  </a:rPr>
                  <a:t> The progression 5,10,20,40,80,160, has first term </a:t>
                </a:r>
                <a14:m>
                  <m:oMath xmlns:m="http://schemas.openxmlformats.org/officeDocument/2006/math">
                    <m:sSub>
                      <m:sSubPr>
                        <m:ctrlPr>
                          <a:rPr lang="en-US" sz="2400" b="0" i="1" dirty="0" smtClean="0">
                            <a:solidFill>
                              <a:prstClr val="black"/>
                            </a:solidFill>
                            <a:latin typeface="Cambria Math" panose="02040503050406030204" pitchFamily="18" charset="0"/>
                            <a:cs typeface="Segoe UI"/>
                          </a:rPr>
                        </m:ctrlPr>
                      </m:sSubPr>
                      <m:e>
                        <m:r>
                          <a:rPr lang="en-IN" sz="2400" i="1" dirty="0" smtClean="0">
                            <a:solidFill>
                              <a:prstClr val="black"/>
                            </a:solidFill>
                            <a:latin typeface="Cambria Math" panose="02040503050406030204" pitchFamily="18" charset="0"/>
                            <a:cs typeface="Segoe UI"/>
                          </a:rPr>
                          <m:t>𝑎</m:t>
                        </m:r>
                      </m:e>
                      <m:sub>
                        <m:r>
                          <a:rPr lang="en-IN" sz="2400" i="1" dirty="0" smtClean="0">
                            <a:solidFill>
                              <a:prstClr val="black"/>
                            </a:solidFill>
                            <a:latin typeface="Cambria Math" panose="02040503050406030204" pitchFamily="18" charset="0"/>
                            <a:cs typeface="Segoe UI"/>
                          </a:rPr>
                          <m:t>1</m:t>
                        </m:r>
                      </m:sub>
                    </m:sSub>
                    <m:r>
                      <a:rPr lang="en-IN" sz="2400" i="1" dirty="0" smtClean="0">
                        <a:solidFill>
                          <a:prstClr val="black"/>
                        </a:solidFill>
                        <a:latin typeface="Cambria Math" panose="02040503050406030204" pitchFamily="18" charset="0"/>
                        <a:cs typeface="Segoe UI"/>
                      </a:rPr>
                      <m:t>=5</m:t>
                    </m:r>
                  </m:oMath>
                </a14:m>
                <a:r>
                  <a:rPr lang="en-IN" sz="2400" dirty="0">
                    <a:solidFill>
                      <a:prstClr val="black"/>
                    </a:solidFill>
                    <a:latin typeface="Segoe UI"/>
                    <a:cs typeface="Segoe UI"/>
                  </a:rPr>
                  <a:t>, and common ratio r=2.</a:t>
                </a:r>
              </a:p>
              <a:p>
                <a:pPr marL="355600" marR="5080" indent="-342900">
                  <a:spcBef>
                    <a:spcPts val="100"/>
                  </a:spcBef>
                  <a:buFont typeface="Arial" panose="020B0604020202020204" pitchFamily="34" charset="0"/>
                  <a:buChar char="•"/>
                  <a:defRPr/>
                </a:pPr>
                <a:r>
                  <a:rPr lang="en-IN" sz="2400" dirty="0">
                    <a:solidFill>
                      <a:prstClr val="black"/>
                    </a:solidFill>
                    <a:latin typeface="Segoe UI"/>
                    <a:cs typeface="Segoe UI"/>
                  </a:rPr>
                  <a:t>In this example, we started with 5 and multiplied by 2 each time to get the  next number in the progression.</a:t>
                </a: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2728952"/>
              </a:xfrm>
              <a:prstGeom prst="rect">
                <a:avLst/>
              </a:prstGeom>
              <a:blipFill>
                <a:blip r:embed="rId3"/>
                <a:stretch>
                  <a:fillRect l="-620" t="-1566"/>
                </a:stretch>
              </a:blipFill>
            </p:spPr>
            <p:txBody>
              <a:bodyPr/>
              <a:lstStyle/>
              <a:p>
                <a:r>
                  <a:rPr lang="en-US">
                    <a:noFill/>
                  </a:rPr>
                  <a:t> </a:t>
                </a:r>
              </a:p>
            </p:txBody>
          </p:sp>
        </mc:Fallback>
      </mc:AlternateContent>
    </p:spTree>
    <p:extLst>
      <p:ext uri="{BB962C8B-B14F-4D97-AF65-F5344CB8AC3E}">
        <p14:creationId xmlns:p14="http://schemas.microsoft.com/office/powerpoint/2010/main" val="3838323461"/>
      </p:ext>
    </p:extLst>
  </p:cSld>
  <p:clrMapOvr>
    <a:masterClrMapping/>
  </p:clrMapOvr>
  <p:transition spd="slow">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Formulae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4201407"/>
              </a:xfrm>
              <a:prstGeom prst="rect">
                <a:avLst/>
              </a:prstGeom>
              <a:noFill/>
            </p:spPr>
            <p:txBody>
              <a:bodyPr wrap="square" rtlCol="0">
                <a:spAutoFit/>
              </a:bodyPr>
              <a:lstStyle/>
              <a:p>
                <a:pPr marL="355600" marR="5080" indent="-342900">
                  <a:spcBef>
                    <a:spcPts val="100"/>
                  </a:spcBef>
                  <a:buFont typeface="Arial" panose="020B0604020202020204" pitchFamily="34" charset="0"/>
                  <a:buChar char="•"/>
                  <a:defRPr/>
                </a:pPr>
                <a:r>
                  <a:rPr lang="en-IN" sz="2000" dirty="0">
                    <a:solidFill>
                      <a:schemeClr val="tx1">
                        <a:lumMod val="85000"/>
                        <a:lumOff val="15000"/>
                      </a:schemeClr>
                    </a:solidFill>
                    <a:latin typeface="Segoe UI"/>
                    <a:cs typeface="Segoe UI"/>
                  </a:rPr>
                  <a:t>The n-</a:t>
                </a:r>
                <a:r>
                  <a:rPr lang="en-IN" sz="2000" dirty="0" err="1">
                    <a:solidFill>
                      <a:schemeClr val="tx1">
                        <a:lumMod val="85000"/>
                        <a:lumOff val="15000"/>
                      </a:schemeClr>
                    </a:solidFill>
                    <a:latin typeface="Segoe UI"/>
                    <a:cs typeface="Segoe UI"/>
                  </a:rPr>
                  <a:t>th</a:t>
                </a:r>
                <a:r>
                  <a:rPr lang="en-IN" sz="2000" dirty="0">
                    <a:solidFill>
                      <a:schemeClr val="tx1">
                        <a:lumMod val="85000"/>
                        <a:lumOff val="15000"/>
                      </a:schemeClr>
                    </a:solidFill>
                    <a:latin typeface="Segoe UI"/>
                    <a:cs typeface="Segoe UI"/>
                  </a:rPr>
                  <a:t> term of a geometric progression is given by </a:t>
                </a:r>
                <a14:m>
                  <m:oMath xmlns:m="http://schemas.openxmlformats.org/officeDocument/2006/math">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𝑎</m:t>
                        </m:r>
                      </m:e>
                      <m:sub>
                        <m:r>
                          <a:rPr lang="en-US" sz="2000" b="0" i="1" smtClean="0">
                            <a:solidFill>
                              <a:schemeClr val="tx1">
                                <a:lumMod val="85000"/>
                                <a:lumOff val="15000"/>
                              </a:schemeClr>
                            </a:solidFill>
                            <a:latin typeface="Cambria Math" panose="02040503050406030204" pitchFamily="18" charset="0"/>
                            <a:cs typeface="Segoe UI"/>
                          </a:rPr>
                          <m:t>𝑛</m:t>
                        </m:r>
                      </m:sub>
                    </m:sSub>
                    <m:r>
                      <a:rPr lang="en-US" sz="2000" b="0" i="1" smtClean="0">
                        <a:solidFill>
                          <a:schemeClr val="tx1">
                            <a:lumMod val="85000"/>
                            <a:lumOff val="15000"/>
                          </a:schemeClr>
                        </a:solidFill>
                        <a:latin typeface="Cambria Math" panose="02040503050406030204" pitchFamily="18" charset="0"/>
                        <a:cs typeface="Segoe UI"/>
                      </a:rPr>
                      <m:t>=</m:t>
                    </m:r>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𝑎</m:t>
                        </m:r>
                      </m:e>
                      <m:sub>
                        <m:r>
                          <a:rPr lang="en-US" sz="2000" b="0" i="1" smtClean="0">
                            <a:solidFill>
                              <a:schemeClr val="tx1">
                                <a:lumMod val="85000"/>
                                <a:lumOff val="15000"/>
                              </a:schemeClr>
                            </a:solidFill>
                            <a:latin typeface="Cambria Math" panose="02040503050406030204" pitchFamily="18" charset="0"/>
                            <a:cs typeface="Segoe UI"/>
                          </a:rPr>
                          <m:t>1</m:t>
                        </m:r>
                      </m:sub>
                    </m:sSub>
                    <m:sSup>
                      <m:sSupPr>
                        <m:ctrlPr>
                          <a:rPr lang="en-US" sz="2000" b="0" i="1" smtClean="0">
                            <a:solidFill>
                              <a:schemeClr val="tx1">
                                <a:lumMod val="85000"/>
                                <a:lumOff val="15000"/>
                              </a:schemeClr>
                            </a:solidFill>
                            <a:latin typeface="Cambria Math" panose="02040503050406030204" pitchFamily="18" charset="0"/>
                            <a:cs typeface="Segoe UI"/>
                          </a:rPr>
                        </m:ctrlPr>
                      </m:sSupPr>
                      <m:e>
                        <m:r>
                          <a:rPr lang="en-US" sz="2000" b="0" i="1" smtClean="0">
                            <a:solidFill>
                              <a:schemeClr val="tx1">
                                <a:lumMod val="85000"/>
                                <a:lumOff val="15000"/>
                              </a:schemeClr>
                            </a:solidFill>
                            <a:latin typeface="Cambria Math" panose="02040503050406030204" pitchFamily="18" charset="0"/>
                            <a:cs typeface="Segoe UI"/>
                          </a:rPr>
                          <m:t>𝑟</m:t>
                        </m:r>
                      </m:e>
                      <m:sup>
                        <m:r>
                          <a:rPr lang="en-US" sz="2000" b="0" i="1" smtClean="0">
                            <a:solidFill>
                              <a:schemeClr val="tx1">
                                <a:lumMod val="85000"/>
                                <a:lumOff val="15000"/>
                              </a:schemeClr>
                            </a:solidFill>
                            <a:latin typeface="Cambria Math" panose="02040503050406030204" pitchFamily="18" charset="0"/>
                            <a:cs typeface="Segoe UI"/>
                          </a:rPr>
                          <m:t>𝑛</m:t>
                        </m:r>
                        <m:r>
                          <a:rPr lang="en-US" sz="2000" b="0" i="1" smtClean="0">
                            <a:solidFill>
                              <a:schemeClr val="tx1">
                                <a:lumMod val="85000"/>
                                <a:lumOff val="15000"/>
                              </a:schemeClr>
                            </a:solidFill>
                            <a:latin typeface="Cambria Math" panose="02040503050406030204" pitchFamily="18" charset="0"/>
                            <a:cs typeface="Segoe UI"/>
                          </a:rPr>
                          <m:t>−1</m:t>
                        </m:r>
                      </m:sup>
                    </m:sSup>
                  </m:oMath>
                </a14:m>
                <a:endParaRPr lang="en-US" sz="2000" b="0" dirty="0">
                  <a:solidFill>
                    <a:schemeClr val="tx1">
                      <a:lumMod val="85000"/>
                      <a:lumOff val="15000"/>
                    </a:schemeClr>
                  </a:solidFill>
                  <a:latin typeface="Segoe UI"/>
                  <a:cs typeface="Segoe UI"/>
                </a:endParaRPr>
              </a:p>
              <a:p>
                <a:pPr marL="12700" marR="5080">
                  <a:spcBef>
                    <a:spcPts val="100"/>
                  </a:spcBef>
                  <a:defRPr/>
                </a:pPr>
                <a:r>
                  <a:rPr lang="en-US" sz="2000" dirty="0">
                    <a:solidFill>
                      <a:schemeClr val="tx1">
                        <a:lumMod val="85000"/>
                        <a:lumOff val="15000"/>
                      </a:schemeClr>
                    </a:solidFill>
                    <a:latin typeface="+mj-lt"/>
                    <a:cs typeface="Segoe UI"/>
                  </a:rPr>
                  <a:t>The first term is </a:t>
                </a:r>
                <a14:m>
                  <m:oMath xmlns:m="http://schemas.openxmlformats.org/officeDocument/2006/math">
                    <m:sSub>
                      <m:sSubPr>
                        <m:ctrlPr>
                          <a:rPr lang="en-US" sz="2000" i="1" smtClean="0">
                            <a:solidFill>
                              <a:schemeClr val="tx1">
                                <a:lumMod val="85000"/>
                                <a:lumOff val="15000"/>
                              </a:schemeClr>
                            </a:solidFill>
                            <a:latin typeface="+mj-lt"/>
                            <a:cs typeface="Segoe UI"/>
                          </a:rPr>
                        </m:ctrlPr>
                      </m:sSubPr>
                      <m:e>
                        <m:r>
                          <a:rPr lang="en-US" sz="2000" b="0" i="1" smtClean="0">
                            <a:solidFill>
                              <a:schemeClr val="tx1">
                                <a:lumMod val="85000"/>
                                <a:lumOff val="15000"/>
                              </a:schemeClr>
                            </a:solidFill>
                            <a:latin typeface="+mj-lt"/>
                            <a:cs typeface="Segoe UI"/>
                          </a:rPr>
                          <m:t>𝑎</m:t>
                        </m:r>
                      </m:e>
                      <m:sub>
                        <m:r>
                          <a:rPr lang="en-US" sz="2000" b="0" i="1" smtClean="0">
                            <a:solidFill>
                              <a:schemeClr val="tx1">
                                <a:lumMod val="85000"/>
                                <a:lumOff val="15000"/>
                              </a:schemeClr>
                            </a:solidFill>
                            <a:latin typeface="+mj-lt"/>
                            <a:cs typeface="Segoe UI"/>
                          </a:rPr>
                          <m:t>1</m:t>
                        </m:r>
                      </m:sub>
                    </m:sSub>
                  </m:oMath>
                </a14:m>
                <a:endParaRPr lang="en-US" sz="2000" dirty="0">
                  <a:solidFill>
                    <a:schemeClr val="tx1">
                      <a:lumMod val="85000"/>
                      <a:lumOff val="15000"/>
                    </a:schemeClr>
                  </a:solidFill>
                  <a:latin typeface="+mj-lt"/>
                  <a:cs typeface="Segoe UI"/>
                </a:endParaRPr>
              </a:p>
              <a:p>
                <a:pPr marL="12700" marR="5080">
                  <a:spcBef>
                    <a:spcPts val="100"/>
                  </a:spcBef>
                  <a:defRPr/>
                </a:pPr>
                <a:r>
                  <a:rPr lang="en-US" sz="2000" dirty="0">
                    <a:solidFill>
                      <a:schemeClr val="tx1">
                        <a:lumMod val="85000"/>
                        <a:lumOff val="15000"/>
                      </a:schemeClr>
                    </a:solidFill>
                    <a:latin typeface="+mj-lt"/>
                    <a:cs typeface="Segoe UI"/>
                  </a:rPr>
                  <a:t>	</a:t>
                </a:r>
                <a:r>
                  <a:rPr lang="en-US" sz="2000" dirty="0">
                    <a:solidFill>
                      <a:schemeClr val="accent1">
                        <a:lumMod val="50000"/>
                      </a:schemeClr>
                    </a:solidFill>
                    <a:latin typeface="+mj-lt"/>
                    <a:cs typeface="Segoe UI"/>
                  </a:rPr>
                  <a:t>The second term is obtained by multiplying the first by r : </a:t>
                </a:r>
                <a14:m>
                  <m:oMath xmlns:m="http://schemas.openxmlformats.org/officeDocument/2006/math">
                    <m:sSub>
                      <m:sSubPr>
                        <m:ctrlPr>
                          <a:rPr lang="en-US" sz="2000" i="1" smtClean="0">
                            <a:solidFill>
                              <a:schemeClr val="accent1">
                                <a:lumMod val="50000"/>
                              </a:schemeClr>
                            </a:solidFill>
                            <a:latin typeface="+mj-lt"/>
                            <a:cs typeface="Segoe UI"/>
                          </a:rPr>
                        </m:ctrlPr>
                      </m:sSubPr>
                      <m:e>
                        <m:r>
                          <a:rPr lang="en-US" sz="2000" b="0" i="1" smtClean="0">
                            <a:solidFill>
                              <a:schemeClr val="accent1">
                                <a:lumMod val="50000"/>
                              </a:schemeClr>
                            </a:solidFill>
                            <a:latin typeface="+mj-lt"/>
                            <a:cs typeface="Segoe UI"/>
                          </a:rPr>
                          <m:t>𝑎</m:t>
                        </m:r>
                      </m:e>
                      <m:sub>
                        <m:r>
                          <a:rPr lang="en-US" sz="2000" b="0" i="1" smtClean="0">
                            <a:solidFill>
                              <a:schemeClr val="accent1">
                                <a:lumMod val="50000"/>
                              </a:schemeClr>
                            </a:solidFill>
                            <a:latin typeface="+mj-lt"/>
                            <a:cs typeface="Segoe UI"/>
                          </a:rPr>
                          <m:t>1</m:t>
                        </m:r>
                      </m:sub>
                    </m:sSub>
                    <m:r>
                      <a:rPr lang="en-US" sz="2000" b="0" i="1" smtClean="0">
                        <a:solidFill>
                          <a:schemeClr val="accent1">
                            <a:lumMod val="50000"/>
                          </a:schemeClr>
                        </a:solidFill>
                        <a:latin typeface="+mj-lt"/>
                        <a:cs typeface="Segoe UI"/>
                      </a:rPr>
                      <m:t>𝑟</m:t>
                    </m:r>
                  </m:oMath>
                </a14:m>
                <a:endParaRPr lang="en-US" sz="2000" dirty="0">
                  <a:solidFill>
                    <a:schemeClr val="accent1">
                      <a:lumMod val="50000"/>
                    </a:schemeClr>
                  </a:solidFill>
                  <a:latin typeface="+mj-lt"/>
                  <a:cs typeface="Segoe UI"/>
                </a:endParaRPr>
              </a:p>
              <a:p>
                <a:pPr marL="12700" marR="5080">
                  <a:spcBef>
                    <a:spcPts val="100"/>
                  </a:spcBef>
                  <a:defRPr/>
                </a:pPr>
                <a:r>
                  <a:rPr lang="en-US" sz="2000" dirty="0">
                    <a:solidFill>
                      <a:schemeClr val="accent1">
                        <a:lumMod val="50000"/>
                      </a:schemeClr>
                    </a:solidFill>
                    <a:latin typeface="+mj-lt"/>
                    <a:cs typeface="Segoe UI"/>
                  </a:rPr>
                  <a:t>		The third term is obtained by multiplying the second by r : </a:t>
                </a:r>
                <a14:m>
                  <m:oMath xmlns:m="http://schemas.openxmlformats.org/officeDocument/2006/math">
                    <m:sSub>
                      <m:sSubPr>
                        <m:ctrlPr>
                          <a:rPr lang="en-US" sz="2000" i="1" smtClean="0">
                            <a:solidFill>
                              <a:schemeClr val="accent1">
                                <a:lumMod val="50000"/>
                              </a:schemeClr>
                            </a:solidFill>
                            <a:latin typeface="+mj-lt"/>
                            <a:cs typeface="Segoe UI"/>
                          </a:rPr>
                        </m:ctrlPr>
                      </m:sSubPr>
                      <m:e>
                        <m:r>
                          <a:rPr lang="en-US" sz="2000" b="0" i="1" smtClean="0">
                            <a:solidFill>
                              <a:schemeClr val="accent1">
                                <a:lumMod val="50000"/>
                              </a:schemeClr>
                            </a:solidFill>
                            <a:latin typeface="+mj-lt"/>
                            <a:cs typeface="Segoe UI"/>
                          </a:rPr>
                          <m:t>𝑎</m:t>
                        </m:r>
                      </m:e>
                      <m:sub>
                        <m:r>
                          <a:rPr lang="en-US" sz="2000" b="0" i="1" smtClean="0">
                            <a:solidFill>
                              <a:schemeClr val="accent1">
                                <a:lumMod val="50000"/>
                              </a:schemeClr>
                            </a:solidFill>
                            <a:latin typeface="+mj-lt"/>
                            <a:cs typeface="Segoe UI"/>
                          </a:rPr>
                          <m:t>1</m:t>
                        </m:r>
                      </m:sub>
                    </m:sSub>
                    <m:sSup>
                      <m:sSupPr>
                        <m:ctrlPr>
                          <a:rPr lang="en-US" sz="2000" i="1" smtClean="0">
                            <a:solidFill>
                              <a:schemeClr val="accent1">
                                <a:lumMod val="50000"/>
                              </a:schemeClr>
                            </a:solidFill>
                            <a:latin typeface="+mj-lt"/>
                            <a:cs typeface="Segoe UI"/>
                          </a:rPr>
                        </m:ctrlPr>
                      </m:sSupPr>
                      <m:e>
                        <m:r>
                          <a:rPr lang="en-US" sz="2000" b="0" i="1" smtClean="0">
                            <a:solidFill>
                              <a:schemeClr val="accent1">
                                <a:lumMod val="50000"/>
                              </a:schemeClr>
                            </a:solidFill>
                            <a:latin typeface="+mj-lt"/>
                            <a:cs typeface="Segoe UI"/>
                          </a:rPr>
                          <m:t>𝑟</m:t>
                        </m:r>
                      </m:e>
                      <m:sup>
                        <m:r>
                          <a:rPr lang="en-US" sz="2000" b="0" i="1" smtClean="0">
                            <a:solidFill>
                              <a:schemeClr val="accent1">
                                <a:lumMod val="50000"/>
                              </a:schemeClr>
                            </a:solidFill>
                            <a:latin typeface="+mj-lt"/>
                            <a:cs typeface="Segoe UI"/>
                          </a:rPr>
                          <m:t>2</m:t>
                        </m:r>
                      </m:sup>
                    </m:sSup>
                  </m:oMath>
                </a14:m>
                <a:endParaRPr lang="en-US" sz="2000" dirty="0">
                  <a:solidFill>
                    <a:schemeClr val="accent1">
                      <a:lumMod val="50000"/>
                    </a:schemeClr>
                  </a:solidFill>
                  <a:latin typeface="+mj-lt"/>
                  <a:cs typeface="Segoe UI"/>
                </a:endParaRPr>
              </a:p>
              <a:p>
                <a:pPr marL="12700" marR="5080">
                  <a:spcBef>
                    <a:spcPts val="100"/>
                  </a:spcBef>
                  <a:defRPr/>
                </a:pPr>
                <a:r>
                  <a:rPr lang="en-US" sz="2000" dirty="0">
                    <a:solidFill>
                      <a:schemeClr val="accent1">
                        <a:lumMod val="50000"/>
                      </a:schemeClr>
                    </a:solidFill>
                    <a:latin typeface="+mj-lt"/>
                    <a:cs typeface="Segoe UI"/>
                  </a:rPr>
                  <a:t>			The fourth term is obtained by multiplying the third by r : </a:t>
                </a:r>
                <a14:m>
                  <m:oMath xmlns:m="http://schemas.openxmlformats.org/officeDocument/2006/math">
                    <m:sSub>
                      <m:sSubPr>
                        <m:ctrlPr>
                          <a:rPr lang="en-US" sz="2000" i="1" smtClean="0">
                            <a:solidFill>
                              <a:schemeClr val="accent1">
                                <a:lumMod val="50000"/>
                              </a:schemeClr>
                            </a:solidFill>
                            <a:latin typeface="+mj-lt"/>
                            <a:cs typeface="Segoe UI"/>
                          </a:rPr>
                        </m:ctrlPr>
                      </m:sSubPr>
                      <m:e>
                        <m:r>
                          <a:rPr lang="en-US" sz="2000" b="0" i="1" smtClean="0">
                            <a:solidFill>
                              <a:schemeClr val="accent1">
                                <a:lumMod val="50000"/>
                              </a:schemeClr>
                            </a:solidFill>
                            <a:latin typeface="+mj-lt"/>
                            <a:cs typeface="Segoe UI"/>
                          </a:rPr>
                          <m:t>𝑎</m:t>
                        </m:r>
                      </m:e>
                      <m:sub>
                        <m:r>
                          <a:rPr lang="en-US" sz="2000" b="0" i="1" smtClean="0">
                            <a:solidFill>
                              <a:schemeClr val="accent1">
                                <a:lumMod val="50000"/>
                              </a:schemeClr>
                            </a:solidFill>
                            <a:latin typeface="+mj-lt"/>
                            <a:cs typeface="Segoe UI"/>
                          </a:rPr>
                          <m:t>1</m:t>
                        </m:r>
                      </m:sub>
                    </m:sSub>
                    <m:sSup>
                      <m:sSupPr>
                        <m:ctrlPr>
                          <a:rPr lang="en-US" sz="2000" i="0" smtClean="0">
                            <a:solidFill>
                              <a:schemeClr val="accent1">
                                <a:lumMod val="50000"/>
                              </a:schemeClr>
                            </a:solidFill>
                            <a:latin typeface="+mj-lt"/>
                            <a:cs typeface="Segoe UI"/>
                          </a:rPr>
                        </m:ctrlPr>
                      </m:sSupPr>
                      <m:e>
                        <m:r>
                          <a:rPr lang="en-US" sz="2000" b="0" i="1" smtClean="0">
                            <a:solidFill>
                              <a:schemeClr val="accent1">
                                <a:lumMod val="50000"/>
                              </a:schemeClr>
                            </a:solidFill>
                            <a:latin typeface="+mj-lt"/>
                            <a:cs typeface="Segoe UI"/>
                          </a:rPr>
                          <m:t>𝑟</m:t>
                        </m:r>
                      </m:e>
                      <m:sup>
                        <m:r>
                          <a:rPr lang="en-US" sz="2000" b="0" i="0" smtClean="0">
                            <a:solidFill>
                              <a:schemeClr val="accent1">
                                <a:lumMod val="50000"/>
                              </a:schemeClr>
                            </a:solidFill>
                            <a:latin typeface="+mj-lt"/>
                            <a:cs typeface="Segoe UI"/>
                          </a:rPr>
                          <m:t>3</m:t>
                        </m:r>
                      </m:sup>
                    </m:sSup>
                  </m:oMath>
                </a14:m>
                <a:endParaRPr lang="en-US" sz="2000" dirty="0">
                  <a:solidFill>
                    <a:schemeClr val="accent1">
                      <a:lumMod val="50000"/>
                    </a:schemeClr>
                  </a:solidFill>
                  <a:latin typeface="+mj-lt"/>
                  <a:cs typeface="Segoe UI"/>
                </a:endParaRPr>
              </a:p>
              <a:p>
                <a:pPr marL="12700" marR="5080">
                  <a:spcBef>
                    <a:spcPts val="100"/>
                  </a:spcBef>
                  <a:defRPr/>
                </a:pPr>
                <a:endParaRPr lang="en-US" sz="2000" dirty="0">
                  <a:solidFill>
                    <a:schemeClr val="tx1">
                      <a:lumMod val="85000"/>
                      <a:lumOff val="15000"/>
                    </a:schemeClr>
                  </a:solidFill>
                  <a:latin typeface="+mj-lt"/>
                  <a:cs typeface="Segoe UI"/>
                </a:endParaRPr>
              </a:p>
              <a:p>
                <a:pPr marL="12700" marR="5080">
                  <a:spcBef>
                    <a:spcPts val="100"/>
                  </a:spcBef>
                  <a:defRPr/>
                </a:pPr>
                <a:r>
                  <a:rPr lang="en-US" sz="2000" dirty="0">
                    <a:solidFill>
                      <a:schemeClr val="tx1">
                        <a:lumMod val="85000"/>
                        <a:lumOff val="15000"/>
                      </a:schemeClr>
                    </a:solidFill>
                    <a:latin typeface="+mj-lt"/>
                    <a:cs typeface="Segoe UI"/>
                  </a:rPr>
                  <a:t>We continue this pattern and the general term, the n-</a:t>
                </a:r>
                <a:r>
                  <a:rPr lang="en-US" sz="2000" dirty="0" err="1">
                    <a:solidFill>
                      <a:schemeClr val="tx1">
                        <a:lumMod val="85000"/>
                        <a:lumOff val="15000"/>
                      </a:schemeClr>
                    </a:solidFill>
                    <a:latin typeface="+mj-lt"/>
                    <a:cs typeface="Segoe UI"/>
                  </a:rPr>
                  <a:t>th</a:t>
                </a:r>
                <a:r>
                  <a:rPr lang="en-US" sz="2000" dirty="0">
                    <a:solidFill>
                      <a:schemeClr val="tx1">
                        <a:lumMod val="85000"/>
                        <a:lumOff val="15000"/>
                      </a:schemeClr>
                    </a:solidFill>
                    <a:latin typeface="+mj-lt"/>
                    <a:cs typeface="Segoe UI"/>
                  </a:rPr>
                  <a:t> term is </a:t>
                </a:r>
                <a14:m>
                  <m:oMath xmlns:m="http://schemas.openxmlformats.org/officeDocument/2006/math">
                    <m:sSub>
                      <m:sSubPr>
                        <m:ctrlPr>
                          <a:rPr lang="en-US" sz="2000" i="1" smtClean="0">
                            <a:solidFill>
                              <a:schemeClr val="tx1">
                                <a:lumMod val="85000"/>
                                <a:lumOff val="15000"/>
                              </a:schemeClr>
                            </a:solidFill>
                            <a:latin typeface="+mj-lt"/>
                            <a:cs typeface="Segoe UI"/>
                          </a:rPr>
                        </m:ctrlPr>
                      </m:sSubPr>
                      <m:e>
                        <m:r>
                          <a:rPr lang="en-US" sz="2000" b="0" i="1" smtClean="0">
                            <a:solidFill>
                              <a:schemeClr val="tx1">
                                <a:lumMod val="85000"/>
                                <a:lumOff val="15000"/>
                              </a:schemeClr>
                            </a:solidFill>
                            <a:latin typeface="+mj-lt"/>
                            <a:cs typeface="Segoe UI"/>
                          </a:rPr>
                          <m:t>𝑎</m:t>
                        </m:r>
                      </m:e>
                      <m:sub>
                        <m:r>
                          <a:rPr lang="en-US" sz="2000" b="0" i="1" smtClean="0">
                            <a:solidFill>
                              <a:schemeClr val="tx1">
                                <a:lumMod val="85000"/>
                                <a:lumOff val="15000"/>
                              </a:schemeClr>
                            </a:solidFill>
                            <a:latin typeface="+mj-lt"/>
                            <a:cs typeface="Segoe UI"/>
                          </a:rPr>
                          <m:t>1</m:t>
                        </m:r>
                      </m:sub>
                    </m:sSub>
                    <m:sSup>
                      <m:sSupPr>
                        <m:ctrlPr>
                          <a:rPr lang="en-US" sz="2000" i="1" smtClean="0">
                            <a:solidFill>
                              <a:schemeClr val="tx1">
                                <a:lumMod val="85000"/>
                                <a:lumOff val="15000"/>
                              </a:schemeClr>
                            </a:solidFill>
                            <a:latin typeface="+mj-lt"/>
                            <a:cs typeface="Segoe UI"/>
                          </a:rPr>
                        </m:ctrlPr>
                      </m:sSupPr>
                      <m:e>
                        <m:r>
                          <a:rPr lang="en-US" sz="2000" b="0" i="1" smtClean="0">
                            <a:solidFill>
                              <a:schemeClr val="tx1">
                                <a:lumMod val="85000"/>
                                <a:lumOff val="15000"/>
                              </a:schemeClr>
                            </a:solidFill>
                            <a:latin typeface="+mj-lt"/>
                            <a:cs typeface="Segoe UI"/>
                          </a:rPr>
                          <m:t>𝑟</m:t>
                        </m:r>
                      </m:e>
                      <m:sup>
                        <m:r>
                          <a:rPr lang="en-US" sz="2000" b="0" i="1" smtClean="0">
                            <a:solidFill>
                              <a:schemeClr val="tx1">
                                <a:lumMod val="85000"/>
                                <a:lumOff val="15000"/>
                              </a:schemeClr>
                            </a:solidFill>
                            <a:latin typeface="+mj-lt"/>
                            <a:cs typeface="Segoe UI"/>
                          </a:rPr>
                          <m:t>𝑛</m:t>
                        </m:r>
                        <m:r>
                          <a:rPr lang="en-US" sz="2000" b="0" i="1" smtClean="0">
                            <a:solidFill>
                              <a:schemeClr val="tx1">
                                <a:lumMod val="85000"/>
                                <a:lumOff val="15000"/>
                              </a:schemeClr>
                            </a:solidFill>
                            <a:latin typeface="+mj-lt"/>
                            <a:cs typeface="Segoe UI"/>
                          </a:rPr>
                          <m:t>−1</m:t>
                        </m:r>
                      </m:sup>
                    </m:sSup>
                  </m:oMath>
                </a14:m>
                <a:endParaRPr lang="en-US" sz="2000" dirty="0">
                  <a:solidFill>
                    <a:schemeClr val="tx1">
                      <a:lumMod val="85000"/>
                      <a:lumOff val="15000"/>
                    </a:schemeClr>
                  </a:solidFill>
                  <a:latin typeface="+mj-lt"/>
                  <a:cs typeface="Segoe UI"/>
                </a:endParaRPr>
              </a:p>
              <a:p>
                <a:pPr marL="12700" marR="5080">
                  <a:spcBef>
                    <a:spcPts val="100"/>
                  </a:spcBef>
                  <a:defRPr/>
                </a:pPr>
                <a:r>
                  <a:rPr lang="en-US" sz="2000" b="0" dirty="0">
                    <a:solidFill>
                      <a:schemeClr val="tx1">
                        <a:lumMod val="85000"/>
                        <a:lumOff val="15000"/>
                      </a:schemeClr>
                    </a:solidFill>
                    <a:latin typeface="+mj-lt"/>
                    <a:cs typeface="Segoe UI"/>
                  </a:rPr>
                  <a:t> </a:t>
                </a:r>
              </a:p>
              <a:p>
                <a:pPr marL="355600" marR="5080" indent="-342900">
                  <a:spcBef>
                    <a:spcPts val="100"/>
                  </a:spcBef>
                  <a:buFont typeface="Arial" panose="020B0604020202020204" pitchFamily="34" charset="0"/>
                  <a:buChar char="•"/>
                  <a:defRPr/>
                </a:pPr>
                <a:r>
                  <a:rPr lang="en-IN" sz="2000" dirty="0">
                    <a:solidFill>
                      <a:schemeClr val="tx1">
                        <a:lumMod val="85000"/>
                        <a:lumOff val="15000"/>
                      </a:schemeClr>
                    </a:solidFill>
                    <a:latin typeface="Segoe UI"/>
                    <a:cs typeface="Segoe UI"/>
                  </a:rPr>
                  <a:t>The sum to n terms of a GP means: </a:t>
                </a:r>
                <a14:m>
                  <m:oMath xmlns:m="http://schemas.openxmlformats.org/officeDocument/2006/math">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𝑎</m:t>
                        </m:r>
                      </m:e>
                      <m:sub>
                        <m:r>
                          <a:rPr lang="en-US" sz="2000" b="0" i="1" smtClean="0">
                            <a:solidFill>
                              <a:schemeClr val="tx1">
                                <a:lumMod val="85000"/>
                                <a:lumOff val="15000"/>
                              </a:schemeClr>
                            </a:solidFill>
                            <a:latin typeface="Cambria Math" panose="02040503050406030204" pitchFamily="18" charset="0"/>
                            <a:cs typeface="Segoe UI"/>
                          </a:rPr>
                          <m:t>1</m:t>
                        </m:r>
                      </m:sub>
                    </m:sSub>
                    <m:r>
                      <a:rPr lang="en-US" sz="2000" b="0" i="1" smtClean="0">
                        <a:solidFill>
                          <a:schemeClr val="tx1">
                            <a:lumMod val="85000"/>
                            <a:lumOff val="15000"/>
                          </a:schemeClr>
                        </a:solidFill>
                        <a:latin typeface="Cambria Math" panose="02040503050406030204" pitchFamily="18" charset="0"/>
                        <a:cs typeface="Segoe UI"/>
                      </a:rPr>
                      <m:t>+</m:t>
                    </m:r>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𝑎</m:t>
                        </m:r>
                      </m:e>
                      <m:sub>
                        <m:r>
                          <a:rPr lang="en-US" sz="2000" b="0" i="1" smtClean="0">
                            <a:solidFill>
                              <a:schemeClr val="tx1">
                                <a:lumMod val="85000"/>
                                <a:lumOff val="15000"/>
                              </a:schemeClr>
                            </a:solidFill>
                            <a:latin typeface="Cambria Math" panose="02040503050406030204" pitchFamily="18" charset="0"/>
                            <a:cs typeface="Segoe UI"/>
                          </a:rPr>
                          <m:t>1</m:t>
                        </m:r>
                      </m:sub>
                    </m:sSub>
                    <m:r>
                      <a:rPr lang="en-US" sz="2000" b="0" i="1" smtClean="0">
                        <a:solidFill>
                          <a:schemeClr val="tx1">
                            <a:lumMod val="85000"/>
                            <a:lumOff val="15000"/>
                          </a:schemeClr>
                        </a:solidFill>
                        <a:latin typeface="Cambria Math" panose="02040503050406030204" pitchFamily="18" charset="0"/>
                        <a:cs typeface="Segoe UI"/>
                      </a:rPr>
                      <m:t>𝑟</m:t>
                    </m:r>
                    <m:r>
                      <a:rPr lang="en-US" sz="2000" b="0" i="1" smtClean="0">
                        <a:solidFill>
                          <a:schemeClr val="tx1">
                            <a:lumMod val="85000"/>
                            <a:lumOff val="15000"/>
                          </a:schemeClr>
                        </a:solidFill>
                        <a:latin typeface="Cambria Math" panose="02040503050406030204" pitchFamily="18" charset="0"/>
                        <a:cs typeface="Segoe UI"/>
                      </a:rPr>
                      <m:t>+</m:t>
                    </m:r>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𝑎</m:t>
                        </m:r>
                      </m:e>
                      <m:sub>
                        <m:r>
                          <a:rPr lang="en-US" sz="2000" b="0" i="1" smtClean="0">
                            <a:solidFill>
                              <a:schemeClr val="tx1">
                                <a:lumMod val="85000"/>
                                <a:lumOff val="15000"/>
                              </a:schemeClr>
                            </a:solidFill>
                            <a:latin typeface="Cambria Math" panose="02040503050406030204" pitchFamily="18" charset="0"/>
                            <a:cs typeface="Segoe UI"/>
                          </a:rPr>
                          <m:t>1</m:t>
                        </m:r>
                      </m:sub>
                    </m:sSub>
                    <m:sSup>
                      <m:sSupPr>
                        <m:ctrlPr>
                          <a:rPr lang="en-US" sz="2000" b="0" i="1" smtClean="0">
                            <a:solidFill>
                              <a:schemeClr val="tx1">
                                <a:lumMod val="85000"/>
                                <a:lumOff val="15000"/>
                              </a:schemeClr>
                            </a:solidFill>
                            <a:latin typeface="Cambria Math" panose="02040503050406030204" pitchFamily="18" charset="0"/>
                            <a:cs typeface="Segoe UI"/>
                          </a:rPr>
                        </m:ctrlPr>
                      </m:sSupPr>
                      <m:e>
                        <m:r>
                          <a:rPr lang="en-US" sz="2000" b="0" i="1" smtClean="0">
                            <a:solidFill>
                              <a:schemeClr val="tx1">
                                <a:lumMod val="85000"/>
                                <a:lumOff val="15000"/>
                              </a:schemeClr>
                            </a:solidFill>
                            <a:latin typeface="Cambria Math" panose="02040503050406030204" pitchFamily="18" charset="0"/>
                            <a:cs typeface="Segoe UI"/>
                          </a:rPr>
                          <m:t>𝑟</m:t>
                        </m:r>
                      </m:e>
                      <m:sup>
                        <m:r>
                          <a:rPr lang="en-US" sz="2000" b="0" i="1" smtClean="0">
                            <a:solidFill>
                              <a:schemeClr val="tx1">
                                <a:lumMod val="85000"/>
                                <a:lumOff val="15000"/>
                              </a:schemeClr>
                            </a:solidFill>
                            <a:latin typeface="Cambria Math" panose="02040503050406030204" pitchFamily="18" charset="0"/>
                            <a:cs typeface="Segoe UI"/>
                          </a:rPr>
                          <m:t>2</m:t>
                        </m:r>
                      </m:sup>
                    </m:sSup>
                    <m:r>
                      <a:rPr lang="en-US" sz="2000" b="0" i="1" smtClean="0">
                        <a:solidFill>
                          <a:schemeClr val="tx1">
                            <a:lumMod val="85000"/>
                            <a:lumOff val="15000"/>
                          </a:schemeClr>
                        </a:solidFill>
                        <a:latin typeface="Cambria Math" panose="02040503050406030204" pitchFamily="18" charset="0"/>
                        <a:cs typeface="Segoe UI"/>
                      </a:rPr>
                      <m:t>+</m:t>
                    </m:r>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𝑎</m:t>
                        </m:r>
                      </m:e>
                      <m:sub>
                        <m:r>
                          <a:rPr lang="en-US" sz="2000" b="0" i="1" smtClean="0">
                            <a:solidFill>
                              <a:schemeClr val="tx1">
                                <a:lumMod val="85000"/>
                                <a:lumOff val="15000"/>
                              </a:schemeClr>
                            </a:solidFill>
                            <a:latin typeface="Cambria Math" panose="02040503050406030204" pitchFamily="18" charset="0"/>
                            <a:cs typeface="Segoe UI"/>
                          </a:rPr>
                          <m:t>1</m:t>
                        </m:r>
                      </m:sub>
                    </m:sSub>
                    <m:sSup>
                      <m:sSupPr>
                        <m:ctrlPr>
                          <a:rPr lang="en-US" sz="2000" b="0" i="1" smtClean="0">
                            <a:solidFill>
                              <a:schemeClr val="tx1">
                                <a:lumMod val="85000"/>
                                <a:lumOff val="15000"/>
                              </a:schemeClr>
                            </a:solidFill>
                            <a:latin typeface="Cambria Math" panose="02040503050406030204" pitchFamily="18" charset="0"/>
                            <a:cs typeface="Segoe UI"/>
                          </a:rPr>
                        </m:ctrlPr>
                      </m:sSupPr>
                      <m:e>
                        <m:r>
                          <a:rPr lang="en-US" sz="2000" b="0" i="1" smtClean="0">
                            <a:solidFill>
                              <a:schemeClr val="tx1">
                                <a:lumMod val="85000"/>
                                <a:lumOff val="15000"/>
                              </a:schemeClr>
                            </a:solidFill>
                            <a:latin typeface="Cambria Math" panose="02040503050406030204" pitchFamily="18" charset="0"/>
                            <a:cs typeface="Segoe UI"/>
                          </a:rPr>
                          <m:t>𝑟</m:t>
                        </m:r>
                      </m:e>
                      <m:sup>
                        <m:r>
                          <a:rPr lang="en-US" sz="2000" b="0" i="1" smtClean="0">
                            <a:solidFill>
                              <a:schemeClr val="tx1">
                                <a:lumMod val="85000"/>
                                <a:lumOff val="15000"/>
                              </a:schemeClr>
                            </a:solidFill>
                            <a:latin typeface="Cambria Math" panose="02040503050406030204" pitchFamily="18" charset="0"/>
                            <a:cs typeface="Segoe UI"/>
                          </a:rPr>
                          <m:t>3</m:t>
                        </m:r>
                      </m:sup>
                    </m:sSup>
                    <m:r>
                      <a:rPr lang="en-US" sz="2000" b="0" i="1" smtClean="0">
                        <a:solidFill>
                          <a:schemeClr val="tx1">
                            <a:lumMod val="85000"/>
                            <a:lumOff val="15000"/>
                          </a:schemeClr>
                        </a:solidFill>
                        <a:latin typeface="Cambria Math" panose="02040503050406030204" pitchFamily="18" charset="0"/>
                        <a:cs typeface="Segoe UI"/>
                      </a:rPr>
                      <m:t>+……</m:t>
                    </m:r>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𝑎</m:t>
                        </m:r>
                      </m:e>
                      <m:sub>
                        <m:r>
                          <a:rPr lang="en-US" sz="2000" b="0" i="1" smtClean="0">
                            <a:solidFill>
                              <a:schemeClr val="tx1">
                                <a:lumMod val="85000"/>
                                <a:lumOff val="15000"/>
                              </a:schemeClr>
                            </a:solidFill>
                            <a:latin typeface="Cambria Math" panose="02040503050406030204" pitchFamily="18" charset="0"/>
                            <a:cs typeface="Segoe UI"/>
                          </a:rPr>
                          <m:t>1</m:t>
                        </m:r>
                      </m:sub>
                    </m:sSub>
                    <m:sSup>
                      <m:sSupPr>
                        <m:ctrlPr>
                          <a:rPr lang="en-US" sz="2000" b="0" i="1" smtClean="0">
                            <a:solidFill>
                              <a:schemeClr val="tx1">
                                <a:lumMod val="85000"/>
                                <a:lumOff val="15000"/>
                              </a:schemeClr>
                            </a:solidFill>
                            <a:latin typeface="Cambria Math" panose="02040503050406030204" pitchFamily="18" charset="0"/>
                            <a:cs typeface="Segoe UI"/>
                          </a:rPr>
                        </m:ctrlPr>
                      </m:sSupPr>
                      <m:e>
                        <m:r>
                          <a:rPr lang="en-US" sz="2000" b="0" i="1" smtClean="0">
                            <a:solidFill>
                              <a:schemeClr val="tx1">
                                <a:lumMod val="85000"/>
                                <a:lumOff val="15000"/>
                              </a:schemeClr>
                            </a:solidFill>
                            <a:latin typeface="Cambria Math" panose="02040503050406030204" pitchFamily="18" charset="0"/>
                            <a:cs typeface="Segoe UI"/>
                          </a:rPr>
                          <m:t>𝑟</m:t>
                        </m:r>
                      </m:e>
                      <m:sup>
                        <m:r>
                          <a:rPr lang="en-US" sz="2000" b="0" i="1" smtClean="0">
                            <a:solidFill>
                              <a:schemeClr val="tx1">
                                <a:lumMod val="85000"/>
                                <a:lumOff val="15000"/>
                              </a:schemeClr>
                            </a:solidFill>
                            <a:latin typeface="Cambria Math" panose="02040503050406030204" pitchFamily="18" charset="0"/>
                            <a:cs typeface="Segoe UI"/>
                          </a:rPr>
                          <m:t>𝑛</m:t>
                        </m:r>
                        <m:r>
                          <a:rPr lang="en-US" sz="2000" b="0" i="1" smtClean="0">
                            <a:solidFill>
                              <a:schemeClr val="tx1">
                                <a:lumMod val="85000"/>
                                <a:lumOff val="15000"/>
                              </a:schemeClr>
                            </a:solidFill>
                            <a:latin typeface="Cambria Math" panose="02040503050406030204" pitchFamily="18" charset="0"/>
                            <a:cs typeface="Segoe UI"/>
                          </a:rPr>
                          <m:t>−1</m:t>
                        </m:r>
                      </m:sup>
                    </m:sSup>
                  </m:oMath>
                </a14:m>
                <a:endParaRPr lang="en-US" sz="2000" b="0" dirty="0">
                  <a:solidFill>
                    <a:schemeClr val="tx1">
                      <a:lumMod val="85000"/>
                      <a:lumOff val="15000"/>
                    </a:schemeClr>
                  </a:solidFill>
                  <a:latin typeface="Segoe UI"/>
                  <a:cs typeface="Segoe UI"/>
                </a:endParaRPr>
              </a:p>
              <a:p>
                <a:pPr marL="355600" marR="5080" indent="-342900">
                  <a:spcBef>
                    <a:spcPts val="100"/>
                  </a:spcBef>
                  <a:buFont typeface="Arial" panose="020B0604020202020204" pitchFamily="34" charset="0"/>
                  <a:buChar char="•"/>
                  <a:defRPr/>
                </a:pPr>
                <a:r>
                  <a:rPr lang="en-IN" sz="2000" dirty="0">
                    <a:solidFill>
                      <a:schemeClr val="tx1">
                        <a:lumMod val="85000"/>
                        <a:lumOff val="15000"/>
                      </a:schemeClr>
                    </a:solidFill>
                    <a:latin typeface="Segoe UI"/>
                    <a:cs typeface="Segoe UI"/>
                  </a:rPr>
                  <a:t>This can be solved using the formula</a:t>
                </a:r>
              </a:p>
              <a:p>
                <a:pPr marL="12700" marR="5080">
                  <a:spcBef>
                    <a:spcPts val="100"/>
                  </a:spcBef>
                  <a:defRPr/>
                </a:pPr>
                <a14:m>
                  <m:oMathPara xmlns:m="http://schemas.openxmlformats.org/officeDocument/2006/math">
                    <m:oMathParaPr>
                      <m:jc m:val="centerGroup"/>
                    </m:oMathParaPr>
                    <m:oMath xmlns:m="http://schemas.openxmlformats.org/officeDocument/2006/math">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𝑆</m:t>
                          </m:r>
                        </m:e>
                        <m:sub>
                          <m:r>
                            <a:rPr lang="en-US" sz="2000" b="0" i="1" smtClean="0">
                              <a:solidFill>
                                <a:schemeClr val="tx1">
                                  <a:lumMod val="85000"/>
                                  <a:lumOff val="15000"/>
                                </a:schemeClr>
                              </a:solidFill>
                              <a:latin typeface="Cambria Math" panose="02040503050406030204" pitchFamily="18" charset="0"/>
                              <a:cs typeface="Segoe UI"/>
                            </a:rPr>
                            <m:t>𝑛</m:t>
                          </m:r>
                        </m:sub>
                      </m:sSub>
                      <m:r>
                        <a:rPr lang="en-US" sz="2000" b="0" i="1" smtClean="0">
                          <a:solidFill>
                            <a:schemeClr val="tx1">
                              <a:lumMod val="85000"/>
                              <a:lumOff val="15000"/>
                            </a:schemeClr>
                          </a:solidFill>
                          <a:latin typeface="Cambria Math" panose="02040503050406030204" pitchFamily="18" charset="0"/>
                          <a:cs typeface="Segoe UI"/>
                        </a:rPr>
                        <m:t>=</m:t>
                      </m:r>
                      <m:f>
                        <m:fPr>
                          <m:ctrlPr>
                            <a:rPr lang="en-US" sz="2000" b="0" i="1" smtClean="0">
                              <a:solidFill>
                                <a:schemeClr val="tx1">
                                  <a:lumMod val="85000"/>
                                  <a:lumOff val="15000"/>
                                </a:schemeClr>
                              </a:solidFill>
                              <a:latin typeface="Cambria Math" panose="02040503050406030204" pitchFamily="18" charset="0"/>
                              <a:cs typeface="Segoe UI"/>
                            </a:rPr>
                          </m:ctrlPr>
                        </m:fPr>
                        <m:num>
                          <m:sSub>
                            <m:sSubPr>
                              <m:ctrlPr>
                                <a:rPr lang="en-US" sz="2000" b="0" i="1" smtClean="0">
                                  <a:solidFill>
                                    <a:schemeClr val="tx1">
                                      <a:lumMod val="85000"/>
                                      <a:lumOff val="15000"/>
                                    </a:schemeClr>
                                  </a:solidFill>
                                  <a:latin typeface="Cambria Math" panose="02040503050406030204" pitchFamily="18" charset="0"/>
                                  <a:cs typeface="Segoe UI"/>
                                </a:rPr>
                              </m:ctrlPr>
                            </m:sSubPr>
                            <m:e>
                              <m:r>
                                <a:rPr lang="en-US" sz="2000" b="0" i="1" smtClean="0">
                                  <a:solidFill>
                                    <a:schemeClr val="tx1">
                                      <a:lumMod val="85000"/>
                                      <a:lumOff val="15000"/>
                                    </a:schemeClr>
                                  </a:solidFill>
                                  <a:latin typeface="Cambria Math" panose="02040503050406030204" pitchFamily="18" charset="0"/>
                                  <a:cs typeface="Segoe UI"/>
                                </a:rPr>
                                <m:t>𝑎</m:t>
                              </m:r>
                            </m:e>
                            <m:sub>
                              <m:r>
                                <a:rPr lang="en-US" sz="2000" b="0" i="1" smtClean="0">
                                  <a:solidFill>
                                    <a:schemeClr val="tx1">
                                      <a:lumMod val="85000"/>
                                      <a:lumOff val="15000"/>
                                    </a:schemeClr>
                                  </a:solidFill>
                                  <a:latin typeface="Cambria Math" panose="02040503050406030204" pitchFamily="18" charset="0"/>
                                  <a:cs typeface="Segoe UI"/>
                                </a:rPr>
                                <m:t>1</m:t>
                              </m:r>
                            </m:sub>
                          </m:sSub>
                          <m:d>
                            <m:dPr>
                              <m:ctrlPr>
                                <a:rPr lang="en-US" sz="2000" b="0" i="1" smtClean="0">
                                  <a:solidFill>
                                    <a:schemeClr val="tx1">
                                      <a:lumMod val="85000"/>
                                      <a:lumOff val="15000"/>
                                    </a:schemeClr>
                                  </a:solidFill>
                                  <a:latin typeface="Cambria Math" panose="02040503050406030204" pitchFamily="18" charset="0"/>
                                  <a:cs typeface="Segoe UI"/>
                                </a:rPr>
                              </m:ctrlPr>
                            </m:dPr>
                            <m:e>
                              <m:r>
                                <a:rPr lang="en-US" sz="2000" b="0" i="1" smtClean="0">
                                  <a:solidFill>
                                    <a:schemeClr val="tx1">
                                      <a:lumMod val="85000"/>
                                      <a:lumOff val="15000"/>
                                    </a:schemeClr>
                                  </a:solidFill>
                                  <a:latin typeface="Cambria Math" panose="02040503050406030204" pitchFamily="18" charset="0"/>
                                  <a:cs typeface="Segoe UI"/>
                                </a:rPr>
                                <m:t>1−</m:t>
                              </m:r>
                              <m:sSup>
                                <m:sSupPr>
                                  <m:ctrlPr>
                                    <a:rPr lang="en-US" sz="2000" b="0" i="1" smtClean="0">
                                      <a:solidFill>
                                        <a:schemeClr val="tx1">
                                          <a:lumMod val="85000"/>
                                          <a:lumOff val="15000"/>
                                        </a:schemeClr>
                                      </a:solidFill>
                                      <a:latin typeface="Cambria Math" panose="02040503050406030204" pitchFamily="18" charset="0"/>
                                      <a:cs typeface="Segoe UI"/>
                                    </a:rPr>
                                  </m:ctrlPr>
                                </m:sSupPr>
                                <m:e>
                                  <m:r>
                                    <a:rPr lang="en-US" sz="2000" b="0" i="1" smtClean="0">
                                      <a:solidFill>
                                        <a:schemeClr val="tx1">
                                          <a:lumMod val="85000"/>
                                          <a:lumOff val="15000"/>
                                        </a:schemeClr>
                                      </a:solidFill>
                                      <a:latin typeface="Cambria Math" panose="02040503050406030204" pitchFamily="18" charset="0"/>
                                      <a:cs typeface="Segoe UI"/>
                                    </a:rPr>
                                    <m:t>𝑟</m:t>
                                  </m:r>
                                </m:e>
                                <m:sup>
                                  <m:r>
                                    <a:rPr lang="en-US" sz="2000" b="0" i="1" smtClean="0">
                                      <a:solidFill>
                                        <a:schemeClr val="tx1">
                                          <a:lumMod val="85000"/>
                                          <a:lumOff val="15000"/>
                                        </a:schemeClr>
                                      </a:solidFill>
                                      <a:latin typeface="Cambria Math" panose="02040503050406030204" pitchFamily="18" charset="0"/>
                                      <a:cs typeface="Segoe UI"/>
                                    </a:rPr>
                                    <m:t>𝑛</m:t>
                                  </m:r>
                                </m:sup>
                              </m:sSup>
                            </m:e>
                          </m:d>
                        </m:num>
                        <m:den>
                          <m:r>
                            <a:rPr lang="en-US" sz="2000" b="0" i="1" smtClean="0">
                              <a:solidFill>
                                <a:schemeClr val="tx1">
                                  <a:lumMod val="85000"/>
                                  <a:lumOff val="15000"/>
                                </a:schemeClr>
                              </a:solidFill>
                              <a:latin typeface="Cambria Math" panose="02040503050406030204" pitchFamily="18" charset="0"/>
                              <a:cs typeface="Segoe UI"/>
                            </a:rPr>
                            <m:t>1−</m:t>
                          </m:r>
                          <m:r>
                            <a:rPr lang="en-US" sz="2000" b="0" i="1" smtClean="0">
                              <a:solidFill>
                                <a:schemeClr val="tx1">
                                  <a:lumMod val="85000"/>
                                  <a:lumOff val="15000"/>
                                </a:schemeClr>
                              </a:solidFill>
                              <a:latin typeface="Cambria Math" panose="02040503050406030204" pitchFamily="18" charset="0"/>
                              <a:cs typeface="Segoe UI"/>
                            </a:rPr>
                            <m:t>𝑟</m:t>
                          </m:r>
                        </m:den>
                      </m:f>
                      <m:r>
                        <a:rPr lang="en-US" sz="2000" b="0" i="1" smtClean="0">
                          <a:solidFill>
                            <a:schemeClr val="tx1">
                              <a:lumMod val="85000"/>
                              <a:lumOff val="15000"/>
                            </a:schemeClr>
                          </a:solidFill>
                          <a:latin typeface="Cambria Math" panose="02040503050406030204" pitchFamily="18" charset="0"/>
                          <a:cs typeface="Segoe UI"/>
                        </a:rPr>
                        <m:t> </m:t>
                      </m:r>
                      <m:d>
                        <m:dPr>
                          <m:ctrlPr>
                            <a:rPr lang="en-US" sz="2000" b="0" i="1" smtClean="0">
                              <a:solidFill>
                                <a:schemeClr val="tx1">
                                  <a:lumMod val="85000"/>
                                  <a:lumOff val="15000"/>
                                </a:schemeClr>
                              </a:solidFill>
                              <a:latin typeface="Cambria Math" panose="02040503050406030204" pitchFamily="18" charset="0"/>
                              <a:cs typeface="Segoe UI"/>
                            </a:rPr>
                          </m:ctrlPr>
                        </m:dPr>
                        <m:e>
                          <m:r>
                            <a:rPr lang="en-US" sz="2000" b="0" i="1" smtClean="0">
                              <a:solidFill>
                                <a:schemeClr val="tx1">
                                  <a:lumMod val="85000"/>
                                  <a:lumOff val="15000"/>
                                </a:schemeClr>
                              </a:solidFill>
                              <a:latin typeface="Cambria Math" panose="02040503050406030204" pitchFamily="18" charset="0"/>
                              <a:cs typeface="Segoe UI"/>
                            </a:rPr>
                            <m:t>𝑟</m:t>
                          </m:r>
                          <m:r>
                            <a:rPr lang="en-US" sz="2000" b="0" i="1" smtClean="0">
                              <a:solidFill>
                                <a:schemeClr val="tx1">
                                  <a:lumMod val="85000"/>
                                  <a:lumOff val="15000"/>
                                </a:schemeClr>
                              </a:solidFill>
                              <a:latin typeface="Cambria Math" panose="02040503050406030204" pitchFamily="18" charset="0"/>
                              <a:ea typeface="Cambria Math" panose="02040503050406030204" pitchFamily="18" charset="0"/>
                              <a:cs typeface="Segoe UI"/>
                            </a:rPr>
                            <m:t>≠1</m:t>
                          </m:r>
                        </m:e>
                      </m:d>
                    </m:oMath>
                  </m:oMathPara>
                </a14:m>
                <a:endParaRPr lang="en-US" sz="2000" b="0" dirty="0">
                  <a:solidFill>
                    <a:schemeClr val="tx1">
                      <a:lumMod val="85000"/>
                      <a:lumOff val="15000"/>
                    </a:schemeClr>
                  </a:solidFill>
                  <a:latin typeface="Segoe UI"/>
                  <a:ea typeface="Cambria Math" panose="02040503050406030204" pitchFamily="18" charset="0"/>
                  <a:cs typeface="Segoe UI"/>
                </a:endParaRP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000" b="0" i="0" u="none" strike="noStrike" kern="1200" cap="none" spc="0" normalizeH="0" baseline="0" noProof="0" dirty="0">
                  <a:ln>
                    <a:noFill/>
                  </a:ln>
                  <a:solidFill>
                    <a:schemeClr val="tx1">
                      <a:lumMod val="85000"/>
                      <a:lumOff val="15000"/>
                    </a:schemeClr>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4201407"/>
              </a:xfrm>
              <a:prstGeom prst="rect">
                <a:avLst/>
              </a:prstGeom>
              <a:blipFill>
                <a:blip r:embed="rId3"/>
                <a:stretch>
                  <a:fillRect l="-451" t="-726"/>
                </a:stretch>
              </a:blipFill>
            </p:spPr>
            <p:txBody>
              <a:bodyPr/>
              <a:lstStyle/>
              <a:p>
                <a:r>
                  <a:rPr lang="en-US">
                    <a:noFill/>
                  </a:rPr>
                  <a:t> </a:t>
                </a:r>
              </a:p>
            </p:txBody>
          </p:sp>
        </mc:Fallback>
      </mc:AlternateContent>
    </p:spTree>
    <p:extLst>
      <p:ext uri="{BB962C8B-B14F-4D97-AF65-F5344CB8AC3E}">
        <p14:creationId xmlns:p14="http://schemas.microsoft.com/office/powerpoint/2010/main" val="980144475"/>
      </p:ext>
    </p:extLst>
  </p:cSld>
  <p:clrMapOvr>
    <a:masterClrMapping/>
  </p:clrMapOvr>
  <p:transition spd="slow">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Example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2329484"/>
              </a:xfrm>
              <a:prstGeom prst="rect">
                <a:avLst/>
              </a:prstGeom>
              <a:noFill/>
            </p:spPr>
            <p:txBody>
              <a:bodyPr wrap="square" rtlCol="0">
                <a:spAutoFit/>
              </a:bodyPr>
              <a:lstStyle/>
              <a:p>
                <a:pPr marL="12700" marR="5080" lvl="0" algn="l" defTabSz="914400" rtl="0" eaLnBrk="1" fontAlgn="auto" latinLnBrk="0" hangingPunct="1">
                  <a:lnSpc>
                    <a:spcPct val="100000"/>
                  </a:lnSpc>
                  <a:spcBef>
                    <a:spcPts val="100"/>
                  </a:spcBef>
                  <a:spcAft>
                    <a:spcPts val="0"/>
                  </a:spcAft>
                  <a:buClrTx/>
                  <a:buSzTx/>
                  <a:tabLst/>
                  <a:defRPr/>
                </a:pPr>
                <a:r>
                  <a:rPr lang="en-IN" sz="2000" b="1" spc="-5" dirty="0">
                    <a:solidFill>
                      <a:srgbClr val="585858"/>
                    </a:solidFill>
                    <a:latin typeface="Segoe UI"/>
                    <a:cs typeface="Segoe UI"/>
                  </a:rPr>
                  <a:t>Questions: </a:t>
                </a:r>
                <a:r>
                  <a:rPr lang="en-IN" sz="2400" spc="-5" dirty="0">
                    <a:solidFill>
                      <a:srgbClr val="585858"/>
                    </a:solidFill>
                    <a:latin typeface="Segoe UI"/>
                    <a:cs typeface="Segoe UI"/>
                  </a:rPr>
                  <a:t>Find </a:t>
                </a:r>
                <a:r>
                  <a:rPr lang="en-IN" sz="2400" dirty="0">
                    <a:solidFill>
                      <a:srgbClr val="585858"/>
                    </a:solidFill>
                    <a:latin typeface="Segoe UI"/>
                    <a:cs typeface="Segoe UI"/>
                  </a:rPr>
                  <a:t>the </a:t>
                </a:r>
                <a:r>
                  <a:rPr lang="en-IN" sz="2400" spc="-5" dirty="0">
                    <a:solidFill>
                      <a:srgbClr val="585858"/>
                    </a:solidFill>
                    <a:latin typeface="Segoe UI"/>
                    <a:cs typeface="Segoe UI"/>
                  </a:rPr>
                  <a:t>50</a:t>
                </a:r>
                <a:r>
                  <a:rPr lang="en-IN" sz="2400" spc="-7" baseline="24305" dirty="0">
                    <a:solidFill>
                      <a:srgbClr val="585858"/>
                    </a:solidFill>
                    <a:latin typeface="Segoe UI"/>
                    <a:cs typeface="Segoe UI"/>
                  </a:rPr>
                  <a:t>th </a:t>
                </a:r>
                <a:r>
                  <a:rPr lang="en-IN" sz="2400" spc="-5" dirty="0">
                    <a:solidFill>
                      <a:srgbClr val="585858"/>
                    </a:solidFill>
                    <a:latin typeface="Segoe UI"/>
                    <a:cs typeface="Segoe UI"/>
                  </a:rPr>
                  <a:t>term </a:t>
                </a:r>
                <a:r>
                  <a:rPr lang="en-IN" sz="2400" spc="-30" dirty="0">
                    <a:solidFill>
                      <a:srgbClr val="585858"/>
                    </a:solidFill>
                    <a:latin typeface="Segoe UI"/>
                    <a:cs typeface="Segoe UI"/>
                  </a:rPr>
                  <a:t>of </a:t>
                </a:r>
                <a:r>
                  <a:rPr lang="en-IN" sz="2400" dirty="0">
                    <a:solidFill>
                      <a:srgbClr val="585858"/>
                    </a:solidFill>
                    <a:latin typeface="Segoe UI"/>
                    <a:cs typeface="Segoe UI"/>
                  </a:rPr>
                  <a:t>the geometric </a:t>
                </a:r>
                <a:r>
                  <a:rPr lang="en-IN" sz="2400" spc="-10" dirty="0">
                    <a:solidFill>
                      <a:srgbClr val="585858"/>
                    </a:solidFill>
                    <a:latin typeface="Segoe UI"/>
                    <a:cs typeface="Segoe UI"/>
                  </a:rPr>
                  <a:t>progression </a:t>
                </a:r>
                <a:r>
                  <a:rPr lang="en-IN" sz="2400" spc="-5" dirty="0">
                    <a:solidFill>
                      <a:srgbClr val="585858"/>
                    </a:solidFill>
                    <a:latin typeface="Segoe UI"/>
                    <a:cs typeface="Segoe UI"/>
                  </a:rPr>
                  <a:t>5, 10, 20, 40, 80,……..</a:t>
                </a:r>
                <a:r>
                  <a:rPr lang="en-IN" sz="2400" spc="-40" dirty="0">
                    <a:solidFill>
                      <a:srgbClr val="585858"/>
                    </a:solidFill>
                    <a:latin typeface="Segoe UI"/>
                    <a:cs typeface="Segoe UI"/>
                  </a:rPr>
                  <a:t> </a:t>
                </a:r>
                <a:r>
                  <a:rPr kumimoji="0" lang="en-IN" sz="2400" b="1" i="0" u="none" strike="noStrike" kern="1200" cap="none" spc="0" normalizeH="0" baseline="0" noProof="0" dirty="0">
                    <a:ln>
                      <a:noFill/>
                    </a:ln>
                    <a:solidFill>
                      <a:srgbClr val="585858"/>
                    </a:solidFill>
                    <a:effectLst/>
                    <a:uLnTx/>
                    <a:uFillTx/>
                    <a:latin typeface="Segoe UI"/>
                    <a:ea typeface="+mn-ea"/>
                    <a:cs typeface="Segoe UI"/>
                  </a:rPr>
                  <a:t>Solution</a:t>
                </a:r>
              </a:p>
              <a:p>
                <a:pPr marL="12700" marR="5080" lvl="0" algn="l" defTabSz="914400" rtl="0" eaLnBrk="1" fontAlgn="auto" latinLnBrk="0" hangingPunct="1">
                  <a:lnSpc>
                    <a:spcPct val="100000"/>
                  </a:lnSpc>
                  <a:spcBef>
                    <a:spcPts val="100"/>
                  </a:spcBef>
                  <a:spcAft>
                    <a:spcPts val="0"/>
                  </a:spcAft>
                  <a:buClrTx/>
                  <a:buSzTx/>
                  <a:tabLst/>
                  <a:defRPr/>
                </a:pPr>
                <a:r>
                  <a:rPr kumimoji="0" lang="en-IN" sz="2400" i="0" u="none" strike="noStrike" kern="1200" cap="none" spc="0" normalizeH="0" baseline="0" noProof="0" dirty="0">
                    <a:ln>
                      <a:noFill/>
                    </a:ln>
                    <a:solidFill>
                      <a:srgbClr val="585858"/>
                    </a:solidFill>
                    <a:effectLst/>
                    <a:uLnTx/>
                    <a:uFillTx/>
                    <a:latin typeface="Segoe UI"/>
                    <a:ea typeface="+mn-ea"/>
                    <a:cs typeface="Segoe UI"/>
                  </a:rPr>
                  <a:t>Since  </a:t>
                </a:r>
                <a14:m>
                  <m:oMath xmlns:m="http://schemas.openxmlformats.org/officeDocument/2006/math">
                    <m:sSub>
                      <m:sSub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sSubPr>
                      <m:e>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𝑎</m:t>
                        </m:r>
                      </m:e>
                      <m:sub>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1</m:t>
                        </m:r>
                      </m:sub>
                    </m:sSub>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=5, </m:t>
                    </m:r>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𝑟</m:t>
                    </m:r>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=2,</m:t>
                    </m:r>
                  </m:oMath>
                </a14:m>
                <a:r>
                  <a:rPr kumimoji="0" lang="en-IN" sz="2400" b="0" i="0" u="none" strike="noStrike" kern="1200" cap="none" spc="0" normalizeH="0" baseline="0" noProof="0" dirty="0">
                    <a:ln>
                      <a:noFill/>
                    </a:ln>
                    <a:solidFill>
                      <a:srgbClr val="585858"/>
                    </a:solidFill>
                    <a:effectLst/>
                    <a:uLnTx/>
                    <a:uFillTx/>
                    <a:latin typeface="Segoe UI"/>
                    <a:ea typeface="+mn-ea"/>
                    <a:cs typeface="Segoe UI"/>
                  </a:rPr>
                  <a:t> and using </a:t>
                </a:r>
                <a14:m>
                  <m:oMath xmlns:m="http://schemas.openxmlformats.org/officeDocument/2006/math">
                    <m:sSub>
                      <m:sSub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sSubPr>
                      <m:e>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𝑎</m:t>
                        </m:r>
                      </m:e>
                      <m:sub>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𝑛</m:t>
                        </m:r>
                      </m:sub>
                    </m:sSub>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sSub>
                      <m:sSub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sSubPr>
                      <m:e>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𝑎</m:t>
                        </m:r>
                      </m:e>
                      <m:sub>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1</m:t>
                        </m:r>
                      </m:sub>
                    </m:sSub>
                    <m:sSup>
                      <m:sSup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sSupPr>
                      <m:e>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𝑟</m:t>
                        </m:r>
                      </m:e>
                      <m:sup>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𝑛</m:t>
                        </m:r>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−1</m:t>
                        </m:r>
                      </m:sup>
                    </m:sSup>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oMath>
                </a14:m>
                <a:r>
                  <a:rPr kumimoji="0" lang="en-IN" sz="2400" b="0" i="0" u="none" strike="noStrike" kern="1200" cap="none" spc="0" normalizeH="0" baseline="0" noProof="0" dirty="0">
                    <a:ln>
                      <a:noFill/>
                    </a:ln>
                    <a:solidFill>
                      <a:srgbClr val="585858"/>
                    </a:solidFill>
                    <a:effectLst/>
                    <a:uLnTx/>
                    <a:uFillTx/>
                    <a:latin typeface="Segoe UI"/>
                    <a:ea typeface="+mn-ea"/>
                    <a:cs typeface="Segoe UI"/>
                  </a:rPr>
                  <a:t> we have</a:t>
                </a:r>
              </a:p>
              <a:p>
                <a:pPr marL="12700" marR="5080" lvl="0" algn="l" defTabSz="914400" rtl="0" eaLnBrk="1" fontAlgn="auto" latinLnBrk="0" hangingPunct="1">
                  <a:lnSpc>
                    <a:spcPct val="100000"/>
                  </a:lnSpc>
                  <a:spcBef>
                    <a:spcPts val="100"/>
                  </a:spcBef>
                  <a:spcAft>
                    <a:spcPts val="0"/>
                  </a:spcAft>
                  <a:buClrTx/>
                  <a:buSzTx/>
                  <a:tabLst/>
                  <a:defRPr/>
                </a:pPr>
                <a14:m>
                  <m:oMathPara xmlns:m="http://schemas.openxmlformats.org/officeDocument/2006/math">
                    <m:oMathParaPr>
                      <m:jc m:val="centerGroup"/>
                    </m:oMathParaPr>
                    <m:oMath xmlns:m="http://schemas.openxmlformats.org/officeDocument/2006/math">
                      <m:sSub>
                        <m:sSub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sSubPr>
                        <m:e>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𝑎</m:t>
                          </m:r>
                        </m:e>
                        <m:sub>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50</m:t>
                          </m:r>
                        </m:sub>
                      </m:sSub>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d>
                        <m:d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dPr>
                        <m:e>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5</m:t>
                          </m:r>
                        </m:e>
                      </m:d>
                      <m:d>
                        <m:d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dPr>
                        <m:e>
                          <m:sSup>
                            <m:sSup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sSupPr>
                            <m:e>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2</m:t>
                              </m:r>
                            </m:e>
                            <m:sup>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50−1</m:t>
                              </m:r>
                            </m:sup>
                          </m:sSup>
                        </m:e>
                      </m:d>
                    </m:oMath>
                  </m:oMathPara>
                </a14:m>
                <a:endParaRPr kumimoji="0" lang="en-US" sz="2400" b="0" i="0" u="none" strike="noStrike" kern="1200" cap="none" spc="0" normalizeH="0" baseline="0" noProof="0" dirty="0">
                  <a:ln>
                    <a:noFill/>
                  </a:ln>
                  <a:solidFill>
                    <a:srgbClr val="585858"/>
                  </a:solidFill>
                  <a:effectLst/>
                  <a:uLnTx/>
                  <a:uFillTx/>
                  <a:latin typeface="Segoe UI"/>
                  <a:ea typeface="+mn-ea"/>
                  <a:cs typeface="Segoe UI"/>
                </a:endParaRPr>
              </a:p>
              <a:p>
                <a:pPr marL="12700" marR="5080" lvl="0" algn="l" defTabSz="914400" rtl="0" eaLnBrk="1" fontAlgn="auto" latinLnBrk="0" hangingPunct="1">
                  <a:lnSpc>
                    <a:spcPct val="100000"/>
                  </a:lnSpc>
                  <a:spcBef>
                    <a:spcPts val="100"/>
                  </a:spcBef>
                  <a:spcAft>
                    <a:spcPts val="0"/>
                  </a:spcAft>
                  <a:buClrTx/>
                  <a:buSzTx/>
                  <a:tabLst/>
                  <a:defRPr/>
                </a:pPr>
                <a14:m>
                  <m:oMathPara xmlns:m="http://schemas.openxmlformats.org/officeDocument/2006/math">
                    <m:oMathParaPr>
                      <m:jc m:val="centerGroup"/>
                    </m:oMathParaPr>
                    <m:oMath xmlns:m="http://schemas.openxmlformats.org/officeDocument/2006/math">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=2,814,749,767,106,560</m:t>
                      </m:r>
                    </m:oMath>
                  </m:oMathPara>
                </a14:m>
                <a:endParaRPr kumimoji="0" lang="en-US" sz="2400" b="0" i="0" u="none" strike="noStrike" kern="1200" cap="none" spc="0" normalizeH="0" baseline="0" noProof="0" dirty="0">
                  <a:ln>
                    <a:noFill/>
                  </a:ln>
                  <a:solidFill>
                    <a:srgbClr val="585858"/>
                  </a:solidFill>
                  <a:effectLst/>
                  <a:uLnTx/>
                  <a:uFillTx/>
                  <a:latin typeface="Segoe UI"/>
                  <a:ea typeface="+mn-ea"/>
                  <a:cs typeface="Segoe UI"/>
                </a:endParaRPr>
              </a:p>
              <a:p>
                <a:pPr marL="12700" marR="5080" lvl="0" algn="l" defTabSz="914400" rtl="0" eaLnBrk="1" fontAlgn="auto" latinLnBrk="0" hangingPunct="1">
                  <a:lnSpc>
                    <a:spcPct val="100000"/>
                  </a:lnSpc>
                  <a:spcBef>
                    <a:spcPts val="100"/>
                  </a:spcBef>
                  <a:spcAft>
                    <a:spcPts val="0"/>
                  </a:spcAft>
                  <a:buClrTx/>
                  <a:buSzTx/>
                  <a:tabLst/>
                  <a:defRPr/>
                </a:pPr>
                <a14:m>
                  <m:oMathPara xmlns:m="http://schemas.openxmlformats.org/officeDocument/2006/math">
                    <m:oMathParaPr>
                      <m:jc m:val="centerGroup"/>
                    </m:oMathParaPr>
                    <m:oMath xmlns:m="http://schemas.openxmlformats.org/officeDocument/2006/math">
                      <m:r>
                        <a:rPr kumimoji="0" lang="en-IN" sz="2400" b="0" i="1" u="none" strike="noStrike" kern="1200" cap="none" spc="0" normalizeH="0" baseline="0" noProof="0" smtClean="0">
                          <a:ln>
                            <a:noFill/>
                          </a:ln>
                          <a:solidFill>
                            <a:srgbClr val="585858"/>
                          </a:solidFill>
                          <a:effectLst/>
                          <a:uLnTx/>
                          <a:uFillTx/>
                          <a:latin typeface="Cambria Math" panose="02040503050406030204" pitchFamily="18" charset="0"/>
                          <a:ea typeface="Cambria Math" panose="02040503050406030204" pitchFamily="18" charset="0"/>
                          <a:cs typeface="Segoe UI"/>
                        </a:rPr>
                        <m:t>≈</m:t>
                      </m:r>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Cambria Math" panose="02040503050406030204" pitchFamily="18" charset="0"/>
                          <a:cs typeface="Segoe UI"/>
                        </a:rPr>
                        <m:t>2.81×</m:t>
                      </m:r>
                      <m:sSup>
                        <m:sSup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Cambria Math" panose="02040503050406030204" pitchFamily="18" charset="0"/>
                              <a:cs typeface="Segoe UI"/>
                            </a:rPr>
                          </m:ctrlPr>
                        </m:sSupPr>
                        <m:e>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Cambria Math" panose="02040503050406030204" pitchFamily="18" charset="0"/>
                              <a:cs typeface="Segoe UI"/>
                            </a:rPr>
                            <m:t>10</m:t>
                          </m:r>
                        </m:e>
                        <m:sup>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Cambria Math" panose="02040503050406030204" pitchFamily="18" charset="0"/>
                              <a:cs typeface="Segoe UI"/>
                            </a:rPr>
                            <m:t>15</m:t>
                          </m:r>
                        </m:sup>
                      </m:sSup>
                    </m:oMath>
                  </m:oMathPara>
                </a14:m>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2329484"/>
              </a:xfrm>
              <a:prstGeom prst="rect">
                <a:avLst/>
              </a:prstGeom>
              <a:blipFill>
                <a:blip r:embed="rId3"/>
                <a:stretch>
                  <a:fillRect l="-733" t="-1832"/>
                </a:stretch>
              </a:blipFill>
            </p:spPr>
            <p:txBody>
              <a:bodyPr/>
              <a:lstStyle/>
              <a:p>
                <a:r>
                  <a:rPr lang="en-US">
                    <a:noFill/>
                  </a:rPr>
                  <a:t> </a:t>
                </a:r>
              </a:p>
            </p:txBody>
          </p:sp>
        </mc:Fallback>
      </mc:AlternateContent>
    </p:spTree>
    <p:extLst>
      <p:ext uri="{BB962C8B-B14F-4D97-AF65-F5344CB8AC3E}">
        <p14:creationId xmlns:p14="http://schemas.microsoft.com/office/powerpoint/2010/main" val="1053738712"/>
      </p:ext>
    </p:extLst>
  </p:cSld>
  <p:clrMapOvr>
    <a:masterClrMapping/>
  </p:clrMapOvr>
  <p:transition spd="slow">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Exercise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1859740"/>
              </a:xfrm>
              <a:prstGeom prst="rect">
                <a:avLst/>
              </a:prstGeom>
              <a:noFill/>
            </p:spPr>
            <p:txBody>
              <a:bodyPr wrap="square" rtlCol="0">
                <a:spAutoFit/>
              </a:bodyPr>
              <a:lstStyle/>
              <a:p>
                <a:pPr marL="12700" marR="99060" lvl="0" algn="l" defTabSz="914400" rtl="0" eaLnBrk="1" fontAlgn="auto" latinLnBrk="0" hangingPunct="1">
                  <a:lnSpc>
                    <a:spcPct val="110000"/>
                  </a:lnSpc>
                  <a:spcBef>
                    <a:spcPts val="100"/>
                  </a:spcBef>
                  <a:spcAft>
                    <a:spcPts val="0"/>
                  </a:spcAft>
                  <a:buClrTx/>
                  <a:buSzTx/>
                  <a:tabLst>
                    <a:tab pos="354965" algn="l"/>
                    <a:tab pos="355600" algn="l"/>
                  </a:tabLst>
                  <a:defRPr/>
                </a:pPr>
                <a:r>
                  <a:rPr lang="en-IN" sz="2000" spc="-5" dirty="0">
                    <a:solidFill>
                      <a:srgbClr val="585858"/>
                    </a:solidFill>
                    <a:latin typeface="Segoe UI"/>
                    <a:cs typeface="Segoe UI"/>
                  </a:rPr>
                  <a:t>Evaluate</a:t>
                </a:r>
              </a:p>
              <a:p>
                <a:pPr marL="12700" marR="99060" lvl="0" algn="l" defTabSz="914400" rtl="0" eaLnBrk="1" fontAlgn="auto" latinLnBrk="0" hangingPunct="1">
                  <a:lnSpc>
                    <a:spcPct val="110000"/>
                  </a:lnSpc>
                  <a:spcBef>
                    <a:spcPts val="100"/>
                  </a:spcBef>
                  <a:spcAft>
                    <a:spcPts val="0"/>
                  </a:spcAft>
                  <a:buClrTx/>
                  <a:buSzTx/>
                  <a:tabLst>
                    <a:tab pos="354965" algn="l"/>
                    <a:tab pos="355600" algn="l"/>
                  </a:tabLst>
                  <a:defRPr/>
                </a:pPr>
                <a:endParaRPr kumimoji="0" lang="en-IN" sz="2000" b="0" i="0" u="none" strike="noStrike" kern="1200" cap="none" spc="-5" normalizeH="0" baseline="0" noProof="0" dirty="0">
                  <a:ln>
                    <a:noFill/>
                  </a:ln>
                  <a:solidFill>
                    <a:srgbClr val="585858"/>
                  </a:solidFill>
                  <a:effectLst/>
                  <a:uLnTx/>
                  <a:uFillTx/>
                  <a:latin typeface="Segoe UI"/>
                  <a:ea typeface="+mn-ea"/>
                  <a:cs typeface="Segoe UI"/>
                </a:endParaRPr>
              </a:p>
              <a:p>
                <a:pPr marL="12700" marR="5080" lvl="0" indent="0" algn="l" defTabSz="914400" rtl="0" eaLnBrk="1" fontAlgn="auto" latinLnBrk="0" hangingPunct="1">
                  <a:lnSpc>
                    <a:spcPct val="100000"/>
                  </a:lnSpc>
                  <a:spcBef>
                    <a:spcPts val="10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ctrlPr>
                            <a:rPr kumimoji="0" lang="en-IN"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ctrlPr>
                        </m:naryPr>
                        <m:sub>
                          <m:r>
                            <m:rPr>
                              <m:brk m:alnAt="23"/>
                            </m:rP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t>𝑘</m:t>
                          </m:r>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t>=1</m:t>
                          </m:r>
                        </m:sub>
                        <m:sup>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t>10</m:t>
                          </m:r>
                        </m:sup>
                        <m:e>
                          <m:f>
                            <m:fPr>
                              <m:ctrlP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ctrlPr>
                            </m:fPr>
                            <m:num>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t>5</m:t>
                              </m:r>
                            </m:num>
                            <m:den>
                              <m:sSup>
                                <m:sSupPr>
                                  <m:ctrlP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ctrlPr>
                                </m:sSupPr>
                                <m:e>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t>1.06</m:t>
                                  </m:r>
                                </m:e>
                                <m:sup>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Segoe UI"/>
                                    </a:rPr>
                                    <m:t>𝑘</m:t>
                                  </m:r>
                                </m:sup>
                              </m:sSup>
                            </m:den>
                          </m:f>
                        </m:e>
                      </m:nary>
                    </m:oMath>
                  </m:oMathPara>
                </a14:m>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1859740"/>
              </a:xfrm>
              <a:prstGeom prst="rect">
                <a:avLst/>
              </a:prstGeom>
              <a:blipFill>
                <a:blip r:embed="rId3"/>
                <a:stretch>
                  <a:fillRect l="-451" t="-1639"/>
                </a:stretch>
              </a:blipFill>
            </p:spPr>
            <p:txBody>
              <a:bodyPr/>
              <a:lstStyle/>
              <a:p>
                <a:r>
                  <a:rPr lang="en-US">
                    <a:noFill/>
                  </a:rPr>
                  <a:t> </a:t>
                </a:r>
              </a:p>
            </p:txBody>
          </p:sp>
        </mc:Fallback>
      </mc:AlternateContent>
    </p:spTree>
    <p:extLst>
      <p:ext uri="{BB962C8B-B14F-4D97-AF65-F5344CB8AC3E}">
        <p14:creationId xmlns:p14="http://schemas.microsoft.com/office/powerpoint/2010/main" val="3928833395"/>
      </p:ext>
    </p:extLst>
  </p:cSld>
  <p:clrMapOvr>
    <a:masterClrMapping/>
  </p:clrMapOvr>
  <p:transition spd="slow">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9774836" cy="627810"/>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Infinite Geometric Series</a:t>
            </a:r>
            <a:endParaRPr lang="en-GB"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4589590"/>
              </a:xfrm>
              <a:prstGeom prst="rect">
                <a:avLst/>
              </a:prstGeom>
              <a:noFill/>
            </p:spPr>
            <p:txBody>
              <a:bodyPr wrap="square" rtlCol="0">
                <a:spAutoFit/>
              </a:bodyPr>
              <a:lstStyle/>
              <a:p>
                <a:pPr marL="12700" marR="5080" lvl="0" indent="0" algn="l" defTabSz="914400" rtl="0" eaLnBrk="1" fontAlgn="auto" latinLnBrk="0" hangingPunct="1">
                  <a:lnSpc>
                    <a:spcPct val="100000"/>
                  </a:lnSpc>
                  <a:spcBef>
                    <a:spcPts val="100"/>
                  </a:spcBef>
                  <a:spcAft>
                    <a:spcPts val="0"/>
                  </a:spcAft>
                  <a:buClrTx/>
                  <a:buSzTx/>
                  <a:buFontTx/>
                  <a:buNone/>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An infinite geometric series is the sum of an infinite geometric sequence. This series would have no last term</a:t>
                </a: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400" b="0" i="0" u="none" strike="noStrike" kern="1200" cap="none" spc="0" normalizeH="0" baseline="0" noProof="0" dirty="0">
                  <a:ln>
                    <a:noFill/>
                  </a:ln>
                  <a:solidFill>
                    <a:srgbClr val="585858"/>
                  </a:solidFill>
                  <a:effectLst/>
                  <a:uLnTx/>
                  <a:uFillTx/>
                  <a:latin typeface="Segoe UI"/>
                  <a:ea typeface="+mn-ea"/>
                  <a:cs typeface="Segoe UI"/>
                </a:endParaRPr>
              </a:p>
              <a:p>
                <a:pPr marL="12700" marR="5080" lvl="0" algn="l" defTabSz="914400" rtl="0" eaLnBrk="1" fontAlgn="auto" latinLnBrk="0" hangingPunct="1">
                  <a:lnSpc>
                    <a:spcPct val="100000"/>
                  </a:lnSpc>
                  <a:spcBef>
                    <a:spcPts val="100"/>
                  </a:spcBef>
                  <a:spcAft>
                    <a:spcPts val="0"/>
                  </a:spcAft>
                  <a:buClrTx/>
                  <a:buSzTx/>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The general form of the infinite geometric series is</a:t>
                </a:r>
                <a:r>
                  <a:rPr kumimoji="0" lang="en-IN" sz="2400" b="0" i="0" u="none" strike="noStrike" kern="1200" cap="none" spc="0" normalizeH="0" noProof="0" dirty="0">
                    <a:ln>
                      <a:noFill/>
                    </a:ln>
                    <a:solidFill>
                      <a:srgbClr val="585858"/>
                    </a:solidFill>
                    <a:effectLst/>
                    <a:uLnTx/>
                    <a:uFillTx/>
                    <a:latin typeface="Segoe UI"/>
                    <a:ea typeface="+mn-ea"/>
                    <a:cs typeface="Segoe UI"/>
                  </a:rPr>
                  <a:t> </a:t>
                </a:r>
                <a14:m>
                  <m:oMath xmlns:m="http://schemas.openxmlformats.org/officeDocument/2006/math">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𝑎</m:t>
                    </m:r>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m:t>
                    </m:r>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𝑎𝑟</m:t>
                    </m:r>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m:t>
                    </m:r>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𝑎</m:t>
                    </m:r>
                    <m:sSup>
                      <m:sSupPr>
                        <m:ctrlP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ctrlPr>
                      </m:sSupPr>
                      <m:e>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𝑟</m:t>
                        </m:r>
                      </m:e>
                      <m:sup>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2</m:t>
                        </m:r>
                      </m:sup>
                    </m:sSup>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m:t>
                    </m:r>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𝑎</m:t>
                    </m:r>
                    <m:sSup>
                      <m:sSupPr>
                        <m:ctrlP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ctrlPr>
                      </m:sSupPr>
                      <m:e>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𝑟</m:t>
                        </m:r>
                      </m:e>
                      <m:sup>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3</m:t>
                        </m:r>
                      </m:sup>
                    </m:sSup>
                    <m:r>
                      <a:rPr kumimoji="0" lang="en-US" sz="2400" b="0" i="1" u="none" strike="noStrike" kern="1200" cap="none" spc="0" normalizeH="0" noProof="0" smtClean="0">
                        <a:ln>
                          <a:noFill/>
                        </a:ln>
                        <a:solidFill>
                          <a:srgbClr val="585858"/>
                        </a:solidFill>
                        <a:effectLst/>
                        <a:uLnTx/>
                        <a:uFillTx/>
                        <a:latin typeface="Cambria Math" panose="02040503050406030204" pitchFamily="18" charset="0"/>
                        <a:ea typeface="+mn-ea"/>
                        <a:cs typeface="Segoe UI"/>
                      </a:rPr>
                      <m:t>+….</m:t>
                    </m:r>
                  </m:oMath>
                </a14:m>
                <a:endParaRPr kumimoji="0" lang="en-US" sz="2400" b="0" i="0" u="none" strike="noStrike" kern="1200" cap="none" spc="0" normalizeH="0" noProof="0" dirty="0">
                  <a:ln>
                    <a:noFill/>
                  </a:ln>
                  <a:solidFill>
                    <a:srgbClr val="585858"/>
                  </a:solidFill>
                  <a:effectLst/>
                  <a:uLnTx/>
                  <a:uFillTx/>
                  <a:latin typeface="Segoe UI"/>
                  <a:ea typeface="+mn-ea"/>
                  <a:cs typeface="Segoe UI"/>
                </a:endParaRPr>
              </a:p>
              <a:p>
                <a:pPr marL="12700" marR="5080" lvl="0" algn="l" defTabSz="914400" rtl="0" eaLnBrk="1" fontAlgn="auto" latinLnBrk="0" hangingPunct="1">
                  <a:lnSpc>
                    <a:spcPct val="100000"/>
                  </a:lnSpc>
                  <a:spcBef>
                    <a:spcPts val="100"/>
                  </a:spcBef>
                  <a:spcAft>
                    <a:spcPts val="0"/>
                  </a:spcAft>
                  <a:buClrTx/>
                  <a:buSzTx/>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Where a is the first term and r is the common ratio</a:t>
                </a:r>
              </a:p>
              <a:p>
                <a:pPr marL="355600" marR="508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endParaRPr lang="en-IN" sz="2400" dirty="0">
                  <a:solidFill>
                    <a:srgbClr val="585858"/>
                  </a:solidFill>
                  <a:latin typeface="Segoe UI"/>
                  <a:cs typeface="Segoe UI"/>
                </a:endParaRPr>
              </a:p>
              <a:p>
                <a:pPr marL="355600" marR="508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endParaRPr kumimoji="0" lang="en-IN" sz="2400" b="0" i="0" u="none" strike="noStrike" kern="1200" cap="none" spc="0" normalizeH="0" baseline="0" noProof="0" dirty="0">
                  <a:ln>
                    <a:noFill/>
                  </a:ln>
                  <a:solidFill>
                    <a:srgbClr val="585858"/>
                  </a:solidFill>
                  <a:effectLst/>
                  <a:uLnTx/>
                  <a:uFillTx/>
                  <a:latin typeface="Segoe UI"/>
                  <a:ea typeface="+mn-ea"/>
                  <a:cs typeface="Segoe UI"/>
                </a:endParaRPr>
              </a:p>
              <a:p>
                <a:pPr marL="12700" marR="5080" lvl="0" algn="l" defTabSz="914400" rtl="0" eaLnBrk="1" fontAlgn="auto" latinLnBrk="0" hangingPunct="1">
                  <a:lnSpc>
                    <a:spcPct val="100000"/>
                  </a:lnSpc>
                  <a:spcBef>
                    <a:spcPts val="100"/>
                  </a:spcBef>
                  <a:spcAft>
                    <a:spcPts val="0"/>
                  </a:spcAft>
                  <a:buClrTx/>
                  <a:buSzTx/>
                  <a:tabLst/>
                  <a:defRPr/>
                </a:pPr>
                <a:r>
                  <a:rPr lang="en-IN" sz="2400" dirty="0">
                    <a:solidFill>
                      <a:srgbClr val="585858"/>
                    </a:solidFill>
                    <a:latin typeface="Segoe UI"/>
                    <a:cs typeface="Segoe UI"/>
                  </a:rPr>
                  <a:t>Example</a:t>
                </a:r>
              </a:p>
              <a:p>
                <a:pPr marL="12700" marR="5080" lvl="0" algn="l" defTabSz="914400" rtl="0" eaLnBrk="1" fontAlgn="auto" latinLnBrk="0" hangingPunct="1">
                  <a:lnSpc>
                    <a:spcPct val="100000"/>
                  </a:lnSpc>
                  <a:spcBef>
                    <a:spcPts val="100"/>
                  </a:spcBef>
                  <a:spcAft>
                    <a:spcPts val="0"/>
                  </a:spcAft>
                  <a:buClrTx/>
                  <a:buSzTx/>
                  <a:tabLst/>
                  <a:defRPr/>
                </a:pPr>
                <a14:m>
                  <m:oMathPara xmlns:m="http://schemas.openxmlformats.org/officeDocument/2006/math">
                    <m:oMathParaPr>
                      <m:jc m:val="centerGroup"/>
                    </m:oMathParaPr>
                    <m:oMath xmlns:m="http://schemas.openxmlformats.org/officeDocument/2006/math">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f>
                        <m:f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fPr>
                        <m:num>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5</m:t>
                          </m:r>
                        </m:num>
                        <m:den>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4</m:t>
                          </m:r>
                        </m:den>
                      </m:f>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f>
                        <m:f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fPr>
                        <m:num>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5</m:t>
                          </m:r>
                        </m:num>
                        <m:den>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16</m:t>
                          </m:r>
                        </m:den>
                      </m:f>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f>
                        <m:f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fPr>
                        <m:num>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5</m:t>
                          </m:r>
                        </m:num>
                        <m:den>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64</m:t>
                          </m:r>
                        </m:den>
                      </m:f>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f>
                        <m:f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fPr>
                        <m:num>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5</m:t>
                          </m:r>
                        </m:num>
                        <m:den>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256</m:t>
                          </m:r>
                        </m:den>
                      </m:f>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oMath>
                  </m:oMathPara>
                </a14:m>
                <a:endParaRPr kumimoji="0" lang="en-US" sz="2400" b="0" i="0" u="none" strike="noStrike" kern="1200" cap="none" spc="0" normalizeH="0" baseline="0" noProof="0" dirty="0">
                  <a:ln>
                    <a:noFill/>
                  </a:ln>
                  <a:solidFill>
                    <a:srgbClr val="585858"/>
                  </a:solidFill>
                  <a:effectLst/>
                  <a:uLnTx/>
                  <a:uFillTx/>
                  <a:latin typeface="Segoe UI"/>
                  <a:ea typeface="+mn-ea"/>
                  <a:cs typeface="Segoe UI"/>
                </a:endParaRPr>
              </a:p>
              <a:p>
                <a:pPr marL="12700" marR="5080" lvl="0" algn="l" defTabSz="914400" rtl="0" eaLnBrk="1" fontAlgn="auto" latinLnBrk="0" hangingPunct="1">
                  <a:lnSpc>
                    <a:spcPct val="100000"/>
                  </a:lnSpc>
                  <a:spcBef>
                    <a:spcPts val="100"/>
                  </a:spcBef>
                  <a:spcAft>
                    <a:spcPts val="0"/>
                  </a:spcAft>
                  <a:buClrTx/>
                  <a:buSzTx/>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This is an infinite geometric series</a:t>
                </a: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4589590"/>
              </a:xfrm>
              <a:prstGeom prst="rect">
                <a:avLst/>
              </a:prstGeom>
              <a:blipFill>
                <a:blip r:embed="rId3"/>
                <a:stretch>
                  <a:fillRect l="-733" t="-931"/>
                </a:stretch>
              </a:blipFill>
            </p:spPr>
            <p:txBody>
              <a:bodyPr/>
              <a:lstStyle/>
              <a:p>
                <a:r>
                  <a:rPr lang="en-US">
                    <a:noFill/>
                  </a:rPr>
                  <a:t> </a:t>
                </a:r>
              </a:p>
            </p:txBody>
          </p:sp>
        </mc:Fallback>
      </mc:AlternateContent>
    </p:spTree>
    <p:extLst>
      <p:ext uri="{BB962C8B-B14F-4D97-AF65-F5344CB8AC3E}">
        <p14:creationId xmlns:p14="http://schemas.microsoft.com/office/powerpoint/2010/main" val="1966138969"/>
      </p:ext>
    </p:extLst>
  </p:cSld>
  <p:clrMapOvr>
    <a:masterClrMapping/>
  </p:clrMapOvr>
  <p:transition spd="slow">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9774836" cy="627810"/>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Sum of an infinite G.P.</a:t>
            </a:r>
            <a:endParaRPr lang="en-GB"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5109989"/>
              </a:xfrm>
              <a:prstGeom prst="rect">
                <a:avLst/>
              </a:prstGeom>
              <a:noFill/>
            </p:spPr>
            <p:txBody>
              <a:bodyPr wrap="square" rtlCol="0">
                <a:spAutoFit/>
              </a:bodyPr>
              <a:lstStyle/>
              <a:p>
                <a:pPr marL="355600" marR="508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We can find the sum of all finite geometric series.</a:t>
                </a:r>
              </a:p>
              <a:p>
                <a:pPr marL="355600" marR="508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But in the case of an infinite geometric series when the common ratio is  greater than one, the terms in the sequence will get larger and larger and if  we add the larger numbers, we won't get a final answer. The only possible  answer would be infinity. So, we don't deal with the common ratio greater  than one for an infinite geometric series.</a:t>
                </a:r>
              </a:p>
              <a:p>
                <a:pPr marL="355600" marR="508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If the common ratio r lies between −1−1 to 11 , we can have the sum of an  infinite geometric series. That is, the sum exits for | r |&lt;1| r |&lt;1 .</a:t>
                </a:r>
              </a:p>
              <a:p>
                <a:pPr marL="355600" marR="508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The sum S of an infinite geometric series with −1&lt;r&lt;1−1&lt;r&lt;1 is given by the formula, </a:t>
                </a:r>
                <a14:m>
                  <m:oMath xmlns:m="http://schemas.openxmlformats.org/officeDocument/2006/math">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𝑆</m:t>
                    </m:r>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m:t>
                    </m:r>
                    <m:f>
                      <m:fPr>
                        <m:ctrlP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ctrlPr>
                      </m:fPr>
                      <m:num>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1</m:t>
                        </m:r>
                      </m:num>
                      <m:den>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1−</m:t>
                        </m:r>
                        <m:r>
                          <a:rPr kumimoji="0" lang="en-US" sz="2400" b="0" i="1" u="none" strike="noStrike" kern="1200" cap="none" spc="0" normalizeH="0" baseline="0" noProof="0" smtClean="0">
                            <a:ln>
                              <a:noFill/>
                            </a:ln>
                            <a:solidFill>
                              <a:srgbClr val="585858"/>
                            </a:solidFill>
                            <a:effectLst/>
                            <a:uLnTx/>
                            <a:uFillTx/>
                            <a:latin typeface="Cambria Math" panose="02040503050406030204" pitchFamily="18" charset="0"/>
                            <a:ea typeface="+mn-ea"/>
                            <a:cs typeface="Segoe UI"/>
                          </a:rPr>
                          <m:t>𝑟</m:t>
                        </m:r>
                      </m:den>
                    </m:f>
                  </m:oMath>
                </a14:m>
                <a:endParaRPr kumimoji="0" lang="en-IN" sz="2400" b="0" i="0" u="none" strike="noStrike" kern="1200" cap="none" spc="0" normalizeH="0" baseline="0" noProof="0" dirty="0">
                  <a:ln>
                    <a:noFill/>
                  </a:ln>
                  <a:solidFill>
                    <a:srgbClr val="585858"/>
                  </a:solidFill>
                  <a:effectLst/>
                  <a:uLnTx/>
                  <a:uFillTx/>
                  <a:latin typeface="Segoe UI"/>
                  <a:ea typeface="+mn-ea"/>
                  <a:cs typeface="Segoe UI"/>
                </a:endParaRPr>
              </a:p>
              <a:p>
                <a:pPr marL="355600" marR="508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solidFill>
                      <a:srgbClr val="585858"/>
                    </a:solidFill>
                    <a:effectLst/>
                    <a:uLnTx/>
                    <a:uFillTx/>
                    <a:latin typeface="Segoe UI"/>
                    <a:ea typeface="+mn-ea"/>
                    <a:cs typeface="Segoe UI"/>
                  </a:rPr>
                  <a:t>An infinite series that has a sum is called a convergent series and the sum Sn  is called the partial sum of the series.</a:t>
                </a: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5109989"/>
              </a:xfrm>
              <a:prstGeom prst="rect">
                <a:avLst/>
              </a:prstGeom>
              <a:blipFill>
                <a:blip r:embed="rId3"/>
                <a:stretch>
                  <a:fillRect l="-620" t="-835" r="-733"/>
                </a:stretch>
              </a:blipFill>
            </p:spPr>
            <p:txBody>
              <a:bodyPr/>
              <a:lstStyle/>
              <a:p>
                <a:r>
                  <a:rPr lang="en-US">
                    <a:noFill/>
                  </a:rPr>
                  <a:t> </a:t>
                </a:r>
              </a:p>
            </p:txBody>
          </p:sp>
        </mc:Fallback>
      </mc:AlternateContent>
    </p:spTree>
    <p:extLst>
      <p:ext uri="{BB962C8B-B14F-4D97-AF65-F5344CB8AC3E}">
        <p14:creationId xmlns:p14="http://schemas.microsoft.com/office/powerpoint/2010/main" val="3912213017"/>
      </p:ext>
    </p:extLst>
  </p:cSld>
  <p:clrMapOvr>
    <a:masterClrMapping/>
  </p:clrMapOvr>
  <p:transition spd="slow">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Example </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4337598"/>
              </a:xfrm>
              <a:prstGeom prst="rect">
                <a:avLst/>
              </a:prstGeom>
              <a:noFill/>
            </p:spPr>
            <p:txBody>
              <a:bodyPr wrap="square" rtlCol="0">
                <a:spAutoFit/>
              </a:bodyPr>
              <a:lstStyle/>
              <a:p>
                <a:pPr marL="12700" marR="5080" lvl="0" indent="0" algn="l" defTabSz="914400" rtl="0" eaLnBrk="1" fontAlgn="auto" latinLnBrk="0" hangingPunct="1">
                  <a:lnSpc>
                    <a:spcPct val="100000"/>
                  </a:lnSpc>
                  <a:spcBef>
                    <a:spcPts val="100"/>
                  </a:spcBef>
                  <a:spcAft>
                    <a:spcPts val="0"/>
                  </a:spcAft>
                  <a:buClrTx/>
                  <a:buSzTx/>
                  <a:buFontTx/>
                  <a:buNone/>
                  <a:tabLst/>
                  <a:defRPr/>
                </a:pPr>
                <a:r>
                  <a:rPr lang="en-IN" sz="2000" b="1" spc="-5" dirty="0">
                    <a:solidFill>
                      <a:srgbClr val="585858"/>
                    </a:solidFill>
                    <a:latin typeface="Segoe UI"/>
                    <a:cs typeface="Segoe UI"/>
                  </a:rPr>
                  <a:t>Question</a:t>
                </a:r>
                <a:r>
                  <a:rPr lang="en-IN" sz="2000" spc="-5" dirty="0">
                    <a:solidFill>
                      <a:srgbClr val="585858"/>
                    </a:solidFill>
                    <a:latin typeface="Segoe UI"/>
                    <a:cs typeface="Segoe UI"/>
                  </a:rPr>
                  <a:t>: Work out the following sum :</a:t>
                </a:r>
              </a:p>
              <a:p>
                <a:pPr marL="12700" marR="5080" lvl="0" indent="0" algn="l" defTabSz="914400" rtl="0" eaLnBrk="1" fontAlgn="auto" latinLnBrk="0" hangingPunct="1">
                  <a:lnSpc>
                    <a:spcPct val="100000"/>
                  </a:lnSpc>
                  <a:spcBef>
                    <a:spcPts val="100"/>
                  </a:spcBef>
                  <a:spcAft>
                    <a:spcPts val="0"/>
                  </a:spcAft>
                  <a:buClrTx/>
                  <a:buSzTx/>
                  <a:buFontTx/>
                  <a:buNone/>
                  <a:tabLst/>
                  <a:defRPr/>
                </a:pPr>
                <a14:m>
                  <m:oMath xmlns:m="http://schemas.openxmlformats.org/officeDocument/2006/math">
                    <m:nary>
                      <m:naryPr>
                        <m:chr m:val="∑"/>
                        <m:ctrlPr>
                          <a:rPr lang="en-IN" sz="2000" i="1" spc="-5" smtClean="0">
                            <a:solidFill>
                              <a:srgbClr val="585858"/>
                            </a:solidFill>
                            <a:latin typeface="Cambria Math" panose="02040503050406030204" pitchFamily="18" charset="0"/>
                            <a:cs typeface="Segoe UI"/>
                          </a:rPr>
                        </m:ctrlPr>
                      </m:naryPr>
                      <m:sub>
                        <m:r>
                          <m:rPr>
                            <m:brk m:alnAt="23"/>
                          </m:rPr>
                          <a:rPr lang="en-US" sz="2000" b="0" i="1" spc="-5" smtClean="0">
                            <a:solidFill>
                              <a:srgbClr val="585858"/>
                            </a:solidFill>
                            <a:latin typeface="Cambria Math" panose="02040503050406030204" pitchFamily="18" charset="0"/>
                            <a:cs typeface="Segoe UI"/>
                          </a:rPr>
                          <m:t>𝑟</m:t>
                        </m:r>
                        <m:r>
                          <a:rPr lang="en-US" sz="2000" b="0" i="1" spc="-5" smtClean="0">
                            <a:solidFill>
                              <a:srgbClr val="585858"/>
                            </a:solidFill>
                            <a:latin typeface="Cambria Math" panose="02040503050406030204" pitchFamily="18" charset="0"/>
                            <a:cs typeface="Segoe UI"/>
                          </a:rPr>
                          <m:t>=1</m:t>
                        </m:r>
                      </m:sub>
                      <m:sup>
                        <m:r>
                          <a:rPr lang="en-IN" sz="2000" i="1" spc="-5" smtClean="0">
                            <a:solidFill>
                              <a:srgbClr val="585858"/>
                            </a:solidFill>
                            <a:latin typeface="Cambria Math" panose="02040503050406030204" pitchFamily="18" charset="0"/>
                            <a:ea typeface="Cambria Math" panose="02040503050406030204" pitchFamily="18" charset="0"/>
                            <a:cs typeface="Segoe UI"/>
                          </a:rPr>
                          <m:t>∞</m:t>
                        </m:r>
                      </m:sup>
                      <m:e>
                        <m:sSup>
                          <m:sSupPr>
                            <m:ctrlPr>
                              <a:rPr lang="en-US" sz="2000" b="0" i="1" spc="-5" smtClean="0">
                                <a:solidFill>
                                  <a:srgbClr val="585858"/>
                                </a:solidFill>
                                <a:latin typeface="Cambria Math" panose="02040503050406030204" pitchFamily="18" charset="0"/>
                                <a:cs typeface="Segoe UI"/>
                              </a:rPr>
                            </m:ctrlPr>
                          </m:sSupPr>
                          <m:e>
                            <m:d>
                              <m:dPr>
                                <m:ctrlPr>
                                  <a:rPr lang="en-US" sz="2000" b="0" i="1" spc="-5" smtClean="0">
                                    <a:solidFill>
                                      <a:srgbClr val="585858"/>
                                    </a:solidFill>
                                    <a:latin typeface="Cambria Math" panose="02040503050406030204" pitchFamily="18" charset="0"/>
                                    <a:cs typeface="Segoe UI"/>
                                  </a:rPr>
                                </m:ctrlPr>
                              </m:dPr>
                              <m:e>
                                <m:f>
                                  <m:fPr>
                                    <m:ctrlPr>
                                      <a:rPr lang="en-US" sz="2000" b="0" i="1" spc="-5" smtClean="0">
                                        <a:solidFill>
                                          <a:srgbClr val="585858"/>
                                        </a:solidFill>
                                        <a:latin typeface="Cambria Math" panose="02040503050406030204" pitchFamily="18" charset="0"/>
                                        <a:cs typeface="Segoe UI"/>
                                      </a:rPr>
                                    </m:ctrlPr>
                                  </m:fPr>
                                  <m:num>
                                    <m:r>
                                      <a:rPr lang="en-US" sz="2000" b="0" i="1" spc="-5" smtClean="0">
                                        <a:solidFill>
                                          <a:srgbClr val="585858"/>
                                        </a:solidFill>
                                        <a:latin typeface="Cambria Math" panose="02040503050406030204" pitchFamily="18" charset="0"/>
                                        <a:cs typeface="Segoe UI"/>
                                      </a:rPr>
                                      <m:t>1</m:t>
                                    </m:r>
                                  </m:num>
                                  <m:den>
                                    <m:r>
                                      <a:rPr lang="en-US" sz="2000" b="0" i="1" spc="-5" smtClean="0">
                                        <a:solidFill>
                                          <a:srgbClr val="585858"/>
                                        </a:solidFill>
                                        <a:latin typeface="Cambria Math" panose="02040503050406030204" pitchFamily="18" charset="0"/>
                                        <a:cs typeface="Segoe UI"/>
                                      </a:rPr>
                                      <m:t>3</m:t>
                                    </m:r>
                                  </m:den>
                                </m:f>
                              </m:e>
                            </m:d>
                          </m:e>
                          <m:sup>
                            <m:r>
                              <a:rPr lang="en-US" sz="2000" b="0" i="1" spc="-5" smtClean="0">
                                <a:solidFill>
                                  <a:srgbClr val="585858"/>
                                </a:solidFill>
                                <a:latin typeface="Cambria Math" panose="02040503050406030204" pitchFamily="18" charset="0"/>
                                <a:cs typeface="Segoe UI"/>
                              </a:rPr>
                              <m:t>𝑟</m:t>
                            </m:r>
                          </m:sup>
                        </m:sSup>
                      </m:e>
                    </m:nary>
                  </m:oMath>
                </a14:m>
                <a:r>
                  <a:rPr lang="en-IN" sz="2000" spc="-5" dirty="0">
                    <a:solidFill>
                      <a:srgbClr val="585858"/>
                    </a:solidFill>
                    <a:latin typeface="Segoe UI"/>
                    <a:cs typeface="Segoe UI"/>
                  </a:rPr>
                  <a:t> </a:t>
                </a:r>
              </a:p>
              <a:p>
                <a:pPr marL="12700" marR="5080" lvl="0" indent="0" algn="l" defTabSz="914400" rtl="0" eaLnBrk="1" fontAlgn="auto" latinLnBrk="0" hangingPunct="1">
                  <a:lnSpc>
                    <a:spcPct val="100000"/>
                  </a:lnSpc>
                  <a:spcBef>
                    <a:spcPts val="100"/>
                  </a:spcBef>
                  <a:spcAft>
                    <a:spcPts val="0"/>
                  </a:spcAft>
                  <a:buClrTx/>
                  <a:buSzTx/>
                  <a:buFontTx/>
                  <a:buNone/>
                  <a:tabLst/>
                  <a:defRPr/>
                </a:pPr>
                <a:endParaRPr lang="en-IN" sz="2000" spc="-5" dirty="0">
                  <a:solidFill>
                    <a:srgbClr val="585858"/>
                  </a:solidFill>
                  <a:latin typeface="Segoe UI"/>
                  <a:cs typeface="Segoe UI"/>
                </a:endParaRPr>
              </a:p>
              <a:p>
                <a:pPr marL="12700" marR="5080" lvl="0">
                  <a:spcBef>
                    <a:spcPts val="100"/>
                  </a:spcBef>
                  <a:defRPr/>
                </a:pPr>
                <a:r>
                  <a:rPr lang="en-IN" sz="2000" b="1" spc="-5" dirty="0">
                    <a:solidFill>
                      <a:srgbClr val="585858"/>
                    </a:solidFill>
                    <a:latin typeface="Segoe UI"/>
                    <a:cs typeface="Segoe UI"/>
                  </a:rPr>
                  <a:t>Solution:</a:t>
                </a:r>
                <a:r>
                  <a:rPr lang="en-IN" sz="2000" spc="-5" dirty="0">
                    <a:solidFill>
                      <a:srgbClr val="585858"/>
                    </a:solidFill>
                    <a:latin typeface="Segoe UI"/>
                    <a:cs typeface="Segoe UI"/>
                  </a:rPr>
                  <a:t> </a:t>
                </a:r>
                <a14:m>
                  <m:oMath xmlns:m="http://schemas.openxmlformats.org/officeDocument/2006/math">
                    <m:nary>
                      <m:naryPr>
                        <m:chr m:val="∑"/>
                        <m:ctrlPr>
                          <a:rPr lang="en-IN" sz="2000" i="1" spc="-5">
                            <a:solidFill>
                              <a:srgbClr val="585858"/>
                            </a:solidFill>
                            <a:latin typeface="Cambria Math" panose="02040503050406030204" pitchFamily="18" charset="0"/>
                            <a:cs typeface="Segoe UI"/>
                          </a:rPr>
                        </m:ctrlPr>
                      </m:naryPr>
                      <m:sub>
                        <m:r>
                          <m:rPr>
                            <m:brk m:alnAt="23"/>
                          </m:rPr>
                          <a:rPr lang="en-US" sz="2000" i="1" spc="-5">
                            <a:solidFill>
                              <a:srgbClr val="585858"/>
                            </a:solidFill>
                            <a:latin typeface="Cambria Math" panose="02040503050406030204" pitchFamily="18" charset="0"/>
                            <a:cs typeface="Segoe UI"/>
                          </a:rPr>
                          <m:t>𝑟</m:t>
                        </m:r>
                        <m:r>
                          <a:rPr lang="en-US" sz="2000" i="1" spc="-5">
                            <a:solidFill>
                              <a:srgbClr val="585858"/>
                            </a:solidFill>
                            <a:latin typeface="Cambria Math" panose="02040503050406030204" pitchFamily="18" charset="0"/>
                            <a:cs typeface="Segoe UI"/>
                          </a:rPr>
                          <m:t>=1</m:t>
                        </m:r>
                      </m:sub>
                      <m:sup>
                        <m:r>
                          <a:rPr lang="en-IN" sz="2000" i="1" spc="-5">
                            <a:solidFill>
                              <a:srgbClr val="585858"/>
                            </a:solidFill>
                            <a:latin typeface="Cambria Math" panose="02040503050406030204" pitchFamily="18" charset="0"/>
                            <a:ea typeface="Cambria Math" panose="02040503050406030204" pitchFamily="18" charset="0"/>
                            <a:cs typeface="Segoe UI"/>
                          </a:rPr>
                          <m:t>∞</m:t>
                        </m:r>
                      </m:sup>
                      <m:e>
                        <m:sSup>
                          <m:sSupPr>
                            <m:ctrlPr>
                              <a:rPr lang="en-US" sz="2000" i="1" spc="-5">
                                <a:solidFill>
                                  <a:srgbClr val="585858"/>
                                </a:solidFill>
                                <a:latin typeface="Cambria Math" panose="02040503050406030204" pitchFamily="18" charset="0"/>
                                <a:cs typeface="Segoe UI"/>
                              </a:rPr>
                            </m:ctrlPr>
                          </m:sSupPr>
                          <m:e>
                            <m:d>
                              <m:dPr>
                                <m:ctrlPr>
                                  <a:rPr lang="en-US" sz="2000" i="1" spc="-5">
                                    <a:solidFill>
                                      <a:srgbClr val="585858"/>
                                    </a:solidFill>
                                    <a:latin typeface="Cambria Math" panose="02040503050406030204" pitchFamily="18" charset="0"/>
                                    <a:cs typeface="Segoe UI"/>
                                  </a:rPr>
                                </m:ctrlPr>
                              </m:dPr>
                              <m:e>
                                <m:f>
                                  <m:fPr>
                                    <m:ctrlPr>
                                      <a:rPr lang="en-US" sz="2000" i="1" spc="-5">
                                        <a:solidFill>
                                          <a:srgbClr val="585858"/>
                                        </a:solidFill>
                                        <a:latin typeface="Cambria Math" panose="02040503050406030204" pitchFamily="18" charset="0"/>
                                        <a:cs typeface="Segoe UI"/>
                                      </a:rPr>
                                    </m:ctrlPr>
                                  </m:fPr>
                                  <m:num>
                                    <m:r>
                                      <a:rPr lang="en-US" sz="2000" i="1" spc="-5">
                                        <a:solidFill>
                                          <a:srgbClr val="585858"/>
                                        </a:solidFill>
                                        <a:latin typeface="Cambria Math" panose="02040503050406030204" pitchFamily="18" charset="0"/>
                                        <a:cs typeface="Segoe UI"/>
                                      </a:rPr>
                                      <m:t>1</m:t>
                                    </m:r>
                                  </m:num>
                                  <m:den>
                                    <m:r>
                                      <a:rPr lang="en-US" sz="2000" i="1" spc="-5">
                                        <a:solidFill>
                                          <a:srgbClr val="585858"/>
                                        </a:solidFill>
                                        <a:latin typeface="Cambria Math" panose="02040503050406030204" pitchFamily="18" charset="0"/>
                                        <a:cs typeface="Segoe UI"/>
                                      </a:rPr>
                                      <m:t>3</m:t>
                                    </m:r>
                                  </m:den>
                                </m:f>
                              </m:e>
                            </m:d>
                          </m:e>
                          <m:sup>
                            <m:r>
                              <a:rPr lang="en-US" sz="2000" i="1" spc="-5">
                                <a:solidFill>
                                  <a:srgbClr val="585858"/>
                                </a:solidFill>
                                <a:latin typeface="Cambria Math" panose="02040503050406030204" pitchFamily="18" charset="0"/>
                                <a:cs typeface="Segoe UI"/>
                              </a:rPr>
                              <m:t>𝑟</m:t>
                            </m:r>
                          </m:sup>
                        </m:sSup>
                        <m:r>
                          <a:rPr lang="en-US" sz="2000" b="0" i="1" spc="-5" smtClean="0">
                            <a:solidFill>
                              <a:srgbClr val="585858"/>
                            </a:solidFill>
                            <a:latin typeface="Cambria Math" panose="02040503050406030204" pitchFamily="18" charset="0"/>
                            <a:cs typeface="Segoe UI"/>
                          </a:rPr>
                          <m:t>=</m:t>
                        </m:r>
                        <m:sSup>
                          <m:sSupPr>
                            <m:ctrlPr>
                              <a:rPr lang="en-US" sz="2000" b="0" i="1" spc="-5" smtClean="0">
                                <a:solidFill>
                                  <a:srgbClr val="585858"/>
                                </a:solidFill>
                                <a:latin typeface="Cambria Math" panose="02040503050406030204" pitchFamily="18" charset="0"/>
                                <a:cs typeface="Segoe UI"/>
                              </a:rPr>
                            </m:ctrlPr>
                          </m:sSupPr>
                          <m:e>
                            <m:d>
                              <m:dPr>
                                <m:ctrlPr>
                                  <a:rPr lang="en-US" sz="2000" b="0" i="1" spc="-5" smtClean="0">
                                    <a:solidFill>
                                      <a:srgbClr val="585858"/>
                                    </a:solidFill>
                                    <a:latin typeface="Cambria Math" panose="02040503050406030204" pitchFamily="18" charset="0"/>
                                    <a:cs typeface="Segoe UI"/>
                                  </a:rPr>
                                </m:ctrlPr>
                              </m:dPr>
                              <m:e>
                                <m:f>
                                  <m:fPr>
                                    <m:ctrlPr>
                                      <a:rPr lang="en-US" sz="2000" b="0" i="1" spc="-5" smtClean="0">
                                        <a:solidFill>
                                          <a:srgbClr val="585858"/>
                                        </a:solidFill>
                                        <a:latin typeface="Cambria Math" panose="02040503050406030204" pitchFamily="18" charset="0"/>
                                        <a:cs typeface="Segoe UI"/>
                                      </a:rPr>
                                    </m:ctrlPr>
                                  </m:fPr>
                                  <m:num>
                                    <m:r>
                                      <a:rPr lang="en-US" sz="2000" b="0" i="1" spc="-5" smtClean="0">
                                        <a:solidFill>
                                          <a:srgbClr val="585858"/>
                                        </a:solidFill>
                                        <a:latin typeface="Cambria Math" panose="02040503050406030204" pitchFamily="18" charset="0"/>
                                        <a:cs typeface="Segoe UI"/>
                                      </a:rPr>
                                      <m:t>1</m:t>
                                    </m:r>
                                  </m:num>
                                  <m:den>
                                    <m:r>
                                      <a:rPr lang="en-US" sz="2000" b="0" i="1" spc="-5" smtClean="0">
                                        <a:solidFill>
                                          <a:srgbClr val="585858"/>
                                        </a:solidFill>
                                        <a:latin typeface="Cambria Math" panose="02040503050406030204" pitchFamily="18" charset="0"/>
                                        <a:cs typeface="Segoe UI"/>
                                      </a:rPr>
                                      <m:t>3</m:t>
                                    </m:r>
                                  </m:den>
                                </m:f>
                              </m:e>
                            </m:d>
                          </m:e>
                          <m:sup>
                            <m:r>
                              <a:rPr lang="en-US" sz="2000" b="0" i="1" spc="-5" smtClean="0">
                                <a:solidFill>
                                  <a:srgbClr val="585858"/>
                                </a:solidFill>
                                <a:latin typeface="Cambria Math" panose="02040503050406030204" pitchFamily="18" charset="0"/>
                                <a:cs typeface="Segoe UI"/>
                              </a:rPr>
                              <m:t>1</m:t>
                            </m:r>
                          </m:sup>
                        </m:sSup>
                        <m:r>
                          <a:rPr lang="en-US" sz="2000" b="0" i="1" spc="-5" smtClean="0">
                            <a:solidFill>
                              <a:srgbClr val="585858"/>
                            </a:solidFill>
                            <a:latin typeface="Cambria Math" panose="02040503050406030204" pitchFamily="18" charset="0"/>
                            <a:cs typeface="Segoe UI"/>
                          </a:rPr>
                          <m:t>+</m:t>
                        </m:r>
                        <m:sSup>
                          <m:sSupPr>
                            <m:ctrlPr>
                              <a:rPr lang="en-US" sz="2000" b="0" i="1" spc="-5" smtClean="0">
                                <a:solidFill>
                                  <a:srgbClr val="585858"/>
                                </a:solidFill>
                                <a:latin typeface="Cambria Math" panose="02040503050406030204" pitchFamily="18" charset="0"/>
                                <a:cs typeface="Segoe UI"/>
                              </a:rPr>
                            </m:ctrlPr>
                          </m:sSupPr>
                          <m:e>
                            <m:d>
                              <m:dPr>
                                <m:ctrlPr>
                                  <a:rPr lang="en-US" sz="2000" b="0" i="1" spc="-5" smtClean="0">
                                    <a:solidFill>
                                      <a:srgbClr val="585858"/>
                                    </a:solidFill>
                                    <a:latin typeface="Cambria Math" panose="02040503050406030204" pitchFamily="18" charset="0"/>
                                    <a:cs typeface="Segoe UI"/>
                                  </a:rPr>
                                </m:ctrlPr>
                              </m:dPr>
                              <m:e>
                                <m:f>
                                  <m:fPr>
                                    <m:ctrlPr>
                                      <a:rPr lang="en-US" sz="2000" b="0" i="1" spc="-5" smtClean="0">
                                        <a:solidFill>
                                          <a:srgbClr val="585858"/>
                                        </a:solidFill>
                                        <a:latin typeface="Cambria Math" panose="02040503050406030204" pitchFamily="18" charset="0"/>
                                        <a:cs typeface="Segoe UI"/>
                                      </a:rPr>
                                    </m:ctrlPr>
                                  </m:fPr>
                                  <m:num>
                                    <m:r>
                                      <a:rPr lang="en-US" sz="2000" b="0" i="1" spc="-5" smtClean="0">
                                        <a:solidFill>
                                          <a:srgbClr val="585858"/>
                                        </a:solidFill>
                                        <a:latin typeface="Cambria Math" panose="02040503050406030204" pitchFamily="18" charset="0"/>
                                        <a:cs typeface="Segoe UI"/>
                                      </a:rPr>
                                      <m:t>1</m:t>
                                    </m:r>
                                  </m:num>
                                  <m:den>
                                    <m:r>
                                      <a:rPr lang="en-US" sz="2000" b="0" i="1" spc="-5" smtClean="0">
                                        <a:solidFill>
                                          <a:srgbClr val="585858"/>
                                        </a:solidFill>
                                        <a:latin typeface="Cambria Math" panose="02040503050406030204" pitchFamily="18" charset="0"/>
                                        <a:cs typeface="Segoe UI"/>
                                      </a:rPr>
                                      <m:t>3</m:t>
                                    </m:r>
                                  </m:den>
                                </m:f>
                              </m:e>
                            </m:d>
                          </m:e>
                          <m:sup>
                            <m:r>
                              <a:rPr lang="en-US" sz="2000" b="0" i="1" spc="-5" smtClean="0">
                                <a:solidFill>
                                  <a:srgbClr val="585858"/>
                                </a:solidFill>
                                <a:latin typeface="Cambria Math" panose="02040503050406030204" pitchFamily="18" charset="0"/>
                                <a:cs typeface="Segoe UI"/>
                              </a:rPr>
                              <m:t>2</m:t>
                            </m:r>
                          </m:sup>
                        </m:sSup>
                        <m:r>
                          <a:rPr lang="en-US" sz="2000" b="0" i="1" spc="-5" smtClean="0">
                            <a:solidFill>
                              <a:srgbClr val="585858"/>
                            </a:solidFill>
                            <a:latin typeface="Cambria Math" panose="02040503050406030204" pitchFamily="18" charset="0"/>
                            <a:cs typeface="Segoe UI"/>
                          </a:rPr>
                          <m:t>+</m:t>
                        </m:r>
                        <m:sSup>
                          <m:sSupPr>
                            <m:ctrlPr>
                              <a:rPr lang="en-US" sz="2000" b="0" i="1" spc="-5" smtClean="0">
                                <a:solidFill>
                                  <a:srgbClr val="585858"/>
                                </a:solidFill>
                                <a:latin typeface="Cambria Math" panose="02040503050406030204" pitchFamily="18" charset="0"/>
                                <a:cs typeface="Segoe UI"/>
                              </a:rPr>
                            </m:ctrlPr>
                          </m:sSupPr>
                          <m:e>
                            <m:d>
                              <m:dPr>
                                <m:ctrlPr>
                                  <a:rPr lang="en-US" sz="2000" b="0" i="1" spc="-5" smtClean="0">
                                    <a:solidFill>
                                      <a:srgbClr val="585858"/>
                                    </a:solidFill>
                                    <a:latin typeface="Cambria Math" panose="02040503050406030204" pitchFamily="18" charset="0"/>
                                    <a:cs typeface="Segoe UI"/>
                                  </a:rPr>
                                </m:ctrlPr>
                              </m:dPr>
                              <m:e>
                                <m:f>
                                  <m:fPr>
                                    <m:ctrlPr>
                                      <a:rPr lang="en-US" sz="2000" b="0" i="1" spc="-5" smtClean="0">
                                        <a:solidFill>
                                          <a:srgbClr val="585858"/>
                                        </a:solidFill>
                                        <a:latin typeface="Cambria Math" panose="02040503050406030204" pitchFamily="18" charset="0"/>
                                        <a:cs typeface="Segoe UI"/>
                                      </a:rPr>
                                    </m:ctrlPr>
                                  </m:fPr>
                                  <m:num>
                                    <m:r>
                                      <a:rPr lang="en-US" sz="2000" b="0" i="1" spc="-5" smtClean="0">
                                        <a:solidFill>
                                          <a:srgbClr val="585858"/>
                                        </a:solidFill>
                                        <a:latin typeface="Cambria Math" panose="02040503050406030204" pitchFamily="18" charset="0"/>
                                        <a:cs typeface="Segoe UI"/>
                                      </a:rPr>
                                      <m:t>1</m:t>
                                    </m:r>
                                  </m:num>
                                  <m:den>
                                    <m:r>
                                      <a:rPr lang="en-US" sz="2000" b="0" i="1" spc="-5" smtClean="0">
                                        <a:solidFill>
                                          <a:srgbClr val="585858"/>
                                        </a:solidFill>
                                        <a:latin typeface="Cambria Math" panose="02040503050406030204" pitchFamily="18" charset="0"/>
                                        <a:cs typeface="Segoe UI"/>
                                      </a:rPr>
                                      <m:t>3</m:t>
                                    </m:r>
                                  </m:den>
                                </m:f>
                              </m:e>
                            </m:d>
                          </m:e>
                          <m:sup>
                            <m:r>
                              <a:rPr lang="en-US" sz="2000" b="0" i="1" spc="-5" smtClean="0">
                                <a:solidFill>
                                  <a:srgbClr val="585858"/>
                                </a:solidFill>
                                <a:latin typeface="Cambria Math" panose="02040503050406030204" pitchFamily="18" charset="0"/>
                                <a:cs typeface="Segoe UI"/>
                              </a:rPr>
                              <m:t>3</m:t>
                            </m:r>
                          </m:sup>
                        </m:sSup>
                        <m:r>
                          <a:rPr lang="en-US" sz="2000" b="0" i="1" spc="-5" smtClean="0">
                            <a:solidFill>
                              <a:srgbClr val="585858"/>
                            </a:solidFill>
                            <a:latin typeface="Cambria Math" panose="02040503050406030204" pitchFamily="18" charset="0"/>
                            <a:cs typeface="Segoe UI"/>
                          </a:rPr>
                          <m:t>+….+</m:t>
                        </m:r>
                        <m:sSup>
                          <m:sSupPr>
                            <m:ctrlPr>
                              <a:rPr lang="en-US" sz="2000" b="0" i="1" spc="-5" smtClean="0">
                                <a:solidFill>
                                  <a:srgbClr val="585858"/>
                                </a:solidFill>
                                <a:latin typeface="Cambria Math" panose="02040503050406030204" pitchFamily="18" charset="0"/>
                                <a:cs typeface="Segoe UI"/>
                              </a:rPr>
                            </m:ctrlPr>
                          </m:sSupPr>
                          <m:e>
                            <m:d>
                              <m:dPr>
                                <m:ctrlPr>
                                  <a:rPr lang="en-US" sz="2000" b="0" i="1" spc="-5" smtClean="0">
                                    <a:solidFill>
                                      <a:srgbClr val="585858"/>
                                    </a:solidFill>
                                    <a:latin typeface="Cambria Math" panose="02040503050406030204" pitchFamily="18" charset="0"/>
                                    <a:cs typeface="Segoe UI"/>
                                  </a:rPr>
                                </m:ctrlPr>
                              </m:dPr>
                              <m:e>
                                <m:f>
                                  <m:fPr>
                                    <m:ctrlPr>
                                      <a:rPr lang="en-US" sz="2000" b="0" i="1" spc="-5" smtClean="0">
                                        <a:solidFill>
                                          <a:srgbClr val="585858"/>
                                        </a:solidFill>
                                        <a:latin typeface="Cambria Math" panose="02040503050406030204" pitchFamily="18" charset="0"/>
                                        <a:cs typeface="Segoe UI"/>
                                      </a:rPr>
                                    </m:ctrlPr>
                                  </m:fPr>
                                  <m:num>
                                    <m:r>
                                      <a:rPr lang="en-US" sz="2000" b="0" i="1" spc="-5" smtClean="0">
                                        <a:solidFill>
                                          <a:srgbClr val="585858"/>
                                        </a:solidFill>
                                        <a:latin typeface="Cambria Math" panose="02040503050406030204" pitchFamily="18" charset="0"/>
                                        <a:cs typeface="Segoe UI"/>
                                      </a:rPr>
                                      <m:t>1</m:t>
                                    </m:r>
                                  </m:num>
                                  <m:den>
                                    <m:r>
                                      <a:rPr lang="en-US" sz="2000" b="0" i="1" spc="-5" smtClean="0">
                                        <a:solidFill>
                                          <a:srgbClr val="585858"/>
                                        </a:solidFill>
                                        <a:latin typeface="Cambria Math" panose="02040503050406030204" pitchFamily="18" charset="0"/>
                                        <a:cs typeface="Segoe UI"/>
                                      </a:rPr>
                                      <m:t>3</m:t>
                                    </m:r>
                                  </m:den>
                                </m:f>
                              </m:e>
                            </m:d>
                          </m:e>
                          <m:sup>
                            <m:r>
                              <a:rPr lang="en-US" sz="2000" b="0" i="1" spc="-5" smtClean="0">
                                <a:solidFill>
                                  <a:srgbClr val="585858"/>
                                </a:solidFill>
                                <a:latin typeface="Cambria Math" panose="02040503050406030204" pitchFamily="18" charset="0"/>
                                <a:cs typeface="Segoe UI"/>
                              </a:rPr>
                              <m:t>𝑛</m:t>
                            </m:r>
                          </m:sup>
                        </m:sSup>
                      </m:e>
                    </m:nary>
                    <m:r>
                      <a:rPr lang="en-US" sz="2000" i="1" spc="-5">
                        <a:solidFill>
                          <a:srgbClr val="585858"/>
                        </a:solidFill>
                        <a:latin typeface="Cambria Math" panose="02040503050406030204" pitchFamily="18" charset="0"/>
                        <a:cs typeface="Segoe UI"/>
                      </a:rPr>
                      <m:t> </m:t>
                    </m:r>
                  </m:oMath>
                </a14:m>
                <a:endParaRPr lang="en-IN" sz="2000" spc="-5" dirty="0">
                  <a:solidFill>
                    <a:srgbClr val="585858"/>
                  </a:solidFill>
                  <a:latin typeface="Segoe UI"/>
                  <a:cs typeface="Segoe UI"/>
                </a:endParaRPr>
              </a:p>
              <a:p>
                <a:pPr marL="12700" marR="5080" lvl="0">
                  <a:spcBef>
                    <a:spcPts val="100"/>
                  </a:spcBef>
                  <a:defRPr/>
                </a:pPr>
                <a14:m>
                  <m:oMathPara xmlns:m="http://schemas.openxmlformats.org/officeDocument/2006/math">
                    <m:oMathParaPr>
                      <m:jc m:val="centerGroup"/>
                    </m:oMathParaPr>
                    <m:oMath xmlns:m="http://schemas.openxmlformats.org/officeDocument/2006/math">
                      <m:r>
                        <a:rPr lang="en-US" sz="2000" b="0" i="1" spc="-5" smtClean="0">
                          <a:solidFill>
                            <a:srgbClr val="585858"/>
                          </a:solidFill>
                          <a:latin typeface="Cambria Math" panose="02040503050406030204" pitchFamily="18" charset="0"/>
                          <a:cs typeface="Segoe UI"/>
                        </a:rPr>
                        <m:t>𝑟</m:t>
                      </m:r>
                      <m:r>
                        <a:rPr lang="en-US" sz="2000" b="0" i="1" spc="-5" smtClean="0">
                          <a:solidFill>
                            <a:srgbClr val="585858"/>
                          </a:solidFill>
                          <a:latin typeface="Cambria Math" panose="02040503050406030204" pitchFamily="18" charset="0"/>
                          <a:cs typeface="Segoe UI"/>
                        </a:rPr>
                        <m:t>=</m:t>
                      </m:r>
                      <m:f>
                        <m:fPr>
                          <m:ctrlPr>
                            <a:rPr lang="en-US" sz="2000" b="0" i="1" spc="-5" smtClean="0">
                              <a:solidFill>
                                <a:srgbClr val="585858"/>
                              </a:solidFill>
                              <a:latin typeface="Cambria Math" panose="02040503050406030204" pitchFamily="18" charset="0"/>
                              <a:cs typeface="Segoe UI"/>
                            </a:rPr>
                          </m:ctrlPr>
                        </m:fPr>
                        <m:num>
                          <m:sSub>
                            <m:sSubPr>
                              <m:ctrlPr>
                                <a:rPr lang="en-US" sz="2000" b="0" i="1" spc="-5" smtClean="0">
                                  <a:solidFill>
                                    <a:srgbClr val="585858"/>
                                  </a:solidFill>
                                  <a:latin typeface="Cambria Math" panose="02040503050406030204" pitchFamily="18" charset="0"/>
                                  <a:cs typeface="Segoe UI"/>
                                </a:rPr>
                              </m:ctrlPr>
                            </m:sSubPr>
                            <m:e>
                              <m:r>
                                <a:rPr lang="en-US" sz="2000" b="0" i="1" spc="-5" smtClean="0">
                                  <a:solidFill>
                                    <a:srgbClr val="585858"/>
                                  </a:solidFill>
                                  <a:latin typeface="Cambria Math" panose="02040503050406030204" pitchFamily="18" charset="0"/>
                                  <a:cs typeface="Segoe UI"/>
                                </a:rPr>
                                <m:t>𝑎</m:t>
                              </m:r>
                            </m:e>
                            <m:sub>
                              <m:r>
                                <a:rPr lang="en-US" sz="2000" b="0" i="1" spc="-5" smtClean="0">
                                  <a:solidFill>
                                    <a:srgbClr val="585858"/>
                                  </a:solidFill>
                                  <a:latin typeface="Cambria Math" panose="02040503050406030204" pitchFamily="18" charset="0"/>
                                  <a:cs typeface="Segoe UI"/>
                                </a:rPr>
                                <m:t>2</m:t>
                              </m:r>
                            </m:sub>
                          </m:sSub>
                        </m:num>
                        <m:den>
                          <m:sSub>
                            <m:sSubPr>
                              <m:ctrlPr>
                                <a:rPr lang="en-US" sz="2000" b="0" i="1" spc="-5" smtClean="0">
                                  <a:solidFill>
                                    <a:srgbClr val="585858"/>
                                  </a:solidFill>
                                  <a:latin typeface="Cambria Math" panose="02040503050406030204" pitchFamily="18" charset="0"/>
                                  <a:cs typeface="Segoe UI"/>
                                </a:rPr>
                              </m:ctrlPr>
                            </m:sSubPr>
                            <m:e>
                              <m:r>
                                <a:rPr lang="en-US" sz="2000" b="0" i="1" spc="-5" smtClean="0">
                                  <a:solidFill>
                                    <a:srgbClr val="585858"/>
                                  </a:solidFill>
                                  <a:latin typeface="Cambria Math" panose="02040503050406030204" pitchFamily="18" charset="0"/>
                                  <a:cs typeface="Segoe UI"/>
                                </a:rPr>
                                <m:t>𝑎</m:t>
                              </m:r>
                            </m:e>
                            <m:sub>
                              <m:r>
                                <a:rPr lang="en-US" sz="2000" b="0" i="1" spc="-5" smtClean="0">
                                  <a:solidFill>
                                    <a:srgbClr val="585858"/>
                                  </a:solidFill>
                                  <a:latin typeface="Cambria Math" panose="02040503050406030204" pitchFamily="18" charset="0"/>
                                  <a:cs typeface="Segoe UI"/>
                                </a:rPr>
                                <m:t>1</m:t>
                              </m:r>
                            </m:sub>
                          </m:sSub>
                        </m:den>
                      </m:f>
                      <m:r>
                        <a:rPr lang="en-US" sz="2000" b="0" i="1" spc="-5" smtClean="0">
                          <a:solidFill>
                            <a:srgbClr val="585858"/>
                          </a:solidFill>
                          <a:latin typeface="Cambria Math" panose="02040503050406030204" pitchFamily="18" charset="0"/>
                          <a:cs typeface="Segoe UI"/>
                        </a:rPr>
                        <m:t>=</m:t>
                      </m:r>
                      <m:f>
                        <m:fPr>
                          <m:ctrlPr>
                            <a:rPr lang="en-US" sz="2000" b="0" i="1" spc="-5" smtClean="0">
                              <a:solidFill>
                                <a:srgbClr val="585858"/>
                              </a:solidFill>
                              <a:latin typeface="Cambria Math" panose="02040503050406030204" pitchFamily="18" charset="0"/>
                              <a:cs typeface="Segoe UI"/>
                            </a:rPr>
                          </m:ctrlPr>
                        </m:fPr>
                        <m:num>
                          <m:sSup>
                            <m:sSupPr>
                              <m:ctrlPr>
                                <a:rPr lang="en-US" sz="2000" b="0" i="1" spc="-5" smtClean="0">
                                  <a:solidFill>
                                    <a:srgbClr val="585858"/>
                                  </a:solidFill>
                                  <a:latin typeface="Cambria Math" panose="02040503050406030204" pitchFamily="18" charset="0"/>
                                  <a:cs typeface="Segoe UI"/>
                                </a:rPr>
                              </m:ctrlPr>
                            </m:sSupPr>
                            <m:e>
                              <m:d>
                                <m:dPr>
                                  <m:ctrlPr>
                                    <a:rPr lang="en-US" sz="2000" b="0" i="1" spc="-5" smtClean="0">
                                      <a:solidFill>
                                        <a:srgbClr val="585858"/>
                                      </a:solidFill>
                                      <a:latin typeface="Cambria Math" panose="02040503050406030204" pitchFamily="18" charset="0"/>
                                      <a:cs typeface="Segoe UI"/>
                                    </a:rPr>
                                  </m:ctrlPr>
                                </m:dPr>
                                <m:e>
                                  <m:f>
                                    <m:fPr>
                                      <m:ctrlPr>
                                        <a:rPr lang="en-US" sz="2000" b="0" i="1" spc="-5" smtClean="0">
                                          <a:solidFill>
                                            <a:srgbClr val="585858"/>
                                          </a:solidFill>
                                          <a:latin typeface="Cambria Math" panose="02040503050406030204" pitchFamily="18" charset="0"/>
                                          <a:cs typeface="Segoe UI"/>
                                        </a:rPr>
                                      </m:ctrlPr>
                                    </m:fPr>
                                    <m:num>
                                      <m:r>
                                        <a:rPr lang="en-US" sz="2000" b="0" i="1" spc="-5" smtClean="0">
                                          <a:solidFill>
                                            <a:srgbClr val="585858"/>
                                          </a:solidFill>
                                          <a:latin typeface="Cambria Math" panose="02040503050406030204" pitchFamily="18" charset="0"/>
                                          <a:cs typeface="Segoe UI"/>
                                        </a:rPr>
                                        <m:t>1</m:t>
                                      </m:r>
                                    </m:num>
                                    <m:den>
                                      <m:r>
                                        <a:rPr lang="en-US" sz="2000" b="0" i="1" spc="-5" smtClean="0">
                                          <a:solidFill>
                                            <a:srgbClr val="585858"/>
                                          </a:solidFill>
                                          <a:latin typeface="Cambria Math" panose="02040503050406030204" pitchFamily="18" charset="0"/>
                                          <a:cs typeface="Segoe UI"/>
                                        </a:rPr>
                                        <m:t>3</m:t>
                                      </m:r>
                                    </m:den>
                                  </m:f>
                                </m:e>
                              </m:d>
                            </m:e>
                            <m:sup>
                              <m:r>
                                <a:rPr lang="en-US" sz="2000" b="0" i="1" spc="-5" smtClean="0">
                                  <a:solidFill>
                                    <a:srgbClr val="585858"/>
                                  </a:solidFill>
                                  <a:latin typeface="Cambria Math" panose="02040503050406030204" pitchFamily="18" charset="0"/>
                                  <a:cs typeface="Segoe UI"/>
                                </a:rPr>
                                <m:t>2</m:t>
                              </m:r>
                            </m:sup>
                          </m:sSup>
                        </m:num>
                        <m:den>
                          <m:sSup>
                            <m:sSupPr>
                              <m:ctrlPr>
                                <a:rPr lang="en-US" sz="2000" b="0" i="1" spc="-5" smtClean="0">
                                  <a:solidFill>
                                    <a:srgbClr val="585858"/>
                                  </a:solidFill>
                                  <a:latin typeface="Cambria Math" panose="02040503050406030204" pitchFamily="18" charset="0"/>
                                  <a:cs typeface="Segoe UI"/>
                                </a:rPr>
                              </m:ctrlPr>
                            </m:sSupPr>
                            <m:e>
                              <m:d>
                                <m:dPr>
                                  <m:ctrlPr>
                                    <a:rPr lang="en-US" sz="2000" b="0" i="1" spc="-5" smtClean="0">
                                      <a:solidFill>
                                        <a:srgbClr val="585858"/>
                                      </a:solidFill>
                                      <a:latin typeface="Cambria Math" panose="02040503050406030204" pitchFamily="18" charset="0"/>
                                      <a:cs typeface="Segoe UI"/>
                                    </a:rPr>
                                  </m:ctrlPr>
                                </m:dPr>
                                <m:e>
                                  <m:f>
                                    <m:fPr>
                                      <m:ctrlPr>
                                        <a:rPr lang="en-US" sz="2000" b="0" i="1" spc="-5" smtClean="0">
                                          <a:solidFill>
                                            <a:srgbClr val="585858"/>
                                          </a:solidFill>
                                          <a:latin typeface="Cambria Math" panose="02040503050406030204" pitchFamily="18" charset="0"/>
                                          <a:cs typeface="Segoe UI"/>
                                        </a:rPr>
                                      </m:ctrlPr>
                                    </m:fPr>
                                    <m:num>
                                      <m:r>
                                        <a:rPr lang="en-US" sz="2000" b="0" i="1" spc="-5" smtClean="0">
                                          <a:solidFill>
                                            <a:srgbClr val="585858"/>
                                          </a:solidFill>
                                          <a:latin typeface="Cambria Math" panose="02040503050406030204" pitchFamily="18" charset="0"/>
                                          <a:cs typeface="Segoe UI"/>
                                        </a:rPr>
                                        <m:t>1</m:t>
                                      </m:r>
                                    </m:num>
                                    <m:den>
                                      <m:r>
                                        <a:rPr lang="en-US" sz="2000" b="0" i="1" spc="-5" smtClean="0">
                                          <a:solidFill>
                                            <a:srgbClr val="585858"/>
                                          </a:solidFill>
                                          <a:latin typeface="Cambria Math" panose="02040503050406030204" pitchFamily="18" charset="0"/>
                                          <a:cs typeface="Segoe UI"/>
                                        </a:rPr>
                                        <m:t>3</m:t>
                                      </m:r>
                                    </m:den>
                                  </m:f>
                                </m:e>
                              </m:d>
                            </m:e>
                            <m:sup>
                              <m:r>
                                <a:rPr lang="en-US" sz="2000" b="0" i="1" spc="-5" smtClean="0">
                                  <a:solidFill>
                                    <a:srgbClr val="585858"/>
                                  </a:solidFill>
                                  <a:latin typeface="Cambria Math" panose="02040503050406030204" pitchFamily="18" charset="0"/>
                                  <a:cs typeface="Segoe UI"/>
                                </a:rPr>
                                <m:t>1</m:t>
                              </m:r>
                            </m:sup>
                          </m:sSup>
                        </m:den>
                      </m:f>
                      <m:r>
                        <a:rPr lang="en-US" sz="2000" b="0" i="1" spc="-5" smtClean="0">
                          <a:solidFill>
                            <a:srgbClr val="585858"/>
                          </a:solidFill>
                          <a:latin typeface="Cambria Math" panose="02040503050406030204" pitchFamily="18" charset="0"/>
                          <a:cs typeface="Segoe UI"/>
                        </a:rPr>
                        <m:t>=</m:t>
                      </m:r>
                      <m:f>
                        <m:fPr>
                          <m:ctrlPr>
                            <a:rPr lang="en-US" sz="2000" b="0" i="1" spc="-5" smtClean="0">
                              <a:solidFill>
                                <a:srgbClr val="585858"/>
                              </a:solidFill>
                              <a:latin typeface="Cambria Math" panose="02040503050406030204" pitchFamily="18" charset="0"/>
                              <a:cs typeface="Segoe UI"/>
                            </a:rPr>
                          </m:ctrlPr>
                        </m:fPr>
                        <m:num>
                          <m:r>
                            <a:rPr lang="en-US" sz="2000" b="0" i="1" spc="-5" smtClean="0">
                              <a:solidFill>
                                <a:srgbClr val="585858"/>
                              </a:solidFill>
                              <a:latin typeface="Cambria Math" panose="02040503050406030204" pitchFamily="18" charset="0"/>
                              <a:cs typeface="Segoe UI"/>
                            </a:rPr>
                            <m:t>1</m:t>
                          </m:r>
                        </m:num>
                        <m:den>
                          <m:r>
                            <a:rPr lang="en-US" sz="2000" b="0" i="1" spc="-5" smtClean="0">
                              <a:solidFill>
                                <a:srgbClr val="585858"/>
                              </a:solidFill>
                              <a:latin typeface="Cambria Math" panose="02040503050406030204" pitchFamily="18" charset="0"/>
                              <a:cs typeface="Segoe UI"/>
                            </a:rPr>
                            <m:t>3</m:t>
                          </m:r>
                        </m:den>
                      </m:f>
                    </m:oMath>
                  </m:oMathPara>
                </a14:m>
                <a:endParaRPr lang="en-IN" sz="2000" spc="-5" dirty="0">
                  <a:solidFill>
                    <a:srgbClr val="585858"/>
                  </a:solidFill>
                  <a:latin typeface="Segoe UI"/>
                  <a:cs typeface="Segoe UI"/>
                </a:endParaRPr>
              </a:p>
              <a:p>
                <a:pPr marL="12700" marR="5080" lvl="0" indent="0" algn="l" defTabSz="914400" rtl="0" eaLnBrk="1" fontAlgn="auto" latinLnBrk="0" hangingPunct="1">
                  <a:lnSpc>
                    <a:spcPct val="100000"/>
                  </a:lnSpc>
                  <a:spcBef>
                    <a:spcPts val="10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sz="2000" b="0" i="1" spc="-5" dirty="0" smtClean="0">
                              <a:solidFill>
                                <a:srgbClr val="585858"/>
                              </a:solidFill>
                              <a:latin typeface="Cambria Math" panose="02040503050406030204" pitchFamily="18" charset="0"/>
                              <a:cs typeface="Segoe UI"/>
                            </a:rPr>
                          </m:ctrlPr>
                        </m:sSubPr>
                        <m:e>
                          <m:r>
                            <m:rPr>
                              <m:sty m:val="p"/>
                            </m:rPr>
                            <a:rPr lang="en-US" sz="2000" b="0" i="0" spc="-5" dirty="0" smtClean="0">
                              <a:solidFill>
                                <a:srgbClr val="585858"/>
                              </a:solidFill>
                              <a:latin typeface="Cambria Math" panose="02040503050406030204" pitchFamily="18" charset="0"/>
                              <a:cs typeface="Segoe UI"/>
                            </a:rPr>
                            <m:t>S</m:t>
                          </m:r>
                        </m:e>
                        <m:sub>
                          <m:r>
                            <a:rPr lang="en-US" sz="2000" b="0" i="1" spc="-5" dirty="0" smtClean="0">
                              <a:solidFill>
                                <a:srgbClr val="585858"/>
                              </a:solidFill>
                              <a:latin typeface="Cambria Math" panose="02040503050406030204" pitchFamily="18" charset="0"/>
                              <a:ea typeface="Cambria Math" panose="02040503050406030204" pitchFamily="18" charset="0"/>
                              <a:cs typeface="Segoe UI"/>
                            </a:rPr>
                            <m:t>∞</m:t>
                          </m:r>
                        </m:sub>
                      </m:sSub>
                      <m:r>
                        <a:rPr lang="en-US" sz="2000" b="0" i="1" spc="-5" dirty="0" smtClean="0">
                          <a:solidFill>
                            <a:srgbClr val="585858"/>
                          </a:solidFill>
                          <a:latin typeface="Cambria Math" panose="02040503050406030204" pitchFamily="18" charset="0"/>
                          <a:ea typeface="Cambria Math" panose="02040503050406030204" pitchFamily="18" charset="0"/>
                          <a:cs typeface="Segoe UI"/>
                        </a:rPr>
                        <m:t>=</m:t>
                      </m:r>
                      <m:f>
                        <m:fPr>
                          <m:ctrlPr>
                            <a:rPr lang="en-US" sz="2000" b="0" i="1" spc="-5" dirty="0" smtClean="0">
                              <a:solidFill>
                                <a:srgbClr val="585858"/>
                              </a:solidFill>
                              <a:latin typeface="Cambria Math" panose="02040503050406030204" pitchFamily="18" charset="0"/>
                              <a:ea typeface="Cambria Math" panose="02040503050406030204" pitchFamily="18" charset="0"/>
                              <a:cs typeface="Segoe UI"/>
                            </a:rPr>
                          </m:ctrlPr>
                        </m:fPr>
                        <m:num>
                          <m:f>
                            <m:fPr>
                              <m:ctrlPr>
                                <a:rPr lang="en-US" sz="2000" b="0" i="1" spc="-5" dirty="0" smtClean="0">
                                  <a:solidFill>
                                    <a:srgbClr val="585858"/>
                                  </a:solidFill>
                                  <a:latin typeface="Cambria Math" panose="02040503050406030204" pitchFamily="18" charset="0"/>
                                  <a:ea typeface="Cambria Math" panose="02040503050406030204" pitchFamily="18" charset="0"/>
                                  <a:cs typeface="Segoe UI"/>
                                </a:rPr>
                              </m:ctrlPr>
                            </m:fPr>
                            <m:num>
                              <m:r>
                                <a:rPr lang="en-US" sz="2000" b="0" i="1" spc="-5" dirty="0" smtClean="0">
                                  <a:solidFill>
                                    <a:srgbClr val="585858"/>
                                  </a:solidFill>
                                  <a:latin typeface="Cambria Math" panose="02040503050406030204" pitchFamily="18" charset="0"/>
                                  <a:ea typeface="Cambria Math" panose="02040503050406030204" pitchFamily="18" charset="0"/>
                                  <a:cs typeface="Segoe UI"/>
                                </a:rPr>
                                <m:t>1</m:t>
                              </m:r>
                            </m:num>
                            <m:den>
                              <m:r>
                                <a:rPr lang="en-US" sz="2000" b="0" i="1" spc="-5" dirty="0" smtClean="0">
                                  <a:solidFill>
                                    <a:srgbClr val="585858"/>
                                  </a:solidFill>
                                  <a:latin typeface="Cambria Math" panose="02040503050406030204" pitchFamily="18" charset="0"/>
                                  <a:ea typeface="Cambria Math" panose="02040503050406030204" pitchFamily="18" charset="0"/>
                                  <a:cs typeface="Segoe UI"/>
                                </a:rPr>
                                <m:t>3</m:t>
                              </m:r>
                            </m:den>
                          </m:f>
                        </m:num>
                        <m:den>
                          <m:r>
                            <a:rPr lang="en-US" sz="2000" b="0" i="1" spc="-5" dirty="0" smtClean="0">
                              <a:solidFill>
                                <a:srgbClr val="585858"/>
                              </a:solidFill>
                              <a:latin typeface="Cambria Math" panose="02040503050406030204" pitchFamily="18" charset="0"/>
                              <a:ea typeface="Cambria Math" panose="02040503050406030204" pitchFamily="18" charset="0"/>
                              <a:cs typeface="Segoe UI"/>
                            </a:rPr>
                            <m:t>1−</m:t>
                          </m:r>
                          <m:f>
                            <m:fPr>
                              <m:ctrlPr>
                                <a:rPr lang="en-US" sz="2000" b="0" i="1" spc="-5" dirty="0" smtClean="0">
                                  <a:solidFill>
                                    <a:srgbClr val="585858"/>
                                  </a:solidFill>
                                  <a:latin typeface="Cambria Math" panose="02040503050406030204" pitchFamily="18" charset="0"/>
                                  <a:ea typeface="Cambria Math" panose="02040503050406030204" pitchFamily="18" charset="0"/>
                                  <a:cs typeface="Segoe UI"/>
                                </a:rPr>
                              </m:ctrlPr>
                            </m:fPr>
                            <m:num>
                              <m:r>
                                <a:rPr lang="en-US" sz="2000" b="0" i="1" spc="-5" dirty="0" smtClean="0">
                                  <a:solidFill>
                                    <a:srgbClr val="585858"/>
                                  </a:solidFill>
                                  <a:latin typeface="Cambria Math" panose="02040503050406030204" pitchFamily="18" charset="0"/>
                                  <a:ea typeface="Cambria Math" panose="02040503050406030204" pitchFamily="18" charset="0"/>
                                  <a:cs typeface="Segoe UI"/>
                                </a:rPr>
                                <m:t>1</m:t>
                              </m:r>
                            </m:num>
                            <m:den>
                              <m:r>
                                <a:rPr lang="en-US" sz="2000" b="0" i="1" spc="-5" dirty="0" smtClean="0">
                                  <a:solidFill>
                                    <a:srgbClr val="585858"/>
                                  </a:solidFill>
                                  <a:latin typeface="Cambria Math" panose="02040503050406030204" pitchFamily="18" charset="0"/>
                                  <a:ea typeface="Cambria Math" panose="02040503050406030204" pitchFamily="18" charset="0"/>
                                  <a:cs typeface="Segoe UI"/>
                                </a:rPr>
                                <m:t>3</m:t>
                              </m:r>
                            </m:den>
                          </m:f>
                        </m:den>
                      </m:f>
                      <m:r>
                        <a:rPr lang="en-US" sz="2000" b="0" i="1" spc="-5" dirty="0" smtClean="0">
                          <a:solidFill>
                            <a:srgbClr val="585858"/>
                          </a:solidFill>
                          <a:latin typeface="Cambria Math" panose="02040503050406030204" pitchFamily="18" charset="0"/>
                          <a:ea typeface="Cambria Math" panose="02040503050406030204" pitchFamily="18" charset="0"/>
                          <a:cs typeface="Segoe UI"/>
                        </a:rPr>
                        <m:t>=</m:t>
                      </m:r>
                      <m:f>
                        <m:fPr>
                          <m:ctrlPr>
                            <a:rPr lang="en-US" sz="2000" b="0" i="1" spc="-5" dirty="0" smtClean="0">
                              <a:solidFill>
                                <a:srgbClr val="585858"/>
                              </a:solidFill>
                              <a:latin typeface="Cambria Math" panose="02040503050406030204" pitchFamily="18" charset="0"/>
                              <a:ea typeface="Cambria Math" panose="02040503050406030204" pitchFamily="18" charset="0"/>
                              <a:cs typeface="Segoe UI"/>
                            </a:rPr>
                          </m:ctrlPr>
                        </m:fPr>
                        <m:num>
                          <m:f>
                            <m:fPr>
                              <m:ctrlPr>
                                <a:rPr lang="en-US" sz="2000" b="0" i="1" spc="-5" dirty="0" smtClean="0">
                                  <a:solidFill>
                                    <a:srgbClr val="585858"/>
                                  </a:solidFill>
                                  <a:latin typeface="Cambria Math" panose="02040503050406030204" pitchFamily="18" charset="0"/>
                                  <a:ea typeface="Cambria Math" panose="02040503050406030204" pitchFamily="18" charset="0"/>
                                  <a:cs typeface="Segoe UI"/>
                                </a:rPr>
                              </m:ctrlPr>
                            </m:fPr>
                            <m:num>
                              <m:r>
                                <a:rPr lang="en-US" sz="2000" b="0" i="1" spc="-5" dirty="0" smtClean="0">
                                  <a:solidFill>
                                    <a:srgbClr val="585858"/>
                                  </a:solidFill>
                                  <a:latin typeface="Cambria Math" panose="02040503050406030204" pitchFamily="18" charset="0"/>
                                  <a:ea typeface="Cambria Math" panose="02040503050406030204" pitchFamily="18" charset="0"/>
                                  <a:cs typeface="Segoe UI"/>
                                </a:rPr>
                                <m:t>1</m:t>
                              </m:r>
                            </m:num>
                            <m:den>
                              <m:r>
                                <a:rPr lang="en-US" sz="2000" b="0" i="1" spc="-5" dirty="0" smtClean="0">
                                  <a:solidFill>
                                    <a:srgbClr val="585858"/>
                                  </a:solidFill>
                                  <a:latin typeface="Cambria Math" panose="02040503050406030204" pitchFamily="18" charset="0"/>
                                  <a:ea typeface="Cambria Math" panose="02040503050406030204" pitchFamily="18" charset="0"/>
                                  <a:cs typeface="Segoe UI"/>
                                </a:rPr>
                                <m:t>3</m:t>
                              </m:r>
                            </m:den>
                          </m:f>
                        </m:num>
                        <m:den>
                          <m:f>
                            <m:fPr>
                              <m:ctrlPr>
                                <a:rPr lang="en-US" sz="2000" b="0" i="1" spc="-5" dirty="0" smtClean="0">
                                  <a:solidFill>
                                    <a:srgbClr val="585858"/>
                                  </a:solidFill>
                                  <a:latin typeface="Cambria Math" panose="02040503050406030204" pitchFamily="18" charset="0"/>
                                  <a:ea typeface="Cambria Math" panose="02040503050406030204" pitchFamily="18" charset="0"/>
                                  <a:cs typeface="Segoe UI"/>
                                </a:rPr>
                              </m:ctrlPr>
                            </m:fPr>
                            <m:num>
                              <m:r>
                                <a:rPr lang="en-US" sz="2000" b="0" i="1" spc="-5" dirty="0" smtClean="0">
                                  <a:solidFill>
                                    <a:srgbClr val="585858"/>
                                  </a:solidFill>
                                  <a:latin typeface="Cambria Math" panose="02040503050406030204" pitchFamily="18" charset="0"/>
                                  <a:ea typeface="Cambria Math" panose="02040503050406030204" pitchFamily="18" charset="0"/>
                                  <a:cs typeface="Segoe UI"/>
                                </a:rPr>
                                <m:t>2</m:t>
                              </m:r>
                            </m:num>
                            <m:den>
                              <m:r>
                                <a:rPr lang="en-US" sz="2000" b="0" i="1" spc="-5" dirty="0" smtClean="0">
                                  <a:solidFill>
                                    <a:srgbClr val="585858"/>
                                  </a:solidFill>
                                  <a:latin typeface="Cambria Math" panose="02040503050406030204" pitchFamily="18" charset="0"/>
                                  <a:ea typeface="Cambria Math" panose="02040503050406030204" pitchFamily="18" charset="0"/>
                                  <a:cs typeface="Segoe UI"/>
                                </a:rPr>
                                <m:t>3</m:t>
                              </m:r>
                            </m:den>
                          </m:f>
                        </m:den>
                      </m:f>
                      <m:r>
                        <a:rPr lang="en-US" sz="2000" b="0" i="1" spc="-5" dirty="0" smtClean="0">
                          <a:solidFill>
                            <a:srgbClr val="585858"/>
                          </a:solidFill>
                          <a:latin typeface="Cambria Math" panose="02040503050406030204" pitchFamily="18" charset="0"/>
                          <a:ea typeface="Cambria Math" panose="02040503050406030204" pitchFamily="18" charset="0"/>
                          <a:cs typeface="Segoe UI"/>
                        </a:rPr>
                        <m:t>=</m:t>
                      </m:r>
                      <m:f>
                        <m:fPr>
                          <m:ctrlPr>
                            <a:rPr lang="en-US" sz="2000" b="0" i="1" spc="-5" dirty="0" smtClean="0">
                              <a:solidFill>
                                <a:srgbClr val="585858"/>
                              </a:solidFill>
                              <a:latin typeface="Cambria Math" panose="02040503050406030204" pitchFamily="18" charset="0"/>
                              <a:ea typeface="Cambria Math" panose="02040503050406030204" pitchFamily="18" charset="0"/>
                              <a:cs typeface="Segoe UI"/>
                            </a:rPr>
                          </m:ctrlPr>
                        </m:fPr>
                        <m:num>
                          <m:r>
                            <a:rPr lang="en-US" sz="2000" b="0" i="1" spc="-5" dirty="0" smtClean="0">
                              <a:solidFill>
                                <a:srgbClr val="585858"/>
                              </a:solidFill>
                              <a:latin typeface="Cambria Math" panose="02040503050406030204" pitchFamily="18" charset="0"/>
                              <a:ea typeface="Cambria Math" panose="02040503050406030204" pitchFamily="18" charset="0"/>
                              <a:cs typeface="Segoe UI"/>
                            </a:rPr>
                            <m:t>1</m:t>
                          </m:r>
                        </m:num>
                        <m:den>
                          <m:r>
                            <a:rPr lang="en-US" sz="2000" b="0" i="1" spc="-5" dirty="0" smtClean="0">
                              <a:solidFill>
                                <a:srgbClr val="585858"/>
                              </a:solidFill>
                              <a:latin typeface="Cambria Math" panose="02040503050406030204" pitchFamily="18" charset="0"/>
                              <a:ea typeface="Cambria Math" panose="02040503050406030204" pitchFamily="18" charset="0"/>
                              <a:cs typeface="Segoe UI"/>
                            </a:rPr>
                            <m:t>2</m:t>
                          </m:r>
                        </m:den>
                      </m:f>
                      <m:r>
                        <a:rPr lang="en-US" sz="2000" b="0" i="1" spc="-5" dirty="0" smtClean="0">
                          <a:solidFill>
                            <a:srgbClr val="585858"/>
                          </a:solidFill>
                          <a:latin typeface="Cambria Math" panose="02040503050406030204" pitchFamily="18" charset="0"/>
                          <a:ea typeface="Cambria Math" panose="02040503050406030204" pitchFamily="18" charset="0"/>
                          <a:cs typeface="Segoe UI"/>
                        </a:rPr>
                        <m:t> </m:t>
                      </m:r>
                      <m:r>
                        <a:rPr lang="en-IN" sz="2000" i="1" spc="-5" dirty="0" smtClean="0">
                          <a:solidFill>
                            <a:srgbClr val="585858"/>
                          </a:solidFill>
                          <a:latin typeface="Cambria Math" panose="02040503050406030204" pitchFamily="18" charset="0"/>
                          <a:cs typeface="Segoe UI"/>
                        </a:rPr>
                        <m:t> </m:t>
                      </m:r>
                    </m:oMath>
                  </m:oMathPara>
                </a14:m>
                <a:endParaRPr lang="en-IN" sz="2000" spc="-5" dirty="0">
                  <a:solidFill>
                    <a:srgbClr val="585858"/>
                  </a:solidFill>
                  <a:latin typeface="Segoe UI"/>
                  <a:cs typeface="Segoe UI"/>
                </a:endParaRPr>
              </a:p>
              <a:p>
                <a:pPr marL="12700" marR="5080" lvl="0" indent="0" algn="l" defTabSz="914400" rtl="0" eaLnBrk="1" fontAlgn="auto" latinLnBrk="0" hangingPunct="1">
                  <a:lnSpc>
                    <a:spcPct val="100000"/>
                  </a:lnSpc>
                  <a:spcBef>
                    <a:spcPts val="100"/>
                  </a:spcBef>
                  <a:spcAft>
                    <a:spcPts val="0"/>
                  </a:spcAft>
                  <a:buClrTx/>
                  <a:buSzTx/>
                  <a:buFontTx/>
                  <a:buNone/>
                  <a:tabLst/>
                  <a:defRPr/>
                </a:pPr>
                <a:endParaRPr kumimoji="0" lang="en-IN" sz="2400" b="0" i="0" u="none" strike="noStrike" kern="1200" cap="none" spc="0" normalizeH="0" baseline="0" noProof="0" dirty="0">
                  <a:ln>
                    <a:noFill/>
                  </a:ln>
                  <a:solidFill>
                    <a:prstClr val="black"/>
                  </a:solidFill>
                  <a:effectLst/>
                  <a:uLnTx/>
                  <a:uFillTx/>
                  <a:latin typeface="Segoe UI"/>
                  <a:ea typeface="+mn-ea"/>
                  <a:cs typeface="Segoe UI"/>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91075" y="1600200"/>
                <a:ext cx="10809850" cy="4337598"/>
              </a:xfrm>
              <a:prstGeom prst="rect">
                <a:avLst/>
              </a:prstGeom>
              <a:blipFill>
                <a:blip r:embed="rId3"/>
                <a:stretch>
                  <a:fillRect l="-451" t="-703"/>
                </a:stretch>
              </a:blipFill>
            </p:spPr>
            <p:txBody>
              <a:bodyPr/>
              <a:lstStyle/>
              <a:p>
                <a:r>
                  <a:rPr lang="en-US">
                    <a:noFill/>
                  </a:rPr>
                  <a:t> </a:t>
                </a:r>
              </a:p>
            </p:txBody>
          </p:sp>
        </mc:Fallback>
      </mc:AlternateContent>
    </p:spTree>
    <p:extLst>
      <p:ext uri="{BB962C8B-B14F-4D97-AF65-F5344CB8AC3E}">
        <p14:creationId xmlns:p14="http://schemas.microsoft.com/office/powerpoint/2010/main" val="3872529594"/>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199" y="681037"/>
            <a:ext cx="6327099"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Notation of Sums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0809850" cy="3810530"/>
              </a:xfrm>
              <a:prstGeom prst="rect">
                <a:avLst/>
              </a:prstGeom>
              <a:noFill/>
            </p:spPr>
            <p:txBody>
              <a:bodyPr wrap="square" rtlCol="0">
                <a:spAutoFit/>
              </a:bodyPr>
              <a:lstStyle/>
              <a:p>
                <a:r>
                  <a:rPr lang="en-IN" sz="2400" dirty="0">
                    <a:latin typeface="Segoe UI" panose="020B0502040204020203" pitchFamily="34" charset="0"/>
                    <a:cs typeface="Segoe UI" panose="020B0502040204020203" pitchFamily="34" charset="0"/>
                  </a:rPr>
                  <a:t>Many statistical formulas involve repetitive summing operations. Consequently, we need a general notation for expressing such operations</a:t>
                </a:r>
              </a:p>
              <a:p>
                <a:pPr marL="457200" indent="-457200">
                  <a:buFont typeface="+mj-lt"/>
                  <a:buAutoNum type="arabicPeriod"/>
                </a:pPr>
                <a:endParaRPr lang="en-IN" sz="2400" dirty="0">
                  <a:latin typeface="Segoe UI" panose="020B0502040204020203" pitchFamily="34" charset="0"/>
                  <a:cs typeface="Segoe UI" panose="020B0502040204020203" pitchFamily="34" charset="0"/>
                </a:endParaRPr>
              </a:p>
              <a:p>
                <a:r>
                  <a:rPr lang="en-IN" sz="2400" b="1" dirty="0">
                    <a:latin typeface="Segoe UI" panose="020B0502040204020203" pitchFamily="34" charset="0"/>
                    <a:cs typeface="Segoe UI" panose="020B0502040204020203" pitchFamily="34" charset="0"/>
                  </a:rPr>
                  <a:t>The general form for sums  is </a:t>
                </a:r>
                <a14:m>
                  <m:oMath xmlns:m="http://schemas.openxmlformats.org/officeDocument/2006/math">
                    <m:nary>
                      <m:naryPr>
                        <m:chr m:val="∑"/>
                        <m:ctrlPr>
                          <a:rPr lang="en-IN" sz="2400" b="1" i="1" smtClean="0">
                            <a:latin typeface="Cambria Math" panose="02040503050406030204" pitchFamily="18" charset="0"/>
                            <a:cs typeface="Segoe UI" panose="020B0502040204020203" pitchFamily="34" charset="0"/>
                          </a:rPr>
                        </m:ctrlPr>
                      </m:naryPr>
                      <m:sub>
                        <m:r>
                          <m:rPr>
                            <m:brk m:alnAt="23"/>
                          </m:rPr>
                          <a:rPr lang="en-US" sz="2400" b="1" i="1" smtClean="0">
                            <a:latin typeface="Cambria Math" panose="02040503050406030204" pitchFamily="18" charset="0"/>
                            <a:cs typeface="Segoe UI" panose="020B0502040204020203" pitchFamily="34" charset="0"/>
                          </a:rPr>
                          <m:t>𝒊</m:t>
                        </m:r>
                        <m:r>
                          <a:rPr lang="en-US" sz="2400" b="1" i="1" smtClean="0">
                            <a:latin typeface="Cambria Math" panose="02040503050406030204" pitchFamily="18" charset="0"/>
                            <a:cs typeface="Segoe UI" panose="020B0502040204020203" pitchFamily="34" charset="0"/>
                          </a:rPr>
                          <m:t>=</m:t>
                        </m:r>
                        <m:r>
                          <a:rPr lang="en-US" sz="2400" b="1" i="1" smtClean="0">
                            <a:latin typeface="Cambria Math" panose="02040503050406030204" pitchFamily="18" charset="0"/>
                            <a:cs typeface="Segoe UI" panose="020B0502040204020203" pitchFamily="34" charset="0"/>
                          </a:rPr>
                          <m:t>𝟏</m:t>
                        </m:r>
                      </m:sub>
                      <m:sup>
                        <m:r>
                          <a:rPr lang="en-US" sz="2400" b="1" i="1" smtClean="0">
                            <a:latin typeface="Cambria Math" panose="02040503050406030204" pitchFamily="18" charset="0"/>
                            <a:cs typeface="Segoe UI" panose="020B0502040204020203" pitchFamily="34" charset="0"/>
                          </a:rPr>
                          <m:t>𝑵</m:t>
                        </m:r>
                      </m:sup>
                      <m:e>
                        <m:sSub>
                          <m:sSubPr>
                            <m:ctrlPr>
                              <a:rPr lang="en-US" sz="2400" b="1" i="1" smtClean="0">
                                <a:latin typeface="Cambria Math" panose="02040503050406030204" pitchFamily="18" charset="0"/>
                                <a:cs typeface="Segoe UI" panose="020B0502040204020203" pitchFamily="34" charset="0"/>
                              </a:rPr>
                            </m:ctrlPr>
                          </m:sSubPr>
                          <m:e>
                            <m:r>
                              <a:rPr lang="en-US" sz="2400" b="1" i="1" smtClean="0">
                                <a:latin typeface="Cambria Math" panose="02040503050406030204" pitchFamily="18" charset="0"/>
                                <a:cs typeface="Segoe UI" panose="020B0502040204020203" pitchFamily="34" charset="0"/>
                              </a:rPr>
                              <m:t>𝒙</m:t>
                            </m:r>
                          </m:e>
                          <m:sub>
                            <m:r>
                              <a:rPr lang="en-US" sz="2400" b="1" i="1" smtClean="0">
                                <a:latin typeface="Cambria Math" panose="02040503050406030204" pitchFamily="18" charset="0"/>
                                <a:cs typeface="Segoe UI" panose="020B0502040204020203" pitchFamily="34" charset="0"/>
                              </a:rPr>
                              <m:t>𝒊</m:t>
                            </m:r>
                          </m:sub>
                        </m:sSub>
                      </m:e>
                    </m:nary>
                  </m:oMath>
                </a14:m>
                <a:r>
                  <a:rPr lang="en-IN" sz="2400" b="1" dirty="0">
                    <a:latin typeface="Segoe UI" panose="020B0502040204020203" pitchFamily="34" charset="0"/>
                    <a:cs typeface="Segoe UI" panose="020B0502040204020203" pitchFamily="34" charset="0"/>
                  </a:rPr>
                  <a:t> </a:t>
                </a:r>
              </a:p>
              <a:p>
                <a:r>
                  <a:rPr lang="en-IN" sz="2400" dirty="0">
                    <a:latin typeface="Segoe UI" panose="020B0502040204020203" pitchFamily="34" charset="0"/>
                    <a:cs typeface="Segoe UI" panose="020B0502040204020203" pitchFamily="34" charset="0"/>
                  </a:rPr>
                  <a:t>In the above expression, </a:t>
                </a:r>
                <a14:m>
                  <m:oMath xmlns:m="http://schemas.openxmlformats.org/officeDocument/2006/math">
                    <m:sSub>
                      <m:sSubPr>
                        <m:ctrlPr>
                          <a:rPr lang="en-US" sz="2400" b="0" i="1" dirty="0" smtClean="0">
                            <a:latin typeface="Cambria Math" panose="02040503050406030204" pitchFamily="18" charset="0"/>
                            <a:cs typeface="Segoe UI" panose="020B0502040204020203" pitchFamily="34" charset="0"/>
                          </a:rPr>
                        </m:ctrlPr>
                      </m:sSubPr>
                      <m:e>
                        <m:r>
                          <a:rPr lang="en-IN" sz="2400" i="1" dirty="0" smtClean="0">
                            <a:latin typeface="Cambria Math" panose="02040503050406030204" pitchFamily="18" charset="0"/>
                            <a:cs typeface="Segoe UI" panose="020B0502040204020203" pitchFamily="34" charset="0"/>
                          </a:rPr>
                          <m:t>𝑥</m:t>
                        </m:r>
                      </m:e>
                      <m:sub>
                        <m:r>
                          <a:rPr lang="en-US" sz="2400" b="0" i="1" dirty="0" smtClean="0">
                            <a:latin typeface="Cambria Math" panose="02040503050406030204" pitchFamily="18" charset="0"/>
                            <a:cs typeface="Segoe UI" panose="020B0502040204020203" pitchFamily="34" charset="0"/>
                          </a:rPr>
                          <m:t>𝑖</m:t>
                        </m:r>
                      </m:sub>
                    </m:sSub>
                  </m:oMath>
                </a14:m>
                <a:r>
                  <a:rPr lang="en-IN" sz="2400" dirty="0">
                    <a:latin typeface="Segoe UI" panose="020B0502040204020203" pitchFamily="34" charset="0"/>
                    <a:cs typeface="Segoe UI" panose="020B0502040204020203" pitchFamily="34" charset="0"/>
                  </a:rPr>
                  <a:t> are the numbers that are to be summed up, </a:t>
                </a:r>
                <a14:m>
                  <m:oMath xmlns:m="http://schemas.openxmlformats.org/officeDocument/2006/math">
                    <m:r>
                      <a:rPr lang="en-IN" sz="2400" i="1" dirty="0" smtClean="0">
                        <a:latin typeface="Cambria Math" panose="02040503050406030204" pitchFamily="18" charset="0"/>
                        <a:cs typeface="Segoe UI" panose="020B0502040204020203" pitchFamily="34" charset="0"/>
                      </a:rPr>
                      <m:t>𝑖</m:t>
                    </m:r>
                  </m:oMath>
                </a14:m>
                <a:r>
                  <a:rPr lang="en-IN" sz="2400" dirty="0">
                    <a:latin typeface="Segoe UI" panose="020B0502040204020203" pitchFamily="34" charset="0"/>
                    <a:cs typeface="Segoe UI" panose="020B0502040204020203" pitchFamily="34" charset="0"/>
                  </a:rPr>
                  <a:t> is the summation index,  </a:t>
                </a:r>
                <a14:m>
                  <m:oMath xmlns:m="http://schemas.openxmlformats.org/officeDocument/2006/math">
                    <m:r>
                      <a:rPr lang="en-IN" sz="2400" i="1" dirty="0" smtClean="0">
                        <a:latin typeface="Cambria Math" panose="02040503050406030204" pitchFamily="18" charset="0"/>
                        <a:cs typeface="Segoe UI" panose="020B0502040204020203" pitchFamily="34" charset="0"/>
                      </a:rPr>
                      <m:t>1</m:t>
                    </m:r>
                  </m:oMath>
                </a14:m>
                <a:r>
                  <a:rPr lang="en-IN" sz="2400" dirty="0">
                    <a:latin typeface="Segoe UI" panose="020B0502040204020203" pitchFamily="34" charset="0"/>
                    <a:cs typeface="Segoe UI" panose="020B0502040204020203" pitchFamily="34" charset="0"/>
                  </a:rPr>
                  <a:t> is the start value, </a:t>
                </a:r>
                <a14:m>
                  <m:oMath xmlns:m="http://schemas.openxmlformats.org/officeDocument/2006/math">
                    <m:r>
                      <a:rPr lang="en-IN" sz="2400" i="1" dirty="0" smtClean="0">
                        <a:latin typeface="Cambria Math" panose="02040503050406030204" pitchFamily="18" charset="0"/>
                        <a:cs typeface="Segoe UI" panose="020B0502040204020203" pitchFamily="34" charset="0"/>
                      </a:rPr>
                      <m:t>𝑁</m:t>
                    </m:r>
                  </m:oMath>
                </a14:m>
                <a:r>
                  <a:rPr lang="en-IN" sz="2400" dirty="0">
                    <a:latin typeface="Segoe UI" panose="020B0502040204020203" pitchFamily="34" charset="0"/>
                    <a:cs typeface="Segoe UI" panose="020B0502040204020203" pitchFamily="34" charset="0"/>
                  </a:rPr>
                  <a:t> is the stop value.</a:t>
                </a:r>
                <a14:m>
                  <m:oMath xmlns:m="http://schemas.openxmlformats.org/officeDocument/2006/math">
                    <m:r>
                      <a:rPr lang="en-US" sz="2400" b="0" i="0" dirty="0" smtClean="0">
                        <a:latin typeface="Cambria Math" panose="02040503050406030204" pitchFamily="18" charset="0"/>
                        <a:cs typeface="Segoe UI" panose="020B0502040204020203" pitchFamily="34" charset="0"/>
                      </a:rPr>
                      <m:t> </m:t>
                    </m:r>
                  </m:oMath>
                </a14:m>
                <a:r>
                  <a:rPr lang="en-IN" sz="2400" b="1" dirty="0">
                    <a:latin typeface="Segoe UI" panose="020B0502040204020203" pitchFamily="34" charset="0"/>
                    <a:cs typeface="Segoe UI" panose="020B0502040204020203" pitchFamily="34" charset="0"/>
                  </a:rPr>
                  <a:t> </a:t>
                </a:r>
              </a:p>
              <a:p>
                <a:r>
                  <a:rPr lang="en-IN" sz="2400" dirty="0">
                    <a:latin typeface="Segoe UI" panose="020B0502040204020203" pitchFamily="34" charset="0"/>
                    <a:cs typeface="Segoe UI" panose="020B0502040204020203" pitchFamily="34" charset="0"/>
                  </a:rPr>
                  <a:t>	</a:t>
                </a:r>
              </a:p>
              <a:p>
                <a:pPr marL="404813"/>
                <a:endParaRPr lang="en-IN" sz="2400" dirty="0">
                  <a:latin typeface="Segoe UI" panose="020B0502040204020203" pitchFamily="34" charset="0"/>
                  <a:cs typeface="Segoe UI" panose="020B0502040204020203" pitchFamily="34" charset="0"/>
                </a:endParaRPr>
              </a:p>
              <a:p>
                <a:pPr marL="404813"/>
                <a:endParaRPr lang="en-IN" sz="2400" dirty="0">
                  <a:latin typeface="Segoe UI" panose="020B0502040204020203" pitchFamily="34" charset="0"/>
                  <a:cs typeface="Segoe UI" panose="020B0502040204020203" pitchFamily="34" charset="0"/>
                </a:endParaRPr>
              </a:p>
              <a:p>
                <a:pPr marL="404813"/>
                <a:endParaRPr lang="en-IN" sz="2400" dirty="0">
                  <a:latin typeface="Segoe UI" panose="020B0502040204020203" pitchFamily="34" charset="0"/>
                  <a:cs typeface="Segoe UI" panose="020B0502040204020203" pitchFamily="34" charset="0"/>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457200" y="1725248"/>
                <a:ext cx="10809850" cy="3810530"/>
              </a:xfrm>
              <a:prstGeom prst="rect">
                <a:avLst/>
              </a:prstGeom>
              <a:blipFill>
                <a:blip r:embed="rId2"/>
                <a:stretch>
                  <a:fillRect l="-846" t="-1120" r="-1466"/>
                </a:stretch>
              </a:blipFill>
            </p:spPr>
            <p:txBody>
              <a:bodyPr/>
              <a:lstStyle/>
              <a:p>
                <a:r>
                  <a:rPr lang="en-US">
                    <a:noFill/>
                  </a:rPr>
                  <a:t> </a:t>
                </a:r>
              </a:p>
            </p:txBody>
          </p:sp>
        </mc:Fallback>
      </mc:AlternateContent>
      <p:pic>
        <p:nvPicPr>
          <p:cNvPr id="2" name="Picture 1">
            <a:extLst>
              <a:ext uri="{FF2B5EF4-FFF2-40B4-BE49-F238E27FC236}">
                <a16:creationId xmlns:a16="http://schemas.microsoft.com/office/drawing/2014/main" id="{62C2CFAB-1C66-48C9-85BB-3F51237C56DB}"/>
              </a:ext>
            </a:extLst>
          </p:cNvPr>
          <p:cNvPicPr>
            <a:picLocks noChangeAspect="1"/>
          </p:cNvPicPr>
          <p:nvPr/>
        </p:nvPicPr>
        <p:blipFill>
          <a:blip r:embed="rId3"/>
          <a:stretch>
            <a:fillRect/>
          </a:stretch>
        </p:blipFill>
        <p:spPr>
          <a:xfrm>
            <a:off x="4074746" y="4208874"/>
            <a:ext cx="4221355" cy="2042337"/>
          </a:xfrm>
          <a:prstGeom prst="rect">
            <a:avLst/>
          </a:prstGeom>
        </p:spPr>
      </p:pic>
    </p:spTree>
    <p:extLst>
      <p:ext uri="{BB962C8B-B14F-4D97-AF65-F5344CB8AC3E}">
        <p14:creationId xmlns:p14="http://schemas.microsoft.com/office/powerpoint/2010/main" val="272643115"/>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2" y="681036"/>
            <a:ext cx="6237156" cy="1044211"/>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Example</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2" y="2076666"/>
                <a:ext cx="10515599" cy="452596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90000"/>
                  </a:lnSpc>
                  <a:buNone/>
                  <a:defRPr/>
                </a:pPr>
                <a:r>
                  <a:rPr lang="en-IN" altLang="en-US" sz="2400" b="1" dirty="0">
                    <a:solidFill>
                      <a:srgbClr val="000000"/>
                    </a:solidFill>
                    <a:latin typeface="Segoe UI" panose="020B0502040204020203" pitchFamily="34" charset="0"/>
                    <a:cs typeface="Segoe UI" panose="020B0502040204020203" pitchFamily="34" charset="0"/>
                  </a:rPr>
                  <a:t>Question: Suppose our list has just 5 numbers, and they are 1,3,2,5,6. Evaluate </a:t>
                </a:r>
                <a14:m>
                  <m:oMath xmlns:m="http://schemas.openxmlformats.org/officeDocument/2006/math">
                    <m:nary>
                      <m:naryPr>
                        <m:chr m:val="∑"/>
                        <m:ctrlPr>
                          <a:rPr lang="en-IN" altLang="en-US" sz="2400" b="1" i="1" smtClean="0">
                            <a:solidFill>
                              <a:srgbClr val="000000"/>
                            </a:solidFill>
                            <a:latin typeface="Cambria Math" panose="02040503050406030204" pitchFamily="18" charset="0"/>
                            <a:cs typeface="Segoe UI" panose="020B0502040204020203" pitchFamily="34" charset="0"/>
                          </a:rPr>
                        </m:ctrlPr>
                      </m:naryPr>
                      <m:sub>
                        <m:r>
                          <m:rPr>
                            <m:brk m:alnAt="23"/>
                          </m:rPr>
                          <a:rPr lang="en-US" altLang="en-US" sz="2400" b="1" i="1" smtClean="0">
                            <a:solidFill>
                              <a:srgbClr val="000000"/>
                            </a:solidFill>
                            <a:latin typeface="Cambria Math" panose="02040503050406030204" pitchFamily="18" charset="0"/>
                            <a:cs typeface="Segoe UI" panose="020B0502040204020203" pitchFamily="34" charset="0"/>
                          </a:rPr>
                          <m:t>𝒊</m:t>
                        </m:r>
                        <m:r>
                          <a:rPr lang="en-US" altLang="en-US" sz="2400" b="1" i="1" smtClean="0">
                            <a:solidFill>
                              <a:srgbClr val="000000"/>
                            </a:solidFill>
                            <a:latin typeface="Cambria Math" panose="02040503050406030204" pitchFamily="18" charset="0"/>
                            <a:cs typeface="Segoe UI" panose="020B0502040204020203" pitchFamily="34" charset="0"/>
                          </a:rPr>
                          <m:t>=</m:t>
                        </m:r>
                        <m:r>
                          <a:rPr lang="en-US" altLang="en-US" sz="2400" b="1" i="1" smtClean="0">
                            <a:solidFill>
                              <a:srgbClr val="000000"/>
                            </a:solidFill>
                            <a:latin typeface="Cambria Math" panose="02040503050406030204" pitchFamily="18" charset="0"/>
                            <a:cs typeface="Segoe UI" panose="020B0502040204020203" pitchFamily="34" charset="0"/>
                          </a:rPr>
                          <m:t>𝟏</m:t>
                        </m:r>
                      </m:sub>
                      <m:sup>
                        <m:r>
                          <a:rPr lang="en-US" altLang="en-US" sz="2400" b="1" i="1" smtClean="0">
                            <a:solidFill>
                              <a:srgbClr val="000000"/>
                            </a:solidFill>
                            <a:latin typeface="Cambria Math" panose="02040503050406030204" pitchFamily="18" charset="0"/>
                            <a:cs typeface="Segoe UI" panose="020B0502040204020203" pitchFamily="34" charset="0"/>
                          </a:rPr>
                          <m:t>𝟓</m:t>
                        </m:r>
                      </m:sup>
                      <m:e>
                        <m:sSubSup>
                          <m:sSubSupPr>
                            <m:ctrlPr>
                              <a:rPr lang="en-US" altLang="en-US" sz="2400" b="1" i="1" smtClean="0">
                                <a:solidFill>
                                  <a:srgbClr val="000000"/>
                                </a:solidFill>
                                <a:latin typeface="Cambria Math" panose="02040503050406030204" pitchFamily="18" charset="0"/>
                                <a:cs typeface="Segoe UI" panose="020B0502040204020203" pitchFamily="34" charset="0"/>
                              </a:rPr>
                            </m:ctrlPr>
                          </m:sSubSupPr>
                          <m:e>
                            <m:r>
                              <a:rPr lang="en-US" altLang="en-US" sz="2400" b="1" i="1" smtClean="0">
                                <a:solidFill>
                                  <a:srgbClr val="000000"/>
                                </a:solidFill>
                                <a:latin typeface="Cambria Math" panose="02040503050406030204" pitchFamily="18" charset="0"/>
                                <a:cs typeface="Segoe UI" panose="020B0502040204020203" pitchFamily="34" charset="0"/>
                              </a:rPr>
                              <m:t>𝒙</m:t>
                            </m:r>
                          </m:e>
                          <m:sub>
                            <m:r>
                              <a:rPr lang="en-US" altLang="en-US" sz="2400" b="1" i="1" smtClean="0">
                                <a:solidFill>
                                  <a:srgbClr val="000000"/>
                                </a:solidFill>
                                <a:latin typeface="Cambria Math" panose="02040503050406030204" pitchFamily="18" charset="0"/>
                                <a:cs typeface="Segoe UI" panose="020B0502040204020203" pitchFamily="34" charset="0"/>
                              </a:rPr>
                              <m:t>𝒊</m:t>
                            </m:r>
                          </m:sub>
                          <m:sup>
                            <m:r>
                              <a:rPr lang="en-US" altLang="en-US" sz="2400" b="1" i="1" smtClean="0">
                                <a:solidFill>
                                  <a:srgbClr val="000000"/>
                                </a:solidFill>
                                <a:latin typeface="Cambria Math" panose="02040503050406030204" pitchFamily="18" charset="0"/>
                                <a:cs typeface="Segoe UI" panose="020B0502040204020203" pitchFamily="34" charset="0"/>
                              </a:rPr>
                              <m:t>𝟐</m:t>
                            </m:r>
                          </m:sup>
                        </m:sSubSup>
                      </m:e>
                    </m:nary>
                  </m:oMath>
                </a14:m>
                <a:endParaRPr lang="en-IN" altLang="en-US" sz="2400" b="1" dirty="0">
                  <a:solidFill>
                    <a:srgbClr val="000000"/>
                  </a:solidFill>
                  <a:latin typeface="Segoe UI" panose="020B0502040204020203" pitchFamily="34" charset="0"/>
                  <a:cs typeface="Segoe UI" panose="020B0502040204020203" pitchFamily="34" charset="0"/>
                </a:endParaRPr>
              </a:p>
              <a:p>
                <a:pPr marL="0" indent="0">
                  <a:lnSpc>
                    <a:spcPct val="90000"/>
                  </a:lnSpc>
                  <a:buNone/>
                  <a:defRPr/>
                </a:pPr>
                <a:endParaRPr lang="en-IN" altLang="en-US" sz="2400" b="1" dirty="0">
                  <a:solidFill>
                    <a:srgbClr val="000000"/>
                  </a:solidFill>
                  <a:latin typeface="Segoe UI" panose="020B0502040204020203" pitchFamily="34" charset="0"/>
                  <a:cs typeface="Segoe UI" panose="020B0502040204020203" pitchFamily="34" charset="0"/>
                </a:endParaRPr>
              </a:p>
              <a:p>
                <a:pPr marL="0" indent="0">
                  <a:lnSpc>
                    <a:spcPct val="90000"/>
                  </a:lnSpc>
                  <a:buNone/>
                  <a:defRPr/>
                </a:pPr>
                <a:r>
                  <a:rPr lang="en-IN" altLang="en-US" sz="2400" b="1" dirty="0">
                    <a:solidFill>
                      <a:srgbClr val="000000"/>
                    </a:solidFill>
                    <a:latin typeface="Segoe UI" panose="020B0502040204020203" pitchFamily="34" charset="0"/>
                    <a:cs typeface="Segoe UI" panose="020B0502040204020203" pitchFamily="34" charset="0"/>
                  </a:rPr>
                  <a:t>Solution</a:t>
                </a:r>
              </a:p>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In this case, we begin by setting </a:t>
                </a:r>
                <a14:m>
                  <m:oMath xmlns:m="http://schemas.openxmlformats.org/officeDocument/2006/math">
                    <m:r>
                      <a:rPr kumimoji="0" lang="en-IN" altLang="en-US" sz="2400" b="0" i="1" u="none" strike="noStrike" kern="1200" cap="none" spc="0" normalizeH="0" baseline="0" noProof="0" dirty="0" smtClean="0">
                        <a:ln>
                          <a:noFill/>
                        </a:ln>
                        <a:solidFill>
                          <a:srgbClr val="000000"/>
                        </a:solidFill>
                        <a:effectLst/>
                        <a:uLnTx/>
                        <a:uFillTx/>
                        <a:latin typeface="Cambria Math" panose="02040503050406030204" pitchFamily="18" charset="0"/>
                        <a:cs typeface="Segoe UI" panose="020B0502040204020203" pitchFamily="34" charset="0"/>
                      </a:rPr>
                      <m:t>𝑖</m:t>
                    </m:r>
                  </m:oMath>
                </a14:m>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 equal to </a:t>
                </a:r>
                <a14:m>
                  <m:oMath xmlns:m="http://schemas.openxmlformats.org/officeDocument/2006/math">
                    <m:r>
                      <a:rPr kumimoji="0" lang="en-IN" altLang="en-US" sz="2400" b="0" i="1" u="none" strike="noStrike" kern="1200" cap="none" spc="0" normalizeH="0" baseline="0" noProof="0" dirty="0" smtClean="0">
                        <a:ln>
                          <a:noFill/>
                        </a:ln>
                        <a:solidFill>
                          <a:srgbClr val="000000"/>
                        </a:solidFill>
                        <a:effectLst/>
                        <a:uLnTx/>
                        <a:uFillTx/>
                        <a:latin typeface="Cambria Math" panose="02040503050406030204" pitchFamily="18" charset="0"/>
                        <a:cs typeface="Segoe UI" panose="020B0502040204020203" pitchFamily="34" charset="0"/>
                      </a:rPr>
                      <m:t>1</m:t>
                    </m:r>
                  </m:oMath>
                </a14:m>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 and evaluating</a:t>
                </a:r>
              </a:p>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Since </a:t>
                </a:r>
                <a14:m>
                  <m:oMath xmlns:m="http://schemas.openxmlformats.org/officeDocument/2006/math">
                    <m:sSub>
                      <m:sSubPr>
                        <m:ctrlPr>
                          <a:rPr kumimoji="0" lang="en-US" altLang="en-US" sz="2400" b="0" i="1" u="none" strike="noStrike" kern="1200" cap="none" spc="0" normalizeH="0" baseline="0" noProof="0" dirty="0" smtClean="0">
                            <a:ln>
                              <a:noFill/>
                            </a:ln>
                            <a:solidFill>
                              <a:srgbClr val="000000"/>
                            </a:solidFill>
                            <a:effectLst/>
                            <a:uLnTx/>
                            <a:uFillTx/>
                            <a:latin typeface="Cambria Math" panose="02040503050406030204" pitchFamily="18" charset="0"/>
                            <a:cs typeface="Segoe UI" panose="020B0502040204020203" pitchFamily="34" charset="0"/>
                          </a:rPr>
                        </m:ctrlPr>
                      </m:sSubPr>
                      <m:e>
                        <m:r>
                          <a:rPr kumimoji="0" lang="en-IN" altLang="en-US" sz="2400" b="0" i="1" u="none" strike="noStrike" kern="1200" cap="none" spc="0" normalizeH="0" baseline="0" noProof="0" dirty="0" smtClean="0">
                            <a:ln>
                              <a:noFill/>
                            </a:ln>
                            <a:solidFill>
                              <a:srgbClr val="000000"/>
                            </a:solidFill>
                            <a:effectLst/>
                            <a:uLnTx/>
                            <a:uFillTx/>
                            <a:latin typeface="Cambria Math" panose="02040503050406030204" pitchFamily="18" charset="0"/>
                            <a:cs typeface="Segoe UI" panose="020B0502040204020203" pitchFamily="34" charset="0"/>
                          </a:rPr>
                          <m:t>𝑥</m:t>
                        </m:r>
                      </m:e>
                      <m:sub>
                        <m:r>
                          <a:rPr kumimoji="0" lang="en-IN" altLang="en-US" sz="2400" b="0" i="1" u="none" strike="noStrike" kern="1200" cap="none" spc="0" normalizeH="0" baseline="0" noProof="0" dirty="0" smtClean="0">
                            <a:ln>
                              <a:noFill/>
                            </a:ln>
                            <a:solidFill>
                              <a:srgbClr val="000000"/>
                            </a:solidFill>
                            <a:effectLst/>
                            <a:uLnTx/>
                            <a:uFillTx/>
                            <a:latin typeface="Cambria Math" panose="02040503050406030204" pitchFamily="18" charset="0"/>
                            <a:cs typeface="Segoe UI" panose="020B0502040204020203" pitchFamily="34" charset="0"/>
                          </a:rPr>
                          <m:t>1</m:t>
                        </m:r>
                      </m:sub>
                    </m:sSub>
                    <m:r>
                      <a:rPr kumimoji="0" lang="en-IN" altLang="en-US" sz="2400" b="0" i="1" u="none" strike="noStrike" kern="1200" cap="none" spc="0" normalizeH="0" baseline="0" noProof="0" dirty="0" smtClean="0">
                        <a:ln>
                          <a:noFill/>
                        </a:ln>
                        <a:solidFill>
                          <a:srgbClr val="000000"/>
                        </a:solidFill>
                        <a:effectLst/>
                        <a:uLnTx/>
                        <a:uFillTx/>
                        <a:latin typeface="Cambria Math" panose="02040503050406030204" pitchFamily="18" charset="0"/>
                        <a:cs typeface="Segoe UI" panose="020B0502040204020203" pitchFamily="34" charset="0"/>
                      </a:rPr>
                      <m:t> = 1, </m:t>
                    </m:r>
                  </m:oMath>
                </a14:m>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our first evaluation produces a value of 1. Next, we set </a:t>
                </a:r>
                <a:r>
                  <a:rPr kumimoji="0" lang="en-IN" altLang="en-US" sz="2400" b="0" i="0" u="none" strike="noStrike" kern="1200" cap="none" spc="0" normalizeH="0" baseline="0" noProof="0" dirty="0" err="1">
                    <a:ln>
                      <a:noFill/>
                    </a:ln>
                    <a:solidFill>
                      <a:srgbClr val="000000"/>
                    </a:solidFill>
                    <a:effectLst/>
                    <a:uLnTx/>
                    <a:uFillTx/>
                    <a:latin typeface="Segoe UI" panose="020B0502040204020203" pitchFamily="34" charset="0"/>
                    <a:cs typeface="Segoe UI" panose="020B0502040204020203" pitchFamily="34" charset="0"/>
                  </a:rPr>
                  <a:t>i</a:t>
                </a: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 equal to 2, and  evaluate </a:t>
                </a:r>
                <a14:m>
                  <m:oMath xmlns:m="http://schemas.openxmlformats.org/officeDocument/2006/math">
                    <m:sSubSup>
                      <m:sSubSupPr>
                        <m:ctrlP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ctrlPr>
                      </m:sSubSupPr>
                      <m:e>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𝑥</m:t>
                        </m:r>
                      </m:e>
                      <m:sub>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2</m:t>
                        </m:r>
                      </m:sub>
                      <m: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2</m:t>
                        </m:r>
                      </m:sup>
                    </m:sSubSup>
                  </m:oMath>
                </a14:m>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 obtaining 9, which we add to the previous result of 1. We continue in this  manner, obtaining </a:t>
                </a:r>
                <a14:m>
                  <m:oMath xmlns:m="http://schemas.openxmlformats.org/officeDocument/2006/math">
                    <m:d>
                      <m:dPr>
                        <m:begChr m:val="["/>
                        <m:endChr m:val="]"/>
                        <m:ctrlP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ctrlPr>
                      </m:dPr>
                      <m:e>
                        <m:sSup>
                          <m:sSupPr>
                            <m:ctrlP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ctrlPr>
                          </m:sSupPr>
                          <m:e>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1</m:t>
                            </m:r>
                          </m:e>
                          <m: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1</m:t>
                            </m:r>
                          </m:sup>
                        </m:s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m:t>
                        </m:r>
                        <m:sSup>
                          <m:sSupPr>
                            <m:ctrlP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ctrlPr>
                          </m:sSupPr>
                          <m:e>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3</m:t>
                            </m:r>
                          </m:e>
                          <m: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2</m:t>
                            </m:r>
                          </m:sup>
                        </m:s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m:t>
                        </m:r>
                        <m:sSup>
                          <m:sSupPr>
                            <m:ctrlP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ctrlPr>
                          </m:sSupPr>
                          <m:e>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2</m:t>
                            </m:r>
                          </m:e>
                          <m: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2</m:t>
                            </m:r>
                          </m:sup>
                        </m:s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m:t>
                        </m:r>
                        <m:sSup>
                          <m:sSupPr>
                            <m:ctrlP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ctrlPr>
                          </m:sSupPr>
                          <m:e>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5</m:t>
                            </m:r>
                          </m:e>
                          <m: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2</m:t>
                            </m:r>
                          </m:sup>
                        </m:s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m:t>
                        </m:r>
                        <m:sSup>
                          <m:sSupPr>
                            <m:ctrlP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ctrlPr>
                          </m:sSupPr>
                          <m:e>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6</m:t>
                            </m:r>
                          </m:e>
                          <m:sup>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2</m:t>
                            </m:r>
                          </m:sup>
                        </m:sSup>
                      </m:e>
                    </m:d>
                    <m:r>
                      <a:rPr kumimoji="0" lang="en-US" altLang="en-US" sz="2400" b="0" i="1" u="none" strike="noStrike" kern="1200" cap="none" spc="0" normalizeH="0" baseline="0" noProof="0" smtClean="0">
                        <a:ln>
                          <a:noFill/>
                        </a:ln>
                        <a:solidFill>
                          <a:srgbClr val="000000"/>
                        </a:solidFill>
                        <a:effectLst/>
                        <a:uLnTx/>
                        <a:uFillTx/>
                        <a:latin typeface="Cambria Math" panose="02040503050406030204" pitchFamily="18" charset="0"/>
                        <a:cs typeface="Segoe UI" panose="020B0502040204020203" pitchFamily="34" charset="0"/>
                      </a:rPr>
                      <m:t>=75</m:t>
                    </m:r>
                  </m:oMath>
                </a14:m>
                <a:endPar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The order of operations is as important in summation expressions as in other  mathematical notation.</a:t>
                </a:r>
              </a:p>
            </p:txBody>
          </p:sp>
        </mc:Choice>
        <mc:Fallback>
          <p:sp>
            <p:nvSpPr>
              <p:cNvPr id="10" name="Rectangle 3">
                <a:extLst>
                  <a:ext uri="{FF2B5EF4-FFF2-40B4-BE49-F238E27FC236}">
                    <a16:creationId xmlns:a16="http://schemas.microsoft.com/office/drawing/2014/main" id="{745B69EA-D192-457E-8554-8B80AD5AB866}"/>
                  </a:ext>
                </a:extLst>
              </p:cNvPr>
              <p:cNvSpPr txBox="1">
                <a:spLocks noRot="1" noChangeAspect="1" noMove="1" noResize="1" noEditPoints="1" noAdjustHandles="1" noChangeArrowheads="1" noChangeShapeType="1" noTextEdit="1"/>
              </p:cNvSpPr>
              <p:nvPr/>
            </p:nvSpPr>
            <p:spPr bwMode="auto">
              <a:xfrm>
                <a:off x="838202" y="2076666"/>
                <a:ext cx="10515599" cy="4525963"/>
              </a:xfrm>
              <a:prstGeom prst="rect">
                <a:avLst/>
              </a:prstGeom>
              <a:blipFill>
                <a:blip r:embed="rId2"/>
                <a:stretch>
                  <a:fillRect l="-1101" t="-17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767409988"/>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29711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Exercise</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422213"/>
                <a:ext cx="10515599" cy="452596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90000"/>
                  </a:lnSpc>
                  <a:defRPr/>
                </a:pPr>
                <a:endParaRPr lang="en-IN" altLang="en-US" sz="2000" dirty="0">
                  <a:solidFill>
                    <a:srgbClr val="000000"/>
                  </a:solidFill>
                  <a:latin typeface="Segoe UI" panose="020B0502040204020203" pitchFamily="34" charset="0"/>
                  <a:cs typeface="Segoe UI" panose="020B0502040204020203" pitchFamily="34" charset="0"/>
                </a:endParaRPr>
              </a:p>
              <a:p>
                <a:pPr marL="0" lvl="0" indent="0">
                  <a:lnSpc>
                    <a:spcPct val="90000"/>
                  </a:lnSpc>
                  <a:buNone/>
                  <a:defRPr/>
                </a:pPr>
                <a:r>
                  <a:rPr lang="en-US" altLang="en-US" sz="2400" b="1" dirty="0">
                    <a:latin typeface="Segoe UI" panose="020B0502040204020203" pitchFamily="34" charset="0"/>
                    <a:cs typeface="Segoe UI" panose="020B0502040204020203" pitchFamily="34" charset="0"/>
                  </a:rPr>
                  <a:t>Write the following using </a:t>
                </a:r>
                <a14:m>
                  <m:oMath xmlns:m="http://schemas.openxmlformats.org/officeDocument/2006/math">
                    <m:nary>
                      <m:naryPr>
                        <m:chr m:val="∑"/>
                        <m:subHide m:val="on"/>
                        <m:supHide m:val="on"/>
                        <m:ctrlPr>
                          <a:rPr lang="en-US" altLang="en-US" sz="2400" b="1" i="1" smtClean="0">
                            <a:latin typeface="Cambria Math" panose="02040503050406030204" pitchFamily="18" charset="0"/>
                            <a:cs typeface="Segoe UI" panose="020B0502040204020203" pitchFamily="34" charset="0"/>
                          </a:rPr>
                        </m:ctrlPr>
                      </m:naryPr>
                      <m:sub/>
                      <m:sup/>
                      <m:e/>
                    </m:nary>
                  </m:oMath>
                </a14:m>
                <a:r>
                  <a:rPr lang="en-IN" altLang="en-US" sz="2400" b="1" dirty="0">
                    <a:latin typeface="Segoe UI" panose="020B0502040204020203" pitchFamily="34" charset="0"/>
                    <a:cs typeface="Segoe UI" panose="020B0502040204020203" pitchFamily="34" charset="0"/>
                  </a:rPr>
                  <a:t> notation</a:t>
                </a:r>
              </a:p>
              <a:p>
                <a:pPr marL="514350" lvl="0" indent="-514350">
                  <a:lnSpc>
                    <a:spcPct val="90000"/>
                  </a:lnSpc>
                  <a:buFont typeface="+mj-lt"/>
                  <a:buAutoNum type="romanLcPeriod"/>
                  <a:defRPr/>
                </a:pPr>
                <a14:m>
                  <m:oMath xmlns:m="http://schemas.openxmlformats.org/officeDocument/2006/math">
                    <m:r>
                      <a:rPr lang="en-US" altLang="en-US" sz="2400" b="0" i="1" smtClean="0">
                        <a:latin typeface="Cambria Math" panose="02040503050406030204" pitchFamily="18" charset="0"/>
                        <a:cs typeface="Segoe UI" panose="020B0502040204020203" pitchFamily="34" charset="0"/>
                      </a:rPr>
                      <m:t>3+3+3+3….</m:t>
                    </m:r>
                    <m:r>
                      <a:rPr lang="en-US" altLang="en-US" sz="2400" b="0" i="1" smtClean="0">
                        <a:latin typeface="Cambria Math" panose="02040503050406030204" pitchFamily="18" charset="0"/>
                        <a:cs typeface="Segoe UI" panose="020B0502040204020203" pitchFamily="34" charset="0"/>
                      </a:rPr>
                      <m:t>𝑛</m:t>
                    </m:r>
                    <m:r>
                      <a:rPr lang="en-US" altLang="en-US" sz="2400" b="0" i="1" smtClean="0">
                        <a:latin typeface="Cambria Math" panose="02040503050406030204" pitchFamily="18" charset="0"/>
                        <a:cs typeface="Segoe UI" panose="020B0502040204020203" pitchFamily="34" charset="0"/>
                      </a:rPr>
                      <m:t> </m:t>
                    </m:r>
                    <m:r>
                      <a:rPr lang="en-US" altLang="en-US" sz="2400" b="0" i="1" smtClean="0">
                        <a:latin typeface="Cambria Math" panose="02040503050406030204" pitchFamily="18" charset="0"/>
                        <a:cs typeface="Segoe UI" panose="020B0502040204020203" pitchFamily="34" charset="0"/>
                      </a:rPr>
                      <m:t>𝑡𝑖𝑚𝑒</m:t>
                    </m:r>
                  </m:oMath>
                </a14:m>
                <a:r>
                  <a:rPr lang="en-IN" altLang="en-US" sz="2400" dirty="0">
                    <a:latin typeface="Segoe UI" panose="020B0502040204020203" pitchFamily="34" charset="0"/>
                    <a:cs typeface="Segoe UI" panose="020B0502040204020203" pitchFamily="34" charset="0"/>
                  </a:rPr>
                  <a:t>s</a:t>
                </a:r>
              </a:p>
              <a:p>
                <a:pPr marL="514350" lvl="0" indent="-514350">
                  <a:lnSpc>
                    <a:spcPct val="90000"/>
                  </a:lnSpc>
                  <a:buFont typeface="+mj-lt"/>
                  <a:buAutoNum type="romanLcPeriod"/>
                  <a:defRPr/>
                </a:pPr>
                <a:r>
                  <a:rPr lang="en-IN" altLang="en-US" sz="2400" dirty="0">
                    <a:latin typeface="Segoe UI" panose="020B0502040204020203" pitchFamily="34" charset="0"/>
                    <a:cs typeface="Segoe UI" panose="020B0502040204020203" pitchFamily="34" charset="0"/>
                  </a:rPr>
                  <a:t> </a:t>
                </a:r>
                <a14:m>
                  <m:oMath xmlns:m="http://schemas.openxmlformats.org/officeDocument/2006/math">
                    <m:sSup>
                      <m:sSupPr>
                        <m:ctrlPr>
                          <a:rPr lang="en-US" altLang="en-US" sz="2400" b="0" i="1" smtClean="0">
                            <a:latin typeface="Cambria Math" panose="02040503050406030204" pitchFamily="18" charset="0"/>
                            <a:cs typeface="Segoe UI" panose="020B0502040204020203" pitchFamily="34" charset="0"/>
                          </a:rPr>
                        </m:ctrlPr>
                      </m:sSupPr>
                      <m:e>
                        <m:r>
                          <a:rPr lang="en-US" altLang="en-US" sz="2400" b="0" i="1" smtClean="0">
                            <a:latin typeface="Cambria Math" panose="02040503050406030204" pitchFamily="18" charset="0"/>
                            <a:cs typeface="Segoe UI" panose="020B0502040204020203" pitchFamily="34" charset="0"/>
                          </a:rPr>
                          <m:t>1</m:t>
                        </m:r>
                      </m:e>
                      <m:sup>
                        <m:r>
                          <a:rPr lang="en-US" altLang="en-US" sz="2400" b="0" i="1" smtClean="0">
                            <a:latin typeface="Cambria Math" panose="02040503050406030204" pitchFamily="18" charset="0"/>
                            <a:cs typeface="Segoe UI" panose="020B0502040204020203" pitchFamily="34" charset="0"/>
                          </a:rPr>
                          <m:t>3</m:t>
                        </m:r>
                      </m:sup>
                    </m:sSup>
                    <m:r>
                      <a:rPr lang="en-US" altLang="en-US" sz="2400" b="0" i="1" smtClean="0">
                        <a:latin typeface="Cambria Math" panose="02040503050406030204" pitchFamily="18" charset="0"/>
                        <a:cs typeface="Segoe UI" panose="020B0502040204020203" pitchFamily="34" charset="0"/>
                      </a:rPr>
                      <m:t>+</m:t>
                    </m:r>
                    <m:sSup>
                      <m:sSupPr>
                        <m:ctrlPr>
                          <a:rPr lang="en-US" altLang="en-US" sz="2400" b="0" i="1" smtClean="0">
                            <a:latin typeface="Cambria Math" panose="02040503050406030204" pitchFamily="18" charset="0"/>
                            <a:cs typeface="Segoe UI" panose="020B0502040204020203" pitchFamily="34" charset="0"/>
                          </a:rPr>
                        </m:ctrlPr>
                      </m:sSupPr>
                      <m:e>
                        <m:r>
                          <a:rPr lang="en-US" altLang="en-US" sz="2400" b="0" i="1" smtClean="0">
                            <a:latin typeface="Cambria Math" panose="02040503050406030204" pitchFamily="18" charset="0"/>
                            <a:cs typeface="Segoe UI" panose="020B0502040204020203" pitchFamily="34" charset="0"/>
                          </a:rPr>
                          <m:t>2</m:t>
                        </m:r>
                      </m:e>
                      <m:sup>
                        <m:r>
                          <a:rPr lang="en-US" altLang="en-US" sz="2400" b="0" i="1" smtClean="0">
                            <a:latin typeface="Cambria Math" panose="02040503050406030204" pitchFamily="18" charset="0"/>
                            <a:cs typeface="Segoe UI" panose="020B0502040204020203" pitchFamily="34" charset="0"/>
                          </a:rPr>
                          <m:t>3</m:t>
                        </m:r>
                      </m:sup>
                    </m:sSup>
                    <m:r>
                      <a:rPr lang="en-US" altLang="en-US" sz="2400" b="0" i="1" smtClean="0">
                        <a:latin typeface="Cambria Math" panose="02040503050406030204" pitchFamily="18" charset="0"/>
                        <a:cs typeface="Segoe UI" panose="020B0502040204020203" pitchFamily="34" charset="0"/>
                      </a:rPr>
                      <m:t>+</m:t>
                    </m:r>
                    <m:sSup>
                      <m:sSupPr>
                        <m:ctrlPr>
                          <a:rPr lang="en-US" altLang="en-US" sz="2400" b="0" i="1" smtClean="0">
                            <a:latin typeface="Cambria Math" panose="02040503050406030204" pitchFamily="18" charset="0"/>
                            <a:cs typeface="Segoe UI" panose="020B0502040204020203" pitchFamily="34" charset="0"/>
                          </a:rPr>
                        </m:ctrlPr>
                      </m:sSupPr>
                      <m:e>
                        <m:r>
                          <a:rPr lang="en-US" altLang="en-US" sz="2400" b="0" i="1" smtClean="0">
                            <a:latin typeface="Cambria Math" panose="02040503050406030204" pitchFamily="18" charset="0"/>
                            <a:cs typeface="Segoe UI" panose="020B0502040204020203" pitchFamily="34" charset="0"/>
                          </a:rPr>
                          <m:t>3</m:t>
                        </m:r>
                      </m:e>
                      <m:sup>
                        <m:r>
                          <a:rPr lang="en-US" altLang="en-US" sz="2400" b="0" i="1" smtClean="0">
                            <a:latin typeface="Cambria Math" panose="02040503050406030204" pitchFamily="18" charset="0"/>
                            <a:cs typeface="Segoe UI" panose="020B0502040204020203" pitchFamily="34" charset="0"/>
                          </a:rPr>
                          <m:t>3</m:t>
                        </m:r>
                      </m:sup>
                    </m:sSup>
                    <m:r>
                      <a:rPr lang="en-US" altLang="en-US" sz="2400" b="0" i="1" smtClean="0">
                        <a:latin typeface="Cambria Math" panose="02040503050406030204" pitchFamily="18" charset="0"/>
                        <a:cs typeface="Segoe UI" panose="020B0502040204020203" pitchFamily="34" charset="0"/>
                      </a:rPr>
                      <m:t>+……</m:t>
                    </m:r>
                    <m:sSup>
                      <m:sSupPr>
                        <m:ctrlPr>
                          <a:rPr lang="en-US" altLang="en-US" sz="2400" b="0" i="1" smtClean="0">
                            <a:latin typeface="Cambria Math" panose="02040503050406030204" pitchFamily="18" charset="0"/>
                            <a:cs typeface="Segoe UI" panose="020B0502040204020203" pitchFamily="34" charset="0"/>
                          </a:rPr>
                        </m:ctrlPr>
                      </m:sSupPr>
                      <m:e>
                        <m:d>
                          <m:dPr>
                            <m:ctrlPr>
                              <a:rPr lang="en-US" altLang="en-US" sz="2400" b="0" i="1" smtClean="0">
                                <a:latin typeface="Cambria Math" panose="02040503050406030204" pitchFamily="18" charset="0"/>
                                <a:cs typeface="Segoe UI" panose="020B0502040204020203" pitchFamily="34" charset="0"/>
                              </a:rPr>
                            </m:ctrlPr>
                          </m:dPr>
                          <m:e>
                            <m:r>
                              <a:rPr lang="en-US" altLang="en-US" sz="2400" b="0" i="1" smtClean="0">
                                <a:latin typeface="Cambria Math" panose="02040503050406030204" pitchFamily="18" charset="0"/>
                                <a:cs typeface="Segoe UI" panose="020B0502040204020203" pitchFamily="34" charset="0"/>
                              </a:rPr>
                              <m:t>𝑛</m:t>
                            </m:r>
                            <m:r>
                              <a:rPr lang="en-US" altLang="en-US" sz="2400" b="0" i="1" smtClean="0">
                                <a:latin typeface="Cambria Math" panose="02040503050406030204" pitchFamily="18" charset="0"/>
                                <a:cs typeface="Segoe UI" panose="020B0502040204020203" pitchFamily="34" charset="0"/>
                              </a:rPr>
                              <m:t>−1</m:t>
                            </m:r>
                          </m:e>
                        </m:d>
                      </m:e>
                      <m:sup>
                        <m:r>
                          <a:rPr lang="en-US" altLang="en-US" sz="2400" b="0" i="1" smtClean="0">
                            <a:latin typeface="Cambria Math" panose="02040503050406030204" pitchFamily="18" charset="0"/>
                            <a:cs typeface="Segoe UI" panose="020B0502040204020203" pitchFamily="34" charset="0"/>
                          </a:rPr>
                          <m:t>3</m:t>
                        </m:r>
                      </m:sup>
                    </m:sSup>
                  </m:oMath>
                </a14:m>
                <a:endParaRPr lang="en-IN" altLang="en-US" sz="2400" dirty="0">
                  <a:latin typeface="Segoe UI" panose="020B0502040204020203" pitchFamily="34" charset="0"/>
                  <a:cs typeface="Segoe UI" panose="020B0502040204020203" pitchFamily="34" charset="0"/>
                </a:endParaRPr>
              </a:p>
              <a:p>
                <a:pPr marL="514350" lvl="0" indent="-514350">
                  <a:lnSpc>
                    <a:spcPct val="90000"/>
                  </a:lnSpc>
                  <a:buFont typeface="+mj-lt"/>
                  <a:buAutoNum type="romanLcPeriod"/>
                  <a:defRPr/>
                </a:pPr>
                <a:r>
                  <a:rPr lang="en-IN" altLang="en-US" sz="2400" dirty="0">
                    <a:latin typeface="Segoe UI" panose="020B0502040204020203" pitchFamily="34" charset="0"/>
                    <a:cs typeface="Segoe UI" panose="020B0502040204020203" pitchFamily="34" charset="0"/>
                  </a:rPr>
                  <a:t> </a:t>
                </a:r>
                <a14:m>
                  <m:oMath xmlns:m="http://schemas.openxmlformats.org/officeDocument/2006/math">
                    <m:r>
                      <a:rPr lang="en-US" altLang="en-US" sz="2400" b="0" i="1" smtClean="0">
                        <a:latin typeface="Cambria Math" panose="02040503050406030204" pitchFamily="18" charset="0"/>
                        <a:cs typeface="Segoe UI" panose="020B0502040204020203" pitchFamily="34" charset="0"/>
                      </a:rPr>
                      <m:t>2+5+10+…..226</m:t>
                    </m:r>
                  </m:oMath>
                </a14:m>
                <a:endParaRPr lang="en-IN" altLang="en-US" sz="2400" dirty="0">
                  <a:latin typeface="Segoe UI" panose="020B0502040204020203" pitchFamily="34" charset="0"/>
                  <a:cs typeface="Segoe UI" panose="020B0502040204020203" pitchFamily="34" charset="0"/>
                </a:endParaRPr>
              </a:p>
              <a:p>
                <a:pPr marL="514350" lvl="0" indent="-514350">
                  <a:lnSpc>
                    <a:spcPct val="90000"/>
                  </a:lnSpc>
                  <a:buFont typeface="+mj-lt"/>
                  <a:buAutoNum type="romanLcPeriod"/>
                  <a:defRPr/>
                </a:pPr>
                <a:r>
                  <a:rPr lang="en-IN" altLang="en-US" sz="2400" dirty="0">
                    <a:latin typeface="Segoe UI" panose="020B0502040204020203" pitchFamily="34" charset="0"/>
                    <a:cs typeface="Segoe UI" panose="020B0502040204020203" pitchFamily="34" charset="0"/>
                  </a:rPr>
                  <a:t> </a:t>
                </a:r>
                <a14:m>
                  <m:oMath xmlns:m="http://schemas.openxmlformats.org/officeDocument/2006/math">
                    <m:f>
                      <m:fPr>
                        <m:ctrlPr>
                          <a:rPr lang="en-US" altLang="en-US" sz="2400" b="0" i="1" smtClean="0">
                            <a:latin typeface="Cambria Math" panose="02040503050406030204" pitchFamily="18" charset="0"/>
                            <a:cs typeface="Segoe UI" panose="020B0502040204020203" pitchFamily="34" charset="0"/>
                          </a:rPr>
                        </m:ctrlPr>
                      </m:fPr>
                      <m:num>
                        <m:r>
                          <a:rPr lang="en-US" altLang="en-US" sz="2400" b="0" i="1" smtClean="0">
                            <a:latin typeface="Cambria Math" panose="02040503050406030204" pitchFamily="18" charset="0"/>
                            <a:cs typeface="Segoe UI" panose="020B0502040204020203" pitchFamily="34" charset="0"/>
                          </a:rPr>
                          <m:t>1</m:t>
                        </m:r>
                      </m:num>
                      <m:den>
                        <m:sSup>
                          <m:sSupPr>
                            <m:ctrlPr>
                              <a:rPr lang="en-US" altLang="en-US" sz="2400" b="0" i="1" smtClean="0">
                                <a:latin typeface="Cambria Math" panose="02040503050406030204" pitchFamily="18" charset="0"/>
                                <a:cs typeface="Segoe UI" panose="020B0502040204020203" pitchFamily="34" charset="0"/>
                              </a:rPr>
                            </m:ctrlPr>
                          </m:sSupPr>
                          <m:e>
                            <m:r>
                              <a:rPr lang="en-US" altLang="en-US" sz="2400" b="0" i="1" smtClean="0">
                                <a:latin typeface="Cambria Math" panose="02040503050406030204" pitchFamily="18" charset="0"/>
                                <a:cs typeface="Segoe UI" panose="020B0502040204020203" pitchFamily="34" charset="0"/>
                              </a:rPr>
                              <m:t>2</m:t>
                            </m:r>
                          </m:e>
                          <m:sup>
                            <m:r>
                              <a:rPr lang="en-US" altLang="en-US" sz="2400" b="0" i="1" smtClean="0">
                                <a:latin typeface="Cambria Math" panose="02040503050406030204" pitchFamily="18" charset="0"/>
                                <a:cs typeface="Segoe UI" panose="020B0502040204020203" pitchFamily="34" charset="0"/>
                              </a:rPr>
                              <m:t>2</m:t>
                            </m:r>
                          </m:sup>
                        </m:sSup>
                      </m:den>
                    </m:f>
                    <m:r>
                      <a:rPr lang="en-US" altLang="en-US" sz="2400" b="0" i="1" smtClean="0">
                        <a:latin typeface="Cambria Math" panose="02040503050406030204" pitchFamily="18" charset="0"/>
                        <a:cs typeface="Segoe UI" panose="020B0502040204020203" pitchFamily="34" charset="0"/>
                      </a:rPr>
                      <m:t>+</m:t>
                    </m:r>
                    <m:f>
                      <m:fPr>
                        <m:ctrlPr>
                          <a:rPr lang="en-US" altLang="en-US" sz="2400" b="0" i="1" smtClean="0">
                            <a:latin typeface="Cambria Math" panose="02040503050406030204" pitchFamily="18" charset="0"/>
                            <a:cs typeface="Segoe UI" panose="020B0502040204020203" pitchFamily="34" charset="0"/>
                          </a:rPr>
                        </m:ctrlPr>
                      </m:fPr>
                      <m:num>
                        <m:r>
                          <a:rPr lang="en-US" altLang="en-US" sz="2400" b="0" i="1" smtClean="0">
                            <a:latin typeface="Cambria Math" panose="02040503050406030204" pitchFamily="18" charset="0"/>
                            <a:cs typeface="Segoe UI" panose="020B0502040204020203" pitchFamily="34" charset="0"/>
                          </a:rPr>
                          <m:t>1</m:t>
                        </m:r>
                      </m:num>
                      <m:den>
                        <m:sSup>
                          <m:sSupPr>
                            <m:ctrlPr>
                              <a:rPr lang="en-US" altLang="en-US" sz="2400" b="0" i="1" smtClean="0">
                                <a:latin typeface="Cambria Math" panose="02040503050406030204" pitchFamily="18" charset="0"/>
                                <a:cs typeface="Segoe UI" panose="020B0502040204020203" pitchFamily="34" charset="0"/>
                              </a:rPr>
                            </m:ctrlPr>
                          </m:sSupPr>
                          <m:e>
                            <m:r>
                              <a:rPr lang="en-US" altLang="en-US" sz="2400" b="0" i="1" smtClean="0">
                                <a:latin typeface="Cambria Math" panose="02040503050406030204" pitchFamily="18" charset="0"/>
                                <a:cs typeface="Segoe UI" panose="020B0502040204020203" pitchFamily="34" charset="0"/>
                              </a:rPr>
                              <m:t>4</m:t>
                            </m:r>
                          </m:e>
                          <m:sup>
                            <m:r>
                              <a:rPr lang="en-US" altLang="en-US" sz="2400" b="0" i="1" smtClean="0">
                                <a:latin typeface="Cambria Math" panose="02040503050406030204" pitchFamily="18" charset="0"/>
                                <a:cs typeface="Segoe UI" panose="020B0502040204020203" pitchFamily="34" charset="0"/>
                              </a:rPr>
                              <m:t>2</m:t>
                            </m:r>
                          </m:sup>
                        </m:sSup>
                      </m:den>
                    </m:f>
                    <m:r>
                      <a:rPr lang="en-US" altLang="en-US" sz="2400" b="0" i="1" smtClean="0">
                        <a:latin typeface="Cambria Math" panose="02040503050406030204" pitchFamily="18" charset="0"/>
                        <a:cs typeface="Segoe UI" panose="020B0502040204020203" pitchFamily="34" charset="0"/>
                      </a:rPr>
                      <m:t>+</m:t>
                    </m:r>
                    <m:f>
                      <m:fPr>
                        <m:ctrlPr>
                          <a:rPr lang="en-US" altLang="en-US" sz="2400" b="0" i="1" smtClean="0">
                            <a:latin typeface="Cambria Math" panose="02040503050406030204" pitchFamily="18" charset="0"/>
                            <a:cs typeface="Segoe UI" panose="020B0502040204020203" pitchFamily="34" charset="0"/>
                          </a:rPr>
                        </m:ctrlPr>
                      </m:fPr>
                      <m:num>
                        <m:r>
                          <a:rPr lang="en-US" altLang="en-US" sz="2400" b="0" i="1" smtClean="0">
                            <a:latin typeface="Cambria Math" panose="02040503050406030204" pitchFamily="18" charset="0"/>
                            <a:cs typeface="Segoe UI" panose="020B0502040204020203" pitchFamily="34" charset="0"/>
                          </a:rPr>
                          <m:t>1</m:t>
                        </m:r>
                      </m:num>
                      <m:den>
                        <m:sSup>
                          <m:sSupPr>
                            <m:ctrlPr>
                              <a:rPr lang="en-US" altLang="en-US" sz="2400" b="0" i="1" smtClean="0">
                                <a:latin typeface="Cambria Math" panose="02040503050406030204" pitchFamily="18" charset="0"/>
                                <a:cs typeface="Segoe UI" panose="020B0502040204020203" pitchFamily="34" charset="0"/>
                              </a:rPr>
                            </m:ctrlPr>
                          </m:sSupPr>
                          <m:e>
                            <m:r>
                              <a:rPr lang="en-US" altLang="en-US" sz="2400" b="0" i="1" smtClean="0">
                                <a:latin typeface="Cambria Math" panose="02040503050406030204" pitchFamily="18" charset="0"/>
                                <a:cs typeface="Segoe UI" panose="020B0502040204020203" pitchFamily="34" charset="0"/>
                              </a:rPr>
                              <m:t>8</m:t>
                            </m:r>
                          </m:e>
                          <m:sup>
                            <m:r>
                              <a:rPr lang="en-US" altLang="en-US" sz="2400" b="0" i="1" smtClean="0">
                                <a:latin typeface="Cambria Math" panose="02040503050406030204" pitchFamily="18" charset="0"/>
                                <a:cs typeface="Segoe UI" panose="020B0502040204020203" pitchFamily="34" charset="0"/>
                              </a:rPr>
                              <m:t>2</m:t>
                            </m:r>
                          </m:sup>
                        </m:sSup>
                      </m:den>
                    </m:f>
                    <m:r>
                      <a:rPr lang="en-US" altLang="en-US" sz="2400" b="0" i="1" smtClean="0">
                        <a:latin typeface="Cambria Math" panose="02040503050406030204" pitchFamily="18" charset="0"/>
                        <a:cs typeface="Segoe UI" panose="020B0502040204020203" pitchFamily="34" charset="0"/>
                      </a:rPr>
                      <m:t>+…..</m:t>
                    </m:r>
                  </m:oMath>
                </a14:m>
                <a:endParaRPr lang="en-US" altLang="en-US" sz="2400" b="0" dirty="0">
                  <a:latin typeface="Segoe UI" panose="020B0502040204020203" pitchFamily="34" charset="0"/>
                  <a:cs typeface="Segoe UI" panose="020B0502040204020203" pitchFamily="34" charset="0"/>
                </a:endParaRPr>
              </a:p>
              <a:p>
                <a:pPr marL="514350" lvl="0" indent="-514350">
                  <a:lnSpc>
                    <a:spcPct val="90000"/>
                  </a:lnSpc>
                  <a:buFont typeface="+mj-lt"/>
                  <a:buAutoNum type="romanLcPeriod"/>
                  <a:defRPr/>
                </a:pPr>
                <a:r>
                  <a:rPr lang="en-IN" altLang="en-US" sz="2400" dirty="0">
                    <a:latin typeface="Segoe UI" panose="020B0502040204020203" pitchFamily="34" charset="0"/>
                    <a:cs typeface="Segoe UI" panose="020B0502040204020203" pitchFamily="34" charset="0"/>
                  </a:rPr>
                  <a:t> </a:t>
                </a:r>
                <a14:m>
                  <m:oMath xmlns:m="http://schemas.openxmlformats.org/officeDocument/2006/math">
                    <m:r>
                      <a:rPr lang="en-US" altLang="en-US" sz="2400" b="0" i="1" smtClean="0">
                        <a:latin typeface="Cambria Math" panose="02040503050406030204" pitchFamily="18" charset="0"/>
                        <a:cs typeface="Segoe UI" panose="020B0502040204020203" pitchFamily="34" charset="0"/>
                      </a:rPr>
                      <m:t>−4+9−14+19…….99</m:t>
                    </m:r>
                  </m:oMath>
                </a14:m>
                <a:endParaRPr lang="en-IN" altLang="en-US" sz="2400" dirty="0">
                  <a:latin typeface="Segoe UI" panose="020B0502040204020203" pitchFamily="34" charset="0"/>
                  <a:cs typeface="Segoe UI" panose="020B0502040204020203" pitchFamily="34" charset="0"/>
                </a:endParaRPr>
              </a:p>
              <a:p>
                <a:pPr marL="514350" lvl="0" indent="-514350">
                  <a:lnSpc>
                    <a:spcPct val="90000"/>
                  </a:lnSpc>
                  <a:buFont typeface="+mj-lt"/>
                  <a:buAutoNum type="romanLcPeriod"/>
                  <a:defRPr/>
                </a:pPr>
                <a:endParaRPr lang="en-IN" altLang="en-US" sz="2400" dirty="0">
                  <a:latin typeface="Segoe UI" panose="020B0502040204020203" pitchFamily="34" charset="0"/>
                  <a:cs typeface="Segoe UI" panose="020B0502040204020203" pitchFamily="34" charset="0"/>
                </a:endParaRPr>
              </a:p>
            </p:txBody>
          </p:sp>
        </mc:Choice>
        <mc:Fallback>
          <p:sp>
            <p:nvSpPr>
              <p:cNvPr id="10" name="Rectangle 3">
                <a:extLst>
                  <a:ext uri="{FF2B5EF4-FFF2-40B4-BE49-F238E27FC236}">
                    <a16:creationId xmlns:a16="http://schemas.microsoft.com/office/drawing/2014/main" id="{745B69EA-D192-457E-8554-8B80AD5AB866}"/>
                  </a:ext>
                </a:extLst>
              </p:cNvPr>
              <p:cNvSpPr txBox="1">
                <a:spLocks noRot="1" noChangeAspect="1" noMove="1" noResize="1" noEditPoints="1" noAdjustHandles="1" noChangeArrowheads="1" noChangeShapeType="1" noTextEdit="1"/>
              </p:cNvSpPr>
              <p:nvPr/>
            </p:nvSpPr>
            <p:spPr bwMode="auto">
              <a:xfrm>
                <a:off x="838200" y="1422213"/>
                <a:ext cx="10515599" cy="4525963"/>
              </a:xfrm>
              <a:prstGeom prst="rect">
                <a:avLst/>
              </a:prstGeom>
              <a:blipFill>
                <a:blip r:embed="rId2"/>
                <a:stretch>
                  <a:fillRect l="-1102" t="-619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2010923118"/>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845542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Product</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a:xfrm>
            <a:off x="838200" y="1422213"/>
            <a:ext cx="10515600" cy="4873656"/>
          </a:xfrm>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536606"/>
            <a:ext cx="1051559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90000"/>
              </a:lnSpc>
              <a:defRPr/>
            </a:pPr>
            <a:endParaRPr lang="en-IN" altLang="en-US" sz="2000" dirty="0">
              <a:solidFill>
                <a:srgbClr val="000000"/>
              </a:solidFill>
              <a:latin typeface="Segoe UI" panose="020B0502040204020203" pitchFamily="34" charset="0"/>
              <a:cs typeface="Segoe UI" panose="020B0502040204020203" pitchFamily="34" charset="0"/>
            </a:endParaRPr>
          </a:p>
          <a:p>
            <a:pPr marL="0" marR="5080" indent="0">
              <a:lnSpc>
                <a:spcPct val="90000"/>
              </a:lnSpc>
              <a:buNone/>
              <a:defRPr/>
            </a:pPr>
            <a:r>
              <a:rPr lang="en-IN" sz="2000" dirty="0">
                <a:latin typeface="Segoe UI" panose="020B0502040204020203" pitchFamily="34" charset="0"/>
                <a:cs typeface="Segoe UI" panose="020B0502040204020203" pitchFamily="34" charset="0"/>
              </a:rPr>
              <a:t>The product of a series of numbers is written using the ∏ (pi) notation as an  abbreviation.</a:t>
            </a:r>
          </a:p>
          <a:p>
            <a:pPr marL="285750" lvl="0" indent="-285750">
              <a:lnSpc>
                <a:spcPct val="90000"/>
              </a:lnSpc>
              <a:buFont typeface="Arial" panose="020B0604020202020204" pitchFamily="34" charset="0"/>
              <a:buChar char="•"/>
              <a:defRPr/>
            </a:pPr>
            <a:endParaRPr lang="en-IN" sz="2400" dirty="0">
              <a:latin typeface="Segoe UI" panose="020B0502040204020203" pitchFamily="34" charset="0"/>
              <a:cs typeface="Segoe UI" panose="020B0502040204020203" pitchFamily="34" charset="0"/>
            </a:endParaRPr>
          </a:p>
          <a:p>
            <a:pPr marL="285750" lvl="0" indent="-285750">
              <a:lnSpc>
                <a:spcPct val="90000"/>
              </a:lnSpc>
              <a:buFont typeface="Arial" panose="020B0604020202020204" pitchFamily="34" charset="0"/>
              <a:buChar char="•"/>
              <a:defRPr/>
            </a:pPr>
            <a:endParaRPr lang="en-IN" sz="2400" dirty="0">
              <a:latin typeface="Segoe UI" panose="020B0502040204020203" pitchFamily="34" charset="0"/>
              <a:cs typeface="Segoe UI" panose="020B0502040204020203" pitchFamily="34" charset="0"/>
            </a:endParaRPr>
          </a:p>
          <a:p>
            <a:pPr marL="285750" indent="-285750">
              <a:lnSpc>
                <a:spcPct val="90000"/>
              </a:lnSpc>
              <a:buFont typeface="Arial" panose="020B0604020202020204" pitchFamily="34" charset="0"/>
              <a:buChar char="•"/>
              <a:defRPr/>
            </a:pPr>
            <a:endParaRPr lang="en-IN" sz="2000" dirty="0">
              <a:latin typeface="Segoe UI" panose="020B0502040204020203" pitchFamily="34" charset="0"/>
              <a:cs typeface="Segoe UI" panose="020B0502040204020203" pitchFamily="34" charset="0"/>
            </a:endParaRPr>
          </a:p>
          <a:p>
            <a:pPr marL="285750" indent="-285750">
              <a:lnSpc>
                <a:spcPct val="90000"/>
              </a:lnSpc>
              <a:buFont typeface="Arial" panose="020B0604020202020204" pitchFamily="34" charset="0"/>
              <a:buChar char="•"/>
              <a:defRPr/>
            </a:pPr>
            <a:endParaRPr lang="en-IN" sz="2000" dirty="0">
              <a:latin typeface="Segoe UI" panose="020B0502040204020203" pitchFamily="34" charset="0"/>
              <a:cs typeface="Segoe UI" panose="020B0502040204020203" pitchFamily="34" charset="0"/>
            </a:endParaRPr>
          </a:p>
          <a:p>
            <a:pPr marL="285750" indent="-285750">
              <a:lnSpc>
                <a:spcPct val="90000"/>
              </a:lnSpc>
              <a:buFont typeface="Arial" panose="020B0604020202020204" pitchFamily="34" charset="0"/>
              <a:buChar char="•"/>
              <a:defRPr/>
            </a:pPr>
            <a:endParaRPr lang="en-IN" sz="2000" dirty="0">
              <a:latin typeface="Segoe UI" panose="020B0502040204020203" pitchFamily="34" charset="0"/>
              <a:cs typeface="Segoe UI" panose="020B0502040204020203" pitchFamily="34" charset="0"/>
            </a:endParaRPr>
          </a:p>
          <a:p>
            <a:pPr marL="285750" indent="-285750">
              <a:lnSpc>
                <a:spcPct val="90000"/>
              </a:lnSpc>
              <a:buFont typeface="Arial" panose="020B0604020202020204" pitchFamily="34" charset="0"/>
              <a:buChar char="•"/>
              <a:defRPr/>
            </a:pPr>
            <a:endParaRPr lang="en-IN" sz="2000" dirty="0">
              <a:latin typeface="Segoe UI" panose="020B0502040204020203" pitchFamily="34" charset="0"/>
              <a:cs typeface="Segoe UI" panose="020B0502040204020203" pitchFamily="34" charset="0"/>
            </a:endParaRPr>
          </a:p>
        </p:txBody>
      </p:sp>
      <p:sp>
        <p:nvSpPr>
          <p:cNvPr id="9" name="object 5">
            <a:extLst>
              <a:ext uri="{FF2B5EF4-FFF2-40B4-BE49-F238E27FC236}">
                <a16:creationId xmlns:a16="http://schemas.microsoft.com/office/drawing/2014/main" id="{FF2D7B59-2810-4145-8131-B0165EB1F30A}"/>
              </a:ext>
            </a:extLst>
          </p:cNvPr>
          <p:cNvSpPr/>
          <p:nvPr/>
        </p:nvSpPr>
        <p:spPr>
          <a:xfrm>
            <a:off x="3662635" y="3055347"/>
            <a:ext cx="4002288" cy="1607387"/>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890528544"/>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237157"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Example</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marR="5080">
                  <a:lnSpc>
                    <a:spcPct val="110100"/>
                  </a:lnSpc>
                  <a:spcBef>
                    <a:spcPts val="95"/>
                  </a:spcBef>
                </a:pPr>
                <a:r>
                  <a:rPr lang="en-IN" sz="2800" dirty="0">
                    <a:solidFill>
                      <a:schemeClr val="tx1"/>
                    </a:solidFill>
                    <a:latin typeface="Segoe UI"/>
                    <a:cs typeface="Segoe UI"/>
                  </a:rPr>
                  <a:t>.</a:t>
                </a:r>
                <a:r>
                  <a:rPr lang="en-IN" sz="2800" b="1" spc="-5" dirty="0">
                    <a:solidFill>
                      <a:srgbClr val="585858"/>
                    </a:solidFill>
                    <a:latin typeface="Segoe UI"/>
                    <a:cs typeface="Segoe UI"/>
                  </a:rPr>
                  <a:t> Question: </a:t>
                </a:r>
                <a:r>
                  <a:rPr lang="en-IN" sz="2800" spc="-5" dirty="0">
                    <a:solidFill>
                      <a:srgbClr val="585858"/>
                    </a:solidFill>
                    <a:latin typeface="Segoe UI"/>
                    <a:cs typeface="Segoe UI"/>
                  </a:rPr>
                  <a:t>Suppose </a:t>
                </a:r>
                <a:r>
                  <a:rPr lang="en-IN" sz="2800" dirty="0">
                    <a:solidFill>
                      <a:srgbClr val="585858"/>
                    </a:solidFill>
                    <a:latin typeface="Segoe UI"/>
                    <a:cs typeface="Segoe UI"/>
                  </a:rPr>
                  <a:t>our </a:t>
                </a:r>
                <a:r>
                  <a:rPr lang="en-IN" sz="2800" spc="-10" dirty="0">
                    <a:solidFill>
                      <a:srgbClr val="585858"/>
                    </a:solidFill>
                    <a:latin typeface="Segoe UI"/>
                    <a:cs typeface="Segoe UI"/>
                  </a:rPr>
                  <a:t>list </a:t>
                </a:r>
                <a:r>
                  <a:rPr lang="en-IN" sz="2800" dirty="0">
                    <a:solidFill>
                      <a:srgbClr val="585858"/>
                    </a:solidFill>
                    <a:latin typeface="Segoe UI"/>
                    <a:cs typeface="Segoe UI"/>
                  </a:rPr>
                  <a:t>has the </a:t>
                </a:r>
                <a:r>
                  <a:rPr lang="en-IN" sz="2800" spc="-5" dirty="0">
                    <a:solidFill>
                      <a:srgbClr val="585858"/>
                    </a:solidFill>
                    <a:latin typeface="Segoe UI"/>
                    <a:cs typeface="Segoe UI"/>
                  </a:rPr>
                  <a:t>following </a:t>
                </a:r>
                <a:r>
                  <a:rPr lang="en-IN" sz="2800" dirty="0">
                    <a:solidFill>
                      <a:srgbClr val="585858"/>
                    </a:solidFill>
                    <a:latin typeface="Segoe UI"/>
                    <a:cs typeface="Segoe UI"/>
                  </a:rPr>
                  <a:t>numbers </a:t>
                </a:r>
                <a:r>
                  <a:rPr lang="en-IN" sz="2800" spc="-5" dirty="0">
                    <a:solidFill>
                      <a:srgbClr val="585858"/>
                    </a:solidFill>
                    <a:latin typeface="Segoe UI"/>
                    <a:cs typeface="Segoe UI"/>
                  </a:rPr>
                  <a:t>1,2,3,4,5,6. Find </a:t>
                </a:r>
                <a:r>
                  <a:rPr lang="en-IN" sz="2800" dirty="0">
                    <a:solidFill>
                      <a:srgbClr val="585858"/>
                    </a:solidFill>
                    <a:latin typeface="Segoe UI"/>
                    <a:cs typeface="Segoe UI"/>
                  </a:rPr>
                  <a:t>the </a:t>
                </a:r>
                <a:r>
                  <a:rPr lang="en-IN" sz="2800" spc="-10" dirty="0">
                    <a:solidFill>
                      <a:srgbClr val="585858"/>
                    </a:solidFill>
                    <a:latin typeface="Segoe UI"/>
                    <a:cs typeface="Segoe UI"/>
                  </a:rPr>
                  <a:t>product </a:t>
                </a:r>
                <a:r>
                  <a:rPr lang="en-IN" sz="2800" spc="-30" dirty="0">
                    <a:solidFill>
                      <a:srgbClr val="585858"/>
                    </a:solidFill>
                    <a:latin typeface="Segoe UI"/>
                    <a:cs typeface="Segoe UI"/>
                  </a:rPr>
                  <a:t>of  </a:t>
                </a:r>
                <a:r>
                  <a:rPr lang="en-IN" sz="2800" dirty="0">
                    <a:solidFill>
                      <a:srgbClr val="585858"/>
                    </a:solidFill>
                    <a:latin typeface="Segoe UI"/>
                    <a:cs typeface="Segoe UI"/>
                  </a:rPr>
                  <a:t>the </a:t>
                </a:r>
                <a:r>
                  <a:rPr lang="en-IN" sz="2800" spc="-10" dirty="0">
                    <a:solidFill>
                      <a:srgbClr val="585858"/>
                    </a:solidFill>
                    <a:latin typeface="Segoe UI"/>
                    <a:cs typeface="Segoe UI"/>
                  </a:rPr>
                  <a:t>squares </a:t>
                </a:r>
                <a:r>
                  <a:rPr lang="en-IN" sz="2800" spc="-30" dirty="0">
                    <a:solidFill>
                      <a:srgbClr val="585858"/>
                    </a:solidFill>
                    <a:latin typeface="Segoe UI"/>
                    <a:cs typeface="Segoe UI"/>
                  </a:rPr>
                  <a:t>of </a:t>
                </a:r>
                <a:r>
                  <a:rPr lang="en-IN" sz="2800" dirty="0">
                    <a:solidFill>
                      <a:srgbClr val="585858"/>
                    </a:solidFill>
                    <a:latin typeface="Segoe UI"/>
                    <a:cs typeface="Segoe UI"/>
                  </a:rPr>
                  <a:t>these </a:t>
                </a:r>
                <a:r>
                  <a:rPr lang="en-IN" sz="2800" spc="-5" dirty="0">
                    <a:solidFill>
                      <a:srgbClr val="585858"/>
                    </a:solidFill>
                    <a:latin typeface="Segoe UI"/>
                    <a:cs typeface="Segoe UI"/>
                  </a:rPr>
                  <a:t>numbers.</a:t>
                </a:r>
                <a:endParaRPr lang="en-IN" sz="2800" dirty="0">
                  <a:latin typeface="Segoe UI"/>
                  <a:cs typeface="Segoe UI"/>
                </a:endParaRPr>
              </a:p>
              <a:p>
                <a:pPr marL="12700">
                  <a:lnSpc>
                    <a:spcPct val="100000"/>
                  </a:lnSpc>
                  <a:spcBef>
                    <a:spcPts val="1790"/>
                  </a:spcBef>
                  <a:tabLst>
                    <a:tab pos="1466215" algn="l"/>
                  </a:tabLst>
                </a:pPr>
                <a:r>
                  <a:rPr lang="en-IN" sz="2800" b="1" dirty="0">
                    <a:solidFill>
                      <a:srgbClr val="585858"/>
                    </a:solidFill>
                    <a:latin typeface="Segoe UI"/>
                    <a:cs typeface="Segoe UI"/>
                  </a:rPr>
                  <a:t>Solution:	</a:t>
                </a:r>
                <a:r>
                  <a:rPr lang="en-IN" sz="2800" spc="-5" dirty="0">
                    <a:solidFill>
                      <a:srgbClr val="585858"/>
                    </a:solidFill>
                    <a:latin typeface="Segoe UI"/>
                    <a:cs typeface="Segoe UI"/>
                  </a:rPr>
                  <a:t>Writing </a:t>
                </a:r>
                <a:r>
                  <a:rPr lang="en-IN" sz="2800" dirty="0">
                    <a:solidFill>
                      <a:srgbClr val="585858"/>
                    </a:solidFill>
                    <a:latin typeface="Segoe UI"/>
                    <a:cs typeface="Segoe UI"/>
                  </a:rPr>
                  <a:t>this </a:t>
                </a:r>
                <a:r>
                  <a:rPr lang="en-IN" sz="2800" spc="-5" dirty="0">
                    <a:solidFill>
                      <a:srgbClr val="585858"/>
                    </a:solidFill>
                    <a:latin typeface="Segoe UI"/>
                    <a:cs typeface="Segoe UI"/>
                  </a:rPr>
                  <a:t>using </a:t>
                </a:r>
                <a:r>
                  <a:rPr lang="en-IN" sz="2800" dirty="0">
                    <a:solidFill>
                      <a:srgbClr val="585858"/>
                    </a:solidFill>
                    <a:latin typeface="Segoe UI"/>
                    <a:cs typeface="Segoe UI"/>
                  </a:rPr>
                  <a:t>the </a:t>
                </a:r>
                <a:r>
                  <a:rPr lang="en-IN" sz="2800" spc="-10" dirty="0">
                    <a:solidFill>
                      <a:srgbClr val="585858"/>
                    </a:solidFill>
                    <a:latin typeface="Segoe UI"/>
                    <a:cs typeface="Segoe UI"/>
                  </a:rPr>
                  <a:t>product</a:t>
                </a:r>
                <a:r>
                  <a:rPr lang="en-IN" sz="2800" spc="75" dirty="0">
                    <a:solidFill>
                      <a:srgbClr val="585858"/>
                    </a:solidFill>
                    <a:latin typeface="Segoe UI"/>
                    <a:cs typeface="Segoe UI"/>
                  </a:rPr>
                  <a:t> </a:t>
                </a:r>
                <a:r>
                  <a:rPr lang="en-IN" sz="2800" spc="-5" dirty="0">
                    <a:solidFill>
                      <a:srgbClr val="585858"/>
                    </a:solidFill>
                    <a:latin typeface="Segoe UI"/>
                    <a:cs typeface="Segoe UI"/>
                  </a:rPr>
                  <a:t>notation,</a:t>
                </a:r>
              </a:p>
              <a:p>
                <a:pPr marL="12700">
                  <a:lnSpc>
                    <a:spcPct val="100000"/>
                  </a:lnSpc>
                  <a:spcBef>
                    <a:spcPts val="1790"/>
                  </a:spcBef>
                  <a:tabLst>
                    <a:tab pos="1466215" algn="l"/>
                  </a:tabLst>
                </a:pPr>
                <a14:m>
                  <m:oMathPara xmlns:m="http://schemas.openxmlformats.org/officeDocument/2006/math">
                    <m:oMathParaPr>
                      <m:jc m:val="centerGroup"/>
                    </m:oMathParaPr>
                    <m:oMath xmlns:m="http://schemas.openxmlformats.org/officeDocument/2006/math">
                      <m:nary>
                        <m:naryPr>
                          <m:chr m:val="∏"/>
                          <m:ctrlPr>
                            <a:rPr lang="en-IN" sz="2800" i="1" smtClean="0">
                              <a:latin typeface="Cambria Math" panose="02040503050406030204" pitchFamily="18" charset="0"/>
                              <a:cs typeface="Segoe UI"/>
                            </a:rPr>
                          </m:ctrlPr>
                        </m:naryPr>
                        <m:sub>
                          <m:r>
                            <m:rPr>
                              <m:brk m:alnAt="23"/>
                            </m:rPr>
                            <a:rPr lang="en-US" sz="2800" b="0" i="1" smtClean="0">
                              <a:latin typeface="Cambria Math" panose="02040503050406030204" pitchFamily="18" charset="0"/>
                              <a:cs typeface="Segoe UI"/>
                            </a:rPr>
                            <m:t>𝑖</m:t>
                          </m:r>
                          <m:r>
                            <a:rPr lang="en-US" sz="2800" b="0" i="1" smtClean="0">
                              <a:latin typeface="Cambria Math" panose="02040503050406030204" pitchFamily="18" charset="0"/>
                              <a:cs typeface="Segoe UI"/>
                            </a:rPr>
                            <m:t>=1</m:t>
                          </m:r>
                        </m:sub>
                        <m:sup>
                          <m:r>
                            <a:rPr lang="en-US" sz="2800" b="0" i="1" smtClean="0">
                              <a:latin typeface="Cambria Math" panose="02040503050406030204" pitchFamily="18" charset="0"/>
                              <a:cs typeface="Segoe UI"/>
                            </a:rPr>
                            <m:t>6</m:t>
                          </m:r>
                        </m:sup>
                        <m:e>
                          <m:sSup>
                            <m:sSupPr>
                              <m:ctrlPr>
                                <a:rPr lang="en-US" sz="2800" b="0" i="1" smtClean="0">
                                  <a:latin typeface="Cambria Math" panose="02040503050406030204" pitchFamily="18" charset="0"/>
                                  <a:cs typeface="Segoe UI"/>
                                </a:rPr>
                              </m:ctrlPr>
                            </m:sSupPr>
                            <m:e>
                              <m:r>
                                <a:rPr lang="en-US" sz="2800" b="0" i="1" smtClean="0">
                                  <a:latin typeface="Cambria Math" panose="02040503050406030204" pitchFamily="18" charset="0"/>
                                  <a:cs typeface="Segoe UI"/>
                                </a:rPr>
                                <m:t>𝑖</m:t>
                              </m:r>
                            </m:e>
                            <m:sup>
                              <m:r>
                                <a:rPr lang="en-US" sz="2800" b="0" i="1" smtClean="0">
                                  <a:latin typeface="Cambria Math" panose="02040503050406030204" pitchFamily="18" charset="0"/>
                                  <a:cs typeface="Segoe UI"/>
                                </a:rPr>
                                <m:t>2</m:t>
                              </m:r>
                            </m:sup>
                          </m:sSup>
                        </m:e>
                      </m:nary>
                      <m:r>
                        <a:rPr lang="en-US" sz="2800" b="0" i="1" smtClean="0">
                          <a:latin typeface="Cambria Math" panose="02040503050406030204" pitchFamily="18" charset="0"/>
                          <a:cs typeface="Segoe UI"/>
                        </a:rPr>
                        <m:t>=</m:t>
                      </m:r>
                      <m:d>
                        <m:dPr>
                          <m:ctrlPr>
                            <a:rPr lang="en-US" sz="2800" b="0" i="1" smtClean="0">
                              <a:latin typeface="Cambria Math" panose="02040503050406030204" pitchFamily="18" charset="0"/>
                              <a:cs typeface="Segoe UI"/>
                            </a:rPr>
                          </m:ctrlPr>
                        </m:dPr>
                        <m:e>
                          <m:r>
                            <a:rPr lang="en-US" sz="2800" b="0" i="1" smtClean="0">
                              <a:latin typeface="Cambria Math" panose="02040503050406030204" pitchFamily="18" charset="0"/>
                              <a:cs typeface="Segoe UI"/>
                            </a:rPr>
                            <m:t>1</m:t>
                          </m:r>
                        </m:e>
                      </m:d>
                      <m:d>
                        <m:dPr>
                          <m:ctrlPr>
                            <a:rPr lang="en-US" sz="2800" b="0" i="1" smtClean="0">
                              <a:latin typeface="Cambria Math" panose="02040503050406030204" pitchFamily="18" charset="0"/>
                              <a:cs typeface="Segoe UI"/>
                            </a:rPr>
                          </m:ctrlPr>
                        </m:dPr>
                        <m:e>
                          <m:r>
                            <a:rPr lang="en-US" sz="2800" b="0" i="1" smtClean="0">
                              <a:latin typeface="Cambria Math" panose="02040503050406030204" pitchFamily="18" charset="0"/>
                              <a:cs typeface="Segoe UI"/>
                            </a:rPr>
                            <m:t>4</m:t>
                          </m:r>
                        </m:e>
                      </m:d>
                      <m:d>
                        <m:dPr>
                          <m:ctrlPr>
                            <a:rPr lang="en-US" sz="2800" b="0" i="1" smtClean="0">
                              <a:latin typeface="Cambria Math" panose="02040503050406030204" pitchFamily="18" charset="0"/>
                              <a:cs typeface="Segoe UI"/>
                            </a:rPr>
                          </m:ctrlPr>
                        </m:dPr>
                        <m:e>
                          <m:r>
                            <a:rPr lang="en-US" sz="2800" b="0" i="1" smtClean="0">
                              <a:latin typeface="Cambria Math" panose="02040503050406030204" pitchFamily="18" charset="0"/>
                              <a:cs typeface="Segoe UI"/>
                            </a:rPr>
                            <m:t>9</m:t>
                          </m:r>
                        </m:e>
                      </m:d>
                      <m:d>
                        <m:dPr>
                          <m:ctrlPr>
                            <a:rPr lang="en-US" sz="2800" b="0" i="1" smtClean="0">
                              <a:latin typeface="Cambria Math" panose="02040503050406030204" pitchFamily="18" charset="0"/>
                              <a:cs typeface="Segoe UI"/>
                            </a:rPr>
                          </m:ctrlPr>
                        </m:dPr>
                        <m:e>
                          <m:r>
                            <a:rPr lang="en-US" sz="2800" b="0" i="1" smtClean="0">
                              <a:latin typeface="Cambria Math" panose="02040503050406030204" pitchFamily="18" charset="0"/>
                              <a:cs typeface="Segoe UI"/>
                            </a:rPr>
                            <m:t>16</m:t>
                          </m:r>
                        </m:e>
                      </m:d>
                      <m:d>
                        <m:dPr>
                          <m:ctrlPr>
                            <a:rPr lang="en-US" sz="2800" b="0" i="1" smtClean="0">
                              <a:latin typeface="Cambria Math" panose="02040503050406030204" pitchFamily="18" charset="0"/>
                              <a:cs typeface="Segoe UI"/>
                            </a:rPr>
                          </m:ctrlPr>
                        </m:dPr>
                        <m:e>
                          <m:r>
                            <a:rPr lang="en-US" sz="2800" b="0" i="1" smtClean="0">
                              <a:latin typeface="Cambria Math" panose="02040503050406030204" pitchFamily="18" charset="0"/>
                              <a:cs typeface="Segoe UI"/>
                            </a:rPr>
                            <m:t>25</m:t>
                          </m:r>
                        </m:e>
                      </m:d>
                      <m:d>
                        <m:dPr>
                          <m:ctrlPr>
                            <a:rPr lang="en-US" sz="2800" b="0" i="1" smtClean="0">
                              <a:latin typeface="Cambria Math" panose="02040503050406030204" pitchFamily="18" charset="0"/>
                              <a:cs typeface="Segoe UI"/>
                            </a:rPr>
                          </m:ctrlPr>
                        </m:dPr>
                        <m:e>
                          <m:r>
                            <a:rPr lang="en-US" sz="2800" b="0" i="1" smtClean="0">
                              <a:latin typeface="Cambria Math" panose="02040503050406030204" pitchFamily="18" charset="0"/>
                              <a:cs typeface="Segoe UI"/>
                            </a:rPr>
                            <m:t>36</m:t>
                          </m:r>
                        </m:e>
                      </m:d>
                      <m:r>
                        <a:rPr lang="en-US" sz="2800" b="0" i="1" smtClean="0">
                          <a:latin typeface="Cambria Math" panose="02040503050406030204" pitchFamily="18" charset="0"/>
                          <a:cs typeface="Segoe UI"/>
                        </a:rPr>
                        <m:t>=5184000</m:t>
                      </m:r>
                    </m:oMath>
                  </m:oMathPara>
                </a14:m>
                <a:endParaRPr lang="en-IN" sz="2800" dirty="0">
                  <a:latin typeface="Segoe UI"/>
                  <a:cs typeface="Segoe UI"/>
                </a:endParaRPr>
              </a:p>
              <a:p>
                <a:pPr marL="12700">
                  <a:lnSpc>
                    <a:spcPct val="100000"/>
                  </a:lnSpc>
                  <a:spcBef>
                    <a:spcPts val="100"/>
                  </a:spcBef>
                </a:pPr>
                <a:endParaRPr lang="en-IN" sz="800" dirty="0">
                  <a:solidFill>
                    <a:schemeClr val="tx1"/>
                  </a:solidFill>
                  <a:latin typeface="Segoe UI"/>
                  <a:cs typeface="Segoe UI"/>
                </a:endParaRPr>
              </a:p>
            </p:txBody>
          </p:sp>
        </mc:Choice>
        <mc:Fallback>
          <p:sp>
            <p:nvSpPr>
              <p:cNvPr id="4" name="Content Placeholder 3">
                <a:extLst>
                  <a:ext uri="{FF2B5EF4-FFF2-40B4-BE49-F238E27FC236}">
                    <a16:creationId xmlns:a16="http://schemas.microsoft.com/office/drawing/2014/main" id="{D6B1978E-5788-4537-AD2C-418F08DDA094}"/>
                  </a:ext>
                </a:extLst>
              </p:cNvPr>
              <p:cNvSpPr>
                <a:spLocks noGrp="1" noRot="1" noChangeAspect="1" noMove="1" noResize="1" noEditPoints="1" noAdjustHandles="1" noChangeArrowheads="1" noChangeShapeType="1" noTextEdit="1"/>
              </p:cNvSpPr>
              <p:nvPr>
                <p:ph idx="1"/>
              </p:nvPr>
            </p:nvSpPr>
            <p:spPr>
              <a:blipFill>
                <a:blip r:embed="rId2"/>
                <a:stretch>
                  <a:fillRect l="-1101" t="-1154"/>
                </a:stretch>
              </a:blipFill>
            </p:spPr>
            <p:txBody>
              <a:bodyPr/>
              <a:lstStyle/>
              <a:p>
                <a:r>
                  <a:rPr lang="en-US">
                    <a:noFill/>
                  </a:rPr>
                  <a:t> </a:t>
                </a:r>
              </a:p>
            </p:txBody>
          </p:sp>
        </mc:Fallback>
      </mc:AlternateContent>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Tree>
    <p:extLst>
      <p:ext uri="{BB962C8B-B14F-4D97-AF65-F5344CB8AC3E}">
        <p14:creationId xmlns:p14="http://schemas.microsoft.com/office/powerpoint/2010/main" val="3123736056"/>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Exercises</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29AE15E6-55CE-45AA-9C9F-1A38EFA74BB7}"/>
                  </a:ext>
                </a:extLst>
              </p:cNvPr>
              <p:cNvSpPr txBox="1"/>
              <p:nvPr/>
            </p:nvSpPr>
            <p:spPr>
              <a:xfrm>
                <a:off x="682729" y="1767966"/>
                <a:ext cx="11277600" cy="3288721"/>
              </a:xfrm>
              <a:prstGeom prst="rect">
                <a:avLst/>
              </a:prstGeom>
              <a:noFill/>
            </p:spPr>
            <p:txBody>
              <a:bodyPr wrap="square" rtlCol="0">
                <a:spAutoFit/>
              </a:bodyPr>
              <a:lstStyle/>
              <a:p>
                <a:pPr marL="342900" indent="-342900">
                  <a:buFont typeface="Arial" panose="020B0604020202020204" pitchFamily="34" charset="0"/>
                  <a:buChar char="•"/>
                </a:pPr>
                <a:r>
                  <a:rPr lang="en-IN" sz="2000" dirty="0">
                    <a:latin typeface="Segoe UI" panose="020B0502040204020203" pitchFamily="34" charset="0"/>
                    <a:cs typeface="Segoe UI" panose="020B0502040204020203" pitchFamily="34" charset="0"/>
                  </a:rPr>
                  <a:t>Write the following series using ∏ notation:</a:t>
                </a:r>
              </a:p>
              <a:p>
                <a:endParaRPr lang="en-IN" sz="2000" dirty="0">
                  <a:latin typeface="Segoe UI" panose="020B0502040204020203" pitchFamily="34" charset="0"/>
                  <a:cs typeface="Segoe UI" panose="020B0502040204020203" pitchFamily="34" charset="0"/>
                </a:endParaRPr>
              </a:p>
              <a:p>
                <a:pPr marL="514350" indent="-514350">
                  <a:buFont typeface="+mj-lt"/>
                  <a:buAutoNum type="romanLcPeriod"/>
                </a:pPr>
                <a14:m>
                  <m:oMath xmlns:m="http://schemas.openxmlformats.org/officeDocument/2006/math">
                    <m:r>
                      <a:rPr lang="en-US" sz="2800" b="0" i="1" smtClean="0">
                        <a:latin typeface="Cambria Math" panose="02040503050406030204" pitchFamily="18" charset="0"/>
                        <a:cs typeface="Segoe UI" panose="020B0502040204020203" pitchFamily="34" charset="0"/>
                      </a:rPr>
                      <m:t>3</m:t>
                    </m:r>
                    <m:r>
                      <a:rPr lang="en-US" sz="2800" b="0" i="1" smtClean="0">
                        <a:latin typeface="Cambria Math" panose="02040503050406030204" pitchFamily="18" charset="0"/>
                        <a:ea typeface="Cambria Math" panose="02040503050406030204" pitchFamily="18" charset="0"/>
                        <a:cs typeface="Segoe UI" panose="020B0502040204020203" pitchFamily="34" charset="0"/>
                      </a:rPr>
                      <m:t>×5×7×9…..(2</m:t>
                    </m:r>
                    <m:r>
                      <a:rPr lang="en-US" sz="2800" b="0" i="1" smtClean="0">
                        <a:latin typeface="Cambria Math" panose="02040503050406030204" pitchFamily="18" charset="0"/>
                        <a:ea typeface="Cambria Math" panose="02040503050406030204" pitchFamily="18" charset="0"/>
                        <a:cs typeface="Segoe UI" panose="020B0502040204020203" pitchFamily="34" charset="0"/>
                      </a:rPr>
                      <m:t>𝑛</m:t>
                    </m:r>
                    <m:r>
                      <a:rPr lang="en-US" sz="2800" b="0" i="1" smtClean="0">
                        <a:latin typeface="Cambria Math" panose="02040503050406030204" pitchFamily="18" charset="0"/>
                        <a:ea typeface="Cambria Math" panose="02040503050406030204" pitchFamily="18" charset="0"/>
                        <a:cs typeface="Segoe UI" panose="020B0502040204020203" pitchFamily="34" charset="0"/>
                      </a:rPr>
                      <m:t>+1)</m:t>
                    </m:r>
                  </m:oMath>
                </a14:m>
                <a:endParaRPr lang="en-IN" sz="2800" dirty="0">
                  <a:latin typeface="Segoe UI" panose="020B0502040204020203" pitchFamily="34" charset="0"/>
                  <a:cs typeface="Segoe UI" panose="020B0502040204020203" pitchFamily="34" charset="0"/>
                </a:endParaRPr>
              </a:p>
              <a:p>
                <a:pPr marL="514350" indent="-514350">
                  <a:buFont typeface="+mj-lt"/>
                  <a:buAutoNum type="romanLcPeriod"/>
                </a:pPr>
                <a14:m>
                  <m:oMath xmlns:m="http://schemas.openxmlformats.org/officeDocument/2006/math">
                    <m:r>
                      <a:rPr lang="en-US" sz="2800" b="0" i="1" smtClean="0">
                        <a:latin typeface="Cambria Math" panose="02040503050406030204" pitchFamily="18" charset="0"/>
                        <a:cs typeface="Segoe UI" panose="020B0502040204020203" pitchFamily="34" charset="0"/>
                      </a:rPr>
                      <m:t>𝑒</m:t>
                    </m:r>
                    <m:r>
                      <a:rPr lang="en-US" sz="2800" b="0" i="1" smtClean="0">
                        <a:latin typeface="Cambria Math" panose="02040503050406030204" pitchFamily="18" charset="0"/>
                        <a:ea typeface="Cambria Math" panose="02040503050406030204" pitchFamily="18" charset="0"/>
                        <a:cs typeface="Segoe UI" panose="020B0502040204020203" pitchFamily="34" charset="0"/>
                      </a:rPr>
                      <m:t>×</m:t>
                    </m:r>
                    <m:sSup>
                      <m:sSup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sSupPr>
                      <m:e>
                        <m:r>
                          <a:rPr lang="en-US" sz="2800" b="0" i="1" smtClean="0">
                            <a:latin typeface="Cambria Math" panose="02040503050406030204" pitchFamily="18" charset="0"/>
                            <a:ea typeface="Cambria Math" panose="02040503050406030204" pitchFamily="18" charset="0"/>
                            <a:cs typeface="Segoe UI" panose="020B0502040204020203" pitchFamily="34" charset="0"/>
                          </a:rPr>
                          <m:t>𝑒</m:t>
                        </m:r>
                      </m:e>
                      <m:sup>
                        <m:r>
                          <a:rPr lang="en-US" sz="2800" b="0" i="1" smtClean="0">
                            <a:latin typeface="Cambria Math" panose="02040503050406030204" pitchFamily="18" charset="0"/>
                            <a:ea typeface="Cambria Math" panose="02040503050406030204" pitchFamily="18" charset="0"/>
                            <a:cs typeface="Segoe UI" panose="020B0502040204020203" pitchFamily="34" charset="0"/>
                          </a:rPr>
                          <m:t>2</m:t>
                        </m:r>
                      </m:sup>
                    </m:sSup>
                    <m:r>
                      <a:rPr lang="en-US" sz="2800" b="0" i="1" smtClean="0">
                        <a:latin typeface="Cambria Math" panose="02040503050406030204" pitchFamily="18" charset="0"/>
                        <a:ea typeface="Cambria Math" panose="02040503050406030204" pitchFamily="18" charset="0"/>
                        <a:cs typeface="Segoe UI" panose="020B0502040204020203" pitchFamily="34" charset="0"/>
                      </a:rPr>
                      <m:t>×</m:t>
                    </m:r>
                    <m:sSup>
                      <m:sSup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sSupPr>
                      <m:e>
                        <m:r>
                          <a:rPr lang="en-US" sz="2800" b="0" i="1" smtClean="0">
                            <a:latin typeface="Cambria Math" panose="02040503050406030204" pitchFamily="18" charset="0"/>
                            <a:ea typeface="Cambria Math" panose="02040503050406030204" pitchFamily="18" charset="0"/>
                            <a:cs typeface="Segoe UI" panose="020B0502040204020203" pitchFamily="34" charset="0"/>
                          </a:rPr>
                          <m:t>𝑒</m:t>
                        </m:r>
                      </m:e>
                      <m:sup>
                        <m:r>
                          <a:rPr lang="en-US" sz="2800" b="0" i="1" smtClean="0">
                            <a:latin typeface="Cambria Math" panose="02040503050406030204" pitchFamily="18" charset="0"/>
                            <a:ea typeface="Cambria Math" panose="02040503050406030204" pitchFamily="18" charset="0"/>
                            <a:cs typeface="Segoe UI" panose="020B0502040204020203" pitchFamily="34" charset="0"/>
                          </a:rPr>
                          <m:t>3</m:t>
                        </m:r>
                      </m:sup>
                    </m:sSup>
                    <m:r>
                      <a:rPr lang="en-US" sz="2800" b="0" i="1" smtClean="0">
                        <a:latin typeface="Cambria Math" panose="02040503050406030204" pitchFamily="18" charset="0"/>
                        <a:ea typeface="Cambria Math" panose="02040503050406030204" pitchFamily="18" charset="0"/>
                        <a:cs typeface="Segoe UI" panose="020B0502040204020203" pitchFamily="34" charset="0"/>
                      </a:rPr>
                      <m:t>×……×</m:t>
                    </m:r>
                    <m:sSup>
                      <m:sSup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sSupPr>
                      <m:e>
                        <m:r>
                          <a:rPr lang="en-US" sz="2800" b="0" i="1" smtClean="0">
                            <a:latin typeface="Cambria Math" panose="02040503050406030204" pitchFamily="18" charset="0"/>
                            <a:ea typeface="Cambria Math" panose="02040503050406030204" pitchFamily="18" charset="0"/>
                            <a:cs typeface="Segoe UI" panose="020B0502040204020203" pitchFamily="34" charset="0"/>
                          </a:rPr>
                          <m:t>𝑒</m:t>
                        </m:r>
                      </m:e>
                      <m:sup>
                        <m:r>
                          <a:rPr lang="en-US" sz="2800" b="0" i="1" smtClean="0">
                            <a:latin typeface="Cambria Math" panose="02040503050406030204" pitchFamily="18" charset="0"/>
                            <a:ea typeface="Cambria Math" panose="02040503050406030204" pitchFamily="18" charset="0"/>
                            <a:cs typeface="Segoe UI" panose="020B0502040204020203" pitchFamily="34" charset="0"/>
                          </a:rPr>
                          <m:t>2</m:t>
                        </m:r>
                        <m:r>
                          <a:rPr lang="en-US" sz="2800" b="0" i="1" smtClean="0">
                            <a:latin typeface="Cambria Math" panose="02040503050406030204" pitchFamily="18" charset="0"/>
                            <a:ea typeface="Cambria Math" panose="02040503050406030204" pitchFamily="18" charset="0"/>
                            <a:cs typeface="Segoe UI" panose="020B0502040204020203" pitchFamily="34" charset="0"/>
                          </a:rPr>
                          <m:t>𝑛</m:t>
                        </m:r>
                        <m:r>
                          <a:rPr lang="en-US" sz="2800" b="0" i="1" smtClean="0">
                            <a:latin typeface="Cambria Math" panose="02040503050406030204" pitchFamily="18" charset="0"/>
                            <a:ea typeface="Cambria Math" panose="02040503050406030204" pitchFamily="18" charset="0"/>
                            <a:cs typeface="Segoe UI" panose="020B0502040204020203" pitchFamily="34" charset="0"/>
                          </a:rPr>
                          <m:t>+3</m:t>
                        </m:r>
                      </m:sup>
                    </m:sSup>
                  </m:oMath>
                </a14:m>
                <a:endParaRPr lang="en-US" sz="2800" b="0" dirty="0">
                  <a:latin typeface="Segoe UI" panose="020B0502040204020203" pitchFamily="34" charset="0"/>
                  <a:ea typeface="Cambria Math" panose="02040503050406030204" pitchFamily="18" charset="0"/>
                  <a:cs typeface="Segoe UI" panose="020B0502040204020203" pitchFamily="34" charset="0"/>
                </a:endParaRPr>
              </a:p>
              <a:p>
                <a:pPr marL="514350" indent="-514350">
                  <a:buFont typeface="+mj-lt"/>
                  <a:buAutoNum type="romanLcPeriod"/>
                </a:pPr>
                <a14:m>
                  <m:oMath xmlns:m="http://schemas.openxmlformats.org/officeDocument/2006/math">
                    <m:f>
                      <m:fPr>
                        <m:ctrlPr>
                          <a:rPr lang="en-US" sz="2800" b="0" i="1" smtClean="0">
                            <a:latin typeface="Cambria Math" panose="02040503050406030204" pitchFamily="18" charset="0"/>
                            <a:cs typeface="Segoe UI" panose="020B0502040204020203" pitchFamily="34" charset="0"/>
                          </a:rPr>
                        </m:ctrlPr>
                      </m:fPr>
                      <m:num>
                        <m:r>
                          <a:rPr lang="en-US" sz="2800" b="0" i="1" smtClean="0">
                            <a:latin typeface="Cambria Math" panose="02040503050406030204" pitchFamily="18" charset="0"/>
                            <a:cs typeface="Segoe UI" panose="020B0502040204020203" pitchFamily="34" charset="0"/>
                          </a:rPr>
                          <m:t>1</m:t>
                        </m:r>
                      </m:num>
                      <m:den>
                        <m:r>
                          <a:rPr lang="en-US" sz="2800" b="0" i="1" smtClean="0">
                            <a:latin typeface="Cambria Math" panose="02040503050406030204" pitchFamily="18" charset="0"/>
                            <a:cs typeface="Segoe UI" panose="020B0502040204020203" pitchFamily="34" charset="0"/>
                          </a:rPr>
                          <m:t>4</m:t>
                        </m:r>
                        <m:r>
                          <a:rPr lang="en-US" sz="2800" b="0" i="1" smtClean="0">
                            <a:latin typeface="Cambria Math" panose="02040503050406030204" pitchFamily="18" charset="0"/>
                            <a:ea typeface="Cambria Math" panose="02040503050406030204" pitchFamily="18" charset="0"/>
                            <a:cs typeface="Segoe UI" panose="020B0502040204020203" pitchFamily="34" charset="0"/>
                          </a:rPr>
                          <m:t>𝛼</m:t>
                        </m:r>
                      </m:den>
                    </m:f>
                    <m:r>
                      <a:rPr lang="en-US" sz="2800" b="0" i="1" smtClean="0">
                        <a:latin typeface="Cambria Math" panose="02040503050406030204" pitchFamily="18" charset="0"/>
                        <a:ea typeface="Cambria Math" panose="02040503050406030204" pitchFamily="18" charset="0"/>
                        <a:cs typeface="Segoe UI" panose="020B0502040204020203" pitchFamily="34" charset="0"/>
                      </a:rPr>
                      <m:t>×</m:t>
                    </m:r>
                    <m:f>
                      <m:f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fPr>
                      <m:num>
                        <m:r>
                          <a:rPr lang="en-US" sz="2800" b="0" i="1" smtClean="0">
                            <a:latin typeface="Cambria Math" panose="02040503050406030204" pitchFamily="18" charset="0"/>
                            <a:ea typeface="Cambria Math" panose="02040503050406030204" pitchFamily="18" charset="0"/>
                            <a:cs typeface="Segoe UI" panose="020B0502040204020203" pitchFamily="34" charset="0"/>
                          </a:rPr>
                          <m:t>1</m:t>
                        </m:r>
                      </m:num>
                      <m:den>
                        <m:r>
                          <a:rPr lang="en-US" sz="2800" b="0" i="1" smtClean="0">
                            <a:latin typeface="Cambria Math" panose="02040503050406030204" pitchFamily="18" charset="0"/>
                            <a:ea typeface="Cambria Math" panose="02040503050406030204" pitchFamily="18" charset="0"/>
                            <a:cs typeface="Segoe UI" panose="020B0502040204020203" pitchFamily="34" charset="0"/>
                          </a:rPr>
                          <m:t>9</m:t>
                        </m:r>
                        <m:sSup>
                          <m:sSup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sSupPr>
                          <m:e>
                            <m:r>
                              <a:rPr lang="en-US" sz="2800" b="0" i="1" smtClean="0">
                                <a:latin typeface="Cambria Math" panose="02040503050406030204" pitchFamily="18" charset="0"/>
                                <a:ea typeface="Cambria Math" panose="02040503050406030204" pitchFamily="18" charset="0"/>
                                <a:cs typeface="Segoe UI" panose="020B0502040204020203" pitchFamily="34" charset="0"/>
                              </a:rPr>
                              <m:t>𝛼</m:t>
                            </m:r>
                          </m:e>
                          <m:sup>
                            <m:r>
                              <a:rPr lang="en-US" sz="2800" b="0" i="1" smtClean="0">
                                <a:latin typeface="Cambria Math" panose="02040503050406030204" pitchFamily="18" charset="0"/>
                                <a:ea typeface="Cambria Math" panose="02040503050406030204" pitchFamily="18" charset="0"/>
                                <a:cs typeface="Segoe UI" panose="020B0502040204020203" pitchFamily="34" charset="0"/>
                              </a:rPr>
                              <m:t>2</m:t>
                            </m:r>
                          </m:sup>
                        </m:sSup>
                      </m:den>
                    </m:f>
                    <m:r>
                      <a:rPr lang="en-US" sz="2800" b="0" i="1" smtClean="0">
                        <a:latin typeface="Cambria Math" panose="02040503050406030204" pitchFamily="18" charset="0"/>
                        <a:ea typeface="Cambria Math" panose="02040503050406030204" pitchFamily="18" charset="0"/>
                        <a:cs typeface="Segoe UI" panose="020B0502040204020203" pitchFamily="34" charset="0"/>
                      </a:rPr>
                      <m:t>×</m:t>
                    </m:r>
                    <m:f>
                      <m:f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fPr>
                      <m:num>
                        <m:r>
                          <a:rPr lang="en-US" sz="2800" b="0" i="1" smtClean="0">
                            <a:latin typeface="Cambria Math" panose="02040503050406030204" pitchFamily="18" charset="0"/>
                            <a:ea typeface="Cambria Math" panose="02040503050406030204" pitchFamily="18" charset="0"/>
                            <a:cs typeface="Segoe UI" panose="020B0502040204020203" pitchFamily="34" charset="0"/>
                          </a:rPr>
                          <m:t>1</m:t>
                        </m:r>
                      </m:num>
                      <m:den>
                        <m:r>
                          <a:rPr lang="en-US" sz="2800" b="0" i="1" smtClean="0">
                            <a:latin typeface="Cambria Math" panose="02040503050406030204" pitchFamily="18" charset="0"/>
                            <a:ea typeface="Cambria Math" panose="02040503050406030204" pitchFamily="18" charset="0"/>
                            <a:cs typeface="Segoe UI" panose="020B0502040204020203" pitchFamily="34" charset="0"/>
                          </a:rPr>
                          <m:t>16</m:t>
                        </m:r>
                        <m:sSup>
                          <m:sSup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sSupPr>
                          <m:e>
                            <m:r>
                              <a:rPr lang="en-US" sz="2800" b="0" i="1" smtClean="0">
                                <a:latin typeface="Cambria Math" panose="02040503050406030204" pitchFamily="18" charset="0"/>
                                <a:ea typeface="Cambria Math" panose="02040503050406030204" pitchFamily="18" charset="0"/>
                                <a:cs typeface="Segoe UI" panose="020B0502040204020203" pitchFamily="34" charset="0"/>
                              </a:rPr>
                              <m:t>𝛼</m:t>
                            </m:r>
                          </m:e>
                          <m:sup>
                            <m:r>
                              <a:rPr lang="en-US" sz="2800" b="0" i="1" smtClean="0">
                                <a:latin typeface="Cambria Math" panose="02040503050406030204" pitchFamily="18" charset="0"/>
                                <a:ea typeface="Cambria Math" panose="02040503050406030204" pitchFamily="18" charset="0"/>
                                <a:cs typeface="Segoe UI" panose="020B0502040204020203" pitchFamily="34" charset="0"/>
                              </a:rPr>
                              <m:t>3</m:t>
                            </m:r>
                          </m:sup>
                        </m:sSup>
                      </m:den>
                    </m:f>
                    <m:r>
                      <a:rPr lang="en-US" sz="2800" b="0" i="1" smtClean="0">
                        <a:latin typeface="Cambria Math" panose="02040503050406030204" pitchFamily="18" charset="0"/>
                        <a:ea typeface="Cambria Math" panose="02040503050406030204" pitchFamily="18" charset="0"/>
                        <a:cs typeface="Segoe UI" panose="020B0502040204020203" pitchFamily="34" charset="0"/>
                      </a:rPr>
                      <m:t>×…..×</m:t>
                    </m:r>
                    <m:f>
                      <m:f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fPr>
                      <m:num>
                        <m:r>
                          <a:rPr lang="en-US" sz="2800" b="0" i="1" smtClean="0">
                            <a:latin typeface="Cambria Math" panose="02040503050406030204" pitchFamily="18" charset="0"/>
                            <a:ea typeface="Cambria Math" panose="02040503050406030204" pitchFamily="18" charset="0"/>
                            <a:cs typeface="Segoe UI" panose="020B0502040204020203" pitchFamily="34" charset="0"/>
                          </a:rPr>
                          <m:t>1</m:t>
                        </m:r>
                      </m:num>
                      <m:den>
                        <m:r>
                          <a:rPr lang="en-US" sz="2800" b="0" i="1" smtClean="0">
                            <a:latin typeface="Cambria Math" panose="02040503050406030204" pitchFamily="18" charset="0"/>
                            <a:ea typeface="Cambria Math" panose="02040503050406030204" pitchFamily="18" charset="0"/>
                            <a:cs typeface="Segoe UI" panose="020B0502040204020203" pitchFamily="34" charset="0"/>
                          </a:rPr>
                          <m:t>256</m:t>
                        </m:r>
                        <m:sSup>
                          <m:sSupPr>
                            <m:ctrlPr>
                              <a:rPr lang="en-US" sz="2800" b="0" i="1" smtClean="0">
                                <a:latin typeface="Cambria Math" panose="02040503050406030204" pitchFamily="18" charset="0"/>
                                <a:ea typeface="Cambria Math" panose="02040503050406030204" pitchFamily="18" charset="0"/>
                                <a:cs typeface="Segoe UI" panose="020B0502040204020203" pitchFamily="34" charset="0"/>
                              </a:rPr>
                            </m:ctrlPr>
                          </m:sSupPr>
                          <m:e>
                            <m:r>
                              <a:rPr lang="en-US" sz="2800" b="0" i="1" smtClean="0">
                                <a:latin typeface="Cambria Math" panose="02040503050406030204" pitchFamily="18" charset="0"/>
                                <a:ea typeface="Cambria Math" panose="02040503050406030204" pitchFamily="18" charset="0"/>
                                <a:cs typeface="Segoe UI" panose="020B0502040204020203" pitchFamily="34" charset="0"/>
                              </a:rPr>
                              <m:t>𝛼</m:t>
                            </m:r>
                          </m:e>
                          <m:sup>
                            <m:r>
                              <a:rPr lang="en-US" sz="2800" b="0" i="1" smtClean="0">
                                <a:latin typeface="Cambria Math" panose="02040503050406030204" pitchFamily="18" charset="0"/>
                                <a:ea typeface="Cambria Math" panose="02040503050406030204" pitchFamily="18" charset="0"/>
                                <a:cs typeface="Segoe UI" panose="020B0502040204020203" pitchFamily="34" charset="0"/>
                              </a:rPr>
                              <m:t>15</m:t>
                            </m:r>
                          </m:sup>
                        </m:sSup>
                      </m:den>
                    </m:f>
                  </m:oMath>
                </a14:m>
                <a:endParaRPr lang="en-IN" sz="2800" dirty="0">
                  <a:latin typeface="Segoe UI" panose="020B0502040204020203" pitchFamily="34" charset="0"/>
                  <a:cs typeface="Segoe UI" panose="020B0502040204020203" pitchFamily="34" charset="0"/>
                </a:endParaRPr>
              </a:p>
              <a:p>
                <a:endParaRPr lang="en-IN" sz="2400" dirty="0">
                  <a:latin typeface="Segoe UI" panose="020B0502040204020203" pitchFamily="34" charset="0"/>
                  <a:cs typeface="Segoe UI" panose="020B0502040204020203" pitchFamily="34" charset="0"/>
                </a:endParaRPr>
              </a:p>
              <a:p>
                <a:endParaRPr lang="en-IN" sz="2400" dirty="0">
                  <a:latin typeface="Segoe UI" panose="020B0502040204020203" pitchFamily="34" charset="0"/>
                  <a:cs typeface="Segoe UI" panose="020B0502040204020203" pitchFamily="34" charset="0"/>
                </a:endParaRPr>
              </a:p>
              <a:p>
                <a:endParaRPr lang="en-IN" sz="2400" dirty="0">
                  <a:latin typeface="Segoe UI" panose="020B0502040204020203" pitchFamily="34" charset="0"/>
                  <a:cs typeface="Segoe UI" panose="020B0502040204020203" pitchFamily="34" charset="0"/>
                </a:endParaRPr>
              </a:p>
            </p:txBody>
          </p:sp>
        </mc:Choice>
        <mc:Fallback>
          <p:sp>
            <p:nvSpPr>
              <p:cNvPr id="14" name="TextBox 13">
                <a:extLst>
                  <a:ext uri="{FF2B5EF4-FFF2-40B4-BE49-F238E27FC236}">
                    <a16:creationId xmlns:a16="http://schemas.microsoft.com/office/drawing/2014/main" id="{29AE15E6-55CE-45AA-9C9F-1A38EFA74BB7}"/>
                  </a:ext>
                </a:extLst>
              </p:cNvPr>
              <p:cNvSpPr txBox="1">
                <a:spLocks noRot="1" noChangeAspect="1" noMove="1" noResize="1" noEditPoints="1" noAdjustHandles="1" noChangeArrowheads="1" noChangeShapeType="1" noTextEdit="1"/>
              </p:cNvSpPr>
              <p:nvPr/>
            </p:nvSpPr>
            <p:spPr>
              <a:xfrm>
                <a:off x="682729" y="1767966"/>
                <a:ext cx="11277600" cy="3288721"/>
              </a:xfrm>
              <a:prstGeom prst="rect">
                <a:avLst/>
              </a:prstGeom>
              <a:blipFill>
                <a:blip r:embed="rId2"/>
                <a:stretch>
                  <a:fillRect l="-486" t="-741"/>
                </a:stretch>
              </a:blipFill>
            </p:spPr>
            <p:txBody>
              <a:bodyPr/>
              <a:lstStyle/>
              <a:p>
                <a:r>
                  <a:rPr lang="en-US">
                    <a:noFill/>
                  </a:rPr>
                  <a:t> </a:t>
                </a:r>
              </a:p>
            </p:txBody>
          </p:sp>
        </mc:Fallback>
      </mc:AlternateContent>
    </p:spTree>
    <p:extLst>
      <p:ext uri="{BB962C8B-B14F-4D97-AF65-F5344CB8AC3E}">
        <p14:creationId xmlns:p14="http://schemas.microsoft.com/office/powerpoint/2010/main" val="275544172"/>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Arithmetic Progression</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532419" y="1651000"/>
                <a:ext cx="10896600" cy="452596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An arithmetic progression (AP) is a sequence of numbers such  that the difference between the consecutive terms is constant. For instance, the sequence 5, 7, 9, 11, 13, 15, . . . is  an arithmetic progression with common difference of 2.</a:t>
                </a:r>
              </a:p>
              <a:p>
                <a:pPr marR="0" lvl="0">
                  <a:lnSpc>
                    <a:spcPct val="90000"/>
                  </a:lnSpc>
                  <a:buClrTx/>
                  <a:buSzTx/>
                  <a:tabLst/>
                  <a:defRPr/>
                </a:pPr>
                <a:r>
                  <a:rPr lang="en-IN" altLang="en-US" sz="2400" b="1" dirty="0">
                    <a:solidFill>
                      <a:srgbClr val="000000"/>
                    </a:solidFill>
                    <a:latin typeface="Segoe UI" panose="020B0502040204020203" pitchFamily="34" charset="0"/>
                    <a:cs typeface="Segoe UI" panose="020B0502040204020203" pitchFamily="34" charset="0"/>
                  </a:rPr>
                  <a:t>Nth term of A.P</a:t>
                </a:r>
                <a:r>
                  <a:rPr lang="en-IN" altLang="en-US" sz="2400" dirty="0">
                    <a:solidFill>
                      <a:srgbClr val="000000"/>
                    </a:solidFill>
                    <a:latin typeface="Segoe UI" panose="020B0502040204020203" pitchFamily="34" charset="0"/>
                    <a:cs typeface="Segoe UI" panose="020B0502040204020203" pitchFamily="34" charset="0"/>
                  </a:rPr>
                  <a:t>: Since the numbers go up by the same amount each time we can use this to determine future terms. In general, using a to stand for the first term and  d for the common difference then the nth term is </a:t>
                </a:r>
                <a14:m>
                  <m:oMath xmlns:m="http://schemas.openxmlformats.org/officeDocument/2006/math">
                    <m:r>
                      <a:rPr lang="en-IN" altLang="en-US" sz="2400" i="1" dirty="0" smtClean="0">
                        <a:solidFill>
                          <a:srgbClr val="000000"/>
                        </a:solidFill>
                        <a:latin typeface="Cambria Math" panose="02040503050406030204" pitchFamily="18" charset="0"/>
                        <a:cs typeface="Segoe UI" panose="020B0502040204020203" pitchFamily="34" charset="0"/>
                      </a:rPr>
                      <m:t>= </m:t>
                    </m:r>
                    <m:r>
                      <a:rPr lang="en-IN" altLang="en-US" sz="2400" i="1" dirty="0" smtClean="0">
                        <a:solidFill>
                          <a:srgbClr val="000000"/>
                        </a:solidFill>
                        <a:latin typeface="Cambria Math" panose="02040503050406030204" pitchFamily="18" charset="0"/>
                        <a:cs typeface="Segoe UI" panose="020B0502040204020203" pitchFamily="34" charset="0"/>
                      </a:rPr>
                      <m:t>𝑎</m:t>
                    </m:r>
                    <m:r>
                      <a:rPr lang="en-IN" altLang="en-US" sz="2400" i="1" dirty="0" smtClean="0">
                        <a:solidFill>
                          <a:srgbClr val="000000"/>
                        </a:solidFill>
                        <a:latin typeface="Cambria Math" panose="02040503050406030204" pitchFamily="18" charset="0"/>
                        <a:cs typeface="Segoe UI" panose="020B0502040204020203" pitchFamily="34" charset="0"/>
                      </a:rPr>
                      <m:t> + (</m:t>
                    </m:r>
                    <m:r>
                      <a:rPr lang="en-IN" altLang="en-US" sz="2400" i="1" dirty="0" smtClean="0">
                        <a:solidFill>
                          <a:srgbClr val="000000"/>
                        </a:solidFill>
                        <a:latin typeface="Cambria Math" panose="02040503050406030204" pitchFamily="18" charset="0"/>
                        <a:cs typeface="Segoe UI" panose="020B0502040204020203" pitchFamily="34" charset="0"/>
                      </a:rPr>
                      <m:t>𝑛</m:t>
                    </m:r>
                    <m:r>
                      <a:rPr lang="en-IN" altLang="en-US" sz="2400" i="1" dirty="0" smtClean="0">
                        <a:solidFill>
                          <a:srgbClr val="000000"/>
                        </a:solidFill>
                        <a:latin typeface="Cambria Math" panose="02040503050406030204" pitchFamily="18" charset="0"/>
                        <a:cs typeface="Segoe UI" panose="020B0502040204020203" pitchFamily="34" charset="0"/>
                      </a:rPr>
                      <m:t> −1)</m:t>
                    </m:r>
                    <m:r>
                      <a:rPr lang="en-IN" altLang="en-US" sz="2400" i="1" dirty="0" smtClean="0">
                        <a:solidFill>
                          <a:srgbClr val="000000"/>
                        </a:solidFill>
                        <a:latin typeface="Cambria Math" panose="02040503050406030204" pitchFamily="18" charset="0"/>
                        <a:cs typeface="Segoe UI" panose="020B0502040204020203" pitchFamily="34" charset="0"/>
                      </a:rPr>
                      <m:t>𝑑</m:t>
                    </m:r>
                    <m:r>
                      <a:rPr lang="en-IN" altLang="en-US" sz="2400" i="1" dirty="0" smtClean="0">
                        <a:solidFill>
                          <a:srgbClr val="000000"/>
                        </a:solidFill>
                        <a:latin typeface="Cambria Math" panose="02040503050406030204" pitchFamily="18" charset="0"/>
                        <a:cs typeface="Segoe UI" panose="020B0502040204020203" pitchFamily="34" charset="0"/>
                      </a:rPr>
                      <m:t>.</m:t>
                    </m:r>
                  </m:oMath>
                </a14:m>
                <a:endParaRPr lang="en-IN" altLang="en-US" sz="2400" dirty="0">
                  <a:solidFill>
                    <a:srgbClr val="000000"/>
                  </a:solidFill>
                  <a:latin typeface="Segoe UI" panose="020B0502040204020203" pitchFamily="34" charset="0"/>
                  <a:cs typeface="Segoe UI" panose="020B0502040204020203" pitchFamily="34" charset="0"/>
                </a:endParaRPr>
              </a:p>
              <a:p>
                <a:pPr marR="0" lvl="0">
                  <a:lnSpc>
                    <a:spcPct val="90000"/>
                  </a:lnSpc>
                  <a:buClrTx/>
                  <a:buSzTx/>
                  <a:tabLst/>
                  <a:defRPr/>
                </a:pPr>
                <a:r>
                  <a:rPr lang="en-IN" altLang="en-US" sz="2400" b="1" dirty="0">
                    <a:solidFill>
                      <a:srgbClr val="000000"/>
                    </a:solidFill>
                    <a:latin typeface="Segoe UI" panose="020B0502040204020203" pitchFamily="34" charset="0"/>
                    <a:cs typeface="Segoe UI" panose="020B0502040204020203" pitchFamily="34" charset="0"/>
                  </a:rPr>
                  <a:t>Sum of A.P</a:t>
                </a:r>
                <a:r>
                  <a:rPr lang="en-IN" altLang="en-US" sz="2400" dirty="0">
                    <a:solidFill>
                      <a:srgbClr val="000000"/>
                    </a:solidFill>
                    <a:latin typeface="Segoe UI" panose="020B0502040204020203" pitchFamily="34" charset="0"/>
                    <a:cs typeface="Segoe UI" panose="020B0502040204020203" pitchFamily="34" charset="0"/>
                  </a:rPr>
                  <a:t>: We can find the sum of the n terms of an arithmetic progression using  the formula:</a:t>
                </a:r>
              </a:p>
              <a:p>
                <a:pPr marL="0" marR="0" lvl="0" indent="0">
                  <a:lnSpc>
                    <a:spcPct val="90000"/>
                  </a:lnSpc>
                  <a:buClrTx/>
                  <a:buSzTx/>
                  <a:buNone/>
                  <a:tabLst/>
                  <a:defRPr/>
                </a:pPr>
                <a14:m>
                  <m:oMathPara xmlns:m="http://schemas.openxmlformats.org/officeDocument/2006/math">
                    <m:oMathParaPr>
                      <m:jc m:val="centerGroup"/>
                    </m:oMathParaPr>
                    <m:oMath xmlns:m="http://schemas.openxmlformats.org/officeDocument/2006/math">
                      <m:sSub>
                        <m:sSubPr>
                          <m:ctrlPr>
                            <a:rPr lang="en-US" altLang="en-US" sz="2000" b="0" i="1" smtClean="0">
                              <a:solidFill>
                                <a:srgbClr val="000000"/>
                              </a:solidFill>
                              <a:latin typeface="Cambria Math" panose="02040503050406030204" pitchFamily="18" charset="0"/>
                              <a:cs typeface="Segoe UI" panose="020B0502040204020203" pitchFamily="34" charset="0"/>
                            </a:rPr>
                          </m:ctrlPr>
                        </m:sSubPr>
                        <m:e>
                          <m:r>
                            <a:rPr lang="en-US" altLang="en-US" sz="2000" b="0" i="1" smtClean="0">
                              <a:solidFill>
                                <a:srgbClr val="000000"/>
                              </a:solidFill>
                              <a:latin typeface="Cambria Math" panose="02040503050406030204" pitchFamily="18" charset="0"/>
                              <a:cs typeface="Segoe UI" panose="020B0502040204020203" pitchFamily="34" charset="0"/>
                            </a:rPr>
                            <m:t>𝑆</m:t>
                          </m:r>
                        </m:e>
                        <m:sub>
                          <m:r>
                            <a:rPr lang="en-US" altLang="en-US" sz="2000" b="0" i="1" smtClean="0">
                              <a:solidFill>
                                <a:srgbClr val="000000"/>
                              </a:solidFill>
                              <a:latin typeface="Cambria Math" panose="02040503050406030204" pitchFamily="18" charset="0"/>
                              <a:cs typeface="Segoe UI" panose="020B0502040204020203" pitchFamily="34" charset="0"/>
                            </a:rPr>
                            <m:t>𝑛</m:t>
                          </m:r>
                        </m:sub>
                      </m:sSub>
                      <m:r>
                        <a:rPr lang="en-US" altLang="en-US" sz="2000" b="0" i="1" smtClean="0">
                          <a:solidFill>
                            <a:srgbClr val="000000"/>
                          </a:solidFill>
                          <a:latin typeface="Cambria Math" panose="02040503050406030204" pitchFamily="18" charset="0"/>
                          <a:cs typeface="Segoe UI" panose="020B0502040204020203" pitchFamily="34" charset="0"/>
                        </a:rPr>
                        <m:t>=</m:t>
                      </m:r>
                      <m:f>
                        <m:fPr>
                          <m:ctrlPr>
                            <a:rPr lang="en-US" altLang="en-US" sz="2000" b="0" i="1" smtClean="0">
                              <a:solidFill>
                                <a:srgbClr val="000000"/>
                              </a:solidFill>
                              <a:latin typeface="Cambria Math" panose="02040503050406030204" pitchFamily="18" charset="0"/>
                              <a:cs typeface="Segoe UI" panose="020B0502040204020203" pitchFamily="34" charset="0"/>
                            </a:rPr>
                          </m:ctrlPr>
                        </m:fPr>
                        <m:num>
                          <m:r>
                            <a:rPr lang="en-US" altLang="en-US" sz="2000" b="0" i="1" smtClean="0">
                              <a:solidFill>
                                <a:srgbClr val="000000"/>
                              </a:solidFill>
                              <a:latin typeface="Cambria Math" panose="02040503050406030204" pitchFamily="18" charset="0"/>
                              <a:cs typeface="Segoe UI" panose="020B0502040204020203" pitchFamily="34" charset="0"/>
                            </a:rPr>
                            <m:t>1</m:t>
                          </m:r>
                        </m:num>
                        <m:den>
                          <m:r>
                            <a:rPr lang="en-US" altLang="en-US" sz="2000" b="0" i="1" smtClean="0">
                              <a:solidFill>
                                <a:srgbClr val="000000"/>
                              </a:solidFill>
                              <a:latin typeface="Cambria Math" panose="02040503050406030204" pitchFamily="18" charset="0"/>
                              <a:cs typeface="Segoe UI" panose="020B0502040204020203" pitchFamily="34" charset="0"/>
                            </a:rPr>
                            <m:t>2</m:t>
                          </m:r>
                        </m:den>
                      </m:f>
                      <m:r>
                        <a:rPr lang="en-US" altLang="en-US" sz="2000" b="0" i="1" smtClean="0">
                          <a:solidFill>
                            <a:srgbClr val="000000"/>
                          </a:solidFill>
                          <a:latin typeface="Cambria Math" panose="02040503050406030204" pitchFamily="18" charset="0"/>
                          <a:cs typeface="Segoe UI" panose="020B0502040204020203" pitchFamily="34" charset="0"/>
                        </a:rPr>
                        <m:t>𝑛</m:t>
                      </m:r>
                      <m:r>
                        <a:rPr lang="en-US" altLang="en-US" sz="2000" b="0" i="1" smtClean="0">
                          <a:solidFill>
                            <a:srgbClr val="000000"/>
                          </a:solidFill>
                          <a:latin typeface="Cambria Math" panose="02040503050406030204" pitchFamily="18" charset="0"/>
                          <a:cs typeface="Segoe UI" panose="020B0502040204020203" pitchFamily="34" charset="0"/>
                        </a:rPr>
                        <m:t>[2</m:t>
                      </m:r>
                      <m:r>
                        <a:rPr lang="en-US" altLang="en-US" sz="2000" b="0" i="1" smtClean="0">
                          <a:solidFill>
                            <a:srgbClr val="000000"/>
                          </a:solidFill>
                          <a:latin typeface="Cambria Math" panose="02040503050406030204" pitchFamily="18" charset="0"/>
                          <a:cs typeface="Segoe UI" panose="020B0502040204020203" pitchFamily="34" charset="0"/>
                        </a:rPr>
                        <m:t>𝑎</m:t>
                      </m:r>
                      <m:r>
                        <a:rPr lang="en-US" altLang="en-US" sz="2000" b="0" i="1" smtClean="0">
                          <a:solidFill>
                            <a:srgbClr val="000000"/>
                          </a:solidFill>
                          <a:latin typeface="Cambria Math" panose="02040503050406030204" pitchFamily="18" charset="0"/>
                          <a:cs typeface="Segoe UI" panose="020B0502040204020203" pitchFamily="34" charset="0"/>
                        </a:rPr>
                        <m:t>+</m:t>
                      </m:r>
                      <m:d>
                        <m:dPr>
                          <m:ctrlPr>
                            <a:rPr lang="en-US" altLang="en-US" sz="2000" b="0" i="1" smtClean="0">
                              <a:solidFill>
                                <a:srgbClr val="000000"/>
                              </a:solidFill>
                              <a:latin typeface="Cambria Math" panose="02040503050406030204" pitchFamily="18" charset="0"/>
                              <a:cs typeface="Segoe UI" panose="020B0502040204020203" pitchFamily="34" charset="0"/>
                            </a:rPr>
                          </m:ctrlPr>
                        </m:dPr>
                        <m:e>
                          <m:r>
                            <a:rPr lang="en-US" altLang="en-US" sz="2000" b="0" i="1" smtClean="0">
                              <a:solidFill>
                                <a:srgbClr val="000000"/>
                              </a:solidFill>
                              <a:latin typeface="Cambria Math" panose="02040503050406030204" pitchFamily="18" charset="0"/>
                              <a:cs typeface="Segoe UI" panose="020B0502040204020203" pitchFamily="34" charset="0"/>
                            </a:rPr>
                            <m:t>𝑛</m:t>
                          </m:r>
                          <m:r>
                            <a:rPr lang="en-US" altLang="en-US" sz="2000" b="0" i="1" smtClean="0">
                              <a:solidFill>
                                <a:srgbClr val="000000"/>
                              </a:solidFill>
                              <a:latin typeface="Cambria Math" panose="02040503050406030204" pitchFamily="18" charset="0"/>
                              <a:cs typeface="Segoe UI" panose="020B0502040204020203" pitchFamily="34" charset="0"/>
                            </a:rPr>
                            <m:t>−1</m:t>
                          </m:r>
                        </m:e>
                      </m:d>
                      <m:r>
                        <a:rPr lang="en-US" altLang="en-US" sz="2000" b="0" i="1" smtClean="0">
                          <a:solidFill>
                            <a:srgbClr val="000000"/>
                          </a:solidFill>
                          <a:latin typeface="Cambria Math" panose="02040503050406030204" pitchFamily="18" charset="0"/>
                          <a:cs typeface="Segoe UI" panose="020B0502040204020203" pitchFamily="34" charset="0"/>
                        </a:rPr>
                        <m:t>𝑑</m:t>
                      </m:r>
                      <m:r>
                        <a:rPr lang="en-US" altLang="en-US" sz="2000" b="0" i="1" smtClean="0">
                          <a:solidFill>
                            <a:srgbClr val="000000"/>
                          </a:solidFill>
                          <a:latin typeface="Cambria Math" panose="02040503050406030204" pitchFamily="18" charset="0"/>
                          <a:cs typeface="Segoe UI" panose="020B0502040204020203" pitchFamily="34" charset="0"/>
                        </a:rPr>
                        <m:t>]</m:t>
                      </m:r>
                    </m:oMath>
                  </m:oMathPara>
                </a14:m>
                <a:endParaRPr lang="en-IN" altLang="en-US" sz="2000" dirty="0">
                  <a:solidFill>
                    <a:srgbClr val="000000"/>
                  </a:solidFill>
                  <a:latin typeface="Segoe UI" panose="020B0502040204020203" pitchFamily="34" charset="0"/>
                  <a:cs typeface="Segoe UI" panose="020B0502040204020203" pitchFamily="34" charset="0"/>
                </a:endParaRPr>
              </a:p>
            </p:txBody>
          </p:sp>
        </mc:Choice>
        <mc:Fallback>
          <p:sp>
            <p:nvSpPr>
              <p:cNvPr id="10" name="Rectangle 3">
                <a:extLst>
                  <a:ext uri="{FF2B5EF4-FFF2-40B4-BE49-F238E27FC236}">
                    <a16:creationId xmlns:a16="http://schemas.microsoft.com/office/drawing/2014/main" id="{745B69EA-D192-457E-8554-8B80AD5AB866}"/>
                  </a:ext>
                </a:extLst>
              </p:cNvPr>
              <p:cNvSpPr txBox="1">
                <a:spLocks noRot="1" noChangeAspect="1" noMove="1" noResize="1" noEditPoints="1" noAdjustHandles="1" noChangeArrowheads="1" noChangeShapeType="1" noTextEdit="1"/>
              </p:cNvSpPr>
              <p:nvPr/>
            </p:nvSpPr>
            <p:spPr bwMode="auto">
              <a:xfrm>
                <a:off x="532419" y="1651000"/>
                <a:ext cx="10896600" cy="4525963"/>
              </a:xfrm>
              <a:prstGeom prst="rect">
                <a:avLst/>
              </a:prstGeom>
              <a:blipFill>
                <a:blip r:embed="rId2"/>
                <a:stretch>
                  <a:fillRect l="-1063" t="-2830" r="-134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3961760249"/>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Properties of an A.P.</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532419" y="1651000"/>
            <a:ext cx="10896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If a constant number is added or subtracted from each term of an A.P, then the  resulting term in the sequence are also in A.P with the same common difference.</a:t>
            </a:r>
          </a:p>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If each term in an A.P is divided or multiply with a constant non-zero number, then  the resulting sequence is also in an A.P</a:t>
            </a:r>
          </a:p>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Three number x, y and z are in an A.P if 2y = x + z</a:t>
            </a:r>
          </a:p>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A sequence is an A.P if its nth term is a linear expression.</a:t>
            </a:r>
          </a:p>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If we select terms at regular interval from an A.P, these selected terms will also  be in AP.</a:t>
            </a:r>
          </a:p>
          <a:p>
            <a:pPr>
              <a:lnSpc>
                <a:spcPct val="90000"/>
              </a:lnSpc>
              <a:defRPr/>
            </a:pPr>
            <a:r>
              <a:rPr kumimoji="0" lang="en-IN" altLang="en-US" sz="2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If the difference between all the consecutive terms of a sequence is the same, then  the sequence is an A.P.</a:t>
            </a:r>
          </a:p>
          <a:p>
            <a:pPr marL="0" marR="0" lvl="0" indent="0">
              <a:lnSpc>
                <a:spcPct val="90000"/>
              </a:lnSpc>
              <a:buClrTx/>
              <a:buSzTx/>
              <a:buNone/>
              <a:tabLst/>
              <a:defRPr/>
            </a:pPr>
            <a:endParaRPr lang="en-IN" altLang="en-US" sz="2000" dirty="0">
              <a:solidFill>
                <a:srgbClr val="000000"/>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29469942"/>
      </p:ext>
    </p:extLst>
  </p:cSld>
  <p:clrMapOvr>
    <a:masterClrMapping/>
  </p:clrMapOvr>
  <p:transition spd="slow">
    <p:pull/>
  </p:transition>
</p:sld>
</file>

<file path=ppt/theme/theme1.xml><?xml version="1.0" encoding="utf-8"?>
<a:theme xmlns:a="http://schemas.openxmlformats.org/drawingml/2006/main" name="IAQS PPT- Zil_ Fina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IAQS PPT- Zil_ Final</Template>
  <TotalTime>13864</TotalTime>
  <Words>1508</Words>
  <Application>Microsoft Office PowerPoint</Application>
  <PresentationFormat>Widescreen</PresentationFormat>
  <Paragraphs>155</Paragraphs>
  <Slides>19</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Calibri Light</vt:lpstr>
      <vt:lpstr>Cambria Math</vt:lpstr>
      <vt:lpstr>CordiaUPC</vt:lpstr>
      <vt:lpstr>Lora</vt:lpstr>
      <vt:lpstr>Roboto Light</vt:lpstr>
      <vt:lpstr>Segoe UI</vt:lpstr>
      <vt:lpstr>IAQS PPT- Zil_ Final</vt:lpstr>
      <vt:lpstr>PowerPoint Presentation</vt:lpstr>
      <vt:lpstr>Notation of Sums</vt:lpstr>
      <vt:lpstr>Example</vt:lpstr>
      <vt:lpstr>Exercise</vt:lpstr>
      <vt:lpstr>Product</vt:lpstr>
      <vt:lpstr>Example</vt:lpstr>
      <vt:lpstr>Exercises</vt:lpstr>
      <vt:lpstr>Arithmetic Progression</vt:lpstr>
      <vt:lpstr>Properties of an A.P.</vt:lpstr>
      <vt:lpstr>Examples</vt:lpstr>
      <vt:lpstr>Exercise</vt:lpstr>
      <vt:lpstr>Solution</vt:lpstr>
      <vt:lpstr>Geometric Progression ( G.P. )</vt:lpstr>
      <vt:lpstr>Formulae</vt:lpstr>
      <vt:lpstr>Example</vt:lpstr>
      <vt:lpstr>Exercise</vt:lpstr>
      <vt:lpstr>Infinite Geometric Series</vt:lpstr>
      <vt:lpstr>Sum of an infinite G.P.</vt:lpstr>
      <vt:lpstr>Example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vibhanshu bisht</cp:lastModifiedBy>
  <cp:revision>278</cp:revision>
  <dcterms:created xsi:type="dcterms:W3CDTF">2019-12-10T16:16:08Z</dcterms:created>
  <dcterms:modified xsi:type="dcterms:W3CDTF">2021-05-25T06:08:21Z</dcterms:modified>
</cp:coreProperties>
</file>