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8" r:id="rId2"/>
    <p:sldId id="297" r:id="rId3"/>
    <p:sldId id="322" r:id="rId4"/>
    <p:sldId id="337" r:id="rId5"/>
    <p:sldId id="339" r:id="rId6"/>
    <p:sldId id="338" r:id="rId7"/>
    <p:sldId id="340" r:id="rId8"/>
    <p:sldId id="351" r:id="rId9"/>
    <p:sldId id="350" r:id="rId10"/>
    <p:sldId id="328" r:id="rId11"/>
    <p:sldId id="349" r:id="rId12"/>
    <p:sldId id="352" r:id="rId13"/>
    <p:sldId id="353" r:id="rId14"/>
    <p:sldId id="324" r:id="rId15"/>
    <p:sldId id="359" r:id="rId16"/>
    <p:sldId id="354" r:id="rId17"/>
    <p:sldId id="355" r:id="rId18"/>
    <p:sldId id="356" r:id="rId19"/>
    <p:sldId id="357" r:id="rId20"/>
    <p:sldId id="358" r:id="rId21"/>
    <p:sldId id="360" r:id="rId22"/>
    <p:sldId id="361" r:id="rId23"/>
    <p:sldId id="362" r:id="rId24"/>
    <p:sldId id="363" r:id="rId25"/>
    <p:sldId id="364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EDEE"/>
    <a:srgbClr val="F26724"/>
    <a:srgbClr val="FCD3C2"/>
    <a:srgbClr val="4241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11"/>
    <p:restoredTop sz="94631"/>
  </p:normalViewPr>
  <p:slideViewPr>
    <p:cSldViewPr snapToGrid="0" snapToObjects="1">
      <p:cViewPr varScale="1">
        <p:scale>
          <a:sx n="62" d="100"/>
          <a:sy n="62" d="100"/>
        </p:scale>
        <p:origin x="82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12" d="100"/>
          <a:sy n="112" d="100"/>
        </p:scale>
        <p:origin x="4320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C51FF11-E8B5-974A-A7F9-820287719F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9FAD3D8-BF3E-9A45-BB2E-8741E080B8D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DB952-2A9F-FE4B-907D-A51DC08421D5}" type="datetimeFigureOut">
              <a:rPr lang="en-US" smtClean="0"/>
              <a:pPr/>
              <a:t>9/14/2023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494F6D-F76A-CF44-BA2F-D77DC67B5F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CBD634-BA8A-AB41-9ED8-BACB999D3F8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D8C3D9-14DD-E74E-B615-7E08BDF19FA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7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F5C31E-DDC8-4B3B-94FE-94FC773413F3}" type="datetimeFigureOut">
              <a:rPr lang="en-IN" smtClean="0"/>
              <a:pPr/>
              <a:t>14-09-2023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E267C0-6CBB-4AF4-ABD2-EFA4EF607181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9852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7E267C0-6CBB-4AF4-ABD2-EFA4EF607181}" type="slidenum">
              <a:rPr lang="en-IN" smtClean="0"/>
              <a:pPr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353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F9D4BDE-E287-D14B-9436-247C8841C012}"/>
              </a:ext>
            </a:extLst>
          </p:cNvPr>
          <p:cNvSpPr/>
          <p:nvPr userDrawn="1"/>
        </p:nvSpPr>
        <p:spPr>
          <a:xfrm>
            <a:off x="2103120" y="3036776"/>
            <a:ext cx="798576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735FC1-5CEE-B747-9055-5200823D0A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E948C-D240-724B-9B89-FDB3B14CA3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29E013-E164-B74C-8152-F72E2338B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DE84A-D62B-46C9-8CCE-2BE75F1CAAA4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5D46EB-C9BF-4D4A-899F-96B2B054A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C178C-3A1C-7846-8C54-B449032D6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514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C2FCD-18A9-2D42-B84D-D99B18780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D157A0-ACAF-5B44-A359-52C51DEE74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987245-B3C4-3D4E-A6F8-1F1316AD2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D69965-9BC6-5345-B2D0-6C90A68A75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534061-D9B2-40DA-B7C7-88A4AD587164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D083EE-9E01-C046-A765-6C417A187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8EA403-D618-0848-BCC5-8393E30CC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247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5EB47-6F41-4044-808C-D09164BA2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384202-04C0-4C46-A9AD-172B4084BA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21D020-A612-0746-B5D2-61689C50D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2730E1-EAD6-F74C-B572-7FA04F719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61E93-7896-4E28-9C7C-83567B911287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4F45E-467D-4C47-9DD4-61BC18BA5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A19AC5-4725-C344-A416-7884860E11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5406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4886-5ADE-564C-BB6A-3D8F42E8C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258407-0EDC-CC47-B88F-1C37C2A2B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D62C5C-7D1C-AA42-A571-92813FE91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AE9245-D99C-4350-A1E4-8ACA5200D998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362DE-6775-7745-AE4F-1E49287A7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7C83C-DF1A-B744-B85D-25DF26CF0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040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D0C1A9-B6B8-7A4A-9669-B90B750040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F92B24-A8BD-9845-976F-9EA169FDA6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10554-27EF-1E4B-9828-11CBD0723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24BDB-0078-4158-973F-E3E6497A93FC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89FB8-5001-8241-8703-920FCD81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4CAF07-27EB-D341-846D-7AAA3B2BB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406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4C2F3-F090-4117-9A73-FB712B1A2B46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196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76C5AA-7A56-0D43-A989-FF7C0A0B30B5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8C8A0-14C9-4B51-B118-B3BF93F4C325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853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34325D0D-6BE8-0C41-BA4D-F85965321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92392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AC83A2-58A2-8846-B66C-A7B446F1E2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D6DE7-E41F-E340-8EDF-E5781F3078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D754E3-7390-2C4D-8224-CE37880B73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18685B-3EAE-4593-80BF-B0B78B403094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5EA47A-749E-2E44-AAD0-0D07B5999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7D71D4-D33D-ED4A-9F8D-86E812B6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43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6B4EEBA9-EE23-8946-8968-D8924F827D80}"/>
              </a:ext>
            </a:extLst>
          </p:cNvPr>
          <p:cNvSpPr/>
          <p:nvPr userDrawn="1"/>
        </p:nvSpPr>
        <p:spPr>
          <a:xfrm>
            <a:off x="838200" y="4104155"/>
            <a:ext cx="7974330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C4045C-76E6-AA4B-9784-A028AC65B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F664B1-AD6A-3040-B7D4-0299560F7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BC9A9-EC29-134C-AECE-54DDD576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64318-AB6D-4CF1-B9D5-9FF5C0D3EC3D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3C8B07-567B-1B47-B220-0338242A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ECB435-33FD-3F45-BD2D-6CAA5C288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53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479AA76-4E43-164C-ADE7-A0CFA848737A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D6AE42-E39B-4948-B321-F19D21FDA6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2A57D-01D7-B54A-B618-27F0B4D8A1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1407BB-25DD-5841-BEBF-C394C86F7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592261"/>
            <a:ext cx="5181600" cy="45847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B41DED-1195-DE42-BD2F-00971D9CF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12511-17BA-480B-AA22-F0475074B942}" type="datetime1">
              <a:rPr lang="en-US" smtClean="0"/>
              <a:t>9/14/2023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CD99B4-9DE9-5D4F-B8CB-B0B831DCA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5A338-9EE2-7A44-BB15-7A4F0EE12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922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5DACFAD9-90C8-F347-A654-4D6A5F3D495C}"/>
              </a:ext>
            </a:extLst>
          </p:cNvPr>
          <p:cNvSpPr/>
          <p:nvPr userDrawn="1"/>
        </p:nvSpPr>
        <p:spPr>
          <a:xfrm>
            <a:off x="838200" y="914400"/>
            <a:ext cx="6252882" cy="394447"/>
          </a:xfrm>
          <a:prstGeom prst="rect">
            <a:avLst/>
          </a:prstGeom>
          <a:solidFill>
            <a:srgbClr val="FCD3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26724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188C31-802D-3D4A-AEA1-3CF8D3E51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653784"/>
            <a:ext cx="10515600" cy="7482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4FE5C8-995C-2045-9541-E22F351D632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540248"/>
            <a:ext cx="5157787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72FE9A-4ED5-9A49-8907-E00133517B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11892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A93268-3EB9-3E4E-8206-62780D6EF362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540248"/>
            <a:ext cx="5183188" cy="733425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2672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7A103F-B97E-AC4B-8395-A83886339A8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11892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337486-CD2B-0E47-8478-E6DFAD595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3FAEE-F705-432C-9AE3-BBA41384C6B7}" type="datetime1">
              <a:rPr lang="en-US" smtClean="0"/>
              <a:t>9/14/2023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41F7CA1-18DC-1048-81B7-3AEEF0523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00F5B-6C2E-1249-9089-697CD51F87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132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0B06C-BB5A-E94D-8257-CE9F2465C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F49A010-5D43-FF48-A7E1-D39F6B6105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D5B7E-27A8-4602-AC3F-67E138344E83}" type="datetime1">
              <a:rPr lang="en-US" smtClean="0"/>
              <a:t>9/14/2023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A81710-55F1-C44B-AEA2-848E391E5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7F2312-0DA6-C24E-977A-1ECD1A02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916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9213DB-325C-5A40-9859-AE202B123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71CB5C-427A-4584-925E-E12BB81F88B0}" type="datetime1">
              <a:rPr lang="en-US" smtClean="0"/>
              <a:t>9/14/2023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538230-B643-014A-ABCC-47983A0E3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3C0FE8-804A-DC4B-8CDC-DAFFE5BA1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95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00E407-BF2E-FE42-9041-5EAF752A23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10515600" cy="7411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CBBD1-7D0F-8E4D-A35C-839603DFE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22213"/>
            <a:ext cx="10515600" cy="4754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AE55C9-EA11-A545-B6D1-B29601E192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4A2940B-35D4-49CA-895E-314339AA1CED}" type="datetime1">
              <a:rPr lang="en-US" smtClean="0"/>
              <a:t>9/14/2023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F599D3-BB28-E74A-9C09-D5B0DC923C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BCD0B-C696-234C-8B40-BDF0AB4579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0" i="0">
                <a:solidFill>
                  <a:schemeClr val="tx1">
                    <a:tint val="7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</a:defRPr>
            </a:lvl1pPr>
          </a:lstStyle>
          <a:p>
            <a:fld id="{47894467-E227-B849-BB10-8705222BB9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398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Lora" pitchFamily="2" charset="77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spcAft>
          <a:spcPts val="500"/>
        </a:spcAft>
        <a:buFont typeface="Arial" panose="020B0604020202020204" pitchFamily="34" charset="0"/>
        <a:buNone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400" b="0" i="0" kern="1200">
          <a:solidFill>
            <a:schemeClr val="tx1">
              <a:lumMod val="65000"/>
              <a:lumOff val="35000"/>
            </a:schemeClr>
          </a:solidFill>
          <a:latin typeface="Roboto Light" panose="02000000000000000000" pitchFamily="2" charset="0"/>
          <a:ea typeface="Roboto Light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12E1DFC-8F4A-6941-A280-A0C6B7D61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86" y="1595595"/>
            <a:ext cx="4466105" cy="1122054"/>
          </a:xfrm>
          <a:prstGeom prst="rect">
            <a:avLst/>
          </a:prstGeom>
        </p:spPr>
      </p:pic>
      <p:sp>
        <p:nvSpPr>
          <p:cNvPr id="72" name="TextBox 71">
            <a:extLst>
              <a:ext uri="{FF2B5EF4-FFF2-40B4-BE49-F238E27FC236}">
                <a16:creationId xmlns:a16="http://schemas.microsoft.com/office/drawing/2014/main" id="{9D5FC421-D452-403F-A269-BF3744BA5E3B}"/>
              </a:ext>
            </a:extLst>
          </p:cNvPr>
          <p:cNvSpPr txBox="1"/>
          <p:nvPr/>
        </p:nvSpPr>
        <p:spPr>
          <a:xfrm>
            <a:off x="669601" y="4210241"/>
            <a:ext cx="10882577" cy="170816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Class: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MSc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Subject 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Statistical and Risk Modelling - 3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Chapter: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Unit 4 Chapter 1 (Part 1)</a:t>
            </a:r>
          </a:p>
          <a:p>
            <a:pPr>
              <a:lnSpc>
                <a:spcPct val="150000"/>
              </a:lnSpc>
            </a:pPr>
            <a:r>
              <a:rPr lang="en-GB" b="1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Chapter Name: </a:t>
            </a:r>
            <a:r>
              <a:rPr lang="en-GB" dirty="0">
                <a:solidFill>
                  <a:schemeClr val="tx1">
                    <a:lumMod val="85000"/>
                    <a:lumOff val="15000"/>
                  </a:schemeClr>
                </a:solidFill>
                <a:latin typeface="Roboto Light" panose="02000000000000000000" pitchFamily="2" charset="0"/>
                <a:ea typeface="Roboto Light" panose="02000000000000000000" pitchFamily="2" charset="0"/>
                <a:cs typeface="Microsoft Sans Serif" panose="020B0604020202020204" pitchFamily="34" charset="0"/>
              </a:rPr>
              <a:t>Markov process (Time-homogeneous)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4977403-38A5-422B-B924-39FCC8296375}"/>
              </a:ext>
            </a:extLst>
          </p:cNvPr>
          <p:cNvSpPr txBox="1"/>
          <p:nvPr/>
        </p:nvSpPr>
        <p:spPr>
          <a:xfrm>
            <a:off x="669601" y="3599717"/>
            <a:ext cx="10882577" cy="40011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GB" sz="2000" b="1" i="1" u="sng" dirty="0">
                <a:latin typeface="Roboto Light" panose="02000000000000000000" pitchFamily="2" charset="0"/>
                <a:ea typeface="Roboto Light" panose="02000000000000000000" pitchFamily="2" charset="0"/>
                <a:cs typeface="Segoe UI" pitchFamily="34" charset="0"/>
              </a:rPr>
              <a:t> </a:t>
            </a:r>
            <a:endParaRPr lang="en-GB" sz="2000" i="1" u="sng" dirty="0">
              <a:latin typeface="Roboto Light" panose="02000000000000000000" pitchFamily="2" charset="0"/>
              <a:ea typeface="Roboto Light" panose="02000000000000000000" pitchFamily="2" charset="0"/>
              <a:cs typeface="Segoe UI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3DDDECA-A8FB-4C54-B840-3AD65E2A4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62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7" y="956276"/>
            <a:ext cx="10009036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time-homogeneous health-sickness-death model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4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0260B7C-E8E6-6F37-5ED7-914BD869DD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474608" y="1847165"/>
            <a:ext cx="6025526" cy="352327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5FB31FE-C786-7EF6-AA62-4083E7353400}"/>
              </a:ext>
            </a:extLst>
          </p:cNvPr>
          <p:cNvSpPr txBox="1"/>
          <p:nvPr/>
        </p:nvSpPr>
        <p:spPr>
          <a:xfrm>
            <a:off x="1359613" y="5671335"/>
            <a:ext cx="94727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What will be the transition matrix for the above diagram?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3058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6" y="956276"/>
            <a:ext cx="9937117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time-homogeneous health-sickness-death model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4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DD4461E-5495-DB69-D75C-B582DAF72B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69246" y="2015947"/>
            <a:ext cx="8001000" cy="2552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2767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9372037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Kolmogorov’s forward differential equations 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5.1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3DADDA-8EC3-1938-DDC7-67776EA75F49}"/>
                  </a:ext>
                </a:extLst>
              </p:cNvPr>
              <p:cNvSpPr txBox="1"/>
              <p:nvPr/>
            </p:nvSpPr>
            <p:spPr>
              <a:xfrm>
                <a:off x="1169247" y="1910994"/>
                <a:ext cx="10101503" cy="41880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Transition rates are of fundamental importance in that they characterize fully the distribution of Markov jump processes</a:t>
                </a:r>
                <a:r>
                  <a:rPr lang="en-US" dirty="0"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To</a:t>
                </a: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see this, substitute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in Chapman </a:t>
                </a:r>
                <a:r>
                  <a:rPr lang="en-US" sz="1800" dirty="0" err="1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eqn</a:t>
                </a: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  <m:sup/>
                        <m:e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 </m:t>
                          </m:r>
                        </m:e>
                      </m:nary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𝑖𝑘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)+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𝑆</m:t>
                          </m:r>
                        </m:sub>
                        <m:sup/>
                        <m:e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 </m:t>
                          </m:r>
                        </m:e>
                      </m:nary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𝑖𝑘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𝑜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second equality follows from the relationship: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𝑘𝑗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𝑘𝑗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𝑜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𝑘𝑘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𝑜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𝑘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This leads to the differential equation: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𝒅𝒕</m:t>
                          </m:r>
                        </m:den>
                      </m:f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𝒊𝒋</m:t>
                          </m:r>
                        </m:sub>
                      </m:sSub>
                      <m:r>
                        <a:rPr lang="en-US" sz="1800" b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𝒌</m:t>
                          </m:r>
                          <m:r>
                            <a:rPr lang="en-US" sz="1800" b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𝑺</m:t>
                          </m:r>
                        </m:sub>
                        <m:sup/>
                        <m:e>
                          <m:r>
                            <a:rPr lang="en-US" sz="1800" b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 </m:t>
                          </m:r>
                        </m:e>
                      </m:nary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𝒊𝒌</m:t>
                          </m:r>
                        </m:sub>
                      </m:sSub>
                      <m:r>
                        <a:rPr lang="en-US" sz="1800" b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𝝁</m:t>
                          </m:r>
                        </m:e>
                        <m:sub>
                          <m:r>
                            <a:rPr lang="en-US" sz="1800" b="1" i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𝒌𝒋</m:t>
                          </m:r>
                        </m:sub>
                      </m:sSub>
                      <m:box>
                        <m:box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boxPr>
                        <m:e>
                          <m:r>
                            <a:rPr lang="en-US" sz="1800" b="1" smtClean="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box>
                      <m:r>
                        <m:rPr>
                          <m:nor/>
                        </m:rPr>
                        <a:rPr lang="en-US" sz="1800" b="1" i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all</m:t>
                      </m:r>
                      <m:r>
                        <m:rPr>
                          <m:nor/>
                        </m:rPr>
                        <a:rPr lang="en-US" sz="1800" b="1" i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a:rPr lang="en-US" sz="18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𝒊</m:t>
                      </m:r>
                      <m:r>
                        <a:rPr lang="en-US" sz="1800" b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1800" b="1" i="1" smtClean="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𝒋</m:t>
                      </m:r>
                    </m:oMath>
                  </m:oMathPara>
                </a14:m>
                <a:endParaRPr lang="en-US" sz="1800" b="1" dirty="0">
                  <a:effectLst/>
                  <a:latin typeface="Georgia" panose="02040502050405020303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B33DADDA-8EC3-1938-DDC7-67776EA75F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7" y="1910994"/>
                <a:ext cx="10101503" cy="4188070"/>
              </a:xfrm>
              <a:prstGeom prst="rect">
                <a:avLst/>
              </a:prstGeom>
              <a:blipFill>
                <a:blip r:embed="rId2"/>
                <a:stretch>
                  <a:fillRect l="-543" t="-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43230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9372037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Kolmogorov’s forward differential equations 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5.1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6274EB8-B8A6-E17B-D7BD-78F512D3789D}"/>
                  </a:ext>
                </a:extLst>
              </p:cNvPr>
              <p:cNvSpPr txBox="1"/>
              <p:nvPr/>
            </p:nvSpPr>
            <p:spPr>
              <a:xfrm>
                <a:off x="1169248" y="1972638"/>
                <a:ext cx="9546698" cy="2610523"/>
              </a:xfrm>
              <a:prstGeom prst="rect">
                <a:avLst/>
              </a:prstGeom>
              <a:solidFill>
                <a:srgbClr val="EDEDEE"/>
              </a:solidFill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Kolmogorov's forward differential equations (time-homogeneous case) These can be written in compact (i.e., matrix) form as: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𝑷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𝑷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𝑨</m:t>
                      </m:r>
                    </m:oMath>
                  </m:oMathPara>
                </a14:m>
                <a:endParaRPr lang="en-US" sz="1800" b="1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where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the matrix with entries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𝑘𝑗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Recall that A is often called the generator matrix of the Markov jump process.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endParaRPr lang="en-US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6274EB8-B8A6-E17B-D7BD-78F512D378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8" y="1972638"/>
                <a:ext cx="9546698" cy="2610523"/>
              </a:xfrm>
              <a:prstGeom prst="rect">
                <a:avLst/>
              </a:prstGeom>
              <a:blipFill>
                <a:blip r:embed="rId2"/>
                <a:stretch>
                  <a:fillRect l="-575" t="-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Graphic 5" descr="Closed book">
            <a:extLst>
              <a:ext uri="{FF2B5EF4-FFF2-40B4-BE49-F238E27FC236}">
                <a16:creationId xmlns:a16="http://schemas.microsoft.com/office/drawing/2014/main" id="{1D7E292E-54A1-7224-B26D-33AAC4D463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1941" y="2092141"/>
            <a:ext cx="509545" cy="5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3397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9577521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Kolmogorov’s backward differential equations 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5.2</a:t>
            </a:r>
          </a:p>
        </p:txBody>
      </p:sp>
      <p:pic>
        <p:nvPicPr>
          <p:cNvPr id="4" name="Graphic 3" descr="Closed book">
            <a:extLst>
              <a:ext uri="{FF2B5EF4-FFF2-40B4-BE49-F238E27FC236}">
                <a16:creationId xmlns:a16="http://schemas.microsoft.com/office/drawing/2014/main" id="{5C0BF307-AB44-79D0-5A89-5C5B7AC45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1941" y="2092141"/>
            <a:ext cx="509545" cy="50954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24F78F-E659-21DA-6772-EB1C7A237288}"/>
                  </a:ext>
                </a:extLst>
              </p:cNvPr>
              <p:cNvSpPr txBox="1"/>
              <p:nvPr/>
            </p:nvSpPr>
            <p:spPr>
              <a:xfrm>
                <a:off x="1273996" y="1921267"/>
                <a:ext cx="7872572" cy="2019977"/>
              </a:xfrm>
              <a:prstGeom prst="rect">
                <a:avLst/>
              </a:prstGeom>
              <a:solidFill>
                <a:srgbClr val="EDEDEE"/>
              </a:solidFill>
            </p:spPr>
            <p:txBody>
              <a:bodyPr wrap="square">
                <a:spAutoFit/>
              </a:bodyPr>
              <a:lstStyle/>
              <a:p>
                <a:pPr marL="0" marR="0">
                  <a:lnSpc>
                    <a:spcPct val="15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Kolmogorov's backward differential equations (time-homogeneous case) These can be written in matrix form as:</a:t>
                </a:r>
              </a:p>
              <a:p>
                <a:pPr marL="0" marR="0">
                  <a:lnSpc>
                    <a:spcPct val="150000"/>
                  </a:lnSpc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</m:t>
                          </m:r>
                        </m:num>
                        <m:den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𝒅𝒕</m:t>
                          </m:r>
                        </m:den>
                      </m:f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𝑷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𝑨𝑷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</m:oMath>
                  </m:oMathPara>
                </a14:m>
                <a:endParaRPr lang="en-US" sz="1800" b="1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924F78F-E659-21DA-6772-EB1C7A2372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73996" y="1921267"/>
                <a:ext cx="7872572" cy="2019977"/>
              </a:xfrm>
              <a:prstGeom prst="rect">
                <a:avLst/>
              </a:prstGeom>
              <a:blipFill>
                <a:blip r:embed="rId4"/>
                <a:stretch>
                  <a:fillRect l="-6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250801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9" y="956276"/>
            <a:ext cx="7441352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Kolmogorov’s differential equations 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5.3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24F78F-E659-21DA-6772-EB1C7A237288}"/>
              </a:ext>
            </a:extLst>
          </p:cNvPr>
          <p:cNvSpPr txBox="1"/>
          <p:nvPr/>
        </p:nvSpPr>
        <p:spPr>
          <a:xfrm>
            <a:off x="1273996" y="1921266"/>
            <a:ext cx="2198669" cy="456215"/>
          </a:xfrm>
          <a:prstGeom prst="rect">
            <a:avLst/>
          </a:prstGeom>
          <a:solidFill>
            <a:srgbClr val="EDEDEE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800" b="1" dirty="0">
                <a:effectLst/>
                <a:latin typeface="Segoe UI" panose="020B0502040204020203" pitchFamily="34" charset="0"/>
                <a:ea typeface="Calibri" panose="020F0502020204030204" pitchFamily="34" charset="0"/>
                <a:cs typeface="Segoe UI" panose="020B0502040204020203" pitchFamily="34" charset="0"/>
              </a:rPr>
              <a:t>Elementary Cases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CD010FA-01C5-4807-2114-891C6B968B15}"/>
              </a:ext>
            </a:extLst>
          </p:cNvPr>
          <p:cNvSpPr txBox="1"/>
          <p:nvPr/>
        </p:nvSpPr>
        <p:spPr>
          <a:xfrm>
            <a:off x="1273995" y="2568539"/>
            <a:ext cx="973990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For example, consider the two-decrement model, in which the transition intensities are constant.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Solution to the Kolmogorov equation can be given as: 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30C2186-8516-66A4-E53E-29BF7242EF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30317" y="3168703"/>
            <a:ext cx="4488561" cy="230895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46D5FD6-149C-F0D6-0597-CB8C4750B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2525" y="3944668"/>
            <a:ext cx="4943475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4050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9" y="956276"/>
            <a:ext cx="3906186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Poisson Process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24F78F-E659-21DA-6772-EB1C7A237288}"/>
              </a:ext>
            </a:extLst>
          </p:cNvPr>
          <p:cNvSpPr txBox="1"/>
          <p:nvPr/>
        </p:nvSpPr>
        <p:spPr>
          <a:xfrm>
            <a:off x="1273996" y="1828262"/>
            <a:ext cx="7872572" cy="496674"/>
          </a:xfrm>
          <a:prstGeom prst="rect">
            <a:avLst/>
          </a:prstGeom>
          <a:solidFill>
            <a:srgbClr val="EDEDEE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Holding times and occupancy probabilities</a:t>
            </a:r>
            <a:endParaRPr lang="en-US" sz="1800" b="1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8F9BA4-B79E-59B2-0139-515D17DDE970}"/>
              </a:ext>
            </a:extLst>
          </p:cNvPr>
          <p:cNvSpPr txBox="1"/>
          <p:nvPr/>
        </p:nvSpPr>
        <p:spPr>
          <a:xfrm>
            <a:off x="1262009" y="2569839"/>
            <a:ext cx="96679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Distribution of the first holding time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ABC110-D4E2-6523-50B7-8C8EFA4C76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5915" y="3032862"/>
            <a:ext cx="9236467" cy="2709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0933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9" y="956276"/>
            <a:ext cx="3906186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Poisson Process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24F78F-E659-21DA-6772-EB1C7A237288}"/>
              </a:ext>
            </a:extLst>
          </p:cNvPr>
          <p:cNvSpPr txBox="1"/>
          <p:nvPr/>
        </p:nvSpPr>
        <p:spPr>
          <a:xfrm>
            <a:off x="1273996" y="1828262"/>
            <a:ext cx="7872572" cy="548640"/>
          </a:xfrm>
          <a:prstGeom prst="rect">
            <a:avLst/>
          </a:prstGeom>
          <a:solidFill>
            <a:srgbClr val="EDEDEE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Holding times and occupancy probabilities</a:t>
            </a:r>
            <a:endParaRPr lang="en-US" sz="1800" b="1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8F9BA4-B79E-59B2-0139-515D17DDE970}"/>
              </a:ext>
            </a:extLst>
          </p:cNvPr>
          <p:cNvSpPr txBox="1"/>
          <p:nvPr/>
        </p:nvSpPr>
        <p:spPr>
          <a:xfrm>
            <a:off x="1262009" y="2569839"/>
            <a:ext cx="9667982" cy="30162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Probability that the process goes into state j when it leaves state I</a:t>
            </a:r>
          </a:p>
          <a:p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Given that a time-homogeneous Markov jump process is currently in state </a:t>
            </a:r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, the probability that it moves into state j when it leaves state </a:t>
            </a:r>
            <a:r>
              <a:rPr lang="en-US" dirty="0" err="1">
                <a:latin typeface="Segoe UI" panose="020B0502040204020203" pitchFamily="34" charset="0"/>
                <a:cs typeface="Segoe UI" panose="020B0502040204020203" pitchFamily="34" charset="0"/>
              </a:rPr>
              <a:t>i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is given by: </a:t>
            </a:r>
          </a:p>
          <a:p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Also, given a jump has occurred, the time at which it took place does not affect the probability of the jump being to a particular state</a:t>
            </a:r>
            <a:r>
              <a:rPr lang="en-US" dirty="0"/>
              <a:t>. </a:t>
            </a:r>
            <a:endParaRPr lang="en-US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F023560-BEF9-16B7-4916-5BC2E10470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0991" y="3862387"/>
            <a:ext cx="5610225" cy="866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435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9" y="956276"/>
            <a:ext cx="3906186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Poisson Process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24F78F-E659-21DA-6772-EB1C7A237288}"/>
              </a:ext>
            </a:extLst>
          </p:cNvPr>
          <p:cNvSpPr txBox="1"/>
          <p:nvPr/>
        </p:nvSpPr>
        <p:spPr>
          <a:xfrm>
            <a:off x="1230893" y="1839936"/>
            <a:ext cx="7872572" cy="548640"/>
          </a:xfrm>
          <a:prstGeom prst="rect">
            <a:avLst/>
          </a:prstGeom>
          <a:solidFill>
            <a:srgbClr val="EDEDEE"/>
          </a:solidFill>
        </p:spPr>
        <p:txBody>
          <a:bodyPr wrap="square">
            <a:spAutoFit/>
          </a:bodyPr>
          <a:lstStyle/>
          <a:p>
            <a:pPr marL="0" marR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Holding times and occupancy probabilities</a:t>
            </a:r>
            <a:endParaRPr lang="en-US" sz="1800" b="1" dirty="0">
              <a:effectLst/>
              <a:latin typeface="Segoe UI" panose="020B0502040204020203" pitchFamily="34" charset="0"/>
              <a:ea typeface="Calibri" panose="020F0502020204030204" pitchFamily="34" charset="0"/>
              <a:cs typeface="Segoe UI" panose="020B0502040204020203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8F9BA4-B79E-59B2-0139-515D17DDE970}"/>
              </a:ext>
            </a:extLst>
          </p:cNvPr>
          <p:cNvSpPr txBox="1"/>
          <p:nvPr/>
        </p:nvSpPr>
        <p:spPr>
          <a:xfrm>
            <a:off x="1169249" y="2571139"/>
            <a:ext cx="966798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>
                <a:latin typeface="Segoe UI" panose="020B0502040204020203" pitchFamily="34" charset="0"/>
                <a:cs typeface="Segoe UI" panose="020B0502040204020203" pitchFamily="34" charset="0"/>
              </a:rPr>
              <a:t>Distribution of holding time random variables and occupancy probabilities 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76F3E86-C419-0AA6-CC54-C9C3A7C19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0345" y="3116521"/>
            <a:ext cx="9400853" cy="3422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46460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10440549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Expected time to reach state k starting from state </a:t>
            </a:r>
            <a:r>
              <a:rPr lang="en-US" sz="3600" b="1" dirty="0" err="1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i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85D2195-6129-5618-FB06-25413D09FA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47" y="1799743"/>
            <a:ext cx="10106251" cy="2988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5319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862" y="956276"/>
            <a:ext cx="3484395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Today’s Agenda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CBB6B6-479B-4265-AA8C-0ECDD577C8E2}"/>
              </a:ext>
            </a:extLst>
          </p:cNvPr>
          <p:cNvSpPr txBox="1"/>
          <p:nvPr/>
        </p:nvSpPr>
        <p:spPr>
          <a:xfrm>
            <a:off x="714910" y="1818804"/>
            <a:ext cx="8295881" cy="44813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Time-homogeneous Markov Jump Process</a:t>
            </a:r>
          </a:p>
          <a:p>
            <a:pPr marL="800100" lvl="1" indent="-342900">
              <a:buAutoNum type="arabicPeriod"/>
            </a:pPr>
            <a:r>
              <a:rPr lang="en-IN" dirty="0"/>
              <a:t>Notations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The Chapman-Kolmogorov Equations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Transition Matrix</a:t>
            </a:r>
          </a:p>
          <a:p>
            <a:pPr marL="800100" lvl="1" indent="-342900">
              <a:buAutoNum type="arabicPeriod"/>
            </a:pPr>
            <a:r>
              <a:rPr lang="en-IN" dirty="0"/>
              <a:t>Transition Rates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The time-homogeneous health-sickness-death model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Kolmogorov’s differential equations</a:t>
            </a:r>
          </a:p>
          <a:p>
            <a:pPr marL="800100" lvl="1" indent="-342900">
              <a:buAutoNum type="arabicPeriod"/>
            </a:pPr>
            <a:r>
              <a:rPr lang="en-IN" dirty="0"/>
              <a:t>Forward</a:t>
            </a:r>
          </a:p>
          <a:p>
            <a:pPr marL="800100" lvl="1" indent="-342900">
              <a:buAutoNum type="arabicPeriod"/>
            </a:pPr>
            <a:r>
              <a:rPr lang="en-IN" dirty="0"/>
              <a:t>Backward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Poisson Process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The Jump chain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IN" dirty="0"/>
              <a:t>Maximum Likelihood Estimators </a:t>
            </a:r>
          </a:p>
        </p:txBody>
      </p:sp>
    </p:spTree>
    <p:extLst>
      <p:ext uri="{BB962C8B-B14F-4D97-AF65-F5344CB8AC3E}">
        <p14:creationId xmlns:p14="http://schemas.microsoft.com/office/powerpoint/2010/main" val="25219737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3700703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Jump Chain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7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422944-DA8A-5625-5CCB-9A3B588A69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48" y="1818419"/>
            <a:ext cx="10010775" cy="21526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9814D4-40C1-2259-43CD-75C5F5AA90E9}"/>
                  </a:ext>
                </a:extLst>
              </p:cNvPr>
              <p:cNvSpPr txBox="1"/>
              <p:nvPr/>
            </p:nvSpPr>
            <p:spPr>
              <a:xfrm>
                <a:off x="1253447" y="4206129"/>
                <a:ext cx="9842643" cy="203132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The only way in which the jump chain differs from a standard Markov chain is when the jump process {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𝑋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, t≥ 0} encounters an absorbing state. From that time on it makes no further transitions, implying that time stops for the jump chain. </a:t>
                </a:r>
              </a:p>
              <a:p>
                <a:b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To deal with the jump chain entirely within the framework of Markov chains it is permissible to treat the absorbing state in the same way as for a Markov chain, so that transitions continue to occur, but the chain remains in the same state after the transition.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129814D4-40C1-2259-43CD-75C5F5AA90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3447" y="4206129"/>
                <a:ext cx="9842643" cy="2031325"/>
              </a:xfrm>
              <a:prstGeom prst="rect">
                <a:avLst/>
              </a:prstGeom>
              <a:blipFill>
                <a:blip r:embed="rId3"/>
                <a:stretch>
                  <a:fillRect l="-558" t="-1502" b="-42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266605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7080900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Maximum Likelihood Estimators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543E2C-EE83-1B8E-8952-7D7DDE224538}"/>
              </a:ext>
            </a:extLst>
          </p:cNvPr>
          <p:cNvSpPr txBox="1"/>
          <p:nvPr/>
        </p:nvSpPr>
        <p:spPr>
          <a:xfrm>
            <a:off x="1169248" y="1859623"/>
            <a:ext cx="96597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Consider the illness-death model, which has three states: healthy (H), sick (S) and dead (D):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B674D9-A614-DF83-85AF-1F8B97E8221A}"/>
                  </a:ext>
                </a:extLst>
              </p:cNvPr>
              <p:cNvSpPr txBox="1"/>
              <p:nvPr/>
            </p:nvSpPr>
            <p:spPr>
              <a:xfrm>
                <a:off x="1189795" y="2505219"/>
                <a:ext cx="5673341" cy="260391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The observations in respect of a single life are now: </a:t>
                </a:r>
                <a:b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</a:br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(a) the times between successive transitions; and (b) the numbers of transitions of each type.</a:t>
                </a:r>
              </a:p>
              <a:p>
                <a:endParaRPr lang="en-US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If the transition intensities are constant, each spell of length t in the healthy or sick states contributes a factor of the form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𝜇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𝜎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 or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−</m:t>
                        </m:r>
                        <m:d>
                          <m:dPr>
                            <m:ctrlPr>
                              <a:rPr lang="en-US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</m:e>
                        </m:d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𝑡</m:t>
                        </m:r>
                      </m:sup>
                    </m:sSup>
                  </m:oMath>
                </a14:m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  respectively to the likelihood, so it suffices to record the total waiting time spent in each state.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7B674D9-A614-DF83-85AF-1F8B97E822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795" y="2505219"/>
                <a:ext cx="5673341" cy="2603918"/>
              </a:xfrm>
              <a:prstGeom prst="rect">
                <a:avLst/>
              </a:prstGeom>
              <a:blipFill>
                <a:blip r:embed="rId2"/>
                <a:stretch>
                  <a:fillRect l="-859" t="-1171" r="-322" b="-30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>
            <a:extLst>
              <a:ext uri="{FF2B5EF4-FFF2-40B4-BE49-F238E27FC236}">
                <a16:creationId xmlns:a16="http://schemas.microsoft.com/office/drawing/2014/main" id="{AF0F6E18-CBCF-3F92-FC9D-6713BE1A0E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63136" y="2495596"/>
            <a:ext cx="4004888" cy="2742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4632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7080900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Maximum Likelihood Estimators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1FC6041-0E07-4967-B66C-AF42263A9A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9248" y="1867114"/>
            <a:ext cx="6604946" cy="4355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04075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7080900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Maximum Likelihood Estimators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3870A2-A55D-5E95-862C-E68008B61BF0}"/>
              </a:ext>
            </a:extLst>
          </p:cNvPr>
          <p:cNvSpPr txBox="1"/>
          <p:nvPr/>
        </p:nvSpPr>
        <p:spPr>
          <a:xfrm>
            <a:off x="1169247" y="1869897"/>
            <a:ext cx="9577521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Using lower case symbols for the observed samples as usual, it is easily shown that the likelihood for the four parameters, μ, </a:t>
            </a:r>
            <a:r>
              <a:rPr lang="el-GR" dirty="0">
                <a:latin typeface="Segoe UI" panose="020B0502040204020203" pitchFamily="34" charset="0"/>
                <a:cs typeface="Segoe UI" panose="020B0502040204020203" pitchFamily="34" charset="0"/>
              </a:rPr>
              <a:t>σ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, v, </a:t>
            </a:r>
            <a:r>
              <a:rPr lang="el-GR" dirty="0">
                <a:latin typeface="Segoe UI" panose="020B0502040204020203" pitchFamily="34" charset="0"/>
                <a:cs typeface="Segoe UI" panose="020B0502040204020203" pitchFamily="34" charset="0"/>
              </a:rPr>
              <a:t>ρ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, given the data is proportional to: </a:t>
            </a: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Solving the above likelihood, gives the estimators as: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E876F48-3C80-0A28-AF61-BCFF5D7C89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827" y="2613511"/>
            <a:ext cx="4924425" cy="78105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A9684FA-1BAA-EFB1-E8B4-C85C79BDE0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301" y="4006746"/>
            <a:ext cx="5143500" cy="143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286288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7080900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Maximum Likelihood Estimators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E60B38-A898-A620-0B37-727345A98F23}"/>
              </a:ext>
            </a:extLst>
          </p:cNvPr>
          <p:cNvSpPr txBox="1"/>
          <p:nvPr/>
        </p:nvSpPr>
        <p:spPr>
          <a:xfrm>
            <a:off x="1243173" y="1849349"/>
            <a:ext cx="7903395" cy="400110"/>
          </a:xfrm>
          <a:prstGeom prst="rect">
            <a:avLst/>
          </a:prstGeom>
          <a:solidFill>
            <a:srgbClr val="EDEDEE"/>
          </a:solidFill>
        </p:spPr>
        <p:txBody>
          <a:bodyPr wrap="square">
            <a:spAutoFit/>
          </a:bodyPr>
          <a:lstStyle/>
          <a:p>
            <a:r>
              <a:rPr lang="en-US" sz="2000" b="1" dirty="0"/>
              <a:t>Estimating transition rates in a time-homogeneous Markov jump process </a:t>
            </a:r>
            <a:endParaRPr lang="en-US" sz="2000" b="1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E3CD7A4-5B08-B86F-72DB-73DC5573EE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3173" y="2515449"/>
            <a:ext cx="9842643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246699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7080900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Maximum Likelihood Estimators 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8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4836F1E-24A6-C4D4-9CDC-29ABB831A7F5}"/>
                  </a:ext>
                </a:extLst>
              </p:cNvPr>
              <p:cNvSpPr txBox="1"/>
              <p:nvPr/>
            </p:nvSpPr>
            <p:spPr>
              <a:xfrm>
                <a:off x="1169248" y="1849348"/>
                <a:ext cx="8324073" cy="227902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The maximum likelihood estimator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</m:ctrlPr>
                      </m:sSubPr>
                      <m:e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Segoe UI" panose="020B0502040204020203" pitchFamily="34" charset="0"/>
                          </a:rPr>
                          <m:t>𝜇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  <a:cs typeface="Segoe UI" panose="020B0502040204020203" pitchFamily="34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 has the following properties: </a:t>
                </a:r>
              </a:p>
              <a:p>
                <a:endParaRPr lang="en-US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it is asymptotically normally distributed </a:t>
                </a: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it is asymptotically unbiased </a:t>
                </a:r>
              </a:p>
              <a:p>
                <a:pPr marL="285750" indent="-285750">
                  <a:lnSpc>
                    <a:spcPct val="150000"/>
                  </a:lnSpc>
                  <a:buFont typeface="Arial" panose="020B0604020202020204" pitchFamily="34" charset="0"/>
                  <a:buChar char="•"/>
                </a:pPr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asymptotically, its variance is given by the Cramér-Rao lower bound (CRLB). The formula for the CRLB is given on page 23 of the Tables.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4836F1E-24A6-C4D4-9CDC-29ABB831A7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8" y="1849348"/>
                <a:ext cx="8324073" cy="2279022"/>
              </a:xfrm>
              <a:prstGeom prst="rect">
                <a:avLst/>
              </a:prstGeom>
              <a:blipFill>
                <a:blip r:embed="rId2"/>
                <a:stretch>
                  <a:fillRect l="-659" t="-1337" b="-34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8642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7" y="956276"/>
            <a:ext cx="9485054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Time homogeneous Markov Jump Process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CBB6B6-479B-4265-AA8C-0ECDD577C8E2}"/>
                  </a:ext>
                </a:extLst>
              </p:cNvPr>
              <p:cNvSpPr txBox="1"/>
              <p:nvPr/>
            </p:nvSpPr>
            <p:spPr>
              <a:xfrm>
                <a:off x="1169247" y="2030862"/>
                <a:ext cx="10184552" cy="1015663"/>
              </a:xfrm>
              <a:prstGeom prst="rect">
                <a:avLst/>
              </a:prstGeom>
              <a:solidFill>
                <a:schemeClr val="bg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IN" sz="2000" b="1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Segoe UI" panose="020B0502040204020203" pitchFamily="34" charset="0"/>
                    <a:ea typeface="Roboto" panose="02000000000000000000" pitchFamily="2" charset="0"/>
                    <a:cs typeface="Segoe UI" panose="020B0502040204020203" pitchFamily="34" charset="0"/>
                  </a:rPr>
                  <a:t>Definition</a:t>
                </a:r>
                <a:r>
                  <a:rPr lang="en-IN" sz="2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Segoe UI" panose="020B0502040204020203" pitchFamily="34" charset="0"/>
                    <a:ea typeface="Roboto" panose="02000000000000000000" pitchFamily="2" charset="0"/>
                    <a:cs typeface="Segoe UI" panose="020B0502040204020203" pitchFamily="34" charset="0"/>
                  </a:rPr>
                  <a:t> - </a:t>
                </a:r>
                <a:r>
                  <a:rPr lang="en-US" sz="2000" dirty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Segoe UI" panose="020B0502040204020203" pitchFamily="34" charset="0"/>
                    <a:ea typeface="Roboto" panose="02000000000000000000" pitchFamily="2" charset="0"/>
                    <a:cs typeface="Segoe UI" panose="020B0502040204020203" pitchFamily="34" charset="0"/>
                  </a:rPr>
                  <a:t>T</a:t>
                </a:r>
                <a:r>
                  <a:rPr lang="en-US" sz="2000" dirty="0"/>
                  <a:t>ime-homogeneous Markov jump process are processes in which the transition rates do not vary over time, so the transition probabilities P(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2000" dirty="0"/>
                  <a:t> = j |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2000" dirty="0"/>
                  <a:t> = </a:t>
                </a:r>
                <a:r>
                  <a:rPr lang="en-US" sz="2000" dirty="0" err="1"/>
                  <a:t>i</a:t>
                </a:r>
                <a:r>
                  <a:rPr lang="en-US" sz="2000" dirty="0"/>
                  <a:t>) depend only on the length of the time interval, t – s.</a:t>
                </a:r>
                <a:endParaRPr lang="en-IN" sz="2000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Segoe UI" panose="020B0502040204020203" pitchFamily="34" charset="0"/>
                  <a:ea typeface="Roboto" panose="02000000000000000000" pitchFamily="2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4CBB6B6-479B-4265-AA8C-0ECDD577C8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7" y="2030862"/>
                <a:ext cx="10184552" cy="1015663"/>
              </a:xfrm>
              <a:prstGeom prst="rect">
                <a:avLst/>
              </a:prstGeom>
              <a:blipFill>
                <a:blip r:embed="rId2"/>
                <a:stretch>
                  <a:fillRect l="-659" t="-3593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</a:t>
            </a:r>
          </a:p>
        </p:txBody>
      </p:sp>
      <p:pic>
        <p:nvPicPr>
          <p:cNvPr id="7" name="Graphic 6" descr="Closed book">
            <a:extLst>
              <a:ext uri="{FF2B5EF4-FFF2-40B4-BE49-F238E27FC236}">
                <a16:creationId xmlns:a16="http://schemas.microsoft.com/office/drawing/2014/main" id="{0AD0AAC3-F324-41EC-8B8B-B7D1F22BB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1941" y="2092141"/>
            <a:ext cx="509545" cy="5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082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7" y="956276"/>
            <a:ext cx="2231499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Notations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1.1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7C088F-0D60-4ACE-AA12-484E3C01805A}"/>
              </a:ext>
            </a:extLst>
          </p:cNvPr>
          <p:cNvSpPr/>
          <p:nvPr/>
        </p:nvSpPr>
        <p:spPr>
          <a:xfrm>
            <a:off x="1169247" y="1794959"/>
            <a:ext cx="9443957" cy="868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The non-homogeneous (i.e., time-inhomogeneous) Markov model offers particularly rich, and potentially confusing, opportunities to invent different notations for the same quantities. To try to limit any such confusion, we make the following remarks.</a:t>
            </a:r>
            <a:endParaRPr lang="en-IN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37C330-139D-30F5-0348-B740100614E3}"/>
                  </a:ext>
                </a:extLst>
              </p:cNvPr>
              <p:cNvSpPr txBox="1"/>
              <p:nvPr/>
            </p:nvSpPr>
            <p:spPr>
              <a:xfrm>
                <a:off x="1169246" y="2949010"/>
                <a:ext cx="9443957" cy="318369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We have,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𝒑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𝒊𝒋</m:t>
                        </m:r>
                      </m:sub>
                    </m:sSub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𝒔</m:t>
                    </m:r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𝒕</m:t>
                    </m:r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to mean the probability of the process being in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𝒋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at time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𝒕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, conditional on being in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𝒊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at time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𝒔</m:t>
                    </m:r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≤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𝒕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</a:p>
              <a:p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traditional actuarial notation would reserve the symbol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for duration since time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, in which case the above probability would be expressed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Just as likely, the life table symbol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would be adapted, so that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would be written as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 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  <m:sSubSup>
                      <m:sSub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p>
                    </m:sSubSup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</a:t>
                </a:r>
              </a:p>
              <a:p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We have,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b="1" i="1">
                            <a:effectLst/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𝒊𝒋</m:t>
                        </m:r>
                      </m:sub>
                    </m:sSub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𝒔</m:t>
                    </m:r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to mean the transition rate from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𝒊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to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𝒋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at time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𝒔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</a:t>
                </a:r>
                <a:b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Following the actuarial tradition, the time (or age) may be indicated by a subscript, so that the same rate may be written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𝑠</m:t>
                        </m:r>
                      </m:sub>
                      <m:sup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p>
                    </m:sSubSup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  <a:br>
                  <a:rPr lang="en-US" sz="1800" dirty="0">
                    <a:effectLst/>
                    <a:latin typeface="Georgia" panose="02040502050405020303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</a:br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937C330-139D-30F5-0348-B740100614E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6" y="2949010"/>
                <a:ext cx="9443957" cy="3183692"/>
              </a:xfrm>
              <a:prstGeom prst="rect">
                <a:avLst/>
              </a:prstGeom>
              <a:blipFill>
                <a:blip r:embed="rId2"/>
                <a:stretch>
                  <a:fillRect l="-581" t="-1149" r="-9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2917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6" y="956276"/>
            <a:ext cx="8200785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US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Chapman-Kolmogorov equations</a:t>
            </a:r>
            <a:endParaRPr lang="en-IN" sz="3600" b="1" dirty="0">
              <a:latin typeface="Microsoft Sans Serif" panose="020B0604020202020204" pitchFamily="34" charset="0"/>
              <a:ea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743700-AE06-2FD4-BF25-6AB64FEB219A}"/>
                  </a:ext>
                </a:extLst>
              </p:cNvPr>
              <p:cNvSpPr txBox="1"/>
              <p:nvPr/>
            </p:nvSpPr>
            <p:spPr>
              <a:xfrm>
                <a:off x="1169247" y="1839074"/>
                <a:ext cx="9372037" cy="313085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dirty="0"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Here we</a:t>
                </a: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will </a:t>
                </a:r>
                <a:r>
                  <a:rPr lang="en-US" dirty="0"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consider</a:t>
                </a: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the time-homogeneous case, where probabilities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𝑗</m:t>
                        </m:r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∣</m:t>
                        </m:r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𝑠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</m:d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depend only on the length of the time interval,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transition probabilities of the Markov jump process: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𝑗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∣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e>
                      </m:d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obey the Chapman-Kolmogorov equations: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lnSpc>
                    <a:spcPts val="1200"/>
                  </a:lnSpc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𝒊𝒋</m:t>
                          </m:r>
                        </m:sub>
                      </m:sSub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nary>
                        <m:naryPr>
                          <m:chr m:val="∑"/>
                          <m:limLoc m:val="undOvr"/>
                          <m:grow m:val="on"/>
                          <m:supHide m:val="on"/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𝒌</m:t>
                          </m:r>
                          <m:r>
                            <a:rPr lang="en-US" sz="1800" b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∈</m:t>
                          </m:r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𝑺</m:t>
                          </m:r>
                        </m:sub>
                        <m:sup/>
                        <m:e>
                          <m:r>
                            <a:rPr lang="en-US" sz="1800" b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 </m:t>
                          </m:r>
                        </m:e>
                      </m:nary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𝒊𝒌</m:t>
                          </m:r>
                        </m:sub>
                      </m:sSub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sSub>
                        <m:sSub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𝒑</m:t>
                          </m:r>
                        </m:e>
                        <m:sub>
                          <m: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𝒌𝒋</m:t>
                          </m:r>
                        </m:sub>
                      </m:sSub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box>
                        <m:boxPr>
                          <m:ctrlPr>
                            <a:rPr lang="en-US" sz="1800" b="1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boxPr>
                        <m:e>
                          <m:r>
                            <a:rPr lang="en-US" sz="1800" b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box>
                      <m:r>
                        <m:rPr>
                          <m:nor/>
                        </m:rPr>
                        <a:rPr lang="en-US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 b="1">
                          <a:effectLst/>
                          <a:latin typeface="Georgia" panose="02040502050405020303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all</m:t>
                      </m:r>
                      <m:r>
                        <m:rPr>
                          <m:nor/>
                        </m:rPr>
                        <a:rPr lang="en-US" sz="1800" b="1" i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𝒕</m:t>
                      </m:r>
                      <m:r>
                        <a:rPr lang="en-US" sz="1800" b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&gt;</m:t>
                      </m:r>
                      <m:r>
                        <a:rPr lang="en-US" sz="1800" b="1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𝟎</m:t>
                      </m:r>
                    </m:oMath>
                  </m:oMathPara>
                </a14:m>
                <a:endParaRPr lang="en-US" sz="1800" b="1" dirty="0">
                  <a:effectLst/>
                  <a:latin typeface="Georgia" panose="02040502050405020303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E743700-AE06-2FD4-BF25-6AB64FEB219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7" y="1839074"/>
                <a:ext cx="9372037" cy="3130857"/>
              </a:xfrm>
              <a:prstGeom prst="rect">
                <a:avLst/>
              </a:prstGeom>
              <a:blipFill>
                <a:blip r:embed="rId2"/>
                <a:stretch>
                  <a:fillRect l="-586" t="-975" b="-417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8734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7" y="956276"/>
            <a:ext cx="4810313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The transition Matrix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6F1EB2-9A3A-76AB-77CC-595A7F14F891}"/>
              </a:ext>
            </a:extLst>
          </p:cNvPr>
          <p:cNvSpPr txBox="1"/>
          <p:nvPr/>
        </p:nvSpPr>
        <p:spPr>
          <a:xfrm>
            <a:off x="1169247" y="2109229"/>
            <a:ext cx="918710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374151"/>
                </a:solidFill>
                <a:effectLst/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endParaRPr lang="en-US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5FDC37-BDBD-8437-A601-74EF39A0027A}"/>
                  </a:ext>
                </a:extLst>
              </p:cNvPr>
              <p:cNvSpPr txBox="1"/>
              <p:nvPr/>
            </p:nvSpPr>
            <p:spPr>
              <a:xfrm>
                <a:off x="1169247" y="1972638"/>
                <a:ext cx="9187103" cy="34235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Denoting by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the matrix with entries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, known as the transition matrix, the Chapman Kolmogorov equation reads: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</m:t>
                      </m:r>
                      <m:box>
                        <m:box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boxPr>
                        <m:e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 </m:t>
                          </m:r>
                        </m:e>
                      </m:box>
                      <m:r>
                        <m:rPr>
                          <m:nor/>
                        </m:rPr>
                        <a:rPr lang="en-US" sz="1800" i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for</m:t>
                      </m:r>
                      <m:r>
                        <m:rPr>
                          <m:nor/>
                        </m:rPr>
                        <a:rPr lang="en-US" sz="180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1800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all</m:t>
                      </m:r>
                      <m:r>
                        <m:rPr>
                          <m:nor/>
                        </m:rPr>
                        <a:rPr lang="en-US" sz="1800" i="1">
                          <a:effectLst/>
                          <a:latin typeface="Segoe UI" panose="020B0502040204020203" pitchFamily="34" charset="0"/>
                          <a:ea typeface="Calibri" panose="020F0502020204030204" pitchFamily="34" charset="0"/>
                          <a:cs typeface="Segoe UI" panose="020B0502040204020203" pitchFamily="34" charset="0"/>
                        </a:rPr>
                        <m:t> 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𝑠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𝑡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&gt;0</m:t>
                      </m:r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If we know the transition matrix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and the initial probability distribution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𝑞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𝑃</m:t>
                    </m:r>
                    <m:d>
                      <m:d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sSubPr>
                          <m:e>
                            <m:r>
                              <a:rPr lang="en-US" sz="1800" i="1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𝑋</m:t>
                            </m:r>
                          </m:e>
                          <m:sub>
                            <m:r>
                              <a:rPr lang="en-US" sz="1800">
                                <a:effectLst/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0</m:t>
                            </m:r>
                          </m:sub>
                        </m:s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</m:t>
                        </m:r>
                      </m:e>
                    </m:d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, we can find general probabilities involving the process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by using the Markov property.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For instance, when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0&lt;</m:t>
                    </m:r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1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</m:t>
                    </m:r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2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&lt;…&lt;</m:t>
                    </m:r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𝑡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𝑃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1800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,…,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𝑥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e>
                      </m:d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𝑞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</m:sub>
                      </m:sSub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…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𝑗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</m:sub>
                      </m:sSub>
                      <m:d>
                        <m:d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</m:sub>
                          </m:s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𝑛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A5FDC37-BDBD-8437-A601-74EF39A002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7" y="1972638"/>
                <a:ext cx="9187103" cy="3423501"/>
              </a:xfrm>
              <a:prstGeom prst="rect">
                <a:avLst/>
              </a:prstGeom>
              <a:blipFill>
                <a:blip r:embed="rId2"/>
                <a:stretch>
                  <a:fillRect l="-597" t="-1070" r="-3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7428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4091122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Transition Rates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431A26-02F8-007F-56A0-EACC20C8D9FF}"/>
                  </a:ext>
                </a:extLst>
              </p:cNvPr>
              <p:cNvSpPr txBox="1"/>
              <p:nvPr/>
            </p:nvSpPr>
            <p:spPr>
              <a:xfrm>
                <a:off x="1243172" y="1715784"/>
                <a:ext cx="10356351" cy="51285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>
                    <a:latin typeface="Segoe UI" panose="020B0502040204020203" pitchFamily="34" charset="0"/>
                    <a:cs typeface="Segoe UI" panose="020B0502040204020203" pitchFamily="34" charset="0"/>
                  </a:rPr>
                  <a:t>To differentiate the transition probabilities and avoid technical problems with the mathematics, we will make the following assumption.</a:t>
                </a:r>
              </a:p>
              <a:p>
                <a:endParaRPr lang="en-US" dirty="0"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We will assume that the functions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𝑡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are continuously differentiable. 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Noting that: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(0)=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assumption of differentiability implies the existence of the following quantities: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𝑑</m:t>
                                  </m:r>
                                </m:num>
                                <m:den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𝑑𝑡</m:t>
                                  </m:r>
                                </m:den>
                              </m:f>
                              <m:sSub>
                                <m:sSubPr>
                                  <m:ctrlP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𝑝</m:t>
                                  </m:r>
                                </m:e>
                                <m:sub>
                                  <m:r>
                                    <a:rPr lang="en-US" sz="1800" i="1">
                                      <a:effectLst/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𝑖𝑗</m:t>
                                  </m:r>
                                </m:sub>
                              </m:sSub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(</m:t>
                              </m:r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  <m:r>
                                <a:rPr lang="en-US" sz="1800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)</m:t>
                              </m:r>
                            </m:e>
                          </m:d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𝑡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=0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=</m:t>
                      </m:r>
                      <m:limLow>
                        <m:limLow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limLowPr>
                        <m:e>
                          <m:r>
                            <m:rPr>
                              <m:sty m:val="p"/>
                            </m:rP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lim</m:t>
                          </m:r>
                        </m:e>
                        <m:lim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→0</m:t>
                          </m:r>
                        </m:lim>
                      </m:limLow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 </m:t>
                      </m:r>
                      <m:f>
                        <m:f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𝑝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𝑖𝑗</m:t>
                              </m:r>
                            </m:sub>
                          </m:sSub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  <m:r>
                            <a:rPr lang="en-US" sz="1800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)</m:t>
                          </m:r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𝑖𝑗</m:t>
                              </m:r>
                            </m:sub>
                          </m:sSub>
                        </m:num>
                        <m:den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h</m:t>
                          </m:r>
                        </m:den>
                      </m:f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𝒊𝒋</m:t>
                        </m:r>
                      </m:sub>
                    </m:sSub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the force of transition from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𝒊</m:t>
                    </m:r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to state </a:t>
                </a:r>
                <a14:m>
                  <m:oMath xmlns:m="http://schemas.openxmlformats.org/officeDocument/2006/math"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𝒋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Transition rates in time-homogeneous processes do not vary over time. 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function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𝛿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in the expression above is known as the Kronecker delta.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431A26-02F8-007F-56A0-EACC20C8D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172" y="1715784"/>
                <a:ext cx="10356351" cy="5128520"/>
              </a:xfrm>
              <a:prstGeom prst="rect">
                <a:avLst/>
              </a:prstGeom>
              <a:blipFill>
                <a:blip r:embed="rId2"/>
                <a:stretch>
                  <a:fillRect l="-530" t="-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57207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4091122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Transition Rates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431A26-02F8-007F-56A0-EACC20C8D9FF}"/>
                  </a:ext>
                </a:extLst>
              </p:cNvPr>
              <p:cNvSpPr txBox="1"/>
              <p:nvPr/>
            </p:nvSpPr>
            <p:spPr>
              <a:xfrm>
                <a:off x="1169248" y="1982912"/>
                <a:ext cx="10356351" cy="268073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Equivalently, the following relations hold as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→0(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&gt;0)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: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sSubPr>
                        <m:e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𝑝</m:t>
                          </m:r>
                        </m:e>
                        <m:sub>
                          <m: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  <m:t>𝑖𝑗</m:t>
                          </m:r>
                        </m:sub>
                      </m:sSub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(</m:t>
                      </m:r>
                      <m:r>
                        <a:rPr lang="en-US" sz="1800" i="1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h</m:t>
                      </m:r>
                      <m:r>
                        <a:rPr lang="en-US" sz="1800">
                          <a:effectLst/>
                          <a:latin typeface="Cambria Math" panose="0204050305040603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m:t>)=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1800" i="1">
                              <a:effectLst/>
                              <a:latin typeface="Cambria Math" panose="02040503050406030204" pitchFamily="18" charset="0"/>
                              <a:ea typeface="Calibri" panose="020F0502020204030204" pitchFamily="34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m>
                            <m:mPr>
                              <m:plcHide m:val="on"/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1800" i="1">
                                  <a:effectLst/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𝑖𝑗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𝑜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1+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sSub>
                                  <m:sSubPr>
                                    <m:ctrlP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𝜇</m:t>
                                    </m:r>
                                  </m:e>
                                  <m:sub>
                                    <m:r>
                                      <a:rPr lang="en-US" sz="1800" i="1">
                                        <a:effectLst/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𝑖𝑖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𝑜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h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m:rPr>
                                    <m:nor/>
                                  </m:rPr>
                                  <a:rPr lang="en-US" sz="1800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if</m:t>
                                </m:r>
                                <m:r>
                                  <m:rPr>
                                    <m:nor/>
                                  </m:rPr>
                                  <a:rPr lang="en-US" sz="1800" i="1">
                                    <a:effectLst/>
                                    <a:latin typeface="Segoe UI" panose="020B0502040204020203" pitchFamily="34" charset="0"/>
                                    <a:ea typeface="Calibri" panose="020F0502020204030204" pitchFamily="34" charset="0"/>
                                    <a:cs typeface="Segoe UI" panose="020B0502040204020203" pitchFamily="34" charset="0"/>
                                  </a:rPr>
                                  <m:t> 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𝑖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=</m:t>
                                </m:r>
                                <m:r>
                                  <a:rPr lang="en-US" sz="1800" i="1">
                                    <a:effectLst/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𝑗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1800" dirty="0">
                  <a:effectLst/>
                  <a:latin typeface="Segoe UI" panose="020B0502040204020203" pitchFamily="34" charset="0"/>
                  <a:ea typeface="Calibri" panose="020F0502020204030204" pitchFamily="34" charset="0"/>
                  <a:cs typeface="Segoe UI" panose="020B0502040204020203" pitchFamily="34" charset="0"/>
                </a:endParaRP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interpretation of the first line of is simply that the probability of a transition from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to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during any short time interval </a:t>
                </a:r>
                <a14:m>
                  <m:oMath xmlns:m="http://schemas.openxmlformats.org/officeDocument/2006/math"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[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𝑠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+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]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proportional to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h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; hence the name transition rate or transition intensity given to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C1431A26-02F8-007F-56A0-EACC20C8D9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8" y="1982912"/>
                <a:ext cx="10356351" cy="2680734"/>
              </a:xfrm>
              <a:prstGeom prst="rect">
                <a:avLst/>
              </a:prstGeom>
              <a:blipFill>
                <a:blip r:embed="rId2"/>
                <a:stretch>
                  <a:fillRect l="-530" t="-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38193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248" y="956276"/>
            <a:ext cx="4091122" cy="627083"/>
          </a:xfrm>
          <a:solidFill>
            <a:srgbClr val="FCD3C2"/>
          </a:solidFill>
        </p:spPr>
        <p:txBody>
          <a:bodyPr>
            <a:noAutofit/>
          </a:bodyPr>
          <a:lstStyle/>
          <a:p>
            <a:r>
              <a:rPr lang="en-IN" sz="3600" b="1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Transition Rates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A278003-D43F-47A4-B225-03E95235F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894467-E227-B849-BB10-8705222BB90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E5C057-EDDF-4E70-9B76-F428B5097156}"/>
              </a:ext>
            </a:extLst>
          </p:cNvPr>
          <p:cNvSpPr txBox="1"/>
          <p:nvPr/>
        </p:nvSpPr>
        <p:spPr>
          <a:xfrm>
            <a:off x="336491" y="946651"/>
            <a:ext cx="832757" cy="646331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IN" sz="3600" dirty="0">
                <a:latin typeface="Microsoft Sans Serif" panose="020B0604020202020204" pitchFamily="34" charset="0"/>
                <a:ea typeface="Microsoft Sans Serif" panose="020B0604020202020204" pitchFamily="34" charset="0"/>
                <a:cs typeface="Microsoft Sans Serif" panose="020B0604020202020204" pitchFamily="34" charset="0"/>
              </a:rPr>
              <a:t>3.1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7910D5-D2ED-FB2A-0E61-962B071C004A}"/>
                  </a:ext>
                </a:extLst>
              </p:cNvPr>
              <p:cNvSpPr txBox="1"/>
              <p:nvPr/>
            </p:nvSpPr>
            <p:spPr>
              <a:xfrm>
                <a:off x="1169247" y="1890446"/>
                <a:ext cx="9628891" cy="2783839"/>
              </a:xfrm>
              <a:prstGeom prst="rect">
                <a:avLst/>
              </a:prstGeom>
              <a:solidFill>
                <a:srgbClr val="EDEDEE"/>
              </a:solidFill>
            </p:spPr>
            <p:txBody>
              <a:bodyPr wrap="square">
                <a:spAutoFit/>
              </a:bodyPr>
              <a:lstStyle/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Generator matrix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generator matrix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of a Markov jump process is the matrix of transition rates. In other words, the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</m:t>
                    </m:r>
                    <m:r>
                      <a:rPr lang="en-US" sz="1800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𝑗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</a:t>
                </a:r>
                <a:r>
                  <a:rPr lang="en-US" sz="1800" dirty="0" err="1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</a:t>
                </a: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entry of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𝑖𝑗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Hence each row of the matrix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𝐴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has zero sum.</a:t>
                </a:r>
                <a:b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b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</a:br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relationship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𝒊𝒊</m:t>
                        </m:r>
                      </m:sub>
                    </m:sSub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1800" b="1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−</m:t>
                    </m:r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∑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𝒋</m:t>
                        </m:r>
                        <m:r>
                          <a:rPr lang="en-US" sz="1800" b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≠</m:t>
                        </m:r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</m:t>
                        </m:r>
                      </m:sub>
                    </m:sSub>
                    <m:r>
                      <a:rPr lang="en-US" sz="1800" b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 </m:t>
                    </m:r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𝒊𝒋</m:t>
                        </m:r>
                      </m:sub>
                    </m:sSub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often used as a working definition of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𝝁</m:t>
                        </m:r>
                      </m:e>
                      <m:sub>
                        <m:r>
                          <a:rPr lang="en-US" sz="1800" b="1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𝒊𝒊</m:t>
                        </m:r>
                      </m:sub>
                    </m:sSub>
                  </m:oMath>
                </a14:m>
                <a:r>
                  <a:rPr lang="en-US" sz="1800" b="1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 </a:t>
                </a:r>
              </a:p>
              <a:p>
                <a:pPr marL="0" marR="0">
                  <a:spcBef>
                    <a:spcPts val="0"/>
                  </a:spcBef>
                  <a:spcAft>
                    <a:spcPts val="1200"/>
                  </a:spcAft>
                </a:pPr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The transition rate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𝜇</m:t>
                        </m:r>
                      </m:e>
                      <m:sub>
                        <m:r>
                          <a:rPr lang="en-US" sz="1800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𝑖𝑖</m:t>
                        </m:r>
                      </m:sub>
                    </m:sSub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 is then defined as minus the sum of the transition rates out of state </a:t>
                </a:r>
                <a14:m>
                  <m:oMath xmlns:m="http://schemas.openxmlformats.org/officeDocument/2006/math">
                    <m:r>
                      <a:rPr lang="en-US" sz="1800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𝑖</m:t>
                    </m:r>
                  </m:oMath>
                </a14:m>
                <a:r>
                  <a:rPr lang="en-US" sz="1800" dirty="0">
                    <a:effectLst/>
                    <a:latin typeface="Segoe UI" panose="020B0502040204020203" pitchFamily="34" charset="0"/>
                    <a:ea typeface="Calibri" panose="020F0502020204030204" pitchFamily="34" charset="0"/>
                    <a:cs typeface="Segoe UI" panose="020B0502040204020203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17910D5-D2ED-FB2A-0E61-962B071C00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69247" y="1890446"/>
                <a:ext cx="9628891" cy="2783839"/>
              </a:xfrm>
              <a:prstGeom prst="rect">
                <a:avLst/>
              </a:prstGeom>
              <a:blipFill>
                <a:blip r:embed="rId2"/>
                <a:stretch>
                  <a:fillRect l="-570" t="-875" b="-26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phic 6" descr="Closed book">
            <a:extLst>
              <a:ext uri="{FF2B5EF4-FFF2-40B4-BE49-F238E27FC236}">
                <a16:creationId xmlns:a16="http://schemas.microsoft.com/office/drawing/2014/main" id="{0EF5626A-6E65-319F-4FD8-1FA00080BC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91941" y="2092141"/>
            <a:ext cx="509545" cy="5095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536597"/>
      </p:ext>
    </p:extLst>
  </p:cSld>
  <p:clrMapOvr>
    <a:masterClrMapping/>
  </p:clrMapOvr>
</p:sld>
</file>

<file path=ppt/theme/theme1.xml><?xml version="1.0" encoding="utf-8"?>
<a:theme xmlns:a="http://schemas.openxmlformats.org/drawingml/2006/main" name="IAQS PPT- Zil_ Final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IAQS PPT- Zil_ Final</Template>
  <TotalTime>3568</TotalTime>
  <Words>1503</Words>
  <Application>Microsoft Office PowerPoint</Application>
  <PresentationFormat>Widescreen</PresentationFormat>
  <Paragraphs>167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4" baseType="lpstr">
      <vt:lpstr>Arial</vt:lpstr>
      <vt:lpstr>Calibri</vt:lpstr>
      <vt:lpstr>Cambria Math</vt:lpstr>
      <vt:lpstr>Georgia</vt:lpstr>
      <vt:lpstr>Lora</vt:lpstr>
      <vt:lpstr>Microsoft Sans Serif</vt:lpstr>
      <vt:lpstr>Roboto Light</vt:lpstr>
      <vt:lpstr>Segoe UI</vt:lpstr>
      <vt:lpstr>IAQS PPT- Zil_ Final</vt:lpstr>
      <vt:lpstr>PowerPoint Presentation</vt:lpstr>
      <vt:lpstr>Today’s Agenda</vt:lpstr>
      <vt:lpstr>Time homogeneous Markov Jump Process</vt:lpstr>
      <vt:lpstr>Notations</vt:lpstr>
      <vt:lpstr>The Chapman-Kolmogorov equations</vt:lpstr>
      <vt:lpstr>The transition Matrix</vt:lpstr>
      <vt:lpstr>Transition Rates</vt:lpstr>
      <vt:lpstr>Transition Rates</vt:lpstr>
      <vt:lpstr>Transition Rates</vt:lpstr>
      <vt:lpstr>The time-homogeneous health-sickness-death model</vt:lpstr>
      <vt:lpstr>The time-homogeneous health-sickness-death model</vt:lpstr>
      <vt:lpstr>Kolmogorov’s forward differential equations </vt:lpstr>
      <vt:lpstr>Kolmogorov’s forward differential equations </vt:lpstr>
      <vt:lpstr>Kolmogorov’s backward differential equations </vt:lpstr>
      <vt:lpstr>Kolmogorov’s differential equations </vt:lpstr>
      <vt:lpstr>Poisson Process</vt:lpstr>
      <vt:lpstr>Poisson Process</vt:lpstr>
      <vt:lpstr>Poisson Process</vt:lpstr>
      <vt:lpstr>Expected time to reach state k starting from state i</vt:lpstr>
      <vt:lpstr>The Jump Chain</vt:lpstr>
      <vt:lpstr>Maximum Likelihood Estimators </vt:lpstr>
      <vt:lpstr>Maximum Likelihood Estimators </vt:lpstr>
      <vt:lpstr>Maximum Likelihood Estimators </vt:lpstr>
      <vt:lpstr>Maximum Likelihood Estimators </vt:lpstr>
      <vt:lpstr>Maximum Likelihood Estimators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lokesh</dc:creator>
  <cp:lastModifiedBy>CC770</cp:lastModifiedBy>
  <cp:revision>181</cp:revision>
  <dcterms:created xsi:type="dcterms:W3CDTF">2019-12-10T16:16:08Z</dcterms:created>
  <dcterms:modified xsi:type="dcterms:W3CDTF">2023-09-14T10:37:15Z</dcterms:modified>
</cp:coreProperties>
</file>