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3"/>
  </p:notesMasterIdLst>
  <p:handoutMasterIdLst>
    <p:handoutMasterId r:id="rId14"/>
  </p:handoutMasterIdLst>
  <p:sldIdLst>
    <p:sldId id="258" r:id="rId2"/>
    <p:sldId id="297" r:id="rId3"/>
    <p:sldId id="322" r:id="rId4"/>
    <p:sldId id="339" r:id="rId5"/>
    <p:sldId id="340" r:id="rId6"/>
    <p:sldId id="353" r:id="rId7"/>
    <p:sldId id="365" r:id="rId8"/>
    <p:sldId id="324" r:id="rId9"/>
    <p:sldId id="355" r:id="rId10"/>
    <p:sldId id="357" r:id="rId11"/>
    <p:sldId id="3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EDEE"/>
    <a:srgbClr val="F26724"/>
    <a:srgbClr val="FCD3C2"/>
    <a:srgbClr val="4241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11"/>
    <p:restoredTop sz="94631"/>
  </p:normalViewPr>
  <p:slideViewPr>
    <p:cSldViewPr snapToGrid="0" snapToObjects="1">
      <p:cViewPr varScale="1">
        <p:scale>
          <a:sx n="62" d="100"/>
          <a:sy n="62" d="100"/>
        </p:scale>
        <p:origin x="820" y="5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112" d="100"/>
          <a:sy n="112" d="100"/>
        </p:scale>
        <p:origin x="4320"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C51FF11-E8B5-974A-A7F9-820287719F0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9FAD3D8-BF3E-9A45-BB2E-8741E080B8D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2DB952-2A9F-FE4B-907D-A51DC08421D5}" type="datetimeFigureOut">
              <a:rPr lang="en-US" smtClean="0"/>
              <a:pPr/>
              <a:t>9/14/2023</a:t>
            </a:fld>
            <a:endParaRPr lang="en-US"/>
          </a:p>
        </p:txBody>
      </p:sp>
      <p:sp>
        <p:nvSpPr>
          <p:cNvPr id="4" name="Footer Placeholder 3">
            <a:extLst>
              <a:ext uri="{FF2B5EF4-FFF2-40B4-BE49-F238E27FC236}">
                <a16:creationId xmlns:a16="http://schemas.microsoft.com/office/drawing/2014/main" id="{42494F6D-F76A-CF44-BA2F-D77DC67B5FE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ECBD634-BA8A-AB41-9ED8-BACB999D3F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D8C3D9-14DD-E74E-B615-7E08BDF19FA2}" type="slidenum">
              <a:rPr lang="en-US" smtClean="0"/>
              <a:pPr/>
              <a:t>‹#›</a:t>
            </a:fld>
            <a:endParaRPr lang="en-US"/>
          </a:p>
        </p:txBody>
      </p:sp>
    </p:spTree>
    <p:extLst>
      <p:ext uri="{BB962C8B-B14F-4D97-AF65-F5344CB8AC3E}">
        <p14:creationId xmlns:p14="http://schemas.microsoft.com/office/powerpoint/2010/main" val="2966376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F5C31E-DDC8-4B3B-94FE-94FC773413F3}" type="datetimeFigureOut">
              <a:rPr lang="en-IN" smtClean="0"/>
              <a:pPr/>
              <a:t>14-09-2023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E267C0-6CBB-4AF4-ABD2-EFA4EF607181}" type="slidenum">
              <a:rPr lang="en-IN" smtClean="0"/>
              <a:pPr/>
              <a:t>‹#›</a:t>
            </a:fld>
            <a:endParaRPr lang="en-IN"/>
          </a:p>
        </p:txBody>
      </p:sp>
    </p:spTree>
    <p:extLst>
      <p:ext uri="{BB962C8B-B14F-4D97-AF65-F5344CB8AC3E}">
        <p14:creationId xmlns:p14="http://schemas.microsoft.com/office/powerpoint/2010/main" val="2679852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D7E267C0-6CBB-4AF4-ABD2-EFA4EF607181}" type="slidenum">
              <a:rPr lang="en-IN" smtClean="0"/>
              <a:pPr/>
              <a:t>1</a:t>
            </a:fld>
            <a:endParaRPr lang="en-IN"/>
          </a:p>
        </p:txBody>
      </p:sp>
    </p:spTree>
    <p:extLst>
      <p:ext uri="{BB962C8B-B14F-4D97-AF65-F5344CB8AC3E}">
        <p14:creationId xmlns:p14="http://schemas.microsoft.com/office/powerpoint/2010/main" val="280353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F9D4BDE-E287-D14B-9436-247C8841C012}"/>
              </a:ext>
            </a:extLst>
          </p:cNvPr>
          <p:cNvSpPr/>
          <p:nvPr userDrawn="1"/>
        </p:nvSpPr>
        <p:spPr>
          <a:xfrm>
            <a:off x="2103120" y="3036776"/>
            <a:ext cx="798576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735FC1-5CEE-B747-9055-5200823D0A5B}"/>
              </a:ext>
            </a:extLst>
          </p:cNvPr>
          <p:cNvSpPr>
            <a:spLocks noGrp="1"/>
          </p:cNvSpPr>
          <p:nvPr>
            <p:ph type="ctrTitle"/>
          </p:nvPr>
        </p:nvSpPr>
        <p:spPr>
          <a:xfrm>
            <a:off x="1524000" y="1122363"/>
            <a:ext cx="9144000" cy="2387600"/>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34E948C-D240-724B-9B89-FDB3B14CA3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B29E013-E164-B74C-8152-F72E2338BE26}"/>
              </a:ext>
            </a:extLst>
          </p:cNvPr>
          <p:cNvSpPr>
            <a:spLocks noGrp="1"/>
          </p:cNvSpPr>
          <p:nvPr>
            <p:ph type="dt" sz="half" idx="10"/>
          </p:nvPr>
        </p:nvSpPr>
        <p:spPr/>
        <p:txBody>
          <a:bodyPr/>
          <a:lstStyle/>
          <a:p>
            <a:fld id="{F56DE84A-D62B-46C9-8CCE-2BE75F1CAAA4}" type="datetime1">
              <a:rPr lang="en-US" smtClean="0"/>
              <a:t>9/14/2023</a:t>
            </a:fld>
            <a:endParaRPr lang="en-US"/>
          </a:p>
        </p:txBody>
      </p:sp>
      <p:sp>
        <p:nvSpPr>
          <p:cNvPr id="5" name="Footer Placeholder 4">
            <a:extLst>
              <a:ext uri="{FF2B5EF4-FFF2-40B4-BE49-F238E27FC236}">
                <a16:creationId xmlns:a16="http://schemas.microsoft.com/office/drawing/2014/main" id="{425D46EB-C9BF-4D4A-899F-96B2B054A3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5C178C-3A1C-7846-8C54-B449032D604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88514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C2FCD-18A9-2D42-B84D-D99B187802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D157A0-ACAF-5B44-A359-52C51DEE74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987245-B3C4-3D4E-A6F8-1F1316AD2E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D69965-9BC6-5345-B2D0-6C90A68A75A9}"/>
              </a:ext>
            </a:extLst>
          </p:cNvPr>
          <p:cNvSpPr>
            <a:spLocks noGrp="1"/>
          </p:cNvSpPr>
          <p:nvPr>
            <p:ph type="dt" sz="half" idx="10"/>
          </p:nvPr>
        </p:nvSpPr>
        <p:spPr/>
        <p:txBody>
          <a:bodyPr/>
          <a:lstStyle/>
          <a:p>
            <a:fld id="{E1534061-D9B2-40DA-B7C7-88A4AD587164}" type="datetime1">
              <a:rPr lang="en-US" smtClean="0"/>
              <a:t>9/14/2023</a:t>
            </a:fld>
            <a:endParaRPr lang="en-US"/>
          </a:p>
        </p:txBody>
      </p:sp>
      <p:sp>
        <p:nvSpPr>
          <p:cNvPr id="6" name="Footer Placeholder 5">
            <a:extLst>
              <a:ext uri="{FF2B5EF4-FFF2-40B4-BE49-F238E27FC236}">
                <a16:creationId xmlns:a16="http://schemas.microsoft.com/office/drawing/2014/main" id="{5CD083EE-9E01-C046-A765-6C417A187D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8EA403-D618-0848-BCC5-8393E30CC5E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287247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5EB47-6F41-4044-808C-D09164BA21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5384202-04C0-4C46-A9AD-172B4084BA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21D020-A612-0746-B5D2-61689C50D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2730E1-EAD6-F74C-B572-7FA04F719BB8}"/>
              </a:ext>
            </a:extLst>
          </p:cNvPr>
          <p:cNvSpPr>
            <a:spLocks noGrp="1"/>
          </p:cNvSpPr>
          <p:nvPr>
            <p:ph type="dt" sz="half" idx="10"/>
          </p:nvPr>
        </p:nvSpPr>
        <p:spPr/>
        <p:txBody>
          <a:bodyPr/>
          <a:lstStyle/>
          <a:p>
            <a:fld id="{A8161E93-7896-4E28-9C7C-83567B911287}" type="datetime1">
              <a:rPr lang="en-US" smtClean="0"/>
              <a:t>9/14/2023</a:t>
            </a:fld>
            <a:endParaRPr lang="en-US"/>
          </a:p>
        </p:txBody>
      </p:sp>
      <p:sp>
        <p:nvSpPr>
          <p:cNvPr id="6" name="Footer Placeholder 5">
            <a:extLst>
              <a:ext uri="{FF2B5EF4-FFF2-40B4-BE49-F238E27FC236}">
                <a16:creationId xmlns:a16="http://schemas.microsoft.com/office/drawing/2014/main" id="{7D84F45E-467D-4C47-9DD4-61BC18BA55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A19AC5-4725-C344-A416-7884860E1186}"/>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805540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44886-5ADE-564C-BB6A-3D8F42E8C72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258407-0EDC-CC47-B88F-1C37C2A2BC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D62C5C-7D1C-AA42-A571-92813FE919E3}"/>
              </a:ext>
            </a:extLst>
          </p:cNvPr>
          <p:cNvSpPr>
            <a:spLocks noGrp="1"/>
          </p:cNvSpPr>
          <p:nvPr>
            <p:ph type="dt" sz="half" idx="10"/>
          </p:nvPr>
        </p:nvSpPr>
        <p:spPr/>
        <p:txBody>
          <a:bodyPr/>
          <a:lstStyle/>
          <a:p>
            <a:fld id="{12AE9245-D99C-4350-A1E4-8ACA5200D998}" type="datetime1">
              <a:rPr lang="en-US" smtClean="0"/>
              <a:t>9/14/2023</a:t>
            </a:fld>
            <a:endParaRPr lang="en-US"/>
          </a:p>
        </p:txBody>
      </p:sp>
      <p:sp>
        <p:nvSpPr>
          <p:cNvPr id="5" name="Footer Placeholder 4">
            <a:extLst>
              <a:ext uri="{FF2B5EF4-FFF2-40B4-BE49-F238E27FC236}">
                <a16:creationId xmlns:a16="http://schemas.microsoft.com/office/drawing/2014/main" id="{84E362DE-6775-7745-AE4F-1E49287A73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37C83C-DF1A-B744-B85D-25DF26CF0E9C}"/>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380040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D0C1A9-B6B8-7A4A-9669-B90B750040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F92B24-A8BD-9845-976F-9EA169FDA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D10554-27EF-1E4B-9828-11CBD07233BB}"/>
              </a:ext>
            </a:extLst>
          </p:cNvPr>
          <p:cNvSpPr>
            <a:spLocks noGrp="1"/>
          </p:cNvSpPr>
          <p:nvPr>
            <p:ph type="dt" sz="half" idx="10"/>
          </p:nvPr>
        </p:nvSpPr>
        <p:spPr/>
        <p:txBody>
          <a:bodyPr/>
          <a:lstStyle/>
          <a:p>
            <a:fld id="{C7D24BDB-0078-4158-973F-E3E6497A93FC}" type="datetime1">
              <a:rPr lang="en-US" smtClean="0"/>
              <a:t>9/14/2023</a:t>
            </a:fld>
            <a:endParaRPr lang="en-US"/>
          </a:p>
        </p:txBody>
      </p:sp>
      <p:sp>
        <p:nvSpPr>
          <p:cNvPr id="5" name="Footer Placeholder 4">
            <a:extLst>
              <a:ext uri="{FF2B5EF4-FFF2-40B4-BE49-F238E27FC236}">
                <a16:creationId xmlns:a16="http://schemas.microsoft.com/office/drawing/2014/main" id="{17689FB8-5001-8241-8703-920FCD817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4CAF07-27EB-D341-846D-7AAA3B2BB109}"/>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3634406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10B4C2F3-F090-4117-9A73-FB712B1A2B46}" type="datetime1">
              <a:rPr lang="en-US" smtClean="0"/>
              <a:t>9/14/2023</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068196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7" name="Rectangle 6">
            <a:extLst>
              <a:ext uri="{FF2B5EF4-FFF2-40B4-BE49-F238E27FC236}">
                <a16:creationId xmlns:a16="http://schemas.microsoft.com/office/drawing/2014/main" id="{E576C5AA-7A56-0D43-A989-FF7C0A0B30B5}"/>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F6C8C8A0-14C9-4B51-B118-B3BF93F4C325}" type="datetime1">
              <a:rPr lang="en-US" smtClean="0"/>
              <a:t>9/14/2023</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875853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25D0D-6BE8-0C41-BA4D-F85965321533}"/>
              </a:ext>
            </a:extLst>
          </p:cNvPr>
          <p:cNvPicPr>
            <a:picLocks noChangeAspect="1"/>
          </p:cNvPicPr>
          <p:nvPr userDrawn="1"/>
        </p:nvPicPr>
        <p:blipFill>
          <a:blip r:embed="rId2"/>
          <a:stretch>
            <a:fillRect/>
          </a:stretch>
        </p:blipFill>
        <p:spPr>
          <a:xfrm>
            <a:off x="0" y="0"/>
            <a:ext cx="12192000" cy="923925"/>
          </a:xfrm>
          <a:prstGeom prst="rect">
            <a:avLst/>
          </a:prstGeom>
        </p:spPr>
      </p:pic>
      <p:sp>
        <p:nvSpPr>
          <p:cNvPr id="2" name="Title 1">
            <a:extLst>
              <a:ext uri="{FF2B5EF4-FFF2-40B4-BE49-F238E27FC236}">
                <a16:creationId xmlns:a16="http://schemas.microsoft.com/office/drawing/2014/main" id="{87AC83A2-58A2-8846-B66C-A7B446F1E24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601D6DE7-E41F-E340-8EDF-E5781F3078C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D754E3-7390-2C4D-8224-CE37880B733A}"/>
              </a:ext>
            </a:extLst>
          </p:cNvPr>
          <p:cNvSpPr>
            <a:spLocks noGrp="1"/>
          </p:cNvSpPr>
          <p:nvPr>
            <p:ph type="dt" sz="half" idx="10"/>
          </p:nvPr>
        </p:nvSpPr>
        <p:spPr/>
        <p:txBody>
          <a:bodyPr/>
          <a:lstStyle/>
          <a:p>
            <a:fld id="{B518685B-3EAE-4593-80BF-B0B78B403094}" type="datetime1">
              <a:rPr lang="en-US" smtClean="0"/>
              <a:t>9/14/2023</a:t>
            </a:fld>
            <a:endParaRPr lang="en-US"/>
          </a:p>
        </p:txBody>
      </p:sp>
      <p:sp>
        <p:nvSpPr>
          <p:cNvPr id="5" name="Footer Placeholder 4">
            <a:extLst>
              <a:ext uri="{FF2B5EF4-FFF2-40B4-BE49-F238E27FC236}">
                <a16:creationId xmlns:a16="http://schemas.microsoft.com/office/drawing/2014/main" id="{F85EA47A-749E-2E44-AAD0-0D07B5999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7D71D4-D33D-ED4A-9F8D-86E812B664C8}"/>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63834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B4EEBA9-EE23-8946-8968-D8924F827D80}"/>
              </a:ext>
            </a:extLst>
          </p:cNvPr>
          <p:cNvSpPr/>
          <p:nvPr userDrawn="1"/>
        </p:nvSpPr>
        <p:spPr>
          <a:xfrm>
            <a:off x="838200" y="4104155"/>
            <a:ext cx="7974330"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F8C4045C-76E6-AA4B-9784-A028AC65B7B5}"/>
              </a:ext>
            </a:extLst>
          </p:cNvPr>
          <p:cNvSpPr>
            <a:spLocks noGrp="1"/>
          </p:cNvSpPr>
          <p:nvPr>
            <p:ph type="title"/>
          </p:nvPr>
        </p:nvSpPr>
        <p:spPr>
          <a:xfrm>
            <a:off x="831850" y="1709738"/>
            <a:ext cx="10515600" cy="2852737"/>
          </a:xfrm>
        </p:spPr>
        <p:txBody>
          <a:bodyPr anchor="b">
            <a:normAutofit/>
          </a:bodyPr>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8FF664B1-AD6A-3040-B7D4-0299560F7464}"/>
              </a:ext>
            </a:extLst>
          </p:cNvPr>
          <p:cNvSpPr>
            <a:spLocks noGrp="1"/>
          </p:cNvSpPr>
          <p:nvPr>
            <p:ph type="body" idx="1"/>
          </p:nvPr>
        </p:nvSpPr>
        <p:spPr>
          <a:xfrm>
            <a:off x="831850" y="4589463"/>
            <a:ext cx="10515600" cy="1500187"/>
          </a:xfrm>
        </p:spPr>
        <p:txBody>
          <a:bodyPr>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2BC9A9-EC29-134C-AECE-54DDD5762192}"/>
              </a:ext>
            </a:extLst>
          </p:cNvPr>
          <p:cNvSpPr>
            <a:spLocks noGrp="1"/>
          </p:cNvSpPr>
          <p:nvPr>
            <p:ph type="dt" sz="half" idx="10"/>
          </p:nvPr>
        </p:nvSpPr>
        <p:spPr/>
        <p:txBody>
          <a:bodyPr/>
          <a:lstStyle/>
          <a:p>
            <a:fld id="{BE064318-AB6D-4CF1-B9D5-9FF5C0D3EC3D}" type="datetime1">
              <a:rPr lang="en-US" smtClean="0"/>
              <a:t>9/14/2023</a:t>
            </a:fld>
            <a:endParaRPr lang="en-US"/>
          </a:p>
        </p:txBody>
      </p:sp>
      <p:sp>
        <p:nvSpPr>
          <p:cNvPr id="5" name="Footer Placeholder 4">
            <a:extLst>
              <a:ext uri="{FF2B5EF4-FFF2-40B4-BE49-F238E27FC236}">
                <a16:creationId xmlns:a16="http://schemas.microsoft.com/office/drawing/2014/main" id="{413C8B07-567B-1B47-B220-0338242AFC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ECB435-33FD-3F45-BD2D-6CAA5C288BD0}"/>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196153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479AA76-4E43-164C-ADE7-A0CFA848737A}"/>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14D6AE42-E39B-4948-B321-F19D21FDA6F0}"/>
              </a:ext>
            </a:extLst>
          </p:cNvPr>
          <p:cNvSpPr>
            <a:spLocks noGrp="1"/>
          </p:cNvSpPr>
          <p:nvPr>
            <p:ph type="title"/>
          </p:nvPr>
        </p:nvSpPr>
        <p:spPr>
          <a:xfrm>
            <a:off x="838200" y="681037"/>
            <a:ext cx="10515600" cy="741176"/>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3652A57D-01D7-B54A-B618-27F0B4D8A193}"/>
              </a:ext>
            </a:extLst>
          </p:cNvPr>
          <p:cNvSpPr>
            <a:spLocks noGrp="1"/>
          </p:cNvSpPr>
          <p:nvPr>
            <p:ph sz="half" idx="1"/>
          </p:nvPr>
        </p:nvSpPr>
        <p:spPr>
          <a:xfrm>
            <a:off x="838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1407BB-25DD-5841-BEBF-C394C86F759A}"/>
              </a:ext>
            </a:extLst>
          </p:cNvPr>
          <p:cNvSpPr>
            <a:spLocks noGrp="1"/>
          </p:cNvSpPr>
          <p:nvPr>
            <p:ph sz="half" idx="2"/>
          </p:nvPr>
        </p:nvSpPr>
        <p:spPr>
          <a:xfrm>
            <a:off x="6172200" y="1592261"/>
            <a:ext cx="5181600" cy="45847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B41DED-1195-DE42-BD2F-00971D9CF3C9}"/>
              </a:ext>
            </a:extLst>
          </p:cNvPr>
          <p:cNvSpPr>
            <a:spLocks noGrp="1"/>
          </p:cNvSpPr>
          <p:nvPr>
            <p:ph type="dt" sz="half" idx="10"/>
          </p:nvPr>
        </p:nvSpPr>
        <p:spPr/>
        <p:txBody>
          <a:bodyPr/>
          <a:lstStyle/>
          <a:p>
            <a:fld id="{5C412511-17BA-480B-AA22-F0475074B942}" type="datetime1">
              <a:rPr lang="en-US" smtClean="0"/>
              <a:t>9/14/2023</a:t>
            </a:fld>
            <a:endParaRPr lang="en-US"/>
          </a:p>
        </p:txBody>
      </p:sp>
      <p:sp>
        <p:nvSpPr>
          <p:cNvPr id="6" name="Footer Placeholder 5">
            <a:extLst>
              <a:ext uri="{FF2B5EF4-FFF2-40B4-BE49-F238E27FC236}">
                <a16:creationId xmlns:a16="http://schemas.microsoft.com/office/drawing/2014/main" id="{42CD99B4-9DE9-5D4F-B8CB-B0B831DCAC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5A338-9EE2-7A44-BB15-7A4F0EE12EE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597922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5DACFAD9-90C8-F347-A654-4D6A5F3D495C}"/>
              </a:ext>
            </a:extLst>
          </p:cNvPr>
          <p:cNvSpPr/>
          <p:nvPr userDrawn="1"/>
        </p:nvSpPr>
        <p:spPr>
          <a:xfrm>
            <a:off x="838200" y="914400"/>
            <a:ext cx="6252882" cy="394447"/>
          </a:xfrm>
          <a:prstGeom prst="rect">
            <a:avLst/>
          </a:prstGeom>
          <a:solidFill>
            <a:srgbClr val="FCD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26724"/>
              </a:solidFill>
            </a:endParaRPr>
          </a:p>
        </p:txBody>
      </p:sp>
      <p:sp>
        <p:nvSpPr>
          <p:cNvPr id="2" name="Title 1">
            <a:extLst>
              <a:ext uri="{FF2B5EF4-FFF2-40B4-BE49-F238E27FC236}">
                <a16:creationId xmlns:a16="http://schemas.microsoft.com/office/drawing/2014/main" id="{5F188C31-802D-3D4A-AEA1-3CF8D3E51360}"/>
              </a:ext>
            </a:extLst>
          </p:cNvPr>
          <p:cNvSpPr>
            <a:spLocks noGrp="1"/>
          </p:cNvSpPr>
          <p:nvPr>
            <p:ph type="title"/>
          </p:nvPr>
        </p:nvSpPr>
        <p:spPr>
          <a:xfrm>
            <a:off x="839788" y="653784"/>
            <a:ext cx="10515600" cy="748245"/>
          </a:xfrm>
        </p:spPr>
        <p:txBody>
          <a:bodyPr/>
          <a:lstStyle/>
          <a:p>
            <a:r>
              <a:rPr lang="en-US"/>
              <a:t>Click to edit Master title style</a:t>
            </a:r>
          </a:p>
        </p:txBody>
      </p:sp>
      <p:sp>
        <p:nvSpPr>
          <p:cNvPr id="3" name="Text Placeholder 2">
            <a:extLst>
              <a:ext uri="{FF2B5EF4-FFF2-40B4-BE49-F238E27FC236}">
                <a16:creationId xmlns:a16="http://schemas.microsoft.com/office/drawing/2014/main" id="{CC4FE5C8-995C-2045-9541-E22F351D6320}"/>
              </a:ext>
            </a:extLst>
          </p:cNvPr>
          <p:cNvSpPr>
            <a:spLocks noGrp="1"/>
          </p:cNvSpPr>
          <p:nvPr>
            <p:ph type="body" idx="1" hasCustomPrompt="1"/>
          </p:nvPr>
        </p:nvSpPr>
        <p:spPr>
          <a:xfrm>
            <a:off x="839788" y="1540248"/>
            <a:ext cx="5157787"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C972FE9A-4ED5-9A49-8907-E00133517BD9}"/>
              </a:ext>
            </a:extLst>
          </p:cNvPr>
          <p:cNvSpPr>
            <a:spLocks noGrp="1"/>
          </p:cNvSpPr>
          <p:nvPr>
            <p:ph sz="half" idx="2"/>
          </p:nvPr>
        </p:nvSpPr>
        <p:spPr>
          <a:xfrm>
            <a:off x="839788" y="2411892"/>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A93268-3EB9-3E4E-8206-62780D6EF362}"/>
              </a:ext>
            </a:extLst>
          </p:cNvPr>
          <p:cNvSpPr>
            <a:spLocks noGrp="1"/>
          </p:cNvSpPr>
          <p:nvPr>
            <p:ph type="body" sz="quarter" idx="3" hasCustomPrompt="1"/>
          </p:nvPr>
        </p:nvSpPr>
        <p:spPr>
          <a:xfrm>
            <a:off x="6172200" y="1540248"/>
            <a:ext cx="5183188" cy="733425"/>
          </a:xfrm>
        </p:spPr>
        <p:txBody>
          <a:bodyPr anchor="b">
            <a:normAutofit/>
          </a:bodyPr>
          <a:lstStyle>
            <a:lvl1pPr marL="0" indent="0">
              <a:buNone/>
              <a:defRPr sz="1800" b="1">
                <a:solidFill>
                  <a:srgbClr val="F2672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6" name="Content Placeholder 5">
            <a:extLst>
              <a:ext uri="{FF2B5EF4-FFF2-40B4-BE49-F238E27FC236}">
                <a16:creationId xmlns:a16="http://schemas.microsoft.com/office/drawing/2014/main" id="{0F7A103F-B97E-AC4B-8395-A83886339A83}"/>
              </a:ext>
            </a:extLst>
          </p:cNvPr>
          <p:cNvSpPr>
            <a:spLocks noGrp="1"/>
          </p:cNvSpPr>
          <p:nvPr>
            <p:ph sz="quarter" idx="4"/>
          </p:nvPr>
        </p:nvSpPr>
        <p:spPr>
          <a:xfrm>
            <a:off x="6172200" y="2411892"/>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C337486-CD2B-0E47-8478-E6DFAD595848}"/>
              </a:ext>
            </a:extLst>
          </p:cNvPr>
          <p:cNvSpPr>
            <a:spLocks noGrp="1"/>
          </p:cNvSpPr>
          <p:nvPr>
            <p:ph type="dt" sz="half" idx="10"/>
          </p:nvPr>
        </p:nvSpPr>
        <p:spPr/>
        <p:txBody>
          <a:bodyPr/>
          <a:lstStyle/>
          <a:p>
            <a:fld id="{B633FAEE-F705-432C-9AE3-BBA41384C6B7}" type="datetime1">
              <a:rPr lang="en-US" smtClean="0"/>
              <a:t>9/14/2023</a:t>
            </a:fld>
            <a:endParaRPr lang="en-US"/>
          </a:p>
        </p:txBody>
      </p:sp>
      <p:sp>
        <p:nvSpPr>
          <p:cNvPr id="8" name="Footer Placeholder 7">
            <a:extLst>
              <a:ext uri="{FF2B5EF4-FFF2-40B4-BE49-F238E27FC236}">
                <a16:creationId xmlns:a16="http://schemas.microsoft.com/office/drawing/2014/main" id="{841F7CA1-18DC-1048-81B7-3AEEF05235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A00F5B-6C2E-1249-9089-697CD51F87F7}"/>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4277132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0B06C-BB5A-E94D-8257-CE9F2465C3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F49A010-5D43-FF48-A7E1-D39F6B610503}"/>
              </a:ext>
            </a:extLst>
          </p:cNvPr>
          <p:cNvSpPr>
            <a:spLocks noGrp="1"/>
          </p:cNvSpPr>
          <p:nvPr>
            <p:ph type="dt" sz="half" idx="10"/>
          </p:nvPr>
        </p:nvSpPr>
        <p:spPr/>
        <p:txBody>
          <a:bodyPr/>
          <a:lstStyle/>
          <a:p>
            <a:fld id="{450D5B7E-27A8-4602-AC3F-67E138344E83}" type="datetime1">
              <a:rPr lang="en-US" smtClean="0"/>
              <a:t>9/14/2023</a:t>
            </a:fld>
            <a:endParaRPr lang="en-US"/>
          </a:p>
        </p:txBody>
      </p:sp>
      <p:sp>
        <p:nvSpPr>
          <p:cNvPr id="4" name="Footer Placeholder 3">
            <a:extLst>
              <a:ext uri="{FF2B5EF4-FFF2-40B4-BE49-F238E27FC236}">
                <a16:creationId xmlns:a16="http://schemas.microsoft.com/office/drawing/2014/main" id="{67A81710-55F1-C44B-AEA2-848E391E55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7F2312-0DA6-C24E-977A-1ECD1A02467B}"/>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837916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9213DB-325C-5A40-9859-AE202B123556}"/>
              </a:ext>
            </a:extLst>
          </p:cNvPr>
          <p:cNvSpPr>
            <a:spLocks noGrp="1"/>
          </p:cNvSpPr>
          <p:nvPr>
            <p:ph type="dt" sz="half" idx="10"/>
          </p:nvPr>
        </p:nvSpPr>
        <p:spPr/>
        <p:txBody>
          <a:bodyPr/>
          <a:lstStyle/>
          <a:p>
            <a:fld id="{2D71CB5C-427A-4584-925E-E12BB81F88B0}" type="datetime1">
              <a:rPr lang="en-US" smtClean="0"/>
              <a:t>9/14/2023</a:t>
            </a:fld>
            <a:endParaRPr lang="en-US"/>
          </a:p>
        </p:txBody>
      </p:sp>
      <p:sp>
        <p:nvSpPr>
          <p:cNvPr id="3" name="Footer Placeholder 2">
            <a:extLst>
              <a:ext uri="{FF2B5EF4-FFF2-40B4-BE49-F238E27FC236}">
                <a16:creationId xmlns:a16="http://schemas.microsoft.com/office/drawing/2014/main" id="{C0538230-B643-014A-ABCC-47983A0E3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3C0FE8-804A-DC4B-8CDC-DAFFE5BA181D}"/>
              </a:ext>
            </a:extLst>
          </p:cNvPr>
          <p:cNvSpPr>
            <a:spLocks noGrp="1"/>
          </p:cNvSpPr>
          <p:nvPr>
            <p:ph type="sldNum" sz="quarter" idx="12"/>
          </p:nvPr>
        </p:nvSpPr>
        <p:spPr/>
        <p:txBody>
          <a:bodyPr/>
          <a:lstStyle/>
          <a:p>
            <a:fld id="{47894467-E227-B849-BB10-8705222BB906}" type="slidenum">
              <a:rPr lang="en-US" smtClean="0"/>
              <a:pPr/>
              <a:t>‹#›</a:t>
            </a:fld>
            <a:endParaRPr lang="en-US"/>
          </a:p>
        </p:txBody>
      </p:sp>
    </p:spTree>
    <p:extLst>
      <p:ext uri="{BB962C8B-B14F-4D97-AF65-F5344CB8AC3E}">
        <p14:creationId xmlns:p14="http://schemas.microsoft.com/office/powerpoint/2010/main" val="241019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200E407-BF2E-FE42-9041-5EAF752A2328}"/>
              </a:ext>
            </a:extLst>
          </p:cNvPr>
          <p:cNvSpPr>
            <a:spLocks noGrp="1"/>
          </p:cNvSpPr>
          <p:nvPr>
            <p:ph type="title"/>
          </p:nvPr>
        </p:nvSpPr>
        <p:spPr>
          <a:xfrm>
            <a:off x="838200" y="681037"/>
            <a:ext cx="10515600" cy="7411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FCBBD1-7D0F-8E4D-A35C-839603DFEB15}"/>
              </a:ext>
            </a:extLst>
          </p:cNvPr>
          <p:cNvSpPr>
            <a:spLocks noGrp="1"/>
          </p:cNvSpPr>
          <p:nvPr>
            <p:ph type="body" idx="1"/>
          </p:nvPr>
        </p:nvSpPr>
        <p:spPr>
          <a:xfrm>
            <a:off x="838200" y="1422213"/>
            <a:ext cx="10515600" cy="4754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CAE55C9-EA11-A545-B6D1-B29601E192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b="0" i="0">
                <a:solidFill>
                  <a:schemeClr val="tx1">
                    <a:tint val="75000"/>
                  </a:schemeClr>
                </a:solidFill>
                <a:latin typeface="Roboto Light" panose="02000000000000000000" pitchFamily="2" charset="0"/>
                <a:ea typeface="Roboto Light" panose="02000000000000000000" pitchFamily="2" charset="0"/>
              </a:defRPr>
            </a:lvl1pPr>
          </a:lstStyle>
          <a:p>
            <a:fld id="{44A2940B-35D4-49CA-895E-314339AA1CED}" type="datetime1">
              <a:rPr lang="en-US" smtClean="0"/>
              <a:t>9/14/2023</a:t>
            </a:fld>
            <a:endParaRPr lang="en-US"/>
          </a:p>
        </p:txBody>
      </p:sp>
      <p:sp>
        <p:nvSpPr>
          <p:cNvPr id="5" name="Footer Placeholder 4">
            <a:extLst>
              <a:ext uri="{FF2B5EF4-FFF2-40B4-BE49-F238E27FC236}">
                <a16:creationId xmlns:a16="http://schemas.microsoft.com/office/drawing/2014/main" id="{EBF599D3-BB28-E74A-9C09-D5B0DC923C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b="0" i="0">
                <a:solidFill>
                  <a:schemeClr val="tx1">
                    <a:tint val="75000"/>
                  </a:schemeClr>
                </a:solidFill>
                <a:latin typeface="Roboto Light" panose="02000000000000000000" pitchFamily="2" charset="0"/>
                <a:ea typeface="Roboto Light" panose="02000000000000000000" pitchFamily="2" charset="0"/>
              </a:defRPr>
            </a:lvl1pPr>
          </a:lstStyle>
          <a:p>
            <a:endParaRPr lang="en-US"/>
          </a:p>
        </p:txBody>
      </p:sp>
      <p:sp>
        <p:nvSpPr>
          <p:cNvPr id="6" name="Slide Number Placeholder 5">
            <a:extLst>
              <a:ext uri="{FF2B5EF4-FFF2-40B4-BE49-F238E27FC236}">
                <a16:creationId xmlns:a16="http://schemas.microsoft.com/office/drawing/2014/main" id="{88BBCD0B-C696-234C-8B40-BDF0AB4579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100" b="0" i="0">
                <a:solidFill>
                  <a:schemeClr val="tx1">
                    <a:tint val="75000"/>
                  </a:schemeClr>
                </a:solidFill>
                <a:latin typeface="Roboto Light" panose="02000000000000000000" pitchFamily="2" charset="0"/>
                <a:ea typeface="Roboto Light" panose="02000000000000000000" pitchFamily="2" charset="0"/>
              </a:defRPr>
            </a:lvl1pPr>
          </a:lstStyle>
          <a:p>
            <a:fld id="{47894467-E227-B849-BB10-8705222BB906}" type="slidenum">
              <a:rPr lang="en-US" smtClean="0"/>
              <a:pPr/>
              <a:t>‹#›</a:t>
            </a:fld>
            <a:endParaRPr lang="en-US"/>
          </a:p>
        </p:txBody>
      </p:sp>
    </p:spTree>
    <p:extLst>
      <p:ext uri="{BB962C8B-B14F-4D97-AF65-F5344CB8AC3E}">
        <p14:creationId xmlns:p14="http://schemas.microsoft.com/office/powerpoint/2010/main" val="690398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hdr="0" ftr="0" dt="0"/>
  <p:txStyles>
    <p:titleStyle>
      <a:lvl1pPr algn="l" defTabSz="914400" rtl="0" eaLnBrk="1" latinLnBrk="0" hangingPunct="1">
        <a:lnSpc>
          <a:spcPct val="90000"/>
        </a:lnSpc>
        <a:spcBef>
          <a:spcPct val="0"/>
        </a:spcBef>
        <a:buNone/>
        <a:defRPr sz="3200" kern="1200">
          <a:solidFill>
            <a:schemeClr val="tx1"/>
          </a:solidFill>
          <a:latin typeface="Lora" pitchFamily="2" charset="77"/>
          <a:ea typeface="+mj-ea"/>
          <a:cs typeface="+mj-cs"/>
        </a:defRPr>
      </a:lvl1pPr>
    </p:titleStyle>
    <p:bodyStyle>
      <a:lvl1pPr marL="0" indent="0" algn="l" defTabSz="914400" rtl="0" eaLnBrk="1" latinLnBrk="0" hangingPunct="1">
        <a:lnSpc>
          <a:spcPct val="110000"/>
        </a:lnSpc>
        <a:spcBef>
          <a:spcPts val="1000"/>
        </a:spcBef>
        <a:spcAft>
          <a:spcPts val="500"/>
        </a:spcAft>
        <a:buFont typeface="Arial" panose="020B0604020202020204" pitchFamily="34" charset="0"/>
        <a:buNone/>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1pPr>
      <a:lvl2pPr marL="6858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2pPr>
      <a:lvl3pPr marL="11430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3pPr>
      <a:lvl4pPr marL="16002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4pPr>
      <a:lvl5pPr marL="2057400" indent="-228600" algn="l" defTabSz="914400" rtl="0" eaLnBrk="1" latinLnBrk="0" hangingPunct="1">
        <a:lnSpc>
          <a:spcPct val="110000"/>
        </a:lnSpc>
        <a:spcBef>
          <a:spcPts val="500"/>
        </a:spcBef>
        <a:spcAft>
          <a:spcPts val="500"/>
        </a:spcAft>
        <a:buFont typeface="Arial" panose="020B0604020202020204" pitchFamily="34" charset="0"/>
        <a:buChar char="•"/>
        <a:defRPr sz="1400" b="0" i="0" kern="1200">
          <a:solidFill>
            <a:schemeClr val="tx1">
              <a:lumMod val="65000"/>
              <a:lumOff val="35000"/>
            </a:schemeClr>
          </a:solidFill>
          <a:latin typeface="Roboto Light" panose="02000000000000000000" pitchFamily="2" charset="0"/>
          <a:ea typeface="Roboto Light"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2E1DFC-8F4A-6941-A280-A0C6B7D61A33}"/>
              </a:ext>
            </a:extLst>
          </p:cNvPr>
          <p:cNvPicPr>
            <a:picLocks noChangeAspect="1"/>
          </p:cNvPicPr>
          <p:nvPr/>
        </p:nvPicPr>
        <p:blipFill>
          <a:blip r:embed="rId3"/>
          <a:stretch>
            <a:fillRect/>
          </a:stretch>
        </p:blipFill>
        <p:spPr>
          <a:xfrm>
            <a:off x="413786" y="1595595"/>
            <a:ext cx="4466105" cy="1122054"/>
          </a:xfrm>
          <a:prstGeom prst="rect">
            <a:avLst/>
          </a:prstGeom>
        </p:spPr>
      </p:pic>
      <p:sp>
        <p:nvSpPr>
          <p:cNvPr id="72" name="TextBox 71">
            <a:extLst>
              <a:ext uri="{FF2B5EF4-FFF2-40B4-BE49-F238E27FC236}">
                <a16:creationId xmlns:a16="http://schemas.microsoft.com/office/drawing/2014/main" id="{9D5FC421-D452-403F-A269-BF3744BA5E3B}"/>
              </a:ext>
            </a:extLst>
          </p:cNvPr>
          <p:cNvSpPr txBox="1"/>
          <p:nvPr/>
        </p:nvSpPr>
        <p:spPr>
          <a:xfrm>
            <a:off x="669601" y="4210241"/>
            <a:ext cx="10882577" cy="1708160"/>
          </a:xfrm>
          <a:prstGeom prst="rect">
            <a:avLst/>
          </a:prstGeom>
          <a:solidFill>
            <a:schemeClr val="accent2">
              <a:lumMod val="40000"/>
              <a:lumOff val="60000"/>
            </a:schemeClr>
          </a:solidFill>
        </p:spPr>
        <p:txBody>
          <a:bodyPr wrap="square" rtlCol="0" anchor="ctr">
            <a:spAutoFit/>
          </a:bodyPr>
          <a:lstStyle/>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Class:  </a:t>
            </a:r>
            <a:r>
              <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MSc</a:t>
            </a: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Subject : </a:t>
            </a:r>
            <a:r>
              <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Statistical and Risk Modelling - 3</a:t>
            </a: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Chapter: </a:t>
            </a:r>
            <a:r>
              <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Unit 4 Chapter 1 (Part 2)</a:t>
            </a:r>
          </a:p>
          <a:p>
            <a:pPr>
              <a:lnSpc>
                <a:spcPct val="150000"/>
              </a:lnSpc>
            </a:pPr>
            <a:r>
              <a:rPr lang="en-GB" b="1"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Chapter Name: </a:t>
            </a:r>
            <a:r>
              <a:rPr lang="en-GB" dirty="0">
                <a:solidFill>
                  <a:schemeClr val="tx1">
                    <a:lumMod val="85000"/>
                    <a:lumOff val="15000"/>
                  </a:schemeClr>
                </a:solidFill>
                <a:latin typeface="Roboto Light" panose="02000000000000000000" pitchFamily="2" charset="0"/>
                <a:ea typeface="Roboto Light" panose="02000000000000000000" pitchFamily="2" charset="0"/>
                <a:cs typeface="Microsoft Sans Serif" panose="020B0604020202020204" pitchFamily="34" charset="0"/>
              </a:rPr>
              <a:t>Markov process (Time-inhomogeneous)</a:t>
            </a:r>
          </a:p>
        </p:txBody>
      </p:sp>
      <p:sp>
        <p:nvSpPr>
          <p:cNvPr id="5" name="TextBox 4">
            <a:extLst>
              <a:ext uri="{FF2B5EF4-FFF2-40B4-BE49-F238E27FC236}">
                <a16:creationId xmlns:a16="http://schemas.microsoft.com/office/drawing/2014/main" id="{24977403-38A5-422B-B924-39FCC8296375}"/>
              </a:ext>
            </a:extLst>
          </p:cNvPr>
          <p:cNvSpPr txBox="1"/>
          <p:nvPr/>
        </p:nvSpPr>
        <p:spPr>
          <a:xfrm>
            <a:off x="669601" y="3599717"/>
            <a:ext cx="10882577" cy="400110"/>
          </a:xfrm>
          <a:prstGeom prst="rect">
            <a:avLst/>
          </a:prstGeom>
          <a:solidFill>
            <a:schemeClr val="bg2"/>
          </a:solidFill>
        </p:spPr>
        <p:txBody>
          <a:bodyPr wrap="square" rtlCol="0">
            <a:spAutoFit/>
          </a:bodyPr>
          <a:lstStyle/>
          <a:p>
            <a:r>
              <a:rPr lang="en-GB" sz="2000" b="1" i="1" u="sng" dirty="0">
                <a:latin typeface="Roboto Light" panose="02000000000000000000" pitchFamily="2" charset="0"/>
                <a:ea typeface="Roboto Light" panose="02000000000000000000" pitchFamily="2" charset="0"/>
                <a:cs typeface="Segoe UI" pitchFamily="34" charset="0"/>
              </a:rPr>
              <a:t> </a:t>
            </a:r>
            <a:endParaRPr lang="en-GB" sz="2000" i="1" u="sng" dirty="0">
              <a:latin typeface="Roboto Light" panose="02000000000000000000" pitchFamily="2" charset="0"/>
              <a:ea typeface="Roboto Light" panose="02000000000000000000" pitchFamily="2" charset="0"/>
              <a:cs typeface="Segoe UI" pitchFamily="34" charset="0"/>
            </a:endParaRPr>
          </a:p>
        </p:txBody>
      </p:sp>
      <p:sp>
        <p:nvSpPr>
          <p:cNvPr id="2" name="Slide Number Placeholder 1">
            <a:extLst>
              <a:ext uri="{FF2B5EF4-FFF2-40B4-BE49-F238E27FC236}">
                <a16:creationId xmlns:a16="http://schemas.microsoft.com/office/drawing/2014/main" id="{43DDDECA-A8FB-4C54-B840-3AD65E2A4C2D}"/>
              </a:ext>
            </a:extLst>
          </p:cNvPr>
          <p:cNvSpPr>
            <a:spLocks noGrp="1"/>
          </p:cNvSpPr>
          <p:nvPr>
            <p:ph type="sldNum" sz="quarter" idx="12"/>
          </p:nvPr>
        </p:nvSpPr>
        <p:spPr/>
        <p:txBody>
          <a:bodyPr/>
          <a:lstStyle/>
          <a:p>
            <a:fld id="{47894467-E227-B849-BB10-8705222BB906}" type="slidenum">
              <a:rPr lang="en-US" smtClean="0"/>
              <a:pPr/>
              <a:t>1</a:t>
            </a:fld>
            <a:endParaRPr lang="en-US"/>
          </a:p>
        </p:txBody>
      </p:sp>
    </p:spTree>
    <p:extLst>
      <p:ext uri="{BB962C8B-B14F-4D97-AF65-F5344CB8AC3E}">
        <p14:creationId xmlns:p14="http://schemas.microsoft.com/office/powerpoint/2010/main" val="2065762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440549" cy="627083"/>
          </a:xfrm>
          <a:solidFill>
            <a:srgbClr val="FCD3C2"/>
          </a:solidFill>
        </p:spPr>
        <p:txBody>
          <a:bodyPr>
            <a:noAutofit/>
          </a:bodyPr>
          <a:lstStyle/>
          <a:p>
            <a:r>
              <a:rPr lang="en-US" b="1" dirty="0">
                <a:latin typeface="Microsoft Sans Serif" panose="020B0604020202020204" pitchFamily="34" charset="0"/>
                <a:ea typeface="Microsoft Sans Serif" panose="020B0604020202020204" pitchFamily="34" charset="0"/>
                <a:cs typeface="Microsoft Sans Serif" panose="020B0604020202020204" pitchFamily="34" charset="0"/>
              </a:rPr>
              <a:t>Integrated form of the Kolmogorov backward equations </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10</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6.1</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AF4B463-67CF-2321-A682-9D9E1847EC40}"/>
                  </a:ext>
                </a:extLst>
              </p:cNvPr>
              <p:cNvSpPr txBox="1"/>
              <p:nvPr/>
            </p:nvSpPr>
            <p:spPr>
              <a:xfrm>
                <a:off x="1169248" y="1638160"/>
                <a:ext cx="10184552" cy="5080878"/>
              </a:xfrm>
              <a:prstGeom prst="rect">
                <a:avLst/>
              </a:prstGeom>
              <a:noFill/>
            </p:spPr>
            <p:txBody>
              <a:bodyPr wrap="square">
                <a:spAutoFit/>
              </a:bodyPr>
              <a:lstStyle/>
              <a:p>
                <a:pPr/>
                <a14:m>
                  <m:oMathPara xmlns:m="http://schemas.openxmlformats.org/officeDocument/2006/math">
                    <m:oMathParaPr>
                      <m:jc m:val="left"/>
                    </m:oMathParaPr>
                    <m:oMath xmlns:m="http://schemas.openxmlformats.org/officeDocument/2006/math">
                      <m:r>
                        <m:rPr>
                          <m:nor/>
                        </m:rPr>
                        <a:rPr lang="en-US" sz="1800" b="1" smtClean="0">
                          <a:effectLst/>
                          <a:latin typeface="Segoe UI" panose="020B0502040204020203" pitchFamily="34" charset="0"/>
                          <a:ea typeface="Calibri" panose="020F0502020204030204" pitchFamily="34" charset="0"/>
                          <a:cs typeface="Segoe UI" panose="020B0502040204020203" pitchFamily="34" charset="0"/>
                        </a:rPr>
                        <m:t>Backward</m:t>
                      </m:r>
                      <m:r>
                        <m:rPr>
                          <m:nor/>
                        </m:rPr>
                        <a:rPr lang="en-US" sz="1800" b="1" smtClean="0">
                          <a:effectLst/>
                          <a:latin typeface="Segoe UI" panose="020B0502040204020203" pitchFamily="34" charset="0"/>
                          <a:ea typeface="Calibri" panose="020F0502020204030204" pitchFamily="34" charset="0"/>
                          <a:cs typeface="Segoe UI" panose="020B0502040204020203" pitchFamily="34" charset="0"/>
                        </a:rPr>
                        <m:t>:</m:t>
                      </m:r>
                      <m:r>
                        <m:rPr>
                          <m:nor/>
                        </m:rPr>
                        <a:rPr lang="en-US" sz="1800" b="1" i="1" smtClean="0">
                          <a:effectLst/>
                          <a:latin typeface="Segoe UI" panose="020B0502040204020203" pitchFamily="34" charset="0"/>
                          <a:ea typeface="Calibri" panose="020F0502020204030204" pitchFamily="34" charset="0"/>
                          <a:cs typeface="Segoe UI" panose="020B0502040204020203" pitchFamily="34" charset="0"/>
                        </a:rPr>
                        <m:t> </m:t>
                      </m:r>
                      <m:box>
                        <m:boxPr>
                          <m:ctrlPr>
                            <a:rPr lang="en-US" b="1" i="1">
                              <a:effectLst/>
                              <a:latin typeface="Cambria Math" panose="02040503050406030204" pitchFamily="18" charset="0"/>
                            </a:rPr>
                          </m:ctrlPr>
                        </m:boxPr>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box>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𝒊𝒋</m:t>
                          </m:r>
                        </m:sub>
                      </m:sSub>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e>
                      </m:d>
                      <m:r>
                        <a:rPr lang="en-US" sz="1800" b="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b="1" i="1">
                              <a:effectLst/>
                              <a:latin typeface="Cambria Math" panose="020405030504060302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𝒍</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nary>
                        <m:naryPr>
                          <m:limLoc m:val="subSup"/>
                          <m:grow m:val="on"/>
                          <m:ctrlPr>
                            <a:rPr lang="en-US" b="1" i="1">
                              <a:effectLst/>
                              <a:latin typeface="Cambria Math" panose="020405030504060302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𝟎</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b="1" i="1">
                                  <a:latin typeface="Cambria Math" panose="02040503050406030204" pitchFamily="18" charset="0"/>
                                  <a:cs typeface="Times New Roman" panose="02020603050405020304" pitchFamily="18" charset="0"/>
                                </a:rPr>
                              </m:ctrlPr>
                            </m:accPr>
                            <m:e>
                              <m:r>
                                <a:rPr lang="en-US" b="1" i="1">
                                  <a:latin typeface="Cambria Math" panose="02040503050406030204" pitchFamily="18" charset="0"/>
                                  <a:cs typeface="Times New Roman" panose="02020603050405020304" pitchFamily="18" charset="0"/>
                                </a:rPr>
                                <m:t>𝒊𝒊</m:t>
                              </m:r>
                            </m:e>
                          </m:acc>
                        </m:sub>
                      </m:sSub>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e>
                      </m:d>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𝒊𝒌</m:t>
                          </m:r>
                        </m:sub>
                      </m:sSub>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e>
                      </m:d>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𝒌𝒋</m:t>
                          </m:r>
                        </m:sub>
                      </m:sSub>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e>
                      </m:d>
                      <m:r>
                        <a:rPr lang="en-US" sz="1800" b="1" i="1">
                          <a:effectLst/>
                          <a:latin typeface="Cambria Math" panose="02040503050406030204" pitchFamily="18" charset="0"/>
                          <a:ea typeface="Calibri" panose="020F0502020204030204" pitchFamily="34" charset="0"/>
                          <a:cs typeface="Times New Roman" panose="02020603050405020304" pitchFamily="18" charset="0"/>
                        </a:rPr>
                        <m:t>𝒅𝒘</m:t>
                      </m:r>
                      <m:box>
                        <m:boxPr>
                          <m:ctrlPr>
                            <a:rPr lang="en-US" b="1" i="1">
                              <a:effectLst/>
                              <a:latin typeface="Cambria Math" panose="02040503050406030204" pitchFamily="18" charset="0"/>
                            </a:rPr>
                          </m:ctrlPr>
                        </m:boxPr>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box>
                      <m: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t>   </m:t>
                      </m:r>
                      <m: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t>𝒘𝒉𝒆𝒏</m:t>
                      </m:r>
                      <m: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t> </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𝒋</m:t>
                      </m:r>
                    </m:oMath>
                  </m:oMathPara>
                </a14:m>
                <a:endParaRPr lang="en-US" b="1"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The backward equation is obtained by considering the timing and nature of the first jump after time s. The duration spent in this initial state before jumping to another state (state k say) is denoted by w . The integral reflects the three stages involved: </a:t>
                </a:r>
              </a:p>
              <a:p>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1. remaining in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from time s to time s + w </a:t>
                </a:r>
              </a:p>
              <a:p>
                <a:r>
                  <a:rPr lang="en-US" dirty="0">
                    <a:latin typeface="Segoe UI" panose="020B0502040204020203" pitchFamily="34" charset="0"/>
                    <a:cs typeface="Segoe UI" panose="020B0502040204020203" pitchFamily="34" charset="0"/>
                  </a:rPr>
                  <a:t>2. jumping from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to state k at time s + w </a:t>
                </a:r>
              </a:p>
              <a:p>
                <a:r>
                  <a:rPr lang="en-US" dirty="0">
                    <a:latin typeface="Segoe UI" panose="020B0502040204020203" pitchFamily="34" charset="0"/>
                    <a:cs typeface="Segoe UI" panose="020B0502040204020203" pitchFamily="34" charset="0"/>
                  </a:rPr>
                  <a:t>3. moving from state k at time s + w to state j at time t (possibly visiting other states along the way). </a:t>
                </a:r>
              </a:p>
              <a:p>
                <a:r>
                  <a:rPr lang="en-US" dirty="0">
                    <a:latin typeface="Segoe UI" panose="020B0502040204020203" pitchFamily="34" charset="0"/>
                    <a:cs typeface="Segoe UI" panose="020B0502040204020203" pitchFamily="34" charset="0"/>
                  </a:rPr>
                  <a:t>We then consider the possible values of w to obtain limits of 0 and t - s for the integral, and we sum over all possible intermediate states k . </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When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 j  , the equation is:</a:t>
                </a:r>
              </a:p>
              <a:p>
                <a:pPr/>
                <a14:m>
                  <m:oMathPara xmlns:m="http://schemas.openxmlformats.org/officeDocument/2006/math">
                    <m:oMathParaPr>
                      <m:jc m:val="centerGroup"/>
                    </m:oMathParaPr>
                    <m:oMath xmlns:m="http://schemas.openxmlformats.org/officeDocument/2006/math">
                      <m:sSub>
                        <m:sSubPr>
                          <m:ctrlP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𝒍</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nary>
                        <m:naryPr>
                          <m:limLoc m:val="subSup"/>
                          <m:grow m:val="on"/>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𝟎</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sz="1800" b="1" i="1" smtClean="0">
                                  <a:effectLst/>
                                  <a:latin typeface="Cambria Math" panose="02040503050406030204" pitchFamily="18" charset="0"/>
                                  <a:cs typeface="Times New Roman" panose="02020603050405020304" pitchFamily="18" charset="0"/>
                                </a:rPr>
                              </m:ctrlPr>
                            </m:accPr>
                            <m:e>
                              <m:r>
                                <a:rPr lang="en-US" sz="1800" b="1" i="1" smtClean="0">
                                  <a:effectLst/>
                                  <a:latin typeface="Cambria Math" panose="02040503050406030204" pitchFamily="18" charset="0"/>
                                  <a:cs typeface="Times New Roman" panose="02020603050405020304" pitchFamily="18" charset="0"/>
                                </a:rPr>
                                <m:t>𝒊𝒊</m:t>
                              </m:r>
                            </m:e>
                          </m:acc>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𝒊𝒌</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𝒅𝒘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b="1" i="1">
                                  <a:latin typeface="Cambria Math" panose="02040503050406030204" pitchFamily="18" charset="0"/>
                                  <a:cs typeface="Times New Roman" panose="02020603050405020304" pitchFamily="18" charset="0"/>
                                </a:rPr>
                              </m:ctrlPr>
                            </m:accPr>
                            <m:e>
                              <m:r>
                                <a:rPr lang="en-US" b="1" i="1">
                                  <a:latin typeface="Cambria Math" panose="02040503050406030204" pitchFamily="18" charset="0"/>
                                  <a:cs typeface="Times New Roman" panose="02020603050405020304" pitchFamily="18" charset="0"/>
                                </a:rPr>
                                <m:t>𝒊𝒊</m:t>
                              </m:r>
                            </m:e>
                          </m:acc>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The extra term here is to account for the possibility of staying in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from time s to time t .</a:t>
                </a:r>
              </a:p>
            </p:txBody>
          </p:sp>
        </mc:Choice>
        <mc:Fallback xmlns="">
          <p:sp>
            <p:nvSpPr>
              <p:cNvPr id="6" name="TextBox 5">
                <a:extLst>
                  <a:ext uri="{FF2B5EF4-FFF2-40B4-BE49-F238E27FC236}">
                    <a16:creationId xmlns:a16="http://schemas.microsoft.com/office/drawing/2014/main" id="{1AF4B463-67CF-2321-A682-9D9E1847EC40}"/>
                  </a:ext>
                </a:extLst>
              </p:cNvPr>
              <p:cNvSpPr txBox="1">
                <a:spLocks noRot="1" noChangeAspect="1" noMove="1" noResize="1" noEditPoints="1" noAdjustHandles="1" noChangeArrowheads="1" noChangeShapeType="1" noTextEdit="1"/>
              </p:cNvSpPr>
              <p:nvPr/>
            </p:nvSpPr>
            <p:spPr>
              <a:xfrm>
                <a:off x="1169248" y="1638160"/>
                <a:ext cx="10184552" cy="5080878"/>
              </a:xfrm>
              <a:prstGeom prst="rect">
                <a:avLst/>
              </a:prstGeom>
              <a:blipFill>
                <a:blip r:embed="rId2"/>
                <a:stretch>
                  <a:fillRect l="-539" b="-1080"/>
                </a:stretch>
              </a:blipFill>
            </p:spPr>
            <p:txBody>
              <a:bodyPr/>
              <a:lstStyle/>
              <a:p>
                <a:r>
                  <a:rPr lang="en-US">
                    <a:noFill/>
                  </a:rPr>
                  <a:t> </a:t>
                </a:r>
              </a:p>
            </p:txBody>
          </p:sp>
        </mc:Fallback>
      </mc:AlternateContent>
    </p:spTree>
    <p:extLst>
      <p:ext uri="{BB962C8B-B14F-4D97-AF65-F5344CB8AC3E}">
        <p14:creationId xmlns:p14="http://schemas.microsoft.com/office/powerpoint/2010/main" val="24753191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10440549" cy="627083"/>
          </a:xfrm>
          <a:solidFill>
            <a:srgbClr val="FCD3C2"/>
          </a:solidFill>
        </p:spPr>
        <p:txBody>
          <a:bodyPr>
            <a:noAutofit/>
          </a:bodyPr>
          <a:lstStyle/>
          <a:p>
            <a:r>
              <a:rPr lang="en-US" b="1" dirty="0">
                <a:latin typeface="Microsoft Sans Serif" panose="020B0604020202020204" pitchFamily="34" charset="0"/>
                <a:ea typeface="Microsoft Sans Serif" panose="020B0604020202020204" pitchFamily="34" charset="0"/>
                <a:cs typeface="Microsoft Sans Serif" panose="020B0604020202020204" pitchFamily="34" charset="0"/>
              </a:rPr>
              <a:t>Integrated form of the Kolmogorov forward equations </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11</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6.2</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1AF4B463-67CF-2321-A682-9D9E1847EC40}"/>
                  </a:ext>
                </a:extLst>
              </p:cNvPr>
              <p:cNvSpPr txBox="1"/>
              <p:nvPr/>
            </p:nvSpPr>
            <p:spPr>
              <a:xfrm>
                <a:off x="1169248" y="1638160"/>
                <a:ext cx="10184552" cy="4915641"/>
              </a:xfrm>
              <a:prstGeom prst="rect">
                <a:avLst/>
              </a:prstGeom>
              <a:noFill/>
            </p:spPr>
            <p:txBody>
              <a:bodyPr wrap="square">
                <a:spAutoFit/>
              </a:bodyPr>
              <a:lstStyle/>
              <a:p>
                <a:pPr marL="0" marR="0">
                  <a:lnSpc>
                    <a:spcPct val="150000"/>
                  </a:lnSpc>
                  <a:spcBef>
                    <a:spcPts val="0"/>
                  </a:spcBef>
                  <a:spcAft>
                    <a:spcPts val="1200"/>
                  </a:spcAft>
                </a:pPr>
                <a:r>
                  <a:rPr lang="en-US" b="1" dirty="0">
                    <a:effectLst/>
                    <a:latin typeface="Segoe UI" panose="020B0502040204020203" pitchFamily="34" charset="0"/>
                    <a:ea typeface="Calibri" panose="020F0502020204030204" pitchFamily="34" charset="0"/>
                    <a:cs typeface="Segoe UI" panose="020B0502040204020203" pitchFamily="34" charset="0"/>
                  </a:rPr>
                  <a:t>Forward:  </a:t>
                </a:r>
                <a14:m>
                  <m:oMath xmlns:m="http://schemas.openxmlformats.org/officeDocument/2006/math">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𝒊𝒋</m:t>
                        </m:r>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𝒌</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𝒋</m:t>
                        </m:r>
                      </m:sub>
                      <m:sup/>
                      <m:e>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e>
                    </m:nary>
                    <m:nary>
                      <m:naryPr>
                        <m:limLoc m:val="subSup"/>
                        <m:grow m:val="on"/>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𝟎</m:t>
                        </m:r>
                      </m:sub>
                      <m:sup>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sup>
                      <m:e>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e>
                    </m:nary>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𝒊𝒌</m:t>
                        </m:r>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𝒌𝒋</m:t>
                        </m:r>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sz="2000" b="1" i="1" smtClean="0">
                                <a:effectLst/>
                                <a:latin typeface="Cambria Math" panose="02040503050406030204" pitchFamily="18" charset="0"/>
                                <a:cs typeface="Times New Roman" panose="02020603050405020304" pitchFamily="18" charset="0"/>
                              </a:rPr>
                            </m:ctrlPr>
                          </m:accPr>
                          <m:e>
                            <m:r>
                              <a:rPr lang="en-US" sz="2000" b="1" i="1" smtClean="0">
                                <a:effectLst/>
                                <a:latin typeface="Cambria Math" panose="02040503050406030204" pitchFamily="18" charset="0"/>
                                <a:cs typeface="Times New Roman" panose="02020603050405020304" pitchFamily="18" charset="0"/>
                              </a:rPr>
                              <m:t>𝒋𝒋</m:t>
                            </m:r>
                          </m:e>
                        </m:acc>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𝒅𝒘</m:t>
                    </m:r>
                  </m:oMath>
                </a14:m>
                <a:endParaRPr lang="en-US" sz="2000" b="1" dirty="0">
                  <a:effectLst/>
                  <a:latin typeface="Segoe UI" panose="020B0502040204020203" pitchFamily="34" charset="0"/>
                  <a:ea typeface="Calibri" panose="020F0502020204030204"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The forward equation is obtained by considering the timing and nature of the last jump before time t . The duration then spent in this final state (state j ) before time t is denoted by w . The integral reflects the three stages involved: </a:t>
                </a:r>
              </a:p>
              <a:p>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1) moving from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at time s to state k at time t - w (possibly visiting other states along the way)</a:t>
                </a:r>
              </a:p>
              <a:p>
                <a:r>
                  <a:rPr lang="en-US" dirty="0">
                    <a:latin typeface="Segoe UI" panose="020B0502040204020203" pitchFamily="34" charset="0"/>
                    <a:cs typeface="Segoe UI" panose="020B0502040204020203" pitchFamily="34" charset="0"/>
                  </a:rPr>
                  <a:t>2) jumping from state k to state j at time t - w</a:t>
                </a:r>
              </a:p>
              <a:p>
                <a:r>
                  <a:rPr lang="en-US" dirty="0">
                    <a:latin typeface="Segoe UI" panose="020B0502040204020203" pitchFamily="34" charset="0"/>
                    <a:cs typeface="Segoe UI" panose="020B0502040204020203" pitchFamily="34" charset="0"/>
                  </a:rPr>
                  <a:t>3) remaining in state j from time t - w to time t . </a:t>
                </a:r>
              </a:p>
              <a:p>
                <a:r>
                  <a:rPr lang="en-US" dirty="0">
                    <a:latin typeface="Segoe UI" panose="020B0502040204020203" pitchFamily="34" charset="0"/>
                    <a:cs typeface="Segoe UI" panose="020B0502040204020203" pitchFamily="34" charset="0"/>
                  </a:rPr>
                  <a:t>We then consider the possible values of w to obtain limits of 0 and t - s for the integral and sum over all possible intermediate states k . </a:t>
                </a: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When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 j, the equation is: </a:t>
                </a:r>
              </a:p>
              <a:p>
                <a:pPr/>
                <a14:m>
                  <m:oMathPara xmlns:m="http://schemas.openxmlformats.org/officeDocument/2006/math">
                    <m:oMathParaPr>
                      <m:jc m:val="centerGroup"/>
                    </m:oMathParaPr>
                    <m:oMath xmlns:m="http://schemas.openxmlformats.org/officeDocument/2006/math">
                      <m:sSub>
                        <m:sSubPr>
                          <m:ctrlP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𝒋</m:t>
                          </m:r>
                        </m:sub>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nary>
                        <m:naryPr>
                          <m:limLoc m:val="subSup"/>
                          <m:grow m:val="on"/>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𝟎</m:t>
                          </m:r>
                        </m:sub>
                        <m:sup>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𝒊𝒌</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sz="1800" b="1" i="1" smtClean="0">
                                  <a:effectLst/>
                                  <a:latin typeface="Cambria Math" panose="02040503050406030204" pitchFamily="18" charset="0"/>
                                  <a:cs typeface="Times New Roman" panose="02020603050405020304" pitchFamily="18" charset="0"/>
                                </a:rPr>
                              </m:ctrlPr>
                            </m:accPr>
                            <m:e>
                              <m:r>
                                <a:rPr lang="en-US" sz="1800" b="1" i="1" smtClean="0">
                                  <a:effectLst/>
                                  <a:latin typeface="Cambria Math" panose="02040503050406030204" pitchFamily="18" charset="0"/>
                                  <a:cs typeface="Times New Roman" panose="02020603050405020304" pitchFamily="18" charset="0"/>
                                </a:rPr>
                                <m:t>𝒊𝒊</m:t>
                              </m:r>
                            </m:e>
                          </m:acc>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𝒅𝒘</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sz="1800" b="1" i="1" smtClean="0">
                                  <a:effectLst/>
                                  <a:latin typeface="Cambria Math" panose="02040503050406030204" pitchFamily="18" charset="0"/>
                                  <a:cs typeface="Times New Roman" panose="02020603050405020304" pitchFamily="18" charset="0"/>
                                </a:rPr>
                              </m:ctrlPr>
                            </m:accPr>
                            <m:e>
                              <m:r>
                                <a:rPr lang="en-US" sz="1800" b="1" i="1" smtClean="0">
                                  <a:effectLst/>
                                  <a:latin typeface="Cambria Math" panose="02040503050406030204" pitchFamily="18" charset="0"/>
                                  <a:cs typeface="Times New Roman" panose="02020603050405020304" pitchFamily="18" charset="0"/>
                                </a:rPr>
                                <m:t>𝒊𝒊</m:t>
                              </m:r>
                            </m:e>
                          </m:acc>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The extra term here is to account for the possibility of staying in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from time s to time t . </a:t>
                </a:r>
              </a:p>
            </p:txBody>
          </p:sp>
        </mc:Choice>
        <mc:Fallback xmlns="">
          <p:sp>
            <p:nvSpPr>
              <p:cNvPr id="6" name="TextBox 5">
                <a:extLst>
                  <a:ext uri="{FF2B5EF4-FFF2-40B4-BE49-F238E27FC236}">
                    <a16:creationId xmlns:a16="http://schemas.microsoft.com/office/drawing/2014/main" id="{1AF4B463-67CF-2321-A682-9D9E1847EC40}"/>
                  </a:ext>
                </a:extLst>
              </p:cNvPr>
              <p:cNvSpPr txBox="1">
                <a:spLocks noRot="1" noChangeAspect="1" noMove="1" noResize="1" noEditPoints="1" noAdjustHandles="1" noChangeArrowheads="1" noChangeShapeType="1" noTextEdit="1"/>
              </p:cNvSpPr>
              <p:nvPr/>
            </p:nvSpPr>
            <p:spPr>
              <a:xfrm>
                <a:off x="1169248" y="1638160"/>
                <a:ext cx="10184552" cy="4915641"/>
              </a:xfrm>
              <a:prstGeom prst="rect">
                <a:avLst/>
              </a:prstGeom>
              <a:blipFill>
                <a:blip r:embed="rId2"/>
                <a:stretch>
                  <a:fillRect l="-539" r="-1017" b="-1241"/>
                </a:stretch>
              </a:blipFill>
            </p:spPr>
            <p:txBody>
              <a:bodyPr/>
              <a:lstStyle/>
              <a:p>
                <a:r>
                  <a:rPr lang="en-US">
                    <a:noFill/>
                  </a:rPr>
                  <a:t> </a:t>
                </a:r>
              </a:p>
            </p:txBody>
          </p:sp>
        </mc:Fallback>
      </mc:AlternateContent>
    </p:spTree>
    <p:extLst>
      <p:ext uri="{BB962C8B-B14F-4D97-AF65-F5344CB8AC3E}">
        <p14:creationId xmlns:p14="http://schemas.microsoft.com/office/powerpoint/2010/main" val="2975915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6862" y="956276"/>
            <a:ext cx="3484395" cy="627083"/>
          </a:xfrm>
          <a:solidFill>
            <a:srgbClr val="FCD3C2"/>
          </a:solidFill>
        </p:spPr>
        <p:txBody>
          <a:bodyPr>
            <a:noAutofit/>
          </a:bodyPr>
          <a:lstStyle/>
          <a:p>
            <a:r>
              <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rPr>
              <a:t>Today’s Agenda</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2</a:t>
            </a:fld>
            <a:endParaRPr lang="en-US"/>
          </a:p>
        </p:txBody>
      </p:sp>
      <p:sp>
        <p:nvSpPr>
          <p:cNvPr id="11" name="TextBox 10">
            <a:extLst>
              <a:ext uri="{FF2B5EF4-FFF2-40B4-BE49-F238E27FC236}">
                <a16:creationId xmlns:a16="http://schemas.microsoft.com/office/drawing/2014/main" id="{64CBB6B6-479B-4265-AA8C-0ECDD577C8E2}"/>
              </a:ext>
            </a:extLst>
          </p:cNvPr>
          <p:cNvSpPr txBox="1"/>
          <p:nvPr/>
        </p:nvSpPr>
        <p:spPr>
          <a:xfrm>
            <a:off x="714910" y="1818804"/>
            <a:ext cx="8295881" cy="3970318"/>
          </a:xfrm>
          <a:prstGeom prst="rect">
            <a:avLst/>
          </a:prstGeom>
          <a:noFill/>
        </p:spPr>
        <p:txBody>
          <a:bodyPr wrap="square" rtlCol="0">
            <a:spAutoFit/>
          </a:bodyPr>
          <a:lstStyle/>
          <a:p>
            <a:pPr marL="342900" indent="-342900">
              <a:lnSpc>
                <a:spcPct val="150000"/>
              </a:lnSpc>
              <a:buAutoNum type="arabicPeriod"/>
            </a:pPr>
            <a:r>
              <a:rPr lang="en-IN" dirty="0"/>
              <a:t>Time-inhomogeneous Markov Jump process</a:t>
            </a:r>
          </a:p>
          <a:p>
            <a:pPr marL="342900" indent="-342900">
              <a:lnSpc>
                <a:spcPct val="150000"/>
              </a:lnSpc>
              <a:buAutoNum type="arabicPeriod"/>
            </a:pPr>
            <a:r>
              <a:rPr lang="en-IN" dirty="0"/>
              <a:t>Chapman-Kolmogorov Equations</a:t>
            </a:r>
          </a:p>
          <a:p>
            <a:pPr marL="342900" indent="-342900">
              <a:lnSpc>
                <a:spcPct val="150000"/>
              </a:lnSpc>
              <a:buAutoNum type="arabicPeriod"/>
            </a:pPr>
            <a:r>
              <a:rPr lang="en-IN" dirty="0"/>
              <a:t>Transition Rates</a:t>
            </a:r>
          </a:p>
          <a:p>
            <a:pPr marL="342900" indent="-342900">
              <a:lnSpc>
                <a:spcPct val="150000"/>
              </a:lnSpc>
              <a:buAutoNum type="arabicPeriod"/>
            </a:pPr>
            <a:r>
              <a:rPr lang="en-IN" dirty="0"/>
              <a:t>Kolmogorov’s Differential Equations</a:t>
            </a:r>
          </a:p>
          <a:p>
            <a:pPr marL="800100" lvl="1" indent="-342900">
              <a:buAutoNum type="arabicPeriod"/>
            </a:pPr>
            <a:r>
              <a:rPr lang="en-IN" dirty="0"/>
              <a:t>Forward</a:t>
            </a:r>
          </a:p>
          <a:p>
            <a:pPr marL="800100" lvl="1" indent="-342900">
              <a:buAutoNum type="arabicPeriod"/>
            </a:pPr>
            <a:r>
              <a:rPr lang="en-IN" dirty="0"/>
              <a:t>Backward</a:t>
            </a:r>
          </a:p>
          <a:p>
            <a:pPr marL="342900" indent="-342900">
              <a:lnSpc>
                <a:spcPct val="150000"/>
              </a:lnSpc>
              <a:buAutoNum type="arabicPeriod"/>
            </a:pPr>
            <a:r>
              <a:rPr lang="en-IN" dirty="0"/>
              <a:t>Probability</a:t>
            </a:r>
          </a:p>
          <a:p>
            <a:pPr marL="342900" indent="-342900">
              <a:lnSpc>
                <a:spcPct val="150000"/>
              </a:lnSpc>
              <a:buAutoNum type="arabicPeriod"/>
            </a:pPr>
            <a:r>
              <a:rPr lang="en-IN" dirty="0"/>
              <a:t>Integrated form of the Kolmogorov equations</a:t>
            </a:r>
          </a:p>
          <a:p>
            <a:pPr marL="800100" lvl="1" indent="-342900">
              <a:buAutoNum type="arabicPeriod"/>
            </a:pPr>
            <a:r>
              <a:rPr lang="en-IN" dirty="0"/>
              <a:t>Backward</a:t>
            </a:r>
          </a:p>
          <a:p>
            <a:pPr marL="800100" lvl="1" indent="-342900">
              <a:buAutoNum type="arabicPeriod"/>
            </a:pPr>
            <a:r>
              <a:rPr lang="en-IN" dirty="0"/>
              <a:t>Forward</a:t>
            </a:r>
          </a:p>
          <a:p>
            <a:pPr marL="342900" indent="-342900">
              <a:buAutoNum type="arabicPeriod"/>
            </a:pPr>
            <a:endParaRPr lang="en-IN" dirty="0"/>
          </a:p>
        </p:txBody>
      </p:sp>
    </p:spTree>
    <p:extLst>
      <p:ext uri="{BB962C8B-B14F-4D97-AF65-F5344CB8AC3E}">
        <p14:creationId xmlns:p14="http://schemas.microsoft.com/office/powerpoint/2010/main" val="2521973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7" y="956276"/>
            <a:ext cx="9485054" cy="627083"/>
          </a:xfrm>
          <a:solidFill>
            <a:srgbClr val="FCD3C2"/>
          </a:solidFill>
        </p:spPr>
        <p:txBody>
          <a:bodyPr>
            <a:noAutofit/>
          </a:bodyPr>
          <a:lstStyle/>
          <a:p>
            <a:r>
              <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rPr>
              <a:t>Time inhomogeneous Markov Jump Process</a:t>
            </a: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3</a:t>
            </a:fld>
            <a:endParaRPr lang="en-US"/>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4CBB6B6-479B-4265-AA8C-0ECDD577C8E2}"/>
                  </a:ext>
                </a:extLst>
              </p:cNvPr>
              <p:cNvSpPr txBox="1"/>
              <p:nvPr/>
            </p:nvSpPr>
            <p:spPr>
              <a:xfrm>
                <a:off x="1169247" y="2030862"/>
                <a:ext cx="10184552" cy="1631216"/>
              </a:xfrm>
              <a:prstGeom prst="rect">
                <a:avLst/>
              </a:prstGeom>
              <a:solidFill>
                <a:schemeClr val="bg2"/>
              </a:solidFill>
            </p:spPr>
            <p:txBody>
              <a:bodyPr wrap="square" rtlCol="0">
                <a:spAutoFit/>
              </a:bodyPr>
              <a:lstStyle/>
              <a:p>
                <a:r>
                  <a:rPr lang="en-IN" sz="2000" b="1" dirty="0">
                    <a:solidFill>
                      <a:schemeClr val="tx1">
                        <a:lumMod val="85000"/>
                        <a:lumOff val="15000"/>
                      </a:schemeClr>
                    </a:solidFill>
                    <a:latin typeface="Segoe UI" panose="020B0502040204020203" pitchFamily="34" charset="0"/>
                    <a:ea typeface="Roboto" panose="02000000000000000000" pitchFamily="2" charset="0"/>
                    <a:cs typeface="Segoe UI" panose="020B0502040204020203" pitchFamily="34" charset="0"/>
                  </a:rPr>
                  <a:t>Definition - </a:t>
                </a:r>
                <a:r>
                  <a:rPr lang="en-US" sz="2000" dirty="0">
                    <a:solidFill>
                      <a:schemeClr val="tx1">
                        <a:lumMod val="85000"/>
                        <a:lumOff val="15000"/>
                      </a:schemeClr>
                    </a:solidFill>
                    <a:latin typeface="Segoe UI" panose="020B0502040204020203" pitchFamily="34" charset="0"/>
                    <a:ea typeface="Roboto" panose="02000000000000000000" pitchFamily="2" charset="0"/>
                    <a:cs typeface="Segoe UI" panose="020B0502040204020203" pitchFamily="34" charset="0"/>
                  </a:rPr>
                  <a:t>T</a:t>
                </a:r>
                <a:r>
                  <a:rPr lang="en-US" sz="2000" dirty="0"/>
                  <a:t>ime-inhomogeneous Markov jump process are processes in which the transition probabilities P(</a:t>
                </a:r>
                <a14:m>
                  <m:oMath xmlns:m="http://schemas.openxmlformats.org/officeDocument/2006/math">
                    <m:sSub>
                      <m:sSubPr>
                        <m:ctrlPr>
                          <a:rPr lang="en-US" sz="2000" i="1" smtClean="0">
                            <a:latin typeface="Cambria Math" panose="02040503050406030204" pitchFamily="18" charset="0"/>
                          </a:rPr>
                        </m:ctrlPr>
                      </m:sSubPr>
                      <m:e>
                        <m:r>
                          <a:rPr lang="en-US" sz="2000" b="0" i="1" smtClean="0">
                            <a:latin typeface="Cambria Math" panose="02040503050406030204" pitchFamily="18" charset="0"/>
                          </a:rPr>
                          <m:t>𝑋</m:t>
                        </m:r>
                      </m:e>
                      <m:sub>
                        <m:r>
                          <a:rPr lang="en-US" sz="2000" b="0" i="1" smtClean="0">
                            <a:latin typeface="Cambria Math" panose="02040503050406030204" pitchFamily="18" charset="0"/>
                          </a:rPr>
                          <m:t>𝑡</m:t>
                        </m:r>
                      </m:sub>
                    </m:sSub>
                  </m:oMath>
                </a14:m>
                <a:r>
                  <a:rPr lang="en-US" sz="2000" dirty="0"/>
                  <a:t> = j | </a:t>
                </a:r>
                <a14:m>
                  <m:oMath xmlns:m="http://schemas.openxmlformats.org/officeDocument/2006/math">
                    <m:sSub>
                      <m:sSubPr>
                        <m:ctrlPr>
                          <a:rPr lang="en-US" sz="2000" i="1">
                            <a:latin typeface="Cambria Math" panose="02040503050406030204" pitchFamily="18" charset="0"/>
                          </a:rPr>
                        </m:ctrlPr>
                      </m:sSubPr>
                      <m:e>
                        <m:r>
                          <a:rPr lang="en-US" sz="2000" i="1">
                            <a:latin typeface="Cambria Math" panose="02040503050406030204" pitchFamily="18" charset="0"/>
                          </a:rPr>
                          <m:t>𝑋</m:t>
                        </m:r>
                      </m:e>
                      <m:sub>
                        <m:r>
                          <a:rPr lang="en-US" sz="2000" b="0" i="1" smtClean="0">
                            <a:latin typeface="Cambria Math" panose="02040503050406030204" pitchFamily="18" charset="0"/>
                          </a:rPr>
                          <m:t>𝑠</m:t>
                        </m:r>
                      </m:sub>
                    </m:sSub>
                  </m:oMath>
                </a14:m>
                <a:r>
                  <a:rPr lang="en-US" sz="2000" dirty="0"/>
                  <a:t> = </a:t>
                </a:r>
                <a:r>
                  <a:rPr lang="en-US" sz="2000" dirty="0" err="1"/>
                  <a:t>i</a:t>
                </a:r>
                <a:r>
                  <a:rPr lang="en-US" sz="2000" dirty="0"/>
                  <a:t>) depend not only on the length of the time interval [</a:t>
                </a:r>
                <a:r>
                  <a:rPr lang="en-US" sz="2000" dirty="0" err="1"/>
                  <a:t>s,t</a:t>
                </a:r>
                <a:r>
                  <a:rPr lang="en-US" sz="2000" dirty="0"/>
                  <a:t>], but also on the times s and t when it starts and ends. </a:t>
                </a:r>
              </a:p>
              <a:p>
                <a:br>
                  <a:rPr lang="en-US" sz="2000" dirty="0"/>
                </a:br>
                <a:r>
                  <a:rPr lang="en-US" sz="2000" dirty="0"/>
                  <a:t>This is because the transition rates for a time-inhomogeneous process vary over time.</a:t>
                </a:r>
                <a:endParaRPr lang="en-IN" sz="2000" dirty="0">
                  <a:solidFill>
                    <a:schemeClr val="tx1">
                      <a:lumMod val="85000"/>
                      <a:lumOff val="15000"/>
                    </a:schemeClr>
                  </a:solidFill>
                  <a:latin typeface="Segoe UI" panose="020B0502040204020203" pitchFamily="34" charset="0"/>
                  <a:ea typeface="Roboto" panose="02000000000000000000" pitchFamily="2" charset="0"/>
                  <a:cs typeface="Segoe UI" panose="020B0502040204020203" pitchFamily="34" charset="0"/>
                </a:endParaRPr>
              </a:p>
            </p:txBody>
          </p:sp>
        </mc:Choice>
        <mc:Fallback xmlns="">
          <p:sp>
            <p:nvSpPr>
              <p:cNvPr id="11" name="TextBox 10">
                <a:extLst>
                  <a:ext uri="{FF2B5EF4-FFF2-40B4-BE49-F238E27FC236}">
                    <a16:creationId xmlns:a16="http://schemas.microsoft.com/office/drawing/2014/main" id="{64CBB6B6-479B-4265-AA8C-0ECDD577C8E2}"/>
                  </a:ext>
                </a:extLst>
              </p:cNvPr>
              <p:cNvSpPr txBox="1">
                <a:spLocks noRot="1" noChangeAspect="1" noMove="1" noResize="1" noEditPoints="1" noAdjustHandles="1" noChangeArrowheads="1" noChangeShapeType="1" noTextEdit="1"/>
              </p:cNvSpPr>
              <p:nvPr/>
            </p:nvSpPr>
            <p:spPr>
              <a:xfrm>
                <a:off x="1169247" y="2030862"/>
                <a:ext cx="10184552" cy="1631216"/>
              </a:xfrm>
              <a:prstGeom prst="rect">
                <a:avLst/>
              </a:prstGeom>
              <a:blipFill>
                <a:blip r:embed="rId2"/>
                <a:stretch>
                  <a:fillRect l="-659" t="-2239" r="-479" b="-559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1</a:t>
            </a:r>
          </a:p>
        </p:txBody>
      </p:sp>
      <p:pic>
        <p:nvPicPr>
          <p:cNvPr id="7" name="Graphic 6" descr="Closed book">
            <a:extLst>
              <a:ext uri="{FF2B5EF4-FFF2-40B4-BE49-F238E27FC236}">
                <a16:creationId xmlns:a16="http://schemas.microsoft.com/office/drawing/2014/main" id="{0AD0AAC3-F324-41EC-8B8B-B7D1F22BB1D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941" y="2092141"/>
            <a:ext cx="509545" cy="509545"/>
          </a:xfrm>
          <a:prstGeom prst="rect">
            <a:avLst/>
          </a:prstGeom>
        </p:spPr>
      </p:pic>
    </p:spTree>
    <p:extLst>
      <p:ext uri="{BB962C8B-B14F-4D97-AF65-F5344CB8AC3E}">
        <p14:creationId xmlns:p14="http://schemas.microsoft.com/office/powerpoint/2010/main" val="4045082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6" y="956276"/>
            <a:ext cx="8200785" cy="627083"/>
          </a:xfrm>
          <a:solidFill>
            <a:srgbClr val="FCD3C2"/>
          </a:solidFill>
        </p:spPr>
        <p:txBody>
          <a:bodyPr>
            <a:noAutofit/>
          </a:bodyPr>
          <a:lstStyle/>
          <a:p>
            <a:r>
              <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rPr>
              <a:t>The Chapman-Kolmogorov equations</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4</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2</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0EE5B92F-1C26-2834-EB23-9CFF850D9131}"/>
                  </a:ext>
                </a:extLst>
              </p:cNvPr>
              <p:cNvSpPr txBox="1"/>
              <p:nvPr/>
            </p:nvSpPr>
            <p:spPr>
              <a:xfrm>
                <a:off x="1169247" y="1890445"/>
                <a:ext cx="9577521" cy="3292312"/>
              </a:xfrm>
              <a:prstGeom prst="rect">
                <a:avLst/>
              </a:prstGeom>
              <a:noFill/>
            </p:spPr>
            <p:txBody>
              <a:bodyPr wrap="square">
                <a:spAutoFit/>
              </a:bodyPr>
              <a:lstStyle/>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The more general continuous-time Markov jump process </a:t>
                </a:r>
                <a14:m>
                  <m:oMath xmlns:m="http://schemas.openxmlformats.org/officeDocument/2006/math">
                    <m:d>
                      <m:dPr>
                        <m:begChr m:val="{"/>
                        <m:endChr m:val="}"/>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𝑿</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≥0</m:t>
                        </m:r>
                      </m:e>
                    </m:d>
                  </m:oMath>
                </a14:m>
                <a:r>
                  <a:rPr lang="en-US" sz="1800" dirty="0">
                    <a:effectLst/>
                    <a:latin typeface="Segoe UI" panose="020B0502040204020203" pitchFamily="34" charset="0"/>
                    <a:ea typeface="Calibri" panose="020F0502020204030204" pitchFamily="34" charset="0"/>
                    <a:cs typeface="Segoe UI" panose="020B0502040204020203" pitchFamily="34" charset="0"/>
                  </a:rPr>
                  <a:t> has transition probabilities:</a:t>
                </a:r>
              </a:p>
              <a:p>
                <a:pPr marL="0" marR="0">
                  <a:spcBef>
                    <a:spcPts val="0"/>
                  </a:spcBef>
                  <a:spcAft>
                    <a:spcPts val="1200"/>
                  </a:spcAft>
                </a:pPr>
                <a14:m>
                  <m:oMathPara xmlns:m="http://schemas.openxmlformats.org/officeDocument/2006/math">
                    <m:oMathParaPr>
                      <m:jc m:val="centerGroup"/>
                    </m:oMathParaPr>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𝑝</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𝑖𝑗</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d>
                        <m:dPr>
                          <m:begChr m:val="["/>
                          <m:endChr m:val="]"/>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dPr>
                        <m:e>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𝑗</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𝑋</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e>
                      </m:d>
                      <m:box>
                        <m:box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boxPr>
                        <m:e>
                          <m:r>
                            <a:rPr lang="en-US" sz="1800">
                              <a:effectLst/>
                              <a:latin typeface="Cambria Math" panose="02040503050406030204" pitchFamily="18" charset="0"/>
                              <a:ea typeface="Calibri" panose="020F0502020204030204" pitchFamily="34" charset="0"/>
                              <a:cs typeface="Times New Roman" panose="02020603050405020304" pitchFamily="18" charset="0"/>
                            </a:rPr>
                            <m:t> </m:t>
                          </m:r>
                        </m:e>
                      </m:box>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800" dirty="0">
                  <a:effectLst/>
                  <a:latin typeface="Segoe UI" panose="020B0502040204020203" pitchFamily="34" charset="0"/>
                  <a:ea typeface="Calibri" panose="020F0502020204030204" pitchFamily="34" charset="0"/>
                  <a:cs typeface="Segoe UI" panose="020B0502040204020203" pitchFamily="34" charset="0"/>
                </a:endParaRPr>
              </a:p>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which obey a version of the Chapman-Kolmogorov equations, written in matrix form as:</a:t>
                </a:r>
              </a:p>
              <a:p>
                <a:pPr marL="0" marR="0">
                  <a:spcBef>
                    <a:spcPts val="0"/>
                  </a:spcBef>
                  <a:spcAft>
                    <a:spcPts val="1200"/>
                  </a:spcAft>
                </a:pPr>
                <a14:m>
                  <m:oMathPara xmlns:m="http://schemas.openxmlformats.org/officeDocument/2006/math">
                    <m:oMathParaPr>
                      <m:jc m:val="centerGroup"/>
                    </m:oMathParaPr>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𝑃</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box>
                        <m:box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boxPr>
                        <m:e>
                          <m:r>
                            <a:rPr lang="en-US" sz="1800">
                              <a:effectLst/>
                              <a:latin typeface="Cambria Math" panose="02040503050406030204" pitchFamily="18" charset="0"/>
                              <a:ea typeface="Calibri" panose="020F0502020204030204" pitchFamily="34" charset="0"/>
                              <a:cs typeface="Times New Roman" panose="02020603050405020304" pitchFamily="18" charset="0"/>
                            </a:rPr>
                            <m:t> </m:t>
                          </m:r>
                        </m:e>
                      </m:box>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for</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all</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&lt;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r>
                        <a:rPr lang="en-US" sz="1800">
                          <a:effectLst/>
                          <a:latin typeface="Cambria Math" panose="02040503050406030204" pitchFamily="18" charset="0"/>
                          <a:ea typeface="Calibri" panose="020F0502020204030204" pitchFamily="34" charset="0"/>
                          <a:cs typeface="Times New Roman" panose="02020603050405020304" pitchFamily="18" charset="0"/>
                        </a:rPr>
                        <m:t>&lt;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oMath>
                  </m:oMathPara>
                </a14:m>
                <a:endParaRPr lang="en-US" sz="1800" dirty="0">
                  <a:effectLst/>
                  <a:latin typeface="Segoe UI" panose="020B0502040204020203" pitchFamily="34" charset="0"/>
                  <a:ea typeface="Calibri" panose="020F0502020204030204" pitchFamily="34" charset="0"/>
                  <a:cs typeface="Segoe UI" panose="020B0502040204020203" pitchFamily="34" charset="0"/>
                </a:endParaRPr>
              </a:p>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or equivalently:</a:t>
                </a:r>
              </a:p>
              <a:p>
                <a:pPr/>
                <a14:m>
                  <m:oMathPara xmlns:m="http://schemas.openxmlformats.org/officeDocument/2006/math">
                    <m:oMathParaPr>
                      <m:jc m:val="centerGroup"/>
                    </m:oMathParaPr>
                    <m:oMath xmlns:m="http://schemas.openxmlformats.org/officeDocument/2006/math">
                      <m:m>
                        <m:mPr>
                          <m:plcHide m:val="on"/>
                          <m:mcs>
                            <m:mc>
                              <m:mcPr>
                                <m:count m:val="1"/>
                                <m:mcJc m:val="center"/>
                              </m:mcPr>
                            </m:mc>
                          </m:mcs>
                          <m:ctrlPr>
                            <a:rPr lang="en-US" b="1" i="1">
                              <a:effectLst/>
                              <a:latin typeface="Cambria Math" panose="02040503050406030204" pitchFamily="18" charset="0"/>
                            </a:rPr>
                          </m:ctrlPr>
                        </m:mPr>
                        <m:mr>
                          <m:e>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𝒊𝒋</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b="1" i="1">
                                    <a:effectLst/>
                                    <a:latin typeface="Cambria Math" panose="020405030504060302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𝑺</m:t>
                                </m:r>
                              </m:sub>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𝒊𝒌</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𝒖</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en-US" b="1" i="1">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𝒌𝒋</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𝒖</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box>
                              <m:boxPr>
                                <m:ctrlPr>
                                  <a:rPr lang="en-US" b="1" i="1">
                                    <a:effectLst/>
                                    <a:latin typeface="Cambria Math" panose="02040503050406030204" pitchFamily="18" charset="0"/>
                                  </a:rPr>
                                </m:ctrlPr>
                              </m:boxPr>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box>
                            <m:r>
                              <m:rPr>
                                <m:nor/>
                              </m:rPr>
                              <a:rPr lang="en-US" sz="1800" b="1"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b="1">
                                <a:effectLst/>
                                <a:latin typeface="Segoe UI" panose="020B0502040204020203" pitchFamily="34" charset="0"/>
                                <a:ea typeface="Calibri" panose="020F0502020204030204" pitchFamily="34" charset="0"/>
                                <a:cs typeface="Segoe UI" panose="020B0502040204020203" pitchFamily="34" charset="0"/>
                              </a:rPr>
                              <m:t>for</m:t>
                            </m:r>
                            <m:r>
                              <m:rPr>
                                <m:nor/>
                              </m:rPr>
                              <a:rPr lang="en-US" sz="1800" b="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b="1">
                                <a:effectLst/>
                                <a:latin typeface="Segoe UI" panose="020B0502040204020203" pitchFamily="34" charset="0"/>
                                <a:ea typeface="Calibri" panose="020F0502020204030204" pitchFamily="34" charset="0"/>
                                <a:cs typeface="Segoe UI" panose="020B0502040204020203" pitchFamily="34" charset="0"/>
                              </a:rPr>
                              <m:t>all</m:t>
                            </m:r>
                            <m:r>
                              <m:rPr>
                                <m:nor/>
                              </m:rPr>
                              <a:rPr lang="en-US" sz="1800" b="1" i="1">
                                <a:effectLst/>
                                <a:latin typeface="Segoe UI" panose="020B0502040204020203" pitchFamily="34" charset="0"/>
                                <a:ea typeface="Calibri" panose="020F0502020204030204" pitchFamily="34" charset="0"/>
                                <a:cs typeface="Segoe UI" panose="020B0502040204020203" pitchFamily="34" charset="0"/>
                              </a:rPr>
                              <m:t> </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&lt;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𝒖</m:t>
                            </m:r>
                            <m:r>
                              <a:rPr lang="en-US" sz="1800" b="1">
                                <a:effectLst/>
                                <a:latin typeface="Cambria Math" panose="02040503050406030204" pitchFamily="18" charset="0"/>
                                <a:ea typeface="Calibri" panose="020F0502020204030204" pitchFamily="34" charset="0"/>
                                <a:cs typeface="Times New Roman" panose="02020603050405020304" pitchFamily="18" charset="0"/>
                              </a:rPr>
                              <m:t>&lt;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e>
                        </m:mr>
                        <m:mr>
                          <m:e/>
                        </m:mr>
                      </m:m>
                    </m:oMath>
                  </m:oMathPara>
                </a14:m>
                <a:endParaRPr lang="en-US" b="1" dirty="0">
                  <a:latin typeface="Segoe UI" panose="020B0502040204020203" pitchFamily="34" charset="0"/>
                  <a:cs typeface="Segoe UI" panose="020B0502040204020203" pitchFamily="34" charset="0"/>
                </a:endParaRPr>
              </a:p>
            </p:txBody>
          </p:sp>
        </mc:Choice>
        <mc:Fallback xmlns="">
          <p:sp>
            <p:nvSpPr>
              <p:cNvPr id="5" name="TextBox 4">
                <a:extLst>
                  <a:ext uri="{FF2B5EF4-FFF2-40B4-BE49-F238E27FC236}">
                    <a16:creationId xmlns:a16="http://schemas.microsoft.com/office/drawing/2014/main" id="{0EE5B92F-1C26-2834-EB23-9CFF850D9131}"/>
                  </a:ext>
                </a:extLst>
              </p:cNvPr>
              <p:cNvSpPr txBox="1">
                <a:spLocks noRot="1" noChangeAspect="1" noMove="1" noResize="1" noEditPoints="1" noAdjustHandles="1" noChangeArrowheads="1" noChangeShapeType="1" noTextEdit="1"/>
              </p:cNvSpPr>
              <p:nvPr/>
            </p:nvSpPr>
            <p:spPr>
              <a:xfrm>
                <a:off x="1169247" y="1890445"/>
                <a:ext cx="9577521" cy="3292312"/>
              </a:xfrm>
              <a:prstGeom prst="rect">
                <a:avLst/>
              </a:prstGeom>
              <a:blipFill>
                <a:blip r:embed="rId2"/>
                <a:stretch>
                  <a:fillRect l="-573" t="-741"/>
                </a:stretch>
              </a:blipFill>
            </p:spPr>
            <p:txBody>
              <a:bodyPr/>
              <a:lstStyle/>
              <a:p>
                <a:r>
                  <a:rPr lang="en-US">
                    <a:noFill/>
                  </a:rPr>
                  <a:t> </a:t>
                </a:r>
              </a:p>
            </p:txBody>
          </p:sp>
        </mc:Fallback>
      </mc:AlternateContent>
    </p:spTree>
    <p:extLst>
      <p:ext uri="{BB962C8B-B14F-4D97-AF65-F5344CB8AC3E}">
        <p14:creationId xmlns:p14="http://schemas.microsoft.com/office/powerpoint/2010/main" val="2828734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4091122" cy="627083"/>
          </a:xfrm>
          <a:solidFill>
            <a:srgbClr val="FCD3C2"/>
          </a:solidFill>
        </p:spPr>
        <p:txBody>
          <a:bodyPr>
            <a:noAutofit/>
          </a:bodyPr>
          <a:lstStyle/>
          <a:p>
            <a:r>
              <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rPr>
              <a:t>Transition Rates</a:t>
            </a: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5</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3</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1A608E3-442C-1689-4D71-89B2914E645D}"/>
                  </a:ext>
                </a:extLst>
              </p:cNvPr>
              <p:cNvSpPr txBox="1"/>
              <p:nvPr/>
            </p:nvSpPr>
            <p:spPr>
              <a:xfrm>
                <a:off x="1169248" y="1859622"/>
                <a:ext cx="8622024" cy="2219069"/>
              </a:xfrm>
              <a:prstGeom prst="rect">
                <a:avLst/>
              </a:prstGeom>
              <a:noFill/>
            </p:spPr>
            <p:txBody>
              <a:bodyPr wrap="square">
                <a:spAutoFit/>
              </a:bodyPr>
              <a:lstStyle/>
              <a:p>
                <a:r>
                  <a:rPr lang="en-US" dirty="0">
                    <a:latin typeface="Segoe UI" panose="020B0502040204020203" pitchFamily="34" charset="0"/>
                    <a:cs typeface="Segoe UI" panose="020B0502040204020203" pitchFamily="34" charset="0"/>
                  </a:rPr>
                  <a:t>Proceeding as in the time-homogeneous case, we obtain: </a:t>
                </a:r>
              </a:p>
              <a:p>
                <a:endParaRPr lang="en-US" dirty="0">
                  <a:latin typeface="Segoe UI" panose="020B0502040204020203" pitchFamily="34" charset="0"/>
                  <a:cs typeface="Segoe UI" panose="020B0502040204020203" pitchFamily="34" charset="0"/>
                </a:endParaRPr>
              </a:p>
              <a:p>
                <a:pPr/>
                <a14:m>
                  <m:oMathPara xmlns:m="http://schemas.openxmlformats.org/officeDocument/2006/math">
                    <m:oMathParaPr>
                      <m:jc m:val="centerGroup"/>
                    </m:oMathParaPr>
                    <m:oMath xmlns:m="http://schemas.openxmlformats.org/officeDocument/2006/math">
                      <m:sSub>
                        <m:sSubPr>
                          <m:ctrlPr>
                            <a:rPr lang="en-US" i="1" smtClean="0">
                              <a:effectLst/>
                              <a:latin typeface="Cambria Math" panose="020405030504060302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𝒑</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𝒊𝒋</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𝒉</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d>
                        <m:dPr>
                          <m:begChr m:val="{"/>
                          <m:endChr m:val=""/>
                          <m:ctrlPr>
                            <a:rPr lang="en-US" i="1">
                              <a:effectLst/>
                              <a:latin typeface="Cambria Math" panose="02040503050406030204" pitchFamily="18" charset="0"/>
                            </a:rPr>
                          </m:ctrlPr>
                        </m:dPr>
                        <m:e>
                          <m:m>
                            <m:mPr>
                              <m:plcHide m:val="on"/>
                              <m:mcs>
                                <m:mc>
                                  <m:mcPr>
                                    <m:count m:val="2"/>
                                    <m:mcJc m:val="center"/>
                                  </m:mcPr>
                                </m:mc>
                              </m:mcs>
                              <m:ctrlPr>
                                <a:rPr lang="en-US" i="1">
                                  <a:effectLst/>
                                  <a:latin typeface="Cambria Math" panose="02040503050406030204" pitchFamily="18" charset="0"/>
                                </a:rPr>
                              </m:ctrlPr>
                            </m:mPr>
                            <m:m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𝒉</m:t>
                                </m:r>
                                <m:sSub>
                                  <m:sSubPr>
                                    <m:ctrlPr>
                                      <a:rPr lang="en-US" i="1">
                                        <a:effectLst/>
                                        <a:latin typeface="Cambria Math" panose="020405030504060302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𝑖𝑗</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𝒐</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𝒉</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e>
                              <m:e>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if</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𝒋</m:t>
                                </m:r>
                              </m:e>
                            </m:mr>
                            <m:m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𝟏</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𝒉</m:t>
                                </m:r>
                                <m:sSub>
                                  <m:sSubPr>
                                    <m:ctrlPr>
                                      <a:rPr lang="en-US" i="1">
                                        <a:effectLst/>
                                        <a:latin typeface="Cambria Math" panose="020405030504060302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𝑖𝑖</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𝐬</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𝒐</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𝒉</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e>
                              <m:e>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if</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𝒋</m:t>
                                </m:r>
                              </m:e>
                            </m:mr>
                          </m:m>
                        </m:e>
                      </m:d>
                    </m:oMath>
                  </m:oMathPara>
                </a14:m>
                <a:endParaRPr lang="en-US" dirty="0">
                  <a:latin typeface="Segoe UI" panose="020B0502040204020203" pitchFamily="34" charset="0"/>
                  <a:cs typeface="Segoe UI" panose="020B0502040204020203" pitchFamily="34" charset="0"/>
                </a:endParaRPr>
              </a:p>
              <a:p>
                <a:endParaRPr lang="en-US"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We see that the only difference between this case and the time-homogeneous case studied earlier is that the transition rates </a:t>
                </a:r>
                <a14:m>
                  <m:oMath xmlns:m="http://schemas.openxmlformats.org/officeDocument/2006/math">
                    <m:sSub>
                      <m:sSubPr>
                        <m:ctrlPr>
                          <a:rPr lang="en-US" i="1" smtClean="0">
                            <a:latin typeface="Cambria Math" panose="02040503050406030204" pitchFamily="18" charset="0"/>
                          </a:rPr>
                        </m:ctrlPr>
                      </m:sSubPr>
                      <m:e>
                        <m:r>
                          <a:rPr lang="en-US" i="1" smtClean="0">
                            <a:latin typeface="Cambria Math" panose="02040503050406030204" pitchFamily="18" charset="0"/>
                            <a:ea typeface="Cambria Math" panose="02040503050406030204" pitchFamily="18" charset="0"/>
                          </a:rPr>
                          <m:t>𝜇</m:t>
                        </m:r>
                      </m:e>
                      <m:sub>
                        <m:r>
                          <a:rPr lang="en-US" b="0" i="1" smtClean="0">
                            <a:latin typeface="Cambria Math" panose="02040503050406030204" pitchFamily="18" charset="0"/>
                          </a:rPr>
                          <m:t>𝑖𝑗</m:t>
                        </m:r>
                      </m:sub>
                    </m:sSub>
                    <m:r>
                      <a:rPr lang="en-US" b="0" i="1" smtClean="0">
                        <a:latin typeface="Cambria Math" panose="02040503050406030204" pitchFamily="18" charset="0"/>
                      </a:rPr>
                      <m:t>(</m:t>
                    </m:r>
                    <m:r>
                      <a:rPr lang="en-US" b="0" i="1" smtClean="0">
                        <a:latin typeface="Cambria Math" panose="02040503050406030204" pitchFamily="18" charset="0"/>
                      </a:rPr>
                      <m:t>𝑠</m:t>
                    </m:r>
                    <m:r>
                      <a:rPr lang="en-US" b="0" i="1" smtClean="0">
                        <a:latin typeface="Cambria Math" panose="02040503050406030204" pitchFamily="18" charset="0"/>
                      </a:rPr>
                      <m:t>)</m:t>
                    </m:r>
                  </m:oMath>
                </a14:m>
                <a:r>
                  <a:rPr lang="en-US" dirty="0">
                    <a:latin typeface="Segoe UI" panose="020B0502040204020203" pitchFamily="34" charset="0"/>
                    <a:cs typeface="Segoe UI" panose="020B0502040204020203" pitchFamily="34" charset="0"/>
                  </a:rPr>
                  <a:t> are allowed to change over time.</a:t>
                </a:r>
              </a:p>
            </p:txBody>
          </p:sp>
        </mc:Choice>
        <mc:Fallback xmlns="">
          <p:sp>
            <p:nvSpPr>
              <p:cNvPr id="5" name="TextBox 4">
                <a:extLst>
                  <a:ext uri="{FF2B5EF4-FFF2-40B4-BE49-F238E27FC236}">
                    <a16:creationId xmlns:a16="http://schemas.microsoft.com/office/drawing/2014/main" id="{41A608E3-442C-1689-4D71-89B2914E645D}"/>
                  </a:ext>
                </a:extLst>
              </p:cNvPr>
              <p:cNvSpPr txBox="1">
                <a:spLocks noRot="1" noChangeAspect="1" noMove="1" noResize="1" noEditPoints="1" noAdjustHandles="1" noChangeArrowheads="1" noChangeShapeType="1" noTextEdit="1"/>
              </p:cNvSpPr>
              <p:nvPr/>
            </p:nvSpPr>
            <p:spPr>
              <a:xfrm>
                <a:off x="1169248" y="1859622"/>
                <a:ext cx="8622024" cy="2219069"/>
              </a:xfrm>
              <a:prstGeom prst="rect">
                <a:avLst/>
              </a:prstGeom>
              <a:blipFill>
                <a:blip r:embed="rId2"/>
                <a:stretch>
                  <a:fillRect l="-636" t="-1099" r="-354" b="-2473"/>
                </a:stretch>
              </a:blipFill>
            </p:spPr>
            <p:txBody>
              <a:bodyPr/>
              <a:lstStyle/>
              <a:p>
                <a:r>
                  <a:rPr lang="en-US">
                    <a:noFill/>
                  </a:rPr>
                  <a:t> </a:t>
                </a:r>
              </a:p>
            </p:txBody>
          </p:sp>
        </mc:Fallback>
      </mc:AlternateContent>
    </p:spTree>
    <p:extLst>
      <p:ext uri="{BB962C8B-B14F-4D97-AF65-F5344CB8AC3E}">
        <p14:creationId xmlns:p14="http://schemas.microsoft.com/office/powerpoint/2010/main" val="1925720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9372037" cy="627083"/>
          </a:xfrm>
          <a:solidFill>
            <a:srgbClr val="FCD3C2"/>
          </a:solidFill>
        </p:spPr>
        <p:txBody>
          <a:bodyPr>
            <a:noAutofit/>
          </a:bodyPr>
          <a:lstStyle/>
          <a:p>
            <a:r>
              <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rPr>
              <a:t>Kolmogorov’s forward differential equations </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6</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4.1</a:t>
            </a: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F6274EB8-B8A6-E17B-D7BD-78F512D3789D}"/>
                  </a:ext>
                </a:extLst>
              </p:cNvPr>
              <p:cNvSpPr txBox="1"/>
              <p:nvPr/>
            </p:nvSpPr>
            <p:spPr>
              <a:xfrm>
                <a:off x="1169248" y="1972638"/>
                <a:ext cx="9546698" cy="2334101"/>
              </a:xfrm>
              <a:prstGeom prst="rect">
                <a:avLst/>
              </a:prstGeom>
              <a:solidFill>
                <a:srgbClr val="EDEDEE"/>
              </a:solidFill>
            </p:spPr>
            <p:txBody>
              <a:bodyPr wrap="square">
                <a:spAutoFit/>
              </a:bodyPr>
              <a:lstStyle/>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Kolmogorov's forward differential equations (time-inhomogeneous case) These can be written in compact (i.e., matrix) form as:</a:t>
                </a:r>
              </a:p>
              <a:p>
                <a:pPr marL="0" marR="0">
                  <a:spcBef>
                    <a:spcPts val="0"/>
                  </a:spcBef>
                  <a:spcAft>
                    <a:spcPts val="1200"/>
                  </a:spcAft>
                </a:pPr>
                <a14:m>
                  <m:oMathPara xmlns:m="http://schemas.openxmlformats.org/officeDocument/2006/math">
                    <m:oMathParaPr>
                      <m:jc m:val="centerGroup"/>
                    </m:oMathParaPr>
                    <m:oMath xmlns:m="http://schemas.openxmlformats.org/officeDocument/2006/math">
                      <m:f>
                        <m:fPr>
                          <m:ctrlPr>
                            <a:rPr lang="en-US" sz="1800" b="1" i="1" smtClean="0">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num>
                        <m:den>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𝑨</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r>
                  <a:rPr lang="en-US" sz="1800" dirty="0">
                    <a:effectLst/>
                    <a:latin typeface="Segoe UI" panose="020B0502040204020203" pitchFamily="34" charset="0"/>
                    <a:ea typeface="Calibri" panose="020F0502020204030204" pitchFamily="34" charset="0"/>
                    <a:cs typeface="Segoe UI" panose="020B0502040204020203" pitchFamily="34" charset="0"/>
                  </a:rPr>
                  <a:t>where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𝐴</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 is the matrix with entries </a:t>
                </a:r>
                <a14:m>
                  <m:oMath xmlns:m="http://schemas.openxmlformats.org/officeDocument/2006/math">
                    <m:sSub>
                      <m:sSubPr>
                        <m:ctrlPr>
                          <a:rPr lang="en-US" i="1">
                            <a:effectLst/>
                            <a:latin typeface="Cambria Math" panose="020405030504060302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𝑖𝑗</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𝑡</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a:t>
                </a:r>
                <a:br>
                  <a:rPr lang="en-US" sz="1800" dirty="0">
                    <a:effectLst/>
                    <a:latin typeface="Segoe UI" panose="020B0502040204020203" pitchFamily="34" charset="0"/>
                    <a:ea typeface="Calibri" panose="020F0502020204030204" pitchFamily="34" charset="0"/>
                    <a:cs typeface="Segoe UI" panose="020B0502040204020203" pitchFamily="34" charset="0"/>
                  </a:rPr>
                </a:br>
                <a:br>
                  <a:rPr lang="en-US" sz="1800" dirty="0">
                    <a:effectLst/>
                    <a:latin typeface="Segoe UI" panose="020B0502040204020203" pitchFamily="34" charset="0"/>
                    <a:ea typeface="Calibri" panose="020F0502020204030204" pitchFamily="34" charset="0"/>
                    <a:cs typeface="Segoe UI" panose="020B0502040204020203" pitchFamily="34" charset="0"/>
                  </a:rPr>
                </a:br>
                <a:endParaRPr lang="en-US" dirty="0">
                  <a:latin typeface="Segoe UI" panose="020B0502040204020203" pitchFamily="34" charset="0"/>
                  <a:cs typeface="Segoe UI" panose="020B0502040204020203" pitchFamily="34" charset="0"/>
                </a:endParaRPr>
              </a:p>
            </p:txBody>
          </p:sp>
        </mc:Choice>
        <mc:Fallback xmlns="">
          <p:sp>
            <p:nvSpPr>
              <p:cNvPr id="5" name="TextBox 4">
                <a:extLst>
                  <a:ext uri="{FF2B5EF4-FFF2-40B4-BE49-F238E27FC236}">
                    <a16:creationId xmlns:a16="http://schemas.microsoft.com/office/drawing/2014/main" id="{F6274EB8-B8A6-E17B-D7BD-78F512D3789D}"/>
                  </a:ext>
                </a:extLst>
              </p:cNvPr>
              <p:cNvSpPr txBox="1">
                <a:spLocks noRot="1" noChangeAspect="1" noMove="1" noResize="1" noEditPoints="1" noAdjustHandles="1" noChangeArrowheads="1" noChangeShapeType="1" noTextEdit="1"/>
              </p:cNvSpPr>
              <p:nvPr/>
            </p:nvSpPr>
            <p:spPr>
              <a:xfrm>
                <a:off x="1169248" y="1972638"/>
                <a:ext cx="9546698" cy="2334101"/>
              </a:xfrm>
              <a:prstGeom prst="rect">
                <a:avLst/>
              </a:prstGeom>
              <a:blipFill>
                <a:blip r:embed="rId2"/>
                <a:stretch>
                  <a:fillRect l="-575" t="-1309"/>
                </a:stretch>
              </a:blipFill>
            </p:spPr>
            <p:txBody>
              <a:bodyPr/>
              <a:lstStyle/>
              <a:p>
                <a:r>
                  <a:rPr lang="en-US">
                    <a:noFill/>
                  </a:rPr>
                  <a:t> </a:t>
                </a:r>
              </a:p>
            </p:txBody>
          </p:sp>
        </mc:Fallback>
      </mc:AlternateContent>
      <p:pic>
        <p:nvPicPr>
          <p:cNvPr id="6" name="Graphic 5" descr="Closed book">
            <a:extLst>
              <a:ext uri="{FF2B5EF4-FFF2-40B4-BE49-F238E27FC236}">
                <a16:creationId xmlns:a16="http://schemas.microsoft.com/office/drawing/2014/main" id="{1D7E292E-54A1-7224-B26D-33AAC4D463B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1941" y="2092141"/>
            <a:ext cx="509545" cy="509545"/>
          </a:xfrm>
          <a:prstGeom prst="rect">
            <a:avLst/>
          </a:prstGeom>
        </p:spPr>
      </p:pic>
    </p:spTree>
    <p:extLst>
      <p:ext uri="{BB962C8B-B14F-4D97-AF65-F5344CB8AC3E}">
        <p14:creationId xmlns:p14="http://schemas.microsoft.com/office/powerpoint/2010/main" val="1026339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7" y="956276"/>
            <a:ext cx="5848001" cy="627083"/>
          </a:xfrm>
          <a:solidFill>
            <a:srgbClr val="FCD3C2"/>
          </a:solidFill>
        </p:spPr>
        <p:txBody>
          <a:bodyPr>
            <a:noAutofit/>
          </a:bodyPr>
          <a:lstStyle/>
          <a:p>
            <a:r>
              <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rPr>
              <a:t>Occupancy Probabilities</a:t>
            </a: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7</a:t>
            </a:fld>
            <a:endParaRPr lang="en-US"/>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1A608E3-442C-1689-4D71-89B2914E645D}"/>
                  </a:ext>
                </a:extLst>
              </p:cNvPr>
              <p:cNvSpPr txBox="1"/>
              <p:nvPr/>
            </p:nvSpPr>
            <p:spPr>
              <a:xfrm>
                <a:off x="1169248" y="1859622"/>
                <a:ext cx="8622024" cy="2552750"/>
              </a:xfrm>
              <a:prstGeom prst="rect">
                <a:avLst/>
              </a:prstGeom>
              <a:noFill/>
            </p:spPr>
            <p:txBody>
              <a:bodyPr wrap="square">
                <a:spAutoFit/>
              </a:bodyPr>
              <a:lstStyle/>
              <a:p>
                <a:pPr>
                  <a:lnSpc>
                    <a:spcPct val="150000"/>
                  </a:lnSpc>
                </a:pPr>
                <a:r>
                  <a:rPr lang="en-US" dirty="0">
                    <a:latin typeface="Segoe UI" panose="020B0502040204020203" pitchFamily="34" charset="0"/>
                    <a:cs typeface="Segoe UI" panose="020B0502040204020203" pitchFamily="34" charset="0"/>
                  </a:rPr>
                  <a:t>For a time-inhomogeneous Markov jump process:</a:t>
                </a:r>
              </a:p>
              <a:p>
                <a:pPr marL="0" marR="0">
                  <a:lnSpc>
                    <a:spcPct val="150000"/>
                  </a:lnSpc>
                  <a:spcBef>
                    <a:spcPts val="0"/>
                  </a:spcBef>
                  <a:spcAft>
                    <a:spcPts val="1200"/>
                  </a:spcAft>
                </a:pPr>
                <a14:m>
                  <m:oMathPara xmlns:m="http://schemas.openxmlformats.org/officeDocument/2006/math">
                    <m:oMathParaPr>
                      <m:jc m:val="centerGroup"/>
                    </m:oMathParaPr>
                    <m:oMath xmlns:m="http://schemas.openxmlformats.org/officeDocument/2006/math">
                      <m:sSub>
                        <m:sSubPr>
                          <m:ctrlPr>
                            <a:rPr lang="en-US" sz="2000" b="1" i="1" smtClean="0">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𝒑</m:t>
                          </m:r>
                        </m:e>
                        <m:sub>
                          <m:acc>
                            <m:accPr>
                              <m:chr m:val="̅"/>
                              <m:ctrlPr>
                                <a:rPr lang="en-US" sz="2000" b="1" i="1" smtClean="0">
                                  <a:effectLst/>
                                  <a:latin typeface="Cambria Math" panose="02040503050406030204" pitchFamily="18" charset="0"/>
                                  <a:cs typeface="Times New Roman" panose="02020603050405020304" pitchFamily="18" charset="0"/>
                                </a:rPr>
                              </m:ctrlPr>
                            </m:accPr>
                            <m:e>
                              <m:r>
                                <a:rPr lang="en-US" sz="2000" b="1" i="1" smtClean="0">
                                  <a:effectLst/>
                                  <a:latin typeface="Cambria Math" panose="02040503050406030204" pitchFamily="18" charset="0"/>
                                  <a:cs typeface="Times New Roman" panose="02020603050405020304" pitchFamily="18" charset="0"/>
                                </a:rPr>
                                <m:t>𝒊𝒊</m:t>
                              </m:r>
                            </m:e>
                          </m:acc>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𝐞𝐱𝐩</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nary>
                            <m:naryPr>
                              <m:limLoc m:val="subSup"/>
                              <m:grow m:val="on"/>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sub>
                            <m:sup>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sup>
                            <m:e>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e>
                          </m:nary>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𝝀</m:t>
                              </m:r>
                            </m:e>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𝒊</m:t>
                              </m:r>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𝒖</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𝒅𝒖</m:t>
                          </m:r>
                        </m:e>
                      </m:d>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𝐞𝐱𝐩</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d>
                        <m:d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nary>
                            <m:naryPr>
                              <m:limLoc m:val="subSup"/>
                              <m:grow m:val="on"/>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𝟎</m:t>
                              </m:r>
                            </m:sub>
                            <m:sup>
                              <m:r>
                                <a:rPr lang="en-US" sz="2000" b="1" i="1">
                                  <a:effectLst/>
                                  <a:latin typeface="Cambria Math" panose="02040503050406030204" pitchFamily="18" charset="0"/>
                                  <a:ea typeface="Calibri" panose="020F0502020204030204" pitchFamily="34" charset="0"/>
                                  <a:cs typeface="Times New Roman" panose="02020603050405020304" pitchFamily="18" charset="0"/>
                                </a:rPr>
                                <m:t>𝒕</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sup>
                            <m:e>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e>
                          </m:nary>
                          <m:r>
                            <a:rPr lang="en-US" sz="2000" b="1">
                              <a:effectLst/>
                              <a:latin typeface="Cambria Math" panose="02040503050406030204" pitchFamily="18" charset="0"/>
                              <a:ea typeface="Calibri" panose="020F0502020204030204" pitchFamily="34" charset="0"/>
                              <a:cs typeface="Times New Roman" panose="02020603050405020304" pitchFamily="18" charset="0"/>
                            </a:rPr>
                            <m:t> </m:t>
                          </m:r>
                          <m:sSub>
                            <m:sSubPr>
                              <m:ctrlPr>
                                <a:rPr lang="en-US" sz="20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effectLst/>
                                  <a:latin typeface="Cambria Math" panose="02040503050406030204" pitchFamily="18" charset="0"/>
                                  <a:ea typeface="Calibri" panose="020F0502020204030204" pitchFamily="34" charset="0"/>
                                  <a:cs typeface="Times New Roman" panose="02020603050405020304" pitchFamily="18" charset="0"/>
                                </a:rPr>
                                <m:t>𝝀</m:t>
                              </m:r>
                            </m:e>
                            <m:sub>
                              <m:r>
                                <a:rPr lang="en-US" sz="2000" b="1" i="1">
                                  <a:effectLst/>
                                  <a:latin typeface="Cambria Math" panose="02040503050406030204" pitchFamily="18" charset="0"/>
                                  <a:ea typeface="Calibri" panose="020F0502020204030204" pitchFamily="34" charset="0"/>
                                  <a:cs typeface="Times New Roman" panose="02020603050405020304" pitchFamily="18" charset="0"/>
                                </a:rPr>
                                <m:t>𝒊</m:t>
                              </m:r>
                            </m:sub>
                          </m:sSub>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𝒖</m:t>
                          </m:r>
                          <m:r>
                            <a:rPr lang="en-US" sz="2000" b="1">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effectLst/>
                              <a:latin typeface="Cambria Math" panose="02040503050406030204" pitchFamily="18" charset="0"/>
                              <a:ea typeface="Calibri" panose="020F0502020204030204" pitchFamily="34" charset="0"/>
                              <a:cs typeface="Times New Roman" panose="02020603050405020304" pitchFamily="18" charset="0"/>
                            </a:rPr>
                            <m:t>𝒅𝒖</m:t>
                          </m:r>
                        </m:e>
                      </m:d>
                    </m:oMath>
                  </m:oMathPara>
                </a14:m>
                <a:endParaRPr lang="en-US" sz="2000" b="1" dirty="0">
                  <a:effectLst/>
                  <a:latin typeface="Segoe UI" panose="020B0502040204020203" pitchFamily="34" charset="0"/>
                  <a:ea typeface="Calibri" panose="020F0502020204030204" pitchFamily="34" charset="0"/>
                  <a:cs typeface="Segoe UI" panose="020B0502040204020203" pitchFamily="34" charset="0"/>
                </a:endParaRPr>
              </a:p>
              <a:p>
                <a:pPr marL="0" marR="0">
                  <a:lnSpc>
                    <a:spcPct val="150000"/>
                  </a:lnSpc>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where </a:t>
                </a:r>
                <a14:m>
                  <m:oMath xmlns:m="http://schemas.openxmlformats.org/officeDocument/2006/math">
                    <m:sSub>
                      <m:sSubPr>
                        <m:ctrlPr>
                          <a:rPr lang="en-US" sz="1800"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 denotes the total force of transition out of state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 at time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𝑢</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a:t>
                </a:r>
              </a:p>
              <a:p>
                <a:endParaRPr lang="en-US" dirty="0">
                  <a:latin typeface="Segoe UI" panose="020B0502040204020203" pitchFamily="34" charset="0"/>
                  <a:cs typeface="Segoe UI" panose="020B0502040204020203" pitchFamily="34" charset="0"/>
                </a:endParaRPr>
              </a:p>
            </p:txBody>
          </p:sp>
        </mc:Choice>
        <mc:Fallback xmlns="">
          <p:sp>
            <p:nvSpPr>
              <p:cNvPr id="5" name="TextBox 4">
                <a:extLst>
                  <a:ext uri="{FF2B5EF4-FFF2-40B4-BE49-F238E27FC236}">
                    <a16:creationId xmlns:a16="http://schemas.microsoft.com/office/drawing/2014/main" id="{41A608E3-442C-1689-4D71-89B2914E645D}"/>
                  </a:ext>
                </a:extLst>
              </p:cNvPr>
              <p:cNvSpPr txBox="1">
                <a:spLocks noRot="1" noChangeAspect="1" noMove="1" noResize="1" noEditPoints="1" noAdjustHandles="1" noChangeArrowheads="1" noChangeShapeType="1" noTextEdit="1"/>
              </p:cNvSpPr>
              <p:nvPr/>
            </p:nvSpPr>
            <p:spPr>
              <a:xfrm>
                <a:off x="1169248" y="1859622"/>
                <a:ext cx="8622024" cy="2552750"/>
              </a:xfrm>
              <a:prstGeom prst="rect">
                <a:avLst/>
              </a:prstGeom>
              <a:blipFill>
                <a:blip r:embed="rId2"/>
                <a:stretch>
                  <a:fillRect l="-636"/>
                </a:stretch>
              </a:blipFill>
            </p:spPr>
            <p:txBody>
              <a:bodyPr/>
              <a:lstStyle/>
              <a:p>
                <a:r>
                  <a:rPr lang="en-US">
                    <a:noFill/>
                  </a:rPr>
                  <a:t> </a:t>
                </a:r>
              </a:p>
            </p:txBody>
          </p:sp>
        </mc:Fallback>
      </mc:AlternateContent>
    </p:spTree>
    <p:extLst>
      <p:ext uri="{BB962C8B-B14F-4D97-AF65-F5344CB8AC3E}">
        <p14:creationId xmlns:p14="http://schemas.microsoft.com/office/powerpoint/2010/main" val="385777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8" y="956276"/>
            <a:ext cx="9577521" cy="627083"/>
          </a:xfrm>
          <a:solidFill>
            <a:srgbClr val="FCD3C2"/>
          </a:solidFill>
        </p:spPr>
        <p:txBody>
          <a:bodyPr>
            <a:noAutofit/>
          </a:bodyPr>
          <a:lstStyle/>
          <a:p>
            <a:r>
              <a:rPr lang="en-US" sz="3600" b="1" dirty="0">
                <a:latin typeface="Microsoft Sans Serif" panose="020B0604020202020204" pitchFamily="34" charset="0"/>
                <a:ea typeface="Microsoft Sans Serif" panose="020B0604020202020204" pitchFamily="34" charset="0"/>
                <a:cs typeface="Microsoft Sans Serif" panose="020B0604020202020204" pitchFamily="34" charset="0"/>
              </a:rPr>
              <a:t>Kolmogorov’s backward differential equations </a:t>
            </a:r>
            <a:endPar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endParaRP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8</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4.2</a:t>
            </a:r>
          </a:p>
        </p:txBody>
      </p:sp>
      <p:pic>
        <p:nvPicPr>
          <p:cNvPr id="4" name="Graphic 3" descr="Closed book">
            <a:extLst>
              <a:ext uri="{FF2B5EF4-FFF2-40B4-BE49-F238E27FC236}">
                <a16:creationId xmlns:a16="http://schemas.microsoft.com/office/drawing/2014/main" id="{5C0BF307-AB44-79D0-5A89-5C5B7AC458B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91941" y="2092141"/>
            <a:ext cx="509545" cy="509545"/>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924F78F-E659-21DA-6772-EB1C7A237288}"/>
                  </a:ext>
                </a:extLst>
              </p:cNvPr>
              <p:cNvSpPr txBox="1"/>
              <p:nvPr/>
            </p:nvSpPr>
            <p:spPr>
              <a:xfrm>
                <a:off x="1273996" y="1921267"/>
                <a:ext cx="7872572" cy="3994812"/>
              </a:xfrm>
              <a:prstGeom prst="rect">
                <a:avLst/>
              </a:prstGeom>
              <a:solidFill>
                <a:srgbClr val="EDEDEE"/>
              </a:solidFill>
            </p:spPr>
            <p:txBody>
              <a:bodyPr wrap="square">
                <a:spAutoFit/>
              </a:bodyPr>
              <a:lstStyle/>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Kolmogorov's backward differential equations (time-inhomogeneous case)</a:t>
                </a:r>
              </a:p>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The matrix form of Kolmogorov's backward equations is:</a:t>
                </a:r>
              </a:p>
              <a:p>
                <a:pPr marL="0" marR="0">
                  <a:spcBef>
                    <a:spcPts val="0"/>
                  </a:spcBef>
                  <a:spcAft>
                    <a:spcPts val="1200"/>
                  </a:spcAft>
                </a:pPr>
                <a14:m>
                  <m:oMathPara xmlns:m="http://schemas.openxmlformats.org/officeDocument/2006/math">
                    <m:oMathParaPr>
                      <m:jc m:val="centerGroup"/>
                    </m:oMathParaPr>
                    <m:oMath xmlns:m="http://schemas.openxmlformats.org/officeDocument/2006/math">
                      <m:f>
                        <m:f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num>
                        <m:den>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den>
                      </m:f>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e>
                      </m:d>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𝑨</m:t>
                      </m:r>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e>
                      </m:d>
                      <m:r>
                        <a:rPr lang="en-US" sz="1800" b="1" i="1">
                          <a:effectLst/>
                          <a:latin typeface="Cambria Math" panose="02040503050406030204" pitchFamily="18" charset="0"/>
                          <a:ea typeface="Calibri" panose="020F0502020204030204" pitchFamily="34" charset="0"/>
                          <a:cs typeface="Times New Roman" panose="02020603050405020304" pitchFamily="18" charset="0"/>
                        </a:rPr>
                        <m:t>𝑷</m:t>
                      </m:r>
                      <m:d>
                        <m:d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d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𝒕</m:t>
                          </m:r>
                        </m:e>
                      </m:d>
                    </m:oMath>
                  </m:oMathPara>
                </a14:m>
                <a:br>
                  <a:rPr lang="en-US" sz="1800" b="1" dirty="0">
                    <a:effectLst/>
                    <a:latin typeface="Segoe UI" panose="020B0502040204020203" pitchFamily="34" charset="0"/>
                    <a:ea typeface="Calibri" panose="020F0502020204030204" pitchFamily="34" charset="0"/>
                    <a:cs typeface="Segoe UI" panose="020B0502040204020203" pitchFamily="34" charset="0"/>
                  </a:rPr>
                </a:br>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pPr marL="0" marR="0">
                  <a:spcBef>
                    <a:spcPts val="0"/>
                  </a:spcBef>
                  <a:spcAft>
                    <a:spcPts val="1200"/>
                  </a:spcAft>
                </a:pPr>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It is still the case that:</a:t>
                </a:r>
              </a:p>
              <a:p>
                <a:pPr marL="0" marR="0">
                  <a:spcBef>
                    <a:spcPts val="0"/>
                  </a:spcBef>
                  <a:spcAft>
                    <a:spcPts val="1200"/>
                  </a:spcAft>
                </a:pPr>
                <a14:m>
                  <m:oMathPara xmlns:m="http://schemas.openxmlformats.org/officeDocument/2006/math">
                    <m:oMathParaPr>
                      <m:jc m:val="centerGroup"/>
                    </m:oMathParaPr>
                    <m:oMath xmlns:m="http://schemas.openxmlformats.org/officeDocument/2006/math">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𝒊𝒊</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m:t>
                      </m:r>
                      <m:nary>
                        <m:naryPr>
                          <m:chr m:val="∑"/>
                          <m:limLoc m:val="undOvr"/>
                          <m:grow m:val="on"/>
                          <m:supHide m:val="on"/>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naryPr>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𝒋</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𝒊</m:t>
                          </m:r>
                        </m:sub>
                        <m:sup/>
                        <m:e>
                          <m:r>
                            <a:rPr lang="en-US" sz="1800" b="1">
                              <a:effectLst/>
                              <a:latin typeface="Cambria Math" panose="02040503050406030204" pitchFamily="18" charset="0"/>
                              <a:ea typeface="Calibri" panose="020F0502020204030204" pitchFamily="34" charset="0"/>
                              <a:cs typeface="Times New Roman" panose="02020603050405020304" pitchFamily="18" charset="0"/>
                            </a:rPr>
                            <m:t> </m:t>
                          </m:r>
                        </m:e>
                      </m:nary>
                      <m:sSub>
                        <m:sSubPr>
                          <m:ctrlPr>
                            <a:rPr lang="en-US" sz="1800" b="1" i="1">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1800" b="1" i="1">
                              <a:effectLst/>
                              <a:latin typeface="Cambria Math" panose="02040503050406030204" pitchFamily="18" charset="0"/>
                              <a:ea typeface="Calibri" panose="020F0502020204030204" pitchFamily="34" charset="0"/>
                              <a:cs typeface="Times New Roman" panose="02020603050405020304" pitchFamily="18" charset="0"/>
                            </a:rPr>
                            <m:t>𝝁</m:t>
                          </m:r>
                        </m:e>
                        <m:sub>
                          <m:r>
                            <a:rPr lang="en-US" sz="1800" b="1" i="1">
                              <a:effectLst/>
                              <a:latin typeface="Cambria Math" panose="02040503050406030204" pitchFamily="18" charset="0"/>
                              <a:ea typeface="Calibri" panose="020F0502020204030204" pitchFamily="34" charset="0"/>
                              <a:cs typeface="Times New Roman" panose="02020603050405020304" pitchFamily="18" charset="0"/>
                            </a:rPr>
                            <m:t>𝒊𝒋</m:t>
                          </m:r>
                        </m:sub>
                      </m:sSub>
                      <m:r>
                        <a:rPr lang="en-US" sz="1800" b="1">
                          <a:effectLst/>
                          <a:latin typeface="Cambria Math" panose="02040503050406030204" pitchFamily="18" charset="0"/>
                          <a:ea typeface="Calibri" panose="020F0502020204030204" pitchFamily="34" charset="0"/>
                          <a:cs typeface="Times New Roman" panose="02020603050405020304" pitchFamily="18" charset="0"/>
                        </a:rPr>
                        <m:t>(</m:t>
                      </m:r>
                      <m:r>
                        <a:rPr lang="en-US" sz="1800" b="1" i="1">
                          <a:effectLst/>
                          <a:latin typeface="Cambria Math" panose="02040503050406030204" pitchFamily="18" charset="0"/>
                          <a:ea typeface="Calibri" panose="020F0502020204030204" pitchFamily="34" charset="0"/>
                          <a:cs typeface="Times New Roman" panose="02020603050405020304" pitchFamily="18" charset="0"/>
                        </a:rPr>
                        <m:t>𝒔</m:t>
                      </m:r>
                      <m:r>
                        <a:rPr lang="en-US" sz="1800" b="1">
                          <a:effectLst/>
                          <a:latin typeface="Cambria Math" panose="02040503050406030204" pitchFamily="18" charset="0"/>
                          <a:ea typeface="Calibri" panose="020F0502020204030204" pitchFamily="34" charset="0"/>
                          <a:cs typeface="Times New Roman" panose="02020603050405020304" pitchFamily="18" charset="0"/>
                        </a:rPr>
                        <m:t>)</m:t>
                      </m:r>
                    </m:oMath>
                  </m:oMathPara>
                </a14:m>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a:p>
                <a:pPr marL="0" marR="0">
                  <a:spcBef>
                    <a:spcPts val="0"/>
                  </a:spcBef>
                  <a:spcAft>
                    <a:spcPts val="1200"/>
                  </a:spcAft>
                </a:pPr>
                <a:r>
                  <a:rPr lang="en-US" sz="1800" dirty="0">
                    <a:effectLst/>
                    <a:latin typeface="Segoe UI" panose="020B0502040204020203" pitchFamily="34" charset="0"/>
                    <a:ea typeface="Calibri" panose="020F0502020204030204" pitchFamily="34" charset="0"/>
                    <a:cs typeface="Segoe UI" panose="020B0502040204020203" pitchFamily="34" charset="0"/>
                  </a:rPr>
                  <a:t>Hence each row of the matrix </a:t>
                </a:r>
                <a14:m>
                  <m:oMath xmlns:m="http://schemas.openxmlformats.org/officeDocument/2006/math">
                    <m:r>
                      <a:rPr lang="en-US" sz="1800" i="1">
                        <a:effectLst/>
                        <a:latin typeface="Cambria Math" panose="02040503050406030204" pitchFamily="18" charset="0"/>
                        <a:ea typeface="Calibri" panose="020F0502020204030204" pitchFamily="34" charset="0"/>
                        <a:cs typeface="Times New Roman" panose="02020603050405020304" pitchFamily="18" charset="0"/>
                      </a:rPr>
                      <m:t>𝐴</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oMath>
                </a14:m>
                <a:r>
                  <a:rPr lang="en-US" sz="1800" dirty="0">
                    <a:effectLst/>
                    <a:latin typeface="Segoe UI" panose="020B0502040204020203" pitchFamily="34" charset="0"/>
                    <a:ea typeface="Calibri" panose="020F0502020204030204" pitchFamily="34" charset="0"/>
                    <a:cs typeface="Segoe UI" panose="020B0502040204020203" pitchFamily="34" charset="0"/>
                  </a:rPr>
                  <a:t> has zero sum.</a:t>
                </a:r>
              </a:p>
              <a:p>
                <a:pPr marL="0" marR="0">
                  <a:lnSpc>
                    <a:spcPct val="150000"/>
                  </a:lnSpc>
                  <a:spcBef>
                    <a:spcPts val="0"/>
                  </a:spcBef>
                  <a:spcAft>
                    <a:spcPts val="1200"/>
                  </a:spcAft>
                </a:pPr>
                <a:endParaRPr lang="en-US" sz="1800" b="1" dirty="0">
                  <a:effectLst/>
                  <a:latin typeface="Segoe UI" panose="020B0502040204020203" pitchFamily="34" charset="0"/>
                  <a:ea typeface="Calibri" panose="020F0502020204030204" pitchFamily="34" charset="0"/>
                  <a:cs typeface="Segoe UI" panose="020B0502040204020203" pitchFamily="34" charset="0"/>
                </a:endParaRPr>
              </a:p>
            </p:txBody>
          </p:sp>
        </mc:Choice>
        <mc:Fallback xmlns="">
          <p:sp>
            <p:nvSpPr>
              <p:cNvPr id="7" name="TextBox 6">
                <a:extLst>
                  <a:ext uri="{FF2B5EF4-FFF2-40B4-BE49-F238E27FC236}">
                    <a16:creationId xmlns:a16="http://schemas.microsoft.com/office/drawing/2014/main" id="{9924F78F-E659-21DA-6772-EB1C7A237288}"/>
                  </a:ext>
                </a:extLst>
              </p:cNvPr>
              <p:cNvSpPr txBox="1">
                <a:spLocks noRot="1" noChangeAspect="1" noMove="1" noResize="1" noEditPoints="1" noAdjustHandles="1" noChangeArrowheads="1" noChangeShapeType="1" noTextEdit="1"/>
              </p:cNvSpPr>
              <p:nvPr/>
            </p:nvSpPr>
            <p:spPr>
              <a:xfrm>
                <a:off x="1273996" y="1921267"/>
                <a:ext cx="7872572" cy="3994812"/>
              </a:xfrm>
              <a:prstGeom prst="rect">
                <a:avLst/>
              </a:prstGeom>
              <a:blipFill>
                <a:blip r:embed="rId4"/>
                <a:stretch>
                  <a:fillRect l="-697" t="-611"/>
                </a:stretch>
              </a:blipFill>
            </p:spPr>
            <p:txBody>
              <a:bodyPr/>
              <a:lstStyle/>
              <a:p>
                <a:r>
                  <a:rPr lang="en-US">
                    <a:noFill/>
                  </a:rPr>
                  <a:t> </a:t>
                </a:r>
              </a:p>
            </p:txBody>
          </p:sp>
        </mc:Fallback>
      </mc:AlternateContent>
    </p:spTree>
    <p:extLst>
      <p:ext uri="{BB962C8B-B14F-4D97-AF65-F5344CB8AC3E}">
        <p14:creationId xmlns:p14="http://schemas.microsoft.com/office/powerpoint/2010/main" val="925080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9249" y="956276"/>
            <a:ext cx="3073978" cy="627083"/>
          </a:xfrm>
          <a:solidFill>
            <a:srgbClr val="FCD3C2"/>
          </a:solidFill>
        </p:spPr>
        <p:txBody>
          <a:bodyPr>
            <a:noAutofit/>
          </a:bodyPr>
          <a:lstStyle/>
          <a:p>
            <a:r>
              <a:rPr lang="en-IN" sz="3600" b="1" dirty="0">
                <a:latin typeface="Microsoft Sans Serif" panose="020B0604020202020204" pitchFamily="34" charset="0"/>
                <a:ea typeface="Microsoft Sans Serif" panose="020B0604020202020204" pitchFamily="34" charset="0"/>
                <a:cs typeface="Microsoft Sans Serif" panose="020B0604020202020204" pitchFamily="34" charset="0"/>
              </a:rPr>
              <a:t>Probability</a:t>
            </a:r>
          </a:p>
        </p:txBody>
      </p:sp>
      <p:sp>
        <p:nvSpPr>
          <p:cNvPr id="8" name="Slide Number Placeholder 7">
            <a:extLst>
              <a:ext uri="{FF2B5EF4-FFF2-40B4-BE49-F238E27FC236}">
                <a16:creationId xmlns:a16="http://schemas.microsoft.com/office/drawing/2014/main" id="{BA278003-D43F-47A4-B225-03E95235F197}"/>
              </a:ext>
            </a:extLst>
          </p:cNvPr>
          <p:cNvSpPr>
            <a:spLocks noGrp="1"/>
          </p:cNvSpPr>
          <p:nvPr>
            <p:ph type="sldNum" sz="quarter" idx="12"/>
          </p:nvPr>
        </p:nvSpPr>
        <p:spPr/>
        <p:txBody>
          <a:bodyPr/>
          <a:lstStyle/>
          <a:p>
            <a:fld id="{47894467-E227-B849-BB10-8705222BB906}" type="slidenum">
              <a:rPr lang="en-US" smtClean="0"/>
              <a:pPr/>
              <a:t>9</a:t>
            </a:fld>
            <a:endParaRPr lang="en-US"/>
          </a:p>
        </p:txBody>
      </p:sp>
      <p:sp>
        <p:nvSpPr>
          <p:cNvPr id="3" name="TextBox 2">
            <a:extLst>
              <a:ext uri="{FF2B5EF4-FFF2-40B4-BE49-F238E27FC236}">
                <a16:creationId xmlns:a16="http://schemas.microsoft.com/office/drawing/2014/main" id="{E3E5C057-EDDF-4E70-9B76-F428B5097156}"/>
              </a:ext>
            </a:extLst>
          </p:cNvPr>
          <p:cNvSpPr txBox="1"/>
          <p:nvPr/>
        </p:nvSpPr>
        <p:spPr>
          <a:xfrm>
            <a:off x="336491" y="946651"/>
            <a:ext cx="832757" cy="646331"/>
          </a:xfrm>
          <a:prstGeom prst="rect">
            <a:avLst/>
          </a:prstGeom>
          <a:solidFill>
            <a:schemeClr val="bg2"/>
          </a:solidFill>
        </p:spPr>
        <p:txBody>
          <a:bodyPr wrap="square" rtlCol="0">
            <a:spAutoFit/>
          </a:bodyPr>
          <a:lstStyle/>
          <a:p>
            <a:pPr algn="ctr"/>
            <a:r>
              <a:rPr lang="en-IN" sz="3600" dirty="0">
                <a:latin typeface="Microsoft Sans Serif" panose="020B0604020202020204" pitchFamily="34" charset="0"/>
                <a:ea typeface="Microsoft Sans Serif" panose="020B0604020202020204" pitchFamily="34" charset="0"/>
                <a:cs typeface="Microsoft Sans Serif" panose="020B0604020202020204" pitchFamily="34" charset="0"/>
              </a:rPr>
              <a:t>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C98F9BA4-B79E-59B2-0139-515D17DDE970}"/>
                  </a:ext>
                </a:extLst>
              </p:cNvPr>
              <p:cNvSpPr txBox="1"/>
              <p:nvPr/>
            </p:nvSpPr>
            <p:spPr>
              <a:xfrm>
                <a:off x="1103027" y="1920895"/>
                <a:ext cx="9667982" cy="2200154"/>
              </a:xfrm>
              <a:prstGeom prst="rect">
                <a:avLst/>
              </a:prstGeom>
              <a:noFill/>
            </p:spPr>
            <p:txBody>
              <a:bodyPr wrap="square">
                <a:spAutoFit/>
              </a:bodyPr>
              <a:lstStyle/>
              <a:p>
                <a:r>
                  <a:rPr lang="en-US" sz="2000" b="1" dirty="0">
                    <a:latin typeface="Segoe UI" panose="020B0502040204020203" pitchFamily="34" charset="0"/>
                    <a:cs typeface="Segoe UI" panose="020B0502040204020203" pitchFamily="34" charset="0"/>
                  </a:rPr>
                  <a:t>Probability that the process goes into state j when it leaves state I</a:t>
                </a:r>
              </a:p>
              <a:p>
                <a:endParaRPr lang="en-US" sz="2000" b="1" dirty="0">
                  <a:latin typeface="Segoe UI" panose="020B0502040204020203" pitchFamily="34" charset="0"/>
                  <a:cs typeface="Segoe UI" panose="020B0502040204020203" pitchFamily="34" charset="0"/>
                </a:endParaRPr>
              </a:p>
              <a:p>
                <a:r>
                  <a:rPr lang="en-US" dirty="0">
                    <a:latin typeface="Segoe UI" panose="020B0502040204020203" pitchFamily="34" charset="0"/>
                    <a:cs typeface="Segoe UI" panose="020B0502040204020203" pitchFamily="34" charset="0"/>
                  </a:rPr>
                  <a:t>Given that the process is in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at time s and it stays there until time s + w , the probability that it moves into state j when it leaves state </a:t>
                </a:r>
                <a:r>
                  <a:rPr lang="en-US" dirty="0" err="1">
                    <a:latin typeface="Segoe UI" panose="020B0502040204020203" pitchFamily="34" charset="0"/>
                    <a:cs typeface="Segoe UI" panose="020B0502040204020203" pitchFamily="34" charset="0"/>
                  </a:rPr>
                  <a:t>i</a:t>
                </a:r>
                <a:r>
                  <a:rPr lang="en-US" dirty="0">
                    <a:latin typeface="Segoe UI" panose="020B0502040204020203" pitchFamily="34" charset="0"/>
                    <a:cs typeface="Segoe UI" panose="020B0502040204020203" pitchFamily="34" charset="0"/>
                  </a:rPr>
                  <a:t> at time s + w is:</a:t>
                </a:r>
                <a:endParaRPr lang="en-US" b="1" dirty="0">
                  <a:latin typeface="Segoe UI" panose="020B0502040204020203" pitchFamily="34" charset="0"/>
                  <a:cs typeface="Segoe UI" panose="020B0502040204020203" pitchFamily="34" charset="0"/>
                </a:endParaRPr>
              </a:p>
              <a:p>
                <a:endParaRPr lang="en-US" sz="2000" b="1" dirty="0">
                  <a:latin typeface="Segoe UI" panose="020B0502040204020203" pitchFamily="34" charset="0"/>
                  <a:cs typeface="Segoe UI" panose="020B0502040204020203" pitchFamily="34" charset="0"/>
                </a:endParaRPr>
              </a:p>
              <a:p>
                <a:pPr/>
                <a14:m>
                  <m:oMathPara xmlns:m="http://schemas.openxmlformats.org/officeDocument/2006/math">
                    <m:oMathParaPr>
                      <m:jc m:val="centerGroup"/>
                    </m:oMathParaPr>
                    <m:oMath xmlns:m="http://schemas.openxmlformats.org/officeDocument/2006/math">
                      <m:f>
                        <m:fPr>
                          <m:ctrlPr>
                            <a:rPr lang="en-US" sz="2000" i="1" smtClean="0">
                              <a:effectLst/>
                              <a:latin typeface="Cambria Math" panose="02040503050406030204" pitchFamily="18" charset="0"/>
                            </a:rPr>
                          </m:ctrlPr>
                        </m:fPr>
                        <m:num>
                          <m:sSub>
                            <m:sSubPr>
                              <m:ctrlPr>
                                <a:rPr lang="en-US" sz="2000" i="1">
                                  <a:effectLst/>
                                  <a:latin typeface="Cambria Math" panose="020405030504060302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𝜇</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𝑖𝑗</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𝑤</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num>
                        <m:den>
                          <m:sSub>
                            <m:sSubPr>
                              <m:ctrlPr>
                                <a:rPr lang="en-US" sz="2000" i="1">
                                  <a:effectLst/>
                                  <a:latin typeface="Cambria Math" panose="02040503050406030204" pitchFamily="18" charset="0"/>
                                </a:rPr>
                              </m:ctrlPr>
                            </m:sSubPr>
                            <m:e>
                              <m:r>
                                <a:rPr lang="en-US" sz="1800" i="1">
                                  <a:effectLst/>
                                  <a:latin typeface="Cambria Math" panose="02040503050406030204" pitchFamily="18" charset="0"/>
                                  <a:ea typeface="Calibri" panose="020F0502020204030204" pitchFamily="34" charset="0"/>
                                  <a:cs typeface="Times New Roman" panose="02020603050405020304" pitchFamily="18" charset="0"/>
                                </a:rPr>
                                <m:t>𝜆</m:t>
                              </m:r>
                            </m:e>
                            <m:sub>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sub>
                          </m:sSub>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𝑤</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den>
                      </m:f>
                      <m:r>
                        <a:rPr lang="en-US" sz="1800">
                          <a:effectLst/>
                          <a:latin typeface="Cambria Math" panose="02040503050406030204" pitchFamily="18" charset="0"/>
                          <a:ea typeface="Calibri" panose="020F0502020204030204" pitchFamily="34" charset="0"/>
                          <a:cs typeface="Times New Roman" panose="02020603050405020304" pitchFamily="18" charset="0"/>
                        </a:rPr>
                        <m:t>=</m:t>
                      </m:r>
                      <m:f>
                        <m:fPr>
                          <m:ctrlPr>
                            <a:rPr lang="en-US" sz="2000" i="1">
                              <a:effectLst/>
                              <a:latin typeface="Cambria Math" panose="02040503050406030204" pitchFamily="18" charset="0"/>
                            </a:rPr>
                          </m:ctrlPr>
                        </m:fPr>
                        <m:num>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the</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force</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of</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transition</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from</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state</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to</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state</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𝑗</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at</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time</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𝑤</m:t>
                          </m:r>
                        </m:num>
                        <m:den>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the</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total</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force</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out</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of</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state</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𝑖</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at</m:t>
                          </m:r>
                          <m:r>
                            <m:rPr>
                              <m:nor/>
                            </m:rPr>
                            <a:rPr lang="en-US" sz="1800">
                              <a:effectLst/>
                              <a:latin typeface="Segoe UI" panose="020B0502040204020203" pitchFamily="34" charset="0"/>
                              <a:ea typeface="Calibri" panose="020F0502020204030204" pitchFamily="34" charset="0"/>
                              <a:cs typeface="Segoe UI" panose="020B0502040204020203" pitchFamily="34" charset="0"/>
                            </a:rPr>
                            <m:t> </m:t>
                          </m:r>
                          <m:r>
                            <m:rPr>
                              <m:nor/>
                            </m:rPr>
                            <a:rPr lang="en-US" sz="1800">
                              <a:effectLst/>
                              <a:latin typeface="Segoe UI" panose="020B0502040204020203" pitchFamily="34" charset="0"/>
                              <a:ea typeface="Calibri" panose="020F0502020204030204" pitchFamily="34" charset="0"/>
                              <a:cs typeface="Segoe UI" panose="020B0502040204020203" pitchFamily="34" charset="0"/>
                            </a:rPr>
                            <m:t>time</m:t>
                          </m:r>
                          <m:r>
                            <m:rPr>
                              <m:nor/>
                            </m:rPr>
                            <a:rPr lang="en-US" sz="1800" i="1">
                              <a:effectLst/>
                              <a:latin typeface="Segoe UI" panose="020B0502040204020203" pitchFamily="34" charset="0"/>
                              <a:ea typeface="Calibri" panose="020F0502020204030204" pitchFamily="34" charset="0"/>
                              <a:cs typeface="Segoe UI" panose="020B0502040204020203" pitchFamily="34" charset="0"/>
                            </a:rPr>
                            <m:t> </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𝑠</m:t>
                          </m:r>
                          <m:r>
                            <a:rPr lang="en-US" sz="1800">
                              <a:effectLst/>
                              <a:latin typeface="Cambria Math" panose="02040503050406030204" pitchFamily="18" charset="0"/>
                              <a:ea typeface="Calibri" panose="020F0502020204030204" pitchFamily="34" charset="0"/>
                              <a:cs typeface="Times New Roman" panose="02020603050405020304" pitchFamily="18" charset="0"/>
                            </a:rPr>
                            <m:t>+</m:t>
                          </m:r>
                          <m:r>
                            <a:rPr lang="en-US" sz="1800" i="1">
                              <a:effectLst/>
                              <a:latin typeface="Cambria Math" panose="02040503050406030204" pitchFamily="18" charset="0"/>
                              <a:ea typeface="Calibri" panose="020F0502020204030204" pitchFamily="34" charset="0"/>
                              <a:cs typeface="Times New Roman" panose="02020603050405020304" pitchFamily="18" charset="0"/>
                            </a:rPr>
                            <m:t>𝑤</m:t>
                          </m:r>
                        </m:den>
                      </m:f>
                    </m:oMath>
                  </m:oMathPara>
                </a14:m>
                <a:endParaRPr lang="en-US" sz="2000" b="1" dirty="0">
                  <a:latin typeface="Segoe UI" panose="020B0502040204020203" pitchFamily="34" charset="0"/>
                  <a:cs typeface="Segoe UI" panose="020B0502040204020203" pitchFamily="34" charset="0"/>
                </a:endParaRPr>
              </a:p>
            </p:txBody>
          </p:sp>
        </mc:Choice>
        <mc:Fallback xmlns="">
          <p:sp>
            <p:nvSpPr>
              <p:cNvPr id="6" name="TextBox 5">
                <a:extLst>
                  <a:ext uri="{FF2B5EF4-FFF2-40B4-BE49-F238E27FC236}">
                    <a16:creationId xmlns:a16="http://schemas.microsoft.com/office/drawing/2014/main" id="{C98F9BA4-B79E-59B2-0139-515D17DDE970}"/>
                  </a:ext>
                </a:extLst>
              </p:cNvPr>
              <p:cNvSpPr txBox="1">
                <a:spLocks noRot="1" noChangeAspect="1" noMove="1" noResize="1" noEditPoints="1" noAdjustHandles="1" noChangeArrowheads="1" noChangeShapeType="1" noTextEdit="1"/>
              </p:cNvSpPr>
              <p:nvPr/>
            </p:nvSpPr>
            <p:spPr>
              <a:xfrm>
                <a:off x="1103027" y="1920895"/>
                <a:ext cx="9667982" cy="2200154"/>
              </a:xfrm>
              <a:prstGeom prst="rect">
                <a:avLst/>
              </a:prstGeom>
              <a:blipFill>
                <a:blip r:embed="rId2"/>
                <a:stretch>
                  <a:fillRect l="-694" t="-1108"/>
                </a:stretch>
              </a:blipFill>
            </p:spPr>
            <p:txBody>
              <a:bodyPr/>
              <a:lstStyle/>
              <a:p>
                <a:r>
                  <a:rPr lang="en-US">
                    <a:noFill/>
                  </a:rPr>
                  <a:t> </a:t>
                </a:r>
              </a:p>
            </p:txBody>
          </p:sp>
        </mc:Fallback>
      </mc:AlternateContent>
    </p:spTree>
    <p:extLst>
      <p:ext uri="{BB962C8B-B14F-4D97-AF65-F5344CB8AC3E}">
        <p14:creationId xmlns:p14="http://schemas.microsoft.com/office/powerpoint/2010/main" val="3721435991"/>
      </p:ext>
    </p:extLst>
  </p:cSld>
  <p:clrMapOvr>
    <a:masterClrMapping/>
  </p:clrMapOvr>
</p:sld>
</file>

<file path=ppt/theme/theme1.xml><?xml version="1.0" encoding="utf-8"?>
<a:theme xmlns:a="http://schemas.openxmlformats.org/drawingml/2006/main" name="IAQS PPT- Zil_ Final">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IAQS PPT- Zil_ Final</Template>
  <TotalTime>3615</TotalTime>
  <Words>966</Words>
  <Application>Microsoft Office PowerPoint</Application>
  <PresentationFormat>Widescreen</PresentationFormat>
  <Paragraphs>96</Paragraphs>
  <Slides>11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Cambria Math</vt:lpstr>
      <vt:lpstr>Lora</vt:lpstr>
      <vt:lpstr>Microsoft Sans Serif</vt:lpstr>
      <vt:lpstr>Roboto Light</vt:lpstr>
      <vt:lpstr>Segoe UI</vt:lpstr>
      <vt:lpstr>IAQS PPT- Zil_ Final</vt:lpstr>
      <vt:lpstr>PowerPoint Presentation</vt:lpstr>
      <vt:lpstr>Today’s Agenda</vt:lpstr>
      <vt:lpstr>Time inhomogeneous Markov Jump Process</vt:lpstr>
      <vt:lpstr>The Chapman-Kolmogorov equations</vt:lpstr>
      <vt:lpstr>Transition Rates</vt:lpstr>
      <vt:lpstr>Kolmogorov’s forward differential equations </vt:lpstr>
      <vt:lpstr>Occupancy Probabilities</vt:lpstr>
      <vt:lpstr>Kolmogorov’s backward differential equations </vt:lpstr>
      <vt:lpstr>Probability</vt:lpstr>
      <vt:lpstr>Integrated form of the Kolmogorov backward equations </vt:lpstr>
      <vt:lpstr>Integrated form of the Kolmogorov forward equations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lokesh</dc:creator>
  <cp:lastModifiedBy>CC770</cp:lastModifiedBy>
  <cp:revision>182</cp:revision>
  <dcterms:created xsi:type="dcterms:W3CDTF">2019-12-10T16:16:08Z</dcterms:created>
  <dcterms:modified xsi:type="dcterms:W3CDTF">2023-09-14T10:36:55Z</dcterms:modified>
</cp:coreProperties>
</file>