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12192000" cy="6858000"/>
  <p:embeddedFontLst>
    <p:embeddedFont>
      <p:font typeface="Helvetica Neue" panose="020B0604020202020204" charset="0"/>
      <p:regular r:id="rId35"/>
      <p:bold r:id="rId36"/>
      <p:italic r:id="rId37"/>
      <p:boldItalic r:id="rId38"/>
    </p:embeddedFont>
    <p:embeddedFont>
      <p:font typeface="Quattrocento Sans" panose="020B0502050000020003" pitchFamily="34" charset="0"/>
      <p:regular r:id="rId39"/>
      <p:bold r:id="rId40"/>
      <p:italic r:id="rId41"/>
      <p:boldItalic r:id="rId42"/>
    </p:embeddedFont>
    <p:embeddedFont>
      <p:font typeface="Roboto Light" panose="02000000000000000000" pitchFamily="2" charset="0"/>
      <p:regular r:id="rId43"/>
      <p:bold r:id="rId44"/>
      <p:italic r:id="rId45"/>
      <p:boldItalic r:id="rId46"/>
    </p:embeddedFont>
    <p:embeddedFont>
      <p:font typeface="Tahoma" panose="020B060403050404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4PHOXqiUq8SAacBxuFCeiJhw2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8: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9: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0: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4: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5: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6: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8: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9: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0: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522859" y="496062"/>
            <a:ext cx="11146281" cy="45339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body" idx="1"/>
          </p:nvPr>
        </p:nvSpPr>
        <p:spPr>
          <a:xfrm>
            <a:off x="2752344" y="2481072"/>
            <a:ext cx="5268595" cy="329819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11074654" y="6399883"/>
            <a:ext cx="228600" cy="262254"/>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100" b="0" i="0" u="none" strike="noStrike" cap="none">
                <a:solidFill>
                  <a:srgbClr val="888888"/>
                </a:solidFill>
                <a:latin typeface="Tahoma"/>
                <a:ea typeface="Tahoma"/>
                <a:cs typeface="Tahoma"/>
                <a:sym typeface="Tahoma"/>
              </a:defRPr>
            </a:lvl1pPr>
            <a:lvl2pPr marL="38100" marR="0" lvl="1" indent="0" algn="l">
              <a:lnSpc>
                <a:spcPct val="100000"/>
              </a:lnSpc>
              <a:spcBef>
                <a:spcPts val="0"/>
              </a:spcBef>
              <a:buNone/>
              <a:defRPr sz="1100" b="0" i="0" u="none" strike="noStrike" cap="none">
                <a:solidFill>
                  <a:srgbClr val="888888"/>
                </a:solidFill>
                <a:latin typeface="Tahoma"/>
                <a:ea typeface="Tahoma"/>
                <a:cs typeface="Tahoma"/>
                <a:sym typeface="Tahoma"/>
              </a:defRPr>
            </a:lvl2pPr>
            <a:lvl3pPr marL="38100" marR="0" lvl="2" indent="0" algn="l">
              <a:lnSpc>
                <a:spcPct val="100000"/>
              </a:lnSpc>
              <a:spcBef>
                <a:spcPts val="0"/>
              </a:spcBef>
              <a:buNone/>
              <a:defRPr sz="1100" b="0" i="0" u="none" strike="noStrike" cap="none">
                <a:solidFill>
                  <a:srgbClr val="888888"/>
                </a:solidFill>
                <a:latin typeface="Tahoma"/>
                <a:ea typeface="Tahoma"/>
                <a:cs typeface="Tahoma"/>
                <a:sym typeface="Tahoma"/>
              </a:defRPr>
            </a:lvl3pPr>
            <a:lvl4pPr marL="38100" marR="0" lvl="3" indent="0" algn="l">
              <a:lnSpc>
                <a:spcPct val="100000"/>
              </a:lnSpc>
              <a:spcBef>
                <a:spcPts val="0"/>
              </a:spcBef>
              <a:buNone/>
              <a:defRPr sz="1100" b="0" i="0" u="none" strike="noStrike" cap="none">
                <a:solidFill>
                  <a:srgbClr val="888888"/>
                </a:solidFill>
                <a:latin typeface="Tahoma"/>
                <a:ea typeface="Tahoma"/>
                <a:cs typeface="Tahoma"/>
                <a:sym typeface="Tahoma"/>
              </a:defRPr>
            </a:lvl4pPr>
            <a:lvl5pPr marL="38100" marR="0" lvl="4" indent="0" algn="l">
              <a:lnSpc>
                <a:spcPct val="100000"/>
              </a:lnSpc>
              <a:spcBef>
                <a:spcPts val="0"/>
              </a:spcBef>
              <a:buNone/>
              <a:defRPr sz="1100" b="0" i="0" u="none" strike="noStrike" cap="none">
                <a:solidFill>
                  <a:srgbClr val="888888"/>
                </a:solidFill>
                <a:latin typeface="Tahoma"/>
                <a:ea typeface="Tahoma"/>
                <a:cs typeface="Tahoma"/>
                <a:sym typeface="Tahoma"/>
              </a:defRPr>
            </a:lvl5pPr>
            <a:lvl6pPr marL="38100" marR="0" lvl="5" indent="0" algn="l">
              <a:lnSpc>
                <a:spcPct val="100000"/>
              </a:lnSpc>
              <a:spcBef>
                <a:spcPts val="0"/>
              </a:spcBef>
              <a:buNone/>
              <a:defRPr sz="1100" b="0" i="0" u="none" strike="noStrike" cap="none">
                <a:solidFill>
                  <a:srgbClr val="888888"/>
                </a:solidFill>
                <a:latin typeface="Tahoma"/>
                <a:ea typeface="Tahoma"/>
                <a:cs typeface="Tahoma"/>
                <a:sym typeface="Tahoma"/>
              </a:defRPr>
            </a:lvl6pPr>
            <a:lvl7pPr marL="38100" marR="0" lvl="6" indent="0" algn="l">
              <a:lnSpc>
                <a:spcPct val="100000"/>
              </a:lnSpc>
              <a:spcBef>
                <a:spcPts val="0"/>
              </a:spcBef>
              <a:buNone/>
              <a:defRPr sz="1100" b="0" i="0" u="none" strike="noStrike" cap="none">
                <a:solidFill>
                  <a:srgbClr val="888888"/>
                </a:solidFill>
                <a:latin typeface="Tahoma"/>
                <a:ea typeface="Tahoma"/>
                <a:cs typeface="Tahoma"/>
                <a:sym typeface="Tahoma"/>
              </a:defRPr>
            </a:lvl7pPr>
            <a:lvl8pPr marL="38100" marR="0" lvl="7" indent="0" algn="l">
              <a:lnSpc>
                <a:spcPct val="100000"/>
              </a:lnSpc>
              <a:spcBef>
                <a:spcPts val="0"/>
              </a:spcBef>
              <a:buNone/>
              <a:defRPr sz="1100" b="0" i="0" u="none" strike="noStrike" cap="none">
                <a:solidFill>
                  <a:srgbClr val="888888"/>
                </a:solidFill>
                <a:latin typeface="Tahoma"/>
                <a:ea typeface="Tahoma"/>
                <a:cs typeface="Tahoma"/>
                <a:sym typeface="Tahoma"/>
              </a:defRPr>
            </a:lvl8pPr>
            <a:lvl9pPr marL="38100" marR="0" lvl="8" indent="0" algn="l">
              <a:lnSpc>
                <a:spcPct val="100000"/>
              </a:lnSpc>
              <a:spcBef>
                <a:spcPts val="0"/>
              </a:spcBef>
              <a:buNone/>
              <a:defRPr sz="1100" b="0" i="0" u="none" strike="noStrike" cap="none">
                <a:solidFill>
                  <a:srgbClr val="888888"/>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35"/>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sldNum" idx="12"/>
          </p:nvPr>
        </p:nvSpPr>
        <p:spPr>
          <a:xfrm>
            <a:off x="11074654" y="6399883"/>
            <a:ext cx="228600" cy="262254"/>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100" b="0" i="0">
                <a:solidFill>
                  <a:srgbClr val="888888"/>
                </a:solidFill>
                <a:latin typeface="Tahoma"/>
                <a:ea typeface="Tahoma"/>
                <a:cs typeface="Tahoma"/>
                <a:sym typeface="Tahoma"/>
              </a:defRPr>
            </a:lvl1pPr>
            <a:lvl2pPr marL="38100" marR="0" lvl="1" indent="0" algn="l">
              <a:lnSpc>
                <a:spcPct val="100000"/>
              </a:lnSpc>
              <a:spcBef>
                <a:spcPts val="0"/>
              </a:spcBef>
              <a:buNone/>
              <a:defRPr sz="1100" b="0" i="0">
                <a:solidFill>
                  <a:srgbClr val="888888"/>
                </a:solidFill>
                <a:latin typeface="Tahoma"/>
                <a:ea typeface="Tahoma"/>
                <a:cs typeface="Tahoma"/>
                <a:sym typeface="Tahoma"/>
              </a:defRPr>
            </a:lvl2pPr>
            <a:lvl3pPr marL="38100" marR="0" lvl="2" indent="0" algn="l">
              <a:lnSpc>
                <a:spcPct val="100000"/>
              </a:lnSpc>
              <a:spcBef>
                <a:spcPts val="0"/>
              </a:spcBef>
              <a:buNone/>
              <a:defRPr sz="1100" b="0" i="0">
                <a:solidFill>
                  <a:srgbClr val="888888"/>
                </a:solidFill>
                <a:latin typeface="Tahoma"/>
                <a:ea typeface="Tahoma"/>
                <a:cs typeface="Tahoma"/>
                <a:sym typeface="Tahoma"/>
              </a:defRPr>
            </a:lvl3pPr>
            <a:lvl4pPr marL="38100" marR="0" lvl="3" indent="0" algn="l">
              <a:lnSpc>
                <a:spcPct val="100000"/>
              </a:lnSpc>
              <a:spcBef>
                <a:spcPts val="0"/>
              </a:spcBef>
              <a:buNone/>
              <a:defRPr sz="1100" b="0" i="0">
                <a:solidFill>
                  <a:srgbClr val="888888"/>
                </a:solidFill>
                <a:latin typeface="Tahoma"/>
                <a:ea typeface="Tahoma"/>
                <a:cs typeface="Tahoma"/>
                <a:sym typeface="Tahoma"/>
              </a:defRPr>
            </a:lvl4pPr>
            <a:lvl5pPr marL="38100" marR="0" lvl="4" indent="0" algn="l">
              <a:lnSpc>
                <a:spcPct val="100000"/>
              </a:lnSpc>
              <a:spcBef>
                <a:spcPts val="0"/>
              </a:spcBef>
              <a:buNone/>
              <a:defRPr sz="1100" b="0" i="0">
                <a:solidFill>
                  <a:srgbClr val="888888"/>
                </a:solidFill>
                <a:latin typeface="Tahoma"/>
                <a:ea typeface="Tahoma"/>
                <a:cs typeface="Tahoma"/>
                <a:sym typeface="Tahoma"/>
              </a:defRPr>
            </a:lvl5pPr>
            <a:lvl6pPr marL="38100" marR="0" lvl="5" indent="0" algn="l">
              <a:lnSpc>
                <a:spcPct val="100000"/>
              </a:lnSpc>
              <a:spcBef>
                <a:spcPts val="0"/>
              </a:spcBef>
              <a:buNone/>
              <a:defRPr sz="1100" b="0" i="0">
                <a:solidFill>
                  <a:srgbClr val="888888"/>
                </a:solidFill>
                <a:latin typeface="Tahoma"/>
                <a:ea typeface="Tahoma"/>
                <a:cs typeface="Tahoma"/>
                <a:sym typeface="Tahoma"/>
              </a:defRPr>
            </a:lvl6pPr>
            <a:lvl7pPr marL="38100" marR="0" lvl="6" indent="0" algn="l">
              <a:lnSpc>
                <a:spcPct val="100000"/>
              </a:lnSpc>
              <a:spcBef>
                <a:spcPts val="0"/>
              </a:spcBef>
              <a:buNone/>
              <a:defRPr sz="1100" b="0" i="0">
                <a:solidFill>
                  <a:srgbClr val="888888"/>
                </a:solidFill>
                <a:latin typeface="Tahoma"/>
                <a:ea typeface="Tahoma"/>
                <a:cs typeface="Tahoma"/>
                <a:sym typeface="Tahoma"/>
              </a:defRPr>
            </a:lvl7pPr>
            <a:lvl8pPr marL="38100" marR="0" lvl="7" indent="0" algn="l">
              <a:lnSpc>
                <a:spcPct val="100000"/>
              </a:lnSpc>
              <a:spcBef>
                <a:spcPts val="0"/>
              </a:spcBef>
              <a:buNone/>
              <a:defRPr sz="1100" b="0" i="0">
                <a:solidFill>
                  <a:srgbClr val="888888"/>
                </a:solidFill>
                <a:latin typeface="Tahoma"/>
                <a:ea typeface="Tahoma"/>
                <a:cs typeface="Tahoma"/>
                <a:sym typeface="Tahoma"/>
              </a:defRPr>
            </a:lvl8pPr>
            <a:lvl9pPr marL="38100" marR="0" lvl="8" indent="0" algn="l">
              <a:lnSpc>
                <a:spcPct val="100000"/>
              </a:lnSpc>
              <a:spcBef>
                <a:spcPts val="0"/>
              </a:spcBef>
              <a:buNone/>
              <a:defRPr sz="1100" b="0" i="0">
                <a:solidFill>
                  <a:srgbClr val="888888"/>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522859" y="496062"/>
            <a:ext cx="11146281" cy="45339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3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sldNum" idx="12"/>
          </p:nvPr>
        </p:nvSpPr>
        <p:spPr>
          <a:xfrm>
            <a:off x="11074654" y="6399883"/>
            <a:ext cx="228600" cy="262254"/>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100" b="0" i="0">
                <a:solidFill>
                  <a:srgbClr val="888888"/>
                </a:solidFill>
                <a:latin typeface="Tahoma"/>
                <a:ea typeface="Tahoma"/>
                <a:cs typeface="Tahoma"/>
                <a:sym typeface="Tahoma"/>
              </a:defRPr>
            </a:lvl1pPr>
            <a:lvl2pPr marL="38100" marR="0" lvl="1" indent="0" algn="l">
              <a:lnSpc>
                <a:spcPct val="100000"/>
              </a:lnSpc>
              <a:spcBef>
                <a:spcPts val="0"/>
              </a:spcBef>
              <a:buNone/>
              <a:defRPr sz="1100" b="0" i="0">
                <a:solidFill>
                  <a:srgbClr val="888888"/>
                </a:solidFill>
                <a:latin typeface="Tahoma"/>
                <a:ea typeface="Tahoma"/>
                <a:cs typeface="Tahoma"/>
                <a:sym typeface="Tahoma"/>
              </a:defRPr>
            </a:lvl2pPr>
            <a:lvl3pPr marL="38100" marR="0" lvl="2" indent="0" algn="l">
              <a:lnSpc>
                <a:spcPct val="100000"/>
              </a:lnSpc>
              <a:spcBef>
                <a:spcPts val="0"/>
              </a:spcBef>
              <a:buNone/>
              <a:defRPr sz="1100" b="0" i="0">
                <a:solidFill>
                  <a:srgbClr val="888888"/>
                </a:solidFill>
                <a:latin typeface="Tahoma"/>
                <a:ea typeface="Tahoma"/>
                <a:cs typeface="Tahoma"/>
                <a:sym typeface="Tahoma"/>
              </a:defRPr>
            </a:lvl3pPr>
            <a:lvl4pPr marL="38100" marR="0" lvl="3" indent="0" algn="l">
              <a:lnSpc>
                <a:spcPct val="100000"/>
              </a:lnSpc>
              <a:spcBef>
                <a:spcPts val="0"/>
              </a:spcBef>
              <a:buNone/>
              <a:defRPr sz="1100" b="0" i="0">
                <a:solidFill>
                  <a:srgbClr val="888888"/>
                </a:solidFill>
                <a:latin typeface="Tahoma"/>
                <a:ea typeface="Tahoma"/>
                <a:cs typeface="Tahoma"/>
                <a:sym typeface="Tahoma"/>
              </a:defRPr>
            </a:lvl4pPr>
            <a:lvl5pPr marL="38100" marR="0" lvl="4" indent="0" algn="l">
              <a:lnSpc>
                <a:spcPct val="100000"/>
              </a:lnSpc>
              <a:spcBef>
                <a:spcPts val="0"/>
              </a:spcBef>
              <a:buNone/>
              <a:defRPr sz="1100" b="0" i="0">
                <a:solidFill>
                  <a:srgbClr val="888888"/>
                </a:solidFill>
                <a:latin typeface="Tahoma"/>
                <a:ea typeface="Tahoma"/>
                <a:cs typeface="Tahoma"/>
                <a:sym typeface="Tahoma"/>
              </a:defRPr>
            </a:lvl5pPr>
            <a:lvl6pPr marL="38100" marR="0" lvl="5" indent="0" algn="l">
              <a:lnSpc>
                <a:spcPct val="100000"/>
              </a:lnSpc>
              <a:spcBef>
                <a:spcPts val="0"/>
              </a:spcBef>
              <a:buNone/>
              <a:defRPr sz="1100" b="0" i="0">
                <a:solidFill>
                  <a:srgbClr val="888888"/>
                </a:solidFill>
                <a:latin typeface="Tahoma"/>
                <a:ea typeface="Tahoma"/>
                <a:cs typeface="Tahoma"/>
                <a:sym typeface="Tahoma"/>
              </a:defRPr>
            </a:lvl6pPr>
            <a:lvl7pPr marL="38100" marR="0" lvl="6" indent="0" algn="l">
              <a:lnSpc>
                <a:spcPct val="100000"/>
              </a:lnSpc>
              <a:spcBef>
                <a:spcPts val="0"/>
              </a:spcBef>
              <a:buNone/>
              <a:defRPr sz="1100" b="0" i="0">
                <a:solidFill>
                  <a:srgbClr val="888888"/>
                </a:solidFill>
                <a:latin typeface="Tahoma"/>
                <a:ea typeface="Tahoma"/>
                <a:cs typeface="Tahoma"/>
                <a:sym typeface="Tahoma"/>
              </a:defRPr>
            </a:lvl7pPr>
            <a:lvl8pPr marL="38100" marR="0" lvl="7" indent="0" algn="l">
              <a:lnSpc>
                <a:spcPct val="100000"/>
              </a:lnSpc>
              <a:spcBef>
                <a:spcPts val="0"/>
              </a:spcBef>
              <a:buNone/>
              <a:defRPr sz="1100" b="0" i="0">
                <a:solidFill>
                  <a:srgbClr val="888888"/>
                </a:solidFill>
                <a:latin typeface="Tahoma"/>
                <a:ea typeface="Tahoma"/>
                <a:cs typeface="Tahoma"/>
                <a:sym typeface="Tahoma"/>
              </a:defRPr>
            </a:lvl8pPr>
            <a:lvl9pPr marL="38100" marR="0" lvl="8" indent="0" algn="l">
              <a:lnSpc>
                <a:spcPct val="100000"/>
              </a:lnSpc>
              <a:spcBef>
                <a:spcPts val="0"/>
              </a:spcBef>
              <a:buNone/>
              <a:defRPr sz="1100" b="0" i="0">
                <a:solidFill>
                  <a:srgbClr val="888888"/>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522859" y="496062"/>
            <a:ext cx="11146281" cy="45339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11074654" y="6399883"/>
            <a:ext cx="228600" cy="262254"/>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100" b="0" i="0">
                <a:solidFill>
                  <a:srgbClr val="888888"/>
                </a:solidFill>
                <a:latin typeface="Tahoma"/>
                <a:ea typeface="Tahoma"/>
                <a:cs typeface="Tahoma"/>
                <a:sym typeface="Tahoma"/>
              </a:defRPr>
            </a:lvl1pPr>
            <a:lvl2pPr marL="38100" marR="0" lvl="1" indent="0" algn="l">
              <a:lnSpc>
                <a:spcPct val="100000"/>
              </a:lnSpc>
              <a:spcBef>
                <a:spcPts val="0"/>
              </a:spcBef>
              <a:buNone/>
              <a:defRPr sz="1100" b="0" i="0">
                <a:solidFill>
                  <a:srgbClr val="888888"/>
                </a:solidFill>
                <a:latin typeface="Tahoma"/>
                <a:ea typeface="Tahoma"/>
                <a:cs typeface="Tahoma"/>
                <a:sym typeface="Tahoma"/>
              </a:defRPr>
            </a:lvl2pPr>
            <a:lvl3pPr marL="38100" marR="0" lvl="2" indent="0" algn="l">
              <a:lnSpc>
                <a:spcPct val="100000"/>
              </a:lnSpc>
              <a:spcBef>
                <a:spcPts val="0"/>
              </a:spcBef>
              <a:buNone/>
              <a:defRPr sz="1100" b="0" i="0">
                <a:solidFill>
                  <a:srgbClr val="888888"/>
                </a:solidFill>
                <a:latin typeface="Tahoma"/>
                <a:ea typeface="Tahoma"/>
                <a:cs typeface="Tahoma"/>
                <a:sym typeface="Tahoma"/>
              </a:defRPr>
            </a:lvl3pPr>
            <a:lvl4pPr marL="38100" marR="0" lvl="3" indent="0" algn="l">
              <a:lnSpc>
                <a:spcPct val="100000"/>
              </a:lnSpc>
              <a:spcBef>
                <a:spcPts val="0"/>
              </a:spcBef>
              <a:buNone/>
              <a:defRPr sz="1100" b="0" i="0">
                <a:solidFill>
                  <a:srgbClr val="888888"/>
                </a:solidFill>
                <a:latin typeface="Tahoma"/>
                <a:ea typeface="Tahoma"/>
                <a:cs typeface="Tahoma"/>
                <a:sym typeface="Tahoma"/>
              </a:defRPr>
            </a:lvl4pPr>
            <a:lvl5pPr marL="38100" marR="0" lvl="4" indent="0" algn="l">
              <a:lnSpc>
                <a:spcPct val="100000"/>
              </a:lnSpc>
              <a:spcBef>
                <a:spcPts val="0"/>
              </a:spcBef>
              <a:buNone/>
              <a:defRPr sz="1100" b="0" i="0">
                <a:solidFill>
                  <a:srgbClr val="888888"/>
                </a:solidFill>
                <a:latin typeface="Tahoma"/>
                <a:ea typeface="Tahoma"/>
                <a:cs typeface="Tahoma"/>
                <a:sym typeface="Tahoma"/>
              </a:defRPr>
            </a:lvl5pPr>
            <a:lvl6pPr marL="38100" marR="0" lvl="5" indent="0" algn="l">
              <a:lnSpc>
                <a:spcPct val="100000"/>
              </a:lnSpc>
              <a:spcBef>
                <a:spcPts val="0"/>
              </a:spcBef>
              <a:buNone/>
              <a:defRPr sz="1100" b="0" i="0">
                <a:solidFill>
                  <a:srgbClr val="888888"/>
                </a:solidFill>
                <a:latin typeface="Tahoma"/>
                <a:ea typeface="Tahoma"/>
                <a:cs typeface="Tahoma"/>
                <a:sym typeface="Tahoma"/>
              </a:defRPr>
            </a:lvl6pPr>
            <a:lvl7pPr marL="38100" marR="0" lvl="6" indent="0" algn="l">
              <a:lnSpc>
                <a:spcPct val="100000"/>
              </a:lnSpc>
              <a:spcBef>
                <a:spcPts val="0"/>
              </a:spcBef>
              <a:buNone/>
              <a:defRPr sz="1100" b="0" i="0">
                <a:solidFill>
                  <a:srgbClr val="888888"/>
                </a:solidFill>
                <a:latin typeface="Tahoma"/>
                <a:ea typeface="Tahoma"/>
                <a:cs typeface="Tahoma"/>
                <a:sym typeface="Tahoma"/>
              </a:defRPr>
            </a:lvl7pPr>
            <a:lvl8pPr marL="38100" marR="0" lvl="7" indent="0" algn="l">
              <a:lnSpc>
                <a:spcPct val="100000"/>
              </a:lnSpc>
              <a:spcBef>
                <a:spcPts val="0"/>
              </a:spcBef>
              <a:buNone/>
              <a:defRPr sz="1100" b="0" i="0">
                <a:solidFill>
                  <a:srgbClr val="888888"/>
                </a:solidFill>
                <a:latin typeface="Tahoma"/>
                <a:ea typeface="Tahoma"/>
                <a:cs typeface="Tahoma"/>
                <a:sym typeface="Tahoma"/>
              </a:defRPr>
            </a:lvl8pPr>
            <a:lvl9pPr marL="38100" marR="0" lvl="8" indent="0" algn="l">
              <a:lnSpc>
                <a:spcPct val="100000"/>
              </a:lnSpc>
              <a:spcBef>
                <a:spcPts val="0"/>
              </a:spcBef>
              <a:buNone/>
              <a:defRPr sz="1100" b="0" i="0">
                <a:solidFill>
                  <a:srgbClr val="888888"/>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
        <p:cNvGrpSpPr/>
        <p:nvPr/>
      </p:nvGrpSpPr>
      <p:grpSpPr>
        <a:xfrm>
          <a:off x="0" y="0"/>
          <a:ext cx="0" cy="0"/>
          <a:chOff x="0" y="0"/>
          <a:chExt cx="0" cy="0"/>
        </a:xfrm>
      </p:grpSpPr>
      <p:sp>
        <p:nvSpPr>
          <p:cNvPr id="41" name="Google Shape;41;p3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11074654" y="6399883"/>
            <a:ext cx="228600" cy="262254"/>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100" b="0" i="0">
                <a:solidFill>
                  <a:srgbClr val="888888"/>
                </a:solidFill>
                <a:latin typeface="Tahoma"/>
                <a:ea typeface="Tahoma"/>
                <a:cs typeface="Tahoma"/>
                <a:sym typeface="Tahoma"/>
              </a:defRPr>
            </a:lvl1pPr>
            <a:lvl2pPr marL="38100" marR="0" lvl="1" indent="0" algn="l">
              <a:lnSpc>
                <a:spcPct val="100000"/>
              </a:lnSpc>
              <a:spcBef>
                <a:spcPts val="0"/>
              </a:spcBef>
              <a:buNone/>
              <a:defRPr sz="1100" b="0" i="0">
                <a:solidFill>
                  <a:srgbClr val="888888"/>
                </a:solidFill>
                <a:latin typeface="Tahoma"/>
                <a:ea typeface="Tahoma"/>
                <a:cs typeface="Tahoma"/>
                <a:sym typeface="Tahoma"/>
              </a:defRPr>
            </a:lvl2pPr>
            <a:lvl3pPr marL="38100" marR="0" lvl="2" indent="0" algn="l">
              <a:lnSpc>
                <a:spcPct val="100000"/>
              </a:lnSpc>
              <a:spcBef>
                <a:spcPts val="0"/>
              </a:spcBef>
              <a:buNone/>
              <a:defRPr sz="1100" b="0" i="0">
                <a:solidFill>
                  <a:srgbClr val="888888"/>
                </a:solidFill>
                <a:latin typeface="Tahoma"/>
                <a:ea typeface="Tahoma"/>
                <a:cs typeface="Tahoma"/>
                <a:sym typeface="Tahoma"/>
              </a:defRPr>
            </a:lvl3pPr>
            <a:lvl4pPr marL="38100" marR="0" lvl="3" indent="0" algn="l">
              <a:lnSpc>
                <a:spcPct val="100000"/>
              </a:lnSpc>
              <a:spcBef>
                <a:spcPts val="0"/>
              </a:spcBef>
              <a:buNone/>
              <a:defRPr sz="1100" b="0" i="0">
                <a:solidFill>
                  <a:srgbClr val="888888"/>
                </a:solidFill>
                <a:latin typeface="Tahoma"/>
                <a:ea typeface="Tahoma"/>
                <a:cs typeface="Tahoma"/>
                <a:sym typeface="Tahoma"/>
              </a:defRPr>
            </a:lvl4pPr>
            <a:lvl5pPr marL="38100" marR="0" lvl="4" indent="0" algn="l">
              <a:lnSpc>
                <a:spcPct val="100000"/>
              </a:lnSpc>
              <a:spcBef>
                <a:spcPts val="0"/>
              </a:spcBef>
              <a:buNone/>
              <a:defRPr sz="1100" b="0" i="0">
                <a:solidFill>
                  <a:srgbClr val="888888"/>
                </a:solidFill>
                <a:latin typeface="Tahoma"/>
                <a:ea typeface="Tahoma"/>
                <a:cs typeface="Tahoma"/>
                <a:sym typeface="Tahoma"/>
              </a:defRPr>
            </a:lvl5pPr>
            <a:lvl6pPr marL="38100" marR="0" lvl="5" indent="0" algn="l">
              <a:lnSpc>
                <a:spcPct val="100000"/>
              </a:lnSpc>
              <a:spcBef>
                <a:spcPts val="0"/>
              </a:spcBef>
              <a:buNone/>
              <a:defRPr sz="1100" b="0" i="0">
                <a:solidFill>
                  <a:srgbClr val="888888"/>
                </a:solidFill>
                <a:latin typeface="Tahoma"/>
                <a:ea typeface="Tahoma"/>
                <a:cs typeface="Tahoma"/>
                <a:sym typeface="Tahoma"/>
              </a:defRPr>
            </a:lvl6pPr>
            <a:lvl7pPr marL="38100" marR="0" lvl="6" indent="0" algn="l">
              <a:lnSpc>
                <a:spcPct val="100000"/>
              </a:lnSpc>
              <a:spcBef>
                <a:spcPts val="0"/>
              </a:spcBef>
              <a:buNone/>
              <a:defRPr sz="1100" b="0" i="0">
                <a:solidFill>
                  <a:srgbClr val="888888"/>
                </a:solidFill>
                <a:latin typeface="Tahoma"/>
                <a:ea typeface="Tahoma"/>
                <a:cs typeface="Tahoma"/>
                <a:sym typeface="Tahoma"/>
              </a:defRPr>
            </a:lvl7pPr>
            <a:lvl8pPr marL="38100" marR="0" lvl="7" indent="0" algn="l">
              <a:lnSpc>
                <a:spcPct val="100000"/>
              </a:lnSpc>
              <a:spcBef>
                <a:spcPts val="0"/>
              </a:spcBef>
              <a:buNone/>
              <a:defRPr sz="1100" b="0" i="0">
                <a:solidFill>
                  <a:srgbClr val="888888"/>
                </a:solidFill>
                <a:latin typeface="Tahoma"/>
                <a:ea typeface="Tahoma"/>
                <a:cs typeface="Tahoma"/>
                <a:sym typeface="Tahoma"/>
              </a:defRPr>
            </a:lvl8pPr>
            <a:lvl9pPr marL="38100" marR="0" lvl="8" indent="0" algn="l">
              <a:lnSpc>
                <a:spcPct val="100000"/>
              </a:lnSpc>
              <a:spcBef>
                <a:spcPts val="0"/>
              </a:spcBef>
              <a:buNone/>
              <a:defRPr sz="1100" b="0" i="0">
                <a:solidFill>
                  <a:srgbClr val="888888"/>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7">
            <a:alphaModFix/>
          </a:blip>
          <a:srcRect/>
          <a:stretch/>
        </p:blipFill>
        <p:spPr>
          <a:xfrm>
            <a:off x="0" y="0"/>
            <a:ext cx="12192000" cy="923544"/>
          </a:xfrm>
          <a:prstGeom prst="rect">
            <a:avLst/>
          </a:prstGeom>
          <a:noFill/>
          <a:ln>
            <a:noFill/>
          </a:ln>
        </p:spPr>
      </p:pic>
      <p:sp>
        <p:nvSpPr>
          <p:cNvPr id="11" name="Google Shape;11;p33"/>
          <p:cNvSpPr txBox="1">
            <a:spLocks noGrp="1"/>
          </p:cNvSpPr>
          <p:nvPr>
            <p:ph type="title"/>
          </p:nvPr>
        </p:nvSpPr>
        <p:spPr>
          <a:xfrm>
            <a:off x="522859" y="496062"/>
            <a:ext cx="11146281" cy="45339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0" i="0" u="none" strike="noStrike" cap="none">
                <a:solidFill>
                  <a:schemeClr val="lt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3"/>
          <p:cNvSpPr txBox="1">
            <a:spLocks noGrp="1"/>
          </p:cNvSpPr>
          <p:nvPr>
            <p:ph type="body" idx="1"/>
          </p:nvPr>
        </p:nvSpPr>
        <p:spPr>
          <a:xfrm>
            <a:off x="2752344" y="2481072"/>
            <a:ext cx="5268595" cy="329819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3"/>
          <p:cNvSpPr txBox="1">
            <a:spLocks noGrp="1"/>
          </p:cNvSpPr>
          <p:nvPr>
            <p:ph type="sldNum" idx="12"/>
          </p:nvPr>
        </p:nvSpPr>
        <p:spPr>
          <a:xfrm>
            <a:off x="11074654" y="6399883"/>
            <a:ext cx="228600" cy="262254"/>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100" b="0" i="0" u="none" strike="noStrike" cap="none">
                <a:solidFill>
                  <a:srgbClr val="888888"/>
                </a:solidFill>
                <a:latin typeface="Tahoma"/>
                <a:ea typeface="Tahoma"/>
                <a:cs typeface="Tahoma"/>
                <a:sym typeface="Tahoma"/>
              </a:defRPr>
            </a:lvl1pPr>
            <a:lvl2pPr marL="38100" marR="0" lvl="1" indent="0" algn="l" rtl="0">
              <a:lnSpc>
                <a:spcPct val="100000"/>
              </a:lnSpc>
              <a:spcBef>
                <a:spcPts val="0"/>
              </a:spcBef>
              <a:buNone/>
              <a:defRPr sz="1100" b="0" i="0" u="none" strike="noStrike" cap="none">
                <a:solidFill>
                  <a:srgbClr val="888888"/>
                </a:solidFill>
                <a:latin typeface="Tahoma"/>
                <a:ea typeface="Tahoma"/>
                <a:cs typeface="Tahoma"/>
                <a:sym typeface="Tahoma"/>
              </a:defRPr>
            </a:lvl2pPr>
            <a:lvl3pPr marL="38100" marR="0" lvl="2" indent="0" algn="l" rtl="0">
              <a:lnSpc>
                <a:spcPct val="100000"/>
              </a:lnSpc>
              <a:spcBef>
                <a:spcPts val="0"/>
              </a:spcBef>
              <a:buNone/>
              <a:defRPr sz="1100" b="0" i="0" u="none" strike="noStrike" cap="none">
                <a:solidFill>
                  <a:srgbClr val="888888"/>
                </a:solidFill>
                <a:latin typeface="Tahoma"/>
                <a:ea typeface="Tahoma"/>
                <a:cs typeface="Tahoma"/>
                <a:sym typeface="Tahoma"/>
              </a:defRPr>
            </a:lvl3pPr>
            <a:lvl4pPr marL="38100" marR="0" lvl="3" indent="0" algn="l" rtl="0">
              <a:lnSpc>
                <a:spcPct val="100000"/>
              </a:lnSpc>
              <a:spcBef>
                <a:spcPts val="0"/>
              </a:spcBef>
              <a:buNone/>
              <a:defRPr sz="1100" b="0" i="0" u="none" strike="noStrike" cap="none">
                <a:solidFill>
                  <a:srgbClr val="888888"/>
                </a:solidFill>
                <a:latin typeface="Tahoma"/>
                <a:ea typeface="Tahoma"/>
                <a:cs typeface="Tahoma"/>
                <a:sym typeface="Tahoma"/>
              </a:defRPr>
            </a:lvl4pPr>
            <a:lvl5pPr marL="38100" marR="0" lvl="4" indent="0" algn="l" rtl="0">
              <a:lnSpc>
                <a:spcPct val="100000"/>
              </a:lnSpc>
              <a:spcBef>
                <a:spcPts val="0"/>
              </a:spcBef>
              <a:buNone/>
              <a:defRPr sz="1100" b="0" i="0" u="none" strike="noStrike" cap="none">
                <a:solidFill>
                  <a:srgbClr val="888888"/>
                </a:solidFill>
                <a:latin typeface="Tahoma"/>
                <a:ea typeface="Tahoma"/>
                <a:cs typeface="Tahoma"/>
                <a:sym typeface="Tahoma"/>
              </a:defRPr>
            </a:lvl5pPr>
            <a:lvl6pPr marL="38100" marR="0" lvl="5" indent="0" algn="l" rtl="0">
              <a:lnSpc>
                <a:spcPct val="100000"/>
              </a:lnSpc>
              <a:spcBef>
                <a:spcPts val="0"/>
              </a:spcBef>
              <a:buNone/>
              <a:defRPr sz="1100" b="0" i="0" u="none" strike="noStrike" cap="none">
                <a:solidFill>
                  <a:srgbClr val="888888"/>
                </a:solidFill>
                <a:latin typeface="Tahoma"/>
                <a:ea typeface="Tahoma"/>
                <a:cs typeface="Tahoma"/>
                <a:sym typeface="Tahoma"/>
              </a:defRPr>
            </a:lvl6pPr>
            <a:lvl7pPr marL="38100" marR="0" lvl="6" indent="0" algn="l" rtl="0">
              <a:lnSpc>
                <a:spcPct val="100000"/>
              </a:lnSpc>
              <a:spcBef>
                <a:spcPts val="0"/>
              </a:spcBef>
              <a:buNone/>
              <a:defRPr sz="1100" b="0" i="0" u="none" strike="noStrike" cap="none">
                <a:solidFill>
                  <a:srgbClr val="888888"/>
                </a:solidFill>
                <a:latin typeface="Tahoma"/>
                <a:ea typeface="Tahoma"/>
                <a:cs typeface="Tahoma"/>
                <a:sym typeface="Tahoma"/>
              </a:defRPr>
            </a:lvl7pPr>
            <a:lvl8pPr marL="38100" marR="0" lvl="7" indent="0" algn="l" rtl="0">
              <a:lnSpc>
                <a:spcPct val="100000"/>
              </a:lnSpc>
              <a:spcBef>
                <a:spcPts val="0"/>
              </a:spcBef>
              <a:buNone/>
              <a:defRPr sz="1100" b="0" i="0" u="none" strike="noStrike" cap="none">
                <a:solidFill>
                  <a:srgbClr val="888888"/>
                </a:solidFill>
                <a:latin typeface="Tahoma"/>
                <a:ea typeface="Tahoma"/>
                <a:cs typeface="Tahoma"/>
                <a:sym typeface="Tahoma"/>
              </a:defRPr>
            </a:lvl8pPr>
            <a:lvl9pPr marL="38100" marR="0" lvl="8" indent="0" algn="l" rtl="0">
              <a:lnSpc>
                <a:spcPct val="100000"/>
              </a:lnSpc>
              <a:spcBef>
                <a:spcPts val="0"/>
              </a:spcBef>
              <a:buNone/>
              <a:defRPr sz="1100" b="0" i="0" u="none" strike="noStrike" cap="none">
                <a:solidFill>
                  <a:srgbClr val="888888"/>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7"/>
        <p:cNvGrpSpPr/>
        <p:nvPr/>
      </p:nvGrpSpPr>
      <p:grpSpPr>
        <a:xfrm>
          <a:off x="0" y="0"/>
          <a:ext cx="0" cy="0"/>
          <a:chOff x="0" y="0"/>
          <a:chExt cx="0" cy="0"/>
        </a:xfrm>
      </p:grpSpPr>
      <p:pic>
        <p:nvPicPr>
          <p:cNvPr id="48" name="Google Shape;48;p1"/>
          <p:cNvPicPr preferRelativeResize="0"/>
          <p:nvPr/>
        </p:nvPicPr>
        <p:blipFill rotWithShape="1">
          <a:blip r:embed="rId3">
            <a:alphaModFix/>
          </a:blip>
          <a:srcRect/>
          <a:stretch/>
        </p:blipFill>
        <p:spPr>
          <a:xfrm>
            <a:off x="643518" y="1594103"/>
            <a:ext cx="4045503" cy="1124712"/>
          </a:xfrm>
          <a:prstGeom prst="rect">
            <a:avLst/>
          </a:prstGeom>
          <a:noFill/>
          <a:ln>
            <a:noFill/>
          </a:ln>
        </p:spPr>
      </p:pic>
      <p:sp>
        <p:nvSpPr>
          <p:cNvPr id="49" name="Google Shape;49;p1"/>
          <p:cNvSpPr txBox="1"/>
          <p:nvPr/>
        </p:nvSpPr>
        <p:spPr>
          <a:xfrm>
            <a:off x="685800" y="4267200"/>
            <a:ext cx="10881360" cy="1749197"/>
          </a:xfrm>
          <a:prstGeom prst="rect">
            <a:avLst/>
          </a:prstGeom>
          <a:solidFill>
            <a:srgbClr val="F8CAAC"/>
          </a:solidFill>
          <a:ln>
            <a:noFill/>
          </a:ln>
        </p:spPr>
        <p:txBody>
          <a:bodyPr spcFirstLastPara="1" wrap="square" lIns="0" tIns="86350" rIns="0" bIns="0" anchor="t" anchorCtr="0">
            <a:spAutoFit/>
          </a:bodyPr>
          <a:lstStyle/>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 Class: </a:t>
            </a:r>
            <a:r>
              <a:rPr lang="en-US" sz="1800" b="0" i="0" u="none" strike="noStrike" cap="none">
                <a:solidFill>
                  <a:srgbClr val="262626"/>
                </a:solidFill>
                <a:latin typeface="Roboto Light"/>
                <a:ea typeface="Roboto Light"/>
                <a:cs typeface="Roboto Light"/>
                <a:sym typeface="Roboto Light"/>
              </a:rPr>
              <a:t>SY BSc</a:t>
            </a:r>
            <a:endParaRPr/>
          </a:p>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 Subject : </a:t>
            </a:r>
            <a:r>
              <a:rPr lang="en-US" sz="1800" b="0" i="0" u="none" strike="noStrike" cap="none">
                <a:solidFill>
                  <a:srgbClr val="262626"/>
                </a:solidFill>
                <a:latin typeface="Roboto Light"/>
                <a:ea typeface="Roboto Light"/>
                <a:cs typeface="Roboto Light"/>
                <a:sym typeface="Roboto Light"/>
              </a:rPr>
              <a:t>Statistical Risk Modelling 1</a:t>
            </a:r>
            <a:endParaRPr/>
          </a:p>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 Chapter: </a:t>
            </a:r>
            <a:r>
              <a:rPr lang="en-US" sz="1800" b="0" i="0" u="none" strike="noStrike" cap="none">
                <a:solidFill>
                  <a:srgbClr val="262626"/>
                </a:solidFill>
                <a:latin typeface="Roboto Light"/>
                <a:ea typeface="Roboto Light"/>
                <a:cs typeface="Roboto Light"/>
                <a:sym typeface="Roboto Light"/>
              </a:rPr>
              <a:t>Unit 4 Chapter 1</a:t>
            </a:r>
            <a:endParaRPr/>
          </a:p>
          <a:p>
            <a:pPr marL="0" marR="0" lvl="0" indent="0" algn="l" rtl="0">
              <a:lnSpc>
                <a:spcPct val="150000"/>
              </a:lnSpc>
              <a:spcBef>
                <a:spcPts val="0"/>
              </a:spcBef>
              <a:spcAft>
                <a:spcPts val="0"/>
              </a:spcAft>
              <a:buNone/>
            </a:pPr>
            <a:r>
              <a:rPr lang="en-US" sz="1800" b="1" i="0" u="none" strike="noStrike" cap="none">
                <a:solidFill>
                  <a:srgbClr val="262626"/>
                </a:solidFill>
                <a:latin typeface="Roboto Light"/>
                <a:ea typeface="Roboto Light"/>
                <a:cs typeface="Roboto Light"/>
                <a:sym typeface="Roboto Light"/>
              </a:rPr>
              <a:t> Chapter Name: </a:t>
            </a:r>
            <a:r>
              <a:rPr lang="en-US" sz="1800" b="0" i="0" u="none" strike="noStrike" cap="none">
                <a:solidFill>
                  <a:srgbClr val="262626"/>
                </a:solidFill>
                <a:latin typeface="Roboto Light"/>
                <a:ea typeface="Roboto Light"/>
                <a:cs typeface="Roboto Light"/>
                <a:sym typeface="Roboto Light"/>
              </a:rPr>
              <a:t>Mortality Projection </a:t>
            </a:r>
            <a:endParaRPr/>
          </a:p>
        </p:txBody>
      </p:sp>
      <p:sp>
        <p:nvSpPr>
          <p:cNvPr id="50" name="Google Shape;50;p1"/>
          <p:cNvSpPr/>
          <p:nvPr/>
        </p:nvSpPr>
        <p:spPr>
          <a:xfrm>
            <a:off x="670559" y="3599688"/>
            <a:ext cx="10881360" cy="399415"/>
          </a:xfrm>
          <a:custGeom>
            <a:avLst/>
            <a:gdLst/>
            <a:ahLst/>
            <a:cxnLst/>
            <a:rect l="l" t="t" r="r" b="b"/>
            <a:pathLst>
              <a:path w="10881360" h="399414" extrusionOk="0">
                <a:moveTo>
                  <a:pt x="10881360" y="0"/>
                </a:moveTo>
                <a:lnTo>
                  <a:pt x="0" y="0"/>
                </a:lnTo>
                <a:lnTo>
                  <a:pt x="0" y="399288"/>
                </a:lnTo>
                <a:lnTo>
                  <a:pt x="10881360" y="399288"/>
                </a:lnTo>
                <a:lnTo>
                  <a:pt x="10881360" y="0"/>
                </a:lnTo>
                <a:close/>
              </a:path>
            </a:pathLst>
          </a:custGeom>
          <a:solidFill>
            <a:srgbClr val="E7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txBox="1"/>
          <p:nvPr/>
        </p:nvSpPr>
        <p:spPr>
          <a:xfrm>
            <a:off x="11176254" y="6428638"/>
            <a:ext cx="10287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888888"/>
                </a:solidFill>
                <a:latin typeface="Calibri"/>
                <a:ea typeface="Calibri"/>
                <a:cs typeface="Calibri"/>
                <a:sym typeface="Calibri"/>
              </a:rPr>
              <a:t>1</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0"/>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10</a:t>
            </a:fld>
            <a:endParaRPr/>
          </a:p>
        </p:txBody>
      </p:sp>
      <p:sp>
        <p:nvSpPr>
          <p:cNvPr id="121" name="Google Shape;121;p10"/>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a:t>
            </a:r>
            <a:endParaRPr/>
          </a:p>
        </p:txBody>
      </p:sp>
      <p:sp>
        <p:nvSpPr>
          <p:cNvPr id="122" name="Google Shape;122;p10"/>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Extrapolation</a:t>
            </a:r>
            <a:endParaRPr sz="3600">
              <a:latin typeface="Helvetica Neue"/>
              <a:ea typeface="Helvetica Neue"/>
              <a:cs typeface="Helvetica Neue"/>
              <a:sym typeface="Helvetica Neue"/>
            </a:endParaRPr>
          </a:p>
        </p:txBody>
      </p:sp>
      <p:sp>
        <p:nvSpPr>
          <p:cNvPr id="123" name="Google Shape;123;p10"/>
          <p:cNvSpPr txBox="1"/>
          <p:nvPr/>
        </p:nvSpPr>
        <p:spPr>
          <a:xfrm>
            <a:off x="1247775" y="1905000"/>
            <a:ext cx="9620250" cy="2874633"/>
          </a:xfrm>
          <a:prstGeom prst="rect">
            <a:avLst/>
          </a:prstGeom>
          <a:blipFill rotWithShape="1">
            <a:blip r:embed="rId3">
              <a:alphaModFix/>
            </a:blip>
            <a:stretch>
              <a:fillRect l="-569" t="-1061" r="-506" b="-148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11</a:t>
            </a:fld>
            <a:endParaRPr/>
          </a:p>
        </p:txBody>
      </p:sp>
      <p:sp>
        <p:nvSpPr>
          <p:cNvPr id="129" name="Google Shape;129;p11"/>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a:t>
            </a:r>
            <a:endParaRPr/>
          </a:p>
        </p:txBody>
      </p:sp>
      <p:sp>
        <p:nvSpPr>
          <p:cNvPr id="130" name="Google Shape;130;p11"/>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Extrapolation</a:t>
            </a:r>
            <a:endParaRPr sz="3600">
              <a:latin typeface="Helvetica Neue"/>
              <a:ea typeface="Helvetica Neue"/>
              <a:cs typeface="Helvetica Neue"/>
              <a:sym typeface="Helvetica Neue"/>
            </a:endParaRPr>
          </a:p>
        </p:txBody>
      </p:sp>
      <p:sp>
        <p:nvSpPr>
          <p:cNvPr id="131" name="Google Shape;131;p11"/>
          <p:cNvSpPr txBox="1"/>
          <p:nvPr/>
        </p:nvSpPr>
        <p:spPr>
          <a:xfrm>
            <a:off x="1247774" y="1905000"/>
            <a:ext cx="9826879" cy="3827202"/>
          </a:xfrm>
          <a:prstGeom prst="rect">
            <a:avLst/>
          </a:prstGeom>
          <a:blipFill rotWithShape="1">
            <a:blip r:embed="rId3">
              <a:alphaModFix/>
            </a:blip>
            <a:stretch>
              <a:fillRect l="-557" t="-796" b="-12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12</a:t>
            </a:fld>
            <a:endParaRPr/>
          </a:p>
        </p:txBody>
      </p:sp>
      <p:sp>
        <p:nvSpPr>
          <p:cNvPr id="137" name="Google Shape;137;p12"/>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a:t>
            </a:r>
            <a:endParaRPr/>
          </a:p>
        </p:txBody>
      </p:sp>
      <p:sp>
        <p:nvSpPr>
          <p:cNvPr id="138" name="Google Shape;138;p12"/>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Extrapolation</a:t>
            </a:r>
            <a:endParaRPr sz="3600">
              <a:latin typeface="Helvetica Neue"/>
              <a:ea typeface="Helvetica Neue"/>
              <a:cs typeface="Helvetica Neue"/>
              <a:sym typeface="Helvetica Neue"/>
            </a:endParaRPr>
          </a:p>
        </p:txBody>
      </p:sp>
      <p:sp>
        <p:nvSpPr>
          <p:cNvPr id="139" name="Google Shape;139;p12"/>
          <p:cNvSpPr txBox="1"/>
          <p:nvPr/>
        </p:nvSpPr>
        <p:spPr>
          <a:xfrm>
            <a:off x="1247774" y="1905000"/>
            <a:ext cx="9826879"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Quattrocento Sans"/>
                <a:ea typeface="Quattrocento Sans"/>
                <a:cs typeface="Quattrocento Sans"/>
                <a:sym typeface="Quattrocento Sans"/>
              </a:rPr>
              <a:t>Age, period and cohort factors </a:t>
            </a: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 general, most research has found that cohort effects are smaller than period effects, though cohort effects are non-negligible. </a:t>
            </a:r>
            <a:endParaRPr sz="1600" b="1">
              <a:solidFill>
                <a:schemeClr val="dk1"/>
              </a:solidFill>
              <a:latin typeface="Quattrocento Sans"/>
              <a:ea typeface="Quattrocento Sans"/>
              <a:cs typeface="Quattrocento Sans"/>
              <a:sym typeface="Quattrocento Sans"/>
            </a:endParaRPr>
          </a:p>
          <a:p>
            <a:pPr marL="285750" marR="0" lvl="0" indent="-184150" algn="l" rtl="0">
              <a:spcBef>
                <a:spcPts val="0"/>
              </a:spcBef>
              <a:spcAft>
                <a:spcPts val="0"/>
              </a:spcAft>
              <a:buClr>
                <a:schemeClr val="dk1"/>
              </a:buClr>
              <a:buSzPts val="1600"/>
              <a:buFont typeface="Arial"/>
              <a:buNone/>
            </a:pPr>
            <a:endParaRPr sz="1600" b="1">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Three-factor models also have the logical problem that each factor is linearly dependent on the other two. Various approaches have been developed to overcome this problem, though none are entirely satisfactory because the problem is a logical one not an empirical one.</a:t>
            </a:r>
            <a:endParaRPr sz="1600" b="1">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13</a:t>
            </a:fld>
            <a:endParaRPr/>
          </a:p>
        </p:txBody>
      </p:sp>
      <p:sp>
        <p:nvSpPr>
          <p:cNvPr id="145" name="Google Shape;145;p13"/>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a:p>
        </p:txBody>
      </p:sp>
      <p:sp>
        <p:nvSpPr>
          <p:cNvPr id="146" name="Google Shape;146;p13"/>
          <p:cNvSpPr txBox="1"/>
          <p:nvPr/>
        </p:nvSpPr>
        <p:spPr>
          <a:xfrm>
            <a:off x="1295400" y="899995"/>
            <a:ext cx="5257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The Lee-Carter Model </a:t>
            </a:r>
            <a:endParaRPr sz="3600">
              <a:latin typeface="Helvetica Neue"/>
              <a:ea typeface="Helvetica Neue"/>
              <a:cs typeface="Helvetica Neue"/>
              <a:sym typeface="Helvetica Neue"/>
            </a:endParaRPr>
          </a:p>
        </p:txBody>
      </p:sp>
      <p:sp>
        <p:nvSpPr>
          <p:cNvPr id="147" name="Google Shape;147;p13"/>
          <p:cNvSpPr txBox="1"/>
          <p:nvPr/>
        </p:nvSpPr>
        <p:spPr>
          <a:xfrm>
            <a:off x="1247774" y="1905000"/>
            <a:ext cx="9826879" cy="3850157"/>
          </a:xfrm>
          <a:prstGeom prst="rect">
            <a:avLst/>
          </a:prstGeom>
          <a:blipFill rotWithShape="1">
            <a:blip r:embed="rId3">
              <a:alphaModFix/>
            </a:blip>
            <a:stretch>
              <a:fillRect l="-371" t="-632" b="-1790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14</a:t>
            </a:fld>
            <a:endParaRPr/>
          </a:p>
        </p:txBody>
      </p:sp>
      <p:sp>
        <p:nvSpPr>
          <p:cNvPr id="153" name="Google Shape;153;p14"/>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a:p>
        </p:txBody>
      </p:sp>
      <p:sp>
        <p:nvSpPr>
          <p:cNvPr id="154" name="Google Shape;154;p14"/>
          <p:cNvSpPr txBox="1"/>
          <p:nvPr/>
        </p:nvSpPr>
        <p:spPr>
          <a:xfrm>
            <a:off x="1295400" y="899995"/>
            <a:ext cx="82296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Estimation of the Lee-Carter Model </a:t>
            </a:r>
            <a:endParaRPr sz="3600">
              <a:latin typeface="Helvetica Neue"/>
              <a:ea typeface="Helvetica Neue"/>
              <a:cs typeface="Helvetica Neue"/>
              <a:sym typeface="Helvetica Neue"/>
            </a:endParaRPr>
          </a:p>
        </p:txBody>
      </p:sp>
      <p:sp>
        <p:nvSpPr>
          <p:cNvPr id="155" name="Google Shape;155;p14"/>
          <p:cNvSpPr txBox="1"/>
          <p:nvPr/>
        </p:nvSpPr>
        <p:spPr>
          <a:xfrm>
            <a:off x="1295400" y="1905000"/>
            <a:ext cx="10439400" cy="3057760"/>
          </a:xfrm>
          <a:prstGeom prst="rect">
            <a:avLst/>
          </a:prstGeom>
          <a:blipFill rotWithShape="1">
            <a:blip r:embed="rId3">
              <a:alphaModFix/>
            </a:blip>
            <a:stretch>
              <a:fillRect l="-348" t="-797" r="-700" b="-21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15</a:t>
            </a:fld>
            <a:endParaRPr/>
          </a:p>
        </p:txBody>
      </p:sp>
      <p:sp>
        <p:nvSpPr>
          <p:cNvPr id="161" name="Google Shape;161;p15"/>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a:p>
        </p:txBody>
      </p:sp>
      <p:sp>
        <p:nvSpPr>
          <p:cNvPr id="162" name="Google Shape;162;p15"/>
          <p:cNvSpPr txBox="1"/>
          <p:nvPr/>
        </p:nvSpPr>
        <p:spPr>
          <a:xfrm>
            <a:off x="1295400" y="899995"/>
            <a:ext cx="92202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Forecasting with the Lee-Carter Model </a:t>
            </a:r>
            <a:endParaRPr sz="3600">
              <a:latin typeface="Helvetica Neue"/>
              <a:ea typeface="Helvetica Neue"/>
              <a:cs typeface="Helvetica Neue"/>
              <a:sym typeface="Helvetica Neue"/>
            </a:endParaRPr>
          </a:p>
        </p:txBody>
      </p:sp>
      <p:sp>
        <p:nvSpPr>
          <p:cNvPr id="163" name="Google Shape;163;p15"/>
          <p:cNvSpPr txBox="1"/>
          <p:nvPr/>
        </p:nvSpPr>
        <p:spPr>
          <a:xfrm>
            <a:off x="1295400" y="1828800"/>
            <a:ext cx="9906000" cy="3432030"/>
          </a:xfrm>
          <a:prstGeom prst="rect">
            <a:avLst/>
          </a:prstGeom>
          <a:blipFill rotWithShape="1">
            <a:blip r:embed="rId3">
              <a:alphaModFix/>
            </a:blip>
            <a:stretch>
              <a:fillRect l="-367" t="-709" r="-552" b="-17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16</a:t>
            </a:fld>
            <a:endParaRPr/>
          </a:p>
        </p:txBody>
      </p:sp>
      <p:sp>
        <p:nvSpPr>
          <p:cNvPr id="169" name="Google Shape;169;p16"/>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a:p>
        </p:txBody>
      </p:sp>
      <p:sp>
        <p:nvSpPr>
          <p:cNvPr id="170" name="Google Shape;170;p16"/>
          <p:cNvSpPr txBox="1"/>
          <p:nvPr/>
        </p:nvSpPr>
        <p:spPr>
          <a:xfrm>
            <a:off x="1295400" y="899995"/>
            <a:ext cx="92202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Forecasting with the Lee-Carter Model </a:t>
            </a:r>
            <a:endParaRPr sz="3600">
              <a:latin typeface="Helvetica Neue"/>
              <a:ea typeface="Helvetica Neue"/>
              <a:cs typeface="Helvetica Neue"/>
              <a:sym typeface="Helvetica Neue"/>
            </a:endParaRPr>
          </a:p>
        </p:txBody>
      </p:sp>
      <p:sp>
        <p:nvSpPr>
          <p:cNvPr id="171" name="Google Shape;171;p16"/>
          <p:cNvSpPr txBox="1"/>
          <p:nvPr/>
        </p:nvSpPr>
        <p:spPr>
          <a:xfrm>
            <a:off x="1295400" y="1828800"/>
            <a:ext cx="9906000" cy="2026773"/>
          </a:xfrm>
          <a:prstGeom prst="rect">
            <a:avLst/>
          </a:prstGeom>
          <a:blipFill rotWithShape="1">
            <a:blip r:embed="rId3">
              <a:alphaModFix/>
            </a:blip>
            <a:stretch>
              <a:fillRect l="-368" t="-120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7"/>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17</a:t>
            </a:fld>
            <a:endParaRPr/>
          </a:p>
        </p:txBody>
      </p:sp>
      <p:sp>
        <p:nvSpPr>
          <p:cNvPr id="178" name="Google Shape;178;p17"/>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179" name="Google Shape;179;p17"/>
          <p:cNvSpPr txBox="1"/>
          <p:nvPr/>
        </p:nvSpPr>
        <p:spPr>
          <a:xfrm>
            <a:off x="1295400" y="899995"/>
            <a:ext cx="8305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Extensions to The Lee-Carter Model </a:t>
            </a:r>
            <a:endParaRPr sz="3600">
              <a:latin typeface="Helvetica Neue"/>
              <a:ea typeface="Helvetica Neue"/>
              <a:cs typeface="Helvetica Neue"/>
              <a:sym typeface="Helvetica Neue"/>
            </a:endParaRPr>
          </a:p>
        </p:txBody>
      </p:sp>
      <p:sp>
        <p:nvSpPr>
          <p:cNvPr id="180" name="Google Shape;180;p17"/>
          <p:cNvSpPr txBox="1"/>
          <p:nvPr/>
        </p:nvSpPr>
        <p:spPr>
          <a:xfrm>
            <a:off x="1295400" y="1828800"/>
            <a:ext cx="10134600" cy="3151504"/>
          </a:xfrm>
          <a:prstGeom prst="rect">
            <a:avLst/>
          </a:prstGeom>
          <a:blipFill rotWithShape="1">
            <a:blip r:embed="rId3">
              <a:alphaModFix/>
            </a:blip>
            <a:stretch>
              <a:fillRect l="-540" t="-773" b="-135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8"/>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18</a:t>
            </a:fld>
            <a:endParaRPr/>
          </a:p>
        </p:txBody>
      </p:sp>
      <p:sp>
        <p:nvSpPr>
          <p:cNvPr id="187" name="Google Shape;187;p18"/>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188" name="Google Shape;188;p18"/>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Splines</a:t>
            </a:r>
            <a:endParaRPr sz="3600">
              <a:latin typeface="Helvetica Neue"/>
              <a:ea typeface="Helvetica Neue"/>
              <a:cs typeface="Helvetica Neue"/>
              <a:sym typeface="Helvetica Neue"/>
            </a:endParaRPr>
          </a:p>
        </p:txBody>
      </p:sp>
      <p:sp>
        <p:nvSpPr>
          <p:cNvPr id="189" name="Google Shape;189;p18"/>
          <p:cNvSpPr txBox="1"/>
          <p:nvPr/>
        </p:nvSpPr>
        <p:spPr>
          <a:xfrm>
            <a:off x="1295400" y="1752600"/>
            <a:ext cx="10007854" cy="4685898"/>
          </a:xfrm>
          <a:prstGeom prst="rect">
            <a:avLst/>
          </a:prstGeom>
          <a:blipFill rotWithShape="1">
            <a:blip r:embed="rId3">
              <a:alphaModFix/>
            </a:blip>
            <a:stretch>
              <a:fillRect l="-365" t="-520" b="-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190" name="Google Shape;190;p18"/>
          <p:cNvPicPr preferRelativeResize="0"/>
          <p:nvPr/>
        </p:nvPicPr>
        <p:blipFill rotWithShape="1">
          <a:blip r:embed="rId4">
            <a:alphaModFix/>
          </a:blip>
          <a:srcRect/>
          <a:stretch/>
        </p:blipFill>
        <p:spPr>
          <a:xfrm>
            <a:off x="1295400" y="3810000"/>
            <a:ext cx="2895600" cy="471109"/>
          </a:xfrm>
          <a:prstGeom prst="rect">
            <a:avLst/>
          </a:prstGeom>
          <a:noFill/>
          <a:ln>
            <a:noFill/>
          </a:ln>
        </p:spPr>
      </p:pic>
      <p:pic>
        <p:nvPicPr>
          <p:cNvPr id="191" name="Google Shape;191;p18"/>
          <p:cNvPicPr preferRelativeResize="0"/>
          <p:nvPr/>
        </p:nvPicPr>
        <p:blipFill rotWithShape="1">
          <a:blip r:embed="rId5">
            <a:alphaModFix/>
          </a:blip>
          <a:srcRect/>
          <a:stretch/>
        </p:blipFill>
        <p:spPr>
          <a:xfrm>
            <a:off x="1325366" y="5386504"/>
            <a:ext cx="3170434" cy="6917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19</a:t>
            </a:fld>
            <a:endParaRPr/>
          </a:p>
        </p:txBody>
      </p:sp>
      <p:sp>
        <p:nvSpPr>
          <p:cNvPr id="198" name="Google Shape;198;p19"/>
          <p:cNvSpPr txBox="1"/>
          <p:nvPr/>
        </p:nvSpPr>
        <p:spPr>
          <a:xfrm>
            <a:off x="228600" y="877669"/>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a:p>
        </p:txBody>
      </p:sp>
      <p:sp>
        <p:nvSpPr>
          <p:cNvPr id="199" name="Google Shape;199;p19"/>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p-Splines</a:t>
            </a:r>
            <a:endParaRPr sz="3600">
              <a:latin typeface="Helvetica Neue"/>
              <a:ea typeface="Helvetica Neue"/>
              <a:cs typeface="Helvetica Neue"/>
              <a:sym typeface="Helvetica Neue"/>
            </a:endParaRPr>
          </a:p>
        </p:txBody>
      </p:sp>
      <p:sp>
        <p:nvSpPr>
          <p:cNvPr id="200" name="Google Shape;200;p19"/>
          <p:cNvSpPr txBox="1"/>
          <p:nvPr/>
        </p:nvSpPr>
        <p:spPr>
          <a:xfrm>
            <a:off x="1295400" y="1752600"/>
            <a:ext cx="10007854" cy="329320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Spline models will adhere more closely to past data if the number of knots is large and the degree of the polynomial in the spline function is high. For forecasting, we ideally want a model which takes account of important trends in the past data but is not influenced by short-term “one-off” variations.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This is because it is likely that the short-term variations in the past will not be repeated in the future, so that taking account of them may distort the model in a way which is unhelpful for forecasting.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On the other hand, we do want the model to capture trends in the past data which are likely to be continued into the future.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Models which adhere too closely to the past data tend to be “rough” in the sense that the coefficients for adjacent years do not follow a smooth sequence.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method of p-splines attempts to find the optimal model by introducing a penalty for models which have excessive “roughness”.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588263" y="957072"/>
            <a:ext cx="4180382" cy="555921"/>
          </a:xfrm>
          <a:prstGeom prst="rect">
            <a:avLst/>
          </a:prstGeom>
          <a:solidFill>
            <a:srgbClr val="FBD2C2"/>
          </a:solidFill>
          <a:ln>
            <a:noFill/>
          </a:ln>
        </p:spPr>
        <p:txBody>
          <a:bodyPr spcFirstLastPara="1" wrap="square" lIns="0" tIns="1900" rIns="0" bIns="0" anchor="t" anchorCtr="0">
            <a:spAutoFit/>
          </a:bodyPr>
          <a:lstStyle/>
          <a:p>
            <a:pPr marL="90170" lvl="0" indent="0" algn="l" rtl="0">
              <a:lnSpc>
                <a:spcPct val="100000"/>
              </a:lnSpc>
              <a:spcBef>
                <a:spcPts val="0"/>
              </a:spcBef>
              <a:spcAft>
                <a:spcPts val="0"/>
              </a:spcAft>
              <a:buNone/>
            </a:pPr>
            <a:r>
              <a:rPr lang="en-US" sz="3600" b="1">
                <a:solidFill>
                  <a:srgbClr val="000000"/>
                </a:solidFill>
                <a:latin typeface="Arial"/>
                <a:ea typeface="Arial"/>
                <a:cs typeface="Arial"/>
                <a:sym typeface="Arial"/>
              </a:rPr>
              <a:t>Today’s  Agenda</a:t>
            </a:r>
            <a:endParaRPr sz="3600">
              <a:latin typeface="Arial"/>
              <a:ea typeface="Arial"/>
              <a:cs typeface="Arial"/>
              <a:sym typeface="Arial"/>
            </a:endParaRPr>
          </a:p>
        </p:txBody>
      </p:sp>
      <p:sp>
        <p:nvSpPr>
          <p:cNvPr id="57" name="Google Shape;57;p2"/>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a:t>
            </a:fld>
            <a:endParaRPr/>
          </a:p>
        </p:txBody>
      </p:sp>
      <p:sp>
        <p:nvSpPr>
          <p:cNvPr id="58" name="Google Shape;58;p2"/>
          <p:cNvSpPr txBox="1"/>
          <p:nvPr/>
        </p:nvSpPr>
        <p:spPr>
          <a:xfrm>
            <a:off x="665784" y="1998675"/>
            <a:ext cx="6573216" cy="3627916"/>
          </a:xfrm>
          <a:prstGeom prst="rect">
            <a:avLst/>
          </a:prstGeom>
          <a:noFill/>
          <a:ln>
            <a:noFill/>
          </a:ln>
        </p:spPr>
        <p:txBody>
          <a:bodyPr spcFirstLastPara="1" wrap="square" lIns="0" tIns="13950" rIns="0" bIns="0" anchor="t" anchorCtr="0">
            <a:spAutoFit/>
          </a:bodyPr>
          <a:lstStyle/>
          <a:p>
            <a:pPr marL="356870" marR="0" lvl="0" indent="-344805" algn="l" rtl="0">
              <a:lnSpc>
                <a:spcPct val="100000"/>
              </a:lnSpc>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Introduction</a:t>
            </a:r>
            <a:endParaRPr/>
          </a:p>
          <a:p>
            <a:pPr marL="356870" marR="0" lvl="0" indent="-243205" algn="l" rtl="0">
              <a:lnSpc>
                <a:spcPct val="100000"/>
              </a:lnSpc>
              <a:spcBef>
                <a:spcPts val="11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356870" marR="0" lvl="0" indent="-344805" algn="l" rtl="0">
              <a:lnSpc>
                <a:spcPct val="100000"/>
              </a:lnSpc>
              <a:spcBef>
                <a:spcPts val="11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Methods of Mortality Projection</a:t>
            </a:r>
            <a:endParaRPr/>
          </a:p>
          <a:p>
            <a:pPr marL="356870" marR="0" lvl="0" indent="-243205" algn="l" rtl="0">
              <a:lnSpc>
                <a:spcPct val="100000"/>
              </a:lnSpc>
              <a:spcBef>
                <a:spcPts val="11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356870" marR="0" lvl="0" indent="-344805" algn="l" rtl="0">
              <a:lnSpc>
                <a:spcPct val="100000"/>
              </a:lnSpc>
              <a:spcBef>
                <a:spcPts val="11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Methods based on Expectation</a:t>
            </a:r>
            <a:endParaRPr/>
          </a:p>
          <a:p>
            <a:pPr marL="356870" marR="0" lvl="0" indent="-243205" algn="l" rtl="0">
              <a:lnSpc>
                <a:spcPct val="100000"/>
              </a:lnSpc>
              <a:spcBef>
                <a:spcPts val="11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356870" marR="0" lvl="0" indent="-344805" algn="l" rtl="0">
              <a:lnSpc>
                <a:spcPct val="100000"/>
              </a:lnSpc>
              <a:spcBef>
                <a:spcPts val="11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Methods based on Extrapolation</a:t>
            </a:r>
            <a:endParaRPr/>
          </a:p>
          <a:p>
            <a:pPr marL="814070" marR="0" lvl="1" indent="-344804" algn="l" rtl="0">
              <a:spcBef>
                <a:spcPts val="110"/>
              </a:spcBef>
              <a:spcAft>
                <a:spcPts val="0"/>
              </a:spcAft>
              <a:buClr>
                <a:schemeClr val="dk1"/>
              </a:buClr>
              <a:buSzPts val="1600"/>
              <a:buFont typeface="Quattrocento Sans"/>
              <a:buAutoNum type="arabicPeriod"/>
            </a:pPr>
            <a:r>
              <a:rPr lang="en-US" sz="1600" b="0" i="0" u="none" strike="noStrike" cap="none">
                <a:solidFill>
                  <a:schemeClr val="dk1"/>
                </a:solidFill>
                <a:latin typeface="Quattrocento Sans"/>
                <a:ea typeface="Quattrocento Sans"/>
                <a:cs typeface="Quattrocento Sans"/>
                <a:sym typeface="Quattrocento Sans"/>
              </a:rPr>
              <a:t>Lee-Carter Model</a:t>
            </a:r>
            <a:endParaRPr/>
          </a:p>
          <a:p>
            <a:pPr marL="814070" marR="0" lvl="1" indent="-344804" algn="l" rtl="0">
              <a:spcBef>
                <a:spcPts val="110"/>
              </a:spcBef>
              <a:spcAft>
                <a:spcPts val="0"/>
              </a:spcAft>
              <a:buClr>
                <a:schemeClr val="dk1"/>
              </a:buClr>
              <a:buSzPts val="1600"/>
              <a:buFont typeface="Quattrocento Sans"/>
              <a:buAutoNum type="arabicPeriod"/>
            </a:pPr>
            <a:r>
              <a:rPr lang="en-US" sz="1600" b="0" i="0" u="none" strike="noStrike" cap="none">
                <a:solidFill>
                  <a:schemeClr val="dk1"/>
                </a:solidFill>
                <a:latin typeface="Quattrocento Sans"/>
                <a:ea typeface="Quattrocento Sans"/>
                <a:cs typeface="Quattrocento Sans"/>
                <a:sym typeface="Quattrocento Sans"/>
              </a:rPr>
              <a:t>Age Period Cohort Model</a:t>
            </a:r>
            <a:endParaRPr/>
          </a:p>
          <a:p>
            <a:pPr marL="814070" marR="0" lvl="1" indent="-344804" algn="l" rtl="0">
              <a:spcBef>
                <a:spcPts val="110"/>
              </a:spcBef>
              <a:spcAft>
                <a:spcPts val="0"/>
              </a:spcAft>
              <a:buClr>
                <a:schemeClr val="dk1"/>
              </a:buClr>
              <a:buSzPts val="1600"/>
              <a:buFont typeface="Quattrocento Sans"/>
              <a:buAutoNum type="arabicPeriod"/>
            </a:pPr>
            <a:r>
              <a:rPr lang="en-US" sz="1600" b="0" i="0" u="none" strike="noStrike" cap="none">
                <a:solidFill>
                  <a:schemeClr val="dk1"/>
                </a:solidFill>
                <a:latin typeface="Quattrocento Sans"/>
                <a:ea typeface="Quattrocento Sans"/>
                <a:cs typeface="Quattrocento Sans"/>
                <a:sym typeface="Quattrocento Sans"/>
              </a:rPr>
              <a:t>P-Splines</a:t>
            </a:r>
            <a:endParaRPr/>
          </a:p>
          <a:p>
            <a:pPr marL="356870" marR="0" lvl="0" indent="-243205" algn="l" rtl="0">
              <a:lnSpc>
                <a:spcPct val="100000"/>
              </a:lnSpc>
              <a:spcBef>
                <a:spcPts val="11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356870" marR="0" lvl="0" indent="-344805" algn="l" rtl="0">
              <a:lnSpc>
                <a:spcPct val="100000"/>
              </a:lnSpc>
              <a:spcBef>
                <a:spcPts val="11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Methods based on Explanation</a:t>
            </a:r>
            <a:endParaRPr/>
          </a:p>
          <a:p>
            <a:pPr marL="356870" marR="0" lvl="0" indent="-243205" algn="l" rtl="0">
              <a:lnSpc>
                <a:spcPct val="100000"/>
              </a:lnSpc>
              <a:spcBef>
                <a:spcPts val="11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356870" marR="0" lvl="0" indent="-344805" algn="l" rtl="0">
              <a:lnSpc>
                <a:spcPct val="100000"/>
              </a:lnSpc>
              <a:spcBef>
                <a:spcPts val="11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Sources of Errors in Mortality Projection</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0"/>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20</a:t>
            </a:fld>
            <a:endParaRPr/>
          </a:p>
        </p:txBody>
      </p:sp>
      <p:sp>
        <p:nvSpPr>
          <p:cNvPr id="207" name="Google Shape;207;p20"/>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a:p>
        </p:txBody>
      </p:sp>
      <p:sp>
        <p:nvSpPr>
          <p:cNvPr id="208" name="Google Shape;208;p20"/>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p-Splines</a:t>
            </a:r>
            <a:endParaRPr sz="3600">
              <a:latin typeface="Helvetica Neue"/>
              <a:ea typeface="Helvetica Neue"/>
              <a:cs typeface="Helvetica Neue"/>
              <a:sym typeface="Helvetica Neue"/>
            </a:endParaRPr>
          </a:p>
        </p:txBody>
      </p:sp>
      <p:sp>
        <p:nvSpPr>
          <p:cNvPr id="209" name="Google Shape;209;p20"/>
          <p:cNvSpPr txBox="1"/>
          <p:nvPr/>
        </p:nvSpPr>
        <p:spPr>
          <a:xfrm>
            <a:off x="1295400" y="1752600"/>
            <a:ext cx="100078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method may be implemented as follows</a:t>
            </a:r>
            <a:endParaRPr/>
          </a:p>
        </p:txBody>
      </p:sp>
      <p:pic>
        <p:nvPicPr>
          <p:cNvPr id="210" name="Google Shape;210;p20"/>
          <p:cNvPicPr preferRelativeResize="0"/>
          <p:nvPr/>
        </p:nvPicPr>
        <p:blipFill rotWithShape="1">
          <a:blip r:embed="rId3">
            <a:alphaModFix/>
          </a:blip>
          <a:srcRect/>
          <a:stretch/>
        </p:blipFill>
        <p:spPr>
          <a:xfrm>
            <a:off x="1181100" y="2141624"/>
            <a:ext cx="9829800" cy="3286125"/>
          </a:xfrm>
          <a:prstGeom prst="rect">
            <a:avLst/>
          </a:prstGeom>
          <a:noFill/>
          <a:ln>
            <a:noFill/>
          </a:ln>
        </p:spPr>
      </p:pic>
      <p:sp>
        <p:nvSpPr>
          <p:cNvPr id="211" name="Google Shape;211;p20"/>
          <p:cNvSpPr/>
          <p:nvPr/>
        </p:nvSpPr>
        <p:spPr>
          <a:xfrm>
            <a:off x="5029200" y="4648200"/>
            <a:ext cx="533400" cy="381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21</a:t>
            </a:fld>
            <a:endParaRPr/>
          </a:p>
        </p:txBody>
      </p:sp>
      <p:sp>
        <p:nvSpPr>
          <p:cNvPr id="218" name="Google Shape;218;p21"/>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219" name="Google Shape;219;p21"/>
          <p:cNvSpPr txBox="1"/>
          <p:nvPr/>
        </p:nvSpPr>
        <p:spPr>
          <a:xfrm>
            <a:off x="1295400" y="899995"/>
            <a:ext cx="66294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Forecasting using p-Splines</a:t>
            </a:r>
            <a:endParaRPr sz="3600">
              <a:latin typeface="Helvetica Neue"/>
              <a:ea typeface="Helvetica Neue"/>
              <a:cs typeface="Helvetica Neue"/>
              <a:sym typeface="Helvetica Neue"/>
            </a:endParaRPr>
          </a:p>
        </p:txBody>
      </p:sp>
      <p:sp>
        <p:nvSpPr>
          <p:cNvPr id="220" name="Google Shape;220;p21"/>
          <p:cNvSpPr txBox="1"/>
          <p:nvPr/>
        </p:nvSpPr>
        <p:spPr>
          <a:xfrm>
            <a:off x="1267146" y="1714748"/>
            <a:ext cx="9525000" cy="3057760"/>
          </a:xfrm>
          <a:prstGeom prst="rect">
            <a:avLst/>
          </a:prstGeom>
          <a:blipFill rotWithShape="1">
            <a:blip r:embed="rId3">
              <a:alphaModFix/>
            </a:blip>
            <a:stretch>
              <a:fillRect l="-383" t="-795" r="-766" b="-139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22</a:t>
            </a:fld>
            <a:endParaRPr/>
          </a:p>
        </p:txBody>
      </p:sp>
      <p:sp>
        <p:nvSpPr>
          <p:cNvPr id="227" name="Google Shape;227;p22"/>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228" name="Google Shape;228;p22"/>
          <p:cNvSpPr txBox="1"/>
          <p:nvPr/>
        </p:nvSpPr>
        <p:spPr>
          <a:xfrm>
            <a:off x="1295400" y="899995"/>
            <a:ext cx="97794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Advantages &amp; Disadvantages of p-Splines</a:t>
            </a:r>
            <a:endParaRPr sz="3600">
              <a:latin typeface="Helvetica Neue"/>
              <a:ea typeface="Helvetica Neue"/>
              <a:cs typeface="Helvetica Neue"/>
              <a:sym typeface="Helvetica Neue"/>
            </a:endParaRPr>
          </a:p>
        </p:txBody>
      </p:sp>
      <p:sp>
        <p:nvSpPr>
          <p:cNvPr id="229" name="Google Shape;229;p22"/>
          <p:cNvSpPr txBox="1"/>
          <p:nvPr/>
        </p:nvSpPr>
        <p:spPr>
          <a:xfrm>
            <a:off x="1295400" y="1905000"/>
            <a:ext cx="10007854"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p-spline approach has the </a:t>
            </a:r>
            <a:r>
              <a:rPr lang="en-US" sz="1600" b="1">
                <a:solidFill>
                  <a:schemeClr val="dk1"/>
                </a:solidFill>
                <a:latin typeface="Quattrocento Sans"/>
                <a:ea typeface="Quattrocento Sans"/>
                <a:cs typeface="Quattrocento Sans"/>
                <a:sym typeface="Quattrocento Sans"/>
              </a:rPr>
              <a:t>advantages </a:t>
            </a:r>
            <a:r>
              <a:rPr lang="en-US" sz="1600">
                <a:solidFill>
                  <a:schemeClr val="dk1"/>
                </a:solidFill>
                <a:latin typeface="Quattrocento Sans"/>
                <a:ea typeface="Quattrocento Sans"/>
                <a:cs typeface="Quattrocento Sans"/>
                <a:sym typeface="Quattrocento Sans"/>
              </a:rPr>
              <a:t>that it is a natural extension of methods of graduation and smoothing, and it is relatively straightforward to implement in R.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It has the following </a:t>
            </a:r>
            <a:r>
              <a:rPr lang="en-US" sz="1600" b="1">
                <a:solidFill>
                  <a:schemeClr val="dk1"/>
                </a:solidFill>
                <a:latin typeface="Quattrocento Sans"/>
                <a:ea typeface="Quattrocento Sans"/>
                <a:cs typeface="Quattrocento Sans"/>
                <a:sym typeface="Quattrocento Sans"/>
              </a:rPr>
              <a:t>disadvantages:</a:t>
            </a:r>
            <a:r>
              <a:rPr lang="en-US" sz="1600">
                <a:solidFill>
                  <a:schemeClr val="dk1"/>
                </a:solidFill>
                <a:latin typeface="Quattrocento Sans"/>
                <a:ea typeface="Quattrocento Sans"/>
                <a:cs typeface="Quattrocento Sans"/>
                <a:sym typeface="Quattrocento Sans"/>
              </a:rPr>
              <a:t>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When applied to ages separately, mortality at different ages is forecast independently so there is a danger that there will be roughness between adjacent ages. This can be overcome by fitting the model and forecasting in two dimensions (age and time) simultaneously.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There is no explanatory element to the projection (in the way that time-series methods use a structure for mortality and an identifiable time series for projection).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p-splines tend to be over-responsive to an extra year of data (though this can be ameliorated by increasing the knot spacing)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23</a:t>
            </a:fld>
            <a:endParaRPr/>
          </a:p>
        </p:txBody>
      </p:sp>
      <p:sp>
        <p:nvSpPr>
          <p:cNvPr id="236" name="Google Shape;236;p23"/>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Question</a:t>
            </a:r>
            <a:endParaRPr sz="3600">
              <a:latin typeface="Helvetica Neue"/>
              <a:ea typeface="Helvetica Neue"/>
              <a:cs typeface="Helvetica Neue"/>
              <a:sym typeface="Helvetica Neue"/>
            </a:endParaRPr>
          </a:p>
        </p:txBody>
      </p:sp>
      <p:sp>
        <p:nvSpPr>
          <p:cNvPr id="237" name="Google Shape;237;p23"/>
          <p:cNvSpPr txBox="1"/>
          <p:nvPr/>
        </p:nvSpPr>
        <p:spPr>
          <a:xfrm>
            <a:off x="1295400" y="1828799"/>
            <a:ext cx="10210800"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CS2A April 2022</a:t>
            </a:r>
            <a:endParaRPr/>
          </a:p>
          <a:p>
            <a:pPr marL="400050" marR="0" lvl="0" indent="-298450" algn="l" rtl="0">
              <a:spcBef>
                <a:spcPts val="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(i) Write down the two-factor Lee–Carter model, clearly defining each of the terms you use. [3] </a:t>
            </a:r>
            <a:endParaRPr/>
          </a:p>
          <a:p>
            <a:pPr marL="400050" marR="0" lvl="0" indent="-298450" algn="l" rtl="0">
              <a:spcBef>
                <a:spcPts val="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 statistician is using the two-factor Lee–Carter model to project future mortality rates and has fitted the model to a set of mortality data. The statistician has observed that the fitted forces of mortality do not vary regularly with each calendar year but vary more regularly with age.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Therefore, the statistician suggests that, before projecting future mortality rates, the k parameters in the Lee–Carter model should be smoothed using penalised regression splines, but the a and b parameters should be kept as separate, unsmoothed parameters for each age.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(ii) Discuss the statistician’s suggestion by considering each of the three parameters of the Lee–Carter model, k, a and b, in turn. [3] </a:t>
            </a:r>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[Total 6]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24</a:t>
            </a:fld>
            <a:endParaRPr/>
          </a:p>
        </p:txBody>
      </p:sp>
      <p:sp>
        <p:nvSpPr>
          <p:cNvPr id="244" name="Google Shape;244;p24"/>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Solution</a:t>
            </a:r>
            <a:endParaRPr sz="3600">
              <a:latin typeface="Helvetica Neue"/>
              <a:ea typeface="Helvetica Neue"/>
              <a:cs typeface="Helvetica Neue"/>
              <a:sym typeface="Helvetica Neue"/>
            </a:endParaRPr>
          </a:p>
        </p:txBody>
      </p:sp>
      <p:pic>
        <p:nvPicPr>
          <p:cNvPr id="245" name="Google Shape;245;p24"/>
          <p:cNvPicPr preferRelativeResize="0"/>
          <p:nvPr/>
        </p:nvPicPr>
        <p:blipFill rotWithShape="1">
          <a:blip r:embed="rId3">
            <a:alphaModFix/>
          </a:blip>
          <a:srcRect/>
          <a:stretch/>
        </p:blipFill>
        <p:spPr>
          <a:xfrm>
            <a:off x="1428750" y="1733550"/>
            <a:ext cx="9010650" cy="3390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5"/>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25</a:t>
            </a:fld>
            <a:endParaRPr/>
          </a:p>
        </p:txBody>
      </p:sp>
      <p:sp>
        <p:nvSpPr>
          <p:cNvPr id="252" name="Google Shape;252;p25"/>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Solution</a:t>
            </a:r>
            <a:endParaRPr sz="3600">
              <a:latin typeface="Helvetica Neue"/>
              <a:ea typeface="Helvetica Neue"/>
              <a:cs typeface="Helvetica Neue"/>
              <a:sym typeface="Helvetica Neue"/>
            </a:endParaRPr>
          </a:p>
        </p:txBody>
      </p:sp>
      <p:pic>
        <p:nvPicPr>
          <p:cNvPr id="253" name="Google Shape;253;p25"/>
          <p:cNvPicPr preferRelativeResize="0"/>
          <p:nvPr/>
        </p:nvPicPr>
        <p:blipFill rotWithShape="1">
          <a:blip r:embed="rId3">
            <a:alphaModFix/>
          </a:blip>
          <a:srcRect/>
          <a:stretch/>
        </p:blipFill>
        <p:spPr>
          <a:xfrm>
            <a:off x="1300537" y="1599283"/>
            <a:ext cx="8734425" cy="480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26</a:t>
            </a:fld>
            <a:endParaRPr/>
          </a:p>
        </p:txBody>
      </p:sp>
      <p:sp>
        <p:nvSpPr>
          <p:cNvPr id="260" name="Google Shape;260;p26"/>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Solution</a:t>
            </a:r>
            <a:endParaRPr sz="3600">
              <a:latin typeface="Helvetica Neue"/>
              <a:ea typeface="Helvetica Neue"/>
              <a:cs typeface="Helvetica Neue"/>
              <a:sym typeface="Helvetica Neue"/>
            </a:endParaRPr>
          </a:p>
        </p:txBody>
      </p:sp>
      <p:pic>
        <p:nvPicPr>
          <p:cNvPr id="261" name="Google Shape;261;p26"/>
          <p:cNvPicPr preferRelativeResize="0"/>
          <p:nvPr/>
        </p:nvPicPr>
        <p:blipFill rotWithShape="1">
          <a:blip r:embed="rId3">
            <a:alphaModFix/>
          </a:blip>
          <a:srcRect/>
          <a:stretch/>
        </p:blipFill>
        <p:spPr>
          <a:xfrm>
            <a:off x="1258584" y="1676400"/>
            <a:ext cx="8810625" cy="2505075"/>
          </a:xfrm>
          <a:prstGeom prst="rect">
            <a:avLst/>
          </a:prstGeom>
          <a:noFill/>
          <a:ln>
            <a:noFill/>
          </a:ln>
        </p:spPr>
      </p:pic>
      <p:pic>
        <p:nvPicPr>
          <p:cNvPr id="262" name="Google Shape;262;p26"/>
          <p:cNvPicPr preferRelativeResize="0"/>
          <p:nvPr/>
        </p:nvPicPr>
        <p:blipFill rotWithShape="1">
          <a:blip r:embed="rId4">
            <a:alphaModFix/>
          </a:blip>
          <a:srcRect/>
          <a:stretch/>
        </p:blipFill>
        <p:spPr>
          <a:xfrm>
            <a:off x="1306209" y="4162639"/>
            <a:ext cx="8763000" cy="1190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27</a:t>
            </a:fld>
            <a:endParaRPr/>
          </a:p>
        </p:txBody>
      </p:sp>
      <p:sp>
        <p:nvSpPr>
          <p:cNvPr id="269" name="Google Shape;269;p27"/>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5</a:t>
            </a:r>
            <a:endParaRPr/>
          </a:p>
        </p:txBody>
      </p:sp>
      <p:sp>
        <p:nvSpPr>
          <p:cNvPr id="270" name="Google Shape;270;p27"/>
          <p:cNvSpPr txBox="1"/>
          <p:nvPr/>
        </p:nvSpPr>
        <p:spPr>
          <a:xfrm>
            <a:off x="1295400" y="899995"/>
            <a:ext cx="72390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Explanation</a:t>
            </a:r>
            <a:endParaRPr sz="3600" b="1" i="0" u="none" strike="noStrike" cap="none">
              <a:solidFill>
                <a:srgbClr val="000000"/>
              </a:solidFill>
              <a:latin typeface="Helvetica Neue"/>
              <a:ea typeface="Helvetica Neue"/>
              <a:cs typeface="Helvetica Neue"/>
              <a:sym typeface="Helvetica Neue"/>
            </a:endParaRPr>
          </a:p>
        </p:txBody>
      </p:sp>
      <p:sp>
        <p:nvSpPr>
          <p:cNvPr id="271" name="Google Shape;271;p27"/>
          <p:cNvSpPr txBox="1"/>
          <p:nvPr/>
        </p:nvSpPr>
        <p:spPr>
          <a:xfrm>
            <a:off x="1295400" y="1828799"/>
            <a:ext cx="10007854" cy="280076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previous approaches take no, or only limited, cognisance of the causal factors underlying mortality. Since causal factors are quite well understood, at least at a general level, it might be thought sensible to use this knowledge in forecasting.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For example, if cancer is a leading cause of death in a country, and if it seems likely that a significant breakthrough in the treatment of cancer is likely, this could be explicitly taken account of in mortality projections for that country. It might seem surprising that progress in this direction has been limited.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However, the methods require either that long lags are specified between changes in the risk factors and changes in mortality, or that the risk factors themselves be forecasted, and forecasting developments in the risk factors is almost as difficult as forecasting mortality.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28</a:t>
            </a:fld>
            <a:endParaRPr/>
          </a:p>
        </p:txBody>
      </p:sp>
      <p:sp>
        <p:nvSpPr>
          <p:cNvPr id="278" name="Google Shape;278;p28"/>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5</a:t>
            </a:r>
            <a:endParaRPr/>
          </a:p>
        </p:txBody>
      </p:sp>
      <p:sp>
        <p:nvSpPr>
          <p:cNvPr id="279" name="Google Shape;279;p28"/>
          <p:cNvSpPr txBox="1"/>
          <p:nvPr/>
        </p:nvSpPr>
        <p:spPr>
          <a:xfrm>
            <a:off x="1295400" y="899995"/>
            <a:ext cx="72390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Explanation</a:t>
            </a:r>
            <a:endParaRPr sz="3600" b="1" i="0" u="none" strike="noStrike" cap="none">
              <a:solidFill>
                <a:srgbClr val="000000"/>
              </a:solidFill>
              <a:latin typeface="Helvetica Neue"/>
              <a:ea typeface="Helvetica Neue"/>
              <a:cs typeface="Helvetica Neue"/>
              <a:sym typeface="Helvetica Neue"/>
            </a:endParaRPr>
          </a:p>
        </p:txBody>
      </p:sp>
      <p:sp>
        <p:nvSpPr>
          <p:cNvPr id="280" name="Google Shape;280;p28"/>
          <p:cNvSpPr txBox="1"/>
          <p:nvPr/>
        </p:nvSpPr>
        <p:spPr>
          <a:xfrm>
            <a:off x="1295400" y="1905001"/>
            <a:ext cx="9779254"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Decomposition of mortality by cause of death is an integral part of the explanatory approach. However, in practice it is difficult to achieve successfully.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reasons include: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cause of death reporting is unreliable, especially at older ages (where an increasing proportion of deaths occur);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causes of death often act synergistically, so it is not realistic to posit a single cause of death;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elimination of one cause of death might “unmask” another cause that would not have been identified previously;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time series of data are often rather short.</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9"/>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29</a:t>
            </a:fld>
            <a:endParaRPr/>
          </a:p>
        </p:txBody>
      </p:sp>
      <p:sp>
        <p:nvSpPr>
          <p:cNvPr id="287" name="Google Shape;287;p29"/>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6</a:t>
            </a:r>
            <a:endParaRPr/>
          </a:p>
        </p:txBody>
      </p:sp>
      <p:sp>
        <p:nvSpPr>
          <p:cNvPr id="288" name="Google Shape;288;p29"/>
          <p:cNvSpPr txBox="1"/>
          <p:nvPr/>
        </p:nvSpPr>
        <p:spPr>
          <a:xfrm>
            <a:off x="1295400" y="899995"/>
            <a:ext cx="84582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Sources of error in mortality forecasts</a:t>
            </a:r>
            <a:endParaRPr sz="3600">
              <a:latin typeface="Helvetica Neue"/>
              <a:ea typeface="Helvetica Neue"/>
              <a:cs typeface="Helvetica Neue"/>
              <a:sym typeface="Helvetica Neue"/>
            </a:endParaRPr>
          </a:p>
        </p:txBody>
      </p:sp>
      <p:sp>
        <p:nvSpPr>
          <p:cNvPr id="289" name="Google Shape;289;p29"/>
          <p:cNvSpPr txBox="1"/>
          <p:nvPr/>
        </p:nvSpPr>
        <p:spPr>
          <a:xfrm>
            <a:off x="1295400" y="1752600"/>
            <a:ext cx="9779254" cy="35702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Mortality forecasts are always wrong. It is of interest to know how wrong they are likely to be, and what the main sources of error are. The latter is important not so much because it will help to eliminate errors (this is not possible) but so effort can be focused on the areas most likely to cause the forecasts to be at variance with reality, or on the elements of the process to which the sensitivity of the outcome is greatest.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Alho, J.M. (1990) ‘Stochastic methods in population forecasting’, International Journal of Forecasting 6, pp. 521-30, classified sources of error as follows: </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Model mis-specification. We might have the wrong parameterisation function, or the wrong model. </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Uncertainty in parameter estimates. </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Incorrect judgement or prior knowledge. The data set we use as the basis may not accurately reflect the mortality we wish to model. </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Random variability, including the randomness in the process generating the mortality, short term variation due to severe winters or hot summers. </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Errors in data (for example age-misstatement).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3</a:t>
            </a:fld>
            <a:endParaRPr/>
          </a:p>
        </p:txBody>
      </p:sp>
      <p:sp>
        <p:nvSpPr>
          <p:cNvPr id="64" name="Google Shape;64;p3"/>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1</a:t>
            </a:r>
            <a:endParaRPr/>
          </a:p>
        </p:txBody>
      </p:sp>
      <p:sp>
        <p:nvSpPr>
          <p:cNvPr id="65" name="Google Shape;65;p3"/>
          <p:cNvSpPr txBox="1"/>
          <p:nvPr/>
        </p:nvSpPr>
        <p:spPr>
          <a:xfrm>
            <a:off x="1295400" y="899995"/>
            <a:ext cx="38100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u="none" strike="noStrike" cap="none">
                <a:solidFill>
                  <a:srgbClr val="000000"/>
                </a:solidFill>
                <a:latin typeface="Helvetica Neue"/>
                <a:ea typeface="Helvetica Neue"/>
                <a:cs typeface="Helvetica Neue"/>
                <a:sym typeface="Helvetica Neue"/>
              </a:rPr>
              <a:t>Introduction</a:t>
            </a:r>
            <a:r>
              <a:rPr lang="en-US" sz="3600" b="1" i="0" u="none" strike="noStrike" cap="none">
                <a:solidFill>
                  <a:srgbClr val="000000"/>
                </a:solidFill>
                <a:latin typeface="Helvetica Neue"/>
                <a:ea typeface="Helvetica Neue"/>
                <a:cs typeface="Helvetica Neue"/>
                <a:sym typeface="Helvetica Neue"/>
              </a:rPr>
              <a:t> </a:t>
            </a:r>
            <a:endParaRPr sz="3600">
              <a:latin typeface="Helvetica Neue"/>
              <a:ea typeface="Helvetica Neue"/>
              <a:cs typeface="Helvetica Neue"/>
              <a:sym typeface="Helvetica Neue"/>
            </a:endParaRPr>
          </a:p>
        </p:txBody>
      </p:sp>
      <p:sp>
        <p:nvSpPr>
          <p:cNvPr id="66" name="Google Shape;66;p3"/>
          <p:cNvSpPr txBox="1"/>
          <p:nvPr/>
        </p:nvSpPr>
        <p:spPr>
          <a:xfrm>
            <a:off x="1295400" y="1905000"/>
            <a:ext cx="9779254" cy="38100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Quattrocento Sans"/>
                <a:ea typeface="Quattrocento Sans"/>
                <a:cs typeface="Quattrocento Sans"/>
                <a:sym typeface="Quattrocento Sans"/>
              </a:rPr>
              <a:t>Why do we project future mortality?</a:t>
            </a:r>
            <a:endParaRPr/>
          </a:p>
        </p:txBody>
      </p:sp>
      <p:sp>
        <p:nvSpPr>
          <p:cNvPr id="67" name="Google Shape;67;p3"/>
          <p:cNvSpPr txBox="1"/>
          <p:nvPr/>
        </p:nvSpPr>
        <p:spPr>
          <a:xfrm>
            <a:off x="1295400" y="2514600"/>
            <a:ext cx="9779254" cy="329320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projection of future mortality rates is vital for many actuarial purposes, most obviously life insurance and pensions.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If its </a:t>
            </a:r>
            <a:r>
              <a:rPr lang="en-US" sz="1600" b="1">
                <a:solidFill>
                  <a:schemeClr val="dk1"/>
                </a:solidFill>
                <a:latin typeface="Quattrocento Sans"/>
                <a:ea typeface="Quattrocento Sans"/>
                <a:cs typeface="Quattrocento Sans"/>
                <a:sym typeface="Quattrocento Sans"/>
              </a:rPr>
              <a:t>estimates of future mortality are too </a:t>
            </a:r>
            <a:r>
              <a:rPr lang="en-US" sz="1600">
                <a:solidFill>
                  <a:schemeClr val="dk1"/>
                </a:solidFill>
                <a:latin typeface="Quattrocento Sans"/>
                <a:ea typeface="Quattrocento Sans"/>
                <a:cs typeface="Quattrocento Sans"/>
                <a:sym typeface="Quattrocento Sans"/>
              </a:rPr>
              <a:t>low, a life </a:t>
            </a:r>
            <a:r>
              <a:rPr lang="en-US" sz="1600" b="1">
                <a:solidFill>
                  <a:schemeClr val="dk1"/>
                </a:solidFill>
                <a:latin typeface="Quattrocento Sans"/>
                <a:ea typeface="Quattrocento Sans"/>
                <a:cs typeface="Quattrocento Sans"/>
                <a:sym typeface="Quattrocento Sans"/>
              </a:rPr>
              <a:t>insurance company may run into financial difficulties</a:t>
            </a:r>
            <a:r>
              <a:rPr lang="en-US" sz="1600">
                <a:solidFill>
                  <a:schemeClr val="dk1"/>
                </a:solidFill>
                <a:latin typeface="Quattrocento Sans"/>
                <a:ea typeface="Quattrocento Sans"/>
                <a:cs typeface="Quattrocento Sans"/>
                <a:sym typeface="Quattrocento Sans"/>
              </a:rPr>
              <a:t>. On the other hand, a company offering </a:t>
            </a:r>
            <a:r>
              <a:rPr lang="en-US" sz="1600" b="1">
                <a:solidFill>
                  <a:schemeClr val="dk1"/>
                </a:solidFill>
                <a:latin typeface="Quattrocento Sans"/>
                <a:ea typeface="Quattrocento Sans"/>
                <a:cs typeface="Quattrocento Sans"/>
                <a:sym typeface="Quattrocento Sans"/>
              </a:rPr>
              <a:t>pensions and annuities could become uncompetitive</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If </a:t>
            </a:r>
            <a:r>
              <a:rPr lang="en-US" sz="1600" b="1">
                <a:solidFill>
                  <a:schemeClr val="dk1"/>
                </a:solidFill>
                <a:latin typeface="Quattrocento Sans"/>
                <a:ea typeface="Quattrocento Sans"/>
                <a:cs typeface="Quattrocento Sans"/>
                <a:sym typeface="Quattrocento Sans"/>
              </a:rPr>
              <a:t>estimates of future mortality are too high</a:t>
            </a:r>
            <a:r>
              <a:rPr lang="en-US" sz="1600">
                <a:solidFill>
                  <a:schemeClr val="dk1"/>
                </a:solidFill>
                <a:latin typeface="Quattrocento Sans"/>
                <a:ea typeface="Quattrocento Sans"/>
                <a:cs typeface="Quattrocento Sans"/>
                <a:sym typeface="Quattrocento Sans"/>
              </a:rPr>
              <a:t>, on the other hand, the opposite problems may arise: the financial commitments of a </a:t>
            </a:r>
            <a:r>
              <a:rPr lang="en-US" sz="1600" b="1">
                <a:solidFill>
                  <a:schemeClr val="dk1"/>
                </a:solidFill>
                <a:latin typeface="Quattrocento Sans"/>
                <a:ea typeface="Quattrocento Sans"/>
                <a:cs typeface="Quattrocento Sans"/>
                <a:sym typeface="Quattrocento Sans"/>
              </a:rPr>
              <a:t>pension scheme may outweigh its resources</a:t>
            </a:r>
            <a:r>
              <a:rPr lang="en-US" sz="1600">
                <a:solidFill>
                  <a:schemeClr val="dk1"/>
                </a:solidFill>
                <a:latin typeface="Quattrocento Sans"/>
                <a:ea typeface="Quattrocento Sans"/>
                <a:cs typeface="Quattrocento Sans"/>
                <a:sym typeface="Quattrocento Sans"/>
              </a:rPr>
              <a:t>, but a </a:t>
            </a:r>
            <a:r>
              <a:rPr lang="en-US" sz="1600" b="1">
                <a:solidFill>
                  <a:schemeClr val="dk1"/>
                </a:solidFill>
                <a:latin typeface="Quattrocento Sans"/>
                <a:ea typeface="Quattrocento Sans"/>
                <a:cs typeface="Quattrocento Sans"/>
                <a:sym typeface="Quattrocento Sans"/>
              </a:rPr>
              <a:t>life insurance company may offer uncompetitive rates </a:t>
            </a:r>
            <a:r>
              <a:rPr lang="en-US" sz="1600">
                <a:solidFill>
                  <a:schemeClr val="dk1"/>
                </a:solidFill>
                <a:latin typeface="Quattrocento Sans"/>
                <a:ea typeface="Quattrocento Sans"/>
                <a:cs typeface="Quattrocento Sans"/>
                <a:sym typeface="Quattrocento Sans"/>
              </a:rPr>
              <a:t>and lose business.</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Governments, too, need accurate forecasts of future mortality rates. The future population of a country, especially the older age population, depends very much on future mortality trends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0"/>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30</a:t>
            </a:fld>
            <a:endParaRPr/>
          </a:p>
        </p:txBody>
      </p:sp>
      <p:sp>
        <p:nvSpPr>
          <p:cNvPr id="296" name="Google Shape;296;p30"/>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Question</a:t>
            </a:r>
            <a:endParaRPr sz="3600">
              <a:latin typeface="Helvetica Neue"/>
              <a:ea typeface="Helvetica Neue"/>
              <a:cs typeface="Helvetica Neue"/>
              <a:sym typeface="Helvetica Neue"/>
            </a:endParaRPr>
          </a:p>
        </p:txBody>
      </p:sp>
      <p:sp>
        <p:nvSpPr>
          <p:cNvPr id="297" name="Google Shape;297;p30"/>
          <p:cNvSpPr txBox="1"/>
          <p:nvPr/>
        </p:nvSpPr>
        <p:spPr>
          <a:xfrm>
            <a:off x="1295400" y="1828799"/>
            <a:ext cx="10210800"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Quattrocento Sans"/>
                <a:ea typeface="Quattrocento Sans"/>
                <a:cs typeface="Quattrocento Sans"/>
                <a:sym typeface="Quattrocento Sans"/>
              </a:rPr>
              <a:t>CS2A September 2019 Q2</a:t>
            </a:r>
            <a:endParaRPr/>
          </a:p>
          <a:p>
            <a:pPr marL="0" marR="0" lvl="0" indent="0" algn="l" rtl="0">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government of a small country is interested in projecting mortality over the next 20 years. Life tables are available by single years of age for each calendar year for the past 10 years. The country has a new Chief Statistician who suggests fitting an exponential curve to the time trend in mortality at each age x and forecasting mortality separately at each age using the parameters estimated for that age.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400050" marR="0" lvl="0" indent="-400050" algn="l" rtl="0">
              <a:spcBef>
                <a:spcPts val="0"/>
              </a:spcBef>
              <a:spcAft>
                <a:spcPts val="0"/>
              </a:spcAft>
              <a:buClr>
                <a:schemeClr val="dk1"/>
              </a:buClr>
              <a:buSzPts val="1600"/>
              <a:buFont typeface="Quattrocento Sans"/>
              <a:buAutoNum type="romanLcParenBoth"/>
            </a:pPr>
            <a:r>
              <a:rPr lang="en-US" sz="1600">
                <a:solidFill>
                  <a:schemeClr val="dk1"/>
                </a:solidFill>
                <a:latin typeface="Quattrocento Sans"/>
                <a:ea typeface="Quattrocento Sans"/>
                <a:cs typeface="Quattrocento Sans"/>
                <a:sym typeface="Quattrocento Sans"/>
              </a:rPr>
              <a:t>Comment on this suggestion. [3] </a:t>
            </a:r>
            <a:endParaRPr/>
          </a:p>
          <a:p>
            <a:pPr marL="400050" marR="0" lvl="0" indent="-400050" algn="l" rtl="0">
              <a:spcBef>
                <a:spcPts val="0"/>
              </a:spcBef>
              <a:spcAft>
                <a:spcPts val="0"/>
              </a:spcAft>
              <a:buClr>
                <a:schemeClr val="dk1"/>
              </a:buClr>
              <a:buSzPts val="1600"/>
              <a:buFont typeface="Quattrocento Sans"/>
              <a:buAutoNum type="romanLcParenBoth"/>
            </a:pPr>
            <a:r>
              <a:rPr lang="en-US" sz="1600">
                <a:solidFill>
                  <a:schemeClr val="dk1"/>
                </a:solidFill>
                <a:latin typeface="Quattrocento Sans"/>
                <a:ea typeface="Quattrocento Sans"/>
                <a:cs typeface="Quattrocento Sans"/>
                <a:sym typeface="Quattrocento Sans"/>
              </a:rPr>
              <a:t>Suggest an alternative approach which may be more suitable for projecting mortality in this country. [1] [Total 4]</a:t>
            </a:r>
            <a:endParaRPr sz="16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31</a:t>
            </a:fld>
            <a:endParaRPr/>
          </a:p>
        </p:txBody>
      </p:sp>
      <p:sp>
        <p:nvSpPr>
          <p:cNvPr id="304" name="Google Shape;304;p31"/>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Solution</a:t>
            </a:r>
            <a:endParaRPr sz="3600">
              <a:latin typeface="Helvetica Neue"/>
              <a:ea typeface="Helvetica Neue"/>
              <a:cs typeface="Helvetica Neue"/>
              <a:sym typeface="Helvetica Neue"/>
            </a:endParaRPr>
          </a:p>
        </p:txBody>
      </p:sp>
      <p:pic>
        <p:nvPicPr>
          <p:cNvPr id="305" name="Google Shape;305;p31"/>
          <p:cNvPicPr preferRelativeResize="0"/>
          <p:nvPr/>
        </p:nvPicPr>
        <p:blipFill rotWithShape="1">
          <a:blip r:embed="rId3">
            <a:alphaModFix/>
          </a:blip>
          <a:srcRect/>
          <a:stretch/>
        </p:blipFill>
        <p:spPr>
          <a:xfrm>
            <a:off x="1447800" y="1558960"/>
            <a:ext cx="8734425" cy="4972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2"/>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32</a:t>
            </a:fld>
            <a:endParaRPr/>
          </a:p>
        </p:txBody>
      </p:sp>
      <p:sp>
        <p:nvSpPr>
          <p:cNvPr id="312" name="Google Shape;312;p32"/>
          <p:cNvSpPr txBox="1"/>
          <p:nvPr/>
        </p:nvSpPr>
        <p:spPr>
          <a:xfrm>
            <a:off x="1295400" y="899995"/>
            <a:ext cx="2209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Solution</a:t>
            </a:r>
            <a:endParaRPr sz="3600">
              <a:latin typeface="Helvetica Neue"/>
              <a:ea typeface="Helvetica Neue"/>
              <a:cs typeface="Helvetica Neue"/>
              <a:sym typeface="Helvetica Neue"/>
            </a:endParaRPr>
          </a:p>
        </p:txBody>
      </p:sp>
      <p:pic>
        <p:nvPicPr>
          <p:cNvPr id="313" name="Google Shape;313;p32"/>
          <p:cNvPicPr preferRelativeResize="0"/>
          <p:nvPr/>
        </p:nvPicPr>
        <p:blipFill rotWithShape="1">
          <a:blip r:embed="rId3">
            <a:alphaModFix/>
          </a:blip>
          <a:srcRect/>
          <a:stretch/>
        </p:blipFill>
        <p:spPr>
          <a:xfrm>
            <a:off x="1295400" y="1676400"/>
            <a:ext cx="8639175" cy="321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4</a:t>
            </a:fld>
            <a:endParaRPr/>
          </a:p>
        </p:txBody>
      </p:sp>
      <p:sp>
        <p:nvSpPr>
          <p:cNvPr id="73" name="Google Shape;73;p4"/>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2</a:t>
            </a:r>
            <a:endParaRPr/>
          </a:p>
        </p:txBody>
      </p:sp>
      <p:sp>
        <p:nvSpPr>
          <p:cNvPr id="74" name="Google Shape;74;p4"/>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of Mortality Projection</a:t>
            </a:r>
            <a:endParaRPr sz="3600">
              <a:latin typeface="Helvetica Neue"/>
              <a:ea typeface="Helvetica Neue"/>
              <a:cs typeface="Helvetica Neue"/>
              <a:sym typeface="Helvetica Neue"/>
            </a:endParaRPr>
          </a:p>
        </p:txBody>
      </p:sp>
      <p:sp>
        <p:nvSpPr>
          <p:cNvPr id="75" name="Google Shape;75;p4"/>
          <p:cNvSpPr txBox="1"/>
          <p:nvPr/>
        </p:nvSpPr>
        <p:spPr>
          <a:xfrm>
            <a:off x="1295400" y="1981200"/>
            <a:ext cx="977925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Three methods used to project future mortality are:</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Methods based on expectation</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Methods based on extrapolation</a:t>
            </a:r>
            <a:endParaRPr/>
          </a:p>
          <a:p>
            <a:pPr marL="342900" marR="0" lvl="0" indent="-342900" algn="l" rtl="0">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Methods based on explanation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5</a:t>
            </a:fld>
            <a:endParaRPr/>
          </a:p>
        </p:txBody>
      </p:sp>
      <p:sp>
        <p:nvSpPr>
          <p:cNvPr id="81" name="Google Shape;81;p5"/>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3</a:t>
            </a:r>
            <a:endParaRPr/>
          </a:p>
        </p:txBody>
      </p:sp>
      <p:sp>
        <p:nvSpPr>
          <p:cNvPr id="82" name="Google Shape;82;p5"/>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Expectation</a:t>
            </a:r>
            <a:endParaRPr sz="3600">
              <a:latin typeface="Helvetica Neue"/>
              <a:ea typeface="Helvetica Neue"/>
              <a:cs typeface="Helvetica Neue"/>
              <a:sym typeface="Helvetica Neue"/>
            </a:endParaRPr>
          </a:p>
        </p:txBody>
      </p:sp>
      <p:sp>
        <p:nvSpPr>
          <p:cNvPr id="83" name="Google Shape;83;p5"/>
          <p:cNvSpPr txBox="1"/>
          <p:nvPr/>
        </p:nvSpPr>
        <p:spPr>
          <a:xfrm>
            <a:off x="1295400" y="1828800"/>
            <a:ext cx="9829800" cy="255454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 the past, mortality projections generally relied on an expectation that previous trends in mortality improvements would continue, accompanied by consultation with demographers and other experts.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For much of the twentieth century this proved reasonably satisfactory.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However, more recently these methods have generally underestimated improvements in mortality, particularly in the period 1990-2010.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An alternative approach along these lines is to suppose that, by some future date, mortality will have reached some target level, and to examine different ways in which the schedule of age-specific mortality rates might move from their present pattern in order to achieve that target.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6</a:t>
            </a:fld>
            <a:endParaRPr/>
          </a:p>
        </p:txBody>
      </p:sp>
      <p:sp>
        <p:nvSpPr>
          <p:cNvPr id="89" name="Google Shape;89;p6"/>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3</a:t>
            </a:r>
            <a:endParaRPr/>
          </a:p>
        </p:txBody>
      </p:sp>
      <p:sp>
        <p:nvSpPr>
          <p:cNvPr id="90" name="Google Shape;90;p6"/>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Expectation</a:t>
            </a:r>
            <a:endParaRPr sz="3600">
              <a:latin typeface="Helvetica Neue"/>
              <a:ea typeface="Helvetica Neue"/>
              <a:cs typeface="Helvetica Neue"/>
              <a:sym typeface="Helvetica Neue"/>
            </a:endParaRPr>
          </a:p>
        </p:txBody>
      </p:sp>
      <p:sp>
        <p:nvSpPr>
          <p:cNvPr id="91" name="Google Shape;91;p6"/>
          <p:cNvSpPr txBox="1"/>
          <p:nvPr/>
        </p:nvSpPr>
        <p:spPr>
          <a:xfrm>
            <a:off x="1295400" y="1828800"/>
            <a:ext cx="10007854"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Official statistical agencies have traditionally based their mortality projections on simple expectations (for example a continued exponential decline in age-specific mortality rates).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The parameters of the future evolution of mortality have been set either by fitting deterministic functions to recent mortality trends, or by inviting experts to indicate how far and fast they anticipate mortality to fall, and to set ‘targets’.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7</a:t>
            </a:fld>
            <a:endParaRPr/>
          </a:p>
        </p:txBody>
      </p:sp>
      <p:sp>
        <p:nvSpPr>
          <p:cNvPr id="97" name="Google Shape;97;p7"/>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3</a:t>
            </a:r>
            <a:endParaRPr/>
          </a:p>
        </p:txBody>
      </p:sp>
      <p:sp>
        <p:nvSpPr>
          <p:cNvPr id="98" name="Google Shape;98;p7"/>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Expectation</a:t>
            </a:r>
            <a:endParaRPr sz="3600">
              <a:latin typeface="Helvetica Neue"/>
              <a:ea typeface="Helvetica Neue"/>
              <a:cs typeface="Helvetica Neue"/>
              <a:sym typeface="Helvetica Neue"/>
            </a:endParaRPr>
          </a:p>
        </p:txBody>
      </p:sp>
      <p:sp>
        <p:nvSpPr>
          <p:cNvPr id="99" name="Google Shape;99;p7"/>
          <p:cNvSpPr txBox="1"/>
          <p:nvPr/>
        </p:nvSpPr>
        <p:spPr>
          <a:xfrm>
            <a:off x="1295400" y="1828800"/>
            <a:ext cx="10007854" cy="2700226"/>
          </a:xfrm>
          <a:prstGeom prst="rect">
            <a:avLst/>
          </a:prstGeom>
          <a:blipFill rotWithShape="1">
            <a:blip r:embed="rId3">
              <a:alphaModFix/>
            </a:blip>
            <a:stretch>
              <a:fillRect l="-365" t="-902" b="-22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8"/>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8</a:t>
            </a:fld>
            <a:endParaRPr/>
          </a:p>
        </p:txBody>
      </p:sp>
      <p:sp>
        <p:nvSpPr>
          <p:cNvPr id="105" name="Google Shape;105;p8"/>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3</a:t>
            </a:r>
            <a:endParaRPr/>
          </a:p>
        </p:txBody>
      </p:sp>
      <p:sp>
        <p:nvSpPr>
          <p:cNvPr id="106" name="Google Shape;106;p8"/>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Expectation</a:t>
            </a:r>
            <a:endParaRPr sz="3600">
              <a:latin typeface="Helvetica Neue"/>
              <a:ea typeface="Helvetica Neue"/>
              <a:cs typeface="Helvetica Neue"/>
              <a:sym typeface="Helvetica Neue"/>
            </a:endParaRPr>
          </a:p>
        </p:txBody>
      </p:sp>
      <p:sp>
        <p:nvSpPr>
          <p:cNvPr id="107" name="Google Shape;107;p8"/>
          <p:cNvSpPr txBox="1"/>
          <p:nvPr/>
        </p:nvSpPr>
        <p:spPr>
          <a:xfrm>
            <a:off x="1295400" y="1828800"/>
            <a:ext cx="9779254" cy="35394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Methods based on expectation have been widely used in the past and have the </a:t>
            </a:r>
            <a:r>
              <a:rPr lang="en-US" sz="1600" b="1">
                <a:solidFill>
                  <a:schemeClr val="dk1"/>
                </a:solidFill>
                <a:latin typeface="Quattrocento Sans"/>
                <a:ea typeface="Quattrocento Sans"/>
                <a:cs typeface="Quattrocento Sans"/>
                <a:sym typeface="Quattrocento Sans"/>
              </a:rPr>
              <a:t>advantage of being straightforward and easy to implement</a:t>
            </a:r>
            <a:r>
              <a:rPr lang="en-US" sz="1600">
                <a:solidFill>
                  <a:schemeClr val="dk1"/>
                </a:solidFill>
                <a:latin typeface="Quattrocento Sans"/>
                <a:ea typeface="Quattrocento Sans"/>
                <a:cs typeface="Quattrocento Sans"/>
                <a:sym typeface="Quattrocento Sans"/>
              </a:rPr>
              <a:t>. However, in </a:t>
            </a:r>
            <a:r>
              <a:rPr lang="en-US" sz="1600" b="1">
                <a:solidFill>
                  <a:schemeClr val="dk1"/>
                </a:solidFill>
                <a:latin typeface="Quattrocento Sans"/>
                <a:ea typeface="Quattrocento Sans"/>
                <a:cs typeface="Quattrocento Sans"/>
                <a:sym typeface="Quattrocento Sans"/>
              </a:rPr>
              <a:t>recent decades they have tended to underestimate improvements, especially for male mortality. </a:t>
            </a:r>
            <a:r>
              <a:rPr lang="en-US" sz="1600">
                <a:solidFill>
                  <a:schemeClr val="dk1"/>
                </a:solidFill>
                <a:latin typeface="Quattrocento Sans"/>
                <a:ea typeface="Quattrocento Sans"/>
                <a:cs typeface="Quattrocento Sans"/>
                <a:sym typeface="Quattrocento Sans"/>
              </a:rPr>
              <a:t>One reason for this is that progress on reducing male mortality was slow during the 1950s, 1960s and 1970s because of lifestyle factors such as cigarette smoking.</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There are </a:t>
            </a:r>
            <a:r>
              <a:rPr lang="en-US" sz="1600" b="1">
                <a:solidFill>
                  <a:schemeClr val="dk1"/>
                </a:solidFill>
                <a:latin typeface="Quattrocento Sans"/>
                <a:ea typeface="Quattrocento Sans"/>
                <a:cs typeface="Quattrocento Sans"/>
                <a:sym typeface="Quattrocento Sans"/>
              </a:rPr>
              <a:t>theoretical problems, too, with targeting</a:t>
            </a:r>
            <a:r>
              <a:rPr lang="en-US" sz="1600">
                <a:solidFill>
                  <a:schemeClr val="dk1"/>
                </a:solidFill>
                <a:latin typeface="Quattrocento Sans"/>
                <a:ea typeface="Quattrocento Sans"/>
                <a:cs typeface="Quattrocento Sans"/>
                <a:sym typeface="Quattrocento Sans"/>
              </a:rPr>
              <a:t>. The setting of the ‘target’ is a forecast, which implies that the method is circular; and setting a target leads to an underestimation of the true level of uncertainty around the forecast.</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An </a:t>
            </a:r>
            <a:r>
              <a:rPr lang="en-US" sz="1600" b="1">
                <a:solidFill>
                  <a:schemeClr val="dk1"/>
                </a:solidFill>
                <a:latin typeface="Quattrocento Sans"/>
                <a:ea typeface="Quattrocento Sans"/>
                <a:cs typeface="Quattrocento Sans"/>
                <a:sym typeface="Quattrocento Sans"/>
              </a:rPr>
              <a:t>alternative approach to generating expectations is to ask the population as a whole about its health status and general well-being</a:t>
            </a:r>
            <a:r>
              <a:rPr lang="en-US" sz="1600">
                <a:solidFill>
                  <a:schemeClr val="dk1"/>
                </a:solidFill>
                <a:latin typeface="Quattrocento Sans"/>
                <a:ea typeface="Quattrocento Sans"/>
                <a:cs typeface="Quattrocento Sans"/>
                <a:sym typeface="Quattrocento Sans"/>
              </a:rPr>
              <a:t>. Self-reported health status has been found to be a good way of identifying ‘healthy’ and ‘unhealthy’ individuals, but it is not clear that it can provide useful information on future longevity at the population level.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sldNum" idx="12"/>
          </p:nvPr>
        </p:nvSpPr>
        <p:spPr>
          <a:xfrm>
            <a:off x="11074654" y="6399883"/>
            <a:ext cx="228600" cy="262254"/>
          </a:xfrm>
          <a:prstGeom prst="rect">
            <a:avLst/>
          </a:prstGeom>
          <a:noFill/>
          <a:ln>
            <a:noFill/>
          </a:ln>
        </p:spPr>
        <p:txBody>
          <a:bodyPr spcFirstLastPara="1" wrap="square" lIns="0" tIns="31100" rIns="0" bIns="0" anchor="t" anchorCtr="0">
            <a:spAutoFit/>
          </a:bodyPr>
          <a:lstStyle/>
          <a:p>
            <a:pPr marL="38100" lvl="0" indent="0" algn="l" rtl="0">
              <a:lnSpc>
                <a:spcPct val="100000"/>
              </a:lnSpc>
              <a:spcBef>
                <a:spcPts val="0"/>
              </a:spcBef>
              <a:spcAft>
                <a:spcPts val="0"/>
              </a:spcAft>
              <a:buNone/>
            </a:pPr>
            <a:fld id="{00000000-1234-1234-1234-123412341234}" type="slidenum">
              <a:rPr lang="en-US"/>
              <a:t>9</a:t>
            </a:fld>
            <a:endParaRPr/>
          </a:p>
        </p:txBody>
      </p:sp>
      <p:sp>
        <p:nvSpPr>
          <p:cNvPr id="113" name="Google Shape;113;p9"/>
          <p:cNvSpPr txBox="1"/>
          <p:nvPr/>
        </p:nvSpPr>
        <p:spPr>
          <a:xfrm>
            <a:off x="228600" y="893262"/>
            <a:ext cx="1066800" cy="646331"/>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Helvetica Neue"/>
                <a:ea typeface="Helvetica Neue"/>
                <a:cs typeface="Helvetica Neue"/>
                <a:sym typeface="Helvetica Neue"/>
              </a:rPr>
              <a:t>4</a:t>
            </a:r>
            <a:endParaRPr/>
          </a:p>
        </p:txBody>
      </p:sp>
      <p:sp>
        <p:nvSpPr>
          <p:cNvPr id="114" name="Google Shape;114;p9"/>
          <p:cNvSpPr txBox="1"/>
          <p:nvPr/>
        </p:nvSpPr>
        <p:spPr>
          <a:xfrm>
            <a:off x="1295400" y="899995"/>
            <a:ext cx="7924800" cy="555900"/>
          </a:xfrm>
          <a:prstGeom prst="rect">
            <a:avLst/>
          </a:prstGeom>
          <a:solidFill>
            <a:srgbClr val="FBD2C2"/>
          </a:solidFill>
          <a:ln>
            <a:noFill/>
          </a:ln>
        </p:spPr>
        <p:txBody>
          <a:bodyPr spcFirstLastPara="1" wrap="square" lIns="0" tIns="1900" rIns="0" bIns="0" anchor="t" anchorCtr="0">
            <a:spAutoFit/>
          </a:bodyPr>
          <a:lstStyle/>
          <a:p>
            <a:pPr marL="90170" marR="0" lvl="0" indent="0" algn="l" rtl="0">
              <a:lnSpc>
                <a:spcPct val="100000"/>
              </a:lnSpc>
              <a:spcBef>
                <a:spcPts val="0"/>
              </a:spcBef>
              <a:spcAft>
                <a:spcPts val="0"/>
              </a:spcAft>
              <a:buClr>
                <a:srgbClr val="000000"/>
              </a:buClr>
              <a:buSzPts val="4000"/>
              <a:buFont typeface="Quattrocento Sans"/>
              <a:buNone/>
            </a:pPr>
            <a:r>
              <a:rPr lang="en-US" sz="3600" b="1" i="0" u="none" strike="noStrike" cap="none">
                <a:solidFill>
                  <a:srgbClr val="000000"/>
                </a:solidFill>
                <a:latin typeface="Helvetica Neue"/>
                <a:ea typeface="Helvetica Neue"/>
                <a:cs typeface="Helvetica Neue"/>
                <a:sym typeface="Helvetica Neue"/>
              </a:rPr>
              <a:t>Methods based on Extrapolation</a:t>
            </a:r>
            <a:endParaRPr sz="3600">
              <a:latin typeface="Helvetica Neue"/>
              <a:ea typeface="Helvetica Neue"/>
              <a:cs typeface="Helvetica Neue"/>
              <a:sym typeface="Helvetica Neue"/>
            </a:endParaRPr>
          </a:p>
        </p:txBody>
      </p:sp>
      <p:sp>
        <p:nvSpPr>
          <p:cNvPr id="115" name="Google Shape;115;p9"/>
          <p:cNvSpPr txBox="1"/>
          <p:nvPr/>
        </p:nvSpPr>
        <p:spPr>
          <a:xfrm>
            <a:off x="1295400" y="1828800"/>
            <a:ext cx="9779254"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Quattrocento Sans"/>
                <a:ea typeface="Quattrocento Sans"/>
                <a:cs typeface="Quattrocento Sans"/>
                <a:sym typeface="Quattrocento Sans"/>
              </a:rPr>
              <a:t>Stochastic models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Deterministic approaches based on expectation have been largely superseded, other than for short-term forecasting. More advanced approaches use stochastic forecasting models.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 this section we describe some commonly used models, but we start with a discussion of the factors that apply in forecasting mortality.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Widescreen</PresentationFormat>
  <Paragraphs>217</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Tahoma</vt:lpstr>
      <vt:lpstr>Roboto Light</vt:lpstr>
      <vt:lpstr>Calibri</vt:lpstr>
      <vt:lpstr>Quattrocento Sans</vt:lpstr>
      <vt:lpstr>Helvetica Neue</vt:lpstr>
      <vt:lpstr>Office Theme</vt:lpstr>
      <vt:lpstr>PowerPoint Presentation</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Kenneth Smith</cp:lastModifiedBy>
  <cp:revision>1</cp:revision>
  <dcterms:created xsi:type="dcterms:W3CDTF">2022-06-30T12:21:27Z</dcterms:created>
  <dcterms:modified xsi:type="dcterms:W3CDTF">2025-06-18T12:58:06Z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2021-10-15T00:00:00Z</vt:filetime>
  </property>
  <property fmtid="{D5CDD505-2E9C-101B-9397-08002B2CF9AE}" pid="3" name="Creator">
    <vt:lpwstr>Microsoft® PowerPoint® 2016</vt:lpwstr>
  </property>
  <property fmtid="{D5CDD505-2E9C-101B-9397-08002B2CF9AE}" pid="4" name="LastSaved">
    <vt:filetime>2022-06-30T00:00:00Z</vt:filetime>
  </property>
</Properties>
</file>