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8" r:id="rId3"/>
    <p:sldId id="346" r:id="rId4"/>
    <p:sldId id="347" r:id="rId5"/>
    <p:sldId id="352" r:id="rId6"/>
    <p:sldId id="353" r:id="rId7"/>
    <p:sldId id="354" r:id="rId8"/>
    <p:sldId id="355" r:id="rId9"/>
    <p:sldId id="348" r:id="rId10"/>
    <p:sldId id="356" r:id="rId11"/>
    <p:sldId id="357" r:id="rId12"/>
    <p:sldId id="349" r:id="rId13"/>
    <p:sldId id="358" r:id="rId14"/>
    <p:sldId id="350" r:id="rId15"/>
    <p:sldId id="35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8F43D-9E13-4FBC-B653-36D50316EB54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0A2B4-7295-4E36-879B-277525D41C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1723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353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4D51A-AC98-4D96-A6ED-CBA2C9F46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F4EBD-DC27-4B5E-829E-9F0B88A34C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D199F-4F3C-4BA2-B460-FEB6FB6A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CC2DD-E46C-46A9-B14C-27BA10BB9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DBA8F-6476-45AD-8506-C968C148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7290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64B58-8BCB-4C3B-B219-2298B02E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D4DDDE-AA48-4A61-8AE6-A64248768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DF054-2A0D-420C-BEC8-DF341CC88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CFD07-102E-413A-A277-9E6DF9D6B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31B9F-637E-40D9-87B5-0966E2E8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71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16801-16A1-4AF8-98C0-F07957C423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FB524-4D2F-445D-8E6D-26568A829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651A4-6BE8-43E8-8DA6-17EB86EB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2BB33-30D7-46EE-804C-6CEFA190D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FD5AD-4ED4-458E-AC04-54DC82228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6054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DE84A-D62B-46C9-8CCE-2BE75F1CAAA4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0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C2F3-F090-4117-9A73-FB712B1A2B46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4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8C8A0-14C9-4B51-B118-B3BF93F4C325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86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8685B-3EAE-4593-80BF-B0B78B403094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51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4318-AB6D-4CF1-B9D5-9FF5C0D3EC3D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70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2511-17BA-480B-AA22-F0475074B942}" type="datetime1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20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FAEE-F705-432C-9AE3-BBA41384C6B7}" type="datetime1">
              <a:rPr lang="en-US" smtClean="0"/>
              <a:t>9/28/22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89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5B7E-27A8-4602-AC3F-67E138344E83}" type="datetime1">
              <a:rPr lang="en-US" smtClean="0"/>
              <a:t>9/28/22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1AE6-378F-4239-B460-2EECF7D4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E34AE-A0AF-456C-A911-A132594CD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5F545-7088-45E9-8DED-D93ED953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62E20-C2A3-4E0F-87CF-5D36EA24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6D0C4-00CC-4A25-8420-033076E2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6377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B5C-427A-4584-925E-E12BB81F88B0}" type="datetime1">
              <a:rPr lang="en-US" smtClean="0"/>
              <a:t>9/28/22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27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4061-D9B2-40DA-B7C7-88A4AD587164}" type="datetime1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727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1E93-7896-4E28-9C7C-83567B911287}" type="datetime1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863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9245-D99C-4350-A1E4-8ACA5200D998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59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4BDB-0078-4158-973F-E3E6497A93FC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9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929B-F0A9-4521-9961-72DC61B90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0905F-0D13-4B59-9010-8B6A9D6C5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EFE3A-CFC1-42E2-A91C-C5BF953F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35DFC-BF0C-4910-B04C-58AD49C78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BE62C-9788-4446-874E-0616F7A2F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366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2BF4C-DD34-45BA-978B-8E5111472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F1A9A-9F07-4251-AC72-8B00A61C5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16CD7-A3C2-47C2-97D2-4903FBF5D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3AF04-29F2-4E96-AD2C-CF398019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1B7D5-229E-4EDF-B3C3-EC0C0769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2A296-2776-42FB-A52E-6C5725497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845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F4FE1-137B-4F15-9E96-E36F25150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8D07D-6946-4838-8617-7B41B1B85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C302B-4489-412C-BA9C-7B0A64A4F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4C152B-56D4-4AE2-A520-A8DF3061CE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9E4CDC-AA06-427A-A25B-4F94EA7DBE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0CAB90-D217-47DA-B60D-0BBDC540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5CF350-6129-476A-BB02-42E39165B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A08E73-368E-497F-AA11-8718C06E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50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4DFE6-5E35-4863-98EC-909B4AB7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D889E-685C-4155-A86D-7C171094F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B2B83-641A-4366-82E7-85AE2836A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2753E-111C-42A0-9B62-EC649174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823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B79489-6A16-4B77-ACA4-80CC6AA56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6D9E87-6457-46C0-8B9D-10306B17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55E7F-4DD6-4FAF-843A-7B0DC7DD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260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9758-1F33-4F44-BD00-39A50FB62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E176E-C569-49DC-BB3B-548ECAAE2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E4317-6604-41C6-AA17-A826BE049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8BE2A-C159-4974-84DA-2F760BF48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5B3F6-56B4-4D29-B3A5-5F66099C8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3A76E-D30C-410F-BEF0-17997D53F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118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908FF-2BB6-4A08-8DA0-5FDE6D607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D44AB0-6FE4-4683-9780-EAB87D09F1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9A2A4-ADC6-4B01-B833-329FF807D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DD6ED-14CE-4FD5-85D0-A3390CB8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95687-4EF7-4FA0-A37F-3BB4E6426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C02AD-638E-4B2D-B42E-43AB18F43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24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AD2264-8AB1-45A6-B99A-46A766FC0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535A3-A876-482F-9CE6-C5745F17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BAA8F-989D-44A7-B8AC-2B4D85A7C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EACEF-73DC-42E1-A8C8-AFD7241BC389}" type="datetimeFigureOut">
              <a:rPr lang="en-IN" smtClean="0"/>
              <a:t>28/09/22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DD10C-402B-4CF4-B48F-7A7838BE1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92F47-82A6-4B49-B665-0642C510E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97228-EEBE-4351-93F2-5204294C6A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016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4A2940B-35D4-49CA-895E-314339AA1CED}" type="datetime1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6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86" y="1595595"/>
            <a:ext cx="4466105" cy="1122054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669601" y="4002492"/>
            <a:ext cx="10882577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Class: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TY BSc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Subject : </a:t>
            </a:r>
            <a:r>
              <a:rPr lang="en-IN" b="0" i="0" dirty="0">
                <a:solidFill>
                  <a:srgbClr val="202124"/>
                </a:solidFill>
                <a:effectLst/>
                <a:latin typeface="Roboto Light" panose="02000000000000000000" pitchFamily="2" charset="0"/>
                <a:ea typeface="Roboto Light" panose="02000000000000000000" pitchFamily="2" charset="0"/>
              </a:rPr>
              <a:t>Statistical &amp; Risk Modelling - 3 </a:t>
            </a:r>
            <a:endParaRPr lang="en-GB" b="1" dirty="0">
              <a:solidFill>
                <a:schemeClr val="tx1">
                  <a:lumMod val="85000"/>
                  <a:lumOff val="1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  <a:cs typeface="Microsoft Sans Serif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Subject Code: 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Chapter: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Unit 3 Chapter 6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Chapter Name: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Theory of Decision Making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  <a:cs typeface="Microsoft Sans Serif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77403-38A5-422B-B924-39FCC8296375}"/>
              </a:ext>
            </a:extLst>
          </p:cNvPr>
          <p:cNvSpPr txBox="1"/>
          <p:nvPr/>
        </p:nvSpPr>
        <p:spPr>
          <a:xfrm>
            <a:off x="669601" y="3599717"/>
            <a:ext cx="10882577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GB" sz="2000" i="1" u="sng" dirty="0"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1A166B-9038-46A4-AA8E-AC22345A16CD}"/>
              </a:ext>
            </a:extLst>
          </p:cNvPr>
          <p:cNvSpPr txBox="1"/>
          <p:nvPr/>
        </p:nvSpPr>
        <p:spPr>
          <a:xfrm>
            <a:off x="10433957" y="532639"/>
            <a:ext cx="1758043" cy="523220"/>
          </a:xfrm>
          <a:prstGeom prst="rect">
            <a:avLst/>
          </a:prstGeom>
          <a:solidFill>
            <a:srgbClr val="F26724"/>
          </a:solidFill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Lecture 1 </a:t>
            </a:r>
            <a:endParaRPr lang="en-GB" sz="28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DDDECA-A8FB-4C54-B840-3AD65E2A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4119981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893995"/>
            <a:ext cx="493376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Statistical games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1.3</a:t>
            </a: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4ADBFDA3-191E-41D5-BEEF-2AD4F12CD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349396"/>
              </p:ext>
            </p:extLst>
          </p:nvPr>
        </p:nvGraphicFramePr>
        <p:xfrm>
          <a:off x="1325732" y="4602268"/>
          <a:ext cx="4445493" cy="11686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1831">
                  <a:extLst>
                    <a:ext uri="{9D8B030D-6E8A-4147-A177-3AD203B41FA5}">
                      <a16:colId xmlns:a16="http://schemas.microsoft.com/office/drawing/2014/main" val="1323808807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3267724200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2219573569"/>
                    </a:ext>
                  </a:extLst>
                </a:gridCol>
              </a:tblGrid>
              <a:tr h="38955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X (2 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Y (H 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408442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A (2 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980736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B (H 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4239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E15063A-2C9E-4DB1-8EF5-D90B065604C0}"/>
              </a:ext>
            </a:extLst>
          </p:cNvPr>
          <p:cNvSpPr txBox="1"/>
          <p:nvPr/>
        </p:nvSpPr>
        <p:spPr>
          <a:xfrm>
            <a:off x="1169248" y="2228295"/>
            <a:ext cx="84807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Game between nature - that controls features of a population, and a statistician, trying to make a decision about the population</a:t>
            </a:r>
          </a:p>
          <a:p>
            <a:endParaRPr lang="en-IN" dirty="0"/>
          </a:p>
          <a:p>
            <a:r>
              <a:rPr lang="en-IN" dirty="0"/>
              <a:t>Example: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Coin is either balanced or two- headed.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1 coin toss will be done.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Statistician has to decide whether it is balanced or 2 headed.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If correct then no reward, but if incorrect then a penalty of 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r>
              <a:rPr lang="en-IN" dirty="0"/>
              <a:t>Consider all types of decisions and calculate Expected loss for both scenarios A &amp; B. </a:t>
            </a:r>
          </a:p>
        </p:txBody>
      </p:sp>
    </p:spTree>
    <p:extLst>
      <p:ext uri="{BB962C8B-B14F-4D97-AF65-F5344CB8AC3E}">
        <p14:creationId xmlns:p14="http://schemas.microsoft.com/office/powerpoint/2010/main" val="1112548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4" y="946651"/>
            <a:ext cx="2308936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733791"/>
            <a:ext cx="3244046" cy="113133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Segoe UI" panose="020B0502040204020203" pitchFamily="34" charset="0"/>
                <a:cs typeface="Segoe UI" panose="020B0502040204020203" pitchFamily="34" charset="0"/>
              </a:rPr>
              <a:t>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1">
                <a:extLst>
                  <a:ext uri="{FF2B5EF4-FFF2-40B4-BE49-F238E27FC236}">
                    <a16:creationId xmlns:a16="http://schemas.microsoft.com/office/drawing/2014/main" id="{514CCE26-4AA0-4B62-B1A8-876E105C78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2230" y="1825625"/>
                <a:ext cx="9126989" cy="435133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A statistician is observing values from a Bin(2,p) distribution. He knows that p is either equal to ¼ or ½ , and he is trying to choose between these two values. He observes a single value x from the distribution. He proposes to use one of the following four decision functions: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sSub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𝑑</m:t>
                        </m:r>
                      </m:e>
                      <m:sub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d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𝑥</m:t>
                        </m:r>
                      </m:e>
                    </m:d>
                    <m:r>
                      <a:rPr lang="en-IN" sz="1800" b="0" i="1" smtClean="0">
                        <a:latin typeface="Cambria Math" panose="02040503050406030204" pitchFamily="18" charset="0"/>
                        <a:cs typeface="Segoe UI" panose="020B0502040204020203" pitchFamily="34" charset="0"/>
                      </a:rPr>
                      <m:t>: </m:t>
                    </m:r>
                  </m:oMath>
                </a14:m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		set p =1/4 	when x=0</a:t>
                </a:r>
              </a:p>
              <a:p>
                <a:pPr marL="0" indent="0">
                  <a:buNone/>
                </a:pPr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		set p =1/2 	when x=1 or 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sSub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𝑑</m:t>
                        </m:r>
                      </m:e>
                      <m:sub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d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𝑥</m:t>
                        </m:r>
                      </m:e>
                    </m:d>
                    <m:r>
                      <a:rPr lang="en-IN" sz="1800" b="0" i="1" smtClean="0">
                        <a:latin typeface="Cambria Math" panose="02040503050406030204" pitchFamily="18" charset="0"/>
                        <a:cs typeface="Segoe UI" panose="020B0502040204020203" pitchFamily="34" charset="0"/>
                      </a:rPr>
                      <m:t>: </m:t>
                    </m:r>
                  </m:oMath>
                </a14:m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		set p =1/4 	when x=0 or 1</a:t>
                </a:r>
              </a:p>
              <a:p>
                <a:pPr marL="0" indent="0">
                  <a:buNone/>
                </a:pPr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		set p =1/2 	when x=2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sSub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𝑑</m:t>
                        </m:r>
                      </m:e>
                      <m:sub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d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𝑥</m:t>
                        </m:r>
                      </m:e>
                    </m:d>
                    <m:r>
                      <a:rPr lang="en-IN" sz="1800" b="0" i="1" smtClean="0">
                        <a:latin typeface="Cambria Math" panose="02040503050406030204" pitchFamily="18" charset="0"/>
                        <a:cs typeface="Segoe UI" panose="020B0502040204020203" pitchFamily="34" charset="0"/>
                      </a:rPr>
                      <m:t>: </m:t>
                    </m:r>
                  </m:oMath>
                </a14:m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		set p =1/4 	when x=0 , 1 or 2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sSub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𝑑</m:t>
                        </m:r>
                      </m:e>
                      <m:sub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dPr>
                      <m:e>
                        <m:r>
                          <a:rPr lang="en-IN" sz="1800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𝑥</m:t>
                        </m:r>
                      </m:e>
                    </m:d>
                    <m:r>
                      <a:rPr lang="en-IN" sz="1800" b="0" i="1" smtClean="0">
                        <a:latin typeface="Cambria Math" panose="02040503050406030204" pitchFamily="18" charset="0"/>
                        <a:cs typeface="Segoe UI" panose="020B0502040204020203" pitchFamily="34" charset="0"/>
                      </a:rPr>
                      <m:t>: </m:t>
                    </m:r>
                  </m:oMath>
                </a14:m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		set p =1/2	when x=0, 1 or 2</a:t>
                </a:r>
              </a:p>
              <a:p>
                <a:pPr marL="0" indent="0">
                  <a:buNone/>
                </a:pPr>
                <a:endParaRPr lang="en-IN" sz="18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0" indent="0">
                  <a:buNone/>
                </a:pPr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If he incorrectly concludes that p =1/4, he suffers a loss of 1. if he incorrectly concludes that   p =1/2 , he suffers a loss of 2.</a:t>
                </a:r>
              </a:p>
              <a:p>
                <a:pPr marL="0" indent="0">
                  <a:buNone/>
                </a:pPr>
                <a:r>
                  <a:rPr lang="en-IN" sz="180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Find the risk function for each decision function, and find the decision function that minimises the maximum expected loss.</a:t>
                </a:r>
              </a:p>
              <a:p>
                <a:pPr marL="0" indent="0">
                  <a:buNone/>
                </a:pPr>
                <a:endParaRPr lang="en-IN" sz="1800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12" name="Content Placeholder 11">
                <a:extLst>
                  <a:ext uri="{FF2B5EF4-FFF2-40B4-BE49-F238E27FC236}">
                    <a16:creationId xmlns:a16="http://schemas.microsoft.com/office/drawing/2014/main" id="{514CCE26-4AA0-4B62-B1A8-876E105C78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2230" y="1825625"/>
                <a:ext cx="9126989" cy="4351338"/>
              </a:xfrm>
              <a:blipFill>
                <a:blip r:embed="rId3"/>
                <a:stretch>
                  <a:fillRect l="-468" t="-1541" r="-80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Graphic 12" descr="Help">
            <a:extLst>
              <a:ext uri="{FF2B5EF4-FFF2-40B4-BE49-F238E27FC236}">
                <a16:creationId xmlns:a16="http://schemas.microsoft.com/office/drawing/2014/main" id="{BC411B17-20DC-402C-AD7C-956E14EA7F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5812" y="1741917"/>
            <a:ext cx="584775" cy="5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069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3844773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893995"/>
            <a:ext cx="493376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Decision criteria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15063A-2C9E-4DB1-8EF5-D90B065604C0}"/>
              </a:ext>
            </a:extLst>
          </p:cNvPr>
          <p:cNvSpPr txBox="1"/>
          <p:nvPr/>
        </p:nvSpPr>
        <p:spPr>
          <a:xfrm>
            <a:off x="1169249" y="2228295"/>
            <a:ext cx="84807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Minimax criteria:</a:t>
            </a:r>
          </a:p>
          <a:p>
            <a:r>
              <a:rPr lang="en-IN" dirty="0"/>
              <a:t>Seen earlier.</a:t>
            </a:r>
          </a:p>
          <a:p>
            <a:endParaRPr lang="en-IN" dirty="0"/>
          </a:p>
          <a:p>
            <a:r>
              <a:rPr lang="en-IN" dirty="0"/>
              <a:t>Bayes criteria:</a:t>
            </a:r>
          </a:p>
          <a:p>
            <a:r>
              <a:rPr lang="en-IN" dirty="0"/>
              <a:t>Decision making using additional knowledge of prior distributions.</a:t>
            </a:r>
          </a:p>
          <a:p>
            <a:endParaRPr lang="en-IN" dirty="0"/>
          </a:p>
          <a:p>
            <a:r>
              <a:rPr lang="en-IN" dirty="0"/>
              <a:t>Example:</a:t>
            </a:r>
          </a:p>
          <a:p>
            <a:r>
              <a:rPr lang="en-IN" dirty="0"/>
              <a:t>If probability of 2H is 2/3, 1/6, 1/3, then which is the most optimal strategy as per Bayes  criterion?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5723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4" y="946651"/>
            <a:ext cx="2308936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733791"/>
            <a:ext cx="3244046" cy="113133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Segoe UI" panose="020B0502040204020203" pitchFamily="34" charset="0"/>
                <a:cs typeface="Segoe UI" panose="020B0502040204020203" pitchFamily="34" charset="0"/>
              </a:rPr>
              <a:t>Question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14CCE26-4AA0-4B62-B1A8-876E105C7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0" y="1825625"/>
            <a:ext cx="91269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dirty="0">
                <a:latin typeface="Segoe UI" panose="020B0502040204020203" pitchFamily="34" charset="0"/>
                <a:cs typeface="Segoe UI" panose="020B0502040204020203" pitchFamily="34" charset="0"/>
              </a:rPr>
              <a:t>The statistician in the previous example has a prior feeling that it is about equally likely that p will be equal to ¼ or ½. Calculate the Bayes risk for each of the four decision functions. Which decision function has the smallest Bayes risk?</a:t>
            </a:r>
          </a:p>
        </p:txBody>
      </p:sp>
      <p:pic>
        <p:nvPicPr>
          <p:cNvPr id="13" name="Graphic 12" descr="Help">
            <a:extLst>
              <a:ext uri="{FF2B5EF4-FFF2-40B4-BE49-F238E27FC236}">
                <a16:creationId xmlns:a16="http://schemas.microsoft.com/office/drawing/2014/main" id="{BC411B17-20DC-402C-AD7C-956E14EA7F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5812" y="1741917"/>
            <a:ext cx="584775" cy="5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27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4" y="946651"/>
            <a:ext cx="2308936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733791"/>
            <a:ext cx="3244046" cy="113133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Segoe UI" panose="020B0502040204020203" pitchFamily="34" charset="0"/>
                <a:cs typeface="Segoe UI" panose="020B0502040204020203" pitchFamily="34" charset="0"/>
              </a:rPr>
              <a:t>Question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14CCE26-4AA0-4B62-B1A8-876E105C7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0" y="1825625"/>
            <a:ext cx="10103533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 consumer has to decide whether to take out a travel insurance policy which covers him for all trips over the next year or to purchase a separate policy each time he makes a trip. He isn't sure how many trips we will make.</a:t>
            </a:r>
          </a:p>
          <a:p>
            <a:pPr marL="0" indent="0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An annual policy would cost 95.</a:t>
            </a:r>
          </a:p>
          <a:p>
            <a:pPr marL="0" indent="0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 separate policy for each trip cost 30.</a:t>
            </a:r>
          </a:p>
          <a:p>
            <a:pPr marL="0" indent="0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He estimates that the probability distribution of the number of trips he will take over the next year, X, is as follows:</a:t>
            </a: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Determine the minimax and Bayes decision.</a:t>
            </a:r>
            <a:endParaRPr lang="en-IN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Graphic 12" descr="Help">
            <a:extLst>
              <a:ext uri="{FF2B5EF4-FFF2-40B4-BE49-F238E27FC236}">
                <a16:creationId xmlns:a16="http://schemas.microsoft.com/office/drawing/2014/main" id="{BC411B17-20DC-402C-AD7C-956E14EA7F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5812" y="1741917"/>
            <a:ext cx="584775" cy="584775"/>
          </a:xfrm>
          <a:prstGeom prst="rect">
            <a:avLst/>
          </a:prstGeom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1C37596A-DFC2-427A-B64A-6D098514C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406296"/>
              </p:ext>
            </p:extLst>
          </p:nvPr>
        </p:nvGraphicFramePr>
        <p:xfrm>
          <a:off x="1277396" y="3508956"/>
          <a:ext cx="3827262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3631">
                  <a:extLst>
                    <a:ext uri="{9D8B030D-6E8A-4147-A177-3AD203B41FA5}">
                      <a16:colId xmlns:a16="http://schemas.microsoft.com/office/drawing/2014/main" val="1369229270"/>
                    </a:ext>
                  </a:extLst>
                </a:gridCol>
                <a:gridCol w="1913631">
                  <a:extLst>
                    <a:ext uri="{9D8B030D-6E8A-4147-A177-3AD203B41FA5}">
                      <a16:colId xmlns:a16="http://schemas.microsoft.com/office/drawing/2014/main" val="927327113"/>
                    </a:ext>
                  </a:extLst>
                </a:gridCol>
              </a:tblGrid>
              <a:tr h="340986">
                <a:tc>
                  <a:txBody>
                    <a:bodyPr/>
                    <a:lstStyle/>
                    <a:p>
                      <a:r>
                        <a:rPr lang="en-IN" dirty="0"/>
                        <a:t>Number of trips,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P(X=x)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326852"/>
                  </a:ext>
                </a:extLst>
              </a:tr>
              <a:tr h="340986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312237"/>
                  </a:ext>
                </a:extLst>
              </a:tr>
              <a:tr h="340986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673886"/>
                  </a:ext>
                </a:extLst>
              </a:tr>
              <a:tr h="340986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327487"/>
                  </a:ext>
                </a:extLst>
              </a:tr>
              <a:tr h="340986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279219"/>
                  </a:ext>
                </a:extLst>
              </a:tr>
              <a:tr h="340986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787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2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863" y="956276"/>
            <a:ext cx="2156338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40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Agenda</a:t>
            </a:r>
            <a:endParaRPr lang="en-IN" sz="40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DE0EFC-14FF-4B5A-9A91-064FAF4723A4}"/>
              </a:ext>
            </a:extLst>
          </p:cNvPr>
          <p:cNvSpPr txBox="1"/>
          <p:nvPr/>
        </p:nvSpPr>
        <p:spPr>
          <a:xfrm>
            <a:off x="1429306" y="2175029"/>
            <a:ext cx="6462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1.0 Introduction</a:t>
            </a:r>
          </a:p>
          <a:p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1.1 </a:t>
            </a:r>
            <a:r>
              <a:rPr lang="en-US" sz="2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Zero-Sum 2 player games</a:t>
            </a:r>
          </a:p>
          <a:p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1.2 Strategy</a:t>
            </a:r>
          </a:p>
          <a:p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1.3 Statistical  Game</a:t>
            </a:r>
          </a:p>
          <a:p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1.4 </a:t>
            </a:r>
            <a:r>
              <a:rPr lang="en-US" sz="2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Decision criteria</a:t>
            </a:r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88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7EC4FE9-AF4C-4E30-8513-E695B04203BF}"/>
              </a:ext>
            </a:extLst>
          </p:cNvPr>
          <p:cNvSpPr txBox="1"/>
          <p:nvPr/>
        </p:nvSpPr>
        <p:spPr>
          <a:xfrm>
            <a:off x="1169248" y="2613774"/>
            <a:ext cx="986052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88B65-3313-4CF6-B69B-FCAB04D67FA7}"/>
              </a:ext>
            </a:extLst>
          </p:cNvPr>
          <p:cNvSpPr txBox="1"/>
          <p:nvPr/>
        </p:nvSpPr>
        <p:spPr>
          <a:xfrm>
            <a:off x="1162231" y="1934101"/>
            <a:ext cx="9867537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2868229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6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In complex choices and games, it is not always straightforward to make decisions .</a:t>
            </a: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We will use game theory and statistical criterion to make these decisions.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733791"/>
            <a:ext cx="3244046" cy="113133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Segoe UI" panose="020B0502040204020203" pitchFamily="34" charset="0"/>
                <a:cs typeface="Segoe UI" panose="020B0502040204020203" pitchFamily="34" charset="0"/>
              </a:rPr>
              <a:t>Introduction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1.0</a:t>
            </a:r>
          </a:p>
        </p:txBody>
      </p:sp>
      <p:pic>
        <p:nvPicPr>
          <p:cNvPr id="11" name="Graphic 10" descr="Closed book">
            <a:extLst>
              <a:ext uri="{FF2B5EF4-FFF2-40B4-BE49-F238E27FC236}">
                <a16:creationId xmlns:a16="http://schemas.microsoft.com/office/drawing/2014/main" id="{F81CB2EB-142A-4770-9D00-FA79F82FF6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840" y="1953087"/>
            <a:ext cx="509545" cy="50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4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6117456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Example:</a:t>
            </a: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929507"/>
            <a:ext cx="623472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Zero-Sum 2 player games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1.1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94EC388A-62E0-4788-963E-E3B998E6F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282754"/>
              </p:ext>
            </p:extLst>
          </p:nvPr>
        </p:nvGraphicFramePr>
        <p:xfrm>
          <a:off x="1162232" y="2965717"/>
          <a:ext cx="6234728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577">
                  <a:extLst>
                    <a:ext uri="{9D8B030D-6E8A-4147-A177-3AD203B41FA5}">
                      <a16:colId xmlns:a16="http://schemas.microsoft.com/office/drawing/2014/main" val="44275041"/>
                    </a:ext>
                  </a:extLst>
                </a:gridCol>
                <a:gridCol w="1430053">
                  <a:extLst>
                    <a:ext uri="{9D8B030D-6E8A-4147-A177-3AD203B41FA5}">
                      <a16:colId xmlns:a16="http://schemas.microsoft.com/office/drawing/2014/main" val="2983324651"/>
                    </a:ext>
                  </a:extLst>
                </a:gridCol>
                <a:gridCol w="1861905">
                  <a:extLst>
                    <a:ext uri="{9D8B030D-6E8A-4147-A177-3AD203B41FA5}">
                      <a16:colId xmlns:a16="http://schemas.microsoft.com/office/drawing/2014/main" val="3351215138"/>
                    </a:ext>
                  </a:extLst>
                </a:gridCol>
                <a:gridCol w="1937193">
                  <a:extLst>
                    <a:ext uri="{9D8B030D-6E8A-4147-A177-3AD203B41FA5}">
                      <a16:colId xmlns:a16="http://schemas.microsoft.com/office/drawing/2014/main" val="566391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10296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endParaRPr lang="en-IN" dirty="0"/>
                    </a:p>
                    <a:p>
                      <a:pPr algn="ctr"/>
                      <a:r>
                        <a:rPr lang="en-IN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00749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89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548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276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2486489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algn="l">
              <a:buAutoNum type="arabicParenR"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Domination: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							(in Rs. 100 Crores)</a:t>
            </a: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893995"/>
            <a:ext cx="493376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Strategies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1.2</a:t>
            </a:r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E3E7A753-905C-489E-9CD6-E299D414A2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082908"/>
              </p:ext>
            </p:extLst>
          </p:nvPr>
        </p:nvGraphicFramePr>
        <p:xfrm>
          <a:off x="1325732" y="3137925"/>
          <a:ext cx="8128002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61638294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39554647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0022406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94152126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2471704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0009719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IN" dirty="0"/>
                        <a:t>Investor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66278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endParaRPr lang="en-IN" dirty="0"/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Government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HDFC BANK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6224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Remove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5888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1078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Maintain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226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09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2486489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2) Minimax Strategies: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Strategy that minimizes max loss and maximizes minimum gain.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							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Example:</a:t>
            </a: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893995"/>
            <a:ext cx="493376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Strategies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1.2</a:t>
            </a: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4ADBFDA3-191E-41D5-BEEF-2AD4F12CD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79360"/>
              </p:ext>
            </p:extLst>
          </p:nvPr>
        </p:nvGraphicFramePr>
        <p:xfrm>
          <a:off x="1325732" y="4001339"/>
          <a:ext cx="8128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39108601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0939441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3238088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2677242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2195735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IN" dirty="0"/>
                        <a:t>Player 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74992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endParaRPr lang="en-IN" dirty="0"/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Player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073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4084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9807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4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873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2486489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3) Saddle Points: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Equilibrium point in a strategy.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Element that is the largest in its column and smallest in its row.</a:t>
            </a:r>
          </a:p>
          <a:p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If saddle point exists, minimax strategy is spy-proof.					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Example:</a:t>
            </a: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If B decides to switch to Strategy I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Not all matrices have saddle points.</a:t>
            </a: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893995"/>
            <a:ext cx="493376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Strategies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1.2</a:t>
            </a: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4ADBFDA3-191E-41D5-BEEF-2AD4F12CD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663578"/>
              </p:ext>
            </p:extLst>
          </p:nvPr>
        </p:nvGraphicFramePr>
        <p:xfrm>
          <a:off x="1325732" y="3906175"/>
          <a:ext cx="5927324" cy="1558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1831">
                  <a:extLst>
                    <a:ext uri="{9D8B030D-6E8A-4147-A177-3AD203B41FA5}">
                      <a16:colId xmlns:a16="http://schemas.microsoft.com/office/drawing/2014/main" val="409394416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1323808807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3267724200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2219573569"/>
                    </a:ext>
                  </a:extLst>
                </a:gridCol>
              </a:tblGrid>
              <a:tr h="38955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807307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408442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980736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4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36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4" y="946651"/>
            <a:ext cx="2308936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733791"/>
            <a:ext cx="3244046" cy="1131333"/>
          </a:xfrm>
        </p:spPr>
        <p:txBody>
          <a:bodyPr>
            <a:normAutofit/>
          </a:bodyPr>
          <a:lstStyle/>
          <a:p>
            <a:r>
              <a:rPr lang="en-IN" sz="4000" dirty="0">
                <a:latin typeface="Segoe UI" panose="020B0502040204020203" pitchFamily="34" charset="0"/>
                <a:cs typeface="Segoe UI" panose="020B0502040204020203" pitchFamily="34" charset="0"/>
              </a:rPr>
              <a:t>Question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14CCE26-4AA0-4B62-B1A8-876E105C7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0" y="1825625"/>
            <a:ext cx="91269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dirty="0">
                <a:latin typeface="Segoe UI" panose="020B0502040204020203" pitchFamily="34" charset="0"/>
                <a:cs typeface="Segoe UI" panose="020B0502040204020203" pitchFamily="34" charset="0"/>
              </a:rPr>
              <a:t>For what values of x and y does the matrix:</a:t>
            </a:r>
          </a:p>
          <a:p>
            <a:pPr marL="0" indent="0">
              <a:buNone/>
            </a:pPr>
            <a:r>
              <a:rPr lang="en-IN" sz="1800" dirty="0">
                <a:latin typeface="Segoe UI" panose="020B0502040204020203" pitchFamily="34" charset="0"/>
                <a:cs typeface="Segoe UI" panose="020B0502040204020203" pitchFamily="34" charset="0"/>
              </a:rPr>
              <a:t>2	7	x</a:t>
            </a:r>
          </a:p>
          <a:p>
            <a:pPr marL="0" indent="0">
              <a:buNone/>
            </a:pPr>
            <a:r>
              <a:rPr lang="en-IN" sz="1800" dirty="0">
                <a:latin typeface="Segoe UI" panose="020B0502040204020203" pitchFamily="34" charset="0"/>
                <a:cs typeface="Segoe UI" panose="020B0502040204020203" pitchFamily="34" charset="0"/>
              </a:rPr>
              <a:t>y	3	1</a:t>
            </a:r>
          </a:p>
          <a:p>
            <a:pPr marL="0" indent="0">
              <a:buNone/>
            </a:pPr>
            <a:r>
              <a:rPr lang="en-IN" sz="1800" dirty="0">
                <a:latin typeface="Segoe UI" panose="020B0502040204020203" pitchFamily="34" charset="0"/>
                <a:cs typeface="Segoe UI" panose="020B0502040204020203" pitchFamily="34" charset="0"/>
              </a:rPr>
              <a:t>6	8	5</a:t>
            </a:r>
          </a:p>
          <a:p>
            <a:pPr marL="0" indent="0">
              <a:buNone/>
            </a:pPr>
            <a:r>
              <a:rPr lang="en-IN" sz="1800" dirty="0">
                <a:latin typeface="Segoe UI" panose="020B0502040204020203" pitchFamily="34" charset="0"/>
                <a:cs typeface="Segoe UI" panose="020B0502040204020203" pitchFamily="34" charset="0"/>
              </a:rPr>
              <a:t>Have a saddle point?</a:t>
            </a:r>
          </a:p>
        </p:txBody>
      </p:sp>
      <p:pic>
        <p:nvPicPr>
          <p:cNvPr id="13" name="Graphic 12" descr="Help">
            <a:extLst>
              <a:ext uri="{FF2B5EF4-FFF2-40B4-BE49-F238E27FC236}">
                <a16:creationId xmlns:a16="http://schemas.microsoft.com/office/drawing/2014/main" id="{BC411B17-20DC-402C-AD7C-956E14EA7F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5812" y="1741917"/>
            <a:ext cx="584775" cy="58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93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6AC6F2-376D-4E7F-85BE-61428946E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C7A8AB4-90D7-4A7E-A40B-59F705142207}"/>
              </a:ext>
            </a:extLst>
          </p:cNvPr>
          <p:cNvSpPr txBox="1">
            <a:spLocks/>
          </p:cNvSpPr>
          <p:nvPr/>
        </p:nvSpPr>
        <p:spPr>
          <a:xfrm>
            <a:off x="1162233" y="946651"/>
            <a:ext cx="2486489" cy="646331"/>
          </a:xfrm>
          <a:prstGeom prst="rect">
            <a:avLst/>
          </a:prstGeom>
          <a:solidFill>
            <a:srgbClr val="FCD3C2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859CC-22B6-4258-8BF1-5E8DA1FA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232" y="1953087"/>
            <a:ext cx="9704036" cy="42238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3) Randomized strategy:</a:t>
            </a:r>
          </a:p>
          <a:p>
            <a:pPr marL="0" indent="0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					</a:t>
            </a: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Example:</a:t>
            </a: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Assign a probability to every case and minimize the total max loss.</a:t>
            </a: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l">
              <a:buNone/>
            </a:pPr>
            <a:endParaRPr lang="en-US" sz="1600" b="0" u="none" strike="noStrike" baseline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CEE80B14-DFB4-405C-B055-9D57B3FD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894467-E227-B849-BB10-8705222BB9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66CF402-E189-4FAF-A8AA-B97AFB38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232" y="893995"/>
            <a:ext cx="4933768" cy="808681"/>
          </a:xfrm>
        </p:spPr>
        <p:txBody>
          <a:bodyPr>
            <a:normAutofit/>
          </a:bodyPr>
          <a:lstStyle/>
          <a:p>
            <a:r>
              <a:rPr lang="en-US" sz="4000" b="0" u="none" strike="noStrike" baseline="0" dirty="0">
                <a:latin typeface="Segoe UI" panose="020B0502040204020203" pitchFamily="34" charset="0"/>
                <a:cs typeface="Segoe UI" panose="020B0502040204020203" pitchFamily="34" charset="0"/>
              </a:rPr>
              <a:t>Strategies</a:t>
            </a:r>
            <a:endParaRPr lang="en-IN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B0EE3-EDAC-47D1-85D3-CFE48CF7D475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1.2</a:t>
            </a: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4ADBFDA3-191E-41D5-BEEF-2AD4F12CD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523097"/>
              </p:ext>
            </p:extLst>
          </p:nvPr>
        </p:nvGraphicFramePr>
        <p:xfrm>
          <a:off x="1254711" y="3551069"/>
          <a:ext cx="4445493" cy="11686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1831">
                  <a:extLst>
                    <a:ext uri="{9D8B030D-6E8A-4147-A177-3AD203B41FA5}">
                      <a16:colId xmlns:a16="http://schemas.microsoft.com/office/drawing/2014/main" val="1323808807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3267724200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2219573569"/>
                    </a:ext>
                  </a:extLst>
                </a:gridCol>
              </a:tblGrid>
              <a:tr h="389551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408442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980736"/>
                  </a:ext>
                </a:extLst>
              </a:tr>
              <a:tr h="389551"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54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820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865</Words>
  <Application>Microsoft Macintosh PowerPoint</Application>
  <PresentationFormat>Widescreen</PresentationFormat>
  <Paragraphs>243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Lora</vt:lpstr>
      <vt:lpstr>Microsoft Sans Serif</vt:lpstr>
      <vt:lpstr>Roboto Light</vt:lpstr>
      <vt:lpstr>Segoe UI</vt:lpstr>
      <vt:lpstr>Office Theme</vt:lpstr>
      <vt:lpstr>IAQS PPT- Zil_ Final</vt:lpstr>
      <vt:lpstr>PowerPoint Presentation</vt:lpstr>
      <vt:lpstr>Agenda</vt:lpstr>
      <vt:lpstr>Introduction</vt:lpstr>
      <vt:lpstr>Zero-Sum 2 player games</vt:lpstr>
      <vt:lpstr>Strategies</vt:lpstr>
      <vt:lpstr>Strategies</vt:lpstr>
      <vt:lpstr>Strategies</vt:lpstr>
      <vt:lpstr>Question</vt:lpstr>
      <vt:lpstr>Strategies</vt:lpstr>
      <vt:lpstr>Statistical games</vt:lpstr>
      <vt:lpstr>Question</vt:lpstr>
      <vt:lpstr>Decision criteria</vt:lpstr>
      <vt:lpstr>Question</vt:lpstr>
      <vt:lpstr>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Shraddha Vora</dc:creator>
  <cp:lastModifiedBy>Kevin Punmiya</cp:lastModifiedBy>
  <cp:revision>14</cp:revision>
  <dcterms:created xsi:type="dcterms:W3CDTF">2021-08-23T13:17:52Z</dcterms:created>
  <dcterms:modified xsi:type="dcterms:W3CDTF">2022-09-28T04:31:10Z</dcterms:modified>
</cp:coreProperties>
</file>