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Lora" pitchFamily="2" charset="0"/>
      <p:regular r:id="rId25"/>
      <p:bold r:id="rId26"/>
      <p:italic r:id="rId27"/>
      <p:boldItalic r:id="rId28"/>
    </p:embeddedFont>
    <p:embeddedFont>
      <p:font typeface="Microsoft Sans Serif" panose="020B0604020202020204" pitchFamily="34" charset="0"/>
      <p:regular r:id="rId29"/>
    </p:embeddedFont>
    <p:embeddedFont>
      <p:font typeface="Quattrocento Sans" panose="020B0502050000020003" pitchFamily="34" charset="0"/>
      <p:regular r:id="rId30"/>
      <p:bold r:id="rId31"/>
      <p:italic r:id="rId32"/>
      <p:boldItalic r:id="rId33"/>
    </p:embeddedFont>
    <p:embeddedFont>
      <p:font typeface="Roboto Light" panose="02000000000000000000" pitchFamily="2"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61PdaLZVvVIZuxCVvOaAz2Rf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D9F34-DDB9-4782-BFCF-319A9298AD1A}" v="30" dt="2023-10-27T14:37:4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kal jain" userId="ffd9f5de55fbde9d" providerId="LiveId" clId="{83ED9F34-DDB9-4782-BFCF-319A9298AD1A}"/>
    <pc:docChg chg="modSld">
      <pc:chgData name="Vinkal jain" userId="ffd9f5de55fbde9d" providerId="LiveId" clId="{83ED9F34-DDB9-4782-BFCF-319A9298AD1A}" dt="2023-10-27T14:37:49.233" v="29" actId="2711"/>
      <pc:docMkLst>
        <pc:docMk/>
      </pc:docMkLst>
      <pc:sldChg chg="modSp">
        <pc:chgData name="Vinkal jain" userId="ffd9f5de55fbde9d" providerId="LiveId" clId="{83ED9F34-DDB9-4782-BFCF-319A9298AD1A}" dt="2023-10-27T14:37:49.233" v="29" actId="2711"/>
        <pc:sldMkLst>
          <pc:docMk/>
          <pc:sldMk cId="0" sldId="262"/>
        </pc:sldMkLst>
        <pc:graphicFrameChg chg="mod">
          <ac:chgData name="Vinkal jain" userId="ffd9f5de55fbde9d" providerId="LiveId" clId="{83ED9F34-DDB9-4782-BFCF-319A9298AD1A}" dt="2023-10-27T14:37:49.233" v="29" actId="2711"/>
          <ac:graphicFrameMkLst>
            <pc:docMk/>
            <pc:sldMk cId="0" sldId="262"/>
            <ac:graphicFrameMk id="2" creationId="{B197A7DE-FC17-FD2A-AF3C-71ADABB63B4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11513-54BD-4783-8571-BA8CCF198D9A}"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IN"/>
        </a:p>
      </dgm:t>
    </dgm:pt>
    <dgm:pt modelId="{61189C1D-7618-4265-AE41-34E5806F92CB}">
      <dgm:prSet phldrT="[Text]" custT="1"/>
      <dgm:spPr/>
      <dgm:t>
        <a:bodyPr/>
        <a:lstStyle/>
        <a:p>
          <a:r>
            <a:rPr lang="en-US" sz="2000" b="1" dirty="0">
              <a:latin typeface="Segoe UI" panose="020B0502040204020203" pitchFamily="34" charset="0"/>
              <a:cs typeface="Segoe UI" panose="020B0502040204020203" pitchFamily="34" charset="0"/>
            </a:rPr>
            <a:t>Financial Underwriting </a:t>
          </a:r>
          <a:endParaRPr lang="en-IN" sz="2000" b="1" dirty="0">
            <a:latin typeface="Segoe UI" panose="020B0502040204020203" pitchFamily="34" charset="0"/>
            <a:cs typeface="Segoe UI" panose="020B0502040204020203" pitchFamily="34" charset="0"/>
          </a:endParaRPr>
        </a:p>
      </dgm:t>
    </dgm:pt>
    <dgm:pt modelId="{0C2E7E77-B19E-4E3F-ACF8-2E6BA16E1332}" type="parTrans" cxnId="{986A7673-FF80-4666-A853-0126FB4A62F1}">
      <dgm:prSet/>
      <dgm:spPr/>
      <dgm:t>
        <a:bodyPr/>
        <a:lstStyle/>
        <a:p>
          <a:endParaRPr lang="en-IN"/>
        </a:p>
      </dgm:t>
    </dgm:pt>
    <dgm:pt modelId="{41A350D2-F6AD-488F-BD72-0A17BF273E30}" type="sibTrans" cxnId="{986A7673-FF80-4666-A853-0126FB4A62F1}">
      <dgm:prSet/>
      <dgm:spPr/>
      <dgm:t>
        <a:bodyPr/>
        <a:lstStyle/>
        <a:p>
          <a:endParaRPr lang="en-IN"/>
        </a:p>
      </dgm:t>
    </dgm:pt>
    <dgm:pt modelId="{2542CA63-5557-49B7-9171-B6AE06AF1D65}">
      <dgm:prSet phldrT="[Text]" custT="1"/>
      <dgm:spPr/>
      <dgm:t>
        <a:bodyPr/>
        <a:lstStyle/>
        <a:p>
          <a:r>
            <a:rPr lang="en-US" sz="1600" b="0" i="0" dirty="0">
              <a:latin typeface="Segoe UI" panose="020B0502040204020203" pitchFamily="34" charset="0"/>
              <a:cs typeface="Segoe UI" panose="020B0502040204020203" pitchFamily="34" charset="0"/>
            </a:rPr>
            <a:t>Financial underwriting in life insurance is the process of evaluating an applicant's financial status to determine the risk of insuring them and to classify them fairly so that appropriate premium rates can be charged. </a:t>
          </a:r>
          <a:endParaRPr lang="en-IN" sz="1600" dirty="0">
            <a:latin typeface="Segoe UI" panose="020B0502040204020203" pitchFamily="34" charset="0"/>
            <a:cs typeface="Segoe UI" panose="020B0502040204020203" pitchFamily="34" charset="0"/>
          </a:endParaRPr>
        </a:p>
      </dgm:t>
    </dgm:pt>
    <dgm:pt modelId="{9143381B-0092-415E-B3BE-B132965F7487}" type="parTrans" cxnId="{9E370300-15A1-462E-AA20-1BB1471B66AC}">
      <dgm:prSet/>
      <dgm:spPr/>
      <dgm:t>
        <a:bodyPr/>
        <a:lstStyle/>
        <a:p>
          <a:endParaRPr lang="en-IN"/>
        </a:p>
      </dgm:t>
    </dgm:pt>
    <dgm:pt modelId="{269DF113-C46D-4211-A2BA-AD3689B33DE2}" type="sibTrans" cxnId="{9E370300-15A1-462E-AA20-1BB1471B66AC}">
      <dgm:prSet/>
      <dgm:spPr/>
      <dgm:t>
        <a:bodyPr/>
        <a:lstStyle/>
        <a:p>
          <a:endParaRPr lang="en-IN"/>
        </a:p>
      </dgm:t>
    </dgm:pt>
    <dgm:pt modelId="{9904099B-181A-46AB-93A1-4F1C8F39ACE5}">
      <dgm:prSet phldrT="[Text]" custT="1"/>
      <dgm:spPr/>
      <dgm:t>
        <a:bodyPr/>
        <a:lstStyle/>
        <a:p>
          <a:r>
            <a:rPr lang="en-US" sz="2000" b="1" dirty="0">
              <a:latin typeface="Segoe UI" panose="020B0502040204020203" pitchFamily="34" charset="0"/>
              <a:cs typeface="Segoe UI" panose="020B0502040204020203" pitchFamily="34" charset="0"/>
            </a:rPr>
            <a:t>Medical underwriting</a:t>
          </a:r>
          <a:endParaRPr lang="en-IN" sz="2000" b="1" dirty="0">
            <a:latin typeface="Segoe UI" panose="020B0502040204020203" pitchFamily="34" charset="0"/>
            <a:cs typeface="Segoe UI" panose="020B0502040204020203" pitchFamily="34" charset="0"/>
          </a:endParaRPr>
        </a:p>
      </dgm:t>
    </dgm:pt>
    <dgm:pt modelId="{6010A3D6-E416-4C93-AC39-F12715505B2C}" type="parTrans" cxnId="{E015994E-497F-48D6-9C34-DD573D9F8A2D}">
      <dgm:prSet/>
      <dgm:spPr/>
      <dgm:t>
        <a:bodyPr/>
        <a:lstStyle/>
        <a:p>
          <a:endParaRPr lang="en-IN"/>
        </a:p>
      </dgm:t>
    </dgm:pt>
    <dgm:pt modelId="{D0CA8161-701D-40AE-B0F3-1BB5C01DC924}" type="sibTrans" cxnId="{E015994E-497F-48D6-9C34-DD573D9F8A2D}">
      <dgm:prSet/>
      <dgm:spPr/>
      <dgm:t>
        <a:bodyPr/>
        <a:lstStyle/>
        <a:p>
          <a:endParaRPr lang="en-IN"/>
        </a:p>
      </dgm:t>
    </dgm:pt>
    <dgm:pt modelId="{A72757FD-5661-4036-AA13-C64D446E657D}">
      <dgm:prSet phldrT="[Text]" custT="1"/>
      <dgm:spPr/>
      <dgm:t>
        <a:bodyPr/>
        <a:lstStyle/>
        <a:p>
          <a:r>
            <a:rPr lang="en-US" sz="1600" b="0" i="0" dirty="0">
              <a:latin typeface="Segoe UI" panose="020B0502040204020203" pitchFamily="34" charset="0"/>
              <a:cs typeface="Segoe UI" panose="020B0502040204020203" pitchFamily="34" charset="0"/>
            </a:rPr>
            <a:t>All aspects of an individual's health and medical history are taken into account throughout the medical underwriting process (if any). After thoroughly evaluating the applicant's health, the underwriter grants coverage for the policy.</a:t>
          </a:r>
          <a:endParaRPr lang="en-IN" sz="1600" dirty="0">
            <a:latin typeface="Segoe UI" panose="020B0502040204020203" pitchFamily="34" charset="0"/>
            <a:cs typeface="Segoe UI" panose="020B0502040204020203" pitchFamily="34" charset="0"/>
          </a:endParaRPr>
        </a:p>
      </dgm:t>
    </dgm:pt>
    <dgm:pt modelId="{C5B4760B-3845-4D48-BEFD-C1268E14217B}" type="parTrans" cxnId="{22A9D534-7F86-4159-B1E2-E8ADDE298DAB}">
      <dgm:prSet/>
      <dgm:spPr/>
      <dgm:t>
        <a:bodyPr/>
        <a:lstStyle/>
        <a:p>
          <a:endParaRPr lang="en-IN"/>
        </a:p>
      </dgm:t>
    </dgm:pt>
    <dgm:pt modelId="{8F4F6872-8BDD-49B1-AC87-592353FC1901}" type="sibTrans" cxnId="{22A9D534-7F86-4159-B1E2-E8ADDE298DAB}">
      <dgm:prSet/>
      <dgm:spPr/>
      <dgm:t>
        <a:bodyPr/>
        <a:lstStyle/>
        <a:p>
          <a:endParaRPr lang="en-IN"/>
        </a:p>
      </dgm:t>
    </dgm:pt>
    <dgm:pt modelId="{86E05769-B46F-47F6-AF01-04BE3CE376EB}">
      <dgm:prSet custT="1"/>
      <dgm:spPr/>
      <dgm:t>
        <a:bodyPr/>
        <a:lstStyle/>
        <a:p>
          <a:r>
            <a:rPr lang="en-US" sz="2000" b="1" dirty="0">
              <a:latin typeface="Segoe UI" panose="020B0502040204020203" pitchFamily="34" charset="0"/>
              <a:cs typeface="Segoe UI" panose="020B0502040204020203" pitchFamily="34" charset="0"/>
            </a:rPr>
            <a:t>Claims underwriting </a:t>
          </a:r>
        </a:p>
        <a:p>
          <a:r>
            <a:rPr lang="en-US" sz="1600" b="0" i="0" dirty="0">
              <a:latin typeface="Segoe UI" panose="020B0502040204020203" pitchFamily="34" charset="0"/>
              <a:cs typeface="Segoe UI" panose="020B0502040204020203" pitchFamily="34" charset="0"/>
            </a:rPr>
            <a:t>Claims underwriting in insurance refers to the process of evaluating and assessing insurance claims to determine their validity and to ensure that they comply with the terms and conditions of the insurance policy. </a:t>
          </a:r>
          <a:endParaRPr lang="en-IN" sz="1600" dirty="0">
            <a:latin typeface="Segoe UI" panose="020B0502040204020203" pitchFamily="34" charset="0"/>
            <a:cs typeface="Segoe UI" panose="020B0502040204020203" pitchFamily="34" charset="0"/>
          </a:endParaRPr>
        </a:p>
      </dgm:t>
    </dgm:pt>
    <dgm:pt modelId="{DF8E2A18-F881-4300-801C-491D6A18244B}" type="parTrans" cxnId="{D844C65B-1B4F-493D-8AF4-13E7CD27CD8D}">
      <dgm:prSet/>
      <dgm:spPr/>
      <dgm:t>
        <a:bodyPr/>
        <a:lstStyle/>
        <a:p>
          <a:endParaRPr lang="en-IN"/>
        </a:p>
      </dgm:t>
    </dgm:pt>
    <dgm:pt modelId="{8D17B79F-9C9F-43C4-B0E7-429AA4EA2A15}" type="sibTrans" cxnId="{D844C65B-1B4F-493D-8AF4-13E7CD27CD8D}">
      <dgm:prSet/>
      <dgm:spPr/>
      <dgm:t>
        <a:bodyPr/>
        <a:lstStyle/>
        <a:p>
          <a:endParaRPr lang="en-IN"/>
        </a:p>
      </dgm:t>
    </dgm:pt>
    <dgm:pt modelId="{79D4D409-F355-4388-B2B0-78CD916E2EED}" type="pres">
      <dgm:prSet presAssocID="{96611513-54BD-4783-8571-BA8CCF198D9A}" presName="Name0" presStyleCnt="0">
        <dgm:presLayoutVars>
          <dgm:dir/>
          <dgm:resizeHandles val="exact"/>
        </dgm:presLayoutVars>
      </dgm:prSet>
      <dgm:spPr/>
    </dgm:pt>
    <dgm:pt modelId="{E45E06CB-C1B2-47AF-AB28-C9D6BEDD829C}" type="pres">
      <dgm:prSet presAssocID="{61189C1D-7618-4265-AE41-34E5806F92CB}" presName="node" presStyleLbl="node1" presStyleIdx="0" presStyleCnt="3">
        <dgm:presLayoutVars>
          <dgm:bulletEnabled val="1"/>
        </dgm:presLayoutVars>
      </dgm:prSet>
      <dgm:spPr/>
    </dgm:pt>
    <dgm:pt modelId="{FEDEB926-7035-42F0-8A4F-6AC2B463EAA4}" type="pres">
      <dgm:prSet presAssocID="{41A350D2-F6AD-488F-BD72-0A17BF273E30}" presName="sibTrans" presStyleCnt="0"/>
      <dgm:spPr/>
    </dgm:pt>
    <dgm:pt modelId="{D7CD1EA2-BF93-43A5-8F93-BF4510A24DDD}" type="pres">
      <dgm:prSet presAssocID="{86E05769-B46F-47F6-AF01-04BE3CE376EB}" presName="node" presStyleLbl="node1" presStyleIdx="1" presStyleCnt="3">
        <dgm:presLayoutVars>
          <dgm:bulletEnabled val="1"/>
        </dgm:presLayoutVars>
      </dgm:prSet>
      <dgm:spPr/>
    </dgm:pt>
    <dgm:pt modelId="{DA975312-F6E5-4EA2-9AE8-166D20424235}" type="pres">
      <dgm:prSet presAssocID="{8D17B79F-9C9F-43C4-B0E7-429AA4EA2A15}" presName="sibTrans" presStyleCnt="0"/>
      <dgm:spPr/>
    </dgm:pt>
    <dgm:pt modelId="{C32F3C5A-51F6-4358-8FE2-A2595A9B1363}" type="pres">
      <dgm:prSet presAssocID="{9904099B-181A-46AB-93A1-4F1C8F39ACE5}" presName="node" presStyleLbl="node1" presStyleIdx="2" presStyleCnt="3">
        <dgm:presLayoutVars>
          <dgm:bulletEnabled val="1"/>
        </dgm:presLayoutVars>
      </dgm:prSet>
      <dgm:spPr/>
    </dgm:pt>
  </dgm:ptLst>
  <dgm:cxnLst>
    <dgm:cxn modelId="{9E370300-15A1-462E-AA20-1BB1471B66AC}" srcId="{61189C1D-7618-4265-AE41-34E5806F92CB}" destId="{2542CA63-5557-49B7-9171-B6AE06AF1D65}" srcOrd="0" destOrd="0" parTransId="{9143381B-0092-415E-B3BE-B132965F7487}" sibTransId="{269DF113-C46D-4211-A2BA-AD3689B33DE2}"/>
    <dgm:cxn modelId="{22A9D534-7F86-4159-B1E2-E8ADDE298DAB}" srcId="{9904099B-181A-46AB-93A1-4F1C8F39ACE5}" destId="{A72757FD-5661-4036-AA13-C64D446E657D}" srcOrd="0" destOrd="0" parTransId="{C5B4760B-3845-4D48-BEFD-C1268E14217B}" sibTransId="{8F4F6872-8BDD-49B1-AC87-592353FC1901}"/>
    <dgm:cxn modelId="{D844C65B-1B4F-493D-8AF4-13E7CD27CD8D}" srcId="{96611513-54BD-4783-8571-BA8CCF198D9A}" destId="{86E05769-B46F-47F6-AF01-04BE3CE376EB}" srcOrd="1" destOrd="0" parTransId="{DF8E2A18-F881-4300-801C-491D6A18244B}" sibTransId="{8D17B79F-9C9F-43C4-B0E7-429AA4EA2A15}"/>
    <dgm:cxn modelId="{5E747C4A-7924-4195-8131-E8C6836F968E}" type="presOf" srcId="{2542CA63-5557-49B7-9171-B6AE06AF1D65}" destId="{E45E06CB-C1B2-47AF-AB28-C9D6BEDD829C}" srcOrd="0" destOrd="1" presId="urn:microsoft.com/office/officeart/2005/8/layout/hList6"/>
    <dgm:cxn modelId="{E015994E-497F-48D6-9C34-DD573D9F8A2D}" srcId="{96611513-54BD-4783-8571-BA8CCF198D9A}" destId="{9904099B-181A-46AB-93A1-4F1C8F39ACE5}" srcOrd="2" destOrd="0" parTransId="{6010A3D6-E416-4C93-AC39-F12715505B2C}" sibTransId="{D0CA8161-701D-40AE-B0F3-1BB5C01DC924}"/>
    <dgm:cxn modelId="{986A7673-FF80-4666-A853-0126FB4A62F1}" srcId="{96611513-54BD-4783-8571-BA8CCF198D9A}" destId="{61189C1D-7618-4265-AE41-34E5806F92CB}" srcOrd="0" destOrd="0" parTransId="{0C2E7E77-B19E-4E3F-ACF8-2E6BA16E1332}" sibTransId="{41A350D2-F6AD-488F-BD72-0A17BF273E30}"/>
    <dgm:cxn modelId="{C9B43657-183A-4321-9A07-DEF8EAE23891}" type="presOf" srcId="{A72757FD-5661-4036-AA13-C64D446E657D}" destId="{C32F3C5A-51F6-4358-8FE2-A2595A9B1363}" srcOrd="0" destOrd="1" presId="urn:microsoft.com/office/officeart/2005/8/layout/hList6"/>
    <dgm:cxn modelId="{13D87EB5-21EF-4BA3-880E-1E7CD0A7FC70}" type="presOf" srcId="{61189C1D-7618-4265-AE41-34E5806F92CB}" destId="{E45E06CB-C1B2-47AF-AB28-C9D6BEDD829C}" srcOrd="0" destOrd="0" presId="urn:microsoft.com/office/officeart/2005/8/layout/hList6"/>
    <dgm:cxn modelId="{11B994BE-CAA8-4B65-B7C4-6C427E3EF03F}" type="presOf" srcId="{86E05769-B46F-47F6-AF01-04BE3CE376EB}" destId="{D7CD1EA2-BF93-43A5-8F93-BF4510A24DDD}" srcOrd="0" destOrd="0" presId="urn:microsoft.com/office/officeart/2005/8/layout/hList6"/>
    <dgm:cxn modelId="{56F5E3EC-8EBA-4CB0-8DDC-602260600673}" type="presOf" srcId="{96611513-54BD-4783-8571-BA8CCF198D9A}" destId="{79D4D409-F355-4388-B2B0-78CD916E2EED}" srcOrd="0" destOrd="0" presId="urn:microsoft.com/office/officeart/2005/8/layout/hList6"/>
    <dgm:cxn modelId="{798E1BF6-FCA4-4082-AAAD-887F76DCF316}" type="presOf" srcId="{9904099B-181A-46AB-93A1-4F1C8F39ACE5}" destId="{C32F3C5A-51F6-4358-8FE2-A2595A9B1363}" srcOrd="0" destOrd="0" presId="urn:microsoft.com/office/officeart/2005/8/layout/hList6"/>
    <dgm:cxn modelId="{8AD7F42A-8B94-4CDC-BAC1-06622071A911}" type="presParOf" srcId="{79D4D409-F355-4388-B2B0-78CD916E2EED}" destId="{E45E06CB-C1B2-47AF-AB28-C9D6BEDD829C}" srcOrd="0" destOrd="0" presId="urn:microsoft.com/office/officeart/2005/8/layout/hList6"/>
    <dgm:cxn modelId="{1DCE68AF-F32C-4E1E-A0FB-03150391BBF9}" type="presParOf" srcId="{79D4D409-F355-4388-B2B0-78CD916E2EED}" destId="{FEDEB926-7035-42F0-8A4F-6AC2B463EAA4}" srcOrd="1" destOrd="0" presId="urn:microsoft.com/office/officeart/2005/8/layout/hList6"/>
    <dgm:cxn modelId="{DBD45DCA-CD53-4C9D-B837-5B3914C08607}" type="presParOf" srcId="{79D4D409-F355-4388-B2B0-78CD916E2EED}" destId="{D7CD1EA2-BF93-43A5-8F93-BF4510A24DDD}" srcOrd="2" destOrd="0" presId="urn:microsoft.com/office/officeart/2005/8/layout/hList6"/>
    <dgm:cxn modelId="{11E49757-44F9-450A-92A5-65DFBE6BED14}" type="presParOf" srcId="{79D4D409-F355-4388-B2B0-78CD916E2EED}" destId="{DA975312-F6E5-4EA2-9AE8-166D20424235}" srcOrd="3" destOrd="0" presId="urn:microsoft.com/office/officeart/2005/8/layout/hList6"/>
    <dgm:cxn modelId="{2F072360-D99C-4DB2-8297-845FB25C04DC}" type="presParOf" srcId="{79D4D409-F355-4388-B2B0-78CD916E2EED}" destId="{C32F3C5A-51F6-4358-8FE2-A2595A9B136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E06CB-C1B2-47AF-AB28-C9D6BEDD829C}">
      <dsp:nvSpPr>
        <dsp:cNvPr id="0" name=""/>
        <dsp:cNvSpPr/>
      </dsp:nvSpPr>
      <dsp:spPr>
        <a:xfrm rot="16200000">
          <a:off x="-481460" y="482627"/>
          <a:ext cx="3997973" cy="3032718"/>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Financial Underwriting </a:t>
          </a:r>
          <a:endParaRPr lang="en-IN" sz="2000" b="1" kern="1200" dirty="0">
            <a:latin typeface="Segoe UI" panose="020B0502040204020203" pitchFamily="34" charset="0"/>
            <a:cs typeface="Segoe UI" panose="020B0502040204020203" pitchFamily="34" charset="0"/>
          </a:endParaRPr>
        </a:p>
        <a:p>
          <a:pPr marL="171450" lvl="1" indent="-171450" algn="l" defTabSz="711200">
            <a:lnSpc>
              <a:spcPct val="90000"/>
            </a:lnSpc>
            <a:spcBef>
              <a:spcPct val="0"/>
            </a:spcBef>
            <a:spcAft>
              <a:spcPct val="15000"/>
            </a:spcAft>
            <a:buChar char="•"/>
          </a:pPr>
          <a:r>
            <a:rPr lang="en-US" sz="1600" b="0" i="0" kern="1200" dirty="0">
              <a:latin typeface="Segoe UI" panose="020B0502040204020203" pitchFamily="34" charset="0"/>
              <a:cs typeface="Segoe UI" panose="020B0502040204020203" pitchFamily="34" charset="0"/>
            </a:rPr>
            <a:t>Financial underwriting in life insurance is the process of evaluating an applicant's financial status to determine the risk of insuring them and to classify them fairly so that appropriate premium rates can be charged. </a:t>
          </a:r>
          <a:endParaRPr lang="en-IN" sz="1600" kern="1200" dirty="0">
            <a:latin typeface="Segoe UI" panose="020B0502040204020203" pitchFamily="34" charset="0"/>
            <a:cs typeface="Segoe UI" panose="020B0502040204020203" pitchFamily="34" charset="0"/>
          </a:endParaRPr>
        </a:p>
      </dsp:txBody>
      <dsp:txXfrm rot="5400000">
        <a:off x="1168" y="799594"/>
        <a:ext cx="3032718" cy="2398783"/>
      </dsp:txXfrm>
    </dsp:sp>
    <dsp:sp modelId="{D7CD1EA2-BF93-43A5-8F93-BF4510A24DDD}">
      <dsp:nvSpPr>
        <dsp:cNvPr id="0" name=""/>
        <dsp:cNvSpPr/>
      </dsp:nvSpPr>
      <dsp:spPr>
        <a:xfrm rot="16200000">
          <a:off x="2778712" y="482627"/>
          <a:ext cx="3997973" cy="3032718"/>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Claims underwriting </a:t>
          </a:r>
        </a:p>
        <a:p>
          <a:pPr marL="0" lvl="0" indent="0" algn="ctr" defTabSz="889000">
            <a:lnSpc>
              <a:spcPct val="90000"/>
            </a:lnSpc>
            <a:spcBef>
              <a:spcPct val="0"/>
            </a:spcBef>
            <a:spcAft>
              <a:spcPct val="35000"/>
            </a:spcAft>
            <a:buNone/>
          </a:pPr>
          <a:r>
            <a:rPr lang="en-US" sz="1600" b="0" i="0" kern="1200" dirty="0">
              <a:latin typeface="Segoe UI" panose="020B0502040204020203" pitchFamily="34" charset="0"/>
              <a:cs typeface="Segoe UI" panose="020B0502040204020203" pitchFamily="34" charset="0"/>
            </a:rPr>
            <a:t>Claims underwriting in insurance refers to the process of evaluating and assessing insurance claims to determine their validity and to ensure that they comply with the terms and conditions of the insurance policy. </a:t>
          </a:r>
          <a:endParaRPr lang="en-IN" sz="1600" kern="1200" dirty="0">
            <a:latin typeface="Segoe UI" panose="020B0502040204020203" pitchFamily="34" charset="0"/>
            <a:cs typeface="Segoe UI" panose="020B0502040204020203" pitchFamily="34" charset="0"/>
          </a:endParaRPr>
        </a:p>
      </dsp:txBody>
      <dsp:txXfrm rot="5400000">
        <a:off x="3261340" y="799594"/>
        <a:ext cx="3032718" cy="2398783"/>
      </dsp:txXfrm>
    </dsp:sp>
    <dsp:sp modelId="{C32F3C5A-51F6-4358-8FE2-A2595A9B1363}">
      <dsp:nvSpPr>
        <dsp:cNvPr id="0" name=""/>
        <dsp:cNvSpPr/>
      </dsp:nvSpPr>
      <dsp:spPr>
        <a:xfrm rot="16200000">
          <a:off x="6038884" y="482627"/>
          <a:ext cx="3997973" cy="3032718"/>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Medical underwriting</a:t>
          </a:r>
          <a:endParaRPr lang="en-IN" sz="2000" b="1" kern="1200" dirty="0">
            <a:latin typeface="Segoe UI" panose="020B0502040204020203" pitchFamily="34" charset="0"/>
            <a:cs typeface="Segoe UI" panose="020B0502040204020203" pitchFamily="34" charset="0"/>
          </a:endParaRPr>
        </a:p>
        <a:p>
          <a:pPr marL="171450" lvl="1" indent="-171450" algn="l" defTabSz="711200">
            <a:lnSpc>
              <a:spcPct val="90000"/>
            </a:lnSpc>
            <a:spcBef>
              <a:spcPct val="0"/>
            </a:spcBef>
            <a:spcAft>
              <a:spcPct val="15000"/>
            </a:spcAft>
            <a:buChar char="•"/>
          </a:pPr>
          <a:r>
            <a:rPr lang="en-US" sz="1600" b="0" i="0" kern="1200" dirty="0">
              <a:latin typeface="Segoe UI" panose="020B0502040204020203" pitchFamily="34" charset="0"/>
              <a:cs typeface="Segoe UI" panose="020B0502040204020203" pitchFamily="34" charset="0"/>
            </a:rPr>
            <a:t>All aspects of an individual's health and medical history are taken into account throughout the medical underwriting process (if any). After thoroughly evaluating the applicant's health, the underwriter grants coverage for the policy.</a:t>
          </a:r>
          <a:endParaRPr lang="en-IN" sz="1600" kern="1200" dirty="0">
            <a:latin typeface="Segoe UI" panose="020B0502040204020203" pitchFamily="34" charset="0"/>
            <a:cs typeface="Segoe UI" panose="020B0502040204020203" pitchFamily="34" charset="0"/>
          </a:endParaRPr>
        </a:p>
      </dsp:txBody>
      <dsp:txXfrm rot="5400000">
        <a:off x="6521512" y="799594"/>
        <a:ext cx="3032718" cy="239878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a:t>Recheck point 6</a:t>
            </a:r>
            <a:endParaRPr/>
          </a:p>
        </p:txBody>
      </p:sp>
      <p:sp>
        <p:nvSpPr>
          <p:cNvPr id="210" name="Google Shape;2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3200"/>
              <a:buNone/>
              <a:defRPr sz="3200"/>
            </a:lvl1pPr>
            <a:lvl2pPr marL="914400" lvl="1" indent="-406400" algn="l">
              <a:lnSpc>
                <a:spcPct val="110000"/>
              </a:lnSpc>
              <a:spcBef>
                <a:spcPts val="500"/>
              </a:spcBef>
              <a:spcAft>
                <a:spcPts val="0"/>
              </a:spcAft>
              <a:buClr>
                <a:srgbClr val="595959"/>
              </a:buClr>
              <a:buSzPts val="2800"/>
              <a:buChar char="•"/>
              <a:defRPr sz="2800"/>
            </a:lvl2pPr>
            <a:lvl3pPr marL="1371600" lvl="2" indent="-381000" algn="l">
              <a:lnSpc>
                <a:spcPct val="110000"/>
              </a:lnSpc>
              <a:spcBef>
                <a:spcPts val="500"/>
              </a:spcBef>
              <a:spcAft>
                <a:spcPts val="0"/>
              </a:spcAft>
              <a:buClr>
                <a:srgbClr val="595959"/>
              </a:buClr>
              <a:buSzPts val="2400"/>
              <a:buChar char="•"/>
              <a:defRPr sz="2400"/>
            </a:lvl3pPr>
            <a:lvl4pPr marL="1828800" lvl="3" indent="-355600" algn="l">
              <a:lnSpc>
                <a:spcPct val="110000"/>
              </a:lnSpc>
              <a:spcBef>
                <a:spcPts val="500"/>
              </a:spcBef>
              <a:spcAft>
                <a:spcPts val="0"/>
              </a:spcAft>
              <a:buClr>
                <a:srgbClr val="595959"/>
              </a:buClr>
              <a:buSzPts val="2000"/>
              <a:buChar char="•"/>
              <a:defRPr sz="2000"/>
            </a:lvl4pPr>
            <a:lvl5pPr marL="2286000" lvl="4" indent="-355600" algn="l">
              <a:lnSpc>
                <a:spcPct val="110000"/>
              </a:lnSpc>
              <a:spcBef>
                <a:spcPts val="500"/>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6"/>
          <p:cNvSpPr>
            <a:spLocks noGrp="1"/>
          </p:cNvSpPr>
          <p:nvPr>
            <p:ph type="pic" idx="2"/>
          </p:nvPr>
        </p:nvSpPr>
        <p:spPr>
          <a:xfrm>
            <a:off x="5183188" y="987425"/>
            <a:ext cx="6172200" cy="4873625"/>
          </a:xfrm>
          <a:prstGeom prst="rect">
            <a:avLst/>
          </a:prstGeom>
          <a:noFill/>
          <a:ln>
            <a:noFill/>
          </a:ln>
        </p:spPr>
      </p:sp>
      <p:sp>
        <p:nvSpPr>
          <p:cNvPr id="88" name="Google Shape;8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7"/>
          <p:cNvSpPr txBox="1">
            <a:spLocks noGrp="1"/>
          </p:cNvSpPr>
          <p:nvPr>
            <p:ph type="body" idx="1"/>
          </p:nvPr>
        </p:nvSpPr>
        <p:spPr>
          <a:xfrm rot="5400000">
            <a:off x="3718625" y="-1458212"/>
            <a:ext cx="4754750"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9"/>
        <p:cNvGrpSpPr/>
        <p:nvPr/>
      </p:nvGrpSpPr>
      <p:grpSpPr>
        <a:xfrm>
          <a:off x="0" y="0"/>
          <a:ext cx="0" cy="0"/>
          <a:chOff x="0" y="0"/>
          <a:chExt cx="0" cy="0"/>
        </a:xfrm>
      </p:grpSpPr>
      <p:pic>
        <p:nvPicPr>
          <p:cNvPr id="20" name="Google Shape;20;p17"/>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21" name="Google Shape;21;p17"/>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18"/>
          <p:cNvSpPr/>
          <p:nvPr/>
        </p:nvSpPr>
        <p:spPr>
          <a:xfrm>
            <a:off x="2103120" y="3036776"/>
            <a:ext cx="798576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28" name="Google Shape;28;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19"/>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35" name="Google Shape;35;p19"/>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42" name="Google Shape;42;p20"/>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43" name="Google Shape;43;p20"/>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21"/>
          <p:cNvSpPr/>
          <p:nvPr/>
        </p:nvSpPr>
        <p:spPr>
          <a:xfrm>
            <a:off x="838200" y="4104155"/>
            <a:ext cx="797433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50" name="Google Shape;50;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1800"/>
              <a:buNone/>
              <a:defRPr sz="1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2"/>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57" name="Google Shape;57;p22"/>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2"/>
          <p:cNvSpPr txBox="1">
            <a:spLocks noGrp="1"/>
          </p:cNvSpPr>
          <p:nvPr>
            <p:ph type="body" idx="1"/>
          </p:nvPr>
        </p:nvSpPr>
        <p:spPr>
          <a:xfrm>
            <a:off x="838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body" idx="2"/>
          </p:nvPr>
        </p:nvSpPr>
        <p:spPr>
          <a:xfrm>
            <a:off x="6172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23"/>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65" name="Google Shape;65;p23"/>
          <p:cNvSpPr txBox="1">
            <a:spLocks noGrp="1"/>
          </p:cNvSpPr>
          <p:nvPr>
            <p:ph type="title"/>
          </p:nvPr>
        </p:nvSpPr>
        <p:spPr>
          <a:xfrm>
            <a:off x="839788" y="653784"/>
            <a:ext cx="10515600" cy="7482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3"/>
          <p:cNvSpPr txBox="1">
            <a:spLocks noGrp="1"/>
          </p:cNvSpPr>
          <p:nvPr>
            <p:ph type="body" idx="1"/>
          </p:nvPr>
        </p:nvSpPr>
        <p:spPr>
          <a:xfrm>
            <a:off x="839788" y="1540248"/>
            <a:ext cx="5157787"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3"/>
          <p:cNvSpPr txBox="1">
            <a:spLocks noGrp="1"/>
          </p:cNvSpPr>
          <p:nvPr>
            <p:ph type="body" idx="2"/>
          </p:nvPr>
        </p:nvSpPr>
        <p:spPr>
          <a:xfrm>
            <a:off x="839788" y="2411892"/>
            <a:ext cx="5157787"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3"/>
          <p:cNvSpPr txBox="1">
            <a:spLocks noGrp="1"/>
          </p:cNvSpPr>
          <p:nvPr>
            <p:ph type="body" idx="3"/>
          </p:nvPr>
        </p:nvSpPr>
        <p:spPr>
          <a:xfrm>
            <a:off x="6172200" y="1540248"/>
            <a:ext cx="5183188"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23"/>
          <p:cNvSpPr txBox="1">
            <a:spLocks noGrp="1"/>
          </p:cNvSpPr>
          <p:nvPr>
            <p:ph type="body" idx="4"/>
          </p:nvPr>
        </p:nvSpPr>
        <p:spPr>
          <a:xfrm>
            <a:off x="6172200" y="2411892"/>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ora"/>
              <a:buNone/>
              <a:defRPr sz="3200" b="0" i="0" u="none" strike="noStrike" cap="non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rgbClr val="595959"/>
              </a:buClr>
              <a:buSzPts val="1400"/>
              <a:buFont typeface="Arial"/>
              <a:buNone/>
              <a:defRPr sz="1400" b="0" i="0" u="none" strike="noStrike" cap="none">
                <a:solidFill>
                  <a:srgbClr val="595959"/>
                </a:solidFill>
                <a:latin typeface="Roboto Light"/>
                <a:ea typeface="Roboto Light"/>
                <a:cs typeface="Roboto Light"/>
                <a:sym typeface="Roboto Light"/>
              </a:defRPr>
            </a:lvl1pPr>
            <a:lvl2pPr marL="914400" marR="0" lvl="1"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2pPr>
            <a:lvl3pPr marL="1371600" marR="0" lvl="2"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3pPr>
            <a:lvl4pPr marL="1828800" marR="0" lvl="3"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4pPr>
            <a:lvl5pPr marL="2286000" marR="0" lvl="4"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1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1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1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1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1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1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1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p:nvPr/>
        </p:nvSpPr>
        <p:spPr>
          <a:xfrm>
            <a:off x="669601" y="4005666"/>
            <a:ext cx="10882500" cy="1616100"/>
          </a:xfrm>
          <a:prstGeom prst="rect">
            <a:avLst/>
          </a:prstGeom>
          <a:solidFill>
            <a:srgbClr val="F7CAAC"/>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Class: </a:t>
            </a:r>
            <a:r>
              <a:rPr lang="en-IN" sz="1800">
                <a:solidFill>
                  <a:srgbClr val="262626"/>
                </a:solidFill>
                <a:latin typeface="Roboto Light"/>
                <a:ea typeface="Roboto Light"/>
                <a:cs typeface="Roboto Light"/>
                <a:sym typeface="Roboto Light"/>
              </a:rPr>
              <a:t>M</a:t>
            </a:r>
            <a:r>
              <a:rPr lang="en-IN" sz="1800" b="0" i="0" u="none" strike="noStrike" cap="none">
                <a:solidFill>
                  <a:srgbClr val="262626"/>
                </a:solidFill>
                <a:latin typeface="Roboto Light"/>
                <a:ea typeface="Roboto Light"/>
                <a:cs typeface="Roboto Light"/>
                <a:sym typeface="Roboto Light"/>
              </a:rPr>
              <a:t>Sc Sem </a:t>
            </a:r>
            <a:r>
              <a:rPr lang="en-IN" sz="1800">
                <a:solidFill>
                  <a:srgbClr val="262626"/>
                </a:solidFill>
                <a:latin typeface="Roboto Light"/>
                <a:ea typeface="Roboto Light"/>
                <a:cs typeface="Roboto Light"/>
                <a:sym typeface="Roboto Light"/>
              </a:rPr>
              <a:t>1</a:t>
            </a:r>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Subject : </a:t>
            </a:r>
            <a:r>
              <a:rPr lang="en-IN" sz="1800">
                <a:solidFill>
                  <a:srgbClr val="262626"/>
                </a:solidFill>
                <a:latin typeface="Roboto Light"/>
                <a:ea typeface="Roboto Light"/>
                <a:cs typeface="Roboto Light"/>
                <a:sym typeface="Roboto Light"/>
              </a:rPr>
              <a:t>Insurance </a:t>
            </a:r>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Chapter: </a:t>
            </a:r>
            <a:r>
              <a:rPr lang="en-IN" sz="1800" b="0" i="0" u="none" strike="noStrike" cap="none">
                <a:solidFill>
                  <a:srgbClr val="262626"/>
                </a:solidFill>
                <a:latin typeface="Roboto Light"/>
                <a:ea typeface="Roboto Light"/>
                <a:cs typeface="Roboto Light"/>
                <a:sym typeface="Roboto Light"/>
              </a:rPr>
              <a:t>Unit </a:t>
            </a:r>
            <a:r>
              <a:rPr lang="en-IN" sz="1800">
                <a:solidFill>
                  <a:srgbClr val="262626"/>
                </a:solidFill>
                <a:latin typeface="Roboto Light"/>
                <a:ea typeface="Roboto Light"/>
                <a:cs typeface="Roboto Light"/>
                <a:sym typeface="Roboto Light"/>
              </a:rPr>
              <a:t>3</a:t>
            </a:r>
            <a:r>
              <a:rPr lang="en-IN" sz="1800" b="0" i="0" u="none" strike="noStrike" cap="none">
                <a:solidFill>
                  <a:srgbClr val="262626"/>
                </a:solidFill>
                <a:latin typeface="Roboto Light"/>
                <a:ea typeface="Roboto Light"/>
                <a:cs typeface="Roboto Light"/>
                <a:sym typeface="Roboto Light"/>
              </a:rPr>
              <a:t> Chp </a:t>
            </a:r>
            <a:r>
              <a:rPr lang="en-IN" sz="1800">
                <a:solidFill>
                  <a:srgbClr val="262626"/>
                </a:solidFill>
                <a:latin typeface="Roboto Light"/>
                <a:ea typeface="Roboto Light"/>
                <a:cs typeface="Roboto Light"/>
                <a:sym typeface="Roboto Light"/>
              </a:rPr>
              <a:t>2</a:t>
            </a:r>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Chapter Name: </a:t>
            </a:r>
            <a:r>
              <a:rPr lang="en-IN" sz="1800">
                <a:solidFill>
                  <a:srgbClr val="262626"/>
                </a:solidFill>
                <a:latin typeface="Roboto Light"/>
                <a:ea typeface="Roboto Light"/>
                <a:cs typeface="Roboto Light"/>
                <a:sym typeface="Roboto Light"/>
              </a:rPr>
              <a:t>Underwriting </a:t>
            </a:r>
            <a:endParaRPr/>
          </a:p>
        </p:txBody>
      </p:sp>
      <p:pic>
        <p:nvPicPr>
          <p:cNvPr id="110" name="Google Shape;110;p1"/>
          <p:cNvPicPr preferRelativeResize="0"/>
          <p:nvPr/>
        </p:nvPicPr>
        <p:blipFill rotWithShape="1">
          <a:blip r:embed="rId3">
            <a:alphaModFix/>
          </a:blip>
          <a:srcRect/>
          <a:stretch/>
        </p:blipFill>
        <p:spPr>
          <a:xfrm>
            <a:off x="413786" y="1595595"/>
            <a:ext cx="4466105" cy="1122054"/>
          </a:xfrm>
          <a:prstGeom prst="rect">
            <a:avLst/>
          </a:prstGeom>
          <a:noFill/>
          <a:ln>
            <a:noFill/>
          </a:ln>
        </p:spPr>
      </p:pic>
      <p:sp>
        <p:nvSpPr>
          <p:cNvPr id="111" name="Google Shape;111;p1"/>
          <p:cNvSpPr txBox="1"/>
          <p:nvPr/>
        </p:nvSpPr>
        <p:spPr>
          <a:xfrm>
            <a:off x="669601" y="3599717"/>
            <a:ext cx="10882577" cy="40011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i="1" u="sng">
              <a:solidFill>
                <a:schemeClr val="dk1"/>
              </a:solidFill>
              <a:latin typeface="Roboto Light"/>
              <a:ea typeface="Roboto Light"/>
              <a:cs typeface="Roboto Light"/>
              <a:sym typeface="Roboto Light"/>
            </a:endParaRPr>
          </a:p>
        </p:txBody>
      </p:sp>
      <p:sp>
        <p:nvSpPr>
          <p:cNvPr id="112" name="Google Shape;112;p1"/>
          <p:cNvSpPr txBox="1"/>
          <p:nvPr/>
        </p:nvSpPr>
        <p:spPr>
          <a:xfrm>
            <a:off x="10433957" y="532639"/>
            <a:ext cx="1758043" cy="523220"/>
          </a:xfrm>
          <a:prstGeom prst="rect">
            <a:avLst/>
          </a:prstGeom>
          <a:solidFill>
            <a:srgbClr val="F2672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1">
                <a:solidFill>
                  <a:schemeClr val="lt1"/>
                </a:solidFill>
                <a:latin typeface="Roboto Light"/>
                <a:ea typeface="Roboto Light"/>
                <a:cs typeface="Roboto Light"/>
                <a:sym typeface="Roboto Light"/>
              </a:rPr>
              <a:t>Lecture 1 </a:t>
            </a:r>
            <a:endParaRPr sz="2800">
              <a:solidFill>
                <a:schemeClr val="lt1"/>
              </a:solidFill>
              <a:latin typeface="Roboto Light"/>
              <a:ea typeface="Roboto Light"/>
              <a:cs typeface="Roboto Light"/>
              <a:sym typeface="Roboto Light"/>
            </a:endParaRPr>
          </a:p>
        </p:txBody>
      </p:sp>
      <p:sp>
        <p:nvSpPr>
          <p:cNvPr id="113" name="Google Shape;1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1169248" y="956276"/>
            <a:ext cx="9353386"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Underwriting process in General insurance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3" name="Google Shape;21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10</a:t>
            </a:fld>
            <a:endParaRPr/>
          </a:p>
        </p:txBody>
      </p:sp>
      <p:sp>
        <p:nvSpPr>
          <p:cNvPr id="214" name="Google Shape;214;p1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1.5</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5" name="Google Shape;215;p10"/>
          <p:cNvSpPr txBox="1"/>
          <p:nvPr/>
        </p:nvSpPr>
        <p:spPr>
          <a:xfrm>
            <a:off x="1169247" y="1871003"/>
            <a:ext cx="9733215"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5. Policy Terms and Conditions</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Underwriters establish the terms and conditions of the insurance policy based on the risk assessment and the company's guidelines. This includes defining coverage limits, deductibles, exclusions, and any specific provisions or endorsements required. The policy wording is prepared, outlining the rights and obligations of both the insured and the insurer.</a:t>
            </a:r>
            <a:endParaRPr sz="1600" dirty="0">
              <a:solidFill>
                <a:schemeClr val="tx1"/>
              </a:solidFill>
              <a:latin typeface="Segoe UI" panose="020B0502040204020203" pitchFamily="34" charset="0"/>
              <a:cs typeface="Segoe UI" panose="020B0502040204020203" pitchFamily="34" charset="0"/>
            </a:endParaRPr>
          </a:p>
          <a:p>
            <a:pPr marL="0" marR="0" lvl="0" indent="0" algn="l" rtl="0">
              <a:spcBef>
                <a:spcPts val="0"/>
              </a:spcBef>
              <a:spcAft>
                <a:spcPts val="0"/>
              </a:spcAft>
              <a:buClr>
                <a:schemeClr val="dk1"/>
              </a:buClr>
              <a:buSzPts val="1600"/>
              <a:buFont typeface="Calibri"/>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6. Decision Making*</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Based on the risk evaluation, underwriters make a decision regarding whether to accept the risk and offer insurance coverage, or to decline the application. If the risk is accepted, the underwriter determines the terms and conditions, including the premium amount. In some cases, additional risk mitigation measures or policy modifications may be recommended.</a:t>
            </a:r>
            <a:endParaRPr sz="1600" dirty="0">
              <a:solidFill>
                <a:schemeClr val="tx1"/>
              </a:solidFill>
              <a:latin typeface="Segoe UI" panose="020B0502040204020203" pitchFamily="34" charset="0"/>
              <a:cs typeface="Segoe UI" panose="020B0502040204020203" pitchFamily="34" charset="0"/>
            </a:endParaRPr>
          </a:p>
          <a:p>
            <a:pPr marL="0" marR="0" lvl="0" indent="0" algn="l" rtl="0">
              <a:spcBef>
                <a:spcPts val="0"/>
              </a:spcBef>
              <a:spcAft>
                <a:spcPts val="0"/>
              </a:spcAft>
              <a:buClr>
                <a:schemeClr val="dk1"/>
              </a:buClr>
              <a:buSzPts val="1600"/>
              <a:buFont typeface="Calibri"/>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7. Documentation and Policy Issuance</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Once the decision is made, the underwriter prepares the necessary documentation, including the policy contract and any associated endorsements or riders. The policy is then issued to the insured party, along with any relevant policy documents, such as policy schedules, certificates of insurance, or renewal notices.</a:t>
            </a:r>
            <a:endParaRPr sz="1600"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1169248" y="956276"/>
            <a:ext cx="9409658"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Factors that influence underwriting decisions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2" name="Google Shape;2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11</a:t>
            </a:fld>
            <a:endParaRPr/>
          </a:p>
        </p:txBody>
      </p:sp>
      <p:sp>
        <p:nvSpPr>
          <p:cNvPr id="223" name="Google Shape;223;p1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1.6</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4" name="Google Shape;224;p11"/>
          <p:cNvSpPr txBox="1"/>
          <p:nvPr/>
        </p:nvSpPr>
        <p:spPr>
          <a:xfrm>
            <a:off x="1169247" y="2014923"/>
            <a:ext cx="9958297"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Underwriting in insurance involves assessing the factors that determine a potential customer’s risk profile. The specific factors depend on the type of insurance you’re applying for. </a:t>
            </a:r>
            <a:endParaRPr sz="1600" dirty="0">
              <a:solidFill>
                <a:schemeClr val="tx1"/>
              </a:solidFill>
              <a:latin typeface="Segoe UI" panose="020B0502040204020203" pitchFamily="34" charset="0"/>
              <a:cs typeface="Segoe UI" panose="020B0502040204020203" pitchFamily="34" charset="0"/>
            </a:endParaRPr>
          </a:p>
          <a:p>
            <a:pPr marL="0" marR="0" lvl="0" indent="0" algn="l" rtl="0">
              <a:spcBef>
                <a:spcPts val="0"/>
              </a:spcBef>
              <a:spcAft>
                <a:spcPts val="0"/>
              </a:spcAft>
              <a:buNone/>
            </a:pPr>
            <a:endParaRPr sz="16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These are the most common factors:</a:t>
            </a:r>
            <a:endParaRPr sz="1600" dirty="0">
              <a:solidFill>
                <a:schemeClr val="tx1"/>
              </a:solidFill>
              <a:latin typeface="Segoe UI" panose="020B0502040204020203" pitchFamily="34" charset="0"/>
              <a:cs typeface="Segoe UI" panose="020B0502040204020203" pitchFamily="34" charset="0"/>
            </a:endParaRPr>
          </a:p>
          <a:p>
            <a:pPr marL="0" marR="0" lvl="0" indent="0" algn="l" rtl="0">
              <a:spcBef>
                <a:spcPts val="0"/>
              </a:spcBef>
              <a:spcAft>
                <a:spcPts val="0"/>
              </a:spcAft>
              <a:buClr>
                <a:schemeClr val="dk1"/>
              </a:buClr>
              <a:buSzPts val="1600"/>
              <a:buFont typeface="Arial"/>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Type of business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Age of business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Financial characteristics (size, sales, assets)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Prior financial </a:t>
            </a:r>
            <a:r>
              <a:rPr lang="en-IN" sz="1600" b="0" i="0" dirty="0" err="1">
                <a:solidFill>
                  <a:schemeClr val="tx1"/>
                </a:solidFill>
                <a:latin typeface="Segoe UI" panose="020B0502040204020203" pitchFamily="34" charset="0"/>
                <a:ea typeface="Quattrocento Sans"/>
                <a:cs typeface="Segoe UI" panose="020B0502040204020203" pitchFamily="34" charset="0"/>
                <a:sym typeface="Quattrocento Sans"/>
              </a:rPr>
              <a:t>behavior</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(credit score, bankruptcies)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Condition of property</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Prior insurance claims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Safety / security systems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2B2A3A"/>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Loss-prevention practices</a:t>
            </a:r>
            <a:endParaRPr sz="1600"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1169248" y="956276"/>
            <a:ext cx="827017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Risks involved in underwriting process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31" name="Google Shape;23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12</a:t>
            </a:fld>
            <a:endParaRPr/>
          </a:p>
        </p:txBody>
      </p:sp>
      <p:sp>
        <p:nvSpPr>
          <p:cNvPr id="232" name="Google Shape;232;p1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1.7</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33" name="Google Shape;233;p12" descr="Closed book"/>
          <p:cNvPicPr preferRelativeResize="0"/>
          <p:nvPr/>
        </p:nvPicPr>
        <p:blipFill rotWithShape="1">
          <a:blip r:embed="rId3">
            <a:alphaModFix/>
          </a:blip>
          <a:srcRect/>
          <a:stretch/>
        </p:blipFill>
        <p:spPr>
          <a:xfrm>
            <a:off x="491941" y="2092141"/>
            <a:ext cx="509545" cy="509545"/>
          </a:xfrm>
          <a:prstGeom prst="rect">
            <a:avLst/>
          </a:prstGeom>
          <a:noFill/>
          <a:ln>
            <a:noFill/>
          </a:ln>
        </p:spPr>
      </p:pic>
      <p:sp>
        <p:nvSpPr>
          <p:cNvPr id="234" name="Google Shape;234;p12"/>
          <p:cNvSpPr txBox="1"/>
          <p:nvPr/>
        </p:nvSpPr>
        <p:spPr>
          <a:xfrm>
            <a:off x="1169248" y="2054525"/>
            <a:ext cx="10184552"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dirty="0">
                <a:solidFill>
                  <a:schemeClr val="dk1"/>
                </a:solidFill>
                <a:latin typeface="Segoe UI" panose="020B0502040204020203" pitchFamily="34" charset="0"/>
                <a:ea typeface="Quattrocento Sans"/>
                <a:cs typeface="Segoe UI" panose="020B0502040204020203" pitchFamily="34" charset="0"/>
                <a:sym typeface="Quattrocento Sans"/>
              </a:rPr>
              <a:t>What is Underwriting risk?</a:t>
            </a:r>
            <a:endParaRPr sz="16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endParaRPr sz="1600"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0" i="0" dirty="0">
                <a:solidFill>
                  <a:srgbClr val="374151"/>
                </a:solidFill>
                <a:latin typeface="Segoe UI" panose="020B0502040204020203" pitchFamily="34" charset="0"/>
                <a:ea typeface="Quattrocento Sans"/>
                <a:cs typeface="Segoe UI" panose="020B0502040204020203" pitchFamily="34" charset="0"/>
                <a:sym typeface="Quattrocento Sans"/>
              </a:rPr>
              <a:t>Underwriting risk in insurance refers to the potential for financial loss that an insurer faces due to inaccurate assessment of risks associated with insuring a policyholder. </a:t>
            </a:r>
            <a:endParaRPr sz="16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1169248" y="956276"/>
            <a:ext cx="827017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Risks involved in underwriting process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1" name="Google Shape;24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13</a:t>
            </a:fld>
            <a:endParaRPr/>
          </a:p>
        </p:txBody>
      </p:sp>
      <p:sp>
        <p:nvSpPr>
          <p:cNvPr id="242" name="Google Shape;242;p1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1.7</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3" name="Google Shape;243;p13"/>
          <p:cNvSpPr txBox="1"/>
          <p:nvPr/>
        </p:nvSpPr>
        <p:spPr>
          <a:xfrm>
            <a:off x="1193866" y="1766230"/>
            <a:ext cx="9975882" cy="477053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Adverse Selection</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Adverse selection occurs when the insurer attracts a higher proportion of high-risk policyholders compared to low-risk ones. If underwriters fail to accurately assess the risk profile of applicants, they may end up insuring a disproportionate number of high-risk individuals or businesses. This can lead to higher claim payouts and financial losses for the insurer.</a:t>
            </a:r>
            <a:endParaRPr sz="1600" dirty="0">
              <a:solidFill>
                <a:schemeClr val="tx1"/>
              </a:solidFill>
              <a:latin typeface="Segoe UI" panose="020B0502040204020203" pitchFamily="34" charset="0"/>
              <a:cs typeface="Segoe UI" panose="020B0502040204020203" pitchFamily="34" charset="0"/>
            </a:endParaRPr>
          </a:p>
          <a:p>
            <a:pPr marL="342900" marR="0" lvl="0" indent="-241300" algn="l" rtl="0">
              <a:spcBef>
                <a:spcPts val="0"/>
              </a:spcBef>
              <a:spcAft>
                <a:spcPts val="0"/>
              </a:spcAft>
              <a:buClr>
                <a:schemeClr val="dk1"/>
              </a:buClr>
              <a:buSzPts val="1600"/>
              <a:buFont typeface="Arial"/>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Moral Hazard</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Moral hazard arises when the insured party has an incentive to take more risks or act in a way that increases the likelihood of a claim. For example, if a policyholder knows they will be fully compensated for any losses, they may be less inclined to take preventive measures or engage in risky </a:t>
            </a:r>
            <a:r>
              <a:rPr lang="en-IN" sz="1600" b="0" i="0" dirty="0" err="1">
                <a:solidFill>
                  <a:schemeClr val="tx1"/>
                </a:solidFill>
                <a:latin typeface="Segoe UI" panose="020B0502040204020203" pitchFamily="34" charset="0"/>
                <a:ea typeface="Quattrocento Sans"/>
                <a:cs typeface="Segoe UI" panose="020B0502040204020203" pitchFamily="34" charset="0"/>
                <a:sym typeface="Quattrocento Sans"/>
              </a:rPr>
              <a:t>behavior</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Underwriters need to carefully evaluate the moral hazard associated with each policy to set appropriate premiums and coverage limits.</a:t>
            </a:r>
            <a:endParaRPr sz="1600" dirty="0">
              <a:solidFill>
                <a:schemeClr val="tx1"/>
              </a:solidFill>
              <a:latin typeface="Segoe UI" panose="020B0502040204020203" pitchFamily="34" charset="0"/>
              <a:cs typeface="Segoe UI" panose="020B0502040204020203" pitchFamily="34" charset="0"/>
            </a:endParaRPr>
          </a:p>
          <a:p>
            <a:pPr marL="342900" marR="0" lvl="0" indent="-241300" algn="l" rtl="0">
              <a:spcBef>
                <a:spcPts val="0"/>
              </a:spcBef>
              <a:spcAft>
                <a:spcPts val="0"/>
              </a:spcAft>
              <a:buClr>
                <a:schemeClr val="dk1"/>
              </a:buClr>
              <a:buSzPts val="1600"/>
              <a:buFont typeface="Arial"/>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Catastrophic Events</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Underwriting risk includes exposure to catastrophic events such as natural disasters, large-scale accidents, or pandemics. Insurers need to consider the potential impact of such events on their policies and ensure that they have adequate reserves and reinsurance coverage to handle the potential surge in claims.</a:t>
            </a:r>
            <a:endParaRPr sz="1600" dirty="0">
              <a:solidFill>
                <a:schemeClr val="tx1"/>
              </a:solidFill>
              <a:latin typeface="Segoe UI" panose="020B0502040204020203" pitchFamily="34" charset="0"/>
              <a:cs typeface="Segoe UI" panose="020B0502040204020203" pitchFamily="34" charset="0"/>
            </a:endParaRPr>
          </a:p>
          <a:p>
            <a:pPr marL="342900" marR="0" lvl="0" indent="-241300" algn="l" rtl="0">
              <a:spcBef>
                <a:spcPts val="0"/>
              </a:spcBef>
              <a:spcAft>
                <a:spcPts val="0"/>
              </a:spcAft>
              <a:buClr>
                <a:schemeClr val="dk1"/>
              </a:buClr>
              <a:buSzPts val="1600"/>
              <a:buFont typeface="Arial"/>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Pricing Inaccuracy</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If underwriters fail to accurately price insurance policies, they may set premiums too low, resulting in inadequate funds to cover claims and operational expenses. On the other hand, overpricing policies could lead to reduced market competitiveness and loss of business.</a:t>
            </a:r>
            <a:endParaRPr sz="16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1169248" y="956276"/>
            <a:ext cx="827017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Risks involved in underwriting process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50" name="Google Shape;25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14</a:t>
            </a:fld>
            <a:endParaRPr/>
          </a:p>
        </p:txBody>
      </p:sp>
      <p:sp>
        <p:nvSpPr>
          <p:cNvPr id="251" name="Google Shape;251;p1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1.7</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52" name="Google Shape;252;p14"/>
          <p:cNvSpPr txBox="1"/>
          <p:nvPr/>
        </p:nvSpPr>
        <p:spPr>
          <a:xfrm>
            <a:off x="1207933" y="1793755"/>
            <a:ext cx="9469444" cy="30469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Regulatory and Legal Risks</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Insurance companies operate within a complex regulatory framework. Failure to comply with regulations or changes in regulations can expose insurers to legal and financial risks. Underwriters need to stay updated with regulatory requirements and ensure compliance to mitigate these risks.</a:t>
            </a:r>
            <a:endParaRPr sz="1600" dirty="0">
              <a:solidFill>
                <a:schemeClr val="tx1"/>
              </a:solidFill>
              <a:latin typeface="Segoe UI" panose="020B0502040204020203" pitchFamily="34" charset="0"/>
              <a:cs typeface="Segoe UI" panose="020B0502040204020203" pitchFamily="34" charset="0"/>
            </a:endParaRPr>
          </a:p>
          <a:p>
            <a:pPr marL="342900" marR="0" lvl="0" indent="-241300" algn="l" rtl="0">
              <a:spcBef>
                <a:spcPts val="0"/>
              </a:spcBef>
              <a:spcAft>
                <a:spcPts val="0"/>
              </a:spcAft>
              <a:buClr>
                <a:schemeClr val="dk1"/>
              </a:buClr>
              <a:buSzPts val="1600"/>
              <a:buFont typeface="Arial"/>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Economic Factors</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Economic conditions, such as inflation, interest rates, and market fluctuations, can impact the profitability of insurance underwriting. Changes in economic conditions can affect investment returns, claim frequency, and severity, leading to potential underwriting losses.</a:t>
            </a:r>
            <a:endParaRPr sz="1600" dirty="0">
              <a:solidFill>
                <a:schemeClr val="tx1"/>
              </a:solidFill>
              <a:latin typeface="Segoe UI" panose="020B0502040204020203" pitchFamily="34" charset="0"/>
              <a:cs typeface="Segoe UI" panose="020B0502040204020203" pitchFamily="34" charset="0"/>
            </a:endParaRPr>
          </a:p>
          <a:p>
            <a:pPr marL="342900" marR="0" lvl="0" indent="-241300" algn="l" rtl="0">
              <a:spcBef>
                <a:spcPts val="0"/>
              </a:spcBef>
              <a:spcAft>
                <a:spcPts val="0"/>
              </a:spcAft>
              <a:buClr>
                <a:schemeClr val="dk1"/>
              </a:buClr>
              <a:buSzPts val="1600"/>
              <a:buFont typeface="Arial"/>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374151"/>
              </a:buClr>
              <a:buSzPts val="1600"/>
              <a:buFont typeface="Arial"/>
              <a:buChar char="•"/>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Underwriting Errors and Omissions</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Underwriters may make mistakes during the assessment and evaluation of risks. These errors can lead to </a:t>
            </a:r>
            <a:r>
              <a:rPr lang="en-IN" sz="1600" b="0" i="0" dirty="0" err="1">
                <a:solidFill>
                  <a:schemeClr val="tx1"/>
                </a:solidFill>
                <a:latin typeface="Segoe UI" panose="020B0502040204020203" pitchFamily="34" charset="0"/>
                <a:ea typeface="Quattrocento Sans"/>
                <a:cs typeface="Segoe UI" panose="020B0502040204020203" pitchFamily="34" charset="0"/>
                <a:sym typeface="Quattrocento Sans"/>
              </a:rPr>
              <a:t>underpricing</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overexposure, or overlooking critical information that may result in claims exceeding the premiums collected.</a:t>
            </a:r>
            <a:endParaRPr sz="1600"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586862" y="956276"/>
            <a:ext cx="3484395"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Today’s Agenda</a:t>
            </a:r>
            <a:endParaRPr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a:t>
            </a:fld>
            <a:endParaRPr/>
          </a:p>
        </p:txBody>
      </p:sp>
      <p:sp>
        <p:nvSpPr>
          <p:cNvPr id="120" name="Google Shape;120;p2"/>
          <p:cNvSpPr txBox="1"/>
          <p:nvPr/>
        </p:nvSpPr>
        <p:spPr>
          <a:xfrm>
            <a:off x="586862" y="1952369"/>
            <a:ext cx="8295900" cy="369300"/>
          </a:xfrm>
          <a:prstGeom prst="rect">
            <a:avLst/>
          </a:prstGeom>
          <a:noFill/>
          <a:ln>
            <a:noFill/>
          </a:ln>
        </p:spPr>
        <p:txBody>
          <a:bodyPr spcFirstLastPara="1" wrap="square" lIns="91425" tIns="45700" rIns="91425" bIns="45700" anchor="t" anchorCtr="0">
            <a:spAutoFit/>
          </a:bodyPr>
          <a:lstStyle/>
          <a:p>
            <a:pPr marL="800100" marR="0" lvl="1" indent="-22860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F9C6F91-DC9C-879F-0DA0-AF53674D902D}"/>
              </a:ext>
            </a:extLst>
          </p:cNvPr>
          <p:cNvSpPr txBox="1"/>
          <p:nvPr/>
        </p:nvSpPr>
        <p:spPr>
          <a:xfrm>
            <a:off x="586862" y="1952369"/>
            <a:ext cx="5738987" cy="2308324"/>
          </a:xfrm>
          <a:prstGeom prst="rect">
            <a:avLst/>
          </a:prstGeom>
          <a:noFill/>
        </p:spPr>
        <p:txBody>
          <a:bodyPr wrap="square" rtlCol="0">
            <a:spAutoFit/>
          </a:bodyPr>
          <a:lstStyle/>
          <a:p>
            <a:pPr marL="342900" indent="-342900">
              <a:buAutoNum type="arabicPeriod"/>
            </a:pPr>
            <a:r>
              <a:rPr lang="en-US" sz="1600" dirty="0">
                <a:latin typeface="Segoe UI" panose="020B0502040204020203" pitchFamily="34" charset="0"/>
                <a:cs typeface="Segoe UI" panose="020B0502040204020203" pitchFamily="34" charset="0"/>
              </a:rPr>
              <a:t>Define underwriting </a:t>
            </a:r>
          </a:p>
          <a:p>
            <a:r>
              <a:rPr lang="en-US" sz="1600" dirty="0">
                <a:latin typeface="Segoe UI" panose="020B0502040204020203" pitchFamily="34" charset="0"/>
                <a:cs typeface="Segoe UI" panose="020B0502040204020203" pitchFamily="34" charset="0"/>
              </a:rPr>
              <a:t>    1. Principles of underwriting</a:t>
            </a:r>
          </a:p>
          <a:p>
            <a:r>
              <a:rPr lang="en-US" sz="1600" dirty="0">
                <a:latin typeface="Segoe UI" panose="020B0502040204020203" pitchFamily="34" charset="0"/>
                <a:cs typeface="Segoe UI" panose="020B0502040204020203" pitchFamily="34" charset="0"/>
              </a:rPr>
              <a:t>    2. Why is underwriting important?</a:t>
            </a:r>
          </a:p>
          <a:p>
            <a:r>
              <a:rPr lang="en-US" sz="1600" dirty="0">
                <a:latin typeface="Segoe UI" panose="020B0502040204020203" pitchFamily="34" charset="0"/>
                <a:cs typeface="Segoe UI" panose="020B0502040204020203" pitchFamily="34" charset="0"/>
              </a:rPr>
              <a:t>    3.  Types of underwriting </a:t>
            </a:r>
          </a:p>
          <a:p>
            <a:r>
              <a:rPr lang="en-US" sz="1600" dirty="0">
                <a:latin typeface="Segoe UI" panose="020B0502040204020203" pitchFamily="34" charset="0"/>
                <a:cs typeface="Segoe UI" panose="020B0502040204020203" pitchFamily="34" charset="0"/>
              </a:rPr>
              <a:t>    4. Underwriting process in Life insurance </a:t>
            </a:r>
          </a:p>
          <a:p>
            <a:r>
              <a:rPr lang="en-US" sz="1600" dirty="0">
                <a:latin typeface="Segoe UI" panose="020B0502040204020203" pitchFamily="34" charset="0"/>
                <a:cs typeface="Segoe UI" panose="020B0502040204020203" pitchFamily="34" charset="0"/>
              </a:rPr>
              <a:t>    5. Underwriting process in General insurance</a:t>
            </a:r>
          </a:p>
          <a:p>
            <a:r>
              <a:rPr lang="en-US" sz="1600" dirty="0">
                <a:latin typeface="Segoe UI" panose="020B0502040204020203" pitchFamily="34" charset="0"/>
                <a:cs typeface="Segoe UI" panose="020B0502040204020203" pitchFamily="34" charset="0"/>
              </a:rPr>
              <a:t>    6. Factors that influence underwriting decisions </a:t>
            </a:r>
          </a:p>
          <a:p>
            <a:r>
              <a:rPr lang="en-IN" sz="1600" dirty="0">
                <a:latin typeface="Segoe UI" panose="020B0502040204020203" pitchFamily="34" charset="0"/>
                <a:cs typeface="Segoe UI" panose="020B0502040204020203" pitchFamily="34" charset="0"/>
              </a:rPr>
              <a:t>    7. Risks involved in underwriting process </a:t>
            </a:r>
          </a:p>
          <a:p>
            <a:endParaRPr lang="en-IN" sz="1600" dirty="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169248" y="956276"/>
            <a:ext cx="437342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Define underwriting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6" name="Google Shape;1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a:t>
            </a:fld>
            <a:endParaRPr/>
          </a:p>
        </p:txBody>
      </p:sp>
      <p:sp>
        <p:nvSpPr>
          <p:cNvPr id="127" name="Google Shape;127;p3"/>
          <p:cNvSpPr txBox="1"/>
          <p:nvPr/>
        </p:nvSpPr>
        <p:spPr>
          <a:xfrm>
            <a:off x="1169248" y="2054525"/>
            <a:ext cx="10184552" cy="1874062"/>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0" dirty="0">
                <a:solidFill>
                  <a:schemeClr val="dk1"/>
                </a:solidFill>
                <a:latin typeface="Segoe UI" panose="020B0502040204020203" pitchFamily="34" charset="0"/>
                <a:ea typeface="Quattrocento Sans"/>
                <a:cs typeface="Segoe UI" panose="020B0502040204020203" pitchFamily="34" charset="0"/>
                <a:sym typeface="Quattrocento Sans"/>
              </a:rPr>
              <a:t>Insurance underwriting is the process of evaluating a risk to determine if the insurance company will insure it and, if yes, then pricing it. </a:t>
            </a:r>
            <a:endParaRPr sz="16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IN" sz="1600" dirty="0">
                <a:solidFill>
                  <a:schemeClr val="dk1"/>
                </a:solidFill>
                <a:latin typeface="Segoe UI" panose="020B0502040204020203" pitchFamily="34" charset="0"/>
                <a:ea typeface="Quattrocento Sans"/>
                <a:cs typeface="Segoe UI" panose="020B0502040204020203" pitchFamily="34" charset="0"/>
                <a:sym typeface="Quattrocento Sans"/>
              </a:rPr>
              <a:t>OR</a:t>
            </a:r>
            <a:endParaRPr sz="1600"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2700" marR="592455" lvl="0" indent="0" algn="l" rtl="0">
              <a:lnSpc>
                <a:spcPct val="99700"/>
              </a:lnSpc>
              <a:spcBef>
                <a:spcPts val="114"/>
              </a:spcBef>
              <a:spcAft>
                <a:spcPts val="0"/>
              </a:spcAft>
              <a:buNone/>
            </a:pPr>
            <a:r>
              <a:rPr lang="en-IN" sz="1600" dirty="0">
                <a:solidFill>
                  <a:schemeClr val="dk1"/>
                </a:solidFill>
                <a:latin typeface="Segoe UI" panose="020B0502040204020203" pitchFamily="34" charset="0"/>
                <a:ea typeface="Quattrocento Sans"/>
                <a:cs typeface="Segoe UI" panose="020B0502040204020203" pitchFamily="34" charset="0"/>
                <a:sym typeface="Quattrocento Sans"/>
              </a:rPr>
              <a:t>Is the process of consideration of an insurance risk.</a:t>
            </a:r>
            <a:endParaRPr sz="1600"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355600" marR="5080" lvl="0" indent="-342900" algn="l" rtl="0">
              <a:lnSpc>
                <a:spcPct val="154400"/>
              </a:lnSpc>
              <a:spcBef>
                <a:spcPts val="75"/>
              </a:spcBef>
              <a:spcAft>
                <a:spcPts val="0"/>
              </a:spcAft>
              <a:buClr>
                <a:schemeClr val="dk1"/>
              </a:buClr>
              <a:buSzPts val="1600"/>
              <a:buFont typeface="Noto Sans Symbols"/>
              <a:buChar char="▪"/>
            </a:pPr>
            <a:r>
              <a:rPr lang="en-IN" sz="1600" dirty="0">
                <a:solidFill>
                  <a:schemeClr val="dk1"/>
                </a:solidFill>
                <a:latin typeface="Segoe UI" panose="020B0502040204020203" pitchFamily="34" charset="0"/>
                <a:ea typeface="Quattrocento Sans"/>
                <a:cs typeface="Segoe UI" panose="020B0502040204020203" pitchFamily="34" charset="0"/>
                <a:sym typeface="Quattrocento Sans"/>
              </a:rPr>
              <a:t>Assumption of liability  </a:t>
            </a:r>
            <a:endParaRPr sz="1600" dirty="0">
              <a:latin typeface="Segoe UI" panose="020B0502040204020203" pitchFamily="34" charset="0"/>
              <a:cs typeface="Segoe UI" panose="020B0502040204020203" pitchFamily="34" charset="0"/>
            </a:endParaRPr>
          </a:p>
          <a:p>
            <a:pPr marL="355600" marR="5080" lvl="0" indent="-342900" algn="l" rtl="0">
              <a:lnSpc>
                <a:spcPct val="154400"/>
              </a:lnSpc>
              <a:spcBef>
                <a:spcPts val="75"/>
              </a:spcBef>
              <a:spcAft>
                <a:spcPts val="0"/>
              </a:spcAft>
              <a:buClr>
                <a:schemeClr val="dk1"/>
              </a:buClr>
              <a:buSzPts val="1600"/>
              <a:buFont typeface="Noto Sans Symbols"/>
              <a:buChar char="▪"/>
            </a:pPr>
            <a:r>
              <a:rPr lang="en-IN" sz="1600" dirty="0">
                <a:solidFill>
                  <a:schemeClr val="dk1"/>
                </a:solidFill>
                <a:latin typeface="Segoe UI" panose="020B0502040204020203" pitchFamily="34" charset="0"/>
                <a:ea typeface="Quattrocento Sans"/>
                <a:cs typeface="Segoe UI" panose="020B0502040204020203" pitchFamily="34" charset="0"/>
                <a:sym typeface="Quattrocento Sans"/>
              </a:rPr>
              <a:t>To manage risk</a:t>
            </a:r>
            <a:endParaRPr sz="1600" b="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128" name="Google Shape;128;p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9" name="Google Shape;129;p3" descr="Closed book"/>
          <p:cNvPicPr preferRelativeResize="0"/>
          <p:nvPr/>
        </p:nvPicPr>
        <p:blipFill rotWithShape="1">
          <a:blip r:embed="rId3">
            <a:alphaModFix/>
          </a:blip>
          <a:srcRect/>
          <a:stretch/>
        </p:blipFill>
        <p:spPr>
          <a:xfrm>
            <a:off x="491941" y="2092141"/>
            <a:ext cx="509545" cy="5095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1169248" y="956276"/>
            <a:ext cx="558324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Principles of underwriting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5" name="Google Shape;1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a:t>
            </a:fld>
            <a:endParaRPr/>
          </a:p>
        </p:txBody>
      </p:sp>
      <p:sp>
        <p:nvSpPr>
          <p:cNvPr id="136" name="Google Shape;136;p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1.1</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7" name="Google Shape;137;p4"/>
          <p:cNvSpPr txBox="1"/>
          <p:nvPr/>
        </p:nvSpPr>
        <p:spPr>
          <a:xfrm>
            <a:off x="1164102" y="1852988"/>
            <a:ext cx="9991579"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i="0" dirty="0">
                <a:solidFill>
                  <a:srgbClr val="000000"/>
                </a:solidFill>
                <a:latin typeface="Segoe UI" panose="020B0502040204020203" pitchFamily="34" charset="0"/>
                <a:ea typeface="Quattrocento Sans"/>
                <a:cs typeface="Segoe UI" panose="020B0502040204020203" pitchFamily="34" charset="0"/>
                <a:sym typeface="Quattrocento Sans"/>
              </a:rPr>
              <a:t>1.) Minimization of Loss</a:t>
            </a:r>
            <a:endParaRPr sz="16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IN" sz="1600" b="0" i="0" dirty="0">
                <a:solidFill>
                  <a:srgbClr val="000000"/>
                </a:solidFill>
                <a:latin typeface="Segoe UI" panose="020B0502040204020203" pitchFamily="34" charset="0"/>
                <a:ea typeface="Quattrocento Sans"/>
                <a:cs typeface="Segoe UI" panose="020B0502040204020203" pitchFamily="34" charset="0"/>
                <a:sym typeface="Quattrocento Sans"/>
              </a:rPr>
              <a:t>The insurance underwriter must have the best interest of the insurance company in mind before initiating an underwriting activity. He or she must strive to minimize the loss factor of an insurance company while conducting his assessment. Along with loss minimization, the underwriter should also keep an eye on the profitability factor of underwriting an insurance policy.</a:t>
            </a:r>
            <a:endParaRPr sz="16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endParaRPr sz="1600" b="0" i="0"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1" i="0" dirty="0">
                <a:solidFill>
                  <a:srgbClr val="000000"/>
                </a:solidFill>
                <a:latin typeface="Segoe UI" panose="020B0502040204020203" pitchFamily="34" charset="0"/>
                <a:ea typeface="Quattrocento Sans"/>
                <a:cs typeface="Segoe UI" panose="020B0502040204020203" pitchFamily="34" charset="0"/>
                <a:sym typeface="Quattrocento Sans"/>
              </a:rPr>
              <a:t>2.) Known Hazards</a:t>
            </a:r>
            <a:endParaRPr sz="16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IN" sz="1600" b="0" i="0" dirty="0">
                <a:solidFill>
                  <a:srgbClr val="000000"/>
                </a:solidFill>
                <a:latin typeface="Segoe UI" panose="020B0502040204020203" pitchFamily="34" charset="0"/>
                <a:ea typeface="Quattrocento Sans"/>
                <a:cs typeface="Segoe UI" panose="020B0502040204020203" pitchFamily="34" charset="0"/>
                <a:sym typeface="Quattrocento Sans"/>
              </a:rPr>
              <a:t>There is implied risk when an insurance company issues an insurance policy. These risks are generally called known hazards. There are a number of known hazards that are associated with a particular client profile. The insurance underwriter must be cognizant of these known hazards while conducting the underwriting process.</a:t>
            </a:r>
            <a:endParaRPr sz="16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endParaRPr sz="1600" b="1" i="0"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1" i="0" dirty="0">
                <a:solidFill>
                  <a:srgbClr val="000000"/>
                </a:solidFill>
                <a:latin typeface="Segoe UI" panose="020B0502040204020203" pitchFamily="34" charset="0"/>
                <a:ea typeface="Quattrocento Sans"/>
                <a:cs typeface="Segoe UI" panose="020B0502040204020203" pitchFamily="34" charset="0"/>
                <a:sym typeface="Quattrocento Sans"/>
              </a:rPr>
              <a:t>3.) Information</a:t>
            </a:r>
            <a:endParaRPr sz="16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IN" sz="1600" b="0" i="0" dirty="0">
                <a:solidFill>
                  <a:srgbClr val="000000"/>
                </a:solidFill>
                <a:latin typeface="Segoe UI" panose="020B0502040204020203" pitchFamily="34" charset="0"/>
                <a:ea typeface="Quattrocento Sans"/>
                <a:cs typeface="Segoe UI" panose="020B0502040204020203" pitchFamily="34" charset="0"/>
                <a:sym typeface="Quattrocento Sans"/>
              </a:rPr>
              <a:t>An insurance underwriter must gather as much high quality information with respect to client profile, area of insurance, moral hazards, implicit and explicit risks, and beyond. Generally, an abundance of high quality data will lead to better risk profiling, which will lead to higher quality decision making, which would finally lead to more profits for the insurance company.</a:t>
            </a:r>
            <a:endParaRPr sz="1600" dirty="0">
              <a:latin typeface="Segoe UI" panose="020B0502040204020203" pitchFamily="34" charset="0"/>
              <a:cs typeface="Segoe UI"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1169248" y="956276"/>
            <a:ext cx="558324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Principles of underwriting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4" name="Google Shape;1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a:t>
            </a:fld>
            <a:endParaRPr/>
          </a:p>
        </p:txBody>
      </p:sp>
      <p:sp>
        <p:nvSpPr>
          <p:cNvPr id="145" name="Google Shape;145;p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1.1</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6" name="Google Shape;146;p5"/>
          <p:cNvSpPr txBox="1"/>
          <p:nvPr/>
        </p:nvSpPr>
        <p:spPr>
          <a:xfrm>
            <a:off x="1150034" y="1852988"/>
            <a:ext cx="9991579"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i="0" dirty="0">
                <a:solidFill>
                  <a:srgbClr val="000000"/>
                </a:solidFill>
                <a:latin typeface="Segoe UI" panose="020B0502040204020203" pitchFamily="34" charset="0"/>
                <a:ea typeface="Quattrocento Sans"/>
                <a:cs typeface="Segoe UI" panose="020B0502040204020203" pitchFamily="34" charset="0"/>
                <a:sym typeface="Quattrocento Sans"/>
              </a:rPr>
              <a:t>4.) Growth of Business</a:t>
            </a:r>
            <a:endParaRPr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IN" sz="1600" b="0" i="0" dirty="0">
                <a:solidFill>
                  <a:srgbClr val="000000"/>
                </a:solidFill>
                <a:latin typeface="Segoe UI" panose="020B0502040204020203" pitchFamily="34" charset="0"/>
                <a:ea typeface="Quattrocento Sans"/>
                <a:cs typeface="Segoe UI" panose="020B0502040204020203" pitchFamily="34" charset="0"/>
                <a:sym typeface="Quattrocento Sans"/>
              </a:rPr>
              <a:t>Underwriters should also keep an eye on business expansion, and calculated risk taking. An underwriter should not be so rigid in his approach that he misses opportunities of growth. One eye should be on effective risk profiling and the other eye should be on dynamism and business growth opportunities. It is a fine balancing act.</a:t>
            </a:r>
            <a:endParaRPr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endParaRPr sz="1600" b="1" i="0"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0" marR="0" lvl="0" indent="0" algn="l" rtl="0">
              <a:spcBef>
                <a:spcPts val="0"/>
              </a:spcBef>
              <a:spcAft>
                <a:spcPts val="0"/>
              </a:spcAft>
              <a:buNone/>
            </a:pPr>
            <a:r>
              <a:rPr lang="en-IN" sz="1600" b="1" i="0" dirty="0">
                <a:solidFill>
                  <a:srgbClr val="000000"/>
                </a:solidFill>
                <a:latin typeface="Segoe UI" panose="020B0502040204020203" pitchFamily="34" charset="0"/>
                <a:ea typeface="Quattrocento Sans"/>
                <a:cs typeface="Segoe UI" panose="020B0502040204020203" pitchFamily="34" charset="0"/>
                <a:sym typeface="Quattrocento Sans"/>
              </a:rPr>
              <a:t>5.) Solvency</a:t>
            </a:r>
            <a:endParaRPr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IN" sz="1600" b="0" i="0" dirty="0">
                <a:solidFill>
                  <a:srgbClr val="000000"/>
                </a:solidFill>
                <a:latin typeface="Segoe UI" panose="020B0502040204020203" pitchFamily="34" charset="0"/>
                <a:ea typeface="Quattrocento Sans"/>
                <a:cs typeface="Segoe UI" panose="020B0502040204020203" pitchFamily="34" charset="0"/>
                <a:sym typeface="Quattrocento Sans"/>
              </a:rPr>
              <a:t>It is absolutely imperative that an insurance company will only underwrite insurance contracts that it can service. At no point should the financial stability of a business be compromised on. Generally, this issue should not arise as there are regulators above insurance companies that exercise strict regulation.</a:t>
            </a:r>
            <a:endParaRPr dirty="0">
              <a:latin typeface="Segoe UI" panose="020B0502040204020203" pitchFamily="34" charset="0"/>
              <a:cs typeface="Segoe UI"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169248" y="956276"/>
            <a:ext cx="6793066"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Why is underwriting important?</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3" name="Google Shape;15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a:t>
            </a:fld>
            <a:endParaRPr/>
          </a:p>
        </p:txBody>
      </p:sp>
      <p:sp>
        <p:nvSpPr>
          <p:cNvPr id="154" name="Google Shape;154;p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1.2</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5" name="Google Shape;155;p6"/>
          <p:cNvSpPr txBox="1"/>
          <p:nvPr/>
        </p:nvSpPr>
        <p:spPr>
          <a:xfrm>
            <a:off x="1169248" y="2011568"/>
            <a:ext cx="971914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The </a:t>
            </a: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underwriting policy</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for life insurance aids your insurer in:</a:t>
            </a:r>
            <a:endParaRPr sz="1600" dirty="0">
              <a:solidFill>
                <a:schemeClr val="tx1"/>
              </a:solidFill>
              <a:latin typeface="Segoe UI" panose="020B0502040204020203" pitchFamily="34" charset="0"/>
              <a:cs typeface="Segoe UI" panose="020B0502040204020203" pitchFamily="34" charset="0"/>
            </a:endParaRPr>
          </a:p>
          <a:p>
            <a:pPr marL="0" marR="0" lvl="0" indent="0" algn="l" rtl="0">
              <a:spcBef>
                <a:spcPts val="0"/>
              </a:spcBef>
              <a:spcAft>
                <a:spcPts val="0"/>
              </a:spcAft>
              <a:buNone/>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342900" marR="0" lvl="0" indent="-342900" algn="l" rtl="0">
              <a:spcBef>
                <a:spcPts val="0"/>
              </a:spcBef>
              <a:spcAft>
                <a:spcPts val="0"/>
              </a:spcAft>
              <a:buClr>
                <a:srgbClr val="47494C"/>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Find out if you qualify for insurance coverage.</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47494C"/>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Decide how much insurance you can afford.</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rgbClr val="47494C"/>
              </a:buClr>
              <a:buSzPts val="1600"/>
              <a:buFont typeface="Arial"/>
              <a:buChar char="•"/>
            </a:pP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Set a premium for your insurance coverage that you can live with.</a:t>
            </a:r>
            <a:endParaRPr sz="1600"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1169247" y="956276"/>
            <a:ext cx="4809521"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Types of Underwriting</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2" name="Google Shape;16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a:t>
            </a:fld>
            <a:endParaRPr/>
          </a:p>
        </p:txBody>
      </p:sp>
      <p:sp>
        <p:nvSpPr>
          <p:cNvPr id="163" name="Google Shape;163;p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1.3</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2" name="Diagram 1">
            <a:extLst>
              <a:ext uri="{FF2B5EF4-FFF2-40B4-BE49-F238E27FC236}">
                <a16:creationId xmlns:a16="http://schemas.microsoft.com/office/drawing/2014/main" id="{B197A7DE-FC17-FD2A-AF3C-71ADABB63B4B}"/>
              </a:ext>
            </a:extLst>
          </p:cNvPr>
          <p:cNvGraphicFramePr/>
          <p:nvPr>
            <p:extLst>
              <p:ext uri="{D42A27DB-BD31-4B8C-83A1-F6EECF244321}">
                <p14:modId xmlns:p14="http://schemas.microsoft.com/office/powerpoint/2010/main" val="3751644423"/>
              </p:ext>
            </p:extLst>
          </p:nvPr>
        </p:nvGraphicFramePr>
        <p:xfrm>
          <a:off x="1318301" y="1903751"/>
          <a:ext cx="9555397" cy="3997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1169248" y="956276"/>
            <a:ext cx="808729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Underwriting process in Life insurance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9" name="Google Shape;17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a:t>
            </a:fld>
            <a:endParaRPr/>
          </a:p>
        </p:txBody>
      </p:sp>
      <p:sp>
        <p:nvSpPr>
          <p:cNvPr id="180" name="Google Shape;180;p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1.4</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181" name="Google Shape;181;p8"/>
          <p:cNvGrpSpPr/>
          <p:nvPr/>
        </p:nvGrpSpPr>
        <p:grpSpPr>
          <a:xfrm>
            <a:off x="1361722" y="1678954"/>
            <a:ext cx="9987105" cy="4817430"/>
            <a:chOff x="4972" y="-37304"/>
            <a:chExt cx="9987105" cy="4817430"/>
          </a:xfrm>
        </p:grpSpPr>
        <p:sp>
          <p:nvSpPr>
            <p:cNvPr id="182" name="Google Shape;182;p8"/>
            <p:cNvSpPr/>
            <p:nvPr/>
          </p:nvSpPr>
          <p:spPr>
            <a:xfrm>
              <a:off x="4972" y="42526"/>
              <a:ext cx="2260758" cy="6048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txBox="1"/>
            <p:nvPr/>
          </p:nvSpPr>
          <p:spPr>
            <a:xfrm>
              <a:off x="4972" y="42526"/>
              <a:ext cx="2260758" cy="403200"/>
            </a:xfrm>
            <a:prstGeom prst="rect">
              <a:avLst/>
            </a:prstGeom>
            <a:noFill/>
            <a:ln>
              <a:noFill/>
            </a:ln>
          </p:spPr>
          <p:txBody>
            <a:bodyPr spcFirstLastPara="1" wrap="square" lIns="99550" tIns="99550" rIns="99550" bIns="53325" anchor="t" anchorCtr="0">
              <a:noAutofit/>
            </a:bodyPr>
            <a:lstStyle/>
            <a:p>
              <a:pPr marL="0" marR="0" lvl="0" indent="0" algn="l" rtl="0">
                <a:lnSpc>
                  <a:spcPct val="90000"/>
                </a:lnSpc>
                <a:spcBef>
                  <a:spcPts val="0"/>
                </a:spcBef>
                <a:spcAft>
                  <a:spcPts val="0"/>
                </a:spcAft>
                <a:buClr>
                  <a:schemeClr val="lt1"/>
                </a:buClr>
                <a:buSzPts val="1400"/>
                <a:buFont typeface="Quattrocento Sans"/>
                <a:buNone/>
              </a:pPr>
              <a:r>
                <a:rPr lang="en-IN" sz="1400" b="1" i="0">
                  <a:solidFill>
                    <a:schemeClr val="lt1"/>
                  </a:solidFill>
                  <a:latin typeface="Quattrocento Sans"/>
                  <a:ea typeface="Quattrocento Sans"/>
                  <a:cs typeface="Quattrocento Sans"/>
                  <a:sym typeface="Quattrocento Sans"/>
                </a:rPr>
                <a:t>Proposal form review</a:t>
              </a:r>
              <a:endParaRPr sz="1400">
                <a:solidFill>
                  <a:schemeClr val="lt1"/>
                </a:solidFill>
                <a:latin typeface="Quattrocento Sans"/>
                <a:ea typeface="Quattrocento Sans"/>
                <a:cs typeface="Quattrocento Sans"/>
                <a:sym typeface="Quattrocento Sans"/>
              </a:endParaRPr>
            </a:p>
          </p:txBody>
        </p:sp>
        <p:sp>
          <p:nvSpPr>
            <p:cNvPr id="184" name="Google Shape;184;p8"/>
            <p:cNvSpPr/>
            <p:nvPr/>
          </p:nvSpPr>
          <p:spPr>
            <a:xfrm>
              <a:off x="468019" y="445726"/>
              <a:ext cx="2260758" cy="4334400"/>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txBox="1"/>
            <p:nvPr/>
          </p:nvSpPr>
          <p:spPr>
            <a:xfrm>
              <a:off x="534234" y="511941"/>
              <a:ext cx="2128328" cy="420197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IN" sz="1400" b="0" i="0" u="none" strike="noStrike" cap="none" dirty="0">
                  <a:solidFill>
                    <a:schemeClr val="dk1"/>
                  </a:solidFill>
                  <a:latin typeface="Quattrocento Sans"/>
                  <a:ea typeface="Quattrocento Sans"/>
                  <a:cs typeface="Quattrocento Sans"/>
                  <a:sym typeface="Quattrocento Sans"/>
                </a:rPr>
                <a:t>The insurer will review the completed proposal form for accuracy first. This form requires careful completion.</a:t>
              </a:r>
              <a:endParaRPr sz="1400" b="0" i="0" u="none" strike="noStrike" cap="none" dirty="0">
                <a:solidFill>
                  <a:schemeClr val="dk1"/>
                </a:solidFill>
                <a:latin typeface="Quattrocento Sans"/>
                <a:ea typeface="Quattrocento Sans"/>
                <a:cs typeface="Quattrocento Sans"/>
                <a:sym typeface="Quattrocento Sans"/>
              </a:endParaRPr>
            </a:p>
            <a:p>
              <a:pPr marL="114300" marR="0" lvl="1" indent="-114300" algn="l" rtl="0">
                <a:lnSpc>
                  <a:spcPct val="90000"/>
                </a:lnSpc>
                <a:spcBef>
                  <a:spcPts val="210"/>
                </a:spcBef>
                <a:spcAft>
                  <a:spcPts val="0"/>
                </a:spcAft>
                <a:buClr>
                  <a:schemeClr val="dk1"/>
                </a:buClr>
                <a:buSzPts val="1400"/>
                <a:buFont typeface="Arial"/>
                <a:buChar char="•"/>
              </a:pPr>
              <a:r>
                <a:rPr lang="en-IN" sz="1400" b="0" i="0" u="none" strike="noStrike" cap="none" dirty="0">
                  <a:solidFill>
                    <a:schemeClr val="dk1"/>
                  </a:solidFill>
                  <a:latin typeface="Quattrocento Sans"/>
                  <a:ea typeface="Quattrocento Sans"/>
                  <a:cs typeface="Quattrocento Sans"/>
                  <a:sym typeface="Quattrocento Sans"/>
                </a:rPr>
                <a:t>The insurer verifies the supporting papers.</a:t>
              </a:r>
              <a:endParaRPr dirty="0"/>
            </a:p>
            <a:p>
              <a:pPr marL="114300" marR="0" lvl="1" indent="-114300" algn="l" rtl="0">
                <a:lnSpc>
                  <a:spcPct val="90000"/>
                </a:lnSpc>
                <a:spcBef>
                  <a:spcPts val="210"/>
                </a:spcBef>
                <a:spcAft>
                  <a:spcPts val="0"/>
                </a:spcAft>
                <a:buClr>
                  <a:schemeClr val="dk1"/>
                </a:buClr>
                <a:buSzPts val="1400"/>
                <a:buFont typeface="Arial"/>
                <a:buChar char="•"/>
              </a:pPr>
              <a:r>
                <a:rPr lang="en-IN" sz="1400" b="0" i="0" u="none" strike="noStrike" cap="none" dirty="0">
                  <a:solidFill>
                    <a:schemeClr val="dk1"/>
                  </a:solidFill>
                  <a:latin typeface="Quattrocento Sans"/>
                  <a:ea typeface="Quattrocento Sans"/>
                  <a:cs typeface="Quattrocento Sans"/>
                  <a:sym typeface="Quattrocento Sans"/>
                </a:rPr>
                <a:t>The underwriting procedure follows verification of the application's details.</a:t>
              </a:r>
              <a:endParaRPr dirty="0"/>
            </a:p>
            <a:p>
              <a:pPr marL="114300" marR="0" lvl="1" indent="-114300" algn="l" rtl="0">
                <a:lnSpc>
                  <a:spcPct val="90000"/>
                </a:lnSpc>
                <a:spcBef>
                  <a:spcPts val="210"/>
                </a:spcBef>
                <a:spcAft>
                  <a:spcPts val="0"/>
                </a:spcAft>
                <a:buClr>
                  <a:schemeClr val="dk1"/>
                </a:buClr>
                <a:buSzPts val="1400"/>
                <a:buFont typeface="Arial"/>
                <a:buChar char="•"/>
              </a:pPr>
              <a:r>
                <a:rPr lang="en-IN" sz="1400" b="0" i="0" u="none" strike="noStrike" cap="none" dirty="0">
                  <a:solidFill>
                    <a:schemeClr val="dk1"/>
                  </a:solidFill>
                  <a:latin typeface="Quattrocento Sans"/>
                  <a:ea typeface="Quattrocento Sans"/>
                  <a:cs typeface="Quattrocento Sans"/>
                  <a:sym typeface="Quattrocento Sans"/>
                </a:rPr>
                <a:t>When you apply for an insurance policy, the underwriter evaluates your financial stability to see if you can afford the premium.</a:t>
              </a:r>
              <a:endParaRPr dirty="0"/>
            </a:p>
          </p:txBody>
        </p:sp>
        <p:sp>
          <p:nvSpPr>
            <p:cNvPr id="186" name="Google Shape;186;p8"/>
            <p:cNvSpPr/>
            <p:nvPr/>
          </p:nvSpPr>
          <p:spPr>
            <a:xfrm>
              <a:off x="2608453" y="-37304"/>
              <a:ext cx="726572" cy="56286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txBox="1"/>
            <p:nvPr/>
          </p:nvSpPr>
          <p:spPr>
            <a:xfrm>
              <a:off x="2608453" y="75269"/>
              <a:ext cx="557713" cy="3377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188" name="Google Shape;188;p8"/>
            <p:cNvSpPr/>
            <p:nvPr/>
          </p:nvSpPr>
          <p:spPr>
            <a:xfrm>
              <a:off x="3636622" y="42526"/>
              <a:ext cx="2260758" cy="6048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txBox="1"/>
            <p:nvPr/>
          </p:nvSpPr>
          <p:spPr>
            <a:xfrm>
              <a:off x="3636622" y="42526"/>
              <a:ext cx="2260758" cy="403200"/>
            </a:xfrm>
            <a:prstGeom prst="rect">
              <a:avLst/>
            </a:prstGeom>
            <a:noFill/>
            <a:ln>
              <a:noFill/>
            </a:ln>
          </p:spPr>
          <p:txBody>
            <a:bodyPr spcFirstLastPara="1" wrap="square" lIns="99550" tIns="99550" rIns="99550" bIns="53325" anchor="t" anchorCtr="0">
              <a:noAutofit/>
            </a:bodyPr>
            <a:lstStyle/>
            <a:p>
              <a:pPr marL="0" marR="0" lvl="0" indent="0" algn="l" rtl="0">
                <a:lnSpc>
                  <a:spcPct val="90000"/>
                </a:lnSpc>
                <a:spcBef>
                  <a:spcPts val="0"/>
                </a:spcBef>
                <a:spcAft>
                  <a:spcPts val="0"/>
                </a:spcAft>
                <a:buClr>
                  <a:schemeClr val="lt1"/>
                </a:buClr>
                <a:buSzPts val="1400"/>
                <a:buFont typeface="Quattrocento Sans"/>
                <a:buNone/>
              </a:pPr>
              <a:r>
                <a:rPr lang="en-IN" sz="1400" b="1" i="0">
                  <a:solidFill>
                    <a:schemeClr val="lt1"/>
                  </a:solidFill>
                  <a:latin typeface="Quattrocento Sans"/>
                  <a:ea typeface="Quattrocento Sans"/>
                  <a:cs typeface="Quattrocento Sans"/>
                  <a:sym typeface="Quattrocento Sans"/>
                </a:rPr>
                <a:t>Medical examination</a:t>
              </a:r>
              <a:endParaRPr sz="1400">
                <a:solidFill>
                  <a:schemeClr val="lt1"/>
                </a:solidFill>
                <a:latin typeface="Quattrocento Sans"/>
                <a:ea typeface="Quattrocento Sans"/>
                <a:cs typeface="Quattrocento Sans"/>
                <a:sym typeface="Quattrocento Sans"/>
              </a:endParaRPr>
            </a:p>
          </p:txBody>
        </p:sp>
        <p:sp>
          <p:nvSpPr>
            <p:cNvPr id="190" name="Google Shape;190;p8"/>
            <p:cNvSpPr/>
            <p:nvPr/>
          </p:nvSpPr>
          <p:spPr>
            <a:xfrm>
              <a:off x="4099669" y="445726"/>
              <a:ext cx="2260758" cy="4334400"/>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txBox="1"/>
            <p:nvPr/>
          </p:nvSpPr>
          <p:spPr>
            <a:xfrm>
              <a:off x="4165884" y="511941"/>
              <a:ext cx="2128328" cy="420197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IN" sz="1400" b="0" i="0" u="none" strike="noStrike" cap="none">
                  <a:solidFill>
                    <a:schemeClr val="dk1"/>
                  </a:solidFill>
                  <a:latin typeface="Quattrocento Sans"/>
                  <a:ea typeface="Quattrocento Sans"/>
                  <a:cs typeface="Quattrocento Sans"/>
                  <a:sym typeface="Quattrocento Sans"/>
                </a:rPr>
                <a:t>If your insurance policy needs verification of your health, the medical exam results will be reviewed.</a:t>
              </a:r>
              <a:endParaRPr sz="1400" b="0" i="0" u="none" strike="noStrike" cap="none">
                <a:solidFill>
                  <a:schemeClr val="dk1"/>
                </a:solidFill>
                <a:latin typeface="Quattrocento Sans"/>
                <a:ea typeface="Quattrocento Sans"/>
                <a:cs typeface="Quattrocento Sans"/>
                <a:sym typeface="Quattrocento Sans"/>
              </a:endParaRPr>
            </a:p>
            <a:p>
              <a:pPr marL="114300" marR="0" lvl="1" indent="-114300" algn="l" rtl="0">
                <a:lnSpc>
                  <a:spcPct val="90000"/>
                </a:lnSpc>
                <a:spcBef>
                  <a:spcPts val="210"/>
                </a:spcBef>
                <a:spcAft>
                  <a:spcPts val="0"/>
                </a:spcAft>
                <a:buClr>
                  <a:schemeClr val="dk1"/>
                </a:buClr>
                <a:buSzPts val="1400"/>
                <a:buFont typeface="Arial"/>
                <a:buChar char="•"/>
              </a:pPr>
              <a:r>
                <a:rPr lang="en-IN" sz="1400" b="0" i="0" u="none" strike="noStrike" cap="none">
                  <a:solidFill>
                    <a:schemeClr val="dk1"/>
                  </a:solidFill>
                  <a:latin typeface="Quattrocento Sans"/>
                  <a:ea typeface="Quattrocento Sans"/>
                  <a:cs typeface="Quattrocento Sans"/>
                  <a:sym typeface="Quattrocento Sans"/>
                </a:rPr>
                <a:t>The underwriter evaluates the medical reports, which may include the results of a blood test, a drug test, and some basic measures (height, weight, and body mass index), before deciding whether or not to approve the insurance policy.</a:t>
              </a:r>
              <a:endParaRPr/>
            </a:p>
          </p:txBody>
        </p:sp>
        <p:sp>
          <p:nvSpPr>
            <p:cNvPr id="192" name="Google Shape;192;p8"/>
            <p:cNvSpPr/>
            <p:nvPr/>
          </p:nvSpPr>
          <p:spPr>
            <a:xfrm>
              <a:off x="6240103" y="-37304"/>
              <a:ext cx="726572" cy="56286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txBox="1"/>
            <p:nvPr/>
          </p:nvSpPr>
          <p:spPr>
            <a:xfrm>
              <a:off x="6240103" y="75269"/>
              <a:ext cx="557713" cy="3377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194" name="Google Shape;194;p8"/>
            <p:cNvSpPr/>
            <p:nvPr/>
          </p:nvSpPr>
          <p:spPr>
            <a:xfrm>
              <a:off x="7268272" y="42526"/>
              <a:ext cx="2260758" cy="6048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7268272" y="42526"/>
              <a:ext cx="2260758" cy="403200"/>
            </a:xfrm>
            <a:prstGeom prst="rect">
              <a:avLst/>
            </a:prstGeom>
            <a:noFill/>
            <a:ln>
              <a:noFill/>
            </a:ln>
          </p:spPr>
          <p:txBody>
            <a:bodyPr spcFirstLastPara="1" wrap="square" lIns="99550" tIns="99550" rIns="99550" bIns="53325" anchor="t" anchorCtr="0">
              <a:noAutofit/>
            </a:bodyPr>
            <a:lstStyle/>
            <a:p>
              <a:pPr marL="0" marR="0" lvl="0" indent="0" algn="l" rtl="0">
                <a:lnSpc>
                  <a:spcPct val="90000"/>
                </a:lnSpc>
                <a:spcBef>
                  <a:spcPts val="0"/>
                </a:spcBef>
                <a:spcAft>
                  <a:spcPts val="0"/>
                </a:spcAft>
                <a:buClr>
                  <a:schemeClr val="lt1"/>
                </a:buClr>
                <a:buSzPts val="1400"/>
                <a:buFont typeface="Quattrocento Sans"/>
                <a:buNone/>
              </a:pPr>
              <a:r>
                <a:rPr lang="en-IN" sz="1400" b="1" i="0">
                  <a:solidFill>
                    <a:schemeClr val="lt1"/>
                  </a:solidFill>
                  <a:latin typeface="Quattrocento Sans"/>
                  <a:ea typeface="Quattrocento Sans"/>
                  <a:cs typeface="Quattrocento Sans"/>
                  <a:sym typeface="Quattrocento Sans"/>
                </a:rPr>
                <a:t>Final approval</a:t>
              </a:r>
              <a:endParaRPr sz="1400">
                <a:solidFill>
                  <a:schemeClr val="lt1"/>
                </a:solidFill>
                <a:latin typeface="Quattrocento Sans"/>
                <a:ea typeface="Quattrocento Sans"/>
                <a:cs typeface="Quattrocento Sans"/>
                <a:sym typeface="Quattrocento Sans"/>
              </a:endParaRPr>
            </a:p>
          </p:txBody>
        </p:sp>
        <p:sp>
          <p:nvSpPr>
            <p:cNvPr id="196" name="Google Shape;196;p8"/>
            <p:cNvSpPr/>
            <p:nvPr/>
          </p:nvSpPr>
          <p:spPr>
            <a:xfrm>
              <a:off x="7731319" y="445726"/>
              <a:ext cx="2260758" cy="4334400"/>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7797534" y="511941"/>
              <a:ext cx="2128328" cy="420197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IN" sz="1400" b="0" i="0" u="none" strike="noStrike" cap="none">
                  <a:solidFill>
                    <a:schemeClr val="dk1"/>
                  </a:solidFill>
                  <a:latin typeface="Quattrocento Sans"/>
                  <a:ea typeface="Quattrocento Sans"/>
                  <a:cs typeface="Quattrocento Sans"/>
                  <a:sym typeface="Quattrocento Sans"/>
                </a:rPr>
                <a:t>The underwriting procedure may take between three to eight weeks.</a:t>
              </a:r>
              <a:endParaRPr sz="1400" b="0" i="0" u="none" strike="noStrike" cap="none">
                <a:solidFill>
                  <a:schemeClr val="dk1"/>
                </a:solidFill>
                <a:latin typeface="Quattrocento Sans"/>
                <a:ea typeface="Quattrocento Sans"/>
                <a:cs typeface="Quattrocento Sans"/>
                <a:sym typeface="Quattrocento Sans"/>
              </a:endParaRPr>
            </a:p>
            <a:p>
              <a:pPr marL="114300" marR="0" lvl="1" indent="-114300" algn="l" rtl="0">
                <a:lnSpc>
                  <a:spcPct val="90000"/>
                </a:lnSpc>
                <a:spcBef>
                  <a:spcPts val="210"/>
                </a:spcBef>
                <a:spcAft>
                  <a:spcPts val="0"/>
                </a:spcAft>
                <a:buClr>
                  <a:schemeClr val="dk1"/>
                </a:buClr>
                <a:buSzPts val="1400"/>
                <a:buFont typeface="Arial"/>
                <a:buChar char="•"/>
              </a:pPr>
              <a:r>
                <a:rPr lang="en-IN" sz="1400" b="0" i="0" u="none" strike="noStrike" cap="none">
                  <a:solidFill>
                    <a:schemeClr val="dk1"/>
                  </a:solidFill>
                  <a:latin typeface="Quattrocento Sans"/>
                  <a:ea typeface="Quattrocento Sans"/>
                  <a:cs typeface="Quattrocento Sans"/>
                  <a:sym typeface="Quattrocento Sans"/>
                </a:rPr>
                <a:t>Once all the information has been verified, the insurance application is either accepted or denied.</a:t>
              </a:r>
              <a:endParaRPr/>
            </a:p>
            <a:p>
              <a:pPr marL="114300" marR="0" lvl="1" indent="-114300" algn="l" rtl="0">
                <a:lnSpc>
                  <a:spcPct val="90000"/>
                </a:lnSpc>
                <a:spcBef>
                  <a:spcPts val="210"/>
                </a:spcBef>
                <a:spcAft>
                  <a:spcPts val="0"/>
                </a:spcAft>
                <a:buClr>
                  <a:schemeClr val="dk1"/>
                </a:buClr>
                <a:buSzPts val="1400"/>
                <a:buFont typeface="Arial"/>
                <a:buChar char="•"/>
              </a:pPr>
              <a:r>
                <a:rPr lang="en-IN" sz="1400" b="0" i="0" u="none" strike="noStrike" cap="none">
                  <a:solidFill>
                    <a:schemeClr val="dk1"/>
                  </a:solidFill>
                  <a:latin typeface="Quattrocento Sans"/>
                  <a:ea typeface="Quattrocento Sans"/>
                  <a:cs typeface="Quattrocento Sans"/>
                  <a:sym typeface="Quattrocento Sans"/>
                </a:rPr>
                <a:t>If the application is accepted, the premium and policy are confirmed.</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1169248" y="956276"/>
            <a:ext cx="9353386"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Underwriting process in General insurance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4" name="Google Shape;20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a:t>
            </a:fld>
            <a:endParaRPr/>
          </a:p>
        </p:txBody>
      </p:sp>
      <p:sp>
        <p:nvSpPr>
          <p:cNvPr id="205" name="Google Shape;205;p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1.5</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6" name="Google Shape;206;p9"/>
          <p:cNvSpPr txBox="1"/>
          <p:nvPr/>
        </p:nvSpPr>
        <p:spPr>
          <a:xfrm>
            <a:off x="1169247" y="1871003"/>
            <a:ext cx="10028636" cy="4278094"/>
          </a:xfrm>
          <a:prstGeom prst="rect">
            <a:avLst/>
          </a:prstGeom>
          <a:noFill/>
          <a:ln>
            <a:noFill/>
          </a:ln>
        </p:spPr>
        <p:txBody>
          <a:bodyPr spcFirstLastPara="1" wrap="square" lIns="91425" tIns="45700" rIns="91425" bIns="45700" anchor="t" anchorCtr="0">
            <a:spAutoFit/>
          </a:bodyPr>
          <a:lstStyle/>
          <a:p>
            <a:pPr marL="0" marR="0" lvl="0" indent="-101600" algn="l" rtl="0">
              <a:spcBef>
                <a:spcPts val="0"/>
              </a:spcBef>
              <a:spcAft>
                <a:spcPts val="0"/>
              </a:spcAft>
              <a:buClr>
                <a:srgbClr val="374151"/>
              </a:buClr>
              <a:buSzPts val="1600"/>
              <a:buFont typeface="Calibri"/>
              <a:buAutoNum type="arabicPeriod"/>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Application and Information Gathering</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The first step is to obtain relevant information from the applicant or the insurance intermediary. This includes completing an application form that captures details about the insured party, the nature of the risk, desired coverage, and any previous claims history. </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chemeClr val="dk1"/>
              </a:buClr>
              <a:buSzPts val="1600"/>
              <a:buFont typeface="+mj-lt"/>
              <a:buAutoNum type="arabicPeriod"/>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0" marR="0" lvl="0" indent="-101600" algn="l" rtl="0">
              <a:spcBef>
                <a:spcPts val="0"/>
              </a:spcBef>
              <a:spcAft>
                <a:spcPts val="0"/>
              </a:spcAft>
              <a:buClr>
                <a:srgbClr val="374151"/>
              </a:buClr>
              <a:buSzPts val="1600"/>
              <a:buFont typeface="Calibri"/>
              <a:buAutoNum type="arabicPeriod"/>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Risk Assessment</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Underwriters assess the risk presented by the applicant based on the information gathered. They </a:t>
            </a:r>
            <a:r>
              <a:rPr lang="en-IN" sz="1600" b="0" i="0" dirty="0" err="1">
                <a:solidFill>
                  <a:schemeClr val="tx1"/>
                </a:solidFill>
                <a:latin typeface="Segoe UI" panose="020B0502040204020203" pitchFamily="34" charset="0"/>
                <a:ea typeface="Quattrocento Sans"/>
                <a:cs typeface="Segoe UI" panose="020B0502040204020203" pitchFamily="34" charset="0"/>
                <a:sym typeface="Quattrocento Sans"/>
              </a:rPr>
              <a:t>analyze</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factors such as the nature of the risk, its location, the applicant's experience and qualifications, the loss history, and any other relevant factors. This evaluation helps in determining the insurability of the risk and the level of coverage that can be provided.</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chemeClr val="dk1"/>
              </a:buClr>
              <a:buSzPts val="1600"/>
              <a:buFont typeface="+mj-lt"/>
              <a:buAutoNum type="arabicPeriod"/>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0" marR="0" lvl="0" indent="-101600" algn="l" rtl="0">
              <a:spcBef>
                <a:spcPts val="0"/>
              </a:spcBef>
              <a:spcAft>
                <a:spcPts val="0"/>
              </a:spcAft>
              <a:buClr>
                <a:srgbClr val="374151"/>
              </a:buClr>
              <a:buSzPts val="1600"/>
              <a:buFont typeface="Calibri"/>
              <a:buAutoNum type="arabicPeriod"/>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Underwriting Guidelines</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Insurance companies typically have underwriting guidelines that outline the acceptable levels of risk and the specific criteria for providing coverage. Underwriters refer to these guidelines to ensure consistency and compliance during the assessment process.</a:t>
            </a:r>
            <a:endParaRPr sz="1600" dirty="0">
              <a:solidFill>
                <a:schemeClr val="tx1"/>
              </a:solidFill>
              <a:latin typeface="Segoe UI" panose="020B0502040204020203" pitchFamily="34" charset="0"/>
              <a:cs typeface="Segoe UI" panose="020B0502040204020203" pitchFamily="34" charset="0"/>
            </a:endParaRPr>
          </a:p>
          <a:p>
            <a:pPr marL="342900" marR="0" lvl="0" indent="-342900" algn="l" rtl="0">
              <a:spcBef>
                <a:spcPts val="0"/>
              </a:spcBef>
              <a:spcAft>
                <a:spcPts val="0"/>
              </a:spcAft>
              <a:buClr>
                <a:schemeClr val="dk1"/>
              </a:buClr>
              <a:buSzPts val="1600"/>
              <a:buFont typeface="+mj-lt"/>
              <a:buAutoNum type="arabicPeriod"/>
            </a:pPr>
            <a:endParaRPr sz="1600" b="0" i="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0" marR="0" lvl="0" indent="-101600" algn="l" rtl="0">
              <a:spcBef>
                <a:spcPts val="0"/>
              </a:spcBef>
              <a:spcAft>
                <a:spcPts val="0"/>
              </a:spcAft>
              <a:buClr>
                <a:srgbClr val="374151"/>
              </a:buClr>
              <a:buSzPts val="1600"/>
              <a:buFont typeface="Calibri"/>
              <a:buAutoNum type="arabicPeriod"/>
            </a:pPr>
            <a:r>
              <a:rPr lang="en-IN" sz="1600" b="1" i="0" dirty="0">
                <a:solidFill>
                  <a:schemeClr val="tx1"/>
                </a:solidFill>
                <a:latin typeface="Segoe UI" panose="020B0502040204020203" pitchFamily="34" charset="0"/>
                <a:ea typeface="Quattrocento Sans"/>
                <a:cs typeface="Segoe UI" panose="020B0502040204020203" pitchFamily="34" charset="0"/>
                <a:sym typeface="Quattrocento Sans"/>
              </a:rPr>
              <a:t>Pricing and Rating</a:t>
            </a:r>
            <a:r>
              <a:rPr lang="en-IN" sz="1600" b="0" i="0" dirty="0">
                <a:solidFill>
                  <a:schemeClr val="tx1"/>
                </a:solidFill>
                <a:latin typeface="Segoe UI" panose="020B0502040204020203" pitchFamily="34" charset="0"/>
                <a:ea typeface="Quattrocento Sans"/>
                <a:cs typeface="Segoe UI" panose="020B0502040204020203" pitchFamily="34" charset="0"/>
                <a:sym typeface="Quattrocento Sans"/>
              </a:rPr>
              <a:t>: Underwriters determine the appropriate premium to charge for the insurance coverage. This involves evaluating the potential cost of claims, considering factors such as the risk exposure, historical loss experience, market conditions, and the company's pricing strategy. Underwriters use actuarial techniques, statistical models, and rating manuals to arrive at a fair and competitive premium.</a:t>
            </a:r>
            <a:endParaRPr sz="1600"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theme/theme1.xml><?xml version="1.0" encoding="utf-8"?>
<a:theme xmlns:a="http://schemas.openxmlformats.org/drawingml/2006/main"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1738</Words>
  <Application>Microsoft Office PowerPoint</Application>
  <PresentationFormat>Widescreen</PresentationFormat>
  <Paragraphs>144</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Segoe UI</vt:lpstr>
      <vt:lpstr>Lora</vt:lpstr>
      <vt:lpstr>Helvetica Neue</vt:lpstr>
      <vt:lpstr>Roboto Light</vt:lpstr>
      <vt:lpstr>Calibri</vt:lpstr>
      <vt:lpstr>Microsoft Sans Serif</vt:lpstr>
      <vt:lpstr>Arial</vt:lpstr>
      <vt:lpstr>Quattrocento Sans</vt:lpstr>
      <vt:lpstr>Noto Sans Symbols</vt:lpstr>
      <vt:lpstr>IAQS PPT- Zil_ Final</vt:lpstr>
      <vt:lpstr>PowerPoint Presentation</vt:lpstr>
      <vt:lpstr>Today’s Agenda</vt:lpstr>
      <vt:lpstr>Define underwriting </vt:lpstr>
      <vt:lpstr>Principles of underwriting </vt:lpstr>
      <vt:lpstr>Principles of underwriting </vt:lpstr>
      <vt:lpstr>Why is underwriting important?</vt:lpstr>
      <vt:lpstr>Types of Underwriting</vt:lpstr>
      <vt:lpstr>Underwriting process in Life insurance </vt:lpstr>
      <vt:lpstr>Underwriting process in General insurance </vt:lpstr>
      <vt:lpstr>Underwriting process in General insurance </vt:lpstr>
      <vt:lpstr>Factors that influence underwriting decisions </vt:lpstr>
      <vt:lpstr>Risks involved in underwriting process </vt:lpstr>
      <vt:lpstr>Risks involved in underwriting process </vt:lpstr>
      <vt:lpstr>Risks involved in underwriting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lokesh</dc:creator>
  <cp:lastModifiedBy>Vinkal jain</cp:lastModifiedBy>
  <cp:revision>1</cp:revision>
  <dcterms:created xsi:type="dcterms:W3CDTF">2019-12-10T16:16:08Z</dcterms:created>
  <dcterms:modified xsi:type="dcterms:W3CDTF">2023-10-27T14:38:38Z</dcterms:modified>
</cp:coreProperties>
</file>