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1"/>
  </p:notesMasterIdLst>
  <p:sldIdLst>
    <p:sldId id="265" r:id="rId2"/>
    <p:sldId id="256" r:id="rId3"/>
    <p:sldId id="258" r:id="rId4"/>
    <p:sldId id="259" r:id="rId5"/>
    <p:sldId id="261" r:id="rId6"/>
    <p:sldId id="260"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notesViewPr>
    <p:cSldViewPr snapToGrid="0">
      <p:cViewPr varScale="1">
        <p:scale>
          <a:sx n="65" d="100"/>
          <a:sy n="65" d="100"/>
        </p:scale>
        <p:origin x="315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469599-90CD-4BBC-95DF-BEA3E571BB0E}" type="datetimeFigureOut">
              <a:rPr lang="en-IN" smtClean="0"/>
              <a:t>25-12-2021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021BA6-6C52-4513-BD16-EDD76DB9E708}" type="slidenum">
              <a:rPr lang="en-IN" smtClean="0"/>
              <a:t>‹#›</a:t>
            </a:fld>
            <a:endParaRPr lang="en-IN"/>
          </a:p>
        </p:txBody>
      </p:sp>
    </p:spTree>
    <p:extLst>
      <p:ext uri="{BB962C8B-B14F-4D97-AF65-F5344CB8AC3E}">
        <p14:creationId xmlns:p14="http://schemas.microsoft.com/office/powerpoint/2010/main" val="1011165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668F95-E2A4-4FD9-925C-5763B34D2829}" type="datetimeFigureOut">
              <a:rPr lang="en-IN" smtClean="0"/>
              <a:t>25-12-2021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74019142-991D-43BD-9C05-F9B222B94B1E}" type="slidenum">
              <a:rPr lang="en-IN" smtClean="0"/>
              <a:t>‹#›</a:t>
            </a:fld>
            <a:endParaRPr lang="en-IN"/>
          </a:p>
        </p:txBody>
      </p:sp>
    </p:spTree>
    <p:extLst>
      <p:ext uri="{BB962C8B-B14F-4D97-AF65-F5344CB8AC3E}">
        <p14:creationId xmlns:p14="http://schemas.microsoft.com/office/powerpoint/2010/main" val="3785143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668F95-E2A4-4FD9-925C-5763B34D2829}" type="datetimeFigureOut">
              <a:rPr lang="en-IN" smtClean="0"/>
              <a:t>25-12-2021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019142-991D-43BD-9C05-F9B222B94B1E}" type="slidenum">
              <a:rPr lang="en-IN" smtClean="0"/>
              <a:t>‹#›</a:t>
            </a:fld>
            <a:endParaRPr lang="en-IN"/>
          </a:p>
        </p:txBody>
      </p:sp>
    </p:spTree>
    <p:extLst>
      <p:ext uri="{BB962C8B-B14F-4D97-AF65-F5344CB8AC3E}">
        <p14:creationId xmlns:p14="http://schemas.microsoft.com/office/powerpoint/2010/main" val="2308481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668F95-E2A4-4FD9-925C-5763B34D2829}" type="datetimeFigureOut">
              <a:rPr lang="en-IN" smtClean="0"/>
              <a:t>25-12-2021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019142-991D-43BD-9C05-F9B222B94B1E}" type="slidenum">
              <a:rPr lang="en-IN" smtClean="0"/>
              <a:t>‹#›</a:t>
            </a:fld>
            <a:endParaRPr lang="en-IN"/>
          </a:p>
        </p:txBody>
      </p:sp>
    </p:spTree>
    <p:extLst>
      <p:ext uri="{BB962C8B-B14F-4D97-AF65-F5344CB8AC3E}">
        <p14:creationId xmlns:p14="http://schemas.microsoft.com/office/powerpoint/2010/main" val="922763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668F95-E2A4-4FD9-925C-5763B34D2829}" type="datetimeFigureOut">
              <a:rPr lang="en-IN" smtClean="0"/>
              <a:t>25-12-2021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019142-991D-43BD-9C05-F9B222B94B1E}" type="slidenum">
              <a:rPr lang="en-IN" smtClean="0"/>
              <a:t>‹#›</a:t>
            </a:fld>
            <a:endParaRPr lang="en-IN"/>
          </a:p>
        </p:txBody>
      </p:sp>
    </p:spTree>
    <p:extLst>
      <p:ext uri="{BB962C8B-B14F-4D97-AF65-F5344CB8AC3E}">
        <p14:creationId xmlns:p14="http://schemas.microsoft.com/office/powerpoint/2010/main" val="116793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87668F95-E2A4-4FD9-925C-5763B34D2829}" type="datetimeFigureOut">
              <a:rPr lang="en-IN" smtClean="0"/>
              <a:t>25-12-2021</a:t>
            </a:fld>
            <a:endParaRPr lang="en-IN"/>
          </a:p>
        </p:txBody>
      </p:sp>
      <p:sp>
        <p:nvSpPr>
          <p:cNvPr id="5" name="Footer Placeholder 4"/>
          <p:cNvSpPr>
            <a:spLocks noGrp="1"/>
          </p:cNvSpPr>
          <p:nvPr>
            <p:ph type="ftr" sz="quarter" idx="11"/>
          </p:nvPr>
        </p:nvSpPr>
        <p:spPr>
          <a:xfrm>
            <a:off x="2182708" y="6272784"/>
            <a:ext cx="6327648" cy="365125"/>
          </a:xfrm>
        </p:spPr>
        <p:txBody>
          <a:bodyPr/>
          <a:lstStyle/>
          <a:p>
            <a:endParaRPr lang="en-IN"/>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74019142-991D-43BD-9C05-F9B222B94B1E}" type="slidenum">
              <a:rPr lang="en-IN" smtClean="0"/>
              <a:t>‹#›</a:t>
            </a:fld>
            <a:endParaRPr lang="en-IN"/>
          </a:p>
        </p:txBody>
      </p:sp>
    </p:spTree>
    <p:extLst>
      <p:ext uri="{BB962C8B-B14F-4D97-AF65-F5344CB8AC3E}">
        <p14:creationId xmlns:p14="http://schemas.microsoft.com/office/powerpoint/2010/main" val="2346309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668F95-E2A4-4FD9-925C-5763B34D2829}" type="datetimeFigureOut">
              <a:rPr lang="en-IN" smtClean="0"/>
              <a:t>25-12-2021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4019142-991D-43BD-9C05-F9B222B94B1E}" type="slidenum">
              <a:rPr lang="en-IN" smtClean="0"/>
              <a:t>‹#›</a:t>
            </a:fld>
            <a:endParaRPr lang="en-IN"/>
          </a:p>
        </p:txBody>
      </p:sp>
    </p:spTree>
    <p:extLst>
      <p:ext uri="{BB962C8B-B14F-4D97-AF65-F5344CB8AC3E}">
        <p14:creationId xmlns:p14="http://schemas.microsoft.com/office/powerpoint/2010/main" val="205339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668F95-E2A4-4FD9-925C-5763B34D2829}" type="datetimeFigureOut">
              <a:rPr lang="en-IN" smtClean="0"/>
              <a:t>25-12-2021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4019142-991D-43BD-9C05-F9B222B94B1E}" type="slidenum">
              <a:rPr lang="en-IN" smtClean="0"/>
              <a:t>‹#›</a:t>
            </a:fld>
            <a:endParaRPr lang="en-IN"/>
          </a:p>
        </p:txBody>
      </p:sp>
    </p:spTree>
    <p:extLst>
      <p:ext uri="{BB962C8B-B14F-4D97-AF65-F5344CB8AC3E}">
        <p14:creationId xmlns:p14="http://schemas.microsoft.com/office/powerpoint/2010/main" val="4174039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668F95-E2A4-4FD9-925C-5763B34D2829}" type="datetimeFigureOut">
              <a:rPr lang="en-IN" smtClean="0"/>
              <a:t>25-12-2021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4019142-991D-43BD-9C05-F9B222B94B1E}" type="slidenum">
              <a:rPr lang="en-IN" smtClean="0"/>
              <a:t>‹#›</a:t>
            </a:fld>
            <a:endParaRPr lang="en-IN"/>
          </a:p>
        </p:txBody>
      </p:sp>
    </p:spTree>
    <p:extLst>
      <p:ext uri="{BB962C8B-B14F-4D97-AF65-F5344CB8AC3E}">
        <p14:creationId xmlns:p14="http://schemas.microsoft.com/office/powerpoint/2010/main" val="3254313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668F95-E2A4-4FD9-925C-5763B34D2829}" type="datetimeFigureOut">
              <a:rPr lang="en-IN" smtClean="0"/>
              <a:t>25-12-2021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4019142-991D-43BD-9C05-F9B222B94B1E}" type="slidenum">
              <a:rPr lang="en-IN" smtClean="0"/>
              <a:t>‹#›</a:t>
            </a:fld>
            <a:endParaRPr lang="en-IN"/>
          </a:p>
        </p:txBody>
      </p:sp>
    </p:spTree>
    <p:extLst>
      <p:ext uri="{BB962C8B-B14F-4D97-AF65-F5344CB8AC3E}">
        <p14:creationId xmlns:p14="http://schemas.microsoft.com/office/powerpoint/2010/main" val="3746660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668F95-E2A4-4FD9-925C-5763B34D2829}" type="datetimeFigureOut">
              <a:rPr lang="en-IN" smtClean="0"/>
              <a:t>25-12-2021</a:t>
            </a:fld>
            <a:endParaRPr lang="en-IN"/>
          </a:p>
        </p:txBody>
      </p:sp>
      <p:sp>
        <p:nvSpPr>
          <p:cNvPr id="6" name="Footer Placeholder 5"/>
          <p:cNvSpPr>
            <a:spLocks noGrp="1"/>
          </p:cNvSpPr>
          <p:nvPr>
            <p:ph type="ftr" sz="quarter" idx="11"/>
          </p:nvPr>
        </p:nvSpPr>
        <p:spPr/>
        <p:txBody>
          <a:bodyPr/>
          <a:lstStyle/>
          <a:p>
            <a:endParaRPr lang="en-IN"/>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4019142-991D-43BD-9C05-F9B222B94B1E}" type="slidenum">
              <a:rPr lang="en-IN" smtClean="0"/>
              <a:t>‹#›</a:t>
            </a:fld>
            <a:endParaRPr lang="en-IN"/>
          </a:p>
        </p:txBody>
      </p:sp>
    </p:spTree>
    <p:extLst>
      <p:ext uri="{BB962C8B-B14F-4D97-AF65-F5344CB8AC3E}">
        <p14:creationId xmlns:p14="http://schemas.microsoft.com/office/powerpoint/2010/main" val="1682841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668F95-E2A4-4FD9-925C-5763B34D2829}" type="datetimeFigureOut">
              <a:rPr lang="en-IN" smtClean="0"/>
              <a:t>25-12-2021</a:t>
            </a:fld>
            <a:endParaRPr lang="en-IN"/>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4019142-991D-43BD-9C05-F9B222B94B1E}" type="slidenum">
              <a:rPr lang="en-IN" smtClean="0"/>
              <a:t>‹#›</a:t>
            </a:fld>
            <a:endParaRPr lang="en-IN"/>
          </a:p>
        </p:txBody>
      </p:sp>
    </p:spTree>
    <p:extLst>
      <p:ext uri="{BB962C8B-B14F-4D97-AF65-F5344CB8AC3E}">
        <p14:creationId xmlns:p14="http://schemas.microsoft.com/office/powerpoint/2010/main" val="2932976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7668F95-E2A4-4FD9-925C-5763B34D2829}" type="datetimeFigureOut">
              <a:rPr lang="en-IN" smtClean="0"/>
              <a:t>25-12-2021</a:t>
            </a:fld>
            <a:endParaRPr lang="en-IN"/>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IN"/>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74019142-991D-43BD-9C05-F9B222B94B1E}" type="slidenum">
              <a:rPr lang="en-IN" smtClean="0"/>
              <a:t>‹#›</a:t>
            </a:fld>
            <a:endParaRPr lang="en-IN"/>
          </a:p>
        </p:txBody>
      </p:sp>
    </p:spTree>
    <p:extLst>
      <p:ext uri="{BB962C8B-B14F-4D97-AF65-F5344CB8AC3E}">
        <p14:creationId xmlns:p14="http://schemas.microsoft.com/office/powerpoint/2010/main" val="425450775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flickr.com/photos/smemon/4423185450/" TargetMode="External"/><Relationship Id="rId2" Type="http://schemas.openxmlformats.org/officeDocument/2006/relationships/image" Target="../media/image5.jpg"/><Relationship Id="rId1" Type="http://schemas.openxmlformats.org/officeDocument/2006/relationships/slideLayout" Target="../slideLayouts/slideLayout1.xml"/><Relationship Id="rId4" Type="http://schemas.openxmlformats.org/officeDocument/2006/relationships/hyperlink" Target="https://creativecommons.org/licenses/by/3.0/"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mronline.org/2010/03/09/poverty-reduction-in-china-and-india-policy-implications-of-recent-trends/" TargetMode="External"/><Relationship Id="rId2" Type="http://schemas.openxmlformats.org/officeDocument/2006/relationships/image" Target="../media/image6.jpg"/><Relationship Id="rId1" Type="http://schemas.openxmlformats.org/officeDocument/2006/relationships/slideLayout" Target="../slideLayouts/slideLayout6.xml"/><Relationship Id="rId4" Type="http://schemas.openxmlformats.org/officeDocument/2006/relationships/hyperlink" Target="https://creativecommons.org/licenses/by-nc/3.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4B239-2D43-4767-A661-7528C7948AAA}"/>
              </a:ext>
            </a:extLst>
          </p:cNvPr>
          <p:cNvSpPr>
            <a:spLocks noGrp="1"/>
          </p:cNvSpPr>
          <p:nvPr>
            <p:ph type="ctrTitle"/>
          </p:nvPr>
        </p:nvSpPr>
        <p:spPr/>
        <p:txBody>
          <a:bodyPr/>
          <a:lstStyle/>
          <a:p>
            <a:r>
              <a:rPr lang="en-IN" dirty="0">
                <a:solidFill>
                  <a:srgbClr val="FF6699"/>
                </a:solidFill>
                <a:latin typeface="Algerian" panose="04020705040A02060702" pitchFamily="82" charset="0"/>
              </a:rPr>
              <a:t>Life insurance -project</a:t>
            </a:r>
          </a:p>
        </p:txBody>
      </p:sp>
      <p:sp>
        <p:nvSpPr>
          <p:cNvPr id="3" name="Subtitle 2">
            <a:extLst>
              <a:ext uri="{FF2B5EF4-FFF2-40B4-BE49-F238E27FC236}">
                <a16:creationId xmlns:a16="http://schemas.microsoft.com/office/drawing/2014/main" id="{0E364012-0E70-4EBB-877F-3918B5F3F16B}"/>
              </a:ext>
            </a:extLst>
          </p:cNvPr>
          <p:cNvSpPr>
            <a:spLocks noGrp="1"/>
          </p:cNvSpPr>
          <p:nvPr>
            <p:ph type="subTitle" idx="1"/>
          </p:nvPr>
        </p:nvSpPr>
        <p:spPr/>
        <p:txBody>
          <a:bodyPr>
            <a:normAutofit fontScale="92500" lnSpcReduction="20000"/>
          </a:bodyPr>
          <a:lstStyle/>
          <a:p>
            <a:r>
              <a:rPr lang="en-IN" dirty="0">
                <a:solidFill>
                  <a:schemeClr val="tx2">
                    <a:lumMod val="50000"/>
                  </a:schemeClr>
                </a:solidFill>
                <a:latin typeface="Bradley Hand ITC" panose="03070402050302030203" pitchFamily="66" charset="0"/>
              </a:rPr>
              <a:t>Name- Devyani Bharat Chaudhari</a:t>
            </a:r>
          </a:p>
          <a:p>
            <a:r>
              <a:rPr lang="en-IN" dirty="0">
                <a:solidFill>
                  <a:schemeClr val="tx2">
                    <a:lumMod val="50000"/>
                  </a:schemeClr>
                </a:solidFill>
                <a:latin typeface="Bradley Hand ITC" panose="03070402050302030203" pitchFamily="66" charset="0"/>
              </a:rPr>
              <a:t>Date- 25-12-2021</a:t>
            </a:r>
          </a:p>
          <a:p>
            <a:r>
              <a:rPr lang="en-IN" dirty="0">
                <a:solidFill>
                  <a:schemeClr val="tx2">
                    <a:lumMod val="50000"/>
                  </a:schemeClr>
                </a:solidFill>
                <a:latin typeface="Bradley Hand ITC" panose="03070402050302030203" pitchFamily="66" charset="0"/>
              </a:rPr>
              <a:t>Class- A</a:t>
            </a:r>
          </a:p>
        </p:txBody>
      </p:sp>
    </p:spTree>
    <p:extLst>
      <p:ext uri="{BB962C8B-B14F-4D97-AF65-F5344CB8AC3E}">
        <p14:creationId xmlns:p14="http://schemas.microsoft.com/office/powerpoint/2010/main" val="798696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933E4-DE13-4460-AF72-8EBBC933E373}"/>
              </a:ext>
            </a:extLst>
          </p:cNvPr>
          <p:cNvSpPr>
            <a:spLocks noGrp="1"/>
          </p:cNvSpPr>
          <p:nvPr>
            <p:ph type="ctrTitle"/>
          </p:nvPr>
        </p:nvSpPr>
        <p:spPr/>
        <p:txBody>
          <a:bodyPr/>
          <a:lstStyle/>
          <a:p>
            <a:r>
              <a:rPr lang="en-IN" b="1" u="sng" dirty="0">
                <a:solidFill>
                  <a:schemeClr val="bg2">
                    <a:lumMod val="50000"/>
                  </a:schemeClr>
                </a:solidFill>
                <a:latin typeface="Algerian" panose="04020705040A02060702" pitchFamily="82" charset="0"/>
              </a:rPr>
              <a:t>UNEMPLOYMENT POLICY</a:t>
            </a:r>
          </a:p>
        </p:txBody>
      </p:sp>
      <p:sp>
        <p:nvSpPr>
          <p:cNvPr id="3" name="Subtitle 2">
            <a:extLst>
              <a:ext uri="{FF2B5EF4-FFF2-40B4-BE49-F238E27FC236}">
                <a16:creationId xmlns:a16="http://schemas.microsoft.com/office/drawing/2014/main" id="{82A21B3B-77FC-4624-BE0C-978B7C5A0B36}"/>
              </a:ext>
            </a:extLst>
          </p:cNvPr>
          <p:cNvSpPr>
            <a:spLocks noGrp="1"/>
          </p:cNvSpPr>
          <p:nvPr>
            <p:ph type="subTitle" idx="1"/>
          </p:nvPr>
        </p:nvSpPr>
        <p:spPr>
          <a:xfrm>
            <a:off x="1051560" y="4355929"/>
            <a:ext cx="7891272" cy="1069848"/>
          </a:xfrm>
        </p:spPr>
        <p:txBody>
          <a:bodyPr/>
          <a:lstStyle/>
          <a:p>
            <a:r>
              <a:rPr lang="en-IN" b="1" u="sng" dirty="0">
                <a:solidFill>
                  <a:srgbClr val="FF6699"/>
                </a:solidFill>
                <a:latin typeface="Bradley Hand ITC" panose="03070402050302030203" pitchFamily="66" charset="0"/>
              </a:rPr>
              <a:t>POLICY FOR COMMON PEOPLE</a:t>
            </a:r>
          </a:p>
        </p:txBody>
      </p:sp>
      <p:pic>
        <p:nvPicPr>
          <p:cNvPr id="8" name="Picture 7">
            <a:extLst>
              <a:ext uri="{FF2B5EF4-FFF2-40B4-BE49-F238E27FC236}">
                <a16:creationId xmlns:a16="http://schemas.microsoft.com/office/drawing/2014/main" id="{57A32EBE-B39F-4889-99E4-B3F0B6E05B8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714750" y="4806443"/>
            <a:ext cx="4762500" cy="16573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TextBox 8">
            <a:extLst>
              <a:ext uri="{FF2B5EF4-FFF2-40B4-BE49-F238E27FC236}">
                <a16:creationId xmlns:a16="http://schemas.microsoft.com/office/drawing/2014/main" id="{D0F252FC-0D31-4E31-B655-D33F8AD6BDB0}"/>
              </a:ext>
            </a:extLst>
          </p:cNvPr>
          <p:cNvSpPr txBox="1"/>
          <p:nvPr/>
        </p:nvSpPr>
        <p:spPr>
          <a:xfrm>
            <a:off x="3714750" y="5811267"/>
            <a:ext cx="4762500" cy="230832"/>
          </a:xfrm>
          <a:prstGeom prst="rect">
            <a:avLst/>
          </a:prstGeom>
          <a:noFill/>
        </p:spPr>
        <p:txBody>
          <a:bodyPr wrap="square" rtlCol="0">
            <a:spAutoFit/>
          </a:bodyPr>
          <a:lstStyle/>
          <a:p>
            <a:r>
              <a:rPr lang="en-IN" sz="900" dirty="0">
                <a:hlinkClick r:id="rId3" tooltip="http://www.flickr.com/photos/smemon/4423185450/"/>
              </a:rPr>
              <a:t>This Photo</a:t>
            </a:r>
            <a:r>
              <a:rPr lang="en-IN" sz="900" dirty="0"/>
              <a:t> by Unknown Author is licensed under </a:t>
            </a:r>
            <a:r>
              <a:rPr lang="en-IN" sz="900" dirty="0">
                <a:hlinkClick r:id="rId4" tooltip="https://creativecommons.org/licenses/by/3.0/"/>
              </a:rPr>
              <a:t>CC BY</a:t>
            </a:r>
            <a:endParaRPr lang="en-IN" sz="900" dirty="0"/>
          </a:p>
        </p:txBody>
      </p:sp>
    </p:spTree>
    <p:extLst>
      <p:ext uri="{BB962C8B-B14F-4D97-AF65-F5344CB8AC3E}">
        <p14:creationId xmlns:p14="http://schemas.microsoft.com/office/powerpoint/2010/main" val="1827045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1DFD9-8A5F-407B-8FAA-1A9A97A09AD3}"/>
              </a:ext>
            </a:extLst>
          </p:cNvPr>
          <p:cNvSpPr>
            <a:spLocks noGrp="1"/>
          </p:cNvSpPr>
          <p:nvPr>
            <p:ph type="title"/>
          </p:nvPr>
        </p:nvSpPr>
        <p:spPr>
          <a:xfrm>
            <a:off x="838200" y="365125"/>
            <a:ext cx="10515600" cy="1028669"/>
          </a:xfrm>
        </p:spPr>
        <p:txBody>
          <a:bodyPr>
            <a:normAutofit/>
          </a:bodyPr>
          <a:lstStyle/>
          <a:p>
            <a:pPr algn="just"/>
            <a:r>
              <a:rPr lang="en-IN" sz="2000" cap="none" dirty="0">
                <a:effectLst>
                  <a:outerShdw blurRad="38100" dist="38100" dir="2700000" algn="tl">
                    <a:srgbClr val="000000">
                      <a:alpha val="43137"/>
                    </a:srgbClr>
                  </a:outerShdw>
                </a:effectLst>
              </a:rPr>
              <a:t>As of December 2021, the average unemployment rate in India is 7.7% with urban 9.1% and rural 7.1%.</a:t>
            </a:r>
            <a:r>
              <a:rPr lang="en-IN" sz="2000" dirty="0">
                <a:effectLst>
                  <a:outerShdw blurRad="38100" dist="38100" dir="2700000" algn="tl">
                    <a:srgbClr val="000000">
                      <a:alpha val="43137"/>
                    </a:srgbClr>
                  </a:outerShdw>
                </a:effectLst>
              </a:rPr>
              <a:t> Represented on the graph below.</a:t>
            </a:r>
            <a:endParaRPr lang="en-IN" sz="2000" cap="none" dirty="0">
              <a:effectLst>
                <a:outerShdw blurRad="38100" dist="38100" dir="2700000" algn="tl">
                  <a:srgbClr val="000000">
                    <a:alpha val="43137"/>
                  </a:srgbClr>
                </a:outerShdw>
              </a:effectLst>
            </a:endParaRPr>
          </a:p>
        </p:txBody>
      </p:sp>
      <p:pic>
        <p:nvPicPr>
          <p:cNvPr id="4" name="Picture 3">
            <a:extLst>
              <a:ext uri="{FF2B5EF4-FFF2-40B4-BE49-F238E27FC236}">
                <a16:creationId xmlns:a16="http://schemas.microsoft.com/office/drawing/2014/main" id="{D7537D8F-BB3B-4F2E-8C7D-CFBA3D52F2A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623028" y="2005799"/>
            <a:ext cx="6715125" cy="4000500"/>
          </a:xfrm>
          <a:prstGeom prst="rect">
            <a:avLst/>
          </a:prstGeom>
        </p:spPr>
      </p:pic>
      <p:sp>
        <p:nvSpPr>
          <p:cNvPr id="5" name="TextBox 4">
            <a:extLst>
              <a:ext uri="{FF2B5EF4-FFF2-40B4-BE49-F238E27FC236}">
                <a16:creationId xmlns:a16="http://schemas.microsoft.com/office/drawing/2014/main" id="{59B48895-57A0-446E-8454-4A6352D64740}"/>
              </a:ext>
            </a:extLst>
          </p:cNvPr>
          <p:cNvSpPr txBox="1"/>
          <p:nvPr/>
        </p:nvSpPr>
        <p:spPr>
          <a:xfrm>
            <a:off x="2623028" y="6006299"/>
            <a:ext cx="6715125" cy="230832"/>
          </a:xfrm>
          <a:prstGeom prst="rect">
            <a:avLst/>
          </a:prstGeom>
          <a:noFill/>
        </p:spPr>
        <p:txBody>
          <a:bodyPr wrap="square" rtlCol="0">
            <a:spAutoFit/>
          </a:bodyPr>
          <a:lstStyle/>
          <a:p>
            <a:r>
              <a:rPr lang="en-IN" sz="900">
                <a:hlinkClick r:id="rId3" tooltip="https://mronline.org/2010/03/09/poverty-reduction-in-china-and-india-policy-implications-of-recent-trends/"/>
              </a:rPr>
              <a:t>This Photo</a:t>
            </a:r>
            <a:r>
              <a:rPr lang="en-IN" sz="900"/>
              <a:t> by Unknown Author is licensed under </a:t>
            </a:r>
            <a:r>
              <a:rPr lang="en-IN" sz="900">
                <a:hlinkClick r:id="rId4" tooltip="https://creativecommons.org/licenses/by-nc/3.0/"/>
              </a:rPr>
              <a:t>CC BY-NC</a:t>
            </a:r>
            <a:endParaRPr lang="en-IN" sz="900"/>
          </a:p>
        </p:txBody>
      </p:sp>
    </p:spTree>
    <p:extLst>
      <p:ext uri="{BB962C8B-B14F-4D97-AF65-F5344CB8AC3E}">
        <p14:creationId xmlns:p14="http://schemas.microsoft.com/office/powerpoint/2010/main" val="2329650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BBE60-EED2-4B51-9DED-8455B375566E}"/>
              </a:ext>
            </a:extLst>
          </p:cNvPr>
          <p:cNvSpPr>
            <a:spLocks noGrp="1"/>
          </p:cNvSpPr>
          <p:nvPr>
            <p:ph type="title"/>
          </p:nvPr>
        </p:nvSpPr>
        <p:spPr>
          <a:xfrm>
            <a:off x="838200" y="365126"/>
            <a:ext cx="10515600" cy="957648"/>
          </a:xfrm>
        </p:spPr>
        <p:txBody>
          <a:bodyPr/>
          <a:lstStyle/>
          <a:p>
            <a:r>
              <a:rPr lang="en-IN" b="1" u="sng" dirty="0">
                <a:latin typeface="Algerian" panose="04020705040A02060702" pitchFamily="82" charset="0"/>
              </a:rPr>
              <a:t>PRODUCT-</a:t>
            </a:r>
          </a:p>
        </p:txBody>
      </p:sp>
      <p:sp>
        <p:nvSpPr>
          <p:cNvPr id="3" name="Content Placeholder 2">
            <a:extLst>
              <a:ext uri="{FF2B5EF4-FFF2-40B4-BE49-F238E27FC236}">
                <a16:creationId xmlns:a16="http://schemas.microsoft.com/office/drawing/2014/main" id="{9F5ECCAE-19EA-4B68-B8A4-6E4930BE92A4}"/>
              </a:ext>
            </a:extLst>
          </p:cNvPr>
          <p:cNvSpPr>
            <a:spLocks noGrp="1"/>
          </p:cNvSpPr>
          <p:nvPr>
            <p:ph idx="1"/>
          </p:nvPr>
        </p:nvSpPr>
        <p:spPr>
          <a:xfrm>
            <a:off x="838200" y="1322775"/>
            <a:ext cx="10515600" cy="5734974"/>
          </a:xfrm>
        </p:spPr>
        <p:txBody>
          <a:bodyPr>
            <a:normAutofit fontScale="70000" lnSpcReduction="20000"/>
          </a:bodyPr>
          <a:lstStyle/>
          <a:p>
            <a:pPr marL="0" indent="0">
              <a:buNone/>
            </a:pPr>
            <a:r>
              <a:rPr lang="en-IN" sz="2600" dirty="0">
                <a:effectLst>
                  <a:outerShdw blurRad="38100" dist="38100" dir="2700000" algn="tl">
                    <a:srgbClr val="000000">
                      <a:alpha val="43137"/>
                    </a:srgbClr>
                  </a:outerShdw>
                </a:effectLst>
                <a:latin typeface="Bahnschrift Light" panose="020B0502040204020203" pitchFamily="34" charset="0"/>
              </a:rPr>
              <a:t>an a country like India where most of the families are dependent on sole earners unemployment of the sole earner creates a major problem for the sole earner as well as the dependents.</a:t>
            </a:r>
          </a:p>
          <a:p>
            <a:pPr marL="0" indent="0">
              <a:buNone/>
            </a:pPr>
            <a:r>
              <a:rPr lang="en-IN" sz="2600" dirty="0">
                <a:effectLst>
                  <a:outerShdw blurRad="38100" dist="38100" dir="2700000" algn="tl">
                    <a:srgbClr val="000000">
                      <a:alpha val="43137"/>
                    </a:srgbClr>
                  </a:outerShdw>
                </a:effectLst>
                <a:latin typeface="Bahnschrift Light" panose="020B0502040204020203" pitchFamily="34" charset="0"/>
              </a:rPr>
              <a:t>To tackle this problem here I have new sustainable insurance products the unemployment policy. Under this policy, if the insured loses his job in the term of policy he will can claim a amount that will help him and his dependents until the insurer gets employed again.</a:t>
            </a:r>
          </a:p>
          <a:p>
            <a:pPr marL="0" indent="0">
              <a:buNone/>
            </a:pPr>
            <a:r>
              <a:rPr lang="en-IN" sz="2600" dirty="0">
                <a:effectLst>
                  <a:outerShdw blurRad="38100" dist="38100" dir="2700000" algn="tl">
                    <a:srgbClr val="000000">
                      <a:alpha val="43137"/>
                    </a:srgbClr>
                  </a:outerShdw>
                </a:effectLst>
                <a:latin typeface="Bahnschrift Light" panose="020B0502040204020203" pitchFamily="34" charset="0"/>
              </a:rPr>
              <a:t>In the policy there will be 2 options for the claim settlement:</a:t>
            </a:r>
          </a:p>
          <a:p>
            <a:pPr marL="457200" indent="-457200">
              <a:buAutoNum type="arabicPeriod"/>
            </a:pPr>
            <a:r>
              <a:rPr lang="en-IN" sz="2600" dirty="0">
                <a:effectLst>
                  <a:outerShdw blurRad="38100" dist="38100" dir="2700000" algn="tl">
                    <a:srgbClr val="000000">
                      <a:alpha val="43137"/>
                    </a:srgbClr>
                  </a:outerShdw>
                </a:effectLst>
                <a:latin typeface="Bahnschrift Light" panose="020B0502040204020203" pitchFamily="34" charset="0"/>
              </a:rPr>
              <a:t>Insured can either go for lump sum amount of claim.</a:t>
            </a:r>
          </a:p>
          <a:p>
            <a:pPr marL="457200" indent="-457200">
              <a:buAutoNum type="arabicPeriod"/>
            </a:pPr>
            <a:r>
              <a:rPr lang="en-IN" sz="2600" dirty="0">
                <a:effectLst>
                  <a:outerShdw blurRad="38100" dist="38100" dir="2700000" algn="tl">
                    <a:srgbClr val="000000">
                      <a:alpha val="43137"/>
                    </a:srgbClr>
                  </a:outerShdw>
                </a:effectLst>
                <a:latin typeface="Bahnschrift Light" panose="020B0502040204020203" pitchFamily="34" charset="0"/>
              </a:rPr>
              <a:t>Or insured can opt for a monthly </a:t>
            </a:r>
            <a:r>
              <a:rPr lang="en-IN" sz="2600" dirty="0" err="1">
                <a:effectLst>
                  <a:outerShdw blurRad="38100" dist="38100" dir="2700000" algn="tl">
                    <a:srgbClr val="000000">
                      <a:alpha val="43137"/>
                    </a:srgbClr>
                  </a:outerShdw>
                </a:effectLst>
                <a:latin typeface="Bahnschrift Light" panose="020B0502040204020203" pitchFamily="34" charset="0"/>
              </a:rPr>
              <a:t>installment</a:t>
            </a:r>
            <a:r>
              <a:rPr lang="en-IN" sz="2600" dirty="0">
                <a:effectLst>
                  <a:outerShdw blurRad="38100" dist="38100" dir="2700000" algn="tl">
                    <a:srgbClr val="000000">
                      <a:alpha val="43137"/>
                    </a:srgbClr>
                  </a:outerShdw>
                </a:effectLst>
                <a:latin typeface="Bahnschrift Light" panose="020B0502040204020203" pitchFamily="34" charset="0"/>
              </a:rPr>
              <a:t> until he gets employed</a:t>
            </a:r>
          </a:p>
          <a:p>
            <a:pPr marL="0" indent="0">
              <a:buNone/>
            </a:pPr>
            <a:r>
              <a:rPr lang="en-IN" sz="2600" dirty="0">
                <a:effectLst>
                  <a:outerShdw blurRad="38100" dist="38100" dir="2700000" algn="tl">
                    <a:srgbClr val="000000">
                      <a:alpha val="43137"/>
                    </a:srgbClr>
                  </a:outerShdw>
                </a:effectLst>
                <a:latin typeface="Bahnschrift Light" panose="020B0502040204020203" pitchFamily="34" charset="0"/>
              </a:rPr>
              <a:t>Also, this term product will be linked with a </a:t>
            </a:r>
            <a:r>
              <a:rPr lang="en-IN" sz="2600" dirty="0" err="1">
                <a:effectLst>
                  <a:outerShdw blurRad="38100" dist="38100" dir="2700000" algn="tl">
                    <a:srgbClr val="000000">
                      <a:alpha val="43137"/>
                    </a:srgbClr>
                  </a:outerShdw>
                </a:effectLst>
                <a:latin typeface="Bahnschrift Light" panose="020B0502040204020203" pitchFamily="34" charset="0"/>
              </a:rPr>
              <a:t>ulip</a:t>
            </a:r>
            <a:r>
              <a:rPr lang="en-IN" sz="2600" dirty="0">
                <a:effectLst>
                  <a:outerShdw blurRad="38100" dist="38100" dir="2700000" algn="tl">
                    <a:srgbClr val="000000">
                      <a:alpha val="43137"/>
                    </a:srgbClr>
                  </a:outerShdw>
                </a:effectLst>
                <a:latin typeface="Bahnschrift Light" panose="020B0502040204020203" pitchFamily="34" charset="0"/>
              </a:rPr>
              <a:t> policy making it a fair chance of saving or investment where the premium paid by the insured will be invested in a particular fund. And if during the term of the policy if the insured doesn’t lose his job he will receive the lump sum amount of interest earned during the term of the policy.</a:t>
            </a:r>
          </a:p>
          <a:p>
            <a:pPr marL="0" indent="0">
              <a:buNone/>
            </a:pPr>
            <a:r>
              <a:rPr lang="en-IN" sz="2600" dirty="0">
                <a:effectLst>
                  <a:outerShdw blurRad="38100" dist="38100" dir="2700000" algn="tl">
                    <a:srgbClr val="000000">
                      <a:alpha val="43137"/>
                    </a:srgbClr>
                  </a:outerShdw>
                </a:effectLst>
                <a:latin typeface="Bahnschrift Light" panose="020B0502040204020203" pitchFamily="34" charset="0"/>
              </a:rPr>
              <a:t>The second option will be continuity of the policy where if the insured wishes to continue his policy for another term no premium will be charged instead the accumulated value earned during the term of policy on interest will be reinvested.</a:t>
            </a:r>
          </a:p>
          <a:p>
            <a:pPr marL="0" indent="0">
              <a:buNone/>
            </a:pPr>
            <a:r>
              <a:rPr lang="en-IN" sz="2600" dirty="0">
                <a:effectLst>
                  <a:outerShdw blurRad="38100" dist="38100" dir="2700000" algn="tl">
                    <a:srgbClr val="000000">
                      <a:alpha val="43137"/>
                    </a:srgbClr>
                  </a:outerShdw>
                </a:effectLst>
                <a:latin typeface="Bahnschrift Light" panose="020B0502040204020203" pitchFamily="34" charset="0"/>
              </a:rPr>
              <a:t>Premium will be charged partly or yearly hence saving the time value of money for the company as well as the insured.</a:t>
            </a:r>
          </a:p>
          <a:p>
            <a:pPr marL="0" indent="0">
              <a:buNone/>
            </a:pPr>
            <a:r>
              <a:rPr lang="en-IN" sz="2600" dirty="0">
                <a:effectLst>
                  <a:outerShdw blurRad="38100" dist="38100" dir="2700000" algn="tl">
                    <a:srgbClr val="000000">
                      <a:alpha val="43137"/>
                    </a:srgbClr>
                  </a:outerShdw>
                </a:effectLst>
                <a:latin typeface="Bahnschrift Light" panose="020B0502040204020203" pitchFamily="34" charset="0"/>
              </a:rPr>
              <a:t>The minimum term will be 12 months(that is 1 year) and there will be no maximum term.</a:t>
            </a:r>
          </a:p>
          <a:p>
            <a:pPr marL="0" indent="0">
              <a:buNone/>
            </a:pPr>
            <a:r>
              <a:rPr lang="en-IN" sz="2600" dirty="0">
                <a:effectLst>
                  <a:outerShdw blurRad="38100" dist="38100" dir="2700000" algn="tl">
                    <a:srgbClr val="000000">
                      <a:alpha val="43137"/>
                    </a:srgbClr>
                  </a:outerShdw>
                </a:effectLst>
                <a:latin typeface="Bahnschrift Light" panose="020B0502040204020203" pitchFamily="34" charset="0"/>
              </a:rPr>
              <a:t>The amount can be claimed only if the insured loses due to no fault of their own.</a:t>
            </a:r>
          </a:p>
          <a:p>
            <a:pPr marL="0" indent="0">
              <a:buNone/>
            </a:pPr>
            <a:r>
              <a:rPr lang="en-IN" sz="2600" dirty="0">
                <a:effectLst>
                  <a:outerShdw blurRad="38100" dist="38100" dir="2700000" algn="tl">
                    <a:srgbClr val="000000">
                      <a:alpha val="43137"/>
                    </a:srgbClr>
                  </a:outerShdw>
                </a:effectLst>
                <a:latin typeface="Bahnschrift Light" panose="020B0502040204020203" pitchFamily="34" charset="0"/>
              </a:rPr>
              <a:t>Premium will be charged averagely depending upon a person’s background and ability to earn.</a:t>
            </a:r>
          </a:p>
          <a:p>
            <a:pPr marL="0" indent="0">
              <a:buNone/>
            </a:pPr>
            <a:endParaRPr lang="en-IN" sz="2000" dirty="0"/>
          </a:p>
        </p:txBody>
      </p:sp>
    </p:spTree>
    <p:extLst>
      <p:ext uri="{BB962C8B-B14F-4D97-AF65-F5344CB8AC3E}">
        <p14:creationId xmlns:p14="http://schemas.microsoft.com/office/powerpoint/2010/main" val="2198305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32E74-931A-4B15-8960-9EAB82D00E2C}"/>
              </a:ext>
            </a:extLst>
          </p:cNvPr>
          <p:cNvSpPr>
            <a:spLocks noGrp="1"/>
          </p:cNvSpPr>
          <p:nvPr>
            <p:ph type="ctrTitle"/>
          </p:nvPr>
        </p:nvSpPr>
        <p:spPr/>
        <p:txBody>
          <a:bodyPr/>
          <a:lstStyle/>
          <a:p>
            <a:r>
              <a:rPr lang="en-IN" dirty="0">
                <a:solidFill>
                  <a:schemeClr val="bg2">
                    <a:lumMod val="50000"/>
                  </a:schemeClr>
                </a:solidFill>
                <a:latin typeface="Algerian" panose="04020705040A02060702" pitchFamily="82" charset="0"/>
              </a:rPr>
              <a:t>Life happens </a:t>
            </a:r>
          </a:p>
        </p:txBody>
      </p:sp>
      <p:sp>
        <p:nvSpPr>
          <p:cNvPr id="3" name="Subtitle 2">
            <a:extLst>
              <a:ext uri="{FF2B5EF4-FFF2-40B4-BE49-F238E27FC236}">
                <a16:creationId xmlns:a16="http://schemas.microsoft.com/office/drawing/2014/main" id="{235BB784-70A3-47BE-AE73-79356CAF9EAB}"/>
              </a:ext>
            </a:extLst>
          </p:cNvPr>
          <p:cNvSpPr>
            <a:spLocks noGrp="1"/>
          </p:cNvSpPr>
          <p:nvPr>
            <p:ph type="subTitle" idx="1"/>
          </p:nvPr>
        </p:nvSpPr>
        <p:spPr/>
        <p:txBody>
          <a:bodyPr/>
          <a:lstStyle/>
          <a:p>
            <a:r>
              <a:rPr lang="en-IN" dirty="0">
                <a:solidFill>
                  <a:srgbClr val="FF6699"/>
                </a:solidFill>
                <a:latin typeface="Bradley Hand ITC" panose="03070402050302030203" pitchFamily="66" charset="0"/>
              </a:rPr>
              <a:t>In the table below there are specific details of things happened to Jamie this year</a:t>
            </a:r>
          </a:p>
        </p:txBody>
      </p:sp>
    </p:spTree>
    <p:extLst>
      <p:ext uri="{BB962C8B-B14F-4D97-AF65-F5344CB8AC3E}">
        <p14:creationId xmlns:p14="http://schemas.microsoft.com/office/powerpoint/2010/main" val="2560220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74EECE3D-DFC4-4EAE-A03F-FF61EEB4EE70}"/>
              </a:ext>
            </a:extLst>
          </p:cNvPr>
          <p:cNvGraphicFramePr>
            <a:graphicFrameLocks noGrp="1"/>
          </p:cNvGraphicFramePr>
          <p:nvPr/>
        </p:nvGraphicFramePr>
        <p:xfrm>
          <a:off x="2032000" y="719666"/>
          <a:ext cx="8128000" cy="3708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3445654321"/>
                    </a:ext>
                  </a:extLst>
                </a:gridCol>
                <a:gridCol w="1625600">
                  <a:extLst>
                    <a:ext uri="{9D8B030D-6E8A-4147-A177-3AD203B41FA5}">
                      <a16:colId xmlns:a16="http://schemas.microsoft.com/office/drawing/2014/main" val="3466573211"/>
                    </a:ext>
                  </a:extLst>
                </a:gridCol>
                <a:gridCol w="1625600">
                  <a:extLst>
                    <a:ext uri="{9D8B030D-6E8A-4147-A177-3AD203B41FA5}">
                      <a16:colId xmlns:a16="http://schemas.microsoft.com/office/drawing/2014/main" val="3878658570"/>
                    </a:ext>
                  </a:extLst>
                </a:gridCol>
                <a:gridCol w="1625600">
                  <a:extLst>
                    <a:ext uri="{9D8B030D-6E8A-4147-A177-3AD203B41FA5}">
                      <a16:colId xmlns:a16="http://schemas.microsoft.com/office/drawing/2014/main" val="4063684002"/>
                    </a:ext>
                  </a:extLst>
                </a:gridCol>
                <a:gridCol w="1625600">
                  <a:extLst>
                    <a:ext uri="{9D8B030D-6E8A-4147-A177-3AD203B41FA5}">
                      <a16:colId xmlns:a16="http://schemas.microsoft.com/office/drawing/2014/main" val="1470596806"/>
                    </a:ext>
                  </a:extLst>
                </a:gridCol>
              </a:tblGrid>
              <a:tr h="370840">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dirty="0"/>
                    </a:p>
                  </a:txBody>
                  <a:tcPr/>
                </a:tc>
                <a:extLst>
                  <a:ext uri="{0D108BD9-81ED-4DB2-BD59-A6C34878D82A}">
                    <a16:rowId xmlns:a16="http://schemas.microsoft.com/office/drawing/2014/main" val="2524823626"/>
                  </a:ext>
                </a:extLst>
              </a:tr>
            </a:tbl>
          </a:graphicData>
        </a:graphic>
      </p:graphicFrame>
      <p:graphicFrame>
        <p:nvGraphicFramePr>
          <p:cNvPr id="4" name="Table 4">
            <a:extLst>
              <a:ext uri="{FF2B5EF4-FFF2-40B4-BE49-F238E27FC236}">
                <a16:creationId xmlns:a16="http://schemas.microsoft.com/office/drawing/2014/main" id="{787C7C1F-7AE3-46D4-8BF1-8A1D923A1E3C}"/>
              </a:ext>
            </a:extLst>
          </p:cNvPr>
          <p:cNvGraphicFramePr>
            <a:graphicFrameLocks noGrp="1"/>
          </p:cNvGraphicFramePr>
          <p:nvPr>
            <p:extLst>
              <p:ext uri="{D42A27DB-BD31-4B8C-83A1-F6EECF244321}">
                <p14:modId xmlns:p14="http://schemas.microsoft.com/office/powerpoint/2010/main" val="562112602"/>
              </p:ext>
            </p:extLst>
          </p:nvPr>
        </p:nvGraphicFramePr>
        <p:xfrm>
          <a:off x="0" y="0"/>
          <a:ext cx="12192000" cy="10424160"/>
        </p:xfrm>
        <a:graphic>
          <a:graphicData uri="http://schemas.openxmlformats.org/drawingml/2006/table">
            <a:tbl>
              <a:tblPr firstRow="1" bandRow="1">
                <a:tableStyleId>{69CF1AB2-1976-4502-BF36-3FF5EA218861}</a:tableStyleId>
              </a:tblPr>
              <a:tblGrid>
                <a:gridCol w="1482571">
                  <a:extLst>
                    <a:ext uri="{9D8B030D-6E8A-4147-A177-3AD203B41FA5}">
                      <a16:colId xmlns:a16="http://schemas.microsoft.com/office/drawing/2014/main" val="1617525019"/>
                    </a:ext>
                  </a:extLst>
                </a:gridCol>
                <a:gridCol w="3394229">
                  <a:extLst>
                    <a:ext uri="{9D8B030D-6E8A-4147-A177-3AD203B41FA5}">
                      <a16:colId xmlns:a16="http://schemas.microsoft.com/office/drawing/2014/main" val="2886991289"/>
                    </a:ext>
                  </a:extLst>
                </a:gridCol>
                <a:gridCol w="2438400">
                  <a:extLst>
                    <a:ext uri="{9D8B030D-6E8A-4147-A177-3AD203B41FA5}">
                      <a16:colId xmlns:a16="http://schemas.microsoft.com/office/drawing/2014/main" val="2705000304"/>
                    </a:ext>
                  </a:extLst>
                </a:gridCol>
                <a:gridCol w="2438400">
                  <a:extLst>
                    <a:ext uri="{9D8B030D-6E8A-4147-A177-3AD203B41FA5}">
                      <a16:colId xmlns:a16="http://schemas.microsoft.com/office/drawing/2014/main" val="4019989226"/>
                    </a:ext>
                  </a:extLst>
                </a:gridCol>
                <a:gridCol w="2438400">
                  <a:extLst>
                    <a:ext uri="{9D8B030D-6E8A-4147-A177-3AD203B41FA5}">
                      <a16:colId xmlns:a16="http://schemas.microsoft.com/office/drawing/2014/main" val="1939297861"/>
                    </a:ext>
                  </a:extLst>
                </a:gridCol>
              </a:tblGrid>
              <a:tr h="1145219">
                <a:tc>
                  <a:txBody>
                    <a:bodyPr/>
                    <a:lstStyle/>
                    <a:p>
                      <a:r>
                        <a:rPr lang="en-IN" u="sng" dirty="0">
                          <a:latin typeface="Algerian" panose="04020705040A02060702" pitchFamily="82" charset="0"/>
                        </a:rPr>
                        <a:t>m</a:t>
                      </a:r>
                      <a:r>
                        <a:rPr lang="en-IN" b="1" u="sng" dirty="0">
                          <a:latin typeface="Algerian" panose="04020705040A02060702" pitchFamily="82" charset="0"/>
                        </a:rPr>
                        <a:t>onth</a:t>
                      </a:r>
                    </a:p>
                  </a:txBody>
                  <a:tcPr/>
                </a:tc>
                <a:tc>
                  <a:txBody>
                    <a:bodyPr/>
                    <a:lstStyle/>
                    <a:p>
                      <a:pPr algn="ctr"/>
                      <a:r>
                        <a:rPr lang="en-IN" u="sng" dirty="0">
                          <a:latin typeface="Algerian" panose="04020705040A02060702" pitchFamily="82" charset="0"/>
                        </a:rPr>
                        <a:t>What happened</a:t>
                      </a:r>
                    </a:p>
                  </a:txBody>
                  <a:tcPr/>
                </a:tc>
                <a:tc>
                  <a:txBody>
                    <a:bodyPr/>
                    <a:lstStyle/>
                    <a:p>
                      <a:r>
                        <a:rPr lang="en-IN" u="sng" dirty="0">
                          <a:latin typeface="Algerian" panose="04020705040A02060702" pitchFamily="82" charset="0"/>
                        </a:rPr>
                        <a:t>Which insurance could cover this</a:t>
                      </a:r>
                    </a:p>
                  </a:txBody>
                  <a:tcPr/>
                </a:tc>
                <a:tc>
                  <a:txBody>
                    <a:bodyPr/>
                    <a:lstStyle/>
                    <a:p>
                      <a:r>
                        <a:rPr lang="en-IN" u="sng" dirty="0">
                          <a:latin typeface="Algerian" panose="04020705040A02060702" pitchFamily="82" charset="0"/>
                        </a:rPr>
                        <a:t>Did Jamie had coverage</a:t>
                      </a:r>
                    </a:p>
                  </a:txBody>
                  <a:tcPr/>
                </a:tc>
                <a:tc>
                  <a:txBody>
                    <a:bodyPr/>
                    <a:lstStyle/>
                    <a:p>
                      <a:r>
                        <a:rPr lang="en-IN" u="sng" dirty="0">
                          <a:latin typeface="Algerian" panose="04020705040A02060702" pitchFamily="82" charset="0"/>
                        </a:rPr>
                        <a:t>How much will Jamie have to pay? (if she has insurance what is her deductibles)</a:t>
                      </a:r>
                    </a:p>
                  </a:txBody>
                  <a:tcPr/>
                </a:tc>
                <a:extLst>
                  <a:ext uri="{0D108BD9-81ED-4DB2-BD59-A6C34878D82A}">
                    <a16:rowId xmlns:a16="http://schemas.microsoft.com/office/drawing/2014/main" val="2700502436"/>
                  </a:ext>
                </a:extLst>
              </a:tr>
              <a:tr h="1143000">
                <a:tc>
                  <a:txBody>
                    <a:bodyPr/>
                    <a:lstStyle/>
                    <a:p>
                      <a:r>
                        <a:rPr lang="en-IN" dirty="0" err="1"/>
                        <a:t>january</a:t>
                      </a:r>
                      <a:endParaRPr lang="en-IN" dirty="0"/>
                    </a:p>
                  </a:txBody>
                  <a:tcPr/>
                </a:tc>
                <a:tc>
                  <a:txBody>
                    <a:bodyPr/>
                    <a:lstStyle/>
                    <a:p>
                      <a:r>
                        <a:rPr lang="en-IN" dirty="0"/>
                        <a:t>Jamie got sick and visited the doctor without insurance the appointment cost </a:t>
                      </a:r>
                      <a:r>
                        <a:rPr lang="en-IN" dirty="0" err="1"/>
                        <a:t>rs</a:t>
                      </a:r>
                      <a:r>
                        <a:rPr lang="en-IN" dirty="0"/>
                        <a:t> 120 and the antibiotics cost </a:t>
                      </a:r>
                      <a:r>
                        <a:rPr lang="en-IN" dirty="0" err="1"/>
                        <a:t>rs</a:t>
                      </a:r>
                      <a:r>
                        <a:rPr lang="en-IN" dirty="0"/>
                        <a:t> 110</a:t>
                      </a:r>
                    </a:p>
                  </a:txBody>
                  <a:tcPr/>
                </a:tc>
                <a:tc>
                  <a:txBody>
                    <a:bodyPr/>
                    <a:lstStyle/>
                    <a:p>
                      <a:r>
                        <a:rPr lang="en-IN" dirty="0"/>
                        <a:t>Medical insurance</a:t>
                      </a:r>
                    </a:p>
                  </a:txBody>
                  <a:tcPr/>
                </a:tc>
                <a:tc>
                  <a:txBody>
                    <a:bodyPr/>
                    <a:lstStyle/>
                    <a:p>
                      <a:r>
                        <a:rPr lang="en-IN" dirty="0"/>
                        <a:t>Yes </a:t>
                      </a:r>
                    </a:p>
                    <a:p>
                      <a:endParaRPr lang="en-IN" dirty="0"/>
                    </a:p>
                    <a:p>
                      <a:endParaRPr lang="en-IN" dirty="0"/>
                    </a:p>
                  </a:txBody>
                  <a:tcPr/>
                </a:tc>
                <a:tc>
                  <a:txBody>
                    <a:bodyPr/>
                    <a:lstStyle/>
                    <a:p>
                      <a:r>
                        <a:rPr lang="en-IN" dirty="0"/>
                        <a:t>For doctors visit Jamie has to pay 120-30 =</a:t>
                      </a:r>
                      <a:r>
                        <a:rPr lang="en-IN" dirty="0">
                          <a:highlight>
                            <a:srgbClr val="FF6699"/>
                          </a:highlight>
                        </a:rPr>
                        <a:t> 90</a:t>
                      </a:r>
                    </a:p>
                    <a:p>
                      <a:r>
                        <a:rPr lang="en-IN" dirty="0"/>
                        <a:t>For antibiotics Jamie has to pay 110-10=</a:t>
                      </a:r>
                      <a:r>
                        <a:rPr lang="en-IN" dirty="0">
                          <a:highlight>
                            <a:srgbClr val="FF6699"/>
                          </a:highlight>
                        </a:rPr>
                        <a:t>100</a:t>
                      </a:r>
                    </a:p>
                  </a:txBody>
                  <a:tcPr/>
                </a:tc>
                <a:extLst>
                  <a:ext uri="{0D108BD9-81ED-4DB2-BD59-A6C34878D82A}">
                    <a16:rowId xmlns:a16="http://schemas.microsoft.com/office/drawing/2014/main" val="1688985621"/>
                  </a:ext>
                </a:extLst>
              </a:tr>
              <a:tr h="1143000">
                <a:tc>
                  <a:txBody>
                    <a:bodyPr/>
                    <a:lstStyle/>
                    <a:p>
                      <a:r>
                        <a:rPr lang="en-IN" dirty="0"/>
                        <a:t>march</a:t>
                      </a:r>
                    </a:p>
                  </a:txBody>
                  <a:tcPr/>
                </a:tc>
                <a:tc>
                  <a:txBody>
                    <a:bodyPr/>
                    <a:lstStyle/>
                    <a:p>
                      <a:r>
                        <a:rPr lang="en-IN" dirty="0"/>
                        <a:t>Jamie fell on ice while hiking and had to get stiches in the emergency room without insurance the procedure costs </a:t>
                      </a:r>
                      <a:r>
                        <a:rPr lang="en-IN" dirty="0" err="1"/>
                        <a:t>rs</a:t>
                      </a:r>
                      <a:r>
                        <a:rPr lang="en-IN" dirty="0"/>
                        <a:t> 250</a:t>
                      </a:r>
                    </a:p>
                  </a:txBody>
                  <a:tcPr/>
                </a:tc>
                <a:tc>
                  <a:txBody>
                    <a:bodyPr/>
                    <a:lstStyle/>
                    <a:p>
                      <a:r>
                        <a:rPr lang="en-IN" dirty="0"/>
                        <a:t>Medical insurance</a:t>
                      </a:r>
                    </a:p>
                  </a:txBody>
                  <a:tcPr/>
                </a:tc>
                <a:tc>
                  <a:txBody>
                    <a:bodyPr/>
                    <a:lstStyle/>
                    <a:p>
                      <a:r>
                        <a:rPr lang="en-IN" dirty="0"/>
                        <a:t>Yes </a:t>
                      </a:r>
                    </a:p>
                    <a:p>
                      <a:endParaRPr lang="en-IN" dirty="0"/>
                    </a:p>
                    <a:p>
                      <a:endParaRPr lang="en-IN" dirty="0"/>
                    </a:p>
                  </a:txBody>
                  <a:tcPr/>
                </a:tc>
                <a:tc>
                  <a:txBody>
                    <a:bodyPr/>
                    <a:lstStyle/>
                    <a:p>
                      <a:r>
                        <a:rPr lang="en-IN" dirty="0"/>
                        <a:t>For emergency room cost Jamie has to pay 250-50=</a:t>
                      </a:r>
                      <a:r>
                        <a:rPr lang="en-IN" dirty="0">
                          <a:highlight>
                            <a:srgbClr val="FF6699"/>
                          </a:highlight>
                        </a:rPr>
                        <a:t>200</a:t>
                      </a:r>
                    </a:p>
                  </a:txBody>
                  <a:tcPr/>
                </a:tc>
                <a:extLst>
                  <a:ext uri="{0D108BD9-81ED-4DB2-BD59-A6C34878D82A}">
                    <a16:rowId xmlns:a16="http://schemas.microsoft.com/office/drawing/2014/main" val="3916358792"/>
                  </a:ext>
                </a:extLst>
              </a:tr>
              <a:tr h="1143000">
                <a:tc>
                  <a:txBody>
                    <a:bodyPr/>
                    <a:lstStyle/>
                    <a:p>
                      <a:r>
                        <a:rPr lang="en-IN" dirty="0" err="1"/>
                        <a:t>july</a:t>
                      </a:r>
                      <a:endParaRPr lang="en-IN" dirty="0"/>
                    </a:p>
                  </a:txBody>
                  <a:tcPr/>
                </a:tc>
                <a:tc>
                  <a:txBody>
                    <a:bodyPr/>
                    <a:lstStyle/>
                    <a:p>
                      <a:r>
                        <a:rPr lang="en-IN" dirty="0"/>
                        <a:t>A kitchen fire in the apartment next door caused the sprinkle system to activate in Jamie’s apartment as well her couch her television her computer and the bookcase were ruined the cost of damage was </a:t>
                      </a:r>
                      <a:r>
                        <a:rPr lang="en-IN" dirty="0" err="1"/>
                        <a:t>rs</a:t>
                      </a:r>
                      <a:r>
                        <a:rPr lang="en-IN" dirty="0"/>
                        <a:t> 2500</a:t>
                      </a:r>
                    </a:p>
                  </a:txBody>
                  <a:tcPr/>
                </a:tc>
                <a:tc>
                  <a:txBody>
                    <a:bodyPr/>
                    <a:lstStyle/>
                    <a:p>
                      <a:r>
                        <a:rPr lang="en-IN" dirty="0"/>
                        <a:t>Renter’s insurance</a:t>
                      </a:r>
                    </a:p>
                  </a:txBody>
                  <a:tcPr/>
                </a:tc>
                <a:tc>
                  <a:txBody>
                    <a:bodyPr/>
                    <a:lstStyle/>
                    <a:p>
                      <a:r>
                        <a:rPr lang="en-IN" dirty="0"/>
                        <a:t>No </a:t>
                      </a:r>
                    </a:p>
                    <a:p>
                      <a:endParaRPr lang="en-IN" dirty="0"/>
                    </a:p>
                    <a:p>
                      <a:endParaRPr lang="en-IN" dirty="0"/>
                    </a:p>
                  </a:txBody>
                  <a:tcPr/>
                </a:tc>
                <a:tc>
                  <a:txBody>
                    <a:bodyPr/>
                    <a:lstStyle/>
                    <a:p>
                      <a:r>
                        <a:rPr lang="en-IN" dirty="0"/>
                        <a:t>Since Jamie does not have a renter’s insurance she has to pay whole of </a:t>
                      </a:r>
                      <a:r>
                        <a:rPr lang="en-IN" dirty="0">
                          <a:highlight>
                            <a:srgbClr val="FF6699"/>
                          </a:highlight>
                        </a:rPr>
                        <a:t>2500</a:t>
                      </a:r>
                    </a:p>
                  </a:txBody>
                  <a:tcPr/>
                </a:tc>
                <a:extLst>
                  <a:ext uri="{0D108BD9-81ED-4DB2-BD59-A6C34878D82A}">
                    <a16:rowId xmlns:a16="http://schemas.microsoft.com/office/drawing/2014/main" val="2621360270"/>
                  </a:ext>
                </a:extLst>
              </a:tr>
              <a:tr h="1143000">
                <a:tc>
                  <a:txBody>
                    <a:bodyPr/>
                    <a:lstStyle/>
                    <a:p>
                      <a:r>
                        <a:rPr lang="en-IN" dirty="0" err="1"/>
                        <a:t>september</a:t>
                      </a:r>
                      <a:endParaRPr lang="en-IN" dirty="0"/>
                    </a:p>
                  </a:txBody>
                  <a:tcPr/>
                </a:tc>
                <a:tc>
                  <a:txBody>
                    <a:bodyPr/>
                    <a:lstStyle/>
                    <a:p>
                      <a:r>
                        <a:rPr lang="en-IN" dirty="0"/>
                        <a:t>Jamie hit a deer when driving home from work she wasn’t hurt but the damage to her car was 3400</a:t>
                      </a:r>
                    </a:p>
                  </a:txBody>
                  <a:tcPr/>
                </a:tc>
                <a:tc>
                  <a:txBody>
                    <a:bodyPr/>
                    <a:lstStyle/>
                    <a:p>
                      <a:r>
                        <a:rPr lang="en-IN" dirty="0"/>
                        <a:t>Auto insurance</a:t>
                      </a:r>
                    </a:p>
                  </a:txBody>
                  <a:tcPr/>
                </a:tc>
                <a:tc>
                  <a:txBody>
                    <a:bodyPr/>
                    <a:lstStyle/>
                    <a:p>
                      <a:r>
                        <a:rPr lang="en-IN" dirty="0"/>
                        <a:t>Yes</a:t>
                      </a:r>
                    </a:p>
                    <a:p>
                      <a:endParaRPr lang="en-IN" dirty="0"/>
                    </a:p>
                    <a:p>
                      <a:endParaRPr lang="en-IN" dirty="0"/>
                    </a:p>
                  </a:txBody>
                  <a:tcPr/>
                </a:tc>
                <a:tc>
                  <a:txBody>
                    <a:bodyPr/>
                    <a:lstStyle/>
                    <a:p>
                      <a:r>
                        <a:rPr lang="en-IN" dirty="0"/>
                        <a:t>Jamie has to pay 3400-300=</a:t>
                      </a:r>
                      <a:r>
                        <a:rPr lang="en-IN" dirty="0">
                          <a:highlight>
                            <a:srgbClr val="FF6699"/>
                          </a:highlight>
                        </a:rPr>
                        <a:t>3100</a:t>
                      </a:r>
                    </a:p>
                  </a:txBody>
                  <a:tcPr/>
                </a:tc>
                <a:extLst>
                  <a:ext uri="{0D108BD9-81ED-4DB2-BD59-A6C34878D82A}">
                    <a16:rowId xmlns:a16="http://schemas.microsoft.com/office/drawing/2014/main" val="1716383507"/>
                  </a:ext>
                </a:extLst>
              </a:tr>
              <a:tr h="1143000">
                <a:tc>
                  <a:txBody>
                    <a:bodyPr/>
                    <a:lstStyle/>
                    <a:p>
                      <a:r>
                        <a:rPr lang="en-IN" dirty="0" err="1"/>
                        <a:t>october</a:t>
                      </a:r>
                      <a:endParaRPr lang="en-IN" dirty="0"/>
                    </a:p>
                  </a:txBody>
                  <a:tcPr/>
                </a:tc>
                <a:tc>
                  <a:txBody>
                    <a:bodyPr/>
                    <a:lstStyle/>
                    <a:p>
                      <a:r>
                        <a:rPr lang="en-IN" dirty="0"/>
                        <a:t>Jamie got dirt in her eye while picking fruit at a local farm she went to the eye doctor when her eye became red and swollen the doctor prescribed eye drops without insurance the appointment cost </a:t>
                      </a:r>
                      <a:r>
                        <a:rPr lang="en-IN" dirty="0" err="1"/>
                        <a:t>rs</a:t>
                      </a:r>
                      <a:r>
                        <a:rPr lang="en-IN" dirty="0"/>
                        <a:t> 150 and the eye drop cost re 90</a:t>
                      </a:r>
                    </a:p>
                  </a:txBody>
                  <a:tcPr/>
                </a:tc>
                <a:tc>
                  <a:txBody>
                    <a:bodyPr/>
                    <a:lstStyle/>
                    <a:p>
                      <a:r>
                        <a:rPr lang="en-IN" dirty="0"/>
                        <a:t>Vision  insurance</a:t>
                      </a:r>
                    </a:p>
                  </a:txBody>
                  <a:tcPr/>
                </a:tc>
                <a:tc>
                  <a:txBody>
                    <a:bodyPr/>
                    <a:lstStyle/>
                    <a:p>
                      <a:r>
                        <a:rPr lang="en-IN" dirty="0"/>
                        <a:t>Yes </a:t>
                      </a:r>
                    </a:p>
                    <a:p>
                      <a:endParaRPr lang="en-IN" dirty="0"/>
                    </a:p>
                    <a:p>
                      <a:endParaRPr lang="en-IN" dirty="0"/>
                    </a:p>
                  </a:txBody>
                  <a:tcPr/>
                </a:tc>
                <a:tc>
                  <a:txBody>
                    <a:bodyPr/>
                    <a:lstStyle/>
                    <a:p>
                      <a:r>
                        <a:rPr lang="en-IN" dirty="0"/>
                        <a:t>Appointment cost Jamie has to pay is 150-30=</a:t>
                      </a:r>
                      <a:r>
                        <a:rPr lang="en-IN" dirty="0">
                          <a:highlight>
                            <a:srgbClr val="FF6699"/>
                          </a:highlight>
                        </a:rPr>
                        <a:t>120</a:t>
                      </a:r>
                    </a:p>
                    <a:p>
                      <a:r>
                        <a:rPr lang="en-IN" dirty="0"/>
                        <a:t>Eye drop cost Jamie has to pay is 90-10=</a:t>
                      </a:r>
                      <a:r>
                        <a:rPr lang="en-IN" dirty="0">
                          <a:highlight>
                            <a:srgbClr val="FF6699"/>
                          </a:highlight>
                        </a:rPr>
                        <a:t>80</a:t>
                      </a:r>
                    </a:p>
                  </a:txBody>
                  <a:tcPr/>
                </a:tc>
                <a:extLst>
                  <a:ext uri="{0D108BD9-81ED-4DB2-BD59-A6C34878D82A}">
                    <a16:rowId xmlns:a16="http://schemas.microsoft.com/office/drawing/2014/main" val="1368809722"/>
                  </a:ext>
                </a:extLst>
              </a:tr>
            </a:tbl>
          </a:graphicData>
        </a:graphic>
      </p:graphicFrame>
    </p:spTree>
    <p:extLst>
      <p:ext uri="{BB962C8B-B14F-4D97-AF65-F5344CB8AC3E}">
        <p14:creationId xmlns:p14="http://schemas.microsoft.com/office/powerpoint/2010/main" val="2431369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5A493-6DC0-4AD2-9986-0C6F0BA59C5C}"/>
              </a:ext>
            </a:extLst>
          </p:cNvPr>
          <p:cNvSpPr>
            <a:spLocks noGrp="1"/>
          </p:cNvSpPr>
          <p:nvPr>
            <p:ph type="title"/>
          </p:nvPr>
        </p:nvSpPr>
        <p:spPr/>
        <p:txBody>
          <a:bodyPr>
            <a:normAutofit/>
          </a:bodyPr>
          <a:lstStyle/>
          <a:p>
            <a:r>
              <a:rPr lang="en-IN" sz="3200" b="1" u="sng" dirty="0">
                <a:latin typeface="Algerian" panose="04020705040A02060702" pitchFamily="82" charset="0"/>
              </a:rPr>
              <a:t>1. Summarize the costs</a:t>
            </a:r>
          </a:p>
        </p:txBody>
      </p:sp>
      <p:sp>
        <p:nvSpPr>
          <p:cNvPr id="3" name="Content Placeholder 2">
            <a:extLst>
              <a:ext uri="{FF2B5EF4-FFF2-40B4-BE49-F238E27FC236}">
                <a16:creationId xmlns:a16="http://schemas.microsoft.com/office/drawing/2014/main" id="{4ACAE1CC-C75A-4279-8E8E-ED308B160005}"/>
              </a:ext>
            </a:extLst>
          </p:cNvPr>
          <p:cNvSpPr>
            <a:spLocks noGrp="1"/>
          </p:cNvSpPr>
          <p:nvPr>
            <p:ph idx="1"/>
          </p:nvPr>
        </p:nvSpPr>
        <p:spPr/>
        <p:txBody>
          <a:bodyPr>
            <a:normAutofit/>
          </a:bodyPr>
          <a:lstStyle/>
          <a:p>
            <a:r>
              <a:rPr lang="en-IN" dirty="0"/>
              <a:t>Based on the insurance coverage Jamie had In place how much did she have to pay herself that year? How much more it would have been if she didn’t have any insurance (including </a:t>
            </a:r>
            <a:r>
              <a:rPr lang="en-IN" dirty="0" err="1"/>
              <a:t>copays</a:t>
            </a:r>
            <a:r>
              <a:rPr lang="en-IN" dirty="0"/>
              <a:t> deductibles and premiums)?</a:t>
            </a:r>
          </a:p>
          <a:p>
            <a:pPr marL="0" indent="0">
              <a:buNone/>
            </a:pPr>
            <a:r>
              <a:rPr lang="en-IN" dirty="0"/>
              <a:t>Ans-  Jamie had to pay a total of 7,149 which included:</a:t>
            </a:r>
          </a:p>
          <a:p>
            <a:pPr marL="457200" indent="-457200">
              <a:buAutoNum type="arabicPeriod"/>
            </a:pPr>
            <a:r>
              <a:rPr lang="en-IN" dirty="0"/>
              <a:t>Rs 959 paid for premiums</a:t>
            </a:r>
          </a:p>
          <a:p>
            <a:pPr marL="457200" indent="-457200">
              <a:buAutoNum type="arabicPeriod"/>
            </a:pPr>
            <a:r>
              <a:rPr lang="en-IN" dirty="0"/>
              <a:t>Rs 6190 for other </a:t>
            </a:r>
            <a:r>
              <a:rPr lang="en-IN" dirty="0" err="1"/>
              <a:t>expenxes</a:t>
            </a:r>
            <a:r>
              <a:rPr lang="en-IN" dirty="0"/>
              <a:t> </a:t>
            </a:r>
          </a:p>
          <a:p>
            <a:pPr marL="0" indent="0">
              <a:buNone/>
            </a:pPr>
            <a:r>
              <a:rPr lang="en-IN" dirty="0"/>
              <a:t>If there were no insurance Jamie would had to pay </a:t>
            </a:r>
            <a:r>
              <a:rPr lang="en-IN" dirty="0" err="1"/>
              <a:t>rs</a:t>
            </a:r>
            <a:r>
              <a:rPr lang="en-IN" dirty="0"/>
              <a:t> 6,620. Jamie saved </a:t>
            </a:r>
            <a:r>
              <a:rPr lang="en-IN" dirty="0" err="1"/>
              <a:t>rs</a:t>
            </a:r>
            <a:r>
              <a:rPr lang="en-IN" dirty="0"/>
              <a:t> 430 by purchasing insurance.</a:t>
            </a:r>
          </a:p>
          <a:p>
            <a:pPr marL="457200" indent="-457200">
              <a:buAutoNum type="arabicPeriod"/>
            </a:pPr>
            <a:endParaRPr lang="en-IN" dirty="0"/>
          </a:p>
          <a:p>
            <a:pPr marL="0" indent="0">
              <a:buNone/>
            </a:pPr>
            <a:endParaRPr lang="en-IN" dirty="0"/>
          </a:p>
        </p:txBody>
      </p:sp>
    </p:spTree>
    <p:extLst>
      <p:ext uri="{BB962C8B-B14F-4D97-AF65-F5344CB8AC3E}">
        <p14:creationId xmlns:p14="http://schemas.microsoft.com/office/powerpoint/2010/main" val="2657486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8097B-289B-4D31-B26E-E9812D496F23}"/>
              </a:ext>
            </a:extLst>
          </p:cNvPr>
          <p:cNvSpPr>
            <a:spLocks noGrp="1"/>
          </p:cNvSpPr>
          <p:nvPr>
            <p:ph type="title"/>
          </p:nvPr>
        </p:nvSpPr>
        <p:spPr/>
        <p:txBody>
          <a:bodyPr>
            <a:normAutofit/>
          </a:bodyPr>
          <a:lstStyle/>
          <a:p>
            <a:r>
              <a:rPr lang="en-IN" sz="3200" b="1" u="sng" dirty="0">
                <a:latin typeface="Algerian" panose="04020705040A02060702" pitchFamily="82" charset="0"/>
              </a:rPr>
              <a:t>2. Consider insurance in your life</a:t>
            </a:r>
          </a:p>
        </p:txBody>
      </p:sp>
      <p:sp>
        <p:nvSpPr>
          <p:cNvPr id="3" name="Content Placeholder 2">
            <a:extLst>
              <a:ext uri="{FF2B5EF4-FFF2-40B4-BE49-F238E27FC236}">
                <a16:creationId xmlns:a16="http://schemas.microsoft.com/office/drawing/2014/main" id="{B6E0C449-7214-4F47-958F-51A5F382EBEA}"/>
              </a:ext>
            </a:extLst>
          </p:cNvPr>
          <p:cNvSpPr>
            <a:spLocks noGrp="1"/>
          </p:cNvSpPr>
          <p:nvPr>
            <p:ph idx="1"/>
          </p:nvPr>
        </p:nvSpPr>
        <p:spPr/>
        <p:txBody>
          <a:bodyPr/>
          <a:lstStyle/>
          <a:p>
            <a:r>
              <a:rPr lang="en-IN" dirty="0"/>
              <a:t>Life is full of surprises insurance is there to help us when things go wrong what types of unexpected life events (illness accident surgery natural disaster dental emergency etc) have happened to you or your family or your friends in past that may have cause a financial burden which type of insurance coverage would be most helpful to protect people in this instances ?</a:t>
            </a:r>
          </a:p>
          <a:p>
            <a:pPr marL="0" indent="0">
              <a:buNone/>
            </a:pPr>
            <a:r>
              <a:rPr lang="en-IN" dirty="0"/>
              <a:t>Ans- according to me a health insurance and renter’s insurance would be most helpful to protect people in this instances because a health insurance helps you pay your medical fees in any emergency circumstances. And renter’s insurance protects your house from any damage or loss occurred due to any unexpected life events.</a:t>
            </a:r>
          </a:p>
        </p:txBody>
      </p:sp>
    </p:spTree>
    <p:extLst>
      <p:ext uri="{BB962C8B-B14F-4D97-AF65-F5344CB8AC3E}">
        <p14:creationId xmlns:p14="http://schemas.microsoft.com/office/powerpoint/2010/main" val="2277034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CA1C8-D7E2-4B0A-B41B-C6EC0FBF9189}"/>
              </a:ext>
            </a:extLst>
          </p:cNvPr>
          <p:cNvSpPr>
            <a:spLocks noGrp="1"/>
          </p:cNvSpPr>
          <p:nvPr>
            <p:ph type="title"/>
          </p:nvPr>
        </p:nvSpPr>
        <p:spPr/>
        <p:txBody>
          <a:bodyPr>
            <a:normAutofit/>
          </a:bodyPr>
          <a:lstStyle/>
          <a:p>
            <a:r>
              <a:rPr lang="en-IN" sz="3200" b="1" u="sng" dirty="0">
                <a:latin typeface="Algerian" panose="04020705040A02060702" pitchFamily="82" charset="0"/>
              </a:rPr>
              <a:t>3. Jamie gives advice</a:t>
            </a:r>
          </a:p>
        </p:txBody>
      </p:sp>
      <p:sp>
        <p:nvSpPr>
          <p:cNvPr id="3" name="Content Placeholder 2">
            <a:extLst>
              <a:ext uri="{FF2B5EF4-FFF2-40B4-BE49-F238E27FC236}">
                <a16:creationId xmlns:a16="http://schemas.microsoft.com/office/drawing/2014/main" id="{71E07A02-8367-4CB6-8C56-8C0FFA1A5351}"/>
              </a:ext>
            </a:extLst>
          </p:cNvPr>
          <p:cNvSpPr>
            <a:spLocks noGrp="1"/>
          </p:cNvSpPr>
          <p:nvPr>
            <p:ph idx="1"/>
          </p:nvPr>
        </p:nvSpPr>
        <p:spPr>
          <a:xfrm>
            <a:off x="1069848" y="2093975"/>
            <a:ext cx="10058400" cy="4448867"/>
          </a:xfrm>
        </p:spPr>
        <p:txBody>
          <a:bodyPr>
            <a:normAutofit fontScale="92500" lnSpcReduction="20000"/>
          </a:bodyPr>
          <a:lstStyle/>
          <a:p>
            <a:r>
              <a:rPr lang="en-IN" dirty="0"/>
              <a:t>An within Jamie’s cousin is getting ready to graduate and start his first job in a new town after meeting with his new employer he’s asked Jamie for advice on whether insurance is worth the cost or not prepare a response as if you are Jamie giving general advice about the important role of  insurance can have on a person’s financial life include at least two examples from Jamie’s experiences </a:t>
            </a:r>
          </a:p>
          <a:p>
            <a:r>
              <a:rPr lang="en-IN" dirty="0"/>
              <a:t>Ans – dear cousin,</a:t>
            </a:r>
          </a:p>
          <a:p>
            <a:pPr marL="0" indent="0">
              <a:buNone/>
            </a:pPr>
            <a:r>
              <a:rPr lang="en-IN" dirty="0"/>
              <a:t>I am glad you reached out to me for advice for insurance I would love to help you on that first of all I would like to tell you how important insurance is in our lives which is full of surprises I would say insurance is a protection that protects us from any unexpected financial losses. There are various insurances such as medical insurance auto insurance renter’s insurance etc. I would love to share my experience with you last year I got into an accident while skiing and got stitches in the emergency room which cost me </a:t>
            </a:r>
            <a:r>
              <a:rPr lang="en-IN" dirty="0" err="1"/>
              <a:t>rs</a:t>
            </a:r>
            <a:r>
              <a:rPr lang="en-IN" dirty="0"/>
              <a:t> 250 but thanks to the medical insurance I had which had a </a:t>
            </a:r>
            <a:r>
              <a:rPr lang="en-IN" dirty="0" err="1"/>
              <a:t>copay</a:t>
            </a:r>
            <a:r>
              <a:rPr lang="en-IN" dirty="0"/>
              <a:t> of </a:t>
            </a:r>
            <a:r>
              <a:rPr lang="en-IN" dirty="0" err="1"/>
              <a:t>rs</a:t>
            </a:r>
            <a:r>
              <a:rPr lang="en-IN" dirty="0"/>
              <a:t> 50 and hence I save </a:t>
            </a:r>
            <a:r>
              <a:rPr lang="en-IN" dirty="0" err="1"/>
              <a:t>rs</a:t>
            </a:r>
            <a:r>
              <a:rPr lang="en-IN" dirty="0"/>
              <a:t> 50 by only paying </a:t>
            </a:r>
            <a:r>
              <a:rPr lang="en-IN" dirty="0" err="1"/>
              <a:t>rs</a:t>
            </a:r>
            <a:r>
              <a:rPr lang="en-IN" dirty="0"/>
              <a:t> 200. also if you remember last year I hit a deer accident and damaged my car again thank god that I had auto insurance and to pay only </a:t>
            </a:r>
            <a:r>
              <a:rPr lang="en-IN" dirty="0" err="1"/>
              <a:t>rs</a:t>
            </a:r>
            <a:r>
              <a:rPr lang="en-IN" dirty="0"/>
              <a:t> 3100 of 3400 there are a lot of examples where I have saved due to insurance I would strongly advise you to buy at least basic insurances which would protect you from unexpected financial circumstances </a:t>
            </a:r>
          </a:p>
        </p:txBody>
      </p:sp>
    </p:spTree>
    <p:extLst>
      <p:ext uri="{BB962C8B-B14F-4D97-AF65-F5344CB8AC3E}">
        <p14:creationId xmlns:p14="http://schemas.microsoft.com/office/powerpoint/2010/main" val="26671973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190</TotalTime>
  <Words>1134</Words>
  <Application>Microsoft Office PowerPoint</Application>
  <PresentationFormat>Widescreen</PresentationFormat>
  <Paragraphs>68</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Algerian</vt:lpstr>
      <vt:lpstr>Bahnschrift Light</vt:lpstr>
      <vt:lpstr>Bradley Hand ITC</vt:lpstr>
      <vt:lpstr>Calibri</vt:lpstr>
      <vt:lpstr>Rockwell</vt:lpstr>
      <vt:lpstr>Rockwell Condensed</vt:lpstr>
      <vt:lpstr>Wingdings</vt:lpstr>
      <vt:lpstr>Wood Type</vt:lpstr>
      <vt:lpstr>Life insurance -project</vt:lpstr>
      <vt:lpstr>UNEMPLOYMENT POLICY</vt:lpstr>
      <vt:lpstr>As of December 2021, the average unemployment rate in India is 7.7% with urban 9.1% and rural 7.1%. Represented on the graph below.</vt:lpstr>
      <vt:lpstr>PRODUCT-</vt:lpstr>
      <vt:lpstr>Life happens </vt:lpstr>
      <vt:lpstr>PowerPoint Presentation</vt:lpstr>
      <vt:lpstr>1. Summarize the costs</vt:lpstr>
      <vt:lpstr>2. Consider insurance in your life</vt:lpstr>
      <vt:lpstr>3. Jamie gives advice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UNEMPLOYMENT POLICY</dc:title>
  <dc:creator>Devyani Chaudhari</dc:creator>
  <cp:lastModifiedBy>Devyani Chaudhari</cp:lastModifiedBy>
  <cp:revision>3</cp:revision>
  <dcterms:created xsi:type="dcterms:W3CDTF">2021-12-25T08:02:15Z</dcterms:created>
  <dcterms:modified xsi:type="dcterms:W3CDTF">2021-12-25T14:11:19Z</dcterms:modified>
</cp:coreProperties>
</file>