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
      <p:font typeface="PT Sans Narrow"/>
      <p:regular r:id="rId29"/>
      <p:bold r:id="rId30"/>
    </p:embeddedFont>
    <p:embeddedFont>
      <p:font typeface="Nunito Medium"/>
      <p:regular r:id="rId31"/>
      <p:bold r:id="rId32"/>
      <p:italic r:id="rId33"/>
      <p:boldItalic r:id="rId34"/>
    </p:embeddedFont>
    <p:embeddedFont>
      <p:font typeface="Old Standard TT"/>
      <p:regular r:id="rId35"/>
      <p:bold r:id="rId36"/>
      <p:italic r:id="rId37"/>
    </p:embeddedFont>
    <p:embeddedFont>
      <p:font typeface="Caveat Medium"/>
      <p:regular r:id="rId38"/>
      <p:bold r:id="rId39"/>
    </p:embeddedFont>
    <p:embeddedFont>
      <p:font typeface="Comfortaa"/>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regular.fntdata"/><Relationship Id="rId20" Type="http://schemas.openxmlformats.org/officeDocument/2006/relationships/slide" Target="slides/slide15.xml"/><Relationship Id="rId41" Type="http://schemas.openxmlformats.org/officeDocument/2006/relationships/font" Target="fonts/Comfortaa-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Medium-regular.fntdata"/><Relationship Id="rId30" Type="http://schemas.openxmlformats.org/officeDocument/2006/relationships/font" Target="fonts/PTSansNarrow-bold.fntdata"/><Relationship Id="rId11" Type="http://schemas.openxmlformats.org/officeDocument/2006/relationships/slide" Target="slides/slide6.xml"/><Relationship Id="rId33" Type="http://schemas.openxmlformats.org/officeDocument/2006/relationships/font" Target="fonts/NunitoMedium-italic.fntdata"/><Relationship Id="rId10" Type="http://schemas.openxmlformats.org/officeDocument/2006/relationships/slide" Target="slides/slide5.xml"/><Relationship Id="rId32" Type="http://schemas.openxmlformats.org/officeDocument/2006/relationships/font" Target="fonts/NunitoMedium-bold.fntdata"/><Relationship Id="rId13" Type="http://schemas.openxmlformats.org/officeDocument/2006/relationships/slide" Target="slides/slide8.xml"/><Relationship Id="rId35" Type="http://schemas.openxmlformats.org/officeDocument/2006/relationships/font" Target="fonts/OldStandardTT-regular.fntdata"/><Relationship Id="rId12" Type="http://schemas.openxmlformats.org/officeDocument/2006/relationships/slide" Target="slides/slide7.xml"/><Relationship Id="rId34" Type="http://schemas.openxmlformats.org/officeDocument/2006/relationships/font" Target="fonts/NunitoMedium-boldItalic.fntdata"/><Relationship Id="rId15" Type="http://schemas.openxmlformats.org/officeDocument/2006/relationships/slide" Target="slides/slide10.xml"/><Relationship Id="rId37" Type="http://schemas.openxmlformats.org/officeDocument/2006/relationships/font" Target="fonts/OldStandardTT-italic.fntdata"/><Relationship Id="rId14" Type="http://schemas.openxmlformats.org/officeDocument/2006/relationships/slide" Target="slides/slide9.xml"/><Relationship Id="rId36" Type="http://schemas.openxmlformats.org/officeDocument/2006/relationships/font" Target="fonts/OldStandardTT-bold.fntdata"/><Relationship Id="rId17" Type="http://schemas.openxmlformats.org/officeDocument/2006/relationships/slide" Target="slides/slide12.xml"/><Relationship Id="rId39" Type="http://schemas.openxmlformats.org/officeDocument/2006/relationships/font" Target="fonts/CaveatMedium-bold.fntdata"/><Relationship Id="rId16" Type="http://schemas.openxmlformats.org/officeDocument/2006/relationships/slide" Target="slides/slide11.xml"/><Relationship Id="rId38" Type="http://schemas.openxmlformats.org/officeDocument/2006/relationships/font" Target="fonts/Caveat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682251ee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682251ee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682251ee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2682251ee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682251eea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682251eea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682251eea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682251ee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682251eea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682251eea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1221efe3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1221efe3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15ac6d9f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15ac6d9f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15ac6d9f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15ac6d9f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15ac6d9f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15ac6d9f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682251eea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682251ee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682251ee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682251ee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682251ee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682251ee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682251ee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682251ee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682251ee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682251ee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en.wikipedia.org/wiki/Scalar_product" TargetMode="External"/><Relationship Id="rId4" Type="http://schemas.openxmlformats.org/officeDocument/2006/relationships/hyperlink" Target="https://en.wikipedia.org/wiki/Curse_of_dimensionality" TargetMode="External"/><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byjus.com/maths/vector-algebra/" TargetMode="External"/><Relationship Id="rId4" Type="http://schemas.openxmlformats.org/officeDocument/2006/relationships/hyperlink" Target="https://www.cuemath.com/algebra/vector-algebr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90550" y="150825"/>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3959">
                <a:solidFill>
                  <a:schemeClr val="lt1"/>
                </a:solidFill>
              </a:rPr>
              <a:t>Numerical Methods of Algebra Project</a:t>
            </a:r>
            <a:r>
              <a:rPr lang="en-GB" sz="3959">
                <a:solidFill>
                  <a:srgbClr val="CC0000"/>
                </a:solidFill>
              </a:rPr>
              <a:t> </a:t>
            </a:r>
            <a:endParaRPr sz="3959">
              <a:solidFill>
                <a:srgbClr val="CC0000"/>
              </a:solidFill>
            </a:endParaRPr>
          </a:p>
        </p:txBody>
      </p:sp>
      <p:sp>
        <p:nvSpPr>
          <p:cNvPr id="60" name="Google Shape;60;p13"/>
          <p:cNvSpPr txBox="1"/>
          <p:nvPr>
            <p:ph idx="1" type="subTitle"/>
          </p:nvPr>
        </p:nvSpPr>
        <p:spPr>
          <a:xfrm>
            <a:off x="390550" y="2098180"/>
            <a:ext cx="8118600" cy="113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rgbClr val="000000"/>
              </a:buClr>
              <a:buSzPts val="990"/>
              <a:buFont typeface="Arial"/>
              <a:buNone/>
            </a:pPr>
            <a:r>
              <a:rPr b="1" lang="en-GB" sz="2760">
                <a:solidFill>
                  <a:schemeClr val="accent1"/>
                </a:solidFill>
                <a:latin typeface="PT Sans Narrow"/>
                <a:ea typeface="PT Sans Narrow"/>
                <a:cs typeface="PT Sans Narrow"/>
                <a:sym typeface="PT Sans Narrow"/>
              </a:rPr>
              <a:t>Topic : </a:t>
            </a:r>
            <a:r>
              <a:rPr b="1" lang="en-GB" sz="2760">
                <a:solidFill>
                  <a:schemeClr val="accent1"/>
                </a:solidFill>
                <a:latin typeface="PT Sans Narrow"/>
                <a:ea typeface="PT Sans Narrow"/>
                <a:cs typeface="PT Sans Narrow"/>
                <a:sym typeface="PT Sans Narrow"/>
              </a:rPr>
              <a:t>Application of vector algebra in understanding the flow           of water in a river , specially during high tides / tsunami</a:t>
            </a:r>
            <a:endParaRPr/>
          </a:p>
        </p:txBody>
      </p:sp>
      <p:sp>
        <p:nvSpPr>
          <p:cNvPr id="61" name="Google Shape;61;p13"/>
          <p:cNvSpPr txBox="1"/>
          <p:nvPr/>
        </p:nvSpPr>
        <p:spPr>
          <a:xfrm>
            <a:off x="578225" y="3923375"/>
            <a:ext cx="4584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solidFill>
                  <a:schemeClr val="lt1"/>
                </a:solidFill>
                <a:latin typeface="Caveat Medium"/>
                <a:ea typeface="Caveat Medium"/>
                <a:cs typeface="Caveat Medium"/>
                <a:sym typeface="Caveat Medium"/>
              </a:rPr>
              <a:t>ROLL NO : 64 , 65 , 66 , 67 , 68</a:t>
            </a:r>
            <a:r>
              <a:rPr lang="en-GB">
                <a:solidFill>
                  <a:schemeClr val="lt1"/>
                </a:solidFill>
                <a:latin typeface="Old Standard TT"/>
                <a:ea typeface="Old Standard TT"/>
                <a:cs typeface="Old Standard TT"/>
                <a:sym typeface="Old Standard TT"/>
              </a:rPr>
              <a:t> </a:t>
            </a:r>
            <a:endParaRPr>
              <a:solidFill>
                <a:schemeClr val="lt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400">
                <a:latin typeface="Comfortaa"/>
                <a:ea typeface="Comfortaa"/>
                <a:cs typeface="Comfortaa"/>
                <a:sym typeface="Comfortaa"/>
              </a:rPr>
              <a:t>Volterra’s theory of dislocations</a:t>
            </a:r>
            <a:endParaRPr sz="4100">
              <a:latin typeface="Comfortaa"/>
              <a:ea typeface="Comfortaa"/>
              <a:cs typeface="Comfortaa"/>
              <a:sym typeface="Comfortaa"/>
            </a:endParaRPr>
          </a:p>
        </p:txBody>
      </p:sp>
      <p:sp>
        <p:nvSpPr>
          <p:cNvPr id="123" name="Google Shape;123;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rPr lang="en-GB" sz="1100">
                <a:solidFill>
                  <a:srgbClr val="000000"/>
                </a:solidFill>
              </a:rPr>
              <a:t>Let O be the origin of a Cartesian coordinate system in an infinite elastic medium, xi the Cartesian coordinates (i = 1, 2, 3), and ei a unit vector in the positive xi−direction. A force at O generates a displacement field                      at point P, which is determined by the well-known Somigliana tensor</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rPr lang="en-GB" sz="1100">
                <a:solidFill>
                  <a:srgbClr val="000000"/>
                </a:solidFill>
              </a:rPr>
              <a:t>In this relation δik is the Kronecker delta, λ and µ are Lam</a:t>
            </a:r>
            <a:r>
              <a:rPr i="1" lang="en-GB" sz="1150">
                <a:solidFill>
                  <a:srgbClr val="000000"/>
                </a:solidFill>
                <a:highlight>
                  <a:srgbClr val="FFFFFF"/>
                </a:highlight>
                <a:latin typeface="Times New Roman"/>
                <a:ea typeface="Times New Roman"/>
                <a:cs typeface="Times New Roman"/>
                <a:sym typeface="Times New Roman"/>
              </a:rPr>
              <a:t>é</a:t>
            </a:r>
            <a:r>
              <a:rPr lang="en-GB" sz="1100">
                <a:solidFill>
                  <a:srgbClr val="000000"/>
                </a:solidFill>
              </a:rPr>
              <a:t>’s constants, and r is the distance from P to O. The coefficient α can be rewritten as α = 1/2(1 − ν), where ν is Poisson’s ratio.</a:t>
            </a:r>
            <a:endParaRPr sz="1100">
              <a:solidFill>
                <a:srgbClr val="000000"/>
              </a:solidFill>
            </a:endParaRPr>
          </a:p>
          <a:p>
            <a:pPr indent="0" lvl="0" marL="0" rtl="0" algn="l">
              <a:spcBef>
                <a:spcPts val="1200"/>
              </a:spcBef>
              <a:spcAft>
                <a:spcPts val="1200"/>
              </a:spcAft>
              <a:buNone/>
            </a:pPr>
            <a:r>
              <a:t/>
            </a:r>
            <a:endParaRPr/>
          </a:p>
        </p:txBody>
      </p:sp>
      <p:pic>
        <p:nvPicPr>
          <p:cNvPr id="124" name="Google Shape;124;p22"/>
          <p:cNvPicPr preferRelativeResize="0"/>
          <p:nvPr/>
        </p:nvPicPr>
        <p:blipFill>
          <a:blip r:embed="rId3">
            <a:alphaModFix/>
          </a:blip>
          <a:stretch>
            <a:fillRect/>
          </a:stretch>
        </p:blipFill>
        <p:spPr>
          <a:xfrm>
            <a:off x="1436800" y="2314088"/>
            <a:ext cx="5619750" cy="885825"/>
          </a:xfrm>
          <a:prstGeom prst="rect">
            <a:avLst/>
          </a:prstGeom>
          <a:noFill/>
          <a:ln>
            <a:noFill/>
          </a:ln>
        </p:spPr>
      </p:pic>
      <p:pic>
        <p:nvPicPr>
          <p:cNvPr id="125" name="Google Shape;125;p22"/>
          <p:cNvPicPr preferRelativeResize="0"/>
          <p:nvPr/>
        </p:nvPicPr>
        <p:blipFill>
          <a:blip r:embed="rId4">
            <a:alphaModFix/>
          </a:blip>
          <a:stretch>
            <a:fillRect/>
          </a:stretch>
        </p:blipFill>
        <p:spPr>
          <a:xfrm>
            <a:off x="5569875" y="1778300"/>
            <a:ext cx="613852" cy="26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76550" y="185450"/>
            <a:ext cx="8367300" cy="83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sz="2800">
                <a:latin typeface="Comfortaa"/>
                <a:ea typeface="Comfortaa"/>
                <a:cs typeface="Comfortaa"/>
                <a:sym typeface="Comfortaa"/>
              </a:rPr>
              <a:t>Volterra’s theory of dislocations (continued)</a:t>
            </a:r>
            <a:endParaRPr sz="4000"/>
          </a:p>
        </p:txBody>
      </p:sp>
      <p:sp>
        <p:nvSpPr>
          <p:cNvPr id="131" name="Google Shape;131;p23"/>
          <p:cNvSpPr txBox="1"/>
          <p:nvPr>
            <p:ph idx="1" type="body"/>
          </p:nvPr>
        </p:nvSpPr>
        <p:spPr>
          <a:xfrm>
            <a:off x="311700" y="1152475"/>
            <a:ext cx="8520600" cy="38679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en-GB"/>
              <a:t>where the νj ’s are the components of the normal to the surface element. A Volterra dislocation is defined as a surface Σ in the elastic medium across which there is a discontinuity ∆ui in the displacement fields of the type</a:t>
            </a:r>
            <a:endParaRPr/>
          </a:p>
          <a:p>
            <a:pPr indent="0" lvl="0" marL="0" rtl="0" algn="l">
              <a:spcBef>
                <a:spcPts val="1200"/>
              </a:spcBef>
              <a:spcAft>
                <a:spcPts val="1200"/>
              </a:spcAft>
              <a:buNone/>
            </a:pPr>
            <a:r>
              <a:t/>
            </a:r>
            <a:endParaRPr/>
          </a:p>
        </p:txBody>
      </p:sp>
      <p:pic>
        <p:nvPicPr>
          <p:cNvPr id="132" name="Google Shape;132;p23"/>
          <p:cNvPicPr preferRelativeResize="0"/>
          <p:nvPr/>
        </p:nvPicPr>
        <p:blipFill rotWithShape="1">
          <a:blip r:embed="rId3">
            <a:alphaModFix/>
          </a:blip>
          <a:srcRect b="-1988" l="0" r="0" t="0"/>
          <a:stretch/>
        </p:blipFill>
        <p:spPr>
          <a:xfrm>
            <a:off x="170425" y="1018550"/>
            <a:ext cx="7923300" cy="255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GB" sz="2400">
                <a:latin typeface="Comfortaa"/>
                <a:ea typeface="Comfortaa"/>
                <a:cs typeface="Comfortaa"/>
                <a:sym typeface="Comfortaa"/>
              </a:rPr>
              <a:t>Volterra’s theory of dislocations (continued)</a:t>
            </a:r>
            <a:endParaRPr/>
          </a:p>
        </p:txBody>
      </p:sp>
      <p:sp>
        <p:nvSpPr>
          <p:cNvPr id="138" name="Google Shape;138;p24"/>
          <p:cNvSpPr txBox="1"/>
          <p:nvPr>
            <p:ph idx="1" type="body"/>
          </p:nvPr>
        </p:nvSpPr>
        <p:spPr>
          <a:xfrm>
            <a:off x="249850" y="10552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en-GB"/>
              <a:t>Equation in which Ui and Ωij are constants is the well-known Weingarten relation which states that the discontinuity ∆ui should be of the type of a rigid body displacement, thereby maintaining continuity of the components of stress and strain across Σ. The displacement field in an infinite elastic medium due to the dislocation is then determined by Volterra’s formula</a:t>
            </a:r>
            <a:endParaRPr/>
          </a:p>
          <a:p>
            <a:pPr indent="0" lvl="0" marL="0" rtl="0" algn="l">
              <a:spcBef>
                <a:spcPts val="1200"/>
              </a:spcBef>
              <a:spcAft>
                <a:spcPts val="1200"/>
              </a:spcAft>
              <a:buNone/>
            </a:pPr>
            <a:r>
              <a:t/>
            </a:r>
            <a:endParaRPr/>
          </a:p>
        </p:txBody>
      </p:sp>
      <p:pic>
        <p:nvPicPr>
          <p:cNvPr id="139" name="Google Shape;139;p24"/>
          <p:cNvPicPr preferRelativeResize="0"/>
          <p:nvPr/>
        </p:nvPicPr>
        <p:blipFill>
          <a:blip r:embed="rId3">
            <a:alphaModFix/>
          </a:blip>
          <a:stretch>
            <a:fillRect/>
          </a:stretch>
        </p:blipFill>
        <p:spPr>
          <a:xfrm>
            <a:off x="2650163" y="1107088"/>
            <a:ext cx="3419475" cy="79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GB" sz="2400">
                <a:latin typeface="Comfortaa"/>
                <a:ea typeface="Comfortaa"/>
                <a:cs typeface="Comfortaa"/>
                <a:sym typeface="Comfortaa"/>
              </a:rPr>
              <a:t>Volterra’s theory of dislocations (continued)</a:t>
            </a:r>
            <a:endParaRPr/>
          </a:p>
        </p:txBody>
      </p:sp>
      <p:sp>
        <p:nvSpPr>
          <p:cNvPr id="145" name="Google Shape;145;p2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61111"/>
              <a:buFont typeface="Arial"/>
              <a:buNone/>
            </a:pPr>
            <a:r>
              <a:rPr lang="en-GB"/>
              <a:t>It is clear from the above equation that the computation of the displacement field uk(Q) is performed as follows. A force Fek is applied at Q, and the stresses σ k ij (P,Q) that this force generates are computed at the points P(xi) on Σ. In particular the components of the force on Σ are computed. After multiplication with prescribed weights of magnitude ∆ui these forces are integrated over Σ to give the displacement component in Q due to the dislocation on Σ.</a:t>
            </a:r>
            <a:endParaRPr/>
          </a:p>
          <a:p>
            <a:pPr indent="0" lvl="0" marL="0" rtl="0" algn="l">
              <a:spcBef>
                <a:spcPts val="1200"/>
              </a:spcBef>
              <a:spcAft>
                <a:spcPts val="1200"/>
              </a:spcAft>
              <a:buNone/>
            </a:pPr>
            <a:r>
              <a:t/>
            </a:r>
            <a:endParaRPr/>
          </a:p>
        </p:txBody>
      </p:sp>
      <p:pic>
        <p:nvPicPr>
          <p:cNvPr id="146" name="Google Shape;146;p25"/>
          <p:cNvPicPr preferRelativeResize="0"/>
          <p:nvPr/>
        </p:nvPicPr>
        <p:blipFill>
          <a:blip r:embed="rId3">
            <a:alphaModFix/>
          </a:blip>
          <a:stretch>
            <a:fillRect/>
          </a:stretch>
        </p:blipFill>
        <p:spPr>
          <a:xfrm>
            <a:off x="2921500" y="1326625"/>
            <a:ext cx="3124200" cy="95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Disadvantage/Limitations of vectors</a:t>
            </a:r>
            <a:endParaRPr/>
          </a:p>
        </p:txBody>
      </p:sp>
      <p:sp>
        <p:nvSpPr>
          <p:cNvPr id="152" name="Google Shape;152;p2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39725" lvl="0" marL="457200" rtl="0" algn="l">
              <a:spcBef>
                <a:spcPts val="0"/>
              </a:spcBef>
              <a:spcAft>
                <a:spcPts val="0"/>
              </a:spcAft>
              <a:buClr>
                <a:srgbClr val="333333"/>
              </a:buClr>
              <a:buSzPts val="1750"/>
              <a:buFont typeface="Roboto"/>
              <a:buChar char="●"/>
            </a:pPr>
            <a:r>
              <a:rPr lang="en-GB" sz="1750">
                <a:solidFill>
                  <a:srgbClr val="333333"/>
                </a:solidFill>
                <a:highlight>
                  <a:srgbClr val="FFFFFF"/>
                </a:highlight>
                <a:latin typeface="Roboto"/>
                <a:ea typeface="Roboto"/>
                <a:cs typeface="Roboto"/>
                <a:sym typeface="Roboto"/>
              </a:rPr>
              <a:t>Flow in fractured rocks and granular media - the rocks and few </a:t>
            </a:r>
            <a:r>
              <a:rPr lang="en-GB" sz="1750">
                <a:solidFill>
                  <a:srgbClr val="333333"/>
                </a:solidFill>
                <a:highlight>
                  <a:srgbClr val="FFFFFF"/>
                </a:highlight>
                <a:latin typeface="Roboto"/>
                <a:ea typeface="Roboto"/>
                <a:cs typeface="Roboto"/>
                <a:sym typeface="Roboto"/>
              </a:rPr>
              <a:t>particles</a:t>
            </a:r>
            <a:r>
              <a:rPr lang="en-GB" sz="1750">
                <a:solidFill>
                  <a:srgbClr val="333333"/>
                </a:solidFill>
                <a:highlight>
                  <a:srgbClr val="FFFFFF"/>
                </a:highlight>
                <a:latin typeface="Roboto"/>
                <a:ea typeface="Roboto"/>
                <a:cs typeface="Roboto"/>
                <a:sym typeface="Roboto"/>
              </a:rPr>
              <a:t> may alter the calculations of the flow.</a:t>
            </a:r>
            <a:endParaRPr sz="1750">
              <a:solidFill>
                <a:srgbClr val="333333"/>
              </a:solidFill>
              <a:highlight>
                <a:srgbClr val="FFFFFF"/>
              </a:highlight>
              <a:latin typeface="Roboto"/>
              <a:ea typeface="Roboto"/>
              <a:cs typeface="Roboto"/>
              <a:sym typeface="Roboto"/>
            </a:endParaRPr>
          </a:p>
          <a:p>
            <a:pPr indent="-333375" lvl="0" marL="457200" rtl="0" algn="l">
              <a:spcBef>
                <a:spcPts val="0"/>
              </a:spcBef>
              <a:spcAft>
                <a:spcPts val="0"/>
              </a:spcAft>
              <a:buClr>
                <a:srgbClr val="202122"/>
              </a:buClr>
              <a:buSzPts val="1650"/>
              <a:buFont typeface="Arial"/>
              <a:buChar char="●"/>
            </a:pPr>
            <a:r>
              <a:rPr lang="en-GB" sz="1650">
                <a:solidFill>
                  <a:srgbClr val="202122"/>
                </a:solidFill>
                <a:highlight>
                  <a:srgbClr val="FFFFFF"/>
                </a:highlight>
                <a:latin typeface="Arial"/>
                <a:ea typeface="Arial"/>
                <a:cs typeface="Arial"/>
                <a:sym typeface="Arial"/>
              </a:rPr>
              <a:t>Long calculations  are poorly represented because they have poor similarity values (a small </a:t>
            </a:r>
            <a:r>
              <a:rPr lang="en-GB" sz="1650">
                <a:solidFill>
                  <a:srgbClr val="0645AD"/>
                </a:solidFill>
                <a:highlight>
                  <a:srgbClr val="FFFFFF"/>
                </a:highlight>
                <a:uFill>
                  <a:noFill/>
                </a:uFill>
                <a:latin typeface="Arial"/>
                <a:ea typeface="Arial"/>
                <a:cs typeface="Arial"/>
                <a:sym typeface="Arial"/>
                <a:hlinkClick r:id="rId3">
                  <a:extLst>
                    <a:ext uri="{A12FA001-AC4F-418D-AE19-62706E023703}">
                      <ahyp:hlinkClr val="tx"/>
                    </a:ext>
                  </a:extLst>
                </a:hlinkClick>
              </a:rPr>
              <a:t>scalar product</a:t>
            </a:r>
            <a:r>
              <a:rPr lang="en-GB" sz="1650">
                <a:solidFill>
                  <a:srgbClr val="202122"/>
                </a:solidFill>
                <a:highlight>
                  <a:srgbClr val="FFFFFF"/>
                </a:highlight>
                <a:latin typeface="Arial"/>
                <a:ea typeface="Arial"/>
                <a:cs typeface="Arial"/>
                <a:sym typeface="Arial"/>
              </a:rPr>
              <a:t> and a </a:t>
            </a:r>
            <a:r>
              <a:rPr lang="en-GB" sz="1650">
                <a:solidFill>
                  <a:srgbClr val="0645AD"/>
                </a:solidFill>
                <a:highlight>
                  <a:srgbClr val="FFFFFF"/>
                </a:highlight>
                <a:uFill>
                  <a:noFill/>
                </a:uFill>
                <a:latin typeface="Arial"/>
                <a:ea typeface="Arial"/>
                <a:cs typeface="Arial"/>
                <a:sym typeface="Arial"/>
                <a:hlinkClick r:id="rId4">
                  <a:extLst>
                    <a:ext uri="{A12FA001-AC4F-418D-AE19-62706E023703}">
                      <ahyp:hlinkClr val="tx"/>
                    </a:ext>
                  </a:extLst>
                </a:hlinkClick>
              </a:rPr>
              <a:t>large dimensionality</a:t>
            </a:r>
            <a:r>
              <a:rPr lang="en-GB" sz="1650">
                <a:solidFill>
                  <a:srgbClr val="202122"/>
                </a:solidFill>
                <a:highlight>
                  <a:srgbClr val="FFFFFF"/>
                </a:highlight>
                <a:latin typeface="Arial"/>
                <a:ea typeface="Arial"/>
                <a:cs typeface="Arial"/>
                <a:sym typeface="Arial"/>
              </a:rPr>
              <a:t>)</a:t>
            </a:r>
            <a:endParaRPr sz="1650">
              <a:solidFill>
                <a:srgbClr val="202122"/>
              </a:solidFill>
              <a:highlight>
                <a:srgbClr val="FFFFFF"/>
              </a:highlight>
              <a:latin typeface="Arial"/>
              <a:ea typeface="Arial"/>
              <a:cs typeface="Arial"/>
              <a:sym typeface="Arial"/>
            </a:endParaRPr>
          </a:p>
          <a:p>
            <a:pPr indent="-327025" lvl="0" marL="457200" rtl="0" algn="l">
              <a:spcBef>
                <a:spcPts val="0"/>
              </a:spcBef>
              <a:spcAft>
                <a:spcPts val="0"/>
              </a:spcAft>
              <a:buClr>
                <a:srgbClr val="333333"/>
              </a:buClr>
              <a:buSzPts val="1550"/>
              <a:buFont typeface="Roboto"/>
              <a:buChar char="●"/>
            </a:pPr>
            <a:r>
              <a:rPr lang="en-GB" sz="1550">
                <a:solidFill>
                  <a:srgbClr val="333333"/>
                </a:solidFill>
                <a:highlight>
                  <a:srgbClr val="FFFFFF"/>
                </a:highlight>
                <a:latin typeface="Roboto"/>
                <a:ea typeface="Roboto"/>
                <a:cs typeface="Roboto"/>
                <a:sym typeface="Roboto"/>
              </a:rPr>
              <a:t>It is time consuming and subjected to human error. </a:t>
            </a:r>
            <a:endParaRPr sz="1900"/>
          </a:p>
        </p:txBody>
      </p:sp>
      <p:pic>
        <p:nvPicPr>
          <p:cNvPr id="153" name="Google Shape;153;p26"/>
          <p:cNvPicPr preferRelativeResize="0"/>
          <p:nvPr/>
        </p:nvPicPr>
        <p:blipFill>
          <a:blip r:embed="rId5">
            <a:alphaModFix/>
          </a:blip>
          <a:stretch>
            <a:fillRect/>
          </a:stretch>
        </p:blipFill>
        <p:spPr>
          <a:xfrm>
            <a:off x="5626575" y="2455800"/>
            <a:ext cx="3418900" cy="244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ACKNOWLEDGEMENTS</a:t>
            </a:r>
            <a:endParaRPr/>
          </a:p>
        </p:txBody>
      </p:sp>
      <p:sp>
        <p:nvSpPr>
          <p:cNvPr id="159" name="Google Shape;159;p27"/>
          <p:cNvSpPr txBox="1"/>
          <p:nvPr>
            <p:ph idx="1" type="body"/>
          </p:nvPr>
        </p:nvSpPr>
        <p:spPr>
          <a:xfrm>
            <a:off x="311700" y="12478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u="sng">
                <a:solidFill>
                  <a:schemeClr val="hlink"/>
                </a:solidFill>
                <a:hlinkClick r:id="rId3"/>
              </a:rPr>
              <a:t>https://byjus.com/maths/vector-algebra/</a:t>
            </a:r>
            <a:endParaRPr/>
          </a:p>
          <a:p>
            <a:pPr indent="-342900" lvl="0" marL="457200" rtl="0" algn="l">
              <a:spcBef>
                <a:spcPts val="0"/>
              </a:spcBef>
              <a:spcAft>
                <a:spcPts val="0"/>
              </a:spcAft>
              <a:buSzPts val="1800"/>
              <a:buChar char="●"/>
            </a:pPr>
            <a:r>
              <a:rPr lang="en-GB" u="sng">
                <a:solidFill>
                  <a:schemeClr val="hlink"/>
                </a:solidFill>
                <a:hlinkClick r:id="rId4"/>
              </a:rPr>
              <a:t>https://www.cuemath.com/algebra/vector-algebra/</a:t>
            </a:r>
            <a:endParaRPr/>
          </a:p>
          <a:p>
            <a:pPr indent="-342900" lvl="0" marL="457200" rtl="0" algn="l">
              <a:spcBef>
                <a:spcPts val="0"/>
              </a:spcBef>
              <a:spcAft>
                <a:spcPts val="0"/>
              </a:spcAft>
              <a:buSzPts val="1800"/>
              <a:buChar char="●"/>
            </a:pPr>
            <a:r>
              <a:rPr lang="en-GB"/>
              <a:t>https://www.brainkart.com/article/Introduction_39178/</a:t>
            </a:r>
            <a:endParaRPr/>
          </a:p>
          <a:p>
            <a:pPr indent="-342900" lvl="0" marL="457200" rtl="0" algn="l">
              <a:spcBef>
                <a:spcPts val="0"/>
              </a:spcBef>
              <a:spcAft>
                <a:spcPts val="0"/>
              </a:spcAft>
              <a:buSzPts val="1800"/>
              <a:buChar char="●"/>
            </a:pPr>
            <a:r>
              <a:rPr lang="en-GB"/>
              <a:t>Mathematical Modelling of Tsunami Waves - ResearchGate</a:t>
            </a:r>
            <a:endParaRPr/>
          </a:p>
          <a:p>
            <a:pPr indent="-342900" lvl="0" marL="457200" rtl="0" algn="l">
              <a:spcBef>
                <a:spcPts val="0"/>
              </a:spcBef>
              <a:spcAft>
                <a:spcPts val="0"/>
              </a:spcAft>
              <a:buSzPts val="1800"/>
              <a:buChar char="●"/>
            </a:pPr>
            <a:r>
              <a:rPr lang="en-GB"/>
              <a:t>Advantages of vector space - Quora</a:t>
            </a:r>
            <a:endParaRPr/>
          </a:p>
          <a:p>
            <a:pPr indent="-342900" lvl="0" marL="457200" rtl="0" algn="l">
              <a:spcBef>
                <a:spcPts val="0"/>
              </a:spcBef>
              <a:spcAft>
                <a:spcPts val="0"/>
              </a:spcAft>
              <a:buSzPts val="1800"/>
              <a:buChar char="●"/>
            </a:pPr>
            <a:r>
              <a:rPr lang="en-GB"/>
              <a:t>VISHWA’S SOUCE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116250" y="1158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Vector Algebra?</a:t>
            </a:r>
            <a:endParaRPr/>
          </a:p>
        </p:txBody>
      </p:sp>
      <p:sp>
        <p:nvSpPr>
          <p:cNvPr id="67" name="Google Shape;67;p14"/>
          <p:cNvSpPr txBox="1"/>
          <p:nvPr>
            <p:ph idx="1" type="body"/>
          </p:nvPr>
        </p:nvSpPr>
        <p:spPr>
          <a:xfrm>
            <a:off x="311700" y="854075"/>
            <a:ext cx="4641000" cy="3714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Vector Algebra is an algebra where the essential elements usually denote vectors. </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Vector Algebra involves algebraic operations across vectors.</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The algebraic operations involving the magnitude and direction of vectors is performed in vector algebra.</a:t>
            </a:r>
            <a:endParaRPr sz="2000">
              <a:latin typeface="Nunito Medium"/>
              <a:ea typeface="Nunito Medium"/>
              <a:cs typeface="Nunito Medium"/>
              <a:sym typeface="Nunito Medium"/>
            </a:endParaRPr>
          </a:p>
          <a:p>
            <a:pPr indent="0" lvl="0" marL="0" rtl="0" algn="l">
              <a:spcBef>
                <a:spcPts val="1200"/>
              </a:spcBef>
              <a:spcAft>
                <a:spcPts val="1200"/>
              </a:spcAft>
              <a:buNone/>
            </a:pPr>
            <a:r>
              <a:t/>
            </a:r>
            <a:endParaRPr sz="1100">
              <a:latin typeface="Calibri"/>
              <a:ea typeface="Calibri"/>
              <a:cs typeface="Calibri"/>
              <a:sym typeface="Calibri"/>
            </a:endParaRPr>
          </a:p>
        </p:txBody>
      </p:sp>
      <p:pic>
        <p:nvPicPr>
          <p:cNvPr id="68" name="Google Shape;68;p14"/>
          <p:cNvPicPr preferRelativeResize="0"/>
          <p:nvPr/>
        </p:nvPicPr>
        <p:blipFill>
          <a:blip r:embed="rId3">
            <a:alphaModFix/>
          </a:blip>
          <a:stretch>
            <a:fillRect/>
          </a:stretch>
        </p:blipFill>
        <p:spPr>
          <a:xfrm>
            <a:off x="4870325" y="729050"/>
            <a:ext cx="4220125" cy="383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1569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Introduction</a:t>
            </a:r>
            <a:endParaRPr/>
          </a:p>
        </p:txBody>
      </p:sp>
      <p:sp>
        <p:nvSpPr>
          <p:cNvPr id="74" name="Google Shape;74;p15"/>
          <p:cNvSpPr txBox="1"/>
          <p:nvPr>
            <p:ph idx="1" type="body"/>
          </p:nvPr>
        </p:nvSpPr>
        <p:spPr>
          <a:xfrm>
            <a:off x="311700" y="884950"/>
            <a:ext cx="4603500" cy="36837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Vector Algebra is used to perform many algebraic operations which involves vectors.</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a:t>
            </a:r>
            <a:r>
              <a:rPr lang="en-GB" sz="2000">
                <a:latin typeface="Nunito Medium"/>
                <a:ea typeface="Nunito Medium"/>
                <a:cs typeface="Nunito Medium"/>
                <a:sym typeface="Nunito Medium"/>
              </a:rPr>
              <a:t>ector Algebra has different types of vectors that are used for different algebraic. </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The vectors are termed as different types based on their magnitude, direction, and their relationship with other vectors.</a:t>
            </a:r>
            <a:endParaRPr sz="2000">
              <a:latin typeface="Nunito Medium"/>
              <a:ea typeface="Nunito Medium"/>
              <a:cs typeface="Nunito Medium"/>
              <a:sym typeface="Nunito Medium"/>
            </a:endParaRPr>
          </a:p>
          <a:p>
            <a:pPr indent="0" lvl="0" marL="0" rtl="0" algn="l">
              <a:spcBef>
                <a:spcPts val="120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4915203" y="156978"/>
            <a:ext cx="3999575" cy="1860000"/>
          </a:xfrm>
          <a:prstGeom prst="rect">
            <a:avLst/>
          </a:prstGeom>
          <a:noFill/>
          <a:ln>
            <a:noFill/>
          </a:ln>
        </p:spPr>
      </p:pic>
      <p:pic>
        <p:nvPicPr>
          <p:cNvPr id="76" name="Google Shape;76;p15"/>
          <p:cNvPicPr preferRelativeResize="0"/>
          <p:nvPr/>
        </p:nvPicPr>
        <p:blipFill>
          <a:blip r:embed="rId4">
            <a:alphaModFix/>
          </a:blip>
          <a:stretch>
            <a:fillRect/>
          </a:stretch>
        </p:blipFill>
        <p:spPr>
          <a:xfrm>
            <a:off x="5067600" y="2335266"/>
            <a:ext cx="3999574" cy="26558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311700" y="741050"/>
            <a:ext cx="8520600" cy="42279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rgbClr val="333333"/>
              </a:buClr>
              <a:buSzPts val="1900"/>
              <a:buFont typeface="Nunito Medium"/>
              <a:buChar char="●"/>
            </a:pPr>
            <a:r>
              <a:rPr lang="en-GB" sz="1900">
                <a:solidFill>
                  <a:srgbClr val="333333"/>
                </a:solidFill>
                <a:latin typeface="Nunito Medium"/>
                <a:ea typeface="Nunito Medium"/>
                <a:cs typeface="Nunito Medium"/>
                <a:sym typeface="Nunito Medium"/>
              </a:rPr>
              <a:t>Vectors are used in ph</a:t>
            </a:r>
            <a:r>
              <a:rPr lang="en-GB" sz="1900">
                <a:solidFill>
                  <a:srgbClr val="333333"/>
                </a:solidFill>
                <a:latin typeface="Nunito Medium"/>
                <a:ea typeface="Nunito Medium"/>
                <a:cs typeface="Nunito Medium"/>
                <a:sym typeface="Nunito Medium"/>
              </a:rPr>
              <a:t>ysics and engineering</a:t>
            </a:r>
            <a:endParaRPr sz="1900">
              <a:solidFill>
                <a:srgbClr val="333333"/>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333333"/>
              </a:buClr>
              <a:buSzPts val="1900"/>
              <a:buFont typeface="Nunito Medium"/>
              <a:buChar char="●"/>
            </a:pPr>
            <a:r>
              <a:rPr lang="en-GB" sz="1900">
                <a:solidFill>
                  <a:srgbClr val="333333"/>
                </a:solidFill>
                <a:latin typeface="Nunito Medium"/>
                <a:ea typeface="Nunito Medium"/>
                <a:cs typeface="Nunito Medium"/>
                <a:sym typeface="Nunito Medium"/>
              </a:rPr>
              <a:t>F</a:t>
            </a:r>
            <a:r>
              <a:rPr lang="en-GB" sz="1900">
                <a:solidFill>
                  <a:srgbClr val="333333"/>
                </a:solidFill>
                <a:latin typeface="Nunito Medium"/>
                <a:ea typeface="Nunito Medium"/>
                <a:cs typeface="Nunito Medium"/>
                <a:sym typeface="Nunito Medium"/>
              </a:rPr>
              <a:t>ind the component of the force in a particular direction.</a:t>
            </a:r>
            <a:endParaRPr sz="1900">
              <a:solidFill>
                <a:srgbClr val="333333"/>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333333"/>
              </a:buClr>
              <a:buSzPts val="1900"/>
              <a:buFont typeface="Nunito Medium"/>
              <a:buChar char="●"/>
            </a:pPr>
            <a:r>
              <a:rPr lang="en-GB" sz="1900">
                <a:solidFill>
                  <a:srgbClr val="333333"/>
                </a:solidFill>
                <a:latin typeface="Nunito Medium"/>
                <a:ea typeface="Nunito Medium"/>
                <a:cs typeface="Nunito Medium"/>
                <a:sym typeface="Nunito Medium"/>
              </a:rPr>
              <a:t>Find the interplay of two or more quantities in physics.</a:t>
            </a:r>
            <a:endParaRPr sz="1900">
              <a:solidFill>
                <a:srgbClr val="333333"/>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the work done and torque in mechanics</a:t>
            </a:r>
            <a:endParaRPr sz="1900">
              <a:solidFill>
                <a:srgbClr val="231F20"/>
              </a:solidFill>
              <a:highlight>
                <a:srgbClr val="FFFFFF"/>
              </a:highlight>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Curl and Divergence which are used in the study of electromagnetism, hydrodynamics, blood flow, rocket launching, and the path of a sat</a:t>
            </a:r>
            <a:r>
              <a:rPr lang="en-GB" sz="1900">
                <a:solidFill>
                  <a:srgbClr val="231F20"/>
                </a:solidFill>
                <a:latin typeface="Nunito Medium"/>
                <a:ea typeface="Nunito Medium"/>
                <a:cs typeface="Nunito Medium"/>
                <a:sym typeface="Nunito Medium"/>
              </a:rPr>
              <a:t>ellite. </a:t>
            </a:r>
            <a:endParaRPr sz="1900">
              <a:solidFill>
                <a:srgbClr val="231F20"/>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a:t>
            </a:r>
            <a:r>
              <a:rPr lang="en-GB" sz="1900">
                <a:solidFill>
                  <a:srgbClr val="231F20"/>
                </a:solidFill>
                <a:latin typeface="Nunito Medium"/>
                <a:ea typeface="Nunito Medium"/>
                <a:cs typeface="Nunito Medium"/>
                <a:sym typeface="Nunito Medium"/>
              </a:rPr>
              <a:t>the distance between two aircrafts in the space and the angle between their paths</a:t>
            </a:r>
            <a:endParaRPr sz="1900">
              <a:solidFill>
                <a:srgbClr val="231F20"/>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Vector Algebra is used in deciding </a:t>
            </a:r>
            <a:r>
              <a:rPr lang="en-GB" sz="1900">
                <a:solidFill>
                  <a:srgbClr val="231F20"/>
                </a:solidFill>
                <a:latin typeface="Nunito Medium"/>
                <a:ea typeface="Nunito Medium"/>
                <a:cs typeface="Nunito Medium"/>
                <a:sym typeface="Nunito Medium"/>
              </a:rPr>
              <a:t>tilt of the roof and the direction of the Sun for S</a:t>
            </a:r>
            <a:r>
              <a:rPr lang="en-GB" sz="1900">
                <a:solidFill>
                  <a:srgbClr val="231F20"/>
                </a:solidFill>
                <a:latin typeface="Nunito Medium"/>
                <a:ea typeface="Nunito Medium"/>
                <a:cs typeface="Nunito Medium"/>
                <a:sym typeface="Nunito Medium"/>
              </a:rPr>
              <a:t>olar Panels. </a:t>
            </a:r>
            <a:endParaRPr sz="1900">
              <a:solidFill>
                <a:srgbClr val="231F20"/>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the amount of solar power generated by a solar panel by using vector algebra.</a:t>
            </a:r>
            <a:endParaRPr sz="1900">
              <a:solidFill>
                <a:srgbClr val="231F20"/>
              </a:solidFill>
              <a:latin typeface="Nunito Medium"/>
              <a:ea typeface="Nunito Medium"/>
              <a:cs typeface="Nunito Medium"/>
              <a:sym typeface="Nunito Medium"/>
            </a:endParaRPr>
          </a:p>
          <a:p>
            <a:pPr indent="0" lvl="0" marL="0" rtl="0" algn="l">
              <a:lnSpc>
                <a:spcPct val="105000"/>
              </a:lnSpc>
              <a:spcBef>
                <a:spcPts val="1200"/>
              </a:spcBef>
              <a:spcAft>
                <a:spcPts val="0"/>
              </a:spcAft>
              <a:buClr>
                <a:schemeClr val="dk1"/>
              </a:buClr>
              <a:buSzPts val="770"/>
              <a:buFont typeface="Arial"/>
              <a:buNone/>
            </a:pPr>
            <a:r>
              <a:t/>
            </a:r>
            <a:endParaRPr sz="1500">
              <a:solidFill>
                <a:srgbClr val="231F20"/>
              </a:solidFill>
              <a:latin typeface="Nunito Medium"/>
              <a:ea typeface="Nunito Medium"/>
              <a:cs typeface="Nunito Medium"/>
              <a:sym typeface="Nunito Medium"/>
            </a:endParaRPr>
          </a:p>
          <a:p>
            <a:pPr indent="0" lvl="0" marL="0" rtl="0" algn="l">
              <a:lnSpc>
                <a:spcPct val="105000"/>
              </a:lnSpc>
              <a:spcBef>
                <a:spcPts val="1200"/>
              </a:spcBef>
              <a:spcAft>
                <a:spcPts val="0"/>
              </a:spcAft>
              <a:buSzPts val="770"/>
              <a:buNone/>
            </a:pPr>
            <a:r>
              <a:t/>
            </a:r>
            <a:endParaRPr sz="1500">
              <a:solidFill>
                <a:srgbClr val="231F20"/>
              </a:solidFill>
              <a:latin typeface="Nunito Medium"/>
              <a:ea typeface="Nunito Medium"/>
              <a:cs typeface="Nunito Medium"/>
              <a:sym typeface="Nunito Medium"/>
            </a:endParaRPr>
          </a:p>
          <a:p>
            <a:pPr indent="0" lvl="0" marL="0" rtl="0" algn="l">
              <a:lnSpc>
                <a:spcPct val="105000"/>
              </a:lnSpc>
              <a:spcBef>
                <a:spcPts val="1200"/>
              </a:spcBef>
              <a:spcAft>
                <a:spcPts val="1200"/>
              </a:spcAft>
              <a:buSzPts val="770"/>
              <a:buNone/>
            </a:pPr>
            <a:r>
              <a:t/>
            </a:r>
            <a:endParaRPr sz="980">
              <a:solidFill>
                <a:srgbClr val="231F20"/>
              </a:solidFill>
              <a:latin typeface="Times New Roman"/>
              <a:ea typeface="Times New Roman"/>
              <a:cs typeface="Times New Roman"/>
              <a:sym typeface="Times New Roman"/>
            </a:endParaRPr>
          </a:p>
        </p:txBody>
      </p:sp>
      <p:sp>
        <p:nvSpPr>
          <p:cNvPr id="82" name="Google Shape;82;p16"/>
          <p:cNvSpPr txBox="1"/>
          <p:nvPr>
            <p:ph type="title"/>
          </p:nvPr>
        </p:nvSpPr>
        <p:spPr>
          <a:xfrm>
            <a:off x="249975" y="82550"/>
            <a:ext cx="8520600" cy="65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Uses of Vector Algebra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Advantages of Vector</a:t>
            </a:r>
            <a:endParaRPr>
              <a:latin typeface="Comfortaa"/>
              <a:ea typeface="Comfortaa"/>
              <a:cs typeface="Comfortaa"/>
              <a:sym typeface="Comfortaa"/>
            </a:endParaRPr>
          </a:p>
        </p:txBody>
      </p:sp>
      <p:sp>
        <p:nvSpPr>
          <p:cNvPr id="88" name="Google Shape;88;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Nunito"/>
              <a:buChar char="●"/>
            </a:pPr>
            <a:r>
              <a:rPr lang="en-GB">
                <a:latin typeface="Nunito"/>
                <a:ea typeface="Nunito"/>
                <a:cs typeface="Nunito"/>
                <a:sym typeface="Nunito"/>
              </a:rPr>
              <a:t>Vector algebra is more easier to apply than geometry and requires knowledge of the fewer rules.</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GB">
                <a:latin typeface="Nunito"/>
                <a:ea typeface="Nunito"/>
                <a:cs typeface="Nunito"/>
                <a:sym typeface="Nunito"/>
              </a:rPr>
              <a:t>We can picture the </a:t>
            </a:r>
            <a:r>
              <a:rPr lang="en-GB">
                <a:latin typeface="Nunito"/>
                <a:ea typeface="Nunito"/>
                <a:cs typeface="Nunito"/>
                <a:sym typeface="Nunito"/>
              </a:rPr>
              <a:t>vector as line segment.</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GB">
                <a:latin typeface="Nunito"/>
                <a:ea typeface="Nunito"/>
                <a:cs typeface="Nunito"/>
                <a:sym typeface="Nunito"/>
              </a:rPr>
              <a:t>It became easier to calculate the flow of water as it has direction.</a:t>
            </a:r>
            <a:endParaRPr>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342900" lvl="0" marL="457200" rtl="0" algn="l">
              <a:spcBef>
                <a:spcPts val="1200"/>
              </a:spcBef>
              <a:spcAft>
                <a:spcPts val="0"/>
              </a:spcAft>
              <a:buSzPts val="1800"/>
              <a:buFont typeface="Nunito"/>
              <a:buChar char="●"/>
            </a:pPr>
            <a:r>
              <a:rPr lang="en-GB">
                <a:latin typeface="Nunito"/>
                <a:ea typeface="Nunito"/>
                <a:cs typeface="Nunito"/>
                <a:sym typeface="Nunito"/>
              </a:rPr>
              <a:t>Also the properties of the vector gives benefit in study of the flow of water.</a:t>
            </a:r>
            <a:endParaRPr>
              <a:latin typeface="Nunito"/>
              <a:ea typeface="Nunito"/>
              <a:cs typeface="Nunito"/>
              <a:sym typeface="Nunito"/>
            </a:endParaRPr>
          </a:p>
        </p:txBody>
      </p:sp>
      <p:sp>
        <p:nvSpPr>
          <p:cNvPr id="89" name="Google Shape;89;p17"/>
          <p:cNvSpPr txBox="1"/>
          <p:nvPr/>
        </p:nvSpPr>
        <p:spPr>
          <a:xfrm>
            <a:off x="914400" y="2150225"/>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90" name="Google Shape;90;p17"/>
          <p:cNvPicPr preferRelativeResize="0"/>
          <p:nvPr/>
        </p:nvPicPr>
        <p:blipFill>
          <a:blip r:embed="rId3">
            <a:alphaModFix/>
          </a:blip>
          <a:stretch>
            <a:fillRect/>
          </a:stretch>
        </p:blipFill>
        <p:spPr>
          <a:xfrm>
            <a:off x="3258475" y="2571750"/>
            <a:ext cx="1785875" cy="119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Advantages of vector (continue)</a:t>
            </a:r>
            <a:endParaRPr>
              <a:latin typeface="Comfortaa"/>
              <a:ea typeface="Comfortaa"/>
              <a:cs typeface="Comfortaa"/>
              <a:sym typeface="Comfortaa"/>
            </a:endParaRPr>
          </a:p>
        </p:txBody>
      </p:sp>
      <p:sp>
        <p:nvSpPr>
          <p:cNvPr id="96" name="Google Shape;96;p1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fontScale="25000" lnSpcReduction="20000"/>
          </a:bodyPr>
          <a:lstStyle/>
          <a:p>
            <a:pPr indent="-342900" lvl="0" marL="457200" rtl="0" algn="l">
              <a:spcBef>
                <a:spcPts val="0"/>
              </a:spcBef>
              <a:spcAft>
                <a:spcPts val="0"/>
              </a:spcAft>
              <a:buSzPct val="100000"/>
              <a:buFont typeface="Nunito"/>
              <a:buChar char="●"/>
            </a:pPr>
            <a:r>
              <a:rPr lang="en-GB" sz="7200">
                <a:latin typeface="Nunito"/>
                <a:ea typeface="Nunito"/>
                <a:cs typeface="Nunito"/>
                <a:sym typeface="Nunito"/>
              </a:rPr>
              <a:t>Also to use the vector Algebra in calculating is length of the tides is </a:t>
            </a:r>
            <a:r>
              <a:rPr lang="en-GB" sz="7200">
                <a:latin typeface="Nunito"/>
                <a:ea typeface="Nunito"/>
                <a:cs typeface="Nunito"/>
                <a:sym typeface="Nunito"/>
              </a:rPr>
              <a:t>useful</a:t>
            </a:r>
            <a:r>
              <a:rPr lang="en-GB" sz="7200">
                <a:latin typeface="Nunito"/>
                <a:ea typeface="Nunito"/>
                <a:cs typeface="Nunito"/>
                <a:sym typeface="Nunito"/>
              </a:rPr>
              <a:t> and gives the accurate result as we can calculate it in 3 dimensional space.</a:t>
            </a:r>
            <a:endParaRPr sz="7200">
              <a:latin typeface="Nunito"/>
              <a:ea typeface="Nunito"/>
              <a:cs typeface="Nunito"/>
              <a:sym typeface="Nunito"/>
            </a:endParaRPr>
          </a:p>
          <a:p>
            <a:pPr indent="0" lvl="0" marL="0" rtl="0" algn="l">
              <a:spcBef>
                <a:spcPts val="1200"/>
              </a:spcBef>
              <a:spcAft>
                <a:spcPts val="0"/>
              </a:spcAft>
              <a:buNone/>
            </a:pPr>
            <a:r>
              <a:t/>
            </a:r>
            <a:endParaRPr sz="4500">
              <a:latin typeface="Nunito"/>
              <a:ea typeface="Nunito"/>
              <a:cs typeface="Nunito"/>
              <a:sym typeface="Nunito"/>
            </a:endParaRPr>
          </a:p>
          <a:p>
            <a:pPr indent="0" lvl="0" marL="0" rtl="0" algn="l">
              <a:spcBef>
                <a:spcPts val="1200"/>
              </a:spcBef>
              <a:spcAft>
                <a:spcPts val="0"/>
              </a:spcAft>
              <a:buNone/>
            </a:pPr>
            <a:r>
              <a:t/>
            </a:r>
            <a:endParaRPr sz="3483">
              <a:latin typeface="Nunito"/>
              <a:ea typeface="Nunito"/>
              <a:cs typeface="Nunito"/>
              <a:sym typeface="Nunito"/>
            </a:endParaRPr>
          </a:p>
          <a:p>
            <a:pPr indent="0" lvl="0" marL="0" rtl="0" algn="l">
              <a:spcBef>
                <a:spcPts val="1200"/>
              </a:spcBef>
              <a:spcAft>
                <a:spcPts val="0"/>
              </a:spcAft>
              <a:buNone/>
            </a:pPr>
            <a:r>
              <a:t/>
            </a:r>
            <a:endParaRPr sz="2626">
              <a:latin typeface="Nunito"/>
              <a:ea typeface="Nunito"/>
              <a:cs typeface="Nunito"/>
              <a:sym typeface="Nunito"/>
            </a:endParaRPr>
          </a:p>
          <a:p>
            <a:pPr indent="0" lvl="0" marL="0" rtl="0" algn="l">
              <a:spcBef>
                <a:spcPts val="1200"/>
              </a:spcBef>
              <a:spcAft>
                <a:spcPts val="0"/>
              </a:spcAft>
              <a:buNone/>
            </a:pPr>
            <a:r>
              <a:t/>
            </a:r>
            <a:endParaRPr sz="2626">
              <a:latin typeface="Nunito"/>
              <a:ea typeface="Nunito"/>
              <a:cs typeface="Nunito"/>
              <a:sym typeface="Nunito"/>
            </a:endParaRPr>
          </a:p>
          <a:p>
            <a:pPr indent="0" lvl="0" marL="457200" rtl="0" algn="l">
              <a:spcBef>
                <a:spcPts val="1200"/>
              </a:spcBef>
              <a:spcAft>
                <a:spcPts val="0"/>
              </a:spcAft>
              <a:buNone/>
            </a:pPr>
            <a:r>
              <a:t/>
            </a:r>
            <a:endParaRPr sz="5500">
              <a:latin typeface="Nunito"/>
              <a:ea typeface="Nunito"/>
              <a:cs typeface="Nunito"/>
              <a:sym typeface="Nunito"/>
            </a:endParaRPr>
          </a:p>
          <a:p>
            <a:pPr indent="-342900" lvl="0" marL="457200" rtl="0" algn="l">
              <a:spcBef>
                <a:spcPts val="1200"/>
              </a:spcBef>
              <a:spcAft>
                <a:spcPts val="0"/>
              </a:spcAft>
              <a:buSzPct val="100000"/>
              <a:buFont typeface="Nunito"/>
              <a:buChar char="●"/>
            </a:pPr>
            <a:r>
              <a:rPr lang="en-GB" sz="7200">
                <a:latin typeface="Nunito"/>
                <a:ea typeface="Nunito"/>
                <a:cs typeface="Nunito"/>
                <a:sym typeface="Nunito"/>
              </a:rPr>
              <a:t>We can also convert vector form into the matrix. So it became easy to calculate the required results.</a:t>
            </a:r>
            <a:endParaRPr sz="7200">
              <a:latin typeface="Nunito"/>
              <a:ea typeface="Nunito"/>
              <a:cs typeface="Nunito"/>
              <a:sym typeface="Nunito"/>
            </a:endParaRPr>
          </a:p>
          <a:p>
            <a:pPr indent="0" lvl="0" marL="0" rtl="0" algn="l">
              <a:spcBef>
                <a:spcPts val="1200"/>
              </a:spcBef>
              <a:spcAft>
                <a:spcPts val="0"/>
              </a:spcAft>
              <a:buNone/>
            </a:pPr>
            <a:r>
              <a:t/>
            </a:r>
            <a:endParaRPr sz="7200">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0" lvl="0" marL="0" rtl="0" algn="l">
              <a:spcBef>
                <a:spcPts val="1200"/>
              </a:spcBef>
              <a:spcAft>
                <a:spcPts val="1200"/>
              </a:spcAft>
              <a:buNone/>
            </a:pPr>
            <a:r>
              <a:t/>
            </a:r>
            <a:endParaRPr/>
          </a:p>
        </p:txBody>
      </p:sp>
      <p:pic>
        <p:nvPicPr>
          <p:cNvPr id="97" name="Google Shape;97;p18"/>
          <p:cNvPicPr preferRelativeResize="0"/>
          <p:nvPr/>
        </p:nvPicPr>
        <p:blipFill>
          <a:blip r:embed="rId3">
            <a:alphaModFix/>
          </a:blip>
          <a:stretch>
            <a:fillRect/>
          </a:stretch>
        </p:blipFill>
        <p:spPr>
          <a:xfrm>
            <a:off x="3410573" y="2113913"/>
            <a:ext cx="1373500" cy="91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173850" y="133025"/>
            <a:ext cx="6014700" cy="121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00">
                <a:latin typeface="Comfortaa"/>
                <a:ea typeface="Comfortaa"/>
                <a:cs typeface="Comfortaa"/>
                <a:sym typeface="Comfortaa"/>
              </a:rPr>
              <a:t>Understanding factors </a:t>
            </a:r>
            <a:r>
              <a:rPr lang="en-GB" sz="2800">
                <a:latin typeface="Comfortaa"/>
                <a:ea typeface="Comfortaa"/>
                <a:cs typeface="Comfortaa"/>
                <a:sym typeface="Comfortaa"/>
              </a:rPr>
              <a:t>involved</a:t>
            </a:r>
            <a:r>
              <a:rPr lang="en-GB" sz="2800">
                <a:latin typeface="Comfortaa"/>
                <a:ea typeface="Comfortaa"/>
                <a:cs typeface="Comfortaa"/>
                <a:sym typeface="Comfortaa"/>
              </a:rPr>
              <a:t> modelling of tsunami</a:t>
            </a:r>
            <a:endParaRPr sz="2800">
              <a:latin typeface="Comfortaa"/>
              <a:ea typeface="Comfortaa"/>
              <a:cs typeface="Comfortaa"/>
              <a:sym typeface="Comfortaa"/>
            </a:endParaRPr>
          </a:p>
        </p:txBody>
      </p:sp>
      <p:sp>
        <p:nvSpPr>
          <p:cNvPr id="103" name="Google Shape;103;p19"/>
          <p:cNvSpPr txBox="1"/>
          <p:nvPr>
            <p:ph idx="1" type="body"/>
          </p:nvPr>
        </p:nvSpPr>
        <p:spPr>
          <a:xfrm>
            <a:off x="311700" y="143652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Waves at the surface of a liquid can be generated</a:t>
            </a:r>
            <a:endParaRPr sz="2374">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 by various mechanisms: wind blowing on the free surface, wavemaker,</a:t>
            </a:r>
            <a:endParaRPr sz="2374">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 moving disturbance on the bottom or the surface, or even inside the liquid, </a:t>
            </a:r>
            <a:endParaRPr sz="2374">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fall of an object into the liquid, liquid inside a moving container, etc.</a:t>
            </a:r>
            <a:endParaRPr sz="2374">
              <a:latin typeface="Nunito Medium"/>
              <a:ea typeface="Nunito Medium"/>
              <a:cs typeface="Nunito Medium"/>
              <a:sym typeface="Nunito Medium"/>
            </a:endParaRPr>
          </a:p>
          <a:p>
            <a:pPr indent="0" lvl="0" marL="0" rtl="0" algn="l">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There are different natural phenomena that can lead to a tsunami. For example, one can mention submarine slumps, slides, volcanic explosions, etc. In this chapter we use a submarine faulting generation mechanism as tsunami source. The resulting waves have some well-known features. For example, characteristic wavelengths are large and wave amplitudes are small compared with water depth.</a:t>
            </a:r>
            <a:endParaRPr sz="2374">
              <a:latin typeface="Nunito Medium"/>
              <a:ea typeface="Nunito Medium"/>
              <a:cs typeface="Nunito Medium"/>
              <a:sym typeface="Nunito Medium"/>
            </a:endParaRPr>
          </a:p>
          <a:p>
            <a:pPr indent="0" lvl="0" marL="0" rtl="0" algn="l">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Two factors are usually necessary for an accurate modelling of tsunamis: information on the magnitude and distribution of the displacements caused by the earthquake, and a model of surface gravity waves generation resulting from this motion of the seafloor.</a:t>
            </a:r>
            <a:endParaRPr sz="2374">
              <a:latin typeface="Nunito Medium"/>
              <a:ea typeface="Nunito Medium"/>
              <a:cs typeface="Nunito Medium"/>
              <a:sym typeface="Nunito Medium"/>
            </a:endParaRPr>
          </a:p>
          <a:p>
            <a:pPr indent="0" lvl="0" marL="0" rtl="0" algn="l">
              <a:spcBef>
                <a:spcPts val="1200"/>
              </a:spcBef>
              <a:spcAft>
                <a:spcPts val="1200"/>
              </a:spcAft>
              <a:buNone/>
            </a:pPr>
            <a:r>
              <a:t/>
            </a:r>
            <a:endParaRPr/>
          </a:p>
        </p:txBody>
      </p:sp>
      <p:pic>
        <p:nvPicPr>
          <p:cNvPr id="104" name="Google Shape;104;p19"/>
          <p:cNvPicPr preferRelativeResize="0"/>
          <p:nvPr/>
        </p:nvPicPr>
        <p:blipFill rotWithShape="1">
          <a:blip r:embed="rId3">
            <a:alphaModFix/>
          </a:blip>
          <a:srcRect b="-5489" l="-12280" r="12279" t="5490"/>
          <a:stretch/>
        </p:blipFill>
        <p:spPr>
          <a:xfrm>
            <a:off x="6594575" y="60000"/>
            <a:ext cx="2394600" cy="202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181825" y="145825"/>
            <a:ext cx="8520600" cy="102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GB" sz="2520">
                <a:latin typeface="Comfortaa"/>
                <a:ea typeface="Comfortaa"/>
                <a:cs typeface="Comfortaa"/>
                <a:sym typeface="Comfortaa"/>
              </a:rPr>
              <a:t>Understanding factors involved</a:t>
            </a:r>
            <a:endParaRPr sz="2520">
              <a:latin typeface="Comfortaa"/>
              <a:ea typeface="Comfortaa"/>
              <a:cs typeface="Comfortaa"/>
              <a:sym typeface="Comfortaa"/>
            </a:endParaRPr>
          </a:p>
          <a:p>
            <a:pPr indent="0" lvl="0" marL="0" rtl="0" algn="l">
              <a:spcBef>
                <a:spcPts val="0"/>
              </a:spcBef>
              <a:spcAft>
                <a:spcPts val="0"/>
              </a:spcAft>
              <a:buClr>
                <a:schemeClr val="dk1"/>
              </a:buClr>
              <a:buSzPts val="990"/>
              <a:buFont typeface="Arial"/>
              <a:buNone/>
            </a:pPr>
            <a:r>
              <a:rPr lang="en-GB" sz="2520">
                <a:latin typeface="Comfortaa"/>
                <a:ea typeface="Comfortaa"/>
                <a:cs typeface="Comfortaa"/>
                <a:sym typeface="Comfortaa"/>
              </a:rPr>
              <a:t> modelling of tsunami (continued)</a:t>
            </a:r>
            <a:endParaRPr sz="2320">
              <a:latin typeface="Comfortaa"/>
              <a:ea typeface="Comfortaa"/>
              <a:cs typeface="Comfortaa"/>
              <a:sym typeface="Comfortaa"/>
            </a:endParaRPr>
          </a:p>
        </p:txBody>
      </p:sp>
      <p:sp>
        <p:nvSpPr>
          <p:cNvPr id="110" name="Google Shape;110;p20"/>
          <p:cNvSpPr txBox="1"/>
          <p:nvPr>
            <p:ph idx="1" type="body"/>
          </p:nvPr>
        </p:nvSpPr>
        <p:spPr>
          <a:xfrm>
            <a:off x="117275" y="1338050"/>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The fracture zones, along which the foci of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earthquakes are to be found, have been described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in various papers. For example, it has been suggested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that Volterra’s theory of dislocations might be the proper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tool for a quantitative description of these fracture zones</a:t>
            </a:r>
            <a:endParaRPr sz="1900">
              <a:latin typeface="Nunito Medium"/>
              <a:ea typeface="Nunito Medium"/>
              <a:cs typeface="Nunito Medium"/>
              <a:sym typeface="Nunito Medium"/>
            </a:endParaRPr>
          </a:p>
          <a:p>
            <a:pPr indent="0" lvl="0" marL="0" rtl="0" algn="l">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If the mechanism involved in earthquakes and the fracture zones is indeed one of fracture, discontinuities in the displacement components across the fractured surface will exist. As dislocation theory may be described as that part of the theory of elasticity dealing with surfaces across which the displacement field is discontinuous, the suggestion makes sense.</a:t>
            </a:r>
            <a:endParaRPr sz="1900">
              <a:latin typeface="Nunito Medium"/>
              <a:ea typeface="Nunito Medium"/>
              <a:cs typeface="Nunito Medium"/>
              <a:sym typeface="Nunito Medium"/>
            </a:endParaRPr>
          </a:p>
          <a:p>
            <a:pPr indent="0" lvl="0" marL="0" rtl="0" algn="l">
              <a:spcBef>
                <a:spcPts val="1200"/>
              </a:spcBef>
              <a:spcAft>
                <a:spcPts val="1200"/>
              </a:spcAft>
              <a:buNone/>
            </a:pPr>
            <a:r>
              <a:t/>
            </a:r>
            <a:endParaRPr/>
          </a:p>
        </p:txBody>
      </p:sp>
      <p:pic>
        <p:nvPicPr>
          <p:cNvPr id="111" name="Google Shape;111;p20"/>
          <p:cNvPicPr preferRelativeResize="0"/>
          <p:nvPr/>
        </p:nvPicPr>
        <p:blipFill>
          <a:blip r:embed="rId3">
            <a:alphaModFix/>
          </a:blip>
          <a:stretch>
            <a:fillRect/>
          </a:stretch>
        </p:blipFill>
        <p:spPr>
          <a:xfrm>
            <a:off x="6115075" y="302575"/>
            <a:ext cx="2719649" cy="1661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idx="4294967295" type="title"/>
          </p:nvPr>
        </p:nvSpPr>
        <p:spPr>
          <a:xfrm>
            <a:off x="268475" y="47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does volterra dislocation’s equation include?</a:t>
            </a:r>
            <a:endParaRPr/>
          </a:p>
        </p:txBody>
      </p:sp>
      <p:pic>
        <p:nvPicPr>
          <p:cNvPr id="117" name="Google Shape;117;p21"/>
          <p:cNvPicPr preferRelativeResize="0"/>
          <p:nvPr/>
        </p:nvPicPr>
        <p:blipFill>
          <a:blip r:embed="rId3">
            <a:alphaModFix/>
          </a:blip>
          <a:stretch>
            <a:fillRect/>
          </a:stretch>
        </p:blipFill>
        <p:spPr>
          <a:xfrm>
            <a:off x="1031075" y="745000"/>
            <a:ext cx="6635626" cy="3996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