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67" r:id="rId5"/>
    <p:sldId id="269" r:id="rId6"/>
    <p:sldId id="270" r:id="rId7"/>
    <p:sldId id="272" r:id="rId8"/>
    <p:sldId id="271" r:id="rId9"/>
    <p:sldId id="273" r:id="rId10"/>
    <p:sldId id="274" r:id="rId11"/>
    <p:sldId id="275" r:id="rId12"/>
    <p:sldId id="276" r:id="rId13"/>
    <p:sldId id="266" r:id="rId14"/>
    <p:sldId id="268" r:id="rId15"/>
    <p:sldId id="277" r:id="rId16"/>
    <p:sldId id="278" r:id="rId17"/>
    <p:sldId id="279" r:id="rId18"/>
    <p:sldId id="28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7F1"/>
    <a:srgbClr val="344529"/>
    <a:srgbClr val="2B3922"/>
    <a:srgbClr val="2E3722"/>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3" Type="http://schemas.openxmlformats.org/officeDocument/2006/relationships/customXml" Target="../customXml/item3.xml" /><Relationship Id="rId21" Type="http://schemas.openxmlformats.org/officeDocument/2006/relationships/presProps" Target="presProp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theme" Target="theme/theme1.xml" /><Relationship Id="rId10" Type="http://schemas.openxmlformats.org/officeDocument/2006/relationships/slide" Target="slides/slide6.xml" /><Relationship Id="rId19" Type="http://schemas.openxmlformats.org/officeDocument/2006/relationships/slide" Target="slides/slide15.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6/2/2022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6/2/2022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6/2/2022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6/2/2022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10"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6/2/2022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jp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1.jpg" /><Relationship Id="rId1" Type="http://schemas.openxmlformats.org/officeDocument/2006/relationships/slideLayout" Target="../slideLayouts/slideLayout7.xml" /><Relationship Id="rId5" Type="http://schemas.openxmlformats.org/officeDocument/2006/relationships/image" Target="../media/image15.png" /><Relationship Id="rId4" Type="http://schemas.openxmlformats.org/officeDocument/2006/relationships/image" Target="../media/image14.png" /></Relationships>
</file>

<file path=ppt/slides/_rels/slide12.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1.jpg" /><Relationship Id="rId1" Type="http://schemas.openxmlformats.org/officeDocument/2006/relationships/slideLayout" Target="../slideLayouts/slideLayout7.xml" /><Relationship Id="rId5" Type="http://schemas.openxmlformats.org/officeDocument/2006/relationships/image" Target="../media/image18.png" /><Relationship Id="rId4" Type="http://schemas.openxmlformats.org/officeDocument/2006/relationships/image" Target="../media/image17.png" /></Relationships>
</file>

<file path=ppt/slides/_rels/slide13.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1.jp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hyperlink" Target="http://math.libretexts.org/" TargetMode="External" /><Relationship Id="rId7" Type="http://schemas.openxmlformats.org/officeDocument/2006/relationships/hyperlink" Target="http://news.mit.edu/" TargetMode="External" /><Relationship Id="rId2" Type="http://schemas.openxmlformats.org/officeDocument/2006/relationships/image" Target="../media/image11.jpg" /><Relationship Id="rId1" Type="http://schemas.openxmlformats.org/officeDocument/2006/relationships/slideLayout" Target="../slideLayouts/slideLayout7.xml" /><Relationship Id="rId6" Type="http://schemas.openxmlformats.org/officeDocument/2006/relationships/hyperlink" Target="http://www.vedantu.com/" TargetMode="External" /><Relationship Id="rId5" Type="http://schemas.openxmlformats.org/officeDocument/2006/relationships/hyperlink" Target="http://byjus.com/" TargetMode="External" /><Relationship Id="rId4" Type="http://schemas.openxmlformats.org/officeDocument/2006/relationships/hyperlink" Target="http://www.britannica.com/" TargetMode="External" /></Relationships>
</file>

<file path=ppt/slides/_rels/slide16.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F0CCEA-E985-7DC0-C1CF-2E3F00A4A355}"/>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806530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4F9BA9-E0E6-5C7D-25BC-688275D0EBA1}"/>
              </a:ext>
            </a:extLst>
          </p:cNvPr>
          <p:cNvPicPr>
            <a:picLocks noChangeAspect="1"/>
          </p:cNvPicPr>
          <p:nvPr/>
        </p:nvPicPr>
        <p:blipFill>
          <a:blip r:embed="rId2"/>
          <a:stretch>
            <a:fillRect/>
          </a:stretch>
        </p:blipFill>
        <p:spPr>
          <a:xfrm>
            <a:off x="-37125" y="0"/>
            <a:ext cx="12192000" cy="6858000"/>
          </a:xfrm>
          <a:prstGeom prst="rect">
            <a:avLst/>
          </a:prstGeom>
        </p:spPr>
      </p:pic>
      <p:sp>
        <p:nvSpPr>
          <p:cNvPr id="4" name="Title 1">
            <a:extLst>
              <a:ext uri="{FF2B5EF4-FFF2-40B4-BE49-F238E27FC236}">
                <a16:creationId xmlns:a16="http://schemas.microsoft.com/office/drawing/2014/main" id="{60D4796C-E31C-52C2-7A56-63140A2E9970}"/>
              </a:ext>
            </a:extLst>
          </p:cNvPr>
          <p:cNvSpPr txBox="1">
            <a:spLocks/>
          </p:cNvSpPr>
          <p:nvPr/>
        </p:nvSpPr>
        <p:spPr>
          <a:xfrm>
            <a:off x="17417" y="374556"/>
            <a:ext cx="11321602" cy="830997"/>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IN" dirty="0">
                <a:solidFill>
                  <a:srgbClr val="FCF7F1"/>
                </a:solidFill>
                <a:latin typeface="Cooper Black" panose="0208090404030B020404" pitchFamily="18" charset="0"/>
              </a:rPr>
              <a:t>PROCEDURE</a:t>
            </a:r>
          </a:p>
        </p:txBody>
      </p:sp>
      <p:pic>
        <p:nvPicPr>
          <p:cNvPr id="5" name="Picture 4">
            <a:extLst>
              <a:ext uri="{FF2B5EF4-FFF2-40B4-BE49-F238E27FC236}">
                <a16:creationId xmlns:a16="http://schemas.microsoft.com/office/drawing/2014/main" id="{2C54DE49-95BC-FA15-61F7-36B1FAD73554}"/>
              </a:ext>
            </a:extLst>
          </p:cNvPr>
          <p:cNvPicPr>
            <a:picLocks noChangeAspect="1"/>
          </p:cNvPicPr>
          <p:nvPr/>
        </p:nvPicPr>
        <p:blipFill>
          <a:blip r:embed="rId3"/>
          <a:stretch>
            <a:fillRect/>
          </a:stretch>
        </p:blipFill>
        <p:spPr>
          <a:xfrm>
            <a:off x="37125" y="2144450"/>
            <a:ext cx="10857525" cy="1081693"/>
          </a:xfrm>
          <a:prstGeom prst="rect">
            <a:avLst/>
          </a:prstGeom>
        </p:spPr>
      </p:pic>
      <p:sp>
        <p:nvSpPr>
          <p:cNvPr id="6" name="TextBox 5">
            <a:extLst>
              <a:ext uri="{FF2B5EF4-FFF2-40B4-BE49-F238E27FC236}">
                <a16:creationId xmlns:a16="http://schemas.microsoft.com/office/drawing/2014/main" id="{240E38EE-B7DF-BC20-2E96-9ADB20903889}"/>
              </a:ext>
            </a:extLst>
          </p:cNvPr>
          <p:cNvSpPr txBox="1"/>
          <p:nvPr/>
        </p:nvSpPr>
        <p:spPr>
          <a:xfrm>
            <a:off x="0" y="1190284"/>
            <a:ext cx="11060344" cy="1077218"/>
          </a:xfrm>
          <a:prstGeom prst="rect">
            <a:avLst/>
          </a:prstGeom>
          <a:noFill/>
        </p:spPr>
        <p:txBody>
          <a:bodyPr wrap="square" rtlCol="0">
            <a:spAutoFit/>
          </a:bodyPr>
          <a:lstStyle/>
          <a:p>
            <a:pPr marL="342900" indent="-342900">
              <a:buAutoNum type="arabicParenR"/>
            </a:pPr>
            <a:r>
              <a:rPr lang="en-IN" sz="1600" dirty="0">
                <a:solidFill>
                  <a:srgbClr val="FCF7F1"/>
                </a:solidFill>
              </a:rPr>
              <a:t>Convert alphanumeric messages to numbers</a:t>
            </a:r>
          </a:p>
          <a:p>
            <a:pPr marL="285750" indent="-285750">
              <a:buFont typeface="Arial" panose="020B0604020202020204" pitchFamily="34" charset="0"/>
              <a:buChar char="•"/>
            </a:pPr>
            <a:r>
              <a:rPr lang="en-IN" sz="1600" dirty="0">
                <a:solidFill>
                  <a:srgbClr val="FCF7F1"/>
                </a:solidFill>
              </a:rPr>
              <a:t>Every alphabet is assigned a number</a:t>
            </a:r>
          </a:p>
          <a:p>
            <a:pPr marL="285750" indent="-285750">
              <a:buFont typeface="Arial" panose="020B0604020202020204" pitchFamily="34" charset="0"/>
              <a:buChar char="•"/>
            </a:pPr>
            <a:r>
              <a:rPr lang="en-IN" sz="1600" dirty="0">
                <a:solidFill>
                  <a:srgbClr val="FCF7F1"/>
                </a:solidFill>
              </a:rPr>
              <a:t>Space: number 27 and punctuations: ignored</a:t>
            </a:r>
          </a:p>
          <a:p>
            <a:pPr marL="342900" indent="-342900">
              <a:buAutoNum type="arabicParenR"/>
            </a:pPr>
            <a:endParaRPr lang="en-IN" sz="1600" dirty="0">
              <a:solidFill>
                <a:srgbClr val="FCF7F1"/>
              </a:solidFill>
            </a:endParaRPr>
          </a:p>
        </p:txBody>
      </p:sp>
      <p:sp>
        <p:nvSpPr>
          <p:cNvPr id="7" name="TextBox 6">
            <a:extLst>
              <a:ext uri="{FF2B5EF4-FFF2-40B4-BE49-F238E27FC236}">
                <a16:creationId xmlns:a16="http://schemas.microsoft.com/office/drawing/2014/main" id="{81952F46-CD1C-5FEE-14F8-24E01319B8FD}"/>
              </a:ext>
            </a:extLst>
          </p:cNvPr>
          <p:cNvSpPr txBox="1"/>
          <p:nvPr/>
        </p:nvSpPr>
        <p:spPr>
          <a:xfrm>
            <a:off x="52251" y="3400908"/>
            <a:ext cx="11408229" cy="830997"/>
          </a:xfrm>
          <a:prstGeom prst="rect">
            <a:avLst/>
          </a:prstGeom>
          <a:noFill/>
        </p:spPr>
        <p:txBody>
          <a:bodyPr wrap="square" rtlCol="0">
            <a:spAutoFit/>
          </a:bodyPr>
          <a:lstStyle/>
          <a:p>
            <a:r>
              <a:rPr lang="en-IN" sz="1600" dirty="0">
                <a:solidFill>
                  <a:srgbClr val="FCF7F1"/>
                </a:solidFill>
              </a:rPr>
              <a:t>2) Generate matrix from number</a:t>
            </a:r>
          </a:p>
          <a:p>
            <a:pPr marL="285750" indent="-285750">
              <a:buFont typeface="Arial" panose="020B0604020202020204" pitchFamily="34" charset="0"/>
              <a:buChar char="•"/>
            </a:pPr>
            <a:r>
              <a:rPr lang="en-IN" sz="1600" dirty="0">
                <a:solidFill>
                  <a:srgbClr val="FCF7F1"/>
                </a:solidFill>
              </a:rPr>
              <a:t>The generated matrix will be multiplied by the secret key </a:t>
            </a:r>
          </a:p>
          <a:p>
            <a:pPr marL="285750" indent="-285750">
              <a:buFont typeface="Arial" panose="020B0604020202020204" pitchFamily="34" charset="0"/>
              <a:buChar char="•"/>
            </a:pPr>
            <a:r>
              <a:rPr lang="en-IN" sz="1600" dirty="0">
                <a:solidFill>
                  <a:srgbClr val="FCF7F1"/>
                </a:solidFill>
              </a:rPr>
              <a:t>So should fulfil the property of matrix multiplication</a:t>
            </a:r>
          </a:p>
        </p:txBody>
      </p:sp>
      <p:sp>
        <p:nvSpPr>
          <p:cNvPr id="8" name="TextBox 7">
            <a:extLst>
              <a:ext uri="{FF2B5EF4-FFF2-40B4-BE49-F238E27FC236}">
                <a16:creationId xmlns:a16="http://schemas.microsoft.com/office/drawing/2014/main" id="{30A71F39-23F4-0BA1-3A59-90F45B9B0AED}"/>
              </a:ext>
            </a:extLst>
          </p:cNvPr>
          <p:cNvSpPr txBox="1"/>
          <p:nvPr/>
        </p:nvSpPr>
        <p:spPr>
          <a:xfrm>
            <a:off x="37125" y="4406670"/>
            <a:ext cx="11177223" cy="1815882"/>
          </a:xfrm>
          <a:prstGeom prst="rect">
            <a:avLst/>
          </a:prstGeom>
          <a:noFill/>
        </p:spPr>
        <p:txBody>
          <a:bodyPr wrap="square" rtlCol="0">
            <a:spAutoFit/>
          </a:bodyPr>
          <a:lstStyle/>
          <a:p>
            <a:r>
              <a:rPr lang="en-IN" sz="1600" dirty="0">
                <a:solidFill>
                  <a:srgbClr val="FCF7F1"/>
                </a:solidFill>
              </a:rPr>
              <a:t>3) Generate a secret key</a:t>
            </a:r>
          </a:p>
          <a:p>
            <a:pPr marL="285750" indent="-285750">
              <a:buFont typeface="Arial" panose="020B0604020202020204" pitchFamily="34" charset="0"/>
              <a:buChar char="•"/>
            </a:pPr>
            <a:r>
              <a:rPr lang="en-IN" sz="1600" dirty="0">
                <a:solidFill>
                  <a:srgbClr val="FCF7F1"/>
                </a:solidFill>
              </a:rPr>
              <a:t>A secret key is needed to encrypt and decrypt messages where it I secretly shared btw two communicating parties</a:t>
            </a:r>
          </a:p>
          <a:p>
            <a:pPr marL="285750" indent="-285750">
              <a:buFont typeface="Arial" panose="020B0604020202020204" pitchFamily="34" charset="0"/>
              <a:buChar char="•"/>
            </a:pPr>
            <a:r>
              <a:rPr lang="en-IN" sz="1600" dirty="0">
                <a:solidFill>
                  <a:srgbClr val="FCF7F1"/>
                </a:solidFill>
              </a:rPr>
              <a:t>It must be communicated through an external mechanism separate from the communication channel over which the encrypted text follows</a:t>
            </a:r>
          </a:p>
          <a:p>
            <a:pPr marL="285750" indent="-285750">
              <a:buFont typeface="Arial" panose="020B0604020202020204" pitchFamily="34" charset="0"/>
              <a:buChar char="•"/>
            </a:pPr>
            <a:r>
              <a:rPr lang="en-IN" sz="1600" dirty="0">
                <a:solidFill>
                  <a:srgbClr val="FCF7F1"/>
                </a:solidFill>
              </a:rPr>
              <a:t> Using this secret key it’s easy to decrypt the encoded message</a:t>
            </a:r>
          </a:p>
          <a:p>
            <a:pPr marL="285750" indent="-285750">
              <a:buFont typeface="Arial" panose="020B0604020202020204" pitchFamily="34" charset="0"/>
              <a:buChar char="•"/>
            </a:pPr>
            <a:endParaRPr lang="en-IN" sz="1600" dirty="0">
              <a:solidFill>
                <a:srgbClr val="FCF7F1"/>
              </a:solidFill>
            </a:endParaRPr>
          </a:p>
        </p:txBody>
      </p:sp>
    </p:spTree>
    <p:extLst>
      <p:ext uri="{BB962C8B-B14F-4D97-AF65-F5344CB8AC3E}">
        <p14:creationId xmlns:p14="http://schemas.microsoft.com/office/powerpoint/2010/main" val="51107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608AAD-309D-C7F1-5FA8-B6FC4B821B04}"/>
              </a:ext>
            </a:extLst>
          </p:cNvPr>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678F8BA-22BB-68FE-F56B-92998E60F6BC}"/>
                  </a:ext>
                </a:extLst>
              </p:cNvPr>
              <p:cNvSpPr txBox="1"/>
              <p:nvPr/>
            </p:nvSpPr>
            <p:spPr>
              <a:xfrm>
                <a:off x="0" y="0"/>
                <a:ext cx="10981509" cy="3975255"/>
              </a:xfrm>
              <a:prstGeom prst="rect">
                <a:avLst/>
              </a:prstGeom>
              <a:noFill/>
            </p:spPr>
            <p:txBody>
              <a:bodyPr wrap="square">
                <a:spAutoFit/>
              </a:bodyPr>
              <a:lstStyle/>
              <a:p>
                <a:r>
                  <a:rPr lang="en-IN" dirty="0">
                    <a:solidFill>
                      <a:schemeClr val="bg1"/>
                    </a:solidFill>
                  </a:rPr>
                  <a:t>Example:</a:t>
                </a:r>
              </a:p>
              <a:p>
                <a:pPr algn="l"/>
                <a:r>
                  <a:rPr lang="en-IN" dirty="0">
                    <a:solidFill>
                      <a:schemeClr val="bg1"/>
                    </a:solidFill>
                  </a:rPr>
                  <a:t>1)</a:t>
                </a:r>
                <a:r>
                  <a:rPr lang="en-US" b="0" i="0" dirty="0">
                    <a:solidFill>
                      <a:schemeClr val="bg1"/>
                    </a:solidFill>
                    <a:effectLst/>
                    <a:latin typeface="ff3"/>
                  </a:rPr>
                  <a:t> John and Mary agree on a prime number p and a nonzero integer g which is called a generator. These values p and g are made public and can be shared via mail.</a:t>
                </a:r>
                <a:r>
                  <a:rPr lang="en-US" b="0" i="0" dirty="0">
                    <a:solidFill>
                      <a:schemeClr val="bg1"/>
                    </a:solidFill>
                    <a:effectLst/>
                    <a:latin typeface="ff1"/>
                  </a:rPr>
                  <a:t> </a:t>
                </a:r>
              </a:p>
              <a:p>
                <a:pPr algn="l"/>
                <a:endParaRPr lang="en-US" b="0" i="0" dirty="0">
                  <a:solidFill>
                    <a:schemeClr val="bg1"/>
                  </a:solidFill>
                  <a:effectLst/>
                  <a:latin typeface="ff3"/>
                </a:endParaRPr>
              </a:p>
              <a:p>
                <a:pPr algn="l"/>
                <a:r>
                  <a:rPr lang="en-US" dirty="0">
                    <a:solidFill>
                      <a:schemeClr val="bg1"/>
                    </a:solidFill>
                    <a:latin typeface="ff1"/>
                  </a:rPr>
                  <a:t>2)</a:t>
                </a:r>
                <a:r>
                  <a:rPr lang="en-US" b="0" i="0" dirty="0">
                    <a:solidFill>
                      <a:schemeClr val="bg1"/>
                    </a:solidFill>
                    <a:effectLst/>
                    <a:latin typeface="ff4"/>
                  </a:rPr>
                  <a:t> John picks a secret integer ‘a’ that he does not reveal to anyone, while at the same time Mary picks an integer ‘b’ that </a:t>
                </a:r>
                <a:r>
                  <a:rPr lang="en-US" b="0" i="0" dirty="0">
                    <a:solidFill>
                      <a:schemeClr val="bg1"/>
                    </a:solidFill>
                    <a:effectLst/>
                    <a:latin typeface="ff3"/>
                  </a:rPr>
                  <a:t>she keeps secret</a:t>
                </a:r>
                <a:r>
                  <a:rPr lang="en-US" b="0" i="0" dirty="0">
                    <a:solidFill>
                      <a:schemeClr val="bg1"/>
                    </a:solidFill>
                    <a:effectLst/>
                    <a:latin typeface="ff1"/>
                  </a:rPr>
                  <a:t> </a:t>
                </a:r>
                <a:endParaRPr lang="en-US" b="0" i="0" dirty="0">
                  <a:solidFill>
                    <a:schemeClr val="bg1"/>
                  </a:solidFill>
                  <a:effectLst/>
                  <a:latin typeface="ff4"/>
                </a:endParaRPr>
              </a:p>
              <a:p>
                <a:pPr algn="l"/>
                <a:r>
                  <a:rPr lang="en-US" b="0" i="0" dirty="0">
                    <a:solidFill>
                      <a:schemeClr val="bg1"/>
                    </a:solidFill>
                    <a:effectLst/>
                    <a:latin typeface="ff3"/>
                  </a:rPr>
                  <a:t>Mary and Erick compute the following,</a:t>
                </a:r>
              </a:p>
              <a:p>
                <a:pPr algn="l"/>
                <a:endParaRPr lang="en-US" dirty="0">
                  <a:solidFill>
                    <a:schemeClr val="bg1"/>
                  </a:solidFill>
                  <a:latin typeface="ff5"/>
                </a:endParaRPr>
              </a:p>
              <a:p>
                <a:pPr algn="l"/>
                <a14:m>
                  <m:oMathPara xmlns:m="http://schemas.openxmlformats.org/officeDocument/2006/math">
                    <m:oMathParaPr>
                      <m:jc m:val="centerGroup"/>
                    </m:oMathParaPr>
                    <m:oMath xmlns:m="http://schemas.openxmlformats.org/officeDocument/2006/math">
                      <m:r>
                        <a:rPr lang="en-IN" b="0" i="1" smtClean="0">
                          <a:solidFill>
                            <a:schemeClr val="bg1"/>
                          </a:solidFill>
                          <a:effectLst/>
                          <a:latin typeface="Cambria Math" panose="02040503050406030204" pitchFamily="18" charset="0"/>
                        </a:rPr>
                        <m:t>𝐴</m:t>
                      </m:r>
                      <m:r>
                        <a:rPr lang="en-IN" b="0" i="1" smtClean="0">
                          <a:solidFill>
                            <a:schemeClr val="bg1"/>
                          </a:solidFill>
                          <a:effectLst/>
                          <a:latin typeface="Cambria Math" panose="02040503050406030204" pitchFamily="18" charset="0"/>
                        </a:rPr>
                        <m:t>=</m:t>
                      </m:r>
                      <m:sSup>
                        <m:sSupPr>
                          <m:ctrlPr>
                            <a:rPr lang="en-IN" b="0" i="1" smtClean="0">
                              <a:solidFill>
                                <a:schemeClr val="bg1"/>
                              </a:solidFill>
                              <a:effectLst/>
                              <a:latin typeface="Cambria Math" panose="02040503050406030204" pitchFamily="18" charset="0"/>
                            </a:rPr>
                          </m:ctrlPr>
                        </m:sSupPr>
                        <m:e>
                          <m:r>
                            <a:rPr lang="en-IN" b="0" i="1" smtClean="0">
                              <a:solidFill>
                                <a:schemeClr val="bg1"/>
                              </a:solidFill>
                              <a:effectLst/>
                              <a:latin typeface="Cambria Math" panose="02040503050406030204" pitchFamily="18" charset="0"/>
                            </a:rPr>
                            <m:t>𝑔</m:t>
                          </m:r>
                        </m:e>
                        <m:sup>
                          <m:r>
                            <a:rPr lang="en-IN" b="0" i="1" smtClean="0">
                              <a:solidFill>
                                <a:schemeClr val="bg1"/>
                              </a:solidFill>
                              <a:effectLst/>
                              <a:latin typeface="Cambria Math" panose="02040503050406030204" pitchFamily="18" charset="0"/>
                            </a:rPr>
                            <m:t>𝑎</m:t>
                          </m:r>
                        </m:sup>
                      </m:sSup>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𝑚𝑜𝑑</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𝑝</m:t>
                      </m:r>
                      <m:r>
                        <a:rPr lang="en-IN" b="0" i="1" smtClean="0">
                          <a:solidFill>
                            <a:schemeClr val="bg1"/>
                          </a:solidFill>
                          <a:effectLst/>
                          <a:latin typeface="Cambria Math" panose="02040503050406030204" pitchFamily="18" charset="0"/>
                        </a:rPr>
                        <m:t> </m:t>
                      </m:r>
                      <m:d>
                        <m:dPr>
                          <m:ctrlPr>
                            <a:rPr lang="en-IN" b="0" i="1" smtClean="0">
                              <a:solidFill>
                                <a:schemeClr val="bg1"/>
                              </a:solidFill>
                              <a:effectLst/>
                              <a:latin typeface="Cambria Math" panose="02040503050406030204" pitchFamily="18" charset="0"/>
                            </a:rPr>
                          </m:ctrlPr>
                        </m:dPr>
                        <m:e>
                          <m:r>
                            <a:rPr lang="en-IN" b="0" i="1" smtClean="0">
                              <a:solidFill>
                                <a:schemeClr val="bg1"/>
                              </a:solidFill>
                              <a:effectLst/>
                              <a:latin typeface="Cambria Math" panose="02040503050406030204" pitchFamily="18" charset="0"/>
                            </a:rPr>
                            <m:t>𝑗𝑜h𝑛</m:t>
                          </m:r>
                        </m:e>
                      </m:d>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𝐵</m:t>
                      </m:r>
                      <m:r>
                        <a:rPr lang="en-IN" b="0" i="1" smtClean="0">
                          <a:solidFill>
                            <a:schemeClr val="bg1"/>
                          </a:solidFill>
                          <a:effectLst/>
                          <a:latin typeface="Cambria Math" panose="02040503050406030204" pitchFamily="18" charset="0"/>
                        </a:rPr>
                        <m:t>=</m:t>
                      </m:r>
                      <m:sSup>
                        <m:sSupPr>
                          <m:ctrlPr>
                            <a:rPr lang="en-IN" b="0" i="1" smtClean="0">
                              <a:solidFill>
                                <a:schemeClr val="bg1"/>
                              </a:solidFill>
                              <a:effectLst/>
                              <a:latin typeface="Cambria Math" panose="02040503050406030204" pitchFamily="18" charset="0"/>
                            </a:rPr>
                          </m:ctrlPr>
                        </m:sSupPr>
                        <m:e>
                          <m:r>
                            <a:rPr lang="en-IN" b="0" i="1" smtClean="0">
                              <a:solidFill>
                                <a:schemeClr val="bg1"/>
                              </a:solidFill>
                              <a:effectLst/>
                              <a:latin typeface="Cambria Math" panose="02040503050406030204" pitchFamily="18" charset="0"/>
                            </a:rPr>
                            <m:t>𝑔</m:t>
                          </m:r>
                        </m:e>
                        <m:sup>
                          <m:r>
                            <a:rPr lang="en-IN" b="0" i="1" smtClean="0">
                              <a:solidFill>
                                <a:schemeClr val="bg1"/>
                              </a:solidFill>
                              <a:effectLst/>
                              <a:latin typeface="Cambria Math" panose="02040503050406030204" pitchFamily="18" charset="0"/>
                            </a:rPr>
                            <m:t>𝑏</m:t>
                          </m:r>
                        </m:sup>
                      </m:sSup>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𝑚𝑜𝑑</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𝑝</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𝑚𝑎𝑟𝑦</m:t>
                      </m:r>
                      <m:r>
                        <a:rPr lang="en-IN" b="0" i="1" smtClean="0">
                          <a:solidFill>
                            <a:schemeClr val="bg1"/>
                          </a:solidFill>
                          <a:effectLst/>
                          <a:latin typeface="Cambria Math" panose="02040503050406030204" pitchFamily="18" charset="0"/>
                        </a:rPr>
                        <m:t>) </m:t>
                      </m:r>
                    </m:oMath>
                  </m:oMathPara>
                </a14:m>
                <a:endParaRPr lang="en-US" b="0" i="0" dirty="0">
                  <a:solidFill>
                    <a:schemeClr val="bg1"/>
                  </a:solidFill>
                  <a:effectLst/>
                  <a:latin typeface="ff3"/>
                </a:endParaRPr>
              </a:p>
              <a:p>
                <a:pPr algn="l"/>
                <a:endParaRPr lang="en-US" b="0" i="0" dirty="0">
                  <a:solidFill>
                    <a:schemeClr val="bg1"/>
                  </a:solidFill>
                  <a:effectLst/>
                  <a:latin typeface="ff5"/>
                </a:endParaRPr>
              </a:p>
              <a:p>
                <a:pPr algn="l"/>
                <a:r>
                  <a:rPr lang="en-US" dirty="0">
                    <a:solidFill>
                      <a:schemeClr val="bg1"/>
                    </a:solidFill>
                    <a:latin typeface="ff1"/>
                  </a:rPr>
                  <a:t>3) </a:t>
                </a:r>
                <a:r>
                  <a:rPr lang="en-US" b="0" i="0" dirty="0">
                    <a:solidFill>
                      <a:schemeClr val="bg1"/>
                    </a:solidFill>
                    <a:effectLst/>
                    <a:latin typeface="ff3"/>
                  </a:rPr>
                  <a:t>They later exchange A and B i.e., Erick sends A to Mary and Mary sends B to </a:t>
                </a:r>
                <a:r>
                  <a:rPr lang="en-US" dirty="0">
                    <a:solidFill>
                      <a:schemeClr val="bg1"/>
                    </a:solidFill>
                    <a:latin typeface="ff1"/>
                  </a:rPr>
                  <a:t> </a:t>
                </a:r>
                <a:r>
                  <a:rPr lang="en-US" b="0" i="0" dirty="0">
                    <a:solidFill>
                      <a:schemeClr val="bg1"/>
                    </a:solidFill>
                    <a:effectLst/>
                    <a:latin typeface="ff3"/>
                  </a:rPr>
                  <a:t>John, since these numbers are sent through mail they cannot be considered secret because they can be cracked by a hacker who is a third party. </a:t>
                </a:r>
              </a:p>
              <a:p>
                <a:pPr algn="l"/>
                <a:endParaRPr lang="en-US" b="0" i="0" dirty="0">
                  <a:solidFill>
                    <a:schemeClr val="bg1"/>
                  </a:solidFill>
                  <a:effectLst/>
                  <a:latin typeface="ff3"/>
                </a:endParaRPr>
              </a:p>
              <a:p>
                <a:endParaRPr lang="en-IN" dirty="0">
                  <a:solidFill>
                    <a:schemeClr val="bg1"/>
                  </a:solidFill>
                </a:endParaRPr>
              </a:p>
            </p:txBody>
          </p:sp>
        </mc:Choice>
        <mc:Fallback xmlns="">
          <p:sp>
            <p:nvSpPr>
              <p:cNvPr id="4" name="TextBox 3">
                <a:extLst>
                  <a:ext uri="{FF2B5EF4-FFF2-40B4-BE49-F238E27FC236}">
                    <a16:creationId xmlns:a16="http://schemas.microsoft.com/office/drawing/2014/main" id="{6678F8BA-22BB-68FE-F56B-92998E60F6BC}"/>
                  </a:ext>
                </a:extLst>
              </p:cNvPr>
              <p:cNvSpPr txBox="1">
                <a:spLocks noRot="1" noChangeAspect="1" noMove="1" noResize="1" noEditPoints="1" noAdjustHandles="1" noChangeArrowheads="1" noChangeShapeType="1" noTextEdit="1"/>
              </p:cNvSpPr>
              <p:nvPr/>
            </p:nvSpPr>
            <p:spPr>
              <a:xfrm>
                <a:off x="0" y="0"/>
                <a:ext cx="10981509" cy="3975255"/>
              </a:xfrm>
              <a:prstGeom prst="rect">
                <a:avLst/>
              </a:prstGeom>
              <a:blipFill>
                <a:blip r:embed="rId3"/>
                <a:stretch>
                  <a:fillRect l="-444" t="-767" r="-111"/>
                </a:stretch>
              </a:blipFill>
            </p:spPr>
            <p:txBody>
              <a:bodyPr/>
              <a:lstStyle/>
              <a:p>
                <a:r>
                  <a:rPr lang="en-IN">
                    <a:noFill/>
                  </a:rPr>
                  <a:t> </a:t>
                </a:r>
              </a:p>
            </p:txBody>
          </p:sp>
        </mc:Fallback>
      </mc:AlternateContent>
      <p:pic>
        <p:nvPicPr>
          <p:cNvPr id="5" name="Picture 6">
            <a:extLst>
              <a:ext uri="{FF2B5EF4-FFF2-40B4-BE49-F238E27FC236}">
                <a16:creationId xmlns:a16="http://schemas.microsoft.com/office/drawing/2014/main" id="{AC57F358-86C3-BD91-D990-D260FDDFD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7937" y="3429000"/>
            <a:ext cx="5489995" cy="27757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1238AD2-B194-96FE-3DF9-76EB6F426C6A}"/>
                  </a:ext>
                </a:extLst>
              </p:cNvPr>
              <p:cNvSpPr txBox="1"/>
              <p:nvPr/>
            </p:nvSpPr>
            <p:spPr>
              <a:xfrm>
                <a:off x="0" y="3703061"/>
                <a:ext cx="6097604" cy="2313262"/>
              </a:xfrm>
              <a:prstGeom prst="rect">
                <a:avLst/>
              </a:prstGeom>
              <a:noFill/>
            </p:spPr>
            <p:txBody>
              <a:bodyPr wrap="square">
                <a:spAutoFit/>
              </a:bodyPr>
              <a:lstStyle/>
              <a:p>
                <a:pPr algn="l"/>
                <a:r>
                  <a:rPr lang="en-US" dirty="0">
                    <a:solidFill>
                      <a:schemeClr val="bg1"/>
                    </a:solidFill>
                    <a:latin typeface="ff1"/>
                  </a:rPr>
                  <a:t>4) </a:t>
                </a:r>
                <a:r>
                  <a:rPr lang="en-US" b="0" i="0" dirty="0">
                    <a:solidFill>
                      <a:schemeClr val="bg1"/>
                    </a:solidFill>
                    <a:effectLst/>
                    <a:latin typeface="ff3"/>
                  </a:rPr>
                  <a:t>Finally, John and Mary again use their secret integers to compute :</a:t>
                </a:r>
              </a:p>
              <a:p>
                <a:pPr algn="l"/>
                <a:endParaRPr lang="en-US" b="0" i="0" dirty="0">
                  <a:solidFill>
                    <a:schemeClr val="bg1"/>
                  </a:solidFill>
                  <a:effectLst/>
                  <a:latin typeface="ff3"/>
                </a:endParaRPr>
              </a:p>
              <a:p>
                <a:pPr algn="l"/>
                <a14:m>
                  <m:oMathPara xmlns:m="http://schemas.openxmlformats.org/officeDocument/2006/math">
                    <m:oMathParaPr>
                      <m:jc m:val="centerGroup"/>
                    </m:oMathParaPr>
                    <m:oMath xmlns:m="http://schemas.openxmlformats.org/officeDocument/2006/math">
                      <m:r>
                        <a:rPr lang="en-IN" b="0" i="1" smtClean="0">
                          <a:solidFill>
                            <a:schemeClr val="bg1"/>
                          </a:solidFill>
                          <a:effectLst/>
                          <a:latin typeface="Cambria Math" panose="02040503050406030204" pitchFamily="18" charset="0"/>
                        </a:rPr>
                        <m:t>𝑘</m:t>
                      </m:r>
                      <m:r>
                        <a:rPr lang="en-IN" b="0" i="1" smtClean="0">
                          <a:solidFill>
                            <a:schemeClr val="bg1"/>
                          </a:solidFill>
                          <a:effectLst/>
                          <a:latin typeface="Cambria Math" panose="02040503050406030204" pitchFamily="18" charset="0"/>
                        </a:rPr>
                        <m:t>=</m:t>
                      </m:r>
                      <m:sSup>
                        <m:sSupPr>
                          <m:ctrlPr>
                            <a:rPr lang="en-IN" b="0" i="1" smtClean="0">
                              <a:solidFill>
                                <a:schemeClr val="bg1"/>
                              </a:solidFill>
                              <a:effectLst/>
                              <a:latin typeface="Cambria Math" panose="02040503050406030204" pitchFamily="18" charset="0"/>
                            </a:rPr>
                          </m:ctrlPr>
                        </m:sSupPr>
                        <m:e>
                          <m:r>
                            <a:rPr lang="en-IN" b="0" i="1" smtClean="0">
                              <a:solidFill>
                                <a:schemeClr val="bg1"/>
                              </a:solidFill>
                              <a:effectLst/>
                              <a:latin typeface="Cambria Math" panose="02040503050406030204" pitchFamily="18" charset="0"/>
                            </a:rPr>
                            <m:t>𝐵</m:t>
                          </m:r>
                        </m:e>
                        <m:sup>
                          <m:r>
                            <a:rPr lang="en-IN" b="0" i="1" smtClean="0">
                              <a:solidFill>
                                <a:schemeClr val="bg1"/>
                              </a:solidFill>
                              <a:effectLst/>
                              <a:latin typeface="Cambria Math" panose="02040503050406030204" pitchFamily="18" charset="0"/>
                            </a:rPr>
                            <m:t>𝑎</m:t>
                          </m:r>
                        </m:sup>
                      </m:sSup>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𝑚𝑜𝑑</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𝑝</m:t>
                      </m:r>
                      <m:r>
                        <a:rPr lang="en-IN" b="0" i="1" smtClean="0">
                          <a:solidFill>
                            <a:schemeClr val="bg1"/>
                          </a:solidFill>
                          <a:effectLst/>
                          <a:latin typeface="Cambria Math" panose="02040503050406030204" pitchFamily="18" charset="0"/>
                        </a:rPr>
                        <m:t> </m:t>
                      </m:r>
                      <m:d>
                        <m:dPr>
                          <m:ctrlPr>
                            <a:rPr lang="en-IN" b="0" i="1" smtClean="0">
                              <a:solidFill>
                                <a:schemeClr val="bg1"/>
                              </a:solidFill>
                              <a:effectLst/>
                              <a:latin typeface="Cambria Math" panose="02040503050406030204" pitchFamily="18" charset="0"/>
                            </a:rPr>
                          </m:ctrlPr>
                        </m:dPr>
                        <m:e>
                          <m:r>
                            <a:rPr lang="en-IN" b="0" i="1" smtClean="0">
                              <a:solidFill>
                                <a:schemeClr val="bg1"/>
                              </a:solidFill>
                              <a:effectLst/>
                              <a:latin typeface="Cambria Math" panose="02040503050406030204" pitchFamily="18" charset="0"/>
                            </a:rPr>
                            <m:t>𝑗𝑜h𝑛</m:t>
                          </m:r>
                        </m:e>
                      </m:d>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𝑘</m:t>
                      </m:r>
                      <m:r>
                        <a:rPr lang="en-IN" b="0" i="1" smtClean="0">
                          <a:solidFill>
                            <a:schemeClr val="bg1"/>
                          </a:solidFill>
                          <a:effectLst/>
                          <a:latin typeface="Cambria Math" panose="02040503050406030204" pitchFamily="18" charset="0"/>
                        </a:rPr>
                        <m:t> =</m:t>
                      </m:r>
                      <m:sSup>
                        <m:sSupPr>
                          <m:ctrlPr>
                            <a:rPr lang="en-IN" b="0" i="1" smtClean="0">
                              <a:solidFill>
                                <a:schemeClr val="bg1"/>
                              </a:solidFill>
                              <a:effectLst/>
                              <a:latin typeface="Cambria Math" panose="02040503050406030204" pitchFamily="18" charset="0"/>
                            </a:rPr>
                          </m:ctrlPr>
                        </m:sSupPr>
                        <m:e>
                          <m:r>
                            <a:rPr lang="en-IN" b="0" i="1" smtClean="0">
                              <a:solidFill>
                                <a:schemeClr val="bg1"/>
                              </a:solidFill>
                              <a:effectLst/>
                              <a:latin typeface="Cambria Math" panose="02040503050406030204" pitchFamily="18" charset="0"/>
                            </a:rPr>
                            <m:t>𝐴</m:t>
                          </m:r>
                        </m:e>
                        <m:sup>
                          <m:r>
                            <a:rPr lang="en-IN" b="0" i="1" smtClean="0">
                              <a:solidFill>
                                <a:schemeClr val="bg1"/>
                              </a:solidFill>
                              <a:effectLst/>
                              <a:latin typeface="Cambria Math" panose="02040503050406030204" pitchFamily="18" charset="0"/>
                            </a:rPr>
                            <m:t>𝑏</m:t>
                          </m:r>
                        </m:sup>
                      </m:sSup>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𝑚𝑜𝑑</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𝑝</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𝑚𝑎𝑟𝑦</m:t>
                      </m:r>
                      <m:r>
                        <a:rPr lang="en-IN" b="0" i="1" smtClean="0">
                          <a:solidFill>
                            <a:schemeClr val="bg1"/>
                          </a:solidFill>
                          <a:effectLst/>
                          <a:latin typeface="Cambria Math" panose="02040503050406030204" pitchFamily="18" charset="0"/>
                        </a:rPr>
                        <m:t>) </m:t>
                      </m:r>
                    </m:oMath>
                  </m:oMathPara>
                </a14:m>
                <a:endParaRPr lang="en-US" b="0" i="0" dirty="0">
                  <a:solidFill>
                    <a:schemeClr val="bg1"/>
                  </a:solidFill>
                  <a:effectLst/>
                  <a:latin typeface="ff3"/>
                </a:endParaRPr>
              </a:p>
              <a:p>
                <a:pPr algn="l"/>
                <a:endParaRPr lang="en-US" b="0" i="0" dirty="0">
                  <a:solidFill>
                    <a:schemeClr val="bg1"/>
                  </a:solidFill>
                  <a:effectLst/>
                  <a:latin typeface="ff3"/>
                </a:endParaRPr>
              </a:p>
              <a:p>
                <a:pPr algn="l"/>
                <a:r>
                  <a:rPr lang="en-US" b="0" i="0" dirty="0">
                    <a:solidFill>
                      <a:schemeClr val="bg1"/>
                    </a:solidFill>
                    <a:effectLst/>
                    <a:latin typeface="ff3"/>
                  </a:rPr>
                  <a:t>The resulting figure k is common to Erick and Mary and it is </a:t>
                </a:r>
              </a:p>
              <a:p>
                <a:pPr algn="l"/>
                <a:r>
                  <a:rPr lang="en-US" b="0" i="0" dirty="0">
                    <a:solidFill>
                      <a:schemeClr val="bg1"/>
                    </a:solidFill>
                    <a:effectLst/>
                    <a:latin typeface="ff3"/>
                  </a:rPr>
                  <a:t>considered to be the secret key. The generated key must be invertible</a:t>
                </a:r>
              </a:p>
            </p:txBody>
          </p:sp>
        </mc:Choice>
        <mc:Fallback xmlns="">
          <p:sp>
            <p:nvSpPr>
              <p:cNvPr id="6" name="TextBox 5">
                <a:extLst>
                  <a:ext uri="{FF2B5EF4-FFF2-40B4-BE49-F238E27FC236}">
                    <a16:creationId xmlns:a16="http://schemas.microsoft.com/office/drawing/2014/main" id="{61238AD2-B194-96FE-3DF9-76EB6F426C6A}"/>
                  </a:ext>
                </a:extLst>
              </p:cNvPr>
              <p:cNvSpPr txBox="1">
                <a:spLocks noRot="1" noChangeAspect="1" noMove="1" noResize="1" noEditPoints="1" noAdjustHandles="1" noChangeArrowheads="1" noChangeShapeType="1" noTextEdit="1"/>
              </p:cNvSpPr>
              <p:nvPr/>
            </p:nvSpPr>
            <p:spPr>
              <a:xfrm>
                <a:off x="0" y="3703061"/>
                <a:ext cx="6097604" cy="2313262"/>
              </a:xfrm>
              <a:prstGeom prst="rect">
                <a:avLst/>
              </a:prstGeom>
              <a:blipFill>
                <a:blip r:embed="rId5"/>
                <a:stretch>
                  <a:fillRect l="-800" t="-1316" b="-3158"/>
                </a:stretch>
              </a:blipFill>
            </p:spPr>
            <p:txBody>
              <a:bodyPr/>
              <a:lstStyle/>
              <a:p>
                <a:r>
                  <a:rPr lang="en-IN">
                    <a:noFill/>
                  </a:rPr>
                  <a:t> </a:t>
                </a:r>
              </a:p>
            </p:txBody>
          </p:sp>
        </mc:Fallback>
      </mc:AlternateContent>
    </p:spTree>
    <p:extLst>
      <p:ext uri="{BB962C8B-B14F-4D97-AF65-F5344CB8AC3E}">
        <p14:creationId xmlns:p14="http://schemas.microsoft.com/office/powerpoint/2010/main" val="314217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32083" y="0"/>
            <a:ext cx="12192000" cy="6858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5B60F1-527A-0B5B-C6CA-5F69D9D47E04}"/>
                  </a:ext>
                </a:extLst>
              </p:cNvPr>
              <p:cNvSpPr txBox="1"/>
              <p:nvPr/>
            </p:nvSpPr>
            <p:spPr>
              <a:xfrm>
                <a:off x="32083" y="177379"/>
                <a:ext cx="11357811" cy="552459"/>
              </a:xfrm>
              <a:prstGeom prst="rect">
                <a:avLst/>
              </a:prstGeom>
              <a:noFill/>
            </p:spPr>
            <p:txBody>
              <a:bodyPr wrap="square" rtlCol="0">
                <a:spAutoFit/>
              </a:bodyPr>
              <a:lstStyle/>
              <a:p>
                <a:r>
                  <a:rPr lang="en-IN" dirty="0">
                    <a:solidFill>
                      <a:schemeClr val="bg1"/>
                    </a:solidFill>
                  </a:rPr>
                  <a:t>Use matrix A =</a:t>
                </a:r>
                <a14:m>
                  <m:oMath xmlns:m="http://schemas.openxmlformats.org/officeDocument/2006/math">
                    <m:m>
                      <m:mPr>
                        <m:mcs>
                          <m:mc>
                            <m:mcPr>
                              <m:count m:val="2"/>
                              <m:mcJc m:val="center"/>
                            </m:mcPr>
                          </m:mc>
                        </m:mcs>
                        <m:ctrlPr>
                          <a:rPr lang="en-IN" i="1" smtClean="0">
                            <a:solidFill>
                              <a:schemeClr val="bg1"/>
                            </a:solidFill>
                            <a:latin typeface="Cambria Math" panose="02040503050406030204" pitchFamily="18" charset="0"/>
                          </a:rPr>
                        </m:ctrlPr>
                      </m:mPr>
                      <m:mr>
                        <m:e>
                          <m:r>
                            <m:rPr>
                              <m:brk m:alnAt="7"/>
                            </m:rPr>
                            <a:rPr lang="en-IN" b="0" i="1" smtClean="0">
                              <a:solidFill>
                                <a:schemeClr val="bg1"/>
                              </a:solidFill>
                              <a:latin typeface="Cambria Math" panose="02040503050406030204" pitchFamily="18" charset="0"/>
                            </a:rPr>
                            <m:t>1</m:t>
                          </m:r>
                        </m:e>
                        <m:e>
                          <m:r>
                            <a:rPr lang="en-IN" b="0" i="1" smtClean="0">
                              <a:solidFill>
                                <a:schemeClr val="bg1"/>
                              </a:solidFill>
                              <a:latin typeface="Cambria Math" panose="02040503050406030204" pitchFamily="18" charset="0"/>
                            </a:rPr>
                            <m:t>2</m:t>
                          </m:r>
                        </m:e>
                      </m:mr>
                      <m:mr>
                        <m:e>
                          <m:r>
                            <a:rPr lang="en-IN" b="0" i="1" smtClean="0">
                              <a:solidFill>
                                <a:schemeClr val="bg1"/>
                              </a:solidFill>
                              <a:latin typeface="Cambria Math" panose="02040503050406030204" pitchFamily="18" charset="0"/>
                            </a:rPr>
                            <m:t>1</m:t>
                          </m:r>
                        </m:e>
                        <m:e>
                          <m:r>
                            <a:rPr lang="en-IN" b="0" i="1" smtClean="0">
                              <a:solidFill>
                                <a:schemeClr val="bg1"/>
                              </a:solidFill>
                              <a:latin typeface="Cambria Math" panose="02040503050406030204" pitchFamily="18" charset="0"/>
                            </a:rPr>
                            <m:t>3 </m:t>
                          </m:r>
                        </m:e>
                      </m:mr>
                    </m:m>
                  </m:oMath>
                </a14:m>
                <a:r>
                  <a:rPr lang="en-IN" dirty="0">
                    <a:solidFill>
                      <a:schemeClr val="bg1"/>
                    </a:solidFill>
                  </a:rPr>
                  <a:t> to encode the message : “ATTACK NOW</a:t>
                </a:r>
              </a:p>
            </p:txBody>
          </p:sp>
        </mc:Choice>
        <mc:Fallback xmlns="">
          <p:sp>
            <p:nvSpPr>
              <p:cNvPr id="5" name="TextBox 4">
                <a:extLst>
                  <a:ext uri="{FF2B5EF4-FFF2-40B4-BE49-F238E27FC236}">
                    <a16:creationId xmlns:a16="http://schemas.microsoft.com/office/drawing/2014/main" id="{D95B60F1-527A-0B5B-C6CA-5F69D9D47E04}"/>
                  </a:ext>
                </a:extLst>
              </p:cNvPr>
              <p:cNvSpPr txBox="1">
                <a:spLocks noRot="1" noChangeAspect="1" noMove="1" noResize="1" noEditPoints="1" noAdjustHandles="1" noChangeArrowheads="1" noChangeShapeType="1" noTextEdit="1"/>
              </p:cNvSpPr>
              <p:nvPr/>
            </p:nvSpPr>
            <p:spPr>
              <a:xfrm>
                <a:off x="32083" y="177379"/>
                <a:ext cx="11357811" cy="552459"/>
              </a:xfrm>
              <a:prstGeom prst="rect">
                <a:avLst/>
              </a:prstGeom>
              <a:blipFill>
                <a:blip r:embed="rId3"/>
                <a:stretch>
                  <a:fillRect l="-42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50022F4-6202-2B1B-843F-9B29D9E65E45}"/>
                  </a:ext>
                </a:extLst>
              </p:cNvPr>
              <p:cNvSpPr txBox="1"/>
              <p:nvPr/>
            </p:nvSpPr>
            <p:spPr>
              <a:xfrm>
                <a:off x="73793" y="898767"/>
                <a:ext cx="10838048" cy="3734420"/>
              </a:xfrm>
              <a:prstGeom prst="rect">
                <a:avLst/>
              </a:prstGeom>
              <a:noFill/>
            </p:spPr>
            <p:txBody>
              <a:bodyPr wrap="square">
                <a:spAutoFit/>
              </a:bodyPr>
              <a:lstStyle/>
              <a:p>
                <a:r>
                  <a:rPr lang="en-IN" dirty="0">
                    <a:solidFill>
                      <a:schemeClr val="bg1"/>
                    </a:solidFill>
                  </a:rPr>
                  <a:t>We divide the letters of the message into groups of two.</a:t>
                </a:r>
              </a:p>
              <a:p>
                <a:endParaRPr lang="en-IN" dirty="0">
                  <a:solidFill>
                    <a:schemeClr val="bg1"/>
                  </a:solidFill>
                </a:endParaRPr>
              </a:p>
              <a:p>
                <a:pPr algn="ctr"/>
                <a:r>
                  <a:rPr lang="en-IN" dirty="0">
                    <a:solidFill>
                      <a:schemeClr val="bg1"/>
                    </a:solidFill>
                  </a:rPr>
                  <a:t> AT    TA    CK    -N    OW  </a:t>
                </a:r>
              </a:p>
              <a:p>
                <a:pPr algn="ctr"/>
                <a:endParaRPr lang="en-IN" dirty="0">
                  <a:solidFill>
                    <a:schemeClr val="bg1"/>
                  </a:solidFill>
                </a:endParaRPr>
              </a:p>
              <a:p>
                <a:pPr algn="ctr"/>
                <a:endParaRPr lang="en-IN" dirty="0">
                  <a:solidFill>
                    <a:schemeClr val="bg1"/>
                  </a:solidFill>
                </a:endParaRPr>
              </a:p>
              <a:p>
                <a:r>
                  <a:rPr lang="en-IN" dirty="0">
                    <a:solidFill>
                      <a:schemeClr val="bg1"/>
                    </a:solidFill>
                  </a:rPr>
                  <a:t>We assign the numbers to these letters from the above table and convert each pair of numbers into 2×1 matrices. In the case where a single letter is left over on the end, a space is added to make it into a pair.</a:t>
                </a:r>
              </a:p>
              <a:p>
                <a:endParaRPr lang="en-IN" dirty="0">
                  <a:solidFill>
                    <a:schemeClr val="bg1"/>
                  </a:solidFill>
                </a:endParaRPr>
              </a:p>
              <a:p>
                <a:pPr algn="ctr"/>
                <a14:m>
                  <m:oMath xmlns:m="http://schemas.openxmlformats.org/officeDocument/2006/math">
                    <m:d>
                      <m:dPr>
                        <m:begChr m:val="["/>
                        <m:endChr m:val="]"/>
                        <m:ctrlPr>
                          <a:rPr lang="en-IN" sz="2000" i="1" smtClean="0">
                            <a:solidFill>
                              <a:schemeClr val="bg1"/>
                            </a:solidFill>
                            <a:latin typeface="Cambria Math" panose="02040503050406030204" pitchFamily="18" charset="0"/>
                          </a:rPr>
                        </m:ctrlPr>
                      </m:dPr>
                      <m:e>
                        <m:m>
                          <m:mPr>
                            <m:plcHide m:val="on"/>
                            <m:mcs>
                              <m:mc>
                                <m:mcPr>
                                  <m:count m:val="1"/>
                                  <m:mcJc m:val="center"/>
                                </m:mcPr>
                              </m:mc>
                            </m:mcs>
                            <m:ctrlPr>
                              <a:rPr lang="en-IN" sz="2000" i="1" smtClean="0">
                                <a:solidFill>
                                  <a:schemeClr val="bg1"/>
                                </a:solidFill>
                                <a:latin typeface="Cambria Math" panose="02040503050406030204" pitchFamily="18" charset="0"/>
                              </a:rPr>
                            </m:ctrlPr>
                          </m:mPr>
                          <m:mr>
                            <m:e>
                              <m:r>
                                <a:rPr lang="en-IN" sz="2000" i="1" smtClean="0">
                                  <a:solidFill>
                                    <a:schemeClr val="bg1"/>
                                  </a:solidFill>
                                  <a:latin typeface="Cambria Math" panose="02040503050406030204" pitchFamily="18" charset="0"/>
                                </a:rPr>
                                <m:t>𝐴</m:t>
                              </m:r>
                            </m:e>
                          </m:mr>
                          <m:mr>
                            <m:e>
                              <m:r>
                                <a:rPr lang="en-IN" sz="2000" i="1" smtClean="0">
                                  <a:solidFill>
                                    <a:schemeClr val="bg1"/>
                                  </a:solidFill>
                                  <a:latin typeface="Cambria Math" panose="02040503050406030204" pitchFamily="18" charset="0"/>
                                </a:rPr>
                                <m:t>𝑇</m:t>
                              </m:r>
                            </m:e>
                          </m:mr>
                        </m:m>
                      </m:e>
                    </m:d>
                    <m:r>
                      <a:rPr lang="en-IN" sz="2000" b="0" i="1" smtClean="0">
                        <a:solidFill>
                          <a:schemeClr val="bg1"/>
                        </a:solidFill>
                        <a:latin typeface="Cambria Math" panose="02040503050406030204" pitchFamily="18" charset="0"/>
                      </a:rPr>
                      <m:t>=  </m:t>
                    </m:r>
                    <m:d>
                      <m:dPr>
                        <m:begChr m:val="["/>
                        <m:endChr m:val="]"/>
                        <m:ctrlPr>
                          <a:rPr lang="en-IN" sz="2000" i="1" dirty="0" smtClean="0">
                            <a:solidFill>
                              <a:schemeClr val="bg1"/>
                            </a:solidFill>
                            <a:latin typeface="Cambria Math" panose="02040503050406030204" pitchFamily="18" charset="0"/>
                          </a:rPr>
                        </m:ctrlPr>
                      </m:dPr>
                      <m:e>
                        <m:m>
                          <m:mPr>
                            <m:plcHide m:val="on"/>
                            <m:mcs>
                              <m:mc>
                                <m:mcPr>
                                  <m:count m:val="1"/>
                                  <m:mcJc m:val="center"/>
                                </m:mcPr>
                              </m:mc>
                            </m:mcs>
                            <m:ctrlPr>
                              <a:rPr lang="en-IN" sz="2000" i="1" dirty="0">
                                <a:solidFill>
                                  <a:schemeClr val="bg1"/>
                                </a:solidFill>
                                <a:latin typeface="Cambria Math" panose="02040503050406030204" pitchFamily="18" charset="0"/>
                              </a:rPr>
                            </m:ctrlPr>
                          </m:mPr>
                          <m:mr>
                            <m:e>
                              <m:r>
                                <a:rPr lang="en-IN" sz="2000" dirty="0">
                                  <a:solidFill>
                                    <a:schemeClr val="bg1"/>
                                  </a:solidFill>
                                  <a:latin typeface="Cambria Math" panose="02040503050406030204" pitchFamily="18" charset="0"/>
                                </a:rPr>
                                <m:t>1</m:t>
                              </m:r>
                            </m:e>
                          </m:mr>
                          <m:mr>
                            <m:e>
                              <m:r>
                                <a:rPr lang="en-IN" sz="2000" i="0" dirty="0">
                                  <a:solidFill>
                                    <a:schemeClr val="bg1"/>
                                  </a:solidFill>
                                  <a:latin typeface="Cambria Math" panose="02040503050406030204" pitchFamily="18" charset="0"/>
                                </a:rPr>
                                <m:t>20</m:t>
                              </m:r>
                            </m:e>
                          </m:mr>
                        </m:m>
                      </m:e>
                    </m:d>
                    <m:r>
                      <a:rPr lang="en-IN" sz="2000" b="0" i="0" dirty="0" smtClean="0">
                        <a:solidFill>
                          <a:schemeClr val="bg1"/>
                        </a:solidFill>
                        <a:latin typeface="Cambria Math" panose="02040503050406030204" pitchFamily="18" charset="0"/>
                      </a:rPr>
                      <m:t>     </m:t>
                    </m:r>
                    <m:d>
                      <m:dPr>
                        <m:begChr m:val="["/>
                        <m:endChr m:val="]"/>
                        <m:ctrlPr>
                          <a:rPr lang="en-IN" sz="2000" i="1">
                            <a:solidFill>
                              <a:schemeClr val="bg1"/>
                            </a:solidFill>
                            <a:latin typeface="Cambria Math" panose="02040503050406030204" pitchFamily="18" charset="0"/>
                          </a:rPr>
                        </m:ctrlPr>
                      </m:dPr>
                      <m:e>
                        <m:eqArr>
                          <m:eqArrPr>
                            <m:ctrlPr>
                              <a:rPr lang="en-IN" sz="2000" b="0" i="1" smtClean="0">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𝑇</m:t>
                            </m:r>
                          </m:e>
                          <m:e>
                            <m:r>
                              <a:rPr lang="en-IN" sz="2000" b="0" i="1" smtClean="0">
                                <a:solidFill>
                                  <a:schemeClr val="bg1"/>
                                </a:solidFill>
                                <a:latin typeface="Cambria Math" panose="02040503050406030204" pitchFamily="18" charset="0"/>
                              </a:rPr>
                              <m:t>𝐴</m:t>
                            </m:r>
                            <m:m>
                              <m:mPr>
                                <m:plcHide m:val="on"/>
                                <m:mcs>
                                  <m:mc>
                                    <m:mcPr>
                                      <m:count m:val="1"/>
                                      <m:mcJc m:val="center"/>
                                    </m:mcPr>
                                  </m:mc>
                                </m:mcs>
                                <m:ctrlPr>
                                  <a:rPr lang="en-IN" sz="2000" i="1">
                                    <a:solidFill>
                                      <a:schemeClr val="bg1"/>
                                    </a:solidFill>
                                    <a:latin typeface="Cambria Math" panose="02040503050406030204" pitchFamily="18" charset="0"/>
                                  </a:rPr>
                                </m:ctrlPr>
                              </m:mPr>
                              <m:mr>
                                <m:e/>
                              </m:mr>
                              <m:mr>
                                <m:e/>
                              </m:mr>
                            </m:m>
                          </m:e>
                        </m:eqArr>
                      </m:e>
                    </m:d>
                    <m:r>
                      <a:rPr lang="en-IN" sz="2000" i="1">
                        <a:solidFill>
                          <a:schemeClr val="bg1"/>
                        </a:solidFill>
                        <a:latin typeface="Cambria Math" panose="02040503050406030204" pitchFamily="18" charset="0"/>
                      </a:rPr>
                      <m:t>=  </m:t>
                    </m:r>
                    <m:d>
                      <m:dPr>
                        <m:begChr m:val="["/>
                        <m:endChr m:val="]"/>
                        <m:ctrlPr>
                          <a:rPr lang="en-IN" sz="2000" i="1" dirty="0">
                            <a:solidFill>
                              <a:schemeClr val="bg1"/>
                            </a:solidFill>
                            <a:latin typeface="Cambria Math" panose="02040503050406030204" pitchFamily="18" charset="0"/>
                          </a:rPr>
                        </m:ctrlPr>
                      </m:dPr>
                      <m:e>
                        <m:eqArr>
                          <m:eqArrPr>
                            <m:ctrlPr>
                              <a:rPr lang="en-IN" sz="2000" b="0" i="1" dirty="0" smtClean="0">
                                <a:solidFill>
                                  <a:schemeClr val="bg1"/>
                                </a:solidFill>
                                <a:latin typeface="Cambria Math" panose="02040503050406030204" pitchFamily="18" charset="0"/>
                              </a:rPr>
                            </m:ctrlPr>
                          </m:eqArrPr>
                          <m:e>
                            <m:r>
                              <a:rPr lang="en-IN" sz="2000" b="0" i="0" dirty="0" smtClean="0">
                                <a:solidFill>
                                  <a:schemeClr val="bg1"/>
                                </a:solidFill>
                                <a:latin typeface="Cambria Math" panose="02040503050406030204" pitchFamily="18" charset="0"/>
                              </a:rPr>
                              <m:t>2</m:t>
                            </m:r>
                            <m:r>
                              <a:rPr lang="en-IN" sz="2000" b="0" i="1" dirty="0" smtClean="0">
                                <a:solidFill>
                                  <a:schemeClr val="bg1"/>
                                </a:solidFill>
                                <a:latin typeface="Cambria Math" panose="02040503050406030204" pitchFamily="18" charset="0"/>
                              </a:rPr>
                              <m:t>0</m:t>
                            </m:r>
                          </m:e>
                          <m:e>
                            <m:r>
                              <a:rPr lang="en-IN" sz="2000" b="0" i="1" dirty="0" smtClean="0">
                                <a:solidFill>
                                  <a:schemeClr val="bg1"/>
                                </a:solidFill>
                                <a:latin typeface="Cambria Math" panose="02040503050406030204" pitchFamily="18" charset="0"/>
                              </a:rPr>
                              <m:t>1</m:t>
                            </m:r>
                            <m:m>
                              <m:mPr>
                                <m:plcHide m:val="on"/>
                                <m:mcs>
                                  <m:mc>
                                    <m:mcPr>
                                      <m:count m:val="1"/>
                                      <m:mcJc m:val="center"/>
                                    </m:mcPr>
                                  </m:mc>
                                </m:mcs>
                                <m:ctrlPr>
                                  <a:rPr lang="en-IN" sz="2000" i="1" dirty="0">
                                    <a:solidFill>
                                      <a:schemeClr val="bg1"/>
                                    </a:solidFill>
                                    <a:latin typeface="Cambria Math" panose="02040503050406030204" pitchFamily="18" charset="0"/>
                                  </a:rPr>
                                </m:ctrlPr>
                              </m:mPr>
                              <m:mr>
                                <m:e/>
                              </m:mr>
                              <m:mr>
                                <m:e/>
                              </m:mr>
                            </m:m>
                          </m:e>
                        </m:eqArr>
                      </m:e>
                    </m:d>
                    <m:r>
                      <a:rPr lang="en-IN" sz="2000" b="0" i="1" dirty="0" smtClean="0">
                        <a:solidFill>
                          <a:schemeClr val="bg1"/>
                        </a:solidFill>
                        <a:latin typeface="Cambria Math" panose="02040503050406030204" pitchFamily="18" charset="0"/>
                      </a:rPr>
                      <m:t>     </m:t>
                    </m:r>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𝐶</m:t>
                            </m:r>
                          </m:e>
                          <m:e>
                            <m:r>
                              <a:rPr lang="en-IN" sz="2000" b="0" i="1" smtClean="0">
                                <a:solidFill>
                                  <a:schemeClr val="bg1"/>
                                </a:solidFill>
                                <a:latin typeface="Cambria Math" panose="02040503050406030204" pitchFamily="18" charset="0"/>
                              </a:rPr>
                              <m:t>𝐾</m:t>
                            </m:r>
                          </m:e>
                        </m:eqArr>
                      </m:e>
                    </m:d>
                    <m:r>
                      <a:rPr lang="en-IN" sz="2000" i="1">
                        <a:solidFill>
                          <a:schemeClr val="bg1"/>
                        </a:solidFill>
                        <a:latin typeface="Cambria Math" panose="02040503050406030204" pitchFamily="18" charset="0"/>
                      </a:rPr>
                      <m:t>=  </m:t>
                    </m:r>
                    <m:d>
                      <m:dPr>
                        <m:begChr m:val="["/>
                        <m:endChr m:val="]"/>
                        <m:ctrlPr>
                          <a:rPr lang="en-IN" sz="2000" i="1" dirty="0">
                            <a:solidFill>
                              <a:schemeClr val="bg1"/>
                            </a:solidFill>
                            <a:latin typeface="Cambria Math" panose="02040503050406030204" pitchFamily="18" charset="0"/>
                          </a:rPr>
                        </m:ctrlPr>
                      </m:dPr>
                      <m:e>
                        <m:eqArr>
                          <m:eqArrPr>
                            <m:ctrlPr>
                              <a:rPr lang="en-IN" sz="2000" i="1" dirty="0">
                                <a:solidFill>
                                  <a:schemeClr val="bg1"/>
                                </a:solidFill>
                                <a:latin typeface="Cambria Math" panose="02040503050406030204" pitchFamily="18" charset="0"/>
                              </a:rPr>
                            </m:ctrlPr>
                          </m:eqArrPr>
                          <m:e>
                            <m:r>
                              <a:rPr lang="en-IN" sz="2000" b="0" i="0" dirty="0" smtClean="0">
                                <a:solidFill>
                                  <a:schemeClr val="bg1"/>
                                </a:solidFill>
                                <a:latin typeface="Cambria Math" panose="02040503050406030204" pitchFamily="18" charset="0"/>
                              </a:rPr>
                              <m:t>3</m:t>
                            </m:r>
                          </m:e>
                          <m:e>
                            <m:r>
                              <a:rPr lang="en-IN" sz="2000" i="1" dirty="0">
                                <a:solidFill>
                                  <a:schemeClr val="bg1"/>
                                </a:solidFill>
                                <a:latin typeface="Cambria Math" panose="02040503050406030204" pitchFamily="18" charset="0"/>
                              </a:rPr>
                              <m:t>1</m:t>
                            </m:r>
                            <m:r>
                              <a:rPr lang="en-IN" sz="2000" b="0" i="1" dirty="0" smtClean="0">
                                <a:solidFill>
                                  <a:schemeClr val="bg1"/>
                                </a:solidFill>
                                <a:latin typeface="Cambria Math" panose="02040503050406030204" pitchFamily="18" charset="0"/>
                              </a:rPr>
                              <m:t>1</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m:t>
                            </m:r>
                          </m:e>
                          <m:e>
                            <m:r>
                              <a:rPr lang="en-IN" sz="2000" b="0" i="1" smtClean="0">
                                <a:solidFill>
                                  <a:schemeClr val="bg1"/>
                                </a:solidFill>
                                <a:latin typeface="Cambria Math" panose="02040503050406030204" pitchFamily="18" charset="0"/>
                              </a:rPr>
                              <m:t>𝑁</m:t>
                            </m:r>
                          </m:e>
                        </m:eqArr>
                      </m:e>
                    </m:d>
                    <m:r>
                      <a:rPr lang="en-IN" sz="2000" i="1">
                        <a:solidFill>
                          <a:schemeClr val="bg1"/>
                        </a:solidFill>
                        <a:latin typeface="Cambria Math" panose="02040503050406030204" pitchFamily="18" charset="0"/>
                      </a:rPr>
                      <m:t>=  </m:t>
                    </m:r>
                    <m:d>
                      <m:dPr>
                        <m:begChr m:val="["/>
                        <m:endChr m:val="]"/>
                        <m:ctrlPr>
                          <a:rPr lang="en-IN" sz="2000" i="1" dirty="0">
                            <a:solidFill>
                              <a:schemeClr val="bg1"/>
                            </a:solidFill>
                            <a:latin typeface="Cambria Math" panose="02040503050406030204" pitchFamily="18" charset="0"/>
                          </a:rPr>
                        </m:ctrlPr>
                      </m:dPr>
                      <m:e>
                        <m:eqArr>
                          <m:eqArrPr>
                            <m:ctrlPr>
                              <a:rPr lang="en-IN" sz="2000" i="1" dirty="0">
                                <a:solidFill>
                                  <a:schemeClr val="bg1"/>
                                </a:solidFill>
                                <a:latin typeface="Cambria Math" panose="02040503050406030204" pitchFamily="18" charset="0"/>
                              </a:rPr>
                            </m:ctrlPr>
                          </m:eqArrPr>
                          <m:e>
                            <m:r>
                              <a:rPr lang="en-IN" sz="2000" dirty="0">
                                <a:solidFill>
                                  <a:schemeClr val="bg1"/>
                                </a:solidFill>
                                <a:latin typeface="Cambria Math" panose="02040503050406030204" pitchFamily="18" charset="0"/>
                              </a:rPr>
                              <m:t>2</m:t>
                            </m:r>
                            <m:r>
                              <a:rPr lang="en-IN" sz="2000" b="0" i="1" dirty="0" smtClean="0">
                                <a:solidFill>
                                  <a:schemeClr val="bg1"/>
                                </a:solidFill>
                                <a:latin typeface="Cambria Math" panose="02040503050406030204" pitchFamily="18" charset="0"/>
                              </a:rPr>
                              <m:t>7</m:t>
                            </m:r>
                          </m:e>
                          <m:e>
                            <m:r>
                              <a:rPr lang="en-IN" sz="2000" b="0" i="1" dirty="0" smtClean="0">
                                <a:solidFill>
                                  <a:schemeClr val="bg1"/>
                                </a:solidFill>
                                <a:latin typeface="Cambria Math" panose="02040503050406030204" pitchFamily="18" charset="0"/>
                              </a:rPr>
                              <m:t>14</m:t>
                            </m:r>
                          </m:e>
                        </m:eqArr>
                      </m:e>
                    </m:d>
                  </m:oMath>
                </a14:m>
                <a:r>
                  <a:rPr lang="en-IN" sz="2000" dirty="0">
                    <a:solidFill>
                      <a:schemeClr val="bg1"/>
                    </a:solidFill>
                  </a:rPr>
                  <a:t> </a:t>
                </a:r>
                <a14:m>
                  <m:oMath xmlns:m="http://schemas.openxmlformats.org/officeDocument/2006/math">
                    <m:r>
                      <a:rPr lang="en-IN" sz="2000" b="0" i="0" smtClean="0">
                        <a:solidFill>
                          <a:schemeClr val="bg1"/>
                        </a:solidFill>
                        <a:latin typeface="Cambria Math" panose="02040503050406030204" pitchFamily="18" charset="0"/>
                      </a:rPr>
                      <m:t>    </m:t>
                    </m:r>
                    <m:r>
                      <a:rPr lang="en-IN" sz="2000" b="0" i="1" smtClean="0">
                        <a:solidFill>
                          <a:schemeClr val="bg1"/>
                        </a:solidFill>
                        <a:latin typeface="Cambria Math" panose="02040503050406030204" pitchFamily="18" charset="0"/>
                      </a:rPr>
                      <m:t> </m:t>
                    </m:r>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𝑂</m:t>
                            </m:r>
                          </m:e>
                          <m:e>
                            <m:r>
                              <a:rPr lang="en-IN" sz="2000" b="0" i="1" smtClean="0">
                                <a:solidFill>
                                  <a:schemeClr val="bg1"/>
                                </a:solidFill>
                                <a:latin typeface="Cambria Math" panose="02040503050406030204" pitchFamily="18" charset="0"/>
                              </a:rPr>
                              <m:t>𝑊</m:t>
                            </m:r>
                          </m:e>
                        </m:eqArr>
                      </m:e>
                    </m:d>
                    <m:r>
                      <a:rPr lang="en-IN" sz="2000" i="1">
                        <a:solidFill>
                          <a:schemeClr val="bg1"/>
                        </a:solidFill>
                        <a:latin typeface="Cambria Math" panose="02040503050406030204" pitchFamily="18" charset="0"/>
                      </a:rPr>
                      <m:t>=  </m:t>
                    </m:r>
                    <m:d>
                      <m:dPr>
                        <m:begChr m:val="["/>
                        <m:endChr m:val="]"/>
                        <m:ctrlPr>
                          <a:rPr lang="en-IN" sz="2000" i="1" dirty="0">
                            <a:solidFill>
                              <a:schemeClr val="bg1"/>
                            </a:solidFill>
                            <a:latin typeface="Cambria Math" panose="02040503050406030204" pitchFamily="18" charset="0"/>
                          </a:rPr>
                        </m:ctrlPr>
                      </m:dPr>
                      <m:e>
                        <m:eqArr>
                          <m:eqArrPr>
                            <m:ctrlPr>
                              <a:rPr lang="en-IN" sz="2000" i="1" dirty="0">
                                <a:solidFill>
                                  <a:schemeClr val="bg1"/>
                                </a:solidFill>
                                <a:latin typeface="Cambria Math" panose="02040503050406030204" pitchFamily="18" charset="0"/>
                              </a:rPr>
                            </m:ctrlPr>
                          </m:eqArrPr>
                          <m:e>
                            <m:r>
                              <a:rPr lang="en-IN" sz="2000" b="0" i="0" dirty="0" smtClean="0">
                                <a:solidFill>
                                  <a:schemeClr val="bg1"/>
                                </a:solidFill>
                                <a:latin typeface="Cambria Math" panose="02040503050406030204" pitchFamily="18" charset="0"/>
                              </a:rPr>
                              <m:t>15</m:t>
                            </m:r>
                          </m:e>
                          <m:e>
                            <m:r>
                              <a:rPr lang="en-IN" sz="2000" b="0" i="1" dirty="0" smtClean="0">
                                <a:solidFill>
                                  <a:schemeClr val="bg1"/>
                                </a:solidFill>
                                <a:latin typeface="Cambria Math" panose="02040503050406030204" pitchFamily="18" charset="0"/>
                              </a:rPr>
                              <m:t>23</m:t>
                            </m:r>
                          </m:e>
                        </m:eqArr>
                      </m:e>
                    </m:d>
                  </m:oMath>
                </a14:m>
                <a:r>
                  <a:rPr lang="en-IN" sz="2000" dirty="0">
                    <a:solidFill>
                      <a:schemeClr val="bg1"/>
                    </a:solidFill>
                  </a:rPr>
                  <a:t> </a:t>
                </a:r>
              </a:p>
              <a:p>
                <a:endParaRPr lang="en-IN" dirty="0">
                  <a:solidFill>
                    <a:schemeClr val="bg1"/>
                  </a:solidFill>
                </a:endParaRPr>
              </a:p>
              <a:p>
                <a:endParaRPr lang="en-IN" dirty="0">
                  <a:solidFill>
                    <a:schemeClr val="bg1"/>
                  </a:solidFill>
                </a:endParaRPr>
              </a:p>
            </p:txBody>
          </p:sp>
        </mc:Choice>
        <mc:Fallback xmlns="">
          <p:sp>
            <p:nvSpPr>
              <p:cNvPr id="6" name="TextBox 5">
                <a:extLst>
                  <a:ext uri="{FF2B5EF4-FFF2-40B4-BE49-F238E27FC236}">
                    <a16:creationId xmlns:a16="http://schemas.microsoft.com/office/drawing/2014/main" id="{B50022F4-6202-2B1B-843F-9B29D9E65E45}"/>
                  </a:ext>
                </a:extLst>
              </p:cNvPr>
              <p:cNvSpPr txBox="1">
                <a:spLocks noRot="1" noChangeAspect="1" noMove="1" noResize="1" noEditPoints="1" noAdjustHandles="1" noChangeArrowheads="1" noChangeShapeType="1" noTextEdit="1"/>
              </p:cNvSpPr>
              <p:nvPr/>
            </p:nvSpPr>
            <p:spPr>
              <a:xfrm>
                <a:off x="73793" y="898767"/>
                <a:ext cx="10838048" cy="3734420"/>
              </a:xfrm>
              <a:prstGeom prst="rect">
                <a:avLst/>
              </a:prstGeom>
              <a:blipFill>
                <a:blip r:embed="rId4"/>
                <a:stretch>
                  <a:fillRect l="-450" t="-816" r="-22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307A5EA-1C1E-5B23-2D20-C11AA20C13BD}"/>
                  </a:ext>
                </a:extLst>
              </p:cNvPr>
              <p:cNvSpPr txBox="1"/>
              <p:nvPr/>
            </p:nvSpPr>
            <p:spPr>
              <a:xfrm>
                <a:off x="261488" y="4436356"/>
                <a:ext cx="10519723" cy="1748107"/>
              </a:xfrm>
              <a:prstGeom prst="rect">
                <a:avLst/>
              </a:prstGeom>
              <a:noFill/>
            </p:spPr>
            <p:txBody>
              <a:bodyPr wrap="square">
                <a:spAutoFit/>
              </a:bodyPr>
              <a:lstStyle/>
              <a:p>
                <a:r>
                  <a:rPr lang="en-IN" dirty="0">
                    <a:solidFill>
                      <a:schemeClr val="bg1"/>
                    </a:solidFill>
                  </a:rPr>
                  <a:t>So at this stage, our message is expressed as 2×1 matrices as follows :</a:t>
                </a:r>
              </a:p>
              <a:p>
                <a:endParaRPr lang="en-IN" dirty="0">
                  <a:solidFill>
                    <a:schemeClr val="bg1"/>
                  </a:solidFill>
                </a:endParaRPr>
              </a:p>
              <a:p>
                <a:pPr algn="ctr"/>
                <a14:m>
                  <m:oMath xmlns:m="http://schemas.openxmlformats.org/officeDocument/2006/math">
                    <m:d>
                      <m:dPr>
                        <m:begChr m:val="["/>
                        <m:endChr m:val="]"/>
                        <m:ctrlPr>
                          <a:rPr lang="en-IN" sz="2000" i="1" smtClean="0">
                            <a:solidFill>
                              <a:schemeClr val="bg1"/>
                            </a:solidFill>
                            <a:latin typeface="Cambria Math" panose="02040503050406030204" pitchFamily="18" charset="0"/>
                          </a:rPr>
                        </m:ctrlPr>
                      </m:dPr>
                      <m:e>
                        <m:eqArr>
                          <m:eqArrPr>
                            <m:ctrlPr>
                              <a:rPr lang="en-IN" sz="2000" b="0" i="1" smtClean="0">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1</m:t>
                            </m:r>
                          </m:e>
                          <m:e>
                            <m:r>
                              <a:rPr lang="en-IN" sz="2000" b="0" i="1" smtClean="0">
                                <a:solidFill>
                                  <a:schemeClr val="bg1"/>
                                </a:solidFill>
                                <a:latin typeface="Cambria Math" panose="02040503050406030204" pitchFamily="18" charset="0"/>
                              </a:rPr>
                              <m:t>20</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i="1">
                                <a:solidFill>
                                  <a:schemeClr val="bg1"/>
                                </a:solidFill>
                                <a:latin typeface="Cambria Math" panose="02040503050406030204" pitchFamily="18" charset="0"/>
                              </a:rPr>
                              <m:t>2</m:t>
                            </m:r>
                            <m:r>
                              <a:rPr lang="en-IN" sz="2000" b="0" i="1" smtClean="0">
                                <a:solidFill>
                                  <a:schemeClr val="bg1"/>
                                </a:solidFill>
                                <a:latin typeface="Cambria Math" panose="02040503050406030204" pitchFamily="18" charset="0"/>
                              </a:rPr>
                              <m:t>0</m:t>
                            </m:r>
                          </m:e>
                          <m:e>
                            <m:r>
                              <a:rPr lang="en-IN" sz="2000" b="0" i="1" smtClean="0">
                                <a:solidFill>
                                  <a:schemeClr val="bg1"/>
                                </a:solidFill>
                                <a:latin typeface="Cambria Math" panose="02040503050406030204" pitchFamily="18" charset="0"/>
                              </a:rPr>
                              <m:t>1</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3</m:t>
                            </m:r>
                          </m:e>
                          <m:e>
                            <m:r>
                              <a:rPr lang="en-IN" sz="2000" b="0" i="1" smtClean="0">
                                <a:solidFill>
                                  <a:schemeClr val="bg1"/>
                                </a:solidFill>
                                <a:latin typeface="Cambria Math" panose="02040503050406030204" pitchFamily="18" charset="0"/>
                              </a:rPr>
                              <m:t>11</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27</m:t>
                            </m:r>
                          </m:e>
                          <m:e>
                            <m:r>
                              <a:rPr lang="en-IN" sz="2000" b="0" i="1" smtClean="0">
                                <a:solidFill>
                                  <a:schemeClr val="bg1"/>
                                </a:solidFill>
                                <a:latin typeface="Cambria Math" panose="02040503050406030204" pitchFamily="18" charset="0"/>
                              </a:rPr>
                              <m:t>14</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15</m:t>
                            </m:r>
                          </m:e>
                          <m:e>
                            <m:r>
                              <a:rPr lang="en-IN" sz="2000" i="1">
                                <a:solidFill>
                                  <a:schemeClr val="bg1"/>
                                </a:solidFill>
                                <a:latin typeface="Cambria Math" panose="02040503050406030204" pitchFamily="18" charset="0"/>
                              </a:rPr>
                              <m:t>23</m:t>
                            </m:r>
                          </m:e>
                        </m:eqArr>
                      </m:e>
                    </m:d>
                  </m:oMath>
                </a14:m>
                <a:endParaRPr lang="en-IN" sz="2000" dirty="0">
                  <a:solidFill>
                    <a:schemeClr val="bg1"/>
                  </a:solidFill>
                </a:endParaRPr>
              </a:p>
              <a:p>
                <a:endParaRPr lang="en-IN" dirty="0">
                  <a:solidFill>
                    <a:schemeClr val="bg1"/>
                  </a:solidFill>
                </a:endParaRPr>
              </a:p>
              <a:p>
                <a:endParaRPr lang="en-IN" dirty="0">
                  <a:solidFill>
                    <a:schemeClr val="bg1"/>
                  </a:solidFill>
                </a:endParaRPr>
              </a:p>
            </p:txBody>
          </p:sp>
        </mc:Choice>
        <mc:Fallback xmlns="">
          <p:sp>
            <p:nvSpPr>
              <p:cNvPr id="7" name="TextBox 6">
                <a:extLst>
                  <a:ext uri="{FF2B5EF4-FFF2-40B4-BE49-F238E27FC236}">
                    <a16:creationId xmlns:a16="http://schemas.microsoft.com/office/drawing/2014/main" id="{7307A5EA-1C1E-5B23-2D20-C11AA20C13BD}"/>
                  </a:ext>
                </a:extLst>
              </p:cNvPr>
              <p:cNvSpPr txBox="1">
                <a:spLocks noRot="1" noChangeAspect="1" noMove="1" noResize="1" noEditPoints="1" noAdjustHandles="1" noChangeArrowheads="1" noChangeShapeType="1" noTextEdit="1"/>
              </p:cNvSpPr>
              <p:nvPr/>
            </p:nvSpPr>
            <p:spPr>
              <a:xfrm>
                <a:off x="261488" y="4436356"/>
                <a:ext cx="10519723" cy="1748107"/>
              </a:xfrm>
              <a:prstGeom prst="rect">
                <a:avLst/>
              </a:prstGeom>
              <a:blipFill>
                <a:blip r:embed="rId5"/>
                <a:stretch>
                  <a:fillRect l="-521" t="-2091"/>
                </a:stretch>
              </a:blipFill>
            </p:spPr>
            <p:txBody>
              <a:bodyPr/>
              <a:lstStyle/>
              <a:p>
                <a:r>
                  <a:rPr lang="en-IN">
                    <a:noFill/>
                  </a:rPr>
                  <a:t> </a:t>
                </a:r>
              </a:p>
            </p:txBody>
          </p:sp>
        </mc:Fallback>
      </mc:AlternateContent>
    </p:spTree>
    <p:extLst>
      <p:ext uri="{BB962C8B-B14F-4D97-AF65-F5344CB8AC3E}">
        <p14:creationId xmlns:p14="http://schemas.microsoft.com/office/powerpoint/2010/main" val="155345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3E8BB91-163C-E79C-4B97-98BBC42B6C47}"/>
                  </a:ext>
                </a:extLst>
              </p:cNvPr>
              <p:cNvSpPr txBox="1"/>
              <p:nvPr/>
            </p:nvSpPr>
            <p:spPr>
              <a:xfrm>
                <a:off x="121920" y="142204"/>
                <a:ext cx="11007634" cy="5449184"/>
              </a:xfrm>
              <a:prstGeom prst="rect">
                <a:avLst/>
              </a:prstGeom>
              <a:noFill/>
            </p:spPr>
            <p:txBody>
              <a:bodyPr wrap="square">
                <a:spAutoFit/>
              </a:bodyPr>
              <a:lstStyle/>
              <a:p>
                <a:r>
                  <a:rPr lang="en-IN" dirty="0">
                    <a:solidFill>
                      <a:schemeClr val="bg1"/>
                    </a:solidFill>
                  </a:rPr>
                  <a:t>Now to encode, we multiply, on the left, each matrix of our message by the matrix A</a:t>
                </a:r>
              </a:p>
              <a:p>
                <a:endParaRPr lang="en-IN" dirty="0">
                  <a:solidFill>
                    <a:schemeClr val="bg1"/>
                  </a:solidFill>
                </a:endParaRPr>
              </a:p>
              <a:p>
                <a:r>
                  <a:rPr lang="en-IN" dirty="0">
                    <a:solidFill>
                      <a:schemeClr val="bg1"/>
                    </a:solidFill>
                  </a:rPr>
                  <a:t> For example, the product of A with our first matrix is:</a:t>
                </a:r>
              </a:p>
              <a:p>
                <a:endParaRPr lang="en-IN" dirty="0">
                  <a:solidFill>
                    <a:schemeClr val="bg1"/>
                  </a:solidFill>
                </a:endParaRPr>
              </a:p>
              <a:p>
                <a14:m>
                  <m:oMath xmlns:m="http://schemas.openxmlformats.org/officeDocument/2006/math">
                    <m:d>
                      <m:dPr>
                        <m:begChr m:val="["/>
                        <m:endChr m:val="]"/>
                        <m:ctrlPr>
                          <a:rPr lang="en-IN" i="1" smtClean="0">
                            <a:solidFill>
                              <a:schemeClr val="bg1"/>
                            </a:solidFill>
                            <a:latin typeface="Cambria Math" panose="02040503050406030204" pitchFamily="18" charset="0"/>
                          </a:rPr>
                        </m:ctrlPr>
                      </m:dPr>
                      <m:e>
                        <m:m>
                          <m:mPr>
                            <m:plcHide m:val="on"/>
                            <m:mcs>
                              <m:mc>
                                <m:mcPr>
                                  <m:count m:val="2"/>
                                  <m:mcJc m:val="center"/>
                                </m:mcPr>
                              </m:mc>
                            </m:mcs>
                            <m:ctrlPr>
                              <a:rPr lang="en-IN" i="1" smtClean="0">
                                <a:solidFill>
                                  <a:schemeClr val="bg1"/>
                                </a:solidFill>
                                <a:latin typeface="Cambria Math" panose="02040503050406030204" pitchFamily="18" charset="0"/>
                              </a:rPr>
                            </m:ctrlPr>
                          </m:mPr>
                          <m:mr>
                            <m:e>
                              <m:r>
                                <a:rPr lang="en-IN" i="1" smtClean="0">
                                  <a:solidFill>
                                    <a:schemeClr val="bg1"/>
                                  </a:solidFill>
                                  <a:latin typeface="Cambria Math" panose="02040503050406030204" pitchFamily="18" charset="0"/>
                                </a:rPr>
                                <m:t>1</m:t>
                              </m:r>
                            </m:e>
                            <m:e>
                              <m:r>
                                <a:rPr lang="en-IN" i="1" smtClean="0">
                                  <a:solidFill>
                                    <a:schemeClr val="bg1"/>
                                  </a:solidFill>
                                  <a:latin typeface="Cambria Math" panose="02040503050406030204" pitchFamily="18" charset="0"/>
                                </a:rPr>
                                <m:t>2</m:t>
                              </m:r>
                            </m:e>
                          </m:mr>
                          <m:mr>
                            <m:e>
                              <m:r>
                                <a:rPr lang="en-IN" i="1" smtClean="0">
                                  <a:solidFill>
                                    <a:schemeClr val="bg1"/>
                                  </a:solidFill>
                                  <a:latin typeface="Cambria Math" panose="02040503050406030204" pitchFamily="18" charset="0"/>
                                </a:rPr>
                                <m:t>1</m:t>
                              </m:r>
                            </m:e>
                            <m:e>
                              <m:r>
                                <a:rPr lang="en-IN" i="1" smtClean="0">
                                  <a:solidFill>
                                    <a:schemeClr val="bg1"/>
                                  </a:solidFill>
                                  <a:latin typeface="Cambria Math" panose="02040503050406030204" pitchFamily="18" charset="0"/>
                                </a:rPr>
                                <m:t>3</m:t>
                              </m:r>
                            </m:e>
                          </m:mr>
                        </m:m>
                      </m:e>
                    </m:d>
                  </m:oMath>
                </a14:m>
                <a:r>
                  <a:rPr lang="en-IN" dirty="0">
                    <a:solidFill>
                      <a:schemeClr val="bg1"/>
                    </a:solidFill>
                  </a:rPr>
                  <a:t> </a:t>
                </a:r>
                <a14:m>
                  <m:oMath xmlns:m="http://schemas.openxmlformats.org/officeDocument/2006/math">
                    <m:d>
                      <m:dPr>
                        <m:begChr m:val="["/>
                        <m:endChr m:val="]"/>
                        <m:ctrlPr>
                          <a:rPr lang="en-IN" i="1" dirty="0" smtClean="0">
                            <a:solidFill>
                              <a:schemeClr val="bg1"/>
                            </a:solidFill>
                            <a:latin typeface="Cambria Math" panose="02040503050406030204" pitchFamily="18" charset="0"/>
                          </a:rPr>
                        </m:ctrlPr>
                      </m:dPr>
                      <m:e>
                        <m:m>
                          <m:mPr>
                            <m:plcHide m:val="on"/>
                            <m:mcs>
                              <m:mc>
                                <m:mcPr>
                                  <m:count m:val="1"/>
                                  <m:mcJc m:val="center"/>
                                </m:mcPr>
                              </m:mc>
                            </m:mcs>
                            <m:ctrlPr>
                              <a:rPr lang="en-IN" i="1" dirty="0" smtClean="0">
                                <a:solidFill>
                                  <a:schemeClr val="bg1"/>
                                </a:solidFill>
                                <a:latin typeface="Cambria Math" panose="02040503050406030204" pitchFamily="18" charset="0"/>
                              </a:rPr>
                            </m:ctrlPr>
                          </m:mPr>
                          <m:mr>
                            <m:e>
                              <m:r>
                                <a:rPr lang="en-IN" i="1" dirty="0" smtClean="0">
                                  <a:solidFill>
                                    <a:schemeClr val="bg1"/>
                                  </a:solidFill>
                                  <a:latin typeface="Cambria Math" panose="02040503050406030204" pitchFamily="18" charset="0"/>
                                </a:rPr>
                                <m:t>1</m:t>
                              </m:r>
                            </m:e>
                          </m:mr>
                          <m:mr>
                            <m:e>
                              <m:r>
                                <a:rPr lang="en-IN" i="1" dirty="0" smtClean="0">
                                  <a:solidFill>
                                    <a:schemeClr val="bg1"/>
                                  </a:solidFill>
                                  <a:latin typeface="Cambria Math" panose="02040503050406030204" pitchFamily="18" charset="0"/>
                                </a:rPr>
                                <m:t>20</m:t>
                              </m:r>
                            </m:e>
                          </m:mr>
                        </m:m>
                      </m:e>
                    </m:d>
                  </m:oMath>
                </a14:m>
                <a:r>
                  <a:rPr lang="en-IN" dirty="0">
                    <a:solidFill>
                      <a:schemeClr val="bg1"/>
                    </a:solidFill>
                  </a:rPr>
                  <a:t> =  </a:t>
                </a:r>
                <a14:m>
                  <m:oMath xmlns:m="http://schemas.openxmlformats.org/officeDocument/2006/math">
                    <m:d>
                      <m:dPr>
                        <m:begChr m:val="["/>
                        <m:endChr m:val="]"/>
                        <m:ctrlPr>
                          <a:rPr lang="en-IN" i="1" smtClean="0">
                            <a:solidFill>
                              <a:schemeClr val="bg1"/>
                            </a:solidFill>
                            <a:latin typeface="Cambria Math" panose="02040503050406030204" pitchFamily="18" charset="0"/>
                          </a:rPr>
                        </m:ctrlPr>
                      </m:dPr>
                      <m:e>
                        <m:m>
                          <m:mPr>
                            <m:plcHide m:val="on"/>
                            <m:mcs>
                              <m:mc>
                                <m:mcPr>
                                  <m:count m:val="1"/>
                                  <m:mcJc m:val="center"/>
                                </m:mcPr>
                              </m:mc>
                            </m:mcs>
                            <m:ctrlPr>
                              <a:rPr lang="en-IN" i="1" smtClean="0">
                                <a:solidFill>
                                  <a:schemeClr val="bg1"/>
                                </a:solidFill>
                                <a:latin typeface="Cambria Math" panose="02040503050406030204" pitchFamily="18" charset="0"/>
                              </a:rPr>
                            </m:ctrlPr>
                          </m:mPr>
                          <m:mr>
                            <m:e>
                              <m:r>
                                <a:rPr lang="en-IN" i="1" smtClean="0">
                                  <a:solidFill>
                                    <a:schemeClr val="bg1"/>
                                  </a:solidFill>
                                  <a:latin typeface="Cambria Math" panose="02040503050406030204" pitchFamily="18" charset="0"/>
                                </a:rPr>
                                <m:t>41</m:t>
                              </m:r>
                            </m:e>
                          </m:mr>
                          <m:mr>
                            <m:e>
                              <m:r>
                                <a:rPr lang="en-IN" i="1" smtClean="0">
                                  <a:solidFill>
                                    <a:schemeClr val="bg1"/>
                                  </a:solidFill>
                                  <a:latin typeface="Cambria Math" panose="02040503050406030204" pitchFamily="18" charset="0"/>
                                </a:rPr>
                                <m:t>61</m:t>
                              </m:r>
                            </m:e>
                          </m:mr>
                        </m:m>
                      </m:e>
                    </m:d>
                  </m:oMath>
                </a14:m>
                <a:endParaRPr lang="en-IN" dirty="0">
                  <a:solidFill>
                    <a:schemeClr val="bg1"/>
                  </a:solidFill>
                </a:endParaRPr>
              </a:p>
              <a:p>
                <a:endParaRPr lang="en-IN" dirty="0">
                  <a:solidFill>
                    <a:schemeClr val="bg1"/>
                  </a:solidFill>
                </a:endParaRPr>
              </a:p>
              <a:p>
                <a:endParaRPr lang="en-IN" dirty="0">
                  <a:solidFill>
                    <a:schemeClr val="bg1"/>
                  </a:solidFill>
                </a:endParaRPr>
              </a:p>
              <a:p>
                <a:r>
                  <a:rPr lang="en-IN" dirty="0">
                    <a:solidFill>
                      <a:schemeClr val="bg1"/>
                    </a:solidFill>
                  </a:rPr>
                  <a:t>And the product of A with our second matrix is: </a:t>
                </a:r>
              </a:p>
              <a:p>
                <a:endParaRPr lang="en-IN" dirty="0">
                  <a:solidFill>
                    <a:schemeClr val="bg1"/>
                  </a:solidFill>
                </a:endParaRPr>
              </a:p>
              <a:p>
                <a:pPr algn="ctr"/>
                <a:endParaRPr lang="en-IN" dirty="0">
                  <a:solidFill>
                    <a:schemeClr val="bg1"/>
                  </a:solidFill>
                </a:endParaRPr>
              </a:p>
              <a:p>
                <a14:m>
                  <m:oMath xmlns:m="http://schemas.openxmlformats.org/officeDocument/2006/math">
                    <m:d>
                      <m:dPr>
                        <m:begChr m:val="["/>
                        <m:endChr m:val="]"/>
                        <m:ctrlPr>
                          <a:rPr lang="en-IN" i="1" smtClean="0">
                            <a:solidFill>
                              <a:schemeClr val="bg1"/>
                            </a:solidFill>
                            <a:latin typeface="Cambria Math" panose="02040503050406030204" pitchFamily="18" charset="0"/>
                          </a:rPr>
                        </m:ctrlPr>
                      </m:dPr>
                      <m:e>
                        <m:m>
                          <m:mPr>
                            <m:plcHide m:val="on"/>
                            <m:mcs>
                              <m:mc>
                                <m:mcPr>
                                  <m:count m:val="2"/>
                                  <m:mcJc m:val="center"/>
                                </m:mcPr>
                              </m:mc>
                            </m:mcs>
                            <m:ctrlPr>
                              <a:rPr lang="en-IN" i="1" smtClean="0">
                                <a:solidFill>
                                  <a:schemeClr val="bg1"/>
                                </a:solidFill>
                                <a:latin typeface="Cambria Math" panose="02040503050406030204" pitchFamily="18" charset="0"/>
                              </a:rPr>
                            </m:ctrlPr>
                          </m:mPr>
                          <m:mr>
                            <m:e>
                              <m:r>
                                <a:rPr lang="en-IN" i="1" smtClean="0">
                                  <a:solidFill>
                                    <a:schemeClr val="bg1"/>
                                  </a:solidFill>
                                  <a:latin typeface="Cambria Math" panose="02040503050406030204" pitchFamily="18" charset="0"/>
                                </a:rPr>
                                <m:t>1</m:t>
                              </m:r>
                            </m:e>
                            <m:e>
                              <m:r>
                                <a:rPr lang="en-IN" i="1" smtClean="0">
                                  <a:solidFill>
                                    <a:schemeClr val="bg1"/>
                                  </a:solidFill>
                                  <a:latin typeface="Cambria Math" panose="02040503050406030204" pitchFamily="18" charset="0"/>
                                </a:rPr>
                                <m:t>2</m:t>
                              </m:r>
                            </m:e>
                          </m:mr>
                          <m:mr>
                            <m:e>
                              <m:r>
                                <a:rPr lang="en-IN" i="1" smtClean="0">
                                  <a:solidFill>
                                    <a:schemeClr val="bg1"/>
                                  </a:solidFill>
                                  <a:latin typeface="Cambria Math" panose="02040503050406030204" pitchFamily="18" charset="0"/>
                                </a:rPr>
                                <m:t>1</m:t>
                              </m:r>
                            </m:e>
                            <m:e>
                              <m:r>
                                <a:rPr lang="en-IN" i="1" smtClean="0">
                                  <a:solidFill>
                                    <a:schemeClr val="bg1"/>
                                  </a:solidFill>
                                  <a:latin typeface="Cambria Math" panose="02040503050406030204" pitchFamily="18" charset="0"/>
                                </a:rPr>
                                <m:t>3</m:t>
                              </m:r>
                            </m:e>
                          </m:mr>
                        </m:m>
                      </m:e>
                    </m:d>
                  </m:oMath>
                </a14:m>
                <a:r>
                  <a:rPr lang="en-IN" dirty="0">
                    <a:solidFill>
                      <a:schemeClr val="bg1"/>
                    </a:solidFill>
                  </a:rPr>
                  <a:t> </a:t>
                </a:r>
                <a14:m>
                  <m:oMath xmlns:m="http://schemas.openxmlformats.org/officeDocument/2006/math">
                    <m:d>
                      <m:dPr>
                        <m:begChr m:val="["/>
                        <m:endChr m:val="]"/>
                        <m:ctrlPr>
                          <a:rPr lang="en-IN" i="1" dirty="0" smtClean="0">
                            <a:solidFill>
                              <a:schemeClr val="bg1"/>
                            </a:solidFill>
                            <a:latin typeface="Cambria Math" panose="02040503050406030204" pitchFamily="18" charset="0"/>
                          </a:rPr>
                        </m:ctrlPr>
                      </m:dPr>
                      <m:e>
                        <m:eqArr>
                          <m:eqArrPr>
                            <m:ctrlPr>
                              <a:rPr lang="en-IN" b="0" i="1" dirty="0" smtClean="0">
                                <a:solidFill>
                                  <a:schemeClr val="bg1"/>
                                </a:solidFill>
                                <a:latin typeface="Cambria Math" panose="02040503050406030204" pitchFamily="18" charset="0"/>
                              </a:rPr>
                            </m:ctrlPr>
                          </m:eqArrPr>
                          <m:e>
                            <m:r>
                              <a:rPr lang="en-IN" b="0" i="1" dirty="0" smtClean="0">
                                <a:solidFill>
                                  <a:schemeClr val="bg1"/>
                                </a:solidFill>
                                <a:latin typeface="Cambria Math" panose="02040503050406030204" pitchFamily="18" charset="0"/>
                              </a:rPr>
                              <m:t>20</m:t>
                            </m:r>
                          </m:e>
                          <m:e>
                            <m:r>
                              <a:rPr lang="en-IN" b="0" i="1" dirty="0" smtClean="0">
                                <a:solidFill>
                                  <a:schemeClr val="bg1"/>
                                </a:solidFill>
                                <a:latin typeface="Cambria Math" panose="02040503050406030204" pitchFamily="18" charset="0"/>
                              </a:rPr>
                              <m:t>1</m:t>
                            </m:r>
                          </m:e>
                        </m:eqArr>
                      </m:e>
                    </m:d>
                  </m:oMath>
                </a14:m>
                <a:r>
                  <a:rPr lang="en-IN" dirty="0">
                    <a:solidFill>
                      <a:schemeClr val="bg1"/>
                    </a:solidFill>
                  </a:rPr>
                  <a:t> =  </a:t>
                </a:r>
                <a14:m>
                  <m:oMath xmlns:m="http://schemas.openxmlformats.org/officeDocument/2006/math">
                    <m:d>
                      <m:dPr>
                        <m:begChr m:val="["/>
                        <m:endChr m:val="]"/>
                        <m:ctrlPr>
                          <a:rPr lang="en-IN" i="1" smtClean="0">
                            <a:solidFill>
                              <a:schemeClr val="bg1"/>
                            </a:solidFill>
                            <a:latin typeface="Cambria Math" panose="02040503050406030204" pitchFamily="18" charset="0"/>
                          </a:rPr>
                        </m:ctrlPr>
                      </m:dPr>
                      <m:e>
                        <m:eqArr>
                          <m:eqArrPr>
                            <m:ctrlPr>
                              <a:rPr lang="en-IN" b="0" i="1" smtClean="0">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22</m:t>
                            </m:r>
                          </m:e>
                          <m:e>
                            <m:r>
                              <a:rPr lang="en-IN" b="0" i="1" smtClean="0">
                                <a:solidFill>
                                  <a:schemeClr val="bg1"/>
                                </a:solidFill>
                                <a:latin typeface="Cambria Math" panose="02040503050406030204" pitchFamily="18" charset="0"/>
                              </a:rPr>
                              <m:t>23</m:t>
                            </m:r>
                          </m:e>
                        </m:eqArr>
                      </m:e>
                    </m:d>
                  </m:oMath>
                </a14:m>
                <a:endParaRPr lang="en-IN" dirty="0">
                  <a:solidFill>
                    <a:schemeClr val="bg1"/>
                  </a:solidFill>
                </a:endParaRPr>
              </a:p>
              <a:p>
                <a:endParaRPr lang="en-IN" dirty="0">
                  <a:solidFill>
                    <a:schemeClr val="bg1"/>
                  </a:solidFill>
                </a:endParaRPr>
              </a:p>
              <a:p>
                <a:endParaRPr lang="en-IN" dirty="0">
                  <a:solidFill>
                    <a:schemeClr val="bg1"/>
                  </a:solidFill>
                </a:endParaRPr>
              </a:p>
              <a:p>
                <a:r>
                  <a:rPr lang="en-IN" dirty="0">
                    <a:solidFill>
                      <a:schemeClr val="bg1"/>
                    </a:solidFill>
                  </a:rPr>
                  <a:t>Multiplying each matrix in (I) by matrix A, in turn, gives the desired coded  message:</a:t>
                </a:r>
              </a:p>
              <a:p>
                <a:endParaRPr lang="en-IN" dirty="0">
                  <a:solidFill>
                    <a:schemeClr val="bg1"/>
                  </a:solidFill>
                </a:endParaRPr>
              </a:p>
              <a:p>
                <a:endParaRPr lang="en-IN" dirty="0">
                  <a:solidFill>
                    <a:schemeClr val="bg1"/>
                  </a:solidFill>
                </a:endParaRPr>
              </a:p>
              <a:p>
                <a:pPr algn="ctr"/>
                <a14:m>
                  <m:oMath xmlns:m="http://schemas.openxmlformats.org/officeDocument/2006/math">
                    <m:d>
                      <m:dPr>
                        <m:begChr m:val="["/>
                        <m:endChr m:val="]"/>
                        <m:ctrlPr>
                          <a:rPr lang="en-IN" i="1" smtClean="0">
                            <a:solidFill>
                              <a:schemeClr val="bg1"/>
                            </a:solidFill>
                            <a:latin typeface="Cambria Math" panose="02040503050406030204" pitchFamily="18" charset="0"/>
                          </a:rPr>
                        </m:ctrlPr>
                      </m:dPr>
                      <m:e>
                        <m:eqArr>
                          <m:eqArrPr>
                            <m:ctrlPr>
                              <a:rPr lang="en-IN" b="0" i="1" smtClean="0">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41</m:t>
                            </m:r>
                          </m:e>
                          <m:e>
                            <m:r>
                              <a:rPr lang="en-IN" b="0" i="1" smtClean="0">
                                <a:solidFill>
                                  <a:schemeClr val="bg1"/>
                                </a:solidFill>
                                <a:latin typeface="Cambria Math" panose="02040503050406030204" pitchFamily="18" charset="0"/>
                              </a:rPr>
                              <m:t>61</m:t>
                            </m:r>
                          </m:e>
                        </m:eqArr>
                      </m:e>
                    </m:d>
                  </m:oMath>
                </a14:m>
                <a:r>
                  <a:rPr lang="en-IN" dirty="0">
                    <a:solidFill>
                      <a:schemeClr val="bg1"/>
                    </a:solidFill>
                  </a:rPr>
                  <a:t> </a:t>
                </a:r>
                <a14:m>
                  <m:oMath xmlns:m="http://schemas.openxmlformats.org/officeDocument/2006/math">
                    <m:d>
                      <m:dPr>
                        <m:begChr m:val="["/>
                        <m:endChr m:val="]"/>
                        <m:ctrlPr>
                          <a:rPr lang="en-IN" i="1">
                            <a:solidFill>
                              <a:schemeClr val="bg1"/>
                            </a:solidFill>
                            <a:latin typeface="Cambria Math" panose="02040503050406030204" pitchFamily="18" charset="0"/>
                          </a:rPr>
                        </m:ctrlPr>
                      </m:dPr>
                      <m:e>
                        <m:eqArr>
                          <m:eqArrPr>
                            <m:ctrlPr>
                              <a:rPr lang="en-IN" i="1">
                                <a:solidFill>
                                  <a:schemeClr val="bg1"/>
                                </a:solidFill>
                                <a:latin typeface="Cambria Math" panose="02040503050406030204" pitchFamily="18" charset="0"/>
                              </a:rPr>
                            </m:ctrlPr>
                          </m:eqArrPr>
                          <m:e>
                            <m:r>
                              <a:rPr lang="en-IN" i="1">
                                <a:solidFill>
                                  <a:schemeClr val="bg1"/>
                                </a:solidFill>
                                <a:latin typeface="Cambria Math" panose="02040503050406030204" pitchFamily="18" charset="0"/>
                              </a:rPr>
                              <m:t>22</m:t>
                            </m:r>
                          </m:e>
                          <m:e>
                            <m:r>
                              <a:rPr lang="en-IN" i="1">
                                <a:solidFill>
                                  <a:schemeClr val="bg1"/>
                                </a:solidFill>
                                <a:latin typeface="Cambria Math" panose="02040503050406030204" pitchFamily="18" charset="0"/>
                              </a:rPr>
                              <m:t>23</m:t>
                            </m:r>
                          </m:e>
                        </m:eqArr>
                      </m:e>
                    </m:d>
                  </m:oMath>
                </a14:m>
                <a:r>
                  <a:rPr lang="en-IN" dirty="0">
                    <a:solidFill>
                      <a:schemeClr val="bg1"/>
                    </a:solidFill>
                  </a:rPr>
                  <a:t> </a:t>
                </a:r>
                <a14:m>
                  <m:oMath xmlns:m="http://schemas.openxmlformats.org/officeDocument/2006/math">
                    <m:d>
                      <m:dPr>
                        <m:begChr m:val="["/>
                        <m:endChr m:val="]"/>
                        <m:ctrlPr>
                          <a:rPr lang="en-IN" i="1">
                            <a:solidFill>
                              <a:schemeClr val="bg1"/>
                            </a:solidFill>
                            <a:latin typeface="Cambria Math" panose="02040503050406030204" pitchFamily="18" charset="0"/>
                          </a:rPr>
                        </m:ctrlPr>
                      </m:dPr>
                      <m:e>
                        <m:eqArr>
                          <m:eqArrPr>
                            <m:ctrlPr>
                              <a:rPr lang="en-IN" i="1">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25</m:t>
                            </m:r>
                          </m:e>
                          <m:e>
                            <m:r>
                              <a:rPr lang="en-IN" b="0" i="1" smtClean="0">
                                <a:solidFill>
                                  <a:schemeClr val="bg1"/>
                                </a:solidFill>
                                <a:latin typeface="Cambria Math" panose="02040503050406030204" pitchFamily="18" charset="0"/>
                              </a:rPr>
                              <m:t>36</m:t>
                            </m:r>
                          </m:e>
                        </m:eqArr>
                      </m:e>
                    </m:d>
                  </m:oMath>
                </a14:m>
                <a:r>
                  <a:rPr lang="en-IN" dirty="0">
                    <a:solidFill>
                      <a:schemeClr val="bg1"/>
                    </a:solidFill>
                  </a:rPr>
                  <a:t> </a:t>
                </a:r>
                <a14:m>
                  <m:oMath xmlns:m="http://schemas.openxmlformats.org/officeDocument/2006/math">
                    <m:d>
                      <m:dPr>
                        <m:begChr m:val="["/>
                        <m:endChr m:val="]"/>
                        <m:ctrlPr>
                          <a:rPr lang="en-IN" i="1">
                            <a:solidFill>
                              <a:schemeClr val="bg1"/>
                            </a:solidFill>
                            <a:latin typeface="Cambria Math" panose="02040503050406030204" pitchFamily="18" charset="0"/>
                          </a:rPr>
                        </m:ctrlPr>
                      </m:dPr>
                      <m:e>
                        <m:eqArr>
                          <m:eqArrPr>
                            <m:ctrlPr>
                              <a:rPr lang="en-IN" i="1">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55</m:t>
                            </m:r>
                          </m:e>
                          <m:e>
                            <m:r>
                              <a:rPr lang="en-IN" b="0" i="1" smtClean="0">
                                <a:solidFill>
                                  <a:schemeClr val="bg1"/>
                                </a:solidFill>
                                <a:latin typeface="Cambria Math" panose="02040503050406030204" pitchFamily="18" charset="0"/>
                              </a:rPr>
                              <m:t>69</m:t>
                            </m:r>
                          </m:e>
                        </m:eqArr>
                      </m:e>
                    </m:d>
                  </m:oMath>
                </a14:m>
                <a:r>
                  <a:rPr lang="en-IN" dirty="0">
                    <a:solidFill>
                      <a:schemeClr val="bg1"/>
                    </a:solidFill>
                  </a:rPr>
                  <a:t> </a:t>
                </a:r>
                <a14:m>
                  <m:oMath xmlns:m="http://schemas.openxmlformats.org/officeDocument/2006/math">
                    <m:d>
                      <m:dPr>
                        <m:begChr m:val="["/>
                        <m:endChr m:val="]"/>
                        <m:ctrlPr>
                          <a:rPr lang="en-IN" i="1">
                            <a:solidFill>
                              <a:schemeClr val="bg1"/>
                            </a:solidFill>
                            <a:latin typeface="Cambria Math" panose="02040503050406030204" pitchFamily="18" charset="0"/>
                          </a:rPr>
                        </m:ctrlPr>
                      </m:dPr>
                      <m:e>
                        <m:eqArr>
                          <m:eqArrPr>
                            <m:ctrlPr>
                              <a:rPr lang="en-IN" i="1">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61</m:t>
                            </m:r>
                          </m:e>
                          <m:e>
                            <m:r>
                              <a:rPr lang="en-IN" b="0" i="1" smtClean="0">
                                <a:solidFill>
                                  <a:schemeClr val="bg1"/>
                                </a:solidFill>
                                <a:latin typeface="Cambria Math" panose="02040503050406030204" pitchFamily="18" charset="0"/>
                              </a:rPr>
                              <m:t>84</m:t>
                            </m:r>
                          </m:e>
                        </m:eqArr>
                      </m:e>
                    </m:d>
                  </m:oMath>
                </a14:m>
                <a:endParaRPr lang="en-IN" dirty="0">
                  <a:solidFill>
                    <a:schemeClr val="bg1"/>
                  </a:solidFill>
                </a:endParaRPr>
              </a:p>
            </p:txBody>
          </p:sp>
        </mc:Choice>
        <mc:Fallback xmlns="">
          <p:sp>
            <p:nvSpPr>
              <p:cNvPr id="4" name="TextBox 3">
                <a:extLst>
                  <a:ext uri="{FF2B5EF4-FFF2-40B4-BE49-F238E27FC236}">
                    <a16:creationId xmlns:a16="http://schemas.microsoft.com/office/drawing/2014/main" id="{13E8BB91-163C-E79C-4B97-98BBC42B6C47}"/>
                  </a:ext>
                </a:extLst>
              </p:cNvPr>
              <p:cNvSpPr txBox="1">
                <a:spLocks noRot="1" noChangeAspect="1" noMove="1" noResize="1" noEditPoints="1" noAdjustHandles="1" noChangeArrowheads="1" noChangeShapeType="1" noTextEdit="1"/>
              </p:cNvSpPr>
              <p:nvPr/>
            </p:nvSpPr>
            <p:spPr>
              <a:xfrm>
                <a:off x="121920" y="142204"/>
                <a:ext cx="11007634" cy="5449184"/>
              </a:xfrm>
              <a:prstGeom prst="rect">
                <a:avLst/>
              </a:prstGeom>
              <a:blipFill>
                <a:blip r:embed="rId3"/>
                <a:stretch>
                  <a:fillRect l="-443" t="-559"/>
                </a:stretch>
              </a:blipFill>
            </p:spPr>
            <p:txBody>
              <a:bodyPr/>
              <a:lstStyle/>
              <a:p>
                <a:r>
                  <a:rPr lang="en-IN">
                    <a:noFill/>
                  </a:rPr>
                  <a:t> </a:t>
                </a:r>
              </a:p>
            </p:txBody>
          </p:sp>
        </mc:Fallback>
      </mc:AlternateContent>
    </p:spTree>
    <p:extLst>
      <p:ext uri="{BB962C8B-B14F-4D97-AF65-F5344CB8AC3E}">
        <p14:creationId xmlns:p14="http://schemas.microsoft.com/office/powerpoint/2010/main" val="169378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BF94E79-FA07-78E5-283D-BA61166FEAE4}"/>
              </a:ext>
            </a:extLst>
          </p:cNvPr>
          <p:cNvSpPr txBox="1"/>
          <p:nvPr/>
        </p:nvSpPr>
        <p:spPr>
          <a:xfrm>
            <a:off x="191589" y="949234"/>
            <a:ext cx="10859588" cy="954107"/>
          </a:xfrm>
          <a:prstGeom prst="rect">
            <a:avLst/>
          </a:prstGeom>
          <a:noFill/>
        </p:spPr>
        <p:txBody>
          <a:bodyPr wrap="square">
            <a:spAutoFit/>
          </a:bodyPr>
          <a:lstStyle/>
          <a:p>
            <a:pPr algn="l"/>
            <a:endParaRPr lang="en-US" b="0" i="0" dirty="0">
              <a:solidFill>
                <a:schemeClr val="bg1"/>
              </a:solidFill>
              <a:effectLst/>
              <a:latin typeface="Arial" panose="020B0604020202020204" pitchFamily="34" charset="0"/>
            </a:endParaRPr>
          </a:p>
          <a:p>
            <a:pPr algn="l"/>
            <a:r>
              <a:rPr lang="en-US" sz="1800" b="0" i="0" dirty="0">
                <a:solidFill>
                  <a:schemeClr val="bg1"/>
                </a:solidFill>
                <a:effectLst/>
                <a:latin typeface="Cambria" panose="02040503050406030204" pitchFamily="18" charset="0"/>
              </a:rPr>
              <a:t>Coding and decoding with matrices compress large messages to those occupying less space. So it has reduced both the time involved as well as the size of the messages.</a:t>
            </a:r>
            <a:endParaRPr lang="en-US" b="0" i="0" dirty="0">
              <a:solidFill>
                <a:schemeClr val="bg1"/>
              </a:solidFill>
              <a:effectLst/>
              <a:latin typeface="Arial" panose="020B0604020202020204" pitchFamily="34" charset="0"/>
            </a:endParaRPr>
          </a:p>
        </p:txBody>
      </p:sp>
      <p:sp>
        <p:nvSpPr>
          <p:cNvPr id="7" name="TextBox 6">
            <a:extLst>
              <a:ext uri="{FF2B5EF4-FFF2-40B4-BE49-F238E27FC236}">
                <a16:creationId xmlns:a16="http://schemas.microsoft.com/office/drawing/2014/main" id="{182B0F50-FA31-5091-9A8A-591107129A2B}"/>
              </a:ext>
            </a:extLst>
          </p:cNvPr>
          <p:cNvSpPr txBox="1"/>
          <p:nvPr/>
        </p:nvSpPr>
        <p:spPr>
          <a:xfrm>
            <a:off x="191589" y="2364774"/>
            <a:ext cx="10859588" cy="3139321"/>
          </a:xfrm>
          <a:prstGeom prst="rect">
            <a:avLst/>
          </a:prstGeom>
          <a:noFill/>
        </p:spPr>
        <p:txBody>
          <a:bodyPr wrap="square">
            <a:spAutoFit/>
          </a:bodyPr>
          <a:lstStyle/>
          <a:p>
            <a:r>
              <a:rPr lang="en-US" sz="1800" dirty="0">
                <a:solidFill>
                  <a:schemeClr val="bg1"/>
                </a:solidFill>
                <a:effectLst/>
                <a:latin typeface="Cambria" panose="02040503050406030204" pitchFamily="18" charset="0"/>
              </a:rPr>
              <a:t>Also these days we see a huge number of cyberattacks, hacking, and</a:t>
            </a:r>
            <a:r>
              <a:rPr lang="en-US" dirty="0">
                <a:solidFill>
                  <a:schemeClr val="bg1"/>
                </a:solidFill>
                <a:latin typeface="Roboto" panose="02000000000000000000" pitchFamily="2" charset="0"/>
              </a:rPr>
              <a:t> </a:t>
            </a:r>
            <a:r>
              <a:rPr lang="en-US" sz="1800" dirty="0">
                <a:solidFill>
                  <a:schemeClr val="bg1"/>
                </a:solidFill>
                <a:effectLst/>
                <a:latin typeface="Cambria" panose="02040503050406030204" pitchFamily="18" charset="0"/>
              </a:rPr>
              <a:t>unofficial usage of data. With the increase of insecurity in passing sensitive data(like data or messages from national security agencies like RAW, NIA, or from one official of these agencies to the other), the application of matrices in coding and decoding of messages can be used in passing data in a secured manner. </a:t>
            </a:r>
            <a:r>
              <a:rPr lang="en-US" sz="1800" dirty="0">
                <a:solidFill>
                  <a:schemeClr val="bg1"/>
                </a:solidFill>
                <a:effectLst/>
                <a:latin typeface="CambriaMath"/>
              </a:rPr>
              <a:t>So Matrices provide an effective, secure, and efficient of transferring data like messages, thus reducing the possibility of cybercrimes.</a:t>
            </a:r>
            <a:endParaRPr lang="en-US" dirty="0">
              <a:solidFill>
                <a:schemeClr val="bg1"/>
              </a:solidFill>
              <a:effectLst/>
              <a:latin typeface="Roboto" panose="02000000000000000000" pitchFamily="2" charset="0"/>
            </a:endParaRPr>
          </a:p>
          <a:p>
            <a:endParaRPr lang="en-US" sz="1800" dirty="0">
              <a:solidFill>
                <a:schemeClr val="bg1"/>
              </a:solidFill>
              <a:effectLst/>
              <a:latin typeface="AvenirNextLTPro"/>
            </a:endParaRPr>
          </a:p>
          <a:p>
            <a:endParaRPr lang="en-US" dirty="0">
              <a:solidFill>
                <a:schemeClr val="bg1"/>
              </a:solidFill>
              <a:latin typeface="AvenirNextLTPro"/>
            </a:endParaRPr>
          </a:p>
          <a:p>
            <a:r>
              <a:rPr lang="en-US" sz="1800" dirty="0">
                <a:solidFill>
                  <a:schemeClr val="bg1"/>
                </a:solidFill>
                <a:effectLst/>
                <a:latin typeface="AvenirNextLTPro"/>
              </a:rPr>
              <a:t>Recommendation</a:t>
            </a:r>
            <a:endParaRPr lang="en-US" dirty="0">
              <a:solidFill>
                <a:schemeClr val="bg1"/>
              </a:solidFill>
              <a:effectLst/>
              <a:latin typeface="Roboto" panose="02000000000000000000" pitchFamily="2" charset="0"/>
            </a:endParaRPr>
          </a:p>
          <a:p>
            <a:r>
              <a:rPr lang="en-US" sz="1800" dirty="0">
                <a:solidFill>
                  <a:schemeClr val="bg1"/>
                </a:solidFill>
                <a:effectLst/>
                <a:latin typeface="AvenirNextLTPro"/>
              </a:rPr>
              <a:t>Future research studies should use advanced coding techniques like Data Encryption Standard</a:t>
            </a:r>
            <a:br>
              <a:rPr lang="en-US" sz="1800" dirty="0">
                <a:solidFill>
                  <a:schemeClr val="bg1"/>
                </a:solidFill>
                <a:effectLst/>
                <a:latin typeface="AvenirNextLTPro"/>
              </a:rPr>
            </a:br>
            <a:r>
              <a:rPr lang="en-US" sz="1800" dirty="0">
                <a:solidFill>
                  <a:schemeClr val="bg1"/>
                </a:solidFill>
                <a:effectLst/>
                <a:latin typeface="AvenirNextLTPro"/>
              </a:rPr>
              <a:t>(DES). This will help in minimizing cybercrime more so in the hacking of sensitive information passed between two parties(whether they be agencies or persons).</a:t>
            </a:r>
            <a:endParaRPr lang="en-US" dirty="0">
              <a:solidFill>
                <a:schemeClr val="bg1"/>
              </a:solidFill>
              <a:effectLst/>
              <a:latin typeface="Roboto" panose="02000000000000000000" pitchFamily="2" charset="0"/>
            </a:endParaRPr>
          </a:p>
        </p:txBody>
      </p:sp>
      <p:sp>
        <p:nvSpPr>
          <p:cNvPr id="8" name="Rectangle 7">
            <a:extLst>
              <a:ext uri="{FF2B5EF4-FFF2-40B4-BE49-F238E27FC236}">
                <a16:creationId xmlns:a16="http://schemas.microsoft.com/office/drawing/2014/main" id="{4DD58A2F-D009-D4CE-CC1C-0D526855CFDF}"/>
              </a:ext>
            </a:extLst>
          </p:cNvPr>
          <p:cNvSpPr/>
          <p:nvPr/>
        </p:nvSpPr>
        <p:spPr>
          <a:xfrm>
            <a:off x="3210306" y="256853"/>
            <a:ext cx="482215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CONCLUSION</a:t>
            </a:r>
          </a:p>
        </p:txBody>
      </p:sp>
    </p:spTree>
    <p:extLst>
      <p:ext uri="{BB962C8B-B14F-4D97-AF65-F5344CB8AC3E}">
        <p14:creationId xmlns:p14="http://schemas.microsoft.com/office/powerpoint/2010/main" val="277454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99D5724-892C-ED29-C0DE-331A52074924}"/>
              </a:ext>
            </a:extLst>
          </p:cNvPr>
          <p:cNvSpPr txBox="1"/>
          <p:nvPr/>
        </p:nvSpPr>
        <p:spPr>
          <a:xfrm>
            <a:off x="2447108" y="120133"/>
            <a:ext cx="6096000" cy="646331"/>
          </a:xfrm>
          <a:prstGeom prst="rect">
            <a:avLst/>
          </a:prstGeom>
          <a:noFill/>
        </p:spPr>
        <p:txBody>
          <a:bodyPr wrap="square">
            <a:spAutoFit/>
          </a:bodyPr>
          <a:lstStyle/>
          <a:p>
            <a:pPr algn="ctr"/>
            <a:r>
              <a:rPr lang="en-US" sz="3600" b="1" cap="none" spc="50" dirty="0">
                <a:ln w="0"/>
                <a:solidFill>
                  <a:schemeClr val="bg2"/>
                </a:solidFill>
                <a:effectLst>
                  <a:innerShdw blurRad="63500" dist="50800" dir="13500000">
                    <a:srgbClr val="000000">
                      <a:alpha val="50000"/>
                    </a:srgbClr>
                  </a:innerShdw>
                </a:effectLst>
              </a:rPr>
              <a:t>BIBLIOGRAPHY</a:t>
            </a:r>
          </a:p>
        </p:txBody>
      </p:sp>
      <p:graphicFrame>
        <p:nvGraphicFramePr>
          <p:cNvPr id="6" name="Table 5">
            <a:extLst>
              <a:ext uri="{FF2B5EF4-FFF2-40B4-BE49-F238E27FC236}">
                <a16:creationId xmlns:a16="http://schemas.microsoft.com/office/drawing/2014/main" id="{99724BFA-88FA-61C2-C88C-AADB22F342F6}"/>
              </a:ext>
            </a:extLst>
          </p:cNvPr>
          <p:cNvGraphicFramePr>
            <a:graphicFrameLocks noGrp="1"/>
          </p:cNvGraphicFramePr>
          <p:nvPr>
            <p:extLst>
              <p:ext uri="{D42A27DB-BD31-4B8C-83A1-F6EECF244321}">
                <p14:modId xmlns:p14="http://schemas.microsoft.com/office/powerpoint/2010/main" val="873527698"/>
              </p:ext>
            </p:extLst>
          </p:nvPr>
        </p:nvGraphicFramePr>
        <p:xfrm>
          <a:off x="155448" y="1486248"/>
          <a:ext cx="10863072" cy="4114800"/>
        </p:xfrm>
        <a:graphic>
          <a:graphicData uri="http://schemas.openxmlformats.org/drawingml/2006/table">
            <a:tbl>
              <a:tblPr/>
              <a:tblGrid>
                <a:gridCol w="416355">
                  <a:extLst>
                    <a:ext uri="{9D8B030D-6E8A-4147-A177-3AD203B41FA5}">
                      <a16:colId xmlns:a16="http://schemas.microsoft.com/office/drawing/2014/main" val="1309218286"/>
                    </a:ext>
                  </a:extLst>
                </a:gridCol>
                <a:gridCol w="10446717">
                  <a:extLst>
                    <a:ext uri="{9D8B030D-6E8A-4147-A177-3AD203B41FA5}">
                      <a16:colId xmlns:a16="http://schemas.microsoft.com/office/drawing/2014/main" val="1282149920"/>
                    </a:ext>
                  </a:extLst>
                </a:gridCol>
              </a:tblGrid>
              <a:tr h="3862991">
                <a:tc>
                  <a:txBody>
                    <a:bodyPr/>
                    <a:lstStyle/>
                    <a:p>
                      <a:pPr algn="l" fontAlgn="t"/>
                      <a:endParaRPr lang="en-IN" sz="2400">
                        <a:solidFill>
                          <a:srgbClr val="00B0F0"/>
                        </a:solidFill>
                        <a:effectLst/>
                        <a:latin typeface="Roboto" panose="02000000000000000000" pitchFamily="2" charset="0"/>
                      </a:endParaRPr>
                    </a:p>
                  </a:txBody>
                  <a:tcPr marL="101600" marR="101600">
                    <a:lnL>
                      <a:noFill/>
                    </a:lnL>
                    <a:lnR>
                      <a:noFill/>
                    </a:lnR>
                    <a:lnT>
                      <a:noFill/>
                    </a:lnT>
                    <a:lnB>
                      <a:noFill/>
                    </a:lnB>
                  </a:tcPr>
                </a:tc>
                <a:tc>
                  <a:txBody>
                    <a:bodyPr/>
                    <a:lstStyle/>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a:t>
                      </a:r>
                      <a:r>
                        <a:rPr lang="en-US" altLang="en-US" sz="2400" dirty="0" err="1">
                          <a:solidFill>
                            <a:srgbClr val="00B0F0"/>
                          </a:solidFill>
                          <a:cs typeface="Arial" panose="020B0604020202020204" pitchFamily="34" charset="0"/>
                        </a:rPr>
                        <a:t>britannica</a:t>
                      </a:r>
                      <a:endParaRPr lang="en-US" altLang="en-US" sz="2400" dirty="0">
                        <a:solidFill>
                          <a:srgbClr val="00B0F0"/>
                        </a:solidFill>
                        <a:cs typeface="Arial" panose="020B0604020202020204" pitchFamily="34" charset="0"/>
                      </a:endParaRP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a:t>
                      </a:r>
                      <a:r>
                        <a:rPr lang="en-US" altLang="en-US" sz="2400" dirty="0">
                          <a:solidFill>
                            <a:srgbClr val="00B0F0"/>
                          </a:solidFill>
                          <a:cs typeface="Arial" panose="020B0604020202020204" pitchFamily="34" charset="0"/>
                          <a:hlinkClick r:id="rId3">
                            <a:extLst>
                              <a:ext uri="{A12FA001-AC4F-418D-AE19-62706E023703}">
                                <ahyp:hlinkClr xmlns:ahyp="http://schemas.microsoft.com/office/drawing/2018/hyperlinkcolor" val="tx"/>
                              </a:ext>
                            </a:extLst>
                          </a:hlinkClick>
                        </a:rPr>
                        <a:t>math.libretexts.org</a:t>
                      </a:r>
                      <a:endParaRPr lang="en-US" altLang="en-US" sz="2400" dirty="0">
                        <a:solidFill>
                          <a:srgbClr val="00B0F0"/>
                        </a:solidFill>
                        <a:cs typeface="Arial" panose="020B0604020202020204" pitchFamily="34" charset="0"/>
                      </a:endParaRP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https://www.researchgate.net/publication/350640240_Applications_of_Matrices_to_Cryptograph</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hlinkClick r:id="rId4">
                            <a:extLst>
                              <a:ext uri="{A12FA001-AC4F-418D-AE19-62706E023703}">
                                <ahyp:hlinkClr xmlns:ahyp="http://schemas.microsoft.com/office/drawing/2018/hyperlinkcolor" val="tx"/>
                              </a:ext>
                            </a:extLst>
                          </a:hlinkClick>
                        </a:rPr>
                        <a:t>www.britannica.com</a:t>
                      </a:r>
                      <a:r>
                        <a:rPr lang="en-US" altLang="en-US" sz="2400" dirty="0">
                          <a:solidFill>
                            <a:srgbClr val="00B0F0"/>
                          </a:solidFill>
                          <a:cs typeface="Arial" panose="020B0604020202020204" pitchFamily="34" charset="0"/>
                        </a:rPr>
                        <a:t> </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hlinkClick r:id="rId5">
                            <a:extLst>
                              <a:ext uri="{A12FA001-AC4F-418D-AE19-62706E023703}">
                                <ahyp:hlinkClr xmlns:ahyp="http://schemas.microsoft.com/office/drawing/2018/hyperlinkcolor" val="tx"/>
                              </a:ext>
                            </a:extLst>
                          </a:hlinkClick>
                        </a:rPr>
                        <a:t>byjus.com</a:t>
                      </a:r>
                      <a:r>
                        <a:rPr lang="en-US" altLang="en-US" sz="2400" dirty="0">
                          <a:solidFill>
                            <a:srgbClr val="00B0F0"/>
                          </a:solidFill>
                          <a:cs typeface="Arial" panose="020B0604020202020204" pitchFamily="34" charset="0"/>
                        </a:rPr>
                        <a:t> </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Wikipedia</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a:t>
                      </a:r>
                      <a:r>
                        <a:rPr lang="en-US" altLang="en-US" sz="2400" dirty="0">
                          <a:solidFill>
                            <a:srgbClr val="00B0F0"/>
                          </a:solidFill>
                          <a:cs typeface="Arial" panose="020B0604020202020204" pitchFamily="34" charset="0"/>
                          <a:hlinkClick r:id="rId6">
                            <a:extLst>
                              <a:ext uri="{A12FA001-AC4F-418D-AE19-62706E023703}">
                                <ahyp:hlinkClr xmlns:ahyp="http://schemas.microsoft.com/office/drawing/2018/hyperlinkcolor" val="tx"/>
                              </a:ext>
                            </a:extLst>
                          </a:hlinkClick>
                        </a:rPr>
                        <a:t>www.vedantu.com</a:t>
                      </a:r>
                      <a:r>
                        <a:rPr lang="en-US" altLang="en-US" sz="2400" dirty="0">
                          <a:solidFill>
                            <a:srgbClr val="00B0F0"/>
                          </a:solidFill>
                          <a:cs typeface="Arial" panose="020B0604020202020204" pitchFamily="34" charset="0"/>
                        </a:rPr>
                        <a:t> </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a:t>
                      </a:r>
                      <a:r>
                        <a:rPr lang="en-US" altLang="en-US" sz="2400" dirty="0">
                          <a:solidFill>
                            <a:srgbClr val="00B0F0"/>
                          </a:solidFill>
                          <a:cs typeface="Arial" panose="020B0604020202020204" pitchFamily="34" charset="0"/>
                          <a:hlinkClick r:id="rId7">
                            <a:extLst>
                              <a:ext uri="{A12FA001-AC4F-418D-AE19-62706E023703}">
                                <ahyp:hlinkClr xmlns:ahyp="http://schemas.microsoft.com/office/drawing/2018/hyperlinkcolor" val="tx"/>
                              </a:ext>
                            </a:extLst>
                          </a:hlinkClick>
                        </a:rPr>
                        <a:t>news.mit.edu</a:t>
                      </a:r>
                      <a:endParaRPr lang="en-US" altLang="en-US" sz="2400" dirty="0">
                        <a:solidFill>
                          <a:srgbClr val="00B0F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B0F0"/>
                          </a:solidFill>
                          <a:effectLst/>
                          <a:latin typeface="Arial" panose="020B0604020202020204" pitchFamily="34" charset="0"/>
                        </a:rPr>
                        <a:t>   </a:t>
                      </a:r>
                    </a:p>
                    <a:p>
                      <a:pPr algn="l"/>
                      <a:endParaRPr lang="en-IN" sz="2400" dirty="0">
                        <a:solidFill>
                          <a:srgbClr val="00B0F0"/>
                        </a:solidFill>
                        <a:effectLst/>
                        <a:latin typeface="Roboto" panose="02000000000000000000" pitchFamily="2" charset="0"/>
                      </a:endParaRPr>
                    </a:p>
                  </a:txBody>
                  <a:tcPr anchor="ctr">
                    <a:lnL>
                      <a:noFill/>
                    </a:lnL>
                    <a:lnR>
                      <a:noFill/>
                    </a:lnR>
                    <a:lnT>
                      <a:noFill/>
                    </a:lnT>
                    <a:lnB>
                      <a:noFill/>
                    </a:lnB>
                  </a:tcPr>
                </a:tc>
                <a:extLst>
                  <a:ext uri="{0D108BD9-81ED-4DB2-BD59-A6C34878D82A}">
                    <a16:rowId xmlns:a16="http://schemas.microsoft.com/office/drawing/2014/main" val="3271820817"/>
                  </a:ext>
                </a:extLst>
              </a:tr>
            </a:tbl>
          </a:graphicData>
        </a:graphic>
      </p:graphicFrame>
    </p:spTree>
    <p:extLst>
      <p:ext uri="{BB962C8B-B14F-4D97-AF65-F5344CB8AC3E}">
        <p14:creationId xmlns:p14="http://schemas.microsoft.com/office/powerpoint/2010/main" val="2707551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A8F6C2-99E9-7D96-9BEC-55C9C7D24FFD}"/>
              </a:ext>
            </a:extLst>
          </p:cNvPr>
          <p:cNvPicPr>
            <a:picLocks noChangeAspect="1"/>
          </p:cNvPicPr>
          <p:nvPr/>
        </p:nvPicPr>
        <p:blipFill>
          <a:blip r:embed="rId2"/>
          <a:stretch>
            <a:fillRect/>
          </a:stretch>
        </p:blipFill>
        <p:spPr>
          <a:xfrm>
            <a:off x="0" y="0"/>
            <a:ext cx="12192000" cy="6889597"/>
          </a:xfrm>
          <a:prstGeom prst="rect">
            <a:avLst/>
          </a:prstGeom>
        </p:spPr>
      </p:pic>
    </p:spTree>
    <p:extLst>
      <p:ext uri="{BB962C8B-B14F-4D97-AF65-F5344CB8AC3E}">
        <p14:creationId xmlns:p14="http://schemas.microsoft.com/office/powerpoint/2010/main" val="166311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937C-C12C-8AC1-A140-DDDEB907E689}"/>
              </a:ext>
            </a:extLst>
          </p:cNvPr>
          <p:cNvPicPr>
            <a:picLocks noChangeAspect="1"/>
          </p:cNvPicPr>
          <p:nvPr/>
        </p:nvPicPr>
        <p:blipFill>
          <a:blip r:embed="rId2"/>
          <a:stretch>
            <a:fillRect/>
          </a:stretch>
        </p:blipFill>
        <p:spPr>
          <a:xfrm>
            <a:off x="0" y="19478"/>
            <a:ext cx="12192000" cy="6838522"/>
          </a:xfrm>
          <a:prstGeom prst="rect">
            <a:avLst/>
          </a:prstGeom>
        </p:spPr>
      </p:pic>
    </p:spTree>
    <p:extLst>
      <p:ext uri="{BB962C8B-B14F-4D97-AF65-F5344CB8AC3E}">
        <p14:creationId xmlns:p14="http://schemas.microsoft.com/office/powerpoint/2010/main" val="20367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7CB771-3F64-A495-3E7E-EB6C945C848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8994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503698-0D36-9CFB-44C9-7C3289155E91}"/>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70789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575455-6C81-C46A-DFF5-6523639416D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0926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BE6EE-2E92-AE66-1531-1927F598F6AB}"/>
              </a:ext>
            </a:extLst>
          </p:cNvPr>
          <p:cNvPicPr>
            <a:picLocks noChangeAspect="1"/>
          </p:cNvPicPr>
          <p:nvPr/>
        </p:nvPicPr>
        <p:blipFill>
          <a:blip r:embed="rId2"/>
          <a:stretch>
            <a:fillRect/>
          </a:stretch>
        </p:blipFill>
        <p:spPr>
          <a:xfrm>
            <a:off x="0" y="0"/>
            <a:ext cx="12197532" cy="6858000"/>
          </a:xfrm>
          <a:prstGeom prst="rect">
            <a:avLst/>
          </a:prstGeom>
        </p:spPr>
      </p:pic>
    </p:spTree>
    <p:extLst>
      <p:ext uri="{BB962C8B-B14F-4D97-AF65-F5344CB8AC3E}">
        <p14:creationId xmlns:p14="http://schemas.microsoft.com/office/powerpoint/2010/main" val="3306049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3935DE-CCC6-CDAC-259D-70E5CACB9413}"/>
              </a:ext>
            </a:extLst>
          </p:cNvPr>
          <p:cNvPicPr>
            <a:picLocks noChangeAspect="1"/>
          </p:cNvPicPr>
          <p:nvPr/>
        </p:nvPicPr>
        <p:blipFill>
          <a:blip r:embed="rId2"/>
          <a:stretch>
            <a:fillRect/>
          </a:stretch>
        </p:blipFill>
        <p:spPr>
          <a:xfrm>
            <a:off x="0" y="0"/>
            <a:ext cx="12195928" cy="6858000"/>
          </a:xfrm>
          <a:prstGeom prst="rect">
            <a:avLst/>
          </a:prstGeom>
        </p:spPr>
      </p:pic>
    </p:spTree>
    <p:extLst>
      <p:ext uri="{BB962C8B-B14F-4D97-AF65-F5344CB8AC3E}">
        <p14:creationId xmlns:p14="http://schemas.microsoft.com/office/powerpoint/2010/main" val="33449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FC052-5DD3-827D-FEE2-E4C2FFBE0375}"/>
              </a:ext>
            </a:extLst>
          </p:cNvPr>
          <p:cNvPicPr>
            <a:picLocks noChangeAspect="1"/>
          </p:cNvPicPr>
          <p:nvPr/>
        </p:nvPicPr>
        <p:blipFill>
          <a:blip r:embed="rId2"/>
          <a:stretch>
            <a:fillRect/>
          </a:stretch>
        </p:blipFill>
        <p:spPr>
          <a:xfrm>
            <a:off x="0" y="0"/>
            <a:ext cx="12192000" cy="6893170"/>
          </a:xfrm>
          <a:prstGeom prst="rect">
            <a:avLst/>
          </a:prstGeom>
        </p:spPr>
      </p:pic>
    </p:spTree>
    <p:extLst>
      <p:ext uri="{BB962C8B-B14F-4D97-AF65-F5344CB8AC3E}">
        <p14:creationId xmlns:p14="http://schemas.microsoft.com/office/powerpoint/2010/main" val="266307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873834-0EF6-449C-0034-63DF3677BAD2}"/>
              </a:ext>
            </a:extLst>
          </p:cNvPr>
          <p:cNvPicPr>
            <a:picLocks noChangeAspect="1"/>
          </p:cNvPicPr>
          <p:nvPr/>
        </p:nvPicPr>
        <p:blipFill>
          <a:blip r:embed="rId2"/>
          <a:stretch>
            <a:fillRect/>
          </a:stretch>
        </p:blipFill>
        <p:spPr>
          <a:xfrm>
            <a:off x="0" y="0"/>
            <a:ext cx="12180277" cy="6858000"/>
          </a:xfrm>
          <a:prstGeom prst="rect">
            <a:avLst/>
          </a:prstGeom>
        </p:spPr>
      </p:pic>
    </p:spTree>
    <p:extLst>
      <p:ext uri="{BB962C8B-B14F-4D97-AF65-F5344CB8AC3E}">
        <p14:creationId xmlns:p14="http://schemas.microsoft.com/office/powerpoint/2010/main" val="2017478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137651BA-F45C-4845-9AB3-E0A65B39F5E1}">
  <ds:schemaRefs>
    <ds:schemaRef ds:uri="http://schemas.microsoft.com/office/2006/metadata/properties"/>
    <ds:schemaRef ds:uri="http://www.w3.org/2000/xmlns/"/>
    <ds:schemaRef ds:uri="71af3243-3dd4-4a8d-8c0d-dd76da1f02a5"/>
    <ds:schemaRef ds:uri="http://www.w3.org/2001/XMLSchema-instance"/>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{C593EFA2-9AEB-4E4C-A3D7-7BF80578ECDF}tf78438558_win32</Template>
  <TotalTime>230</TotalTime>
  <Words>715</Words>
  <Application>Microsoft Office PowerPoint</Application>
  <PresentationFormat>Widescreen</PresentationFormat>
  <Paragraphs>73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dc:title>
  <dc:creator>Tanisha Saran</dc:creator>
  <cp:lastModifiedBy>Sanjana Anand</cp:lastModifiedBy>
  <cp:revision>12</cp:revision>
  <dcterms:created xsi:type="dcterms:W3CDTF">2022-05-26T05:24:58Z</dcterms:created>
  <dcterms:modified xsi:type="dcterms:W3CDTF">2022-06-02T09:43:12Z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