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64" r:id="rId2"/>
    <p:sldId id="258" r:id="rId3"/>
    <p:sldId id="262" r:id="rId4"/>
    <p:sldId id="259" r:id="rId5"/>
    <p:sldId id="260" r:id="rId6"/>
    <p:sldId id="256" r:id="rId7"/>
    <p:sldId id="257" r:id="rId8"/>
    <p:sldId id="261"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3741" autoAdjust="0"/>
  </p:normalViewPr>
  <p:slideViewPr>
    <p:cSldViewPr snapToGrid="0">
      <p:cViewPr varScale="1">
        <p:scale>
          <a:sx n="66" d="100"/>
          <a:sy n="66" d="100"/>
        </p:scale>
        <p:origin x="668" y="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0" d="100"/>
          <a:sy n="50" d="100"/>
        </p:scale>
        <p:origin x="2708"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1125D4-613D-4732-92A8-F97E93C09D4B}" type="datetimeFigureOut">
              <a:rPr lang="en-US" smtClean="0"/>
              <a:t>1/4/2022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A80BE-68BA-4BDB-A29F-E77546755276}" type="slidenum">
              <a:rPr lang="en-US" smtClean="0"/>
              <a:t>‹#›</a:t>
            </a:fld>
            <a:endParaRPr lang="en-US"/>
          </a:p>
        </p:txBody>
      </p:sp>
    </p:spTree>
    <p:extLst>
      <p:ext uri="{BB962C8B-B14F-4D97-AF65-F5344CB8AC3E}">
        <p14:creationId xmlns:p14="http://schemas.microsoft.com/office/powerpoint/2010/main" val="18801612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1BA80BE-68BA-4BDB-A29F-E77546755276}" type="slidenum">
              <a:rPr lang="en-US" smtClean="0"/>
              <a:t>7</a:t>
            </a:fld>
            <a:endParaRPr lang="en-US"/>
          </a:p>
        </p:txBody>
      </p:sp>
    </p:spTree>
    <p:extLst>
      <p:ext uri="{BB962C8B-B14F-4D97-AF65-F5344CB8AC3E}">
        <p14:creationId xmlns:p14="http://schemas.microsoft.com/office/powerpoint/2010/main" val="25209891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3697144-8101-4D20-AD9B-77FA32997374}"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1384023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697144-8101-4D20-AD9B-77FA32997374}"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2053318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697144-8101-4D20-AD9B-77FA32997374}"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58B4-024F-4E4C-B8D0-58DC02670252}"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37716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697144-8101-4D20-AD9B-77FA32997374}"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36868431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697144-8101-4D20-AD9B-77FA32997374}"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58B4-024F-4E4C-B8D0-58DC02670252}"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424481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697144-8101-4D20-AD9B-77FA32997374}"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6350461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697144-8101-4D20-AD9B-77FA32997374}"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15913266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697144-8101-4D20-AD9B-77FA32997374}"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3119119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697144-8101-4D20-AD9B-77FA32997374}"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337020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697144-8101-4D20-AD9B-77FA32997374}" type="datetimeFigureOut">
              <a:rPr lang="en-US" smtClean="0"/>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3288779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3697144-8101-4D20-AD9B-77FA32997374}" type="datetimeFigureOut">
              <a:rPr lang="en-US" smtClean="0"/>
              <a:t>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2483991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697144-8101-4D20-AD9B-77FA32997374}" type="datetimeFigureOut">
              <a:rPr lang="en-US" smtClean="0"/>
              <a:t>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1390092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697144-8101-4D20-AD9B-77FA32997374}" type="datetimeFigureOut">
              <a:rPr lang="en-US" smtClean="0"/>
              <a:t>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3137980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697144-8101-4D20-AD9B-77FA32997374}" type="datetimeFigureOut">
              <a:rPr lang="en-US" smtClean="0"/>
              <a:t>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3896199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697144-8101-4D20-AD9B-77FA32997374}" type="datetimeFigureOut">
              <a:rPr lang="en-US" smtClean="0"/>
              <a:t>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323563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3697144-8101-4D20-AD9B-77FA32997374}" type="datetimeFigureOut">
              <a:rPr lang="en-US" smtClean="0"/>
              <a:t>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3D58B4-024F-4E4C-B8D0-58DC02670252}" type="slidenum">
              <a:rPr lang="en-US" smtClean="0"/>
              <a:t>‹#›</a:t>
            </a:fld>
            <a:endParaRPr lang="en-US"/>
          </a:p>
        </p:txBody>
      </p:sp>
    </p:spTree>
    <p:extLst>
      <p:ext uri="{BB962C8B-B14F-4D97-AF65-F5344CB8AC3E}">
        <p14:creationId xmlns:p14="http://schemas.microsoft.com/office/powerpoint/2010/main" val="1991041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3697144-8101-4D20-AD9B-77FA32997374}" type="datetimeFigureOut">
              <a:rPr lang="en-US" smtClean="0"/>
              <a:t>1/4/2022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C3D58B4-024F-4E4C-B8D0-58DC02670252}" type="slidenum">
              <a:rPr lang="en-US" smtClean="0"/>
              <a:t>‹#›</a:t>
            </a:fld>
            <a:endParaRPr lang="en-US"/>
          </a:p>
        </p:txBody>
      </p:sp>
    </p:spTree>
    <p:extLst>
      <p:ext uri="{BB962C8B-B14F-4D97-AF65-F5344CB8AC3E}">
        <p14:creationId xmlns:p14="http://schemas.microsoft.com/office/powerpoint/2010/main" val="30708728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Integral_calculus" TargetMode="External"/><Relationship Id="rId2" Type="http://schemas.openxmlformats.org/officeDocument/2006/relationships/hyperlink" Target="https://en.wikipedia.org/wiki/Differential_calculus" TargetMode="External"/><Relationship Id="rId1" Type="http://schemas.openxmlformats.org/officeDocument/2006/relationships/slideLayout" Target="../slideLayouts/slideLayout2.xml"/><Relationship Id="rId4" Type="http://schemas.openxmlformats.org/officeDocument/2006/relationships/hyperlink" Target="https://en.wikipedia.org/wiki/Series_(mathematic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E15215-1DC6-41BF-90A6-4E2C9C218417}"/>
              </a:ext>
            </a:extLst>
          </p:cNvPr>
          <p:cNvSpPr>
            <a:spLocks noGrp="1"/>
          </p:cNvSpPr>
          <p:nvPr>
            <p:ph idx="1"/>
          </p:nvPr>
        </p:nvSpPr>
        <p:spPr>
          <a:xfrm>
            <a:off x="677334" y="2160590"/>
            <a:ext cx="8596668" cy="1660640"/>
          </a:xfrm>
        </p:spPr>
        <p:txBody>
          <a:bodyPr/>
          <a:lstStyle/>
          <a:p>
            <a:pPr marL="0" indent="0" algn="ctr">
              <a:buNone/>
            </a:pPr>
            <a:r>
              <a:rPr lang="en-US" sz="4800" dirty="0">
                <a:solidFill>
                  <a:schemeClr val="accent4">
                    <a:lumMod val="75000"/>
                  </a:schemeClr>
                </a:solidFill>
                <a:latin typeface="Algerian" panose="04020705040A02060702" pitchFamily="82" charset="0"/>
              </a:rPr>
              <a:t>APPLICATIONS OF CALCULAS BY CREDIT CARD COMPANIES</a:t>
            </a:r>
          </a:p>
          <a:p>
            <a:pPr algn="ctr"/>
            <a:endParaRPr lang="en-US" dirty="0">
              <a:solidFill>
                <a:schemeClr val="accent4">
                  <a:lumMod val="75000"/>
                </a:schemeClr>
              </a:solidFill>
            </a:endParaRPr>
          </a:p>
        </p:txBody>
      </p:sp>
    </p:spTree>
    <p:extLst>
      <p:ext uri="{BB962C8B-B14F-4D97-AF65-F5344CB8AC3E}">
        <p14:creationId xmlns:p14="http://schemas.microsoft.com/office/powerpoint/2010/main" val="1689656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6898D-175F-40F9-A48B-E6FF25B54DA2}"/>
              </a:ext>
            </a:extLst>
          </p:cNvPr>
          <p:cNvSpPr>
            <a:spLocks noGrp="1"/>
          </p:cNvSpPr>
          <p:nvPr>
            <p:ph type="title"/>
          </p:nvPr>
        </p:nvSpPr>
        <p:spPr>
          <a:xfrm>
            <a:off x="677334" y="609600"/>
            <a:ext cx="8596668" cy="651309"/>
          </a:xfrm>
        </p:spPr>
        <p:txBody>
          <a:bodyPr>
            <a:normAutofit fontScale="90000"/>
          </a:bodyPr>
          <a:lstStyle/>
          <a:p>
            <a:pPr algn="ctr"/>
            <a:r>
              <a:rPr lang="en-IN" sz="3200" dirty="0">
                <a:solidFill>
                  <a:schemeClr val="accent2">
                    <a:lumMod val="60000"/>
                    <a:lumOff val="40000"/>
                  </a:schemeClr>
                </a:solidFill>
                <a:effectLst/>
                <a:latin typeface="Algerian" panose="04020705040A02060702" pitchFamily="82" charset="0"/>
                <a:ea typeface="Times New Roman" panose="02020603050405020304" pitchFamily="18" charset="0"/>
                <a:cs typeface="Open Sans" panose="020B0606030504020204" pitchFamily="34" charset="0"/>
              </a:rPr>
              <a:t>WHAT IS CALCULUS</a:t>
            </a:r>
            <a:r>
              <a:rPr lang="en-IN" sz="3200" dirty="0">
                <a:solidFill>
                  <a:schemeClr val="accent2">
                    <a:lumMod val="60000"/>
                    <a:lumOff val="40000"/>
                  </a:schemeClr>
                </a:solidFill>
                <a:effectLst/>
                <a:latin typeface="Book Antiqua" panose="02040602050305030304" pitchFamily="18" charset="0"/>
                <a:ea typeface="Times New Roman" panose="02020603050405020304" pitchFamily="18" charset="0"/>
                <a:cs typeface="Open Sans" panose="020B0606030504020204" pitchFamily="34" charset="0"/>
              </a:rPr>
              <a:t>?</a:t>
            </a:r>
            <a:br>
              <a:rPr lang="en-US" sz="1800" dirty="0">
                <a:effectLst/>
                <a:latin typeface="Calibri" panose="020F0502020204030204" pitchFamily="34" charset="0"/>
                <a:ea typeface="Times New Roman" panose="02020603050405020304" pitchFamily="18" charset="0"/>
                <a:cs typeface="Mangal" panose="02040503050203030202" pitchFamily="18" charset="0"/>
              </a:rPr>
            </a:br>
            <a:endParaRPr lang="en-US" dirty="0"/>
          </a:p>
        </p:txBody>
      </p:sp>
      <p:sp>
        <p:nvSpPr>
          <p:cNvPr id="3" name="Content Placeholder 2">
            <a:extLst>
              <a:ext uri="{FF2B5EF4-FFF2-40B4-BE49-F238E27FC236}">
                <a16:creationId xmlns:a16="http://schemas.microsoft.com/office/drawing/2014/main" id="{E6846902-EF05-49AF-9B81-38E78C469753}"/>
              </a:ext>
            </a:extLst>
          </p:cNvPr>
          <p:cNvSpPr>
            <a:spLocks noGrp="1"/>
          </p:cNvSpPr>
          <p:nvPr>
            <p:ph idx="1"/>
          </p:nvPr>
        </p:nvSpPr>
        <p:spPr>
          <a:xfrm>
            <a:off x="677334" y="2160590"/>
            <a:ext cx="8596668" cy="3171806"/>
          </a:xfrm>
        </p:spPr>
        <p:txBody>
          <a:bodyPr>
            <a:normAutofit/>
          </a:bodyPr>
          <a:lstStyle/>
          <a:p>
            <a:r>
              <a:rPr lang="en-IN" sz="1800" dirty="0">
                <a:solidFill>
                  <a:srgbClr val="383838"/>
                </a:solidFill>
                <a:effectLst/>
                <a:latin typeface="Berlin Sans FB" panose="020E0602020502020306" pitchFamily="34" charset="0"/>
                <a:ea typeface="Times New Roman" panose="02020603050405020304" pitchFamily="18" charset="0"/>
                <a:cs typeface="Arial" panose="020B0604020202020204" pitchFamily="34" charset="0"/>
              </a:rPr>
              <a:t> The main function of calculus is to calculate change; simultaneously working computations on continuously evolving problems. Differential and integral calculus are the two branches of calculus.</a:t>
            </a:r>
            <a:r>
              <a:rPr lang="en-IN" sz="1800" dirty="0">
                <a:solidFill>
                  <a:srgbClr val="383838"/>
                </a:solidFill>
                <a:effectLst/>
                <a:latin typeface="Arial" panose="020B0604020202020204" pitchFamily="34" charset="0"/>
                <a:ea typeface="Times New Roman" panose="02020603050405020304" pitchFamily="18" charset="0"/>
                <a:cs typeface="Mangal" panose="02040503050203030202" pitchFamily="18" charset="0"/>
              </a:rPr>
              <a:t> </a:t>
            </a:r>
            <a:r>
              <a:rPr lang="en-IN" sz="1800" dirty="0">
                <a:solidFill>
                  <a:srgbClr val="383838"/>
                </a:solidFill>
                <a:effectLst/>
                <a:latin typeface="Berlin Sans FB" panose="020E0602020502020306" pitchFamily="34" charset="0"/>
                <a:ea typeface="Times New Roman" panose="02020603050405020304" pitchFamily="18" charset="0"/>
                <a:cs typeface="Arial" panose="020B0604020202020204" pitchFamily="34" charset="0"/>
              </a:rPr>
              <a:t>To be technical we can say that calculus is just another form of counting</a:t>
            </a:r>
            <a:r>
              <a:rPr lang="en-IN" sz="1800" dirty="0">
                <a:effectLst/>
                <a:latin typeface="Calibri" panose="020F0502020204030204" pitchFamily="34" charset="0"/>
                <a:ea typeface="Times New Roman" panose="02020603050405020304" pitchFamily="18" charset="0"/>
                <a:cs typeface="Mangal" panose="02040503050203030202" pitchFamily="18" charset="0"/>
              </a:rPr>
              <a:t>.</a:t>
            </a:r>
          </a:p>
          <a:p>
            <a:r>
              <a:rPr lang="en-US" b="0" i="0" dirty="0">
                <a:solidFill>
                  <a:srgbClr val="202122"/>
                </a:solidFill>
                <a:effectLst/>
                <a:latin typeface="Berlin Sans FB" panose="020E0602020502020306" pitchFamily="34" charset="0"/>
              </a:rPr>
              <a:t>It has two major branches, </a:t>
            </a:r>
            <a:r>
              <a:rPr lang="en-US" b="0" i="0" u="none" strike="noStrike" dirty="0">
                <a:solidFill>
                  <a:srgbClr val="0645AD"/>
                </a:solidFill>
                <a:effectLst/>
                <a:latin typeface="Berlin Sans FB" panose="020E0602020502020306" pitchFamily="34" charset="0"/>
                <a:hlinkClick r:id="rId2" tooltip="Differential calculus"/>
              </a:rPr>
              <a:t>differential calculus</a:t>
            </a:r>
            <a:r>
              <a:rPr lang="en-US" b="0" i="0" dirty="0">
                <a:solidFill>
                  <a:srgbClr val="202122"/>
                </a:solidFill>
                <a:effectLst/>
                <a:latin typeface="Berlin Sans FB" panose="020E0602020502020306" pitchFamily="34" charset="0"/>
              </a:rPr>
              <a:t> and </a:t>
            </a:r>
            <a:r>
              <a:rPr lang="en-US" b="0" i="0" u="none" strike="noStrike" dirty="0">
                <a:solidFill>
                  <a:srgbClr val="0645AD"/>
                </a:solidFill>
                <a:effectLst/>
                <a:latin typeface="Berlin Sans FB" panose="020E0602020502020306" pitchFamily="34" charset="0"/>
                <a:hlinkClick r:id="rId3" tooltip="Integral calculus"/>
              </a:rPr>
              <a:t>integral calculus</a:t>
            </a:r>
            <a:r>
              <a:rPr lang="en-US" b="0" i="0" dirty="0">
                <a:solidFill>
                  <a:srgbClr val="202122"/>
                </a:solidFill>
                <a:effectLst/>
                <a:latin typeface="Berlin Sans FB" panose="020E0602020502020306" pitchFamily="34" charset="0"/>
              </a:rPr>
              <a:t>; the former concerns instantaneous rates of change, and the slopes of curves, while integral calculus concerns accumulation of quantities, and areas under or between curves. These two branches are related to each other by the </a:t>
            </a:r>
            <a:r>
              <a:rPr lang="en-US" b="0" i="0" dirty="0">
                <a:solidFill>
                  <a:schemeClr val="tx1"/>
                </a:solidFill>
                <a:effectLst/>
                <a:latin typeface="Berlin Sans FB" panose="020E0602020502020306" pitchFamily="34" charset="0"/>
              </a:rPr>
              <a:t>fundamental theorem of </a:t>
            </a:r>
            <a:r>
              <a:rPr lang="en-US" b="0" i="0" dirty="0" err="1">
                <a:solidFill>
                  <a:schemeClr val="tx1"/>
                </a:solidFill>
                <a:effectLst/>
                <a:latin typeface="Berlin Sans FB" panose="020E0602020502020306" pitchFamily="34" charset="0"/>
              </a:rPr>
              <a:t>calculas</a:t>
            </a:r>
            <a:r>
              <a:rPr lang="en-US" b="0" i="0" dirty="0">
                <a:solidFill>
                  <a:srgbClr val="202122"/>
                </a:solidFill>
                <a:effectLst/>
                <a:latin typeface="Berlin Sans FB" panose="020E0602020502020306" pitchFamily="34" charset="0"/>
              </a:rPr>
              <a:t>, and they make use of the fundamental notions of </a:t>
            </a:r>
            <a:r>
              <a:rPr lang="en-US" dirty="0">
                <a:solidFill>
                  <a:schemeClr val="tx1"/>
                </a:solidFill>
                <a:latin typeface="Berlin Sans FB" panose="020E0602020502020306" pitchFamily="34" charset="0"/>
              </a:rPr>
              <a:t>convergence</a:t>
            </a:r>
            <a:r>
              <a:rPr lang="en-US" b="0" i="0" dirty="0">
                <a:solidFill>
                  <a:srgbClr val="202122"/>
                </a:solidFill>
                <a:effectLst/>
                <a:latin typeface="Berlin Sans FB" panose="020E0602020502020306" pitchFamily="34" charset="0"/>
              </a:rPr>
              <a:t> of </a:t>
            </a:r>
            <a:r>
              <a:rPr lang="en-US" dirty="0">
                <a:solidFill>
                  <a:schemeClr val="tx1"/>
                </a:solidFill>
                <a:latin typeface="Berlin Sans FB" panose="020E0602020502020306" pitchFamily="34" charset="0"/>
              </a:rPr>
              <a:t>infinite sequences</a:t>
            </a:r>
            <a:r>
              <a:rPr lang="en-US" dirty="0">
                <a:solidFill>
                  <a:srgbClr val="202122"/>
                </a:solidFill>
                <a:latin typeface="Berlin Sans FB" panose="020E0602020502020306" pitchFamily="34" charset="0"/>
              </a:rPr>
              <a:t> a</a:t>
            </a:r>
            <a:r>
              <a:rPr lang="en-US" b="0" i="0" dirty="0">
                <a:solidFill>
                  <a:srgbClr val="202122"/>
                </a:solidFill>
                <a:effectLst/>
                <a:latin typeface="Berlin Sans FB" panose="020E0602020502020306" pitchFamily="34" charset="0"/>
              </a:rPr>
              <a:t>nd </a:t>
            </a:r>
            <a:r>
              <a:rPr lang="en-US" b="0" i="0" u="none" strike="noStrike" dirty="0">
                <a:solidFill>
                  <a:srgbClr val="0645AD"/>
                </a:solidFill>
                <a:effectLst/>
                <a:latin typeface="Berlin Sans FB" panose="020E0602020502020306" pitchFamily="34" charset="0"/>
                <a:hlinkClick r:id="rId4" tooltip="Series (mathematics)"/>
              </a:rPr>
              <a:t>infinite series</a:t>
            </a:r>
            <a:r>
              <a:rPr lang="en-US" b="0" i="0" dirty="0">
                <a:solidFill>
                  <a:srgbClr val="202122"/>
                </a:solidFill>
                <a:effectLst/>
                <a:latin typeface="Berlin Sans FB" panose="020E0602020502020306" pitchFamily="34" charset="0"/>
              </a:rPr>
              <a:t> to a well-defined </a:t>
            </a:r>
            <a:r>
              <a:rPr lang="en-US" dirty="0">
                <a:solidFill>
                  <a:schemeClr val="tx1"/>
                </a:solidFill>
                <a:latin typeface="Berlin Sans FB" panose="020E0602020502020306" pitchFamily="34" charset="0"/>
              </a:rPr>
              <a:t>limit</a:t>
            </a:r>
            <a:r>
              <a:rPr lang="en-US" dirty="0">
                <a:solidFill>
                  <a:schemeClr val="tx1"/>
                </a:solidFill>
                <a:latin typeface="Arial" panose="020B0604020202020204" pitchFamily="34" charset="0"/>
              </a:rPr>
              <a:t>.</a:t>
            </a:r>
            <a:endParaRPr lang="en-US" sz="1800" dirty="0">
              <a:effectLst/>
              <a:latin typeface="Calibri" panose="020F0502020204030204" pitchFamily="34" charset="0"/>
              <a:ea typeface="Times New Roman" panose="02020603050405020304" pitchFamily="18" charset="0"/>
              <a:cs typeface="Mangal" panose="02040503050203030202" pitchFamily="18" charset="0"/>
            </a:endParaRPr>
          </a:p>
          <a:p>
            <a:endParaRPr lang="en-US" dirty="0"/>
          </a:p>
        </p:txBody>
      </p:sp>
    </p:spTree>
    <p:extLst>
      <p:ext uri="{BB962C8B-B14F-4D97-AF65-F5344CB8AC3E}">
        <p14:creationId xmlns:p14="http://schemas.microsoft.com/office/powerpoint/2010/main" val="1868121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AEE8BF-26FC-4FD6-BA1B-7007C5FDF94B}"/>
              </a:ext>
            </a:extLst>
          </p:cNvPr>
          <p:cNvSpPr>
            <a:spLocks noGrp="1"/>
          </p:cNvSpPr>
          <p:nvPr>
            <p:ph idx="1"/>
          </p:nvPr>
        </p:nvSpPr>
        <p:spPr/>
        <p:txBody>
          <a:bodyPr/>
          <a:lstStyle/>
          <a:p>
            <a:r>
              <a:rPr lang="en-US" dirty="0">
                <a:solidFill>
                  <a:srgbClr val="3E3E3E"/>
                </a:solidFill>
                <a:latin typeface="Berlin Sans FB" panose="020E0602020502020306" pitchFamily="34" charset="0"/>
              </a:rPr>
              <a:t>T</a:t>
            </a:r>
            <a:r>
              <a:rPr lang="en-US" b="0" i="0" dirty="0">
                <a:solidFill>
                  <a:srgbClr val="3E3E3E"/>
                </a:solidFill>
                <a:effectLst/>
                <a:latin typeface="Berlin Sans FB" panose="020E0602020502020306" pitchFamily="34" charset="0"/>
              </a:rPr>
              <a:t>he exponential function is mysteriously defined using calculus: it is the function that is its own derivative, defined to have the value 1 at argument 0. It turns out, however, to be something you have seen before. And it turns out to bear a close relation to the sine function of trigonometry</a:t>
            </a:r>
            <a:r>
              <a:rPr lang="en-US" b="0" i="0" dirty="0">
                <a:solidFill>
                  <a:srgbClr val="3E3E3E"/>
                </a:solidFill>
                <a:effectLst/>
                <a:latin typeface="Open Sans" panose="020B0606030504020204" pitchFamily="34" charset="0"/>
              </a:rPr>
              <a:t>.</a:t>
            </a:r>
          </a:p>
          <a:p>
            <a:r>
              <a:rPr lang="en-US" b="0" i="0" dirty="0">
                <a:solidFill>
                  <a:srgbClr val="2C2F34"/>
                </a:solidFill>
                <a:effectLst/>
                <a:latin typeface="Berlin Sans FB" panose="020E0602020502020306" pitchFamily="34" charset="0"/>
              </a:rPr>
              <a:t>Calculus is thus the branch of mathematics used to study any phenomena involving change . … The purpose of studying calculus is </a:t>
            </a:r>
            <a:r>
              <a:rPr lang="en-US" b="1" i="0" dirty="0">
                <a:solidFill>
                  <a:srgbClr val="2C2F34"/>
                </a:solidFill>
                <a:effectLst/>
                <a:latin typeface="Berlin Sans FB" panose="020E0602020502020306" pitchFamily="34" charset="0"/>
              </a:rPr>
              <a:t>simply to introduce your mind to the scientific method of analysis</a:t>
            </a:r>
            <a:r>
              <a:rPr lang="en-US" b="0" i="0" dirty="0">
                <a:solidFill>
                  <a:srgbClr val="2C2F34"/>
                </a:solidFill>
                <a:effectLst/>
                <a:latin typeface="Berlin Sans FB" panose="020E0602020502020306" pitchFamily="34" charset="0"/>
              </a:rPr>
              <a:t>. Through science, practical problems can be identified, explanations generated and logical solutions selected.</a:t>
            </a:r>
          </a:p>
          <a:p>
            <a:r>
              <a:rPr lang="en-US" b="0" i="0" dirty="0">
                <a:solidFill>
                  <a:srgbClr val="2C2F34"/>
                </a:solidFill>
                <a:effectLst/>
                <a:latin typeface="Berlin Sans FB" panose="020E0602020502020306" pitchFamily="34" charset="0"/>
              </a:rPr>
              <a:t>The exponential function is mysteriously defined using calculus: it is the function that </a:t>
            </a:r>
            <a:r>
              <a:rPr lang="en-US" b="1" i="0" dirty="0">
                <a:solidFill>
                  <a:srgbClr val="2C2F34"/>
                </a:solidFill>
                <a:effectLst/>
                <a:latin typeface="Berlin Sans FB" panose="020E0602020502020306" pitchFamily="34" charset="0"/>
              </a:rPr>
              <a:t>is its own derivative</a:t>
            </a:r>
            <a:r>
              <a:rPr lang="en-US" b="0" i="0" dirty="0">
                <a:solidFill>
                  <a:srgbClr val="2C2F34"/>
                </a:solidFill>
                <a:effectLst/>
                <a:latin typeface="Berlin Sans FB" panose="020E0602020502020306" pitchFamily="34" charset="0"/>
              </a:rPr>
              <a:t>, defined to have the value 1 at argument 0. It turns out, however, to be something you have seen before.</a:t>
            </a:r>
            <a:endParaRPr lang="en-US" dirty="0">
              <a:latin typeface="Berlin Sans FB" panose="020E0602020502020306" pitchFamily="34" charset="0"/>
            </a:endParaRPr>
          </a:p>
        </p:txBody>
      </p:sp>
      <p:sp>
        <p:nvSpPr>
          <p:cNvPr id="4" name="TextBox 3">
            <a:extLst>
              <a:ext uri="{FF2B5EF4-FFF2-40B4-BE49-F238E27FC236}">
                <a16:creationId xmlns:a16="http://schemas.microsoft.com/office/drawing/2014/main" id="{D39FFED3-D8E9-46C4-9F68-307B0545AFB1}"/>
              </a:ext>
            </a:extLst>
          </p:cNvPr>
          <p:cNvSpPr txBox="1"/>
          <p:nvPr/>
        </p:nvSpPr>
        <p:spPr>
          <a:xfrm>
            <a:off x="2088682" y="741145"/>
            <a:ext cx="6083166" cy="584775"/>
          </a:xfrm>
          <a:prstGeom prst="rect">
            <a:avLst/>
          </a:prstGeom>
          <a:noFill/>
        </p:spPr>
        <p:txBody>
          <a:bodyPr wrap="square" rtlCol="0">
            <a:spAutoFit/>
          </a:bodyPr>
          <a:lstStyle/>
          <a:p>
            <a:r>
              <a:rPr lang="en-US" sz="3200" dirty="0">
                <a:solidFill>
                  <a:schemeClr val="accent2">
                    <a:lumMod val="60000"/>
                    <a:lumOff val="40000"/>
                  </a:schemeClr>
                </a:solidFill>
                <a:latin typeface="Algerian" panose="04020705040A02060702" pitchFamily="82" charset="0"/>
              </a:rPr>
              <a:t>Why do we study CALCULAS?</a:t>
            </a:r>
          </a:p>
        </p:txBody>
      </p:sp>
    </p:spTree>
    <p:extLst>
      <p:ext uri="{BB962C8B-B14F-4D97-AF65-F5344CB8AC3E}">
        <p14:creationId xmlns:p14="http://schemas.microsoft.com/office/powerpoint/2010/main" val="4020022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CD0AC-20F6-40DB-B583-642EA894288F}"/>
              </a:ext>
            </a:extLst>
          </p:cNvPr>
          <p:cNvSpPr>
            <a:spLocks noGrp="1"/>
          </p:cNvSpPr>
          <p:nvPr>
            <p:ph type="title"/>
          </p:nvPr>
        </p:nvSpPr>
        <p:spPr>
          <a:xfrm>
            <a:off x="677334" y="609600"/>
            <a:ext cx="8596668" cy="612913"/>
          </a:xfrm>
        </p:spPr>
        <p:txBody>
          <a:bodyPr>
            <a:normAutofit fontScale="90000"/>
          </a:bodyPr>
          <a:lstStyle/>
          <a:p>
            <a:r>
              <a:rPr lang="en-IN" sz="3200" dirty="0">
                <a:solidFill>
                  <a:schemeClr val="accent2">
                    <a:lumMod val="60000"/>
                    <a:lumOff val="40000"/>
                  </a:schemeClr>
                </a:solidFill>
                <a:effectLst/>
                <a:latin typeface="Algerian" panose="04020705040A02060702" pitchFamily="82" charset="0"/>
                <a:ea typeface="Times New Roman" panose="02020603050405020304" pitchFamily="18" charset="0"/>
                <a:cs typeface="Arial" panose="020B0604020202020204" pitchFamily="34" charset="0"/>
              </a:rPr>
              <a:t>HOW CREDIT CARD COMPANIES USE CALCULUS?                                                                                                   </a:t>
            </a:r>
            <a:br>
              <a:rPr lang="en-US" sz="1800" dirty="0">
                <a:effectLst/>
                <a:latin typeface="Calibri" panose="020F0502020204030204" pitchFamily="34" charset="0"/>
                <a:ea typeface="Times New Roman" panose="02020603050405020304" pitchFamily="18" charset="0"/>
                <a:cs typeface="Mangal" panose="02040503050203030202" pitchFamily="18" charset="0"/>
              </a:rPr>
            </a:br>
            <a:endParaRPr lang="en-US" dirty="0"/>
          </a:p>
        </p:txBody>
      </p:sp>
      <p:sp>
        <p:nvSpPr>
          <p:cNvPr id="3" name="Content Placeholder 2">
            <a:extLst>
              <a:ext uri="{FF2B5EF4-FFF2-40B4-BE49-F238E27FC236}">
                <a16:creationId xmlns:a16="http://schemas.microsoft.com/office/drawing/2014/main" id="{A4A8D380-43FE-46E4-AA1E-300A30E0068B}"/>
              </a:ext>
            </a:extLst>
          </p:cNvPr>
          <p:cNvSpPr>
            <a:spLocks noGrp="1"/>
          </p:cNvSpPr>
          <p:nvPr>
            <p:ph idx="1"/>
          </p:nvPr>
        </p:nvSpPr>
        <p:spPr>
          <a:xfrm>
            <a:off x="677334" y="2160589"/>
            <a:ext cx="8596668" cy="2620133"/>
          </a:xfrm>
        </p:spPr>
        <p:txBody>
          <a:bodyPr>
            <a:normAutofit lnSpcReduction="10000"/>
          </a:bodyPr>
          <a:lstStyle/>
          <a:p>
            <a:pPr marL="0" marR="0">
              <a:lnSpc>
                <a:spcPct val="106000"/>
              </a:lnSpc>
              <a:spcBef>
                <a:spcPts val="0"/>
              </a:spcBef>
              <a:spcAft>
                <a:spcPts val="800"/>
              </a:spcAft>
            </a:pPr>
            <a:r>
              <a:rPr lang="en-IN" sz="1800" dirty="0">
                <a:solidFill>
                  <a:srgbClr val="3A3A3A"/>
                </a:solidFill>
                <a:effectLst/>
                <a:latin typeface="Berlin Sans FB" panose="020E0602020502020306" pitchFamily="34" charset="0"/>
                <a:ea typeface="Times New Roman" panose="02020603050405020304" pitchFamily="18" charset="0"/>
                <a:cs typeface="Open Sans" panose="020B0606030504020204" pitchFamily="34" charset="0"/>
              </a:rPr>
              <a:t>Credit card companies use calculus to set the minimum payments due on credit card statements at the exact time the statement is processed by considering multiple</a:t>
            </a:r>
            <a:r>
              <a:rPr lang="en-IN" sz="1800" dirty="0">
                <a:effectLst/>
                <a:latin typeface="Calibri" panose="020F0502020204030204" pitchFamily="34" charset="0"/>
                <a:ea typeface="Times New Roman" panose="02020603050405020304" pitchFamily="18" charset="0"/>
                <a:cs typeface="Mangal" panose="02040503050203030202" pitchFamily="18" charset="0"/>
              </a:rPr>
              <a:t> </a:t>
            </a:r>
            <a:r>
              <a:rPr lang="en-IN" sz="1800" dirty="0">
                <a:solidFill>
                  <a:srgbClr val="000000"/>
                </a:solidFill>
                <a:effectLst/>
                <a:latin typeface="Calibri" panose="020F0502020204030204" pitchFamily="34" charset="0"/>
                <a:ea typeface="Times New Roman" panose="02020603050405020304" pitchFamily="18" charset="0"/>
                <a:cs typeface="Mangal" panose="02040503050203030202" pitchFamily="18" charset="0"/>
              </a:rPr>
              <a:t>variables such as changing interest rates and a fluctuating available balance.</a:t>
            </a:r>
            <a:r>
              <a:rPr lang="en-IN" sz="1800" spc="55" dirty="0">
                <a:solidFill>
                  <a:srgbClr val="000000"/>
                </a:solidFill>
                <a:effectLst/>
                <a:latin typeface="Berlin Sans FB" panose="020E0602020502020306" pitchFamily="34" charset="0"/>
                <a:ea typeface="Times New Roman" panose="02020603050405020304" pitchFamily="18" charset="0"/>
                <a:cs typeface="Mangal" panose="02040503050203030202" pitchFamily="18" charset="0"/>
              </a:rPr>
              <a:t> </a:t>
            </a:r>
            <a:endParaRPr lang="en-US" sz="1800" dirty="0">
              <a:effectLst/>
              <a:latin typeface="Calibri" panose="020F0502020204030204" pitchFamily="34" charset="0"/>
              <a:ea typeface="Times New Roman" panose="02020603050405020304" pitchFamily="18" charset="0"/>
              <a:cs typeface="Mangal" panose="02040503050203030202" pitchFamily="18" charset="0"/>
            </a:endParaRPr>
          </a:p>
          <a:p>
            <a:pPr marL="0" marR="0">
              <a:lnSpc>
                <a:spcPct val="106000"/>
              </a:lnSpc>
              <a:spcBef>
                <a:spcPts val="0"/>
              </a:spcBef>
              <a:spcAft>
                <a:spcPts val="800"/>
              </a:spcAft>
            </a:pPr>
            <a:r>
              <a:rPr lang="en-IN" sz="1800" dirty="0">
                <a:effectLst/>
                <a:latin typeface="Berlin Sans FB" panose="020E0602020502020306" pitchFamily="34" charset="0"/>
                <a:ea typeface="Times New Roman" panose="02020603050405020304" pitchFamily="18" charset="0"/>
                <a:cs typeface="Mangal" panose="02040503050203030202" pitchFamily="18" charset="0"/>
              </a:rPr>
              <a:t>The minimum monthly payment on your credit card statement may vary from month to month depending on how much you owe, but it is not a number the credit card company arbitrarily decided. They use calculus to determine a minimum payment at the exact time your bill is due based on fluctuation of interest rates and changes in your available balance.</a:t>
            </a:r>
            <a:endParaRPr lang="en-US" sz="1800" dirty="0">
              <a:effectLst/>
              <a:latin typeface="Calibri" panose="020F0502020204030204" pitchFamily="34" charset="0"/>
              <a:ea typeface="Times New Roman" panose="02020603050405020304" pitchFamily="18" charset="0"/>
              <a:cs typeface="Mangal" panose="02040503050203030202" pitchFamily="18" charset="0"/>
            </a:endParaRPr>
          </a:p>
          <a:p>
            <a:endParaRPr lang="en-US" dirty="0"/>
          </a:p>
        </p:txBody>
      </p:sp>
    </p:spTree>
    <p:extLst>
      <p:ext uri="{BB962C8B-B14F-4D97-AF65-F5344CB8AC3E}">
        <p14:creationId xmlns:p14="http://schemas.microsoft.com/office/powerpoint/2010/main" val="28736686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BE583-09CE-4CFA-9099-C13E086CEC0F}"/>
              </a:ext>
            </a:extLst>
          </p:cNvPr>
          <p:cNvSpPr>
            <a:spLocks noGrp="1"/>
          </p:cNvSpPr>
          <p:nvPr>
            <p:ph type="title"/>
          </p:nvPr>
        </p:nvSpPr>
        <p:spPr>
          <a:xfrm>
            <a:off x="677334" y="609600"/>
            <a:ext cx="8596668" cy="709061"/>
          </a:xfrm>
        </p:spPr>
        <p:txBody>
          <a:bodyPr>
            <a:normAutofit/>
          </a:bodyPr>
          <a:lstStyle/>
          <a:p>
            <a:pPr algn="ctr"/>
            <a:r>
              <a:rPr lang="en-IN" sz="3200" dirty="0">
                <a:effectLst/>
                <a:latin typeface="Algerian" panose="04020705040A02060702" pitchFamily="82" charset="0"/>
                <a:ea typeface="Times New Roman" panose="02020603050405020304" pitchFamily="18" charset="0"/>
                <a:cs typeface="Mangal" panose="02040503050203030202" pitchFamily="18" charset="0"/>
              </a:rPr>
              <a:t>USE OF DIFFERENTIAL CALCULUS</a:t>
            </a:r>
            <a:endParaRPr lang="en-US" sz="3200" dirty="0"/>
          </a:p>
        </p:txBody>
      </p:sp>
      <p:sp>
        <p:nvSpPr>
          <p:cNvPr id="3" name="Content Placeholder 2">
            <a:extLst>
              <a:ext uri="{FF2B5EF4-FFF2-40B4-BE49-F238E27FC236}">
                <a16:creationId xmlns:a16="http://schemas.microsoft.com/office/drawing/2014/main" id="{6094D794-A97B-49DC-B752-8925BEEB79AC}"/>
              </a:ext>
            </a:extLst>
          </p:cNvPr>
          <p:cNvSpPr>
            <a:spLocks noGrp="1"/>
          </p:cNvSpPr>
          <p:nvPr>
            <p:ph idx="1"/>
          </p:nvPr>
        </p:nvSpPr>
        <p:spPr>
          <a:xfrm>
            <a:off x="677334" y="2160590"/>
            <a:ext cx="8596668" cy="2344034"/>
          </a:xfrm>
        </p:spPr>
        <p:txBody>
          <a:bodyPr/>
          <a:lstStyle/>
          <a:p>
            <a:pPr marL="0" marR="0">
              <a:lnSpc>
                <a:spcPts val="2250"/>
              </a:lnSpc>
              <a:spcBef>
                <a:spcPts val="0"/>
              </a:spcBef>
              <a:spcAft>
                <a:spcPts val="0"/>
              </a:spcAft>
            </a:pPr>
            <a:r>
              <a:rPr lang="en-IN" sz="1800" u="sng" dirty="0">
                <a:solidFill>
                  <a:srgbClr val="475262"/>
                </a:solidFill>
                <a:effectLst/>
                <a:latin typeface="Copperplate Gothic Bold" panose="020E0705020206020404" pitchFamily="34" charset="0"/>
                <a:ea typeface="Times New Roman" panose="02020603050405020304" pitchFamily="18" charset="0"/>
                <a:cs typeface="Times New Roman" panose="02020603050405020304" pitchFamily="18" charset="0"/>
              </a:rPr>
              <a:t>:</a:t>
            </a:r>
            <a:r>
              <a:rPr lang="en-IN" sz="1800" dirty="0">
                <a:solidFill>
                  <a:srgbClr val="475262"/>
                </a:solidFill>
                <a:effectLst/>
                <a:latin typeface="Helvetica" panose="020B0604020202020204" pitchFamily="34" charset="0"/>
                <a:ea typeface="Times New Roman" panose="02020603050405020304" pitchFamily="18" charset="0"/>
                <a:cs typeface="Times New Roman" panose="02020603050405020304" pitchFamily="18" charset="0"/>
              </a:rPr>
              <a:t> </a:t>
            </a:r>
            <a:r>
              <a:rPr lang="en-IN" sz="1800" dirty="0">
                <a:solidFill>
                  <a:srgbClr val="475262"/>
                </a:solidFill>
                <a:effectLst/>
                <a:latin typeface="Berlin Sans FB" panose="020E0602020502020306" pitchFamily="34" charset="0"/>
                <a:ea typeface="Times New Roman" panose="02020603050405020304" pitchFamily="18" charset="0"/>
                <a:cs typeface="Times New Roman" panose="02020603050405020304" pitchFamily="18" charset="0"/>
              </a:rPr>
              <a:t>You start with $1,000 and have an interest rate of 10%. You work out the interest rate for the first period and add it to the total. Calculate the interest for the next period and so on.</a:t>
            </a:r>
            <a:endParaRPr lang="en-US" sz="1800" dirty="0">
              <a:effectLst/>
              <a:latin typeface="Calibri" panose="020F0502020204030204" pitchFamily="34" charset="0"/>
              <a:ea typeface="Times New Roman" panose="02020603050405020304" pitchFamily="18" charset="0"/>
              <a:cs typeface="Mangal" panose="02040503050203030202" pitchFamily="18" charset="0"/>
            </a:endParaRPr>
          </a:p>
          <a:p>
            <a:pPr marL="0" marR="0">
              <a:lnSpc>
                <a:spcPts val="2250"/>
              </a:lnSpc>
              <a:spcBef>
                <a:spcPts val="0"/>
              </a:spcBef>
              <a:spcAft>
                <a:spcPts val="0"/>
              </a:spcAft>
            </a:pPr>
            <a:r>
              <a:rPr lang="en-IN" sz="1800" dirty="0">
                <a:solidFill>
                  <a:srgbClr val="475262"/>
                </a:solidFill>
                <a:effectLst/>
                <a:latin typeface="Berlin Sans FB" panose="020E0602020502020306" pitchFamily="34" charset="0"/>
                <a:ea typeface="Times New Roman" panose="02020603050405020304" pitchFamily="18" charset="0"/>
                <a:cs typeface="Times New Roman" panose="02020603050405020304" pitchFamily="18" charset="0"/>
              </a:rPr>
              <a:t>$1000 x 10%= 100 $1,100 x 10%= 110 $1,210 and so on</a:t>
            </a:r>
            <a:endParaRPr lang="en-US" sz="1800" dirty="0">
              <a:effectLst/>
              <a:latin typeface="Calibri" panose="020F0502020204030204" pitchFamily="34" charset="0"/>
              <a:ea typeface="Times New Roman" panose="02020603050405020304" pitchFamily="18" charset="0"/>
              <a:cs typeface="Mangal" panose="02040503050203030202" pitchFamily="18" charset="0"/>
            </a:endParaRPr>
          </a:p>
          <a:p>
            <a:pPr marL="0" marR="0">
              <a:lnSpc>
                <a:spcPts val="2250"/>
              </a:lnSpc>
              <a:spcBef>
                <a:spcPts val="0"/>
              </a:spcBef>
              <a:spcAft>
                <a:spcPts val="0"/>
              </a:spcAft>
            </a:pPr>
            <a:r>
              <a:rPr lang="en-IN" sz="1800" dirty="0">
                <a:solidFill>
                  <a:srgbClr val="475262"/>
                </a:solidFill>
                <a:effectLst/>
                <a:latin typeface="Berlin Sans FB" panose="020E0602020502020306" pitchFamily="34" charset="0"/>
                <a:ea typeface="Times New Roman" panose="02020603050405020304" pitchFamily="18" charset="0"/>
                <a:cs typeface="Times New Roman" panose="02020603050405020304" pitchFamily="18" charset="0"/>
              </a:rPr>
              <a:t>Therefore in the equation FV= P( 1+ r)^y</a:t>
            </a:r>
            <a:endParaRPr lang="en-US" sz="1800" dirty="0">
              <a:effectLst/>
              <a:latin typeface="Calibri" panose="020F0502020204030204" pitchFamily="34" charset="0"/>
              <a:ea typeface="Times New Roman" panose="02020603050405020304" pitchFamily="18" charset="0"/>
              <a:cs typeface="Mangal" panose="02040503050203030202" pitchFamily="18" charset="0"/>
            </a:endParaRPr>
          </a:p>
          <a:p>
            <a:pPr marL="0" marR="0">
              <a:lnSpc>
                <a:spcPts val="2250"/>
              </a:lnSpc>
              <a:spcBef>
                <a:spcPts val="0"/>
              </a:spcBef>
              <a:spcAft>
                <a:spcPts val="0"/>
              </a:spcAft>
            </a:pPr>
            <a:r>
              <a:rPr lang="en-IN" sz="1800" dirty="0">
                <a:solidFill>
                  <a:srgbClr val="475262"/>
                </a:solidFill>
                <a:effectLst/>
                <a:latin typeface="Berlin Sans FB" panose="020E0602020502020306" pitchFamily="34" charset="0"/>
                <a:ea typeface="Times New Roman" panose="02020603050405020304" pitchFamily="18" charset="0"/>
                <a:cs typeface="Times New Roman" panose="02020603050405020304" pitchFamily="18" charset="0"/>
              </a:rPr>
              <a:t>P=1000 r= 0.1 and y= 1 (for the 1st period) 2 (for the second period) etc.</a:t>
            </a:r>
            <a:endParaRPr lang="en-US" sz="1800" dirty="0">
              <a:effectLst/>
              <a:latin typeface="Calibri" panose="020F0502020204030204" pitchFamily="34" charset="0"/>
              <a:ea typeface="Times New Roman" panose="02020603050405020304" pitchFamily="18" charset="0"/>
              <a:cs typeface="Mangal" panose="02040503050203030202" pitchFamily="18" charset="0"/>
            </a:endParaRPr>
          </a:p>
          <a:p>
            <a:pPr marL="0" marR="0">
              <a:lnSpc>
                <a:spcPts val="2250"/>
              </a:lnSpc>
              <a:spcBef>
                <a:spcPts val="0"/>
              </a:spcBef>
              <a:spcAft>
                <a:spcPts val="0"/>
              </a:spcAft>
            </a:pPr>
            <a:r>
              <a:rPr lang="en-IN" sz="1800" b="1" dirty="0">
                <a:solidFill>
                  <a:srgbClr val="475262"/>
                </a:solidFill>
                <a:effectLst/>
                <a:latin typeface="Arial Black" panose="020B0A04020102020204" pitchFamily="34" charset="0"/>
                <a:ea typeface="Times New Roman" panose="02020603050405020304" pitchFamily="18" charset="0"/>
                <a:cs typeface="Times New Roman" panose="02020603050405020304" pitchFamily="18" charset="0"/>
              </a:rPr>
              <a:t>Total= 1,000 ( 1 + 0.10) ^y</a:t>
            </a:r>
            <a:endParaRPr lang="en-US" sz="1800" dirty="0">
              <a:effectLst/>
              <a:latin typeface="Calibri" panose="020F0502020204030204" pitchFamily="34" charset="0"/>
              <a:ea typeface="Times New Roman" panose="02020603050405020304" pitchFamily="18" charset="0"/>
              <a:cs typeface="Mangal" panose="02040503050203030202" pitchFamily="18" charset="0"/>
            </a:endParaRPr>
          </a:p>
          <a:p>
            <a:endParaRPr lang="en-US" dirty="0"/>
          </a:p>
        </p:txBody>
      </p:sp>
    </p:spTree>
    <p:extLst>
      <p:ext uri="{BB962C8B-B14F-4D97-AF65-F5344CB8AC3E}">
        <p14:creationId xmlns:p14="http://schemas.microsoft.com/office/powerpoint/2010/main" val="2449918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8A93D-6FC2-44B8-BD44-F7AF45A42351}"/>
              </a:ext>
            </a:extLst>
          </p:cNvPr>
          <p:cNvSpPr>
            <a:spLocks noGrp="1"/>
          </p:cNvSpPr>
          <p:nvPr>
            <p:ph type="ctrTitle"/>
          </p:nvPr>
        </p:nvSpPr>
        <p:spPr>
          <a:xfrm>
            <a:off x="1283369" y="265714"/>
            <a:ext cx="9144000" cy="619810"/>
          </a:xfrm>
        </p:spPr>
        <p:txBody>
          <a:bodyPr>
            <a:normAutofit/>
          </a:bodyPr>
          <a:lstStyle/>
          <a:p>
            <a:r>
              <a:rPr lang="en-US" sz="3200" dirty="0">
                <a:latin typeface="Algerian" panose="04020705040A02060702" pitchFamily="82" charset="0"/>
              </a:rPr>
              <a:t>METHOD TO CALCULATE ACCURED INTEREST?</a:t>
            </a:r>
          </a:p>
        </p:txBody>
      </p:sp>
      <p:sp>
        <p:nvSpPr>
          <p:cNvPr id="3" name="Subtitle 2">
            <a:extLst>
              <a:ext uri="{FF2B5EF4-FFF2-40B4-BE49-F238E27FC236}">
                <a16:creationId xmlns:a16="http://schemas.microsoft.com/office/drawing/2014/main" id="{C3FE7CA1-EAD9-458C-A909-0EEA95C866E5}"/>
              </a:ext>
            </a:extLst>
          </p:cNvPr>
          <p:cNvSpPr>
            <a:spLocks noGrp="1"/>
          </p:cNvSpPr>
          <p:nvPr>
            <p:ph type="subTitle" idx="1"/>
          </p:nvPr>
        </p:nvSpPr>
        <p:spPr>
          <a:xfrm>
            <a:off x="1524000" y="1058781"/>
            <a:ext cx="9144000" cy="4764504"/>
          </a:xfrm>
        </p:spPr>
        <p:txBody>
          <a:bodyPr>
            <a:normAutofit lnSpcReduction="10000"/>
          </a:bodyPr>
          <a:lstStyle/>
          <a:p>
            <a:pPr algn="l" fontAlgn="base"/>
            <a:r>
              <a:rPr lang="en-US" b="0" i="0" dirty="0">
                <a:solidFill>
                  <a:srgbClr val="383838"/>
                </a:solidFill>
                <a:effectLst/>
                <a:latin typeface="ProximaNovaRegular"/>
              </a:rPr>
              <a:t>When minimum payments on a credit card needs to be computed, calculus is the method used. Credit card companies use the differential type of calculus to calculate this amount. There are several variables that go into the calculation because it is calculated by the amount of money that is due by a certain time (usually the due date that is listed on the bill). Add on to that the interest rate given and it becomes a complicated task. With all the changing parts, interest rates and available balances, the calculation has to be done simultaneously in order to provide the customer with an accurate minimum balance.</a:t>
            </a:r>
          </a:p>
          <a:p>
            <a:pPr algn="l" fontAlgn="base"/>
            <a:r>
              <a:rPr lang="en-US" b="0" i="0" dirty="0">
                <a:solidFill>
                  <a:srgbClr val="383838"/>
                </a:solidFill>
                <a:effectLst/>
                <a:latin typeface="ProximaNovaRegular"/>
              </a:rPr>
              <a:t>The calculation that is used to determine the minimum payment starts with determining the interest that has accrued since the last payment, or over the month. To calculate the amount of interest, the following calculation is done:</a:t>
            </a:r>
          </a:p>
          <a:p>
            <a:pPr algn="l" fontAlgn="base"/>
            <a:r>
              <a:rPr lang="en-US" b="0" i="0" dirty="0">
                <a:solidFill>
                  <a:srgbClr val="FF0000"/>
                </a:solidFill>
                <a:effectLst/>
                <a:latin typeface="ProximaNovaRegular"/>
              </a:rPr>
              <a:t>Accrued interest = Beginning balance * (interest rate/12)</a:t>
            </a:r>
          </a:p>
          <a:p>
            <a:pPr algn="l" fontAlgn="base"/>
            <a:r>
              <a:rPr lang="en-US" b="0" i="0" dirty="0">
                <a:solidFill>
                  <a:srgbClr val="383838"/>
                </a:solidFill>
                <a:effectLst/>
                <a:latin typeface="ProximaNovaRegular"/>
              </a:rPr>
              <a:t>The 12 in the calculation represents the number of months in a year. So, if you have a beginning balance of 5,400 and an interest rate of 9.75%, the accrued interest for the month would be $43.88. Once that amount is calculated, then we can find out what the minimum payment is. After establishing the credit and signing up with the credit card company, a minimum monthly payment was set for what absolutely have to be paid on the card each month even if you used it that month or not. Most of the time, this amount is pretty small; $20 is what is usually set.</a:t>
            </a:r>
          </a:p>
          <a:p>
            <a:pPr algn="l" fontAlgn="base"/>
            <a:endParaRPr lang="en-US" b="0" i="0" dirty="0">
              <a:solidFill>
                <a:srgbClr val="FF0000"/>
              </a:solidFill>
              <a:effectLst/>
              <a:latin typeface="ProximaNovaRegular"/>
            </a:endParaRPr>
          </a:p>
          <a:p>
            <a:endParaRPr lang="en-US" dirty="0"/>
          </a:p>
        </p:txBody>
      </p:sp>
    </p:spTree>
    <p:extLst>
      <p:ext uri="{BB962C8B-B14F-4D97-AF65-F5344CB8AC3E}">
        <p14:creationId xmlns:p14="http://schemas.microsoft.com/office/powerpoint/2010/main" val="3592487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73002-77E9-419A-BE52-B97D88E415A7}"/>
              </a:ext>
            </a:extLst>
          </p:cNvPr>
          <p:cNvSpPr>
            <a:spLocks noGrp="1"/>
          </p:cNvSpPr>
          <p:nvPr>
            <p:ph type="title"/>
          </p:nvPr>
        </p:nvSpPr>
        <p:spPr>
          <a:xfrm>
            <a:off x="677334" y="609599"/>
            <a:ext cx="8596668" cy="910976"/>
          </a:xfrm>
        </p:spPr>
        <p:txBody>
          <a:bodyPr>
            <a:normAutofit fontScale="90000"/>
          </a:bodyPr>
          <a:lstStyle/>
          <a:p>
            <a:r>
              <a:rPr lang="en-US" dirty="0">
                <a:latin typeface="Algerian" panose="04020705040A02060702" pitchFamily="82" charset="0"/>
              </a:rPr>
              <a:t>METHOD TO CALCULATE MINIMUM PAYMENT</a:t>
            </a:r>
            <a:br>
              <a:rPr lang="en-US" dirty="0">
                <a:latin typeface="Algerian" panose="04020705040A02060702" pitchFamily="82" charset="0"/>
              </a:rPr>
            </a:br>
            <a:endParaRPr lang="en-US" dirty="0">
              <a:latin typeface="Algerian" panose="04020705040A02060702" pitchFamily="82" charset="0"/>
            </a:endParaRPr>
          </a:p>
        </p:txBody>
      </p:sp>
      <p:sp>
        <p:nvSpPr>
          <p:cNvPr id="3" name="Content Placeholder 2">
            <a:extLst>
              <a:ext uri="{FF2B5EF4-FFF2-40B4-BE49-F238E27FC236}">
                <a16:creationId xmlns:a16="http://schemas.microsoft.com/office/drawing/2014/main" id="{019291C2-BB44-4BD6-B986-E69B2260001D}"/>
              </a:ext>
            </a:extLst>
          </p:cNvPr>
          <p:cNvSpPr>
            <a:spLocks noGrp="1"/>
          </p:cNvSpPr>
          <p:nvPr>
            <p:ph idx="1"/>
          </p:nvPr>
        </p:nvSpPr>
        <p:spPr>
          <a:xfrm>
            <a:off x="677334" y="2170215"/>
            <a:ext cx="8596668" cy="1930148"/>
          </a:xfrm>
        </p:spPr>
        <p:txBody>
          <a:bodyPr>
            <a:normAutofit/>
          </a:bodyPr>
          <a:lstStyle/>
          <a:p>
            <a:pPr algn="l" fontAlgn="base"/>
            <a:r>
              <a:rPr lang="en-US" b="0" i="0" dirty="0">
                <a:solidFill>
                  <a:srgbClr val="FF0000"/>
                </a:solidFill>
                <a:effectLst/>
                <a:latin typeface="ProximaNovaRegular"/>
              </a:rPr>
              <a:t>=MAX(Minimum month payment, interest + minimum monthly payment)</a:t>
            </a:r>
          </a:p>
          <a:p>
            <a:pPr algn="l" fontAlgn="base"/>
            <a:r>
              <a:rPr lang="en-US" b="0" i="0" dirty="0">
                <a:solidFill>
                  <a:srgbClr val="383838"/>
                </a:solidFill>
                <a:effectLst/>
                <a:latin typeface="ProximaNovaRegular"/>
              </a:rPr>
              <a:t>This means that if the interested accrued added to the minimum monthly payment is less that the set minimum monthly payment, then the largest amount must be paid. For instance, take the problem above. The minimum payment is $20 and the interest is $43.88; those two added together would be $63.88. Based on this problem, the minimum payment would be $63.88 because it is the larger amount.</a:t>
            </a:r>
          </a:p>
          <a:p>
            <a:endParaRPr lang="en-US" dirty="0"/>
          </a:p>
        </p:txBody>
      </p:sp>
    </p:spTree>
    <p:extLst>
      <p:ext uri="{BB962C8B-B14F-4D97-AF65-F5344CB8AC3E}">
        <p14:creationId xmlns:p14="http://schemas.microsoft.com/office/powerpoint/2010/main" val="31307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EDA0B-CDDD-48C8-849E-E7334397E576}"/>
              </a:ext>
            </a:extLst>
          </p:cNvPr>
          <p:cNvSpPr>
            <a:spLocks noGrp="1"/>
          </p:cNvSpPr>
          <p:nvPr>
            <p:ph type="title"/>
          </p:nvPr>
        </p:nvSpPr>
        <p:spPr>
          <a:xfrm>
            <a:off x="677334" y="609600"/>
            <a:ext cx="8596668" cy="680185"/>
          </a:xfrm>
        </p:spPr>
        <p:txBody>
          <a:bodyPr>
            <a:normAutofit/>
          </a:bodyPr>
          <a:lstStyle/>
          <a:p>
            <a:pPr algn="ctr"/>
            <a:r>
              <a:rPr lang="en-US" sz="3200" dirty="0">
                <a:latin typeface="Algerian" panose="04020705040A02060702" pitchFamily="82" charset="0"/>
              </a:rPr>
              <a:t>Prepared By:</a:t>
            </a:r>
          </a:p>
        </p:txBody>
      </p:sp>
      <p:sp>
        <p:nvSpPr>
          <p:cNvPr id="3" name="Content Placeholder 2">
            <a:extLst>
              <a:ext uri="{FF2B5EF4-FFF2-40B4-BE49-F238E27FC236}">
                <a16:creationId xmlns:a16="http://schemas.microsoft.com/office/drawing/2014/main" id="{CC0EC555-7EB8-4AFF-B87E-02A31D4BA494}"/>
              </a:ext>
            </a:extLst>
          </p:cNvPr>
          <p:cNvSpPr>
            <a:spLocks noGrp="1"/>
          </p:cNvSpPr>
          <p:nvPr>
            <p:ph idx="1"/>
          </p:nvPr>
        </p:nvSpPr>
        <p:spPr>
          <a:xfrm>
            <a:off x="677334" y="2093213"/>
            <a:ext cx="8596668" cy="2844548"/>
          </a:xfrm>
        </p:spPr>
        <p:txBody>
          <a:bodyPr>
            <a:normAutofit/>
          </a:bodyPr>
          <a:lstStyle/>
          <a:p>
            <a:r>
              <a:rPr lang="en-US" dirty="0">
                <a:latin typeface="Berlin Sans FB" panose="020E0602020502020306" pitchFamily="34" charset="0"/>
              </a:rPr>
              <a:t>JAINAM JAIN (ROLL NO. 31)</a:t>
            </a:r>
          </a:p>
          <a:p>
            <a:r>
              <a:rPr lang="en-US" dirty="0">
                <a:latin typeface="Berlin Sans FB" panose="020E0602020502020306" pitchFamily="34" charset="0"/>
              </a:rPr>
              <a:t>LITTLE JAIN (ROLL NO. 32)</a:t>
            </a:r>
          </a:p>
          <a:p>
            <a:r>
              <a:rPr lang="en-US" dirty="0">
                <a:latin typeface="Berlin Sans FB" panose="020E0602020502020306" pitchFamily="34" charset="0"/>
              </a:rPr>
              <a:t>NEHUL JAIN (ROLL NO. 33)</a:t>
            </a:r>
          </a:p>
          <a:p>
            <a:r>
              <a:rPr lang="en-US" dirty="0">
                <a:latin typeface="Berlin Sans FB" panose="020E0602020502020306" pitchFamily="34" charset="0"/>
              </a:rPr>
              <a:t>ROHIT JAIN (ROLL NO. 34)</a:t>
            </a:r>
          </a:p>
          <a:p>
            <a:r>
              <a:rPr lang="en-US" dirty="0">
                <a:latin typeface="Berlin Sans FB" panose="020E0602020502020306" pitchFamily="34" charset="0"/>
              </a:rPr>
              <a:t>SANSKAR JAISWAL (ROLL NO. 35)</a:t>
            </a:r>
          </a:p>
          <a:p>
            <a:r>
              <a:rPr lang="en-US" dirty="0">
                <a:latin typeface="Berlin Sans FB" panose="020E0602020502020306" pitchFamily="34" charset="0"/>
              </a:rPr>
              <a:t>JEET JEJURIKAR( ROLL NO. 36)</a:t>
            </a:r>
          </a:p>
          <a:p>
            <a:r>
              <a:rPr lang="en-US" dirty="0">
                <a:latin typeface="Berlin Sans FB" panose="020E0602020502020306" pitchFamily="34" charset="0"/>
              </a:rPr>
              <a:t>DEVANSHU JINDAL ( ROLL NO. 37)</a:t>
            </a:r>
          </a:p>
          <a:p>
            <a:endParaRPr lang="en-US" dirty="0"/>
          </a:p>
        </p:txBody>
      </p:sp>
    </p:spTree>
    <p:extLst>
      <p:ext uri="{BB962C8B-B14F-4D97-AF65-F5344CB8AC3E}">
        <p14:creationId xmlns:p14="http://schemas.microsoft.com/office/powerpoint/2010/main" val="169796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5AD11-9BF5-498F-BAD4-BCA568A3CDA8}"/>
              </a:ext>
            </a:extLst>
          </p:cNvPr>
          <p:cNvSpPr>
            <a:spLocks noGrp="1"/>
          </p:cNvSpPr>
          <p:nvPr>
            <p:ph type="title"/>
          </p:nvPr>
        </p:nvSpPr>
        <p:spPr>
          <a:xfrm>
            <a:off x="840964" y="2303646"/>
            <a:ext cx="8596668" cy="1320800"/>
          </a:xfrm>
        </p:spPr>
        <p:txBody>
          <a:bodyPr>
            <a:normAutofit/>
          </a:bodyPr>
          <a:lstStyle/>
          <a:p>
            <a:pPr algn="ctr"/>
            <a:r>
              <a:rPr lang="en-US" sz="6600" dirty="0">
                <a:latin typeface="Algerian" panose="04020705040A02060702" pitchFamily="82" charset="0"/>
              </a:rPr>
              <a:t>THANK YOU</a:t>
            </a:r>
          </a:p>
        </p:txBody>
      </p:sp>
    </p:spTree>
    <p:extLst>
      <p:ext uri="{BB962C8B-B14F-4D97-AF65-F5344CB8AC3E}">
        <p14:creationId xmlns:p14="http://schemas.microsoft.com/office/powerpoint/2010/main" val="193073505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39</TotalTime>
  <Words>966</Words>
  <Application>Microsoft Office PowerPoint</Application>
  <PresentationFormat>Widescreen</PresentationFormat>
  <Paragraphs>35</Paragraphs>
  <Slides>9</Slides>
  <Notes>1</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9</vt:i4>
      </vt:variant>
    </vt:vector>
  </HeadingPairs>
  <TitlesOfParts>
    <vt:vector size="22" baseType="lpstr">
      <vt:lpstr>Algerian</vt:lpstr>
      <vt:lpstr>Arial</vt:lpstr>
      <vt:lpstr>Arial Black</vt:lpstr>
      <vt:lpstr>Berlin Sans FB</vt:lpstr>
      <vt:lpstr>Book Antiqua</vt:lpstr>
      <vt:lpstr>Calibri</vt:lpstr>
      <vt:lpstr>Copperplate Gothic Bold</vt:lpstr>
      <vt:lpstr>Helvetica</vt:lpstr>
      <vt:lpstr>Open Sans</vt:lpstr>
      <vt:lpstr>ProximaNovaRegular</vt:lpstr>
      <vt:lpstr>Trebuchet MS</vt:lpstr>
      <vt:lpstr>Wingdings 3</vt:lpstr>
      <vt:lpstr>Facet</vt:lpstr>
      <vt:lpstr>PowerPoint Presentation</vt:lpstr>
      <vt:lpstr>WHAT IS CALCULUS? </vt:lpstr>
      <vt:lpstr>PowerPoint Presentation</vt:lpstr>
      <vt:lpstr>HOW CREDIT CARD COMPANIES USE CALCULUS?                                                                                                    </vt:lpstr>
      <vt:lpstr>USE OF DIFFERENTIAL CALCULUS</vt:lpstr>
      <vt:lpstr>METHOD TO CALCULATE ACCURED INTEREST?</vt:lpstr>
      <vt:lpstr>METHOD TO CALCULATE MINIMUM PAYMENT </vt:lpstr>
      <vt:lpstr>Prepared By:</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CREDIT CARD COMPANIES USE CALCUAS?</dc:title>
  <dc:creator>Devanshu Jindal</dc:creator>
  <cp:lastModifiedBy>Devanshu Jindal</cp:lastModifiedBy>
  <cp:revision>5</cp:revision>
  <dcterms:created xsi:type="dcterms:W3CDTF">2022-01-03T12:14:02Z</dcterms:created>
  <dcterms:modified xsi:type="dcterms:W3CDTF">2022-01-04T11:14:27Z</dcterms:modified>
</cp:coreProperties>
</file>