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28" r:id="rId4"/>
  </p:sldMasterIdLst>
  <p:notesMasterIdLst>
    <p:notesMasterId r:id="rId25"/>
  </p:notesMasterIdLst>
  <p:handoutMasterIdLst>
    <p:handoutMasterId r:id="rId26"/>
  </p:handoutMasterIdLst>
  <p:sldIdLst>
    <p:sldId id="256" r:id="rId5"/>
    <p:sldId id="257" r:id="rId6"/>
    <p:sldId id="258"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6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97" d="100"/>
          <a:sy n="97" d="100"/>
        </p:scale>
        <p:origin x="82" y="106"/>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hyperlink" Target="http://pngimg.com/download/91464" TargetMode="External"/><Relationship Id="rId13"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hyperlink" Target="http://www.pngall.com/s-letter-png" TargetMode="External"/><Relationship Id="rId2" Type="http://schemas.openxmlformats.org/officeDocument/2006/relationships/hyperlink" Target="https://www.reflectionsofthevoid.com/2018/10/links-of-day-18102018-rust-conf-2018.html" TargetMode="External"/><Relationship Id="rId16" Type="http://schemas.openxmlformats.org/officeDocument/2006/relationships/hyperlink" Target="http://riadzany.blogspot.com/2017/01/fez-forecast-african-weather.html" TargetMode="External"/><Relationship Id="rId1" Type="http://schemas.openxmlformats.org/officeDocument/2006/relationships/image" Target="../media/image3.jpg"/><Relationship Id="rId6" Type="http://schemas.openxmlformats.org/officeDocument/2006/relationships/hyperlink" Target="https://commons.wikimedia.org/wiki/File:Israel_elections_statistics.svg" TargetMode="Externa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hyperlink" Target="http://www.sthda.com/english/articles/40-regression-analysis/167-simple-linear-regression-in-r/" TargetMode="External"/><Relationship Id="rId4" Type="http://schemas.openxmlformats.org/officeDocument/2006/relationships/hyperlink" Target="https://library.duke.edu/data/about" TargetMode="External"/><Relationship Id="rId9" Type="http://schemas.openxmlformats.org/officeDocument/2006/relationships/image" Target="../media/image7.png"/><Relationship Id="rId14" Type="http://schemas.openxmlformats.org/officeDocument/2006/relationships/hyperlink" Target="https://researchleap.com/challenges-implementation-performance-management-system-namibian-public-sector/"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pngimg.com/download/91464" TargetMode="External"/><Relationship Id="rId13"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hyperlink" Target="http://www.pngall.com/s-letter-png" TargetMode="External"/><Relationship Id="rId2" Type="http://schemas.openxmlformats.org/officeDocument/2006/relationships/hyperlink" Target="https://www.reflectionsofthevoid.com/2018/10/links-of-day-18102018-rust-conf-2018.html" TargetMode="External"/><Relationship Id="rId16" Type="http://schemas.openxmlformats.org/officeDocument/2006/relationships/hyperlink" Target="http://riadzany.blogspot.com/2017/01/fez-forecast-african-weather.html" TargetMode="External"/><Relationship Id="rId1" Type="http://schemas.openxmlformats.org/officeDocument/2006/relationships/image" Target="../media/image3.jpg"/><Relationship Id="rId6" Type="http://schemas.openxmlformats.org/officeDocument/2006/relationships/hyperlink" Target="https://commons.wikimedia.org/wiki/File:Israel_elections_statistics.svg" TargetMode="Externa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hyperlink" Target="http://www.sthda.com/english/articles/40-regression-analysis/167-simple-linear-regression-in-r/" TargetMode="External"/><Relationship Id="rId4" Type="http://schemas.openxmlformats.org/officeDocument/2006/relationships/hyperlink" Target="https://library.duke.edu/data/about" TargetMode="External"/><Relationship Id="rId9" Type="http://schemas.openxmlformats.org/officeDocument/2006/relationships/image" Target="../media/image7.png"/><Relationship Id="rId14" Type="http://schemas.openxmlformats.org/officeDocument/2006/relationships/hyperlink" Target="https://researchleap.com/challenges-implementation-performance-management-system-namibian-public-sector/"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B432F4-5FDB-4518-9272-2F3934AC6AA2}" type="doc">
      <dgm:prSet loTypeId="urn:microsoft.com/office/officeart/2018/2/layout/IconVerticalSolidList" loCatId="icon" qsTypeId="urn:microsoft.com/office/officeart/2005/8/quickstyle/3d4" qsCatId="3D" csTypeId="urn:microsoft.com/office/officeart/2018/5/colors/Iconchunking_neutralbg_colorful1" csCatId="colorful" phldr="1"/>
      <dgm:spPr/>
      <dgm:t>
        <a:bodyPr/>
        <a:lstStyle/>
        <a:p>
          <a:endParaRPr lang="en-US"/>
        </a:p>
      </dgm:t>
    </dgm:pt>
    <dgm:pt modelId="{B633A646-2062-4841-AF18-847B074C6716}">
      <dgm:prSet/>
      <dgm:spPr/>
      <dgm:t>
        <a:bodyPr/>
        <a:lstStyle/>
        <a:p>
          <a:pPr>
            <a:lnSpc>
              <a:spcPct val="100000"/>
            </a:lnSpc>
          </a:pPr>
          <a:r>
            <a:rPr lang="en-US" noProof="0" dirty="0">
              <a:effectLst>
                <a:glow rad="152400">
                  <a:schemeClr val="bg1">
                    <a:alpha val="19000"/>
                  </a:schemeClr>
                </a:glow>
              </a:effectLst>
            </a:rPr>
            <a:t>Collecting data</a:t>
          </a:r>
        </a:p>
      </dgm:t>
    </dgm:pt>
    <dgm:pt modelId="{DB4A5689-BD48-4D3D-8017-D1E3C49B0DDB}" type="parTrans" cxnId="{56ADA02B-9055-4F39-B74D-2D556F11DDB6}">
      <dgm:prSet/>
      <dgm:spPr/>
      <dgm:t>
        <a:bodyPr/>
        <a:lstStyle/>
        <a:p>
          <a:endParaRPr lang="en-US" noProof="0">
            <a:solidFill>
              <a:schemeClr val="bg1"/>
            </a:solidFill>
            <a:effectLst>
              <a:glow rad="152400">
                <a:schemeClr val="bg1">
                  <a:alpha val="19000"/>
                </a:schemeClr>
              </a:glow>
            </a:effectLst>
          </a:endParaRPr>
        </a:p>
      </dgm:t>
    </dgm:pt>
    <dgm:pt modelId="{1397C75F-5FD8-4120-9A24-A246D042942B}" type="sibTrans" cxnId="{56ADA02B-9055-4F39-B74D-2D556F11DDB6}">
      <dgm:prSet/>
      <dgm:spPr/>
      <dgm:t>
        <a:bodyPr/>
        <a:lstStyle/>
        <a:p>
          <a:endParaRPr lang="en-US" noProof="0">
            <a:solidFill>
              <a:schemeClr val="bg1"/>
            </a:solidFill>
            <a:effectLst>
              <a:glow rad="152400">
                <a:schemeClr val="bg1">
                  <a:alpha val="19000"/>
                </a:schemeClr>
              </a:glow>
            </a:effectLst>
          </a:endParaRPr>
        </a:p>
      </dgm:t>
    </dgm:pt>
    <dgm:pt modelId="{14BC708E-A0A1-4102-88E4-E75128B4E51E}">
      <dgm:prSet/>
      <dgm:spPr/>
      <dgm:t>
        <a:bodyPr/>
        <a:lstStyle/>
        <a:p>
          <a:pPr>
            <a:lnSpc>
              <a:spcPct val="100000"/>
            </a:lnSpc>
          </a:pPr>
          <a:r>
            <a:rPr lang="en-US" noProof="0" dirty="0">
              <a:effectLst>
                <a:glow rad="152400">
                  <a:schemeClr val="bg1">
                    <a:alpha val="19000"/>
                  </a:schemeClr>
                </a:glow>
              </a:effectLst>
            </a:rPr>
            <a:t>Data cleaning</a:t>
          </a:r>
        </a:p>
      </dgm:t>
    </dgm:pt>
    <dgm:pt modelId="{CF221EFF-354A-47A9-A498-1F0BBF01ECB8}" type="parTrans" cxnId="{EB9839C5-F324-41C4-8950-5284E09FB71E}">
      <dgm:prSet/>
      <dgm:spPr/>
      <dgm:t>
        <a:bodyPr/>
        <a:lstStyle/>
        <a:p>
          <a:endParaRPr lang="en-US" noProof="0">
            <a:solidFill>
              <a:schemeClr val="bg1"/>
            </a:solidFill>
            <a:effectLst>
              <a:glow rad="152400">
                <a:schemeClr val="bg1">
                  <a:alpha val="19000"/>
                </a:schemeClr>
              </a:glow>
            </a:effectLst>
          </a:endParaRPr>
        </a:p>
      </dgm:t>
    </dgm:pt>
    <dgm:pt modelId="{7519C821-85FB-4CA3-BEB5-E4BFBC529B83}" type="sibTrans" cxnId="{EB9839C5-F324-41C4-8950-5284E09FB71E}">
      <dgm:prSet/>
      <dgm:spPr/>
      <dgm:t>
        <a:bodyPr/>
        <a:lstStyle/>
        <a:p>
          <a:endParaRPr lang="en-US" noProof="0">
            <a:solidFill>
              <a:schemeClr val="bg1"/>
            </a:solidFill>
            <a:effectLst>
              <a:glow rad="152400">
                <a:schemeClr val="bg1">
                  <a:alpha val="19000"/>
                </a:schemeClr>
              </a:glow>
            </a:effectLst>
          </a:endParaRPr>
        </a:p>
      </dgm:t>
    </dgm:pt>
    <dgm:pt modelId="{C6D21269-399B-4BA2-8621-C7B9DA1E1B8F}">
      <dgm:prSet/>
      <dgm:spPr/>
      <dgm:t>
        <a:bodyPr/>
        <a:lstStyle/>
        <a:p>
          <a:pPr>
            <a:lnSpc>
              <a:spcPct val="100000"/>
            </a:lnSpc>
          </a:pPr>
          <a:r>
            <a:rPr lang="en-US" noProof="0" dirty="0">
              <a:effectLst>
                <a:glow rad="152400">
                  <a:schemeClr val="bg1">
                    <a:alpha val="19000"/>
                  </a:schemeClr>
                </a:glow>
              </a:effectLst>
            </a:rPr>
            <a:t>Correlation Analysis</a:t>
          </a:r>
        </a:p>
      </dgm:t>
    </dgm:pt>
    <dgm:pt modelId="{AA3929B3-1058-4240-AD5D-9518D4976567}" type="parTrans" cxnId="{E4AD895B-72A4-4A6B-A7F4-C77A53EC51BC}">
      <dgm:prSet/>
      <dgm:spPr/>
      <dgm:t>
        <a:bodyPr/>
        <a:lstStyle/>
        <a:p>
          <a:endParaRPr lang="en-US" noProof="0">
            <a:solidFill>
              <a:schemeClr val="bg1"/>
            </a:solidFill>
            <a:effectLst>
              <a:glow rad="152400">
                <a:schemeClr val="bg1">
                  <a:alpha val="19000"/>
                </a:schemeClr>
              </a:glow>
            </a:effectLst>
          </a:endParaRPr>
        </a:p>
      </dgm:t>
    </dgm:pt>
    <dgm:pt modelId="{C79B0F2C-DDB4-44EB-89F7-717146B88B10}" type="sibTrans" cxnId="{E4AD895B-72A4-4A6B-A7F4-C77A53EC51BC}">
      <dgm:prSet/>
      <dgm:spPr/>
      <dgm:t>
        <a:bodyPr/>
        <a:lstStyle/>
        <a:p>
          <a:endParaRPr lang="en-US" noProof="0">
            <a:solidFill>
              <a:schemeClr val="bg1"/>
            </a:solidFill>
            <a:effectLst>
              <a:glow rad="152400">
                <a:schemeClr val="bg1">
                  <a:alpha val="19000"/>
                </a:schemeClr>
              </a:glow>
            </a:effectLst>
          </a:endParaRPr>
        </a:p>
      </dgm:t>
    </dgm:pt>
    <dgm:pt modelId="{68E3C77E-C939-4E82-AA7B-E0BC164DE32F}">
      <dgm:prSet/>
      <dgm:spPr/>
      <dgm:t>
        <a:bodyPr/>
        <a:lstStyle/>
        <a:p>
          <a:pPr>
            <a:lnSpc>
              <a:spcPct val="100000"/>
            </a:lnSpc>
          </a:pPr>
          <a:r>
            <a:rPr lang="en-IN" dirty="0"/>
            <a:t>Analyse data using central tendency</a:t>
          </a:r>
        </a:p>
      </dgm:t>
    </dgm:pt>
    <dgm:pt modelId="{9D3A0541-B40A-4316-A752-5BD7F7BACB1E}" type="parTrans" cxnId="{260793CE-4F68-4125-AFCC-0846982B43A8}">
      <dgm:prSet/>
      <dgm:spPr/>
      <dgm:t>
        <a:bodyPr/>
        <a:lstStyle/>
        <a:p>
          <a:endParaRPr lang="en-IN"/>
        </a:p>
      </dgm:t>
    </dgm:pt>
    <dgm:pt modelId="{97A76B45-06B0-4409-A2F7-9F81AD86ED11}" type="sibTrans" cxnId="{260793CE-4F68-4125-AFCC-0846982B43A8}">
      <dgm:prSet/>
      <dgm:spPr/>
      <dgm:t>
        <a:bodyPr/>
        <a:lstStyle/>
        <a:p>
          <a:endParaRPr lang="en-IN"/>
        </a:p>
      </dgm:t>
    </dgm:pt>
    <dgm:pt modelId="{705E056D-A070-452C-96F2-03A7F9A29157}">
      <dgm:prSet/>
      <dgm:spPr/>
      <dgm:t>
        <a:bodyPr/>
        <a:lstStyle/>
        <a:p>
          <a:pPr>
            <a:lnSpc>
              <a:spcPct val="100000"/>
            </a:lnSpc>
          </a:pPr>
          <a:r>
            <a:rPr lang="en-IN" dirty="0"/>
            <a:t>Linear Regression</a:t>
          </a:r>
        </a:p>
      </dgm:t>
    </dgm:pt>
    <dgm:pt modelId="{66679871-F738-45CA-991E-F4B4E7C9B82A}" type="parTrans" cxnId="{E126D070-9E3E-40D8-ACD9-8832738690A6}">
      <dgm:prSet/>
      <dgm:spPr/>
      <dgm:t>
        <a:bodyPr/>
        <a:lstStyle/>
        <a:p>
          <a:endParaRPr lang="en-IN"/>
        </a:p>
      </dgm:t>
    </dgm:pt>
    <dgm:pt modelId="{8FA92AC0-482E-4FE7-90AA-0EE60DE307DE}" type="sibTrans" cxnId="{E126D070-9E3E-40D8-ACD9-8832738690A6}">
      <dgm:prSet/>
      <dgm:spPr/>
      <dgm:t>
        <a:bodyPr/>
        <a:lstStyle/>
        <a:p>
          <a:endParaRPr lang="en-IN"/>
        </a:p>
      </dgm:t>
    </dgm:pt>
    <dgm:pt modelId="{6394DF96-576C-43D9-BCD2-43F2770045C2}">
      <dgm:prSet/>
      <dgm:spPr/>
      <dgm:t>
        <a:bodyPr/>
        <a:lstStyle/>
        <a:p>
          <a:pPr>
            <a:lnSpc>
              <a:spcPct val="100000"/>
            </a:lnSpc>
          </a:pPr>
          <a:r>
            <a:rPr lang="en-IN" dirty="0"/>
            <a:t>Statistical Testing</a:t>
          </a:r>
        </a:p>
      </dgm:t>
    </dgm:pt>
    <dgm:pt modelId="{55AE077E-E8FA-47C5-9C65-DD0B898748AB}" type="parTrans" cxnId="{B88A80EC-6EF9-4BB0-BDCA-B85BF7F3E68D}">
      <dgm:prSet/>
      <dgm:spPr/>
      <dgm:t>
        <a:bodyPr/>
        <a:lstStyle/>
        <a:p>
          <a:endParaRPr lang="en-IN"/>
        </a:p>
      </dgm:t>
    </dgm:pt>
    <dgm:pt modelId="{4E5209EC-3563-473A-B482-C267EDD8093F}" type="sibTrans" cxnId="{B88A80EC-6EF9-4BB0-BDCA-B85BF7F3E68D}">
      <dgm:prSet/>
      <dgm:spPr/>
      <dgm:t>
        <a:bodyPr/>
        <a:lstStyle/>
        <a:p>
          <a:endParaRPr lang="en-IN"/>
        </a:p>
      </dgm:t>
    </dgm:pt>
    <dgm:pt modelId="{319D84F7-FDD3-4830-B4E7-BF0B510AF923}">
      <dgm:prSet/>
      <dgm:spPr/>
      <dgm:t>
        <a:bodyPr/>
        <a:lstStyle/>
        <a:p>
          <a:pPr>
            <a:lnSpc>
              <a:spcPct val="100000"/>
            </a:lnSpc>
          </a:pPr>
          <a:r>
            <a:rPr lang="en-IN" dirty="0"/>
            <a:t>Performance Testing</a:t>
          </a:r>
        </a:p>
      </dgm:t>
    </dgm:pt>
    <dgm:pt modelId="{CF401A51-A373-4F23-9E06-D048F791B69D}" type="parTrans" cxnId="{96261407-56F6-4B03-83AC-CB0DCEF48A29}">
      <dgm:prSet/>
      <dgm:spPr/>
      <dgm:t>
        <a:bodyPr/>
        <a:lstStyle/>
        <a:p>
          <a:endParaRPr lang="en-IN"/>
        </a:p>
      </dgm:t>
    </dgm:pt>
    <dgm:pt modelId="{E8C93B42-B5DF-4F48-937A-FC13E0C656F8}" type="sibTrans" cxnId="{96261407-56F6-4B03-83AC-CB0DCEF48A29}">
      <dgm:prSet/>
      <dgm:spPr/>
      <dgm:t>
        <a:bodyPr/>
        <a:lstStyle/>
        <a:p>
          <a:endParaRPr lang="en-IN"/>
        </a:p>
      </dgm:t>
    </dgm:pt>
    <dgm:pt modelId="{5226D1E4-703F-4AD1-B914-57B86FC5911E}">
      <dgm:prSet/>
      <dgm:spPr/>
      <dgm:t>
        <a:bodyPr/>
        <a:lstStyle/>
        <a:p>
          <a:pPr>
            <a:lnSpc>
              <a:spcPct val="100000"/>
            </a:lnSpc>
          </a:pPr>
          <a:r>
            <a:rPr lang="en-IN" dirty="0"/>
            <a:t>Forecast</a:t>
          </a:r>
        </a:p>
      </dgm:t>
    </dgm:pt>
    <dgm:pt modelId="{4868AAA1-248C-4FAA-90D7-7B07848B645A}" type="parTrans" cxnId="{5C232604-B5F3-4F81-AF99-F38D75B5923A}">
      <dgm:prSet/>
      <dgm:spPr/>
      <dgm:t>
        <a:bodyPr/>
        <a:lstStyle/>
        <a:p>
          <a:endParaRPr lang="en-IN"/>
        </a:p>
      </dgm:t>
    </dgm:pt>
    <dgm:pt modelId="{8600D728-6D55-4D90-9D75-6FB072BFF510}" type="sibTrans" cxnId="{5C232604-B5F3-4F81-AF99-F38D75B5923A}">
      <dgm:prSet/>
      <dgm:spPr/>
      <dgm:t>
        <a:bodyPr/>
        <a:lstStyle/>
        <a:p>
          <a:endParaRPr lang="en-IN"/>
        </a:p>
      </dgm:t>
    </dgm:pt>
    <dgm:pt modelId="{D40A0249-41A7-44A6-A657-361E8C18FD42}" type="pres">
      <dgm:prSet presAssocID="{E1B432F4-5FDB-4518-9272-2F3934AC6AA2}" presName="root" presStyleCnt="0">
        <dgm:presLayoutVars>
          <dgm:dir/>
          <dgm:resizeHandles val="exact"/>
        </dgm:presLayoutVars>
      </dgm:prSet>
      <dgm:spPr/>
    </dgm:pt>
    <dgm:pt modelId="{7D1F47A2-8F6C-4C7F-B3B3-2100C986DE32}" type="pres">
      <dgm:prSet presAssocID="{B633A646-2062-4841-AF18-847B074C6716}" presName="compNode" presStyleCnt="0"/>
      <dgm:spPr/>
    </dgm:pt>
    <dgm:pt modelId="{EC4D957C-BFAC-446D-9573-48333BEC34E6}" type="pres">
      <dgm:prSet presAssocID="{B633A646-2062-4841-AF18-847B074C6716}" presName="bgRect" presStyleLbl="bgShp" presStyleIdx="0" presStyleCnt="8" custScaleY="105368"/>
      <dgm:spPr>
        <a:prstGeom prst="rect">
          <a:avLst/>
        </a:prstGeom>
      </dgm:spPr>
    </dgm:pt>
    <dgm:pt modelId="{BE6B2CCF-B717-4C6F-9115-44EF0ECE6018}" type="pres">
      <dgm:prSet presAssocID="{B633A646-2062-4841-AF18-847B074C6716}" presName="iconRect" presStyleLbl="node1" presStyleIdx="0" presStyleCnt="8" custScaleX="75132" custScaleY="75132"/>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dgm:spPr>
    </dgm:pt>
    <dgm:pt modelId="{95420642-092B-41B9-94FA-E0EC36F9AF7E}" type="pres">
      <dgm:prSet presAssocID="{B633A646-2062-4841-AF18-847B074C6716}" presName="spaceRect" presStyleCnt="0"/>
      <dgm:spPr/>
    </dgm:pt>
    <dgm:pt modelId="{C95AF6F0-F4DA-48FE-85EB-61ADFB42AA13}" type="pres">
      <dgm:prSet presAssocID="{B633A646-2062-4841-AF18-847B074C6716}" presName="parTx" presStyleLbl="revTx" presStyleIdx="0" presStyleCnt="8">
        <dgm:presLayoutVars>
          <dgm:chMax val="0"/>
          <dgm:chPref val="0"/>
        </dgm:presLayoutVars>
      </dgm:prSet>
      <dgm:spPr/>
    </dgm:pt>
    <dgm:pt modelId="{51DD96AA-8DD7-4B07-A561-5C9B41ACFA3C}" type="pres">
      <dgm:prSet presAssocID="{1397C75F-5FD8-4120-9A24-A246D042942B}" presName="sibTrans" presStyleCnt="0"/>
      <dgm:spPr/>
    </dgm:pt>
    <dgm:pt modelId="{38E06421-A6BB-4D10-8565-2812C2C5C6B3}" type="pres">
      <dgm:prSet presAssocID="{14BC708E-A0A1-4102-88E4-E75128B4E51E}" presName="compNode" presStyleCnt="0"/>
      <dgm:spPr/>
    </dgm:pt>
    <dgm:pt modelId="{79919C57-A32A-40F6-B106-B4E0CE644E4C}" type="pres">
      <dgm:prSet presAssocID="{14BC708E-A0A1-4102-88E4-E75128B4E51E}" presName="bgRect" presStyleLbl="bgShp" presStyleIdx="1" presStyleCnt="8" custAng="0" custScaleX="100000" custScaleY="106873" custLinFactNeighborX="-2" custLinFactNeighborY="-2275"/>
      <dgm:spPr>
        <a:xfrm>
          <a:off x="0" y="1760029"/>
          <a:ext cx="5607050" cy="1407541"/>
        </a:xfrm>
        <a:prstGeom prst="rect">
          <a:avLst/>
        </a:prstGeom>
      </dgm:spPr>
    </dgm:pt>
    <dgm:pt modelId="{99FDF55F-B3E9-423D-AD21-A6446C5D7455}" type="pres">
      <dgm:prSet presAssocID="{14BC708E-A0A1-4102-88E4-E75128B4E51E}" presName="iconRect" presStyleLbl="node1" presStyleIdx="1" presStyleCnt="8" custScaleX="75132" custScaleY="75132"/>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000" r="-1000"/>
          </a:stretch>
        </a:blipFill>
      </dgm:spPr>
    </dgm:pt>
    <dgm:pt modelId="{E98BD5F1-E6F1-491F-A8EE-6A9AD649521E}" type="pres">
      <dgm:prSet presAssocID="{14BC708E-A0A1-4102-88E4-E75128B4E51E}" presName="spaceRect" presStyleCnt="0"/>
      <dgm:spPr/>
    </dgm:pt>
    <dgm:pt modelId="{80F6AD63-74FB-40E4-9D40-4178AFD87F60}" type="pres">
      <dgm:prSet presAssocID="{14BC708E-A0A1-4102-88E4-E75128B4E51E}" presName="parTx" presStyleLbl="revTx" presStyleIdx="1" presStyleCnt="8">
        <dgm:presLayoutVars>
          <dgm:chMax val="0"/>
          <dgm:chPref val="0"/>
        </dgm:presLayoutVars>
      </dgm:prSet>
      <dgm:spPr/>
    </dgm:pt>
    <dgm:pt modelId="{1375F890-B8F8-4966-ABCD-B672FD4512B7}" type="pres">
      <dgm:prSet presAssocID="{7519C821-85FB-4CA3-BEB5-E4BFBC529B83}" presName="sibTrans" presStyleCnt="0"/>
      <dgm:spPr/>
    </dgm:pt>
    <dgm:pt modelId="{E10AF9C3-C1EA-47EE-88A2-A62812271BD0}" type="pres">
      <dgm:prSet presAssocID="{68E3C77E-C939-4E82-AA7B-E0BC164DE32F}" presName="compNode" presStyleCnt="0"/>
      <dgm:spPr/>
    </dgm:pt>
    <dgm:pt modelId="{369497D5-29A8-47EA-B2B3-12A87FB1AB85}" type="pres">
      <dgm:prSet presAssocID="{68E3C77E-C939-4E82-AA7B-E0BC164DE32F}" presName="bgRect" presStyleLbl="bgShp" presStyleIdx="2" presStyleCnt="8"/>
      <dgm:spPr/>
    </dgm:pt>
    <dgm:pt modelId="{AC5F4294-2B6E-4885-9816-214765E9F361}" type="pres">
      <dgm:prSet presAssocID="{68E3C77E-C939-4E82-AA7B-E0BC164DE32F}"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9000" r="-19000"/>
          </a:stretch>
        </a:blipFill>
      </dgm:spPr>
    </dgm:pt>
    <dgm:pt modelId="{CD915773-69E9-4284-8F99-F0163C1249E7}" type="pres">
      <dgm:prSet presAssocID="{68E3C77E-C939-4E82-AA7B-E0BC164DE32F}" presName="spaceRect" presStyleCnt="0"/>
      <dgm:spPr/>
    </dgm:pt>
    <dgm:pt modelId="{761E59C2-031D-447C-A4ED-E3C69D179175}" type="pres">
      <dgm:prSet presAssocID="{68E3C77E-C939-4E82-AA7B-E0BC164DE32F}" presName="parTx" presStyleLbl="revTx" presStyleIdx="2" presStyleCnt="8">
        <dgm:presLayoutVars>
          <dgm:chMax val="0"/>
          <dgm:chPref val="0"/>
        </dgm:presLayoutVars>
      </dgm:prSet>
      <dgm:spPr/>
    </dgm:pt>
    <dgm:pt modelId="{43A87D56-919E-4EDA-B6F3-951FB98E0C53}" type="pres">
      <dgm:prSet presAssocID="{97A76B45-06B0-4409-A2F7-9F81AD86ED11}" presName="sibTrans" presStyleCnt="0"/>
      <dgm:spPr/>
    </dgm:pt>
    <dgm:pt modelId="{9887B295-B446-4B8E-AEA4-76754DE9DD89}" type="pres">
      <dgm:prSet presAssocID="{C6D21269-399B-4BA2-8621-C7B9DA1E1B8F}" presName="compNode" presStyleCnt="0"/>
      <dgm:spPr/>
    </dgm:pt>
    <dgm:pt modelId="{436A8B1C-2D30-44BB-9150-7099503C8960}" type="pres">
      <dgm:prSet presAssocID="{C6D21269-399B-4BA2-8621-C7B9DA1E1B8F}" presName="bgRect" presStyleLbl="bgShp" presStyleIdx="3" presStyleCnt="8"/>
      <dgm:spPr>
        <a:xfrm>
          <a:off x="0" y="3519456"/>
          <a:ext cx="5607050" cy="1407541"/>
        </a:xfrm>
        <a:prstGeom prst="rect">
          <a:avLst/>
        </a:prstGeom>
      </dgm:spPr>
    </dgm:pt>
    <dgm:pt modelId="{1A8B8B62-3037-4506-89D7-28710774070B}" type="pres">
      <dgm:prSet presAssocID="{C6D21269-399B-4BA2-8621-C7B9DA1E1B8F}" presName="iconRect" presStyleLbl="node1" presStyleIdx="3" presStyleCnt="8" custScaleX="68302" custScaleY="68302"/>
      <dgm:spPr>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10000" r="-10000"/>
          </a:stretch>
        </a:blipFill>
      </dgm:spPr>
    </dgm:pt>
    <dgm:pt modelId="{2FFC6342-A780-4396-8FAC-8E7FAE77A6E2}" type="pres">
      <dgm:prSet presAssocID="{C6D21269-399B-4BA2-8621-C7B9DA1E1B8F}" presName="spaceRect" presStyleCnt="0"/>
      <dgm:spPr/>
    </dgm:pt>
    <dgm:pt modelId="{D5847293-6F0A-4807-B203-585610F4F535}" type="pres">
      <dgm:prSet presAssocID="{C6D21269-399B-4BA2-8621-C7B9DA1E1B8F}" presName="parTx" presStyleLbl="revTx" presStyleIdx="3" presStyleCnt="8">
        <dgm:presLayoutVars>
          <dgm:chMax val="0"/>
          <dgm:chPref val="0"/>
        </dgm:presLayoutVars>
      </dgm:prSet>
      <dgm:spPr/>
    </dgm:pt>
    <dgm:pt modelId="{44CF53D4-10E0-4F11-A778-C78A0946E717}" type="pres">
      <dgm:prSet presAssocID="{C79B0F2C-DDB4-44EB-89F7-717146B88B10}" presName="sibTrans" presStyleCnt="0"/>
      <dgm:spPr/>
    </dgm:pt>
    <dgm:pt modelId="{35A21B6D-3EAF-4A5D-BD07-CD1038742DF5}" type="pres">
      <dgm:prSet presAssocID="{705E056D-A070-452C-96F2-03A7F9A29157}" presName="compNode" presStyleCnt="0"/>
      <dgm:spPr/>
    </dgm:pt>
    <dgm:pt modelId="{EFFFA19D-765E-42F9-8A0D-7B503F2A905D}" type="pres">
      <dgm:prSet presAssocID="{705E056D-A070-452C-96F2-03A7F9A29157}" presName="bgRect" presStyleLbl="bgShp" presStyleIdx="4" presStyleCnt="8"/>
      <dgm:spPr/>
    </dgm:pt>
    <dgm:pt modelId="{B006C116-EC24-47F8-AEEA-D327A80BF408}" type="pres">
      <dgm:prSet presAssocID="{705E056D-A070-452C-96F2-03A7F9A29157}"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17000" r="-17000"/>
          </a:stretch>
        </a:blipFill>
      </dgm:spPr>
    </dgm:pt>
    <dgm:pt modelId="{83771F37-346C-4D33-B8CB-4DB08F04BE44}" type="pres">
      <dgm:prSet presAssocID="{705E056D-A070-452C-96F2-03A7F9A29157}" presName="spaceRect" presStyleCnt="0"/>
      <dgm:spPr/>
    </dgm:pt>
    <dgm:pt modelId="{27762EF5-8212-4BE6-B21D-09250C25346B}" type="pres">
      <dgm:prSet presAssocID="{705E056D-A070-452C-96F2-03A7F9A29157}" presName="parTx" presStyleLbl="revTx" presStyleIdx="4" presStyleCnt="8">
        <dgm:presLayoutVars>
          <dgm:chMax val="0"/>
          <dgm:chPref val="0"/>
        </dgm:presLayoutVars>
      </dgm:prSet>
      <dgm:spPr/>
    </dgm:pt>
    <dgm:pt modelId="{8B7D53DC-24DC-4881-83B0-F165C20394A0}" type="pres">
      <dgm:prSet presAssocID="{8FA92AC0-482E-4FE7-90AA-0EE60DE307DE}" presName="sibTrans" presStyleCnt="0"/>
      <dgm:spPr/>
    </dgm:pt>
    <dgm:pt modelId="{05127021-0E8C-4BC0-83E2-22827FE24011}" type="pres">
      <dgm:prSet presAssocID="{6394DF96-576C-43D9-BCD2-43F2770045C2}" presName="compNode" presStyleCnt="0"/>
      <dgm:spPr/>
    </dgm:pt>
    <dgm:pt modelId="{36E425C9-DF3B-4981-9B34-53B597B79EA0}" type="pres">
      <dgm:prSet presAssocID="{6394DF96-576C-43D9-BCD2-43F2770045C2}" presName="bgRect" presStyleLbl="bgShp" presStyleIdx="5" presStyleCnt="8"/>
      <dgm:spPr/>
    </dgm:pt>
    <dgm:pt modelId="{FF9A80C5-63DC-4F5E-9546-8EE3AEF585B4}" type="pres">
      <dgm:prSet presAssocID="{6394DF96-576C-43D9-BCD2-43F2770045C2}"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a:stretch>
        </a:blipFill>
      </dgm:spPr>
    </dgm:pt>
    <dgm:pt modelId="{677D6A8C-3382-4F4E-BFBD-A7DC3E0DDACD}" type="pres">
      <dgm:prSet presAssocID="{6394DF96-576C-43D9-BCD2-43F2770045C2}" presName="spaceRect" presStyleCnt="0"/>
      <dgm:spPr/>
    </dgm:pt>
    <dgm:pt modelId="{233A88B7-2729-4673-B529-690229CAEA32}" type="pres">
      <dgm:prSet presAssocID="{6394DF96-576C-43D9-BCD2-43F2770045C2}" presName="parTx" presStyleLbl="revTx" presStyleIdx="5" presStyleCnt="8">
        <dgm:presLayoutVars>
          <dgm:chMax val="0"/>
          <dgm:chPref val="0"/>
        </dgm:presLayoutVars>
      </dgm:prSet>
      <dgm:spPr/>
    </dgm:pt>
    <dgm:pt modelId="{62FDC003-15C4-43B2-9A10-2DDC7F7179A0}" type="pres">
      <dgm:prSet presAssocID="{4E5209EC-3563-473A-B482-C267EDD8093F}" presName="sibTrans" presStyleCnt="0"/>
      <dgm:spPr/>
    </dgm:pt>
    <dgm:pt modelId="{96F134FE-924D-4ABA-9140-502695EBBEA4}" type="pres">
      <dgm:prSet presAssocID="{319D84F7-FDD3-4830-B4E7-BF0B510AF923}" presName="compNode" presStyleCnt="0"/>
      <dgm:spPr/>
    </dgm:pt>
    <dgm:pt modelId="{6469057C-E021-4F82-8513-DB50995E9212}" type="pres">
      <dgm:prSet presAssocID="{319D84F7-FDD3-4830-B4E7-BF0B510AF923}" presName="bgRect" presStyleLbl="bgShp" presStyleIdx="6" presStyleCnt="8"/>
      <dgm:spPr/>
    </dgm:pt>
    <dgm:pt modelId="{62074D96-4B5C-4E16-87C1-12260DFEA460}" type="pres">
      <dgm:prSet presAssocID="{319D84F7-FDD3-4830-B4E7-BF0B510AF923}"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rcRect/>
          <a:stretch>
            <a:fillRect l="-21000" r="-21000"/>
          </a:stretch>
        </a:blipFill>
      </dgm:spPr>
    </dgm:pt>
    <dgm:pt modelId="{A48EE3CE-7725-4ADC-BF50-E6148CEC878C}" type="pres">
      <dgm:prSet presAssocID="{319D84F7-FDD3-4830-B4E7-BF0B510AF923}" presName="spaceRect" presStyleCnt="0"/>
      <dgm:spPr/>
    </dgm:pt>
    <dgm:pt modelId="{3CE2E0BD-1694-4AF1-AF66-6F4A652EAD0A}" type="pres">
      <dgm:prSet presAssocID="{319D84F7-FDD3-4830-B4E7-BF0B510AF923}" presName="parTx" presStyleLbl="revTx" presStyleIdx="6" presStyleCnt="8">
        <dgm:presLayoutVars>
          <dgm:chMax val="0"/>
          <dgm:chPref val="0"/>
        </dgm:presLayoutVars>
      </dgm:prSet>
      <dgm:spPr/>
    </dgm:pt>
    <dgm:pt modelId="{52689635-0553-4E62-8D05-EA1349ADB11C}" type="pres">
      <dgm:prSet presAssocID="{E8C93B42-B5DF-4F48-937A-FC13E0C656F8}" presName="sibTrans" presStyleCnt="0"/>
      <dgm:spPr/>
    </dgm:pt>
    <dgm:pt modelId="{16752E39-4E1B-4D73-9F7E-859C8AFFC73F}" type="pres">
      <dgm:prSet presAssocID="{5226D1E4-703F-4AD1-B914-57B86FC5911E}" presName="compNode" presStyleCnt="0"/>
      <dgm:spPr/>
    </dgm:pt>
    <dgm:pt modelId="{9AC9D9E1-D5AD-43A0-ADF4-A1D6A1FB7E81}" type="pres">
      <dgm:prSet presAssocID="{5226D1E4-703F-4AD1-B914-57B86FC5911E}" presName="bgRect" presStyleLbl="bgShp" presStyleIdx="7" presStyleCnt="8"/>
      <dgm:spPr/>
    </dgm:pt>
    <dgm:pt modelId="{681D6EB7-8433-41E4-9D07-BC7842C274D0}" type="pres">
      <dgm:prSet presAssocID="{5226D1E4-703F-4AD1-B914-57B86FC5911E}"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rcRect/>
          <a:stretch>
            <a:fillRect t="-39000" b="-39000"/>
          </a:stretch>
        </a:blipFill>
      </dgm:spPr>
    </dgm:pt>
    <dgm:pt modelId="{06E5EE80-A072-4AD8-A907-7579ACD36119}" type="pres">
      <dgm:prSet presAssocID="{5226D1E4-703F-4AD1-B914-57B86FC5911E}" presName="spaceRect" presStyleCnt="0"/>
      <dgm:spPr/>
    </dgm:pt>
    <dgm:pt modelId="{C02DA642-209E-4743-AAFE-D4C980B0784C}" type="pres">
      <dgm:prSet presAssocID="{5226D1E4-703F-4AD1-B914-57B86FC5911E}" presName="parTx" presStyleLbl="revTx" presStyleIdx="7" presStyleCnt="8">
        <dgm:presLayoutVars>
          <dgm:chMax val="0"/>
          <dgm:chPref val="0"/>
        </dgm:presLayoutVars>
      </dgm:prSet>
      <dgm:spPr/>
    </dgm:pt>
  </dgm:ptLst>
  <dgm:cxnLst>
    <dgm:cxn modelId="{5C232604-B5F3-4F81-AF99-F38D75B5923A}" srcId="{E1B432F4-5FDB-4518-9272-2F3934AC6AA2}" destId="{5226D1E4-703F-4AD1-B914-57B86FC5911E}" srcOrd="7" destOrd="0" parTransId="{4868AAA1-248C-4FAA-90D7-7B07848B645A}" sibTransId="{8600D728-6D55-4D90-9D75-6FB072BFF510}"/>
    <dgm:cxn modelId="{96261407-56F6-4B03-83AC-CB0DCEF48A29}" srcId="{E1B432F4-5FDB-4518-9272-2F3934AC6AA2}" destId="{319D84F7-FDD3-4830-B4E7-BF0B510AF923}" srcOrd="6" destOrd="0" parTransId="{CF401A51-A373-4F23-9E06-D048F791B69D}" sibTransId="{E8C93B42-B5DF-4F48-937A-FC13E0C656F8}"/>
    <dgm:cxn modelId="{944ABB28-0B7D-40F0-8726-3385D62BD567}" type="presOf" srcId="{B633A646-2062-4841-AF18-847B074C6716}" destId="{C95AF6F0-F4DA-48FE-85EB-61ADFB42AA13}" srcOrd="0" destOrd="0" presId="urn:microsoft.com/office/officeart/2018/2/layout/IconVerticalSolidList"/>
    <dgm:cxn modelId="{48E7B62A-4426-4BF4-BB6D-82F6735C9E85}" type="presOf" srcId="{6394DF96-576C-43D9-BCD2-43F2770045C2}" destId="{233A88B7-2729-4673-B529-690229CAEA32}" srcOrd="0" destOrd="0" presId="urn:microsoft.com/office/officeart/2018/2/layout/IconVerticalSolidList"/>
    <dgm:cxn modelId="{56ADA02B-9055-4F39-B74D-2D556F11DDB6}" srcId="{E1B432F4-5FDB-4518-9272-2F3934AC6AA2}" destId="{B633A646-2062-4841-AF18-847B074C6716}" srcOrd="0" destOrd="0" parTransId="{DB4A5689-BD48-4D3D-8017-D1E3C49B0DDB}" sibTransId="{1397C75F-5FD8-4120-9A24-A246D042942B}"/>
    <dgm:cxn modelId="{282E4C31-D2E4-4F2E-B7E4-7F072B61355B}" type="presOf" srcId="{E1B432F4-5FDB-4518-9272-2F3934AC6AA2}" destId="{D40A0249-41A7-44A6-A657-361E8C18FD42}" srcOrd="0" destOrd="0" presId="urn:microsoft.com/office/officeart/2018/2/layout/IconVerticalSolidList"/>
    <dgm:cxn modelId="{85DA4C3B-B292-4EB4-9CA2-08188AF3350B}" type="presOf" srcId="{319D84F7-FDD3-4830-B4E7-BF0B510AF923}" destId="{3CE2E0BD-1694-4AF1-AF66-6F4A652EAD0A}" srcOrd="0" destOrd="0" presId="urn:microsoft.com/office/officeart/2018/2/layout/IconVerticalSolidList"/>
    <dgm:cxn modelId="{E4AD895B-72A4-4A6B-A7F4-C77A53EC51BC}" srcId="{E1B432F4-5FDB-4518-9272-2F3934AC6AA2}" destId="{C6D21269-399B-4BA2-8621-C7B9DA1E1B8F}" srcOrd="3" destOrd="0" parTransId="{AA3929B3-1058-4240-AD5D-9518D4976567}" sibTransId="{C79B0F2C-DDB4-44EB-89F7-717146B88B10}"/>
    <dgm:cxn modelId="{D2C19248-147F-43C8-8A32-35E35E57444B}" type="presOf" srcId="{5226D1E4-703F-4AD1-B914-57B86FC5911E}" destId="{C02DA642-209E-4743-AAFE-D4C980B0784C}" srcOrd="0" destOrd="0" presId="urn:microsoft.com/office/officeart/2018/2/layout/IconVerticalSolidList"/>
    <dgm:cxn modelId="{E126D070-9E3E-40D8-ACD9-8832738690A6}" srcId="{E1B432F4-5FDB-4518-9272-2F3934AC6AA2}" destId="{705E056D-A070-452C-96F2-03A7F9A29157}" srcOrd="4" destOrd="0" parTransId="{66679871-F738-45CA-991E-F4B4E7C9B82A}" sibTransId="{8FA92AC0-482E-4FE7-90AA-0EE60DE307DE}"/>
    <dgm:cxn modelId="{791E4971-193E-4056-BD8A-775134F59527}" type="presOf" srcId="{705E056D-A070-452C-96F2-03A7F9A29157}" destId="{27762EF5-8212-4BE6-B21D-09250C25346B}" srcOrd="0" destOrd="0" presId="urn:microsoft.com/office/officeart/2018/2/layout/IconVerticalSolidList"/>
    <dgm:cxn modelId="{18DF8F9F-DF5E-4DB5-BD75-56845F35C506}" type="presOf" srcId="{68E3C77E-C939-4E82-AA7B-E0BC164DE32F}" destId="{761E59C2-031D-447C-A4ED-E3C69D179175}" srcOrd="0" destOrd="0" presId="urn:microsoft.com/office/officeart/2018/2/layout/IconVerticalSolidList"/>
    <dgm:cxn modelId="{EB9839C5-F324-41C4-8950-5284E09FB71E}" srcId="{E1B432F4-5FDB-4518-9272-2F3934AC6AA2}" destId="{14BC708E-A0A1-4102-88E4-E75128B4E51E}" srcOrd="1" destOrd="0" parTransId="{CF221EFF-354A-47A9-A498-1F0BBF01ECB8}" sibTransId="{7519C821-85FB-4CA3-BEB5-E4BFBC529B83}"/>
    <dgm:cxn modelId="{260793CE-4F68-4125-AFCC-0846982B43A8}" srcId="{E1B432F4-5FDB-4518-9272-2F3934AC6AA2}" destId="{68E3C77E-C939-4E82-AA7B-E0BC164DE32F}" srcOrd="2" destOrd="0" parTransId="{9D3A0541-B40A-4316-A752-5BD7F7BACB1E}" sibTransId="{97A76B45-06B0-4409-A2F7-9F81AD86ED11}"/>
    <dgm:cxn modelId="{4A4BD2E1-F579-4CB0-A349-6E4A603D3C1F}" type="presOf" srcId="{14BC708E-A0A1-4102-88E4-E75128B4E51E}" destId="{80F6AD63-74FB-40E4-9D40-4178AFD87F60}" srcOrd="0" destOrd="0" presId="urn:microsoft.com/office/officeart/2018/2/layout/IconVerticalSolidList"/>
    <dgm:cxn modelId="{0F0438E4-D0CA-47DC-8484-BFD8CF753812}" type="presOf" srcId="{C6D21269-399B-4BA2-8621-C7B9DA1E1B8F}" destId="{D5847293-6F0A-4807-B203-585610F4F535}" srcOrd="0" destOrd="0" presId="urn:microsoft.com/office/officeart/2018/2/layout/IconVerticalSolidList"/>
    <dgm:cxn modelId="{B88A80EC-6EF9-4BB0-BDCA-B85BF7F3E68D}" srcId="{E1B432F4-5FDB-4518-9272-2F3934AC6AA2}" destId="{6394DF96-576C-43D9-BCD2-43F2770045C2}" srcOrd="5" destOrd="0" parTransId="{55AE077E-E8FA-47C5-9C65-DD0B898748AB}" sibTransId="{4E5209EC-3563-473A-B482-C267EDD8093F}"/>
    <dgm:cxn modelId="{07CEADA1-F123-4E4C-9E9E-EDC53C6A9D42}" type="presParOf" srcId="{D40A0249-41A7-44A6-A657-361E8C18FD42}" destId="{7D1F47A2-8F6C-4C7F-B3B3-2100C986DE32}" srcOrd="0" destOrd="0" presId="urn:microsoft.com/office/officeart/2018/2/layout/IconVerticalSolidList"/>
    <dgm:cxn modelId="{F2FB5DCA-E48C-4F18-9E21-40A8BA4E97C5}" type="presParOf" srcId="{7D1F47A2-8F6C-4C7F-B3B3-2100C986DE32}" destId="{EC4D957C-BFAC-446D-9573-48333BEC34E6}" srcOrd="0" destOrd="0" presId="urn:microsoft.com/office/officeart/2018/2/layout/IconVerticalSolidList"/>
    <dgm:cxn modelId="{A830D3AF-7E56-4163-A545-B5B0E5253A32}" type="presParOf" srcId="{7D1F47A2-8F6C-4C7F-B3B3-2100C986DE32}" destId="{BE6B2CCF-B717-4C6F-9115-44EF0ECE6018}" srcOrd="1" destOrd="0" presId="urn:microsoft.com/office/officeart/2018/2/layout/IconVerticalSolidList"/>
    <dgm:cxn modelId="{C133A968-EF32-4D7B-99AB-467DBC63AA65}" type="presParOf" srcId="{7D1F47A2-8F6C-4C7F-B3B3-2100C986DE32}" destId="{95420642-092B-41B9-94FA-E0EC36F9AF7E}" srcOrd="2" destOrd="0" presId="urn:microsoft.com/office/officeart/2018/2/layout/IconVerticalSolidList"/>
    <dgm:cxn modelId="{D41F3259-A36F-405E-9981-26F5153F9ECE}" type="presParOf" srcId="{7D1F47A2-8F6C-4C7F-B3B3-2100C986DE32}" destId="{C95AF6F0-F4DA-48FE-85EB-61ADFB42AA13}" srcOrd="3" destOrd="0" presId="urn:microsoft.com/office/officeart/2018/2/layout/IconVerticalSolidList"/>
    <dgm:cxn modelId="{23EAD705-80C2-4A13-8B46-0FDB076A4FC2}" type="presParOf" srcId="{D40A0249-41A7-44A6-A657-361E8C18FD42}" destId="{51DD96AA-8DD7-4B07-A561-5C9B41ACFA3C}" srcOrd="1" destOrd="0" presId="urn:microsoft.com/office/officeart/2018/2/layout/IconVerticalSolidList"/>
    <dgm:cxn modelId="{37270FB1-E3CB-4E7A-934D-8AD3CE1A6A9C}" type="presParOf" srcId="{D40A0249-41A7-44A6-A657-361E8C18FD42}" destId="{38E06421-A6BB-4D10-8565-2812C2C5C6B3}" srcOrd="2" destOrd="0" presId="urn:microsoft.com/office/officeart/2018/2/layout/IconVerticalSolidList"/>
    <dgm:cxn modelId="{A2720370-712D-409A-A691-A76A6B58E669}" type="presParOf" srcId="{38E06421-A6BB-4D10-8565-2812C2C5C6B3}" destId="{79919C57-A32A-40F6-B106-B4E0CE644E4C}" srcOrd="0" destOrd="0" presId="urn:microsoft.com/office/officeart/2018/2/layout/IconVerticalSolidList"/>
    <dgm:cxn modelId="{7F0D094D-67F9-4096-8C3F-6FB86443B146}" type="presParOf" srcId="{38E06421-A6BB-4D10-8565-2812C2C5C6B3}" destId="{99FDF55F-B3E9-423D-AD21-A6446C5D7455}" srcOrd="1" destOrd="0" presId="urn:microsoft.com/office/officeart/2018/2/layout/IconVerticalSolidList"/>
    <dgm:cxn modelId="{A46EF107-6809-4A78-A437-DA4FD0910124}" type="presParOf" srcId="{38E06421-A6BB-4D10-8565-2812C2C5C6B3}" destId="{E98BD5F1-E6F1-491F-A8EE-6A9AD649521E}" srcOrd="2" destOrd="0" presId="urn:microsoft.com/office/officeart/2018/2/layout/IconVerticalSolidList"/>
    <dgm:cxn modelId="{A2F04EF7-8EDA-4B91-A3BA-95A8C47F2083}" type="presParOf" srcId="{38E06421-A6BB-4D10-8565-2812C2C5C6B3}" destId="{80F6AD63-74FB-40E4-9D40-4178AFD87F60}" srcOrd="3" destOrd="0" presId="urn:microsoft.com/office/officeart/2018/2/layout/IconVerticalSolidList"/>
    <dgm:cxn modelId="{600447EF-7DA9-4818-8D45-C741C5E6B34A}" type="presParOf" srcId="{D40A0249-41A7-44A6-A657-361E8C18FD42}" destId="{1375F890-B8F8-4966-ABCD-B672FD4512B7}" srcOrd="3" destOrd="0" presId="urn:microsoft.com/office/officeart/2018/2/layout/IconVerticalSolidList"/>
    <dgm:cxn modelId="{52D89D2C-9893-42BB-8119-37D906D0639F}" type="presParOf" srcId="{D40A0249-41A7-44A6-A657-361E8C18FD42}" destId="{E10AF9C3-C1EA-47EE-88A2-A62812271BD0}" srcOrd="4" destOrd="0" presId="urn:microsoft.com/office/officeart/2018/2/layout/IconVerticalSolidList"/>
    <dgm:cxn modelId="{7F1D69F0-2976-479B-AAEC-183928C16CE9}" type="presParOf" srcId="{E10AF9C3-C1EA-47EE-88A2-A62812271BD0}" destId="{369497D5-29A8-47EA-B2B3-12A87FB1AB85}" srcOrd="0" destOrd="0" presId="urn:microsoft.com/office/officeart/2018/2/layout/IconVerticalSolidList"/>
    <dgm:cxn modelId="{58E3A53A-3A7E-49C7-A018-C54643D9BDFA}" type="presParOf" srcId="{E10AF9C3-C1EA-47EE-88A2-A62812271BD0}" destId="{AC5F4294-2B6E-4885-9816-214765E9F361}" srcOrd="1" destOrd="0" presId="urn:microsoft.com/office/officeart/2018/2/layout/IconVerticalSolidList"/>
    <dgm:cxn modelId="{8153EBC3-E0A7-4296-9D42-111103B3103E}" type="presParOf" srcId="{E10AF9C3-C1EA-47EE-88A2-A62812271BD0}" destId="{CD915773-69E9-4284-8F99-F0163C1249E7}" srcOrd="2" destOrd="0" presId="urn:microsoft.com/office/officeart/2018/2/layout/IconVerticalSolidList"/>
    <dgm:cxn modelId="{97BC52A5-4170-459C-8163-092C00E42E6F}" type="presParOf" srcId="{E10AF9C3-C1EA-47EE-88A2-A62812271BD0}" destId="{761E59C2-031D-447C-A4ED-E3C69D179175}" srcOrd="3" destOrd="0" presId="urn:microsoft.com/office/officeart/2018/2/layout/IconVerticalSolidList"/>
    <dgm:cxn modelId="{4BA9F3A9-11E8-4AF8-B474-6BEBCEE94219}" type="presParOf" srcId="{D40A0249-41A7-44A6-A657-361E8C18FD42}" destId="{43A87D56-919E-4EDA-B6F3-951FB98E0C53}" srcOrd="5" destOrd="0" presId="urn:microsoft.com/office/officeart/2018/2/layout/IconVerticalSolidList"/>
    <dgm:cxn modelId="{678E6197-2DF8-487D-80B8-DC5109CCDD3F}" type="presParOf" srcId="{D40A0249-41A7-44A6-A657-361E8C18FD42}" destId="{9887B295-B446-4B8E-AEA4-76754DE9DD89}" srcOrd="6" destOrd="0" presId="urn:microsoft.com/office/officeart/2018/2/layout/IconVerticalSolidList"/>
    <dgm:cxn modelId="{27C0A3EB-AFC3-4068-98D6-97C2AE9FB8D1}" type="presParOf" srcId="{9887B295-B446-4B8E-AEA4-76754DE9DD89}" destId="{436A8B1C-2D30-44BB-9150-7099503C8960}" srcOrd="0" destOrd="0" presId="urn:microsoft.com/office/officeart/2018/2/layout/IconVerticalSolidList"/>
    <dgm:cxn modelId="{3914B107-20DC-4ED8-B86C-19F61BC45DBB}" type="presParOf" srcId="{9887B295-B446-4B8E-AEA4-76754DE9DD89}" destId="{1A8B8B62-3037-4506-89D7-28710774070B}" srcOrd="1" destOrd="0" presId="urn:microsoft.com/office/officeart/2018/2/layout/IconVerticalSolidList"/>
    <dgm:cxn modelId="{8C250632-60D4-4813-9B7E-F468D972396C}" type="presParOf" srcId="{9887B295-B446-4B8E-AEA4-76754DE9DD89}" destId="{2FFC6342-A780-4396-8FAC-8E7FAE77A6E2}" srcOrd="2" destOrd="0" presId="urn:microsoft.com/office/officeart/2018/2/layout/IconVerticalSolidList"/>
    <dgm:cxn modelId="{84E4FB42-7EF6-4E5B-9E43-2F003B8E5D13}" type="presParOf" srcId="{9887B295-B446-4B8E-AEA4-76754DE9DD89}" destId="{D5847293-6F0A-4807-B203-585610F4F535}" srcOrd="3" destOrd="0" presId="urn:microsoft.com/office/officeart/2018/2/layout/IconVerticalSolidList"/>
    <dgm:cxn modelId="{315EE43A-DE12-4D93-B56F-D1BF82C7D075}" type="presParOf" srcId="{D40A0249-41A7-44A6-A657-361E8C18FD42}" destId="{44CF53D4-10E0-4F11-A778-C78A0946E717}" srcOrd="7" destOrd="0" presId="urn:microsoft.com/office/officeart/2018/2/layout/IconVerticalSolidList"/>
    <dgm:cxn modelId="{72FAB698-AF44-4AD1-BBC2-4ED7FFF09A22}" type="presParOf" srcId="{D40A0249-41A7-44A6-A657-361E8C18FD42}" destId="{35A21B6D-3EAF-4A5D-BD07-CD1038742DF5}" srcOrd="8" destOrd="0" presId="urn:microsoft.com/office/officeart/2018/2/layout/IconVerticalSolidList"/>
    <dgm:cxn modelId="{ACBF37C3-B84B-4108-9DB8-34B6AA582A5F}" type="presParOf" srcId="{35A21B6D-3EAF-4A5D-BD07-CD1038742DF5}" destId="{EFFFA19D-765E-42F9-8A0D-7B503F2A905D}" srcOrd="0" destOrd="0" presId="urn:microsoft.com/office/officeart/2018/2/layout/IconVerticalSolidList"/>
    <dgm:cxn modelId="{4FA0FCB3-1273-460E-9B7E-C96FD4DE0A4A}" type="presParOf" srcId="{35A21B6D-3EAF-4A5D-BD07-CD1038742DF5}" destId="{B006C116-EC24-47F8-AEEA-D327A80BF408}" srcOrd="1" destOrd="0" presId="urn:microsoft.com/office/officeart/2018/2/layout/IconVerticalSolidList"/>
    <dgm:cxn modelId="{6CF81413-4480-4CF0-88AF-D2FA74E5481C}" type="presParOf" srcId="{35A21B6D-3EAF-4A5D-BD07-CD1038742DF5}" destId="{83771F37-346C-4D33-B8CB-4DB08F04BE44}" srcOrd="2" destOrd="0" presId="urn:microsoft.com/office/officeart/2018/2/layout/IconVerticalSolidList"/>
    <dgm:cxn modelId="{9FB5D0A9-262E-4283-99C4-BAC35766B070}" type="presParOf" srcId="{35A21B6D-3EAF-4A5D-BD07-CD1038742DF5}" destId="{27762EF5-8212-4BE6-B21D-09250C25346B}" srcOrd="3" destOrd="0" presId="urn:microsoft.com/office/officeart/2018/2/layout/IconVerticalSolidList"/>
    <dgm:cxn modelId="{A57AD6C2-96D5-4AAF-9401-0B7C97E83FBB}" type="presParOf" srcId="{D40A0249-41A7-44A6-A657-361E8C18FD42}" destId="{8B7D53DC-24DC-4881-83B0-F165C20394A0}" srcOrd="9" destOrd="0" presId="urn:microsoft.com/office/officeart/2018/2/layout/IconVerticalSolidList"/>
    <dgm:cxn modelId="{D65A8BC1-0204-40BA-9FE9-B112695BEC37}" type="presParOf" srcId="{D40A0249-41A7-44A6-A657-361E8C18FD42}" destId="{05127021-0E8C-4BC0-83E2-22827FE24011}" srcOrd="10" destOrd="0" presId="urn:microsoft.com/office/officeart/2018/2/layout/IconVerticalSolidList"/>
    <dgm:cxn modelId="{D7BD1AAE-3DBC-49A5-B8CE-07262D73A684}" type="presParOf" srcId="{05127021-0E8C-4BC0-83E2-22827FE24011}" destId="{36E425C9-DF3B-4981-9B34-53B597B79EA0}" srcOrd="0" destOrd="0" presId="urn:microsoft.com/office/officeart/2018/2/layout/IconVerticalSolidList"/>
    <dgm:cxn modelId="{76544C5A-BD64-46E3-B1E7-2FFEA7723332}" type="presParOf" srcId="{05127021-0E8C-4BC0-83E2-22827FE24011}" destId="{FF9A80C5-63DC-4F5E-9546-8EE3AEF585B4}" srcOrd="1" destOrd="0" presId="urn:microsoft.com/office/officeart/2018/2/layout/IconVerticalSolidList"/>
    <dgm:cxn modelId="{F29E913A-CA4A-4910-8127-6C896CF9033C}" type="presParOf" srcId="{05127021-0E8C-4BC0-83E2-22827FE24011}" destId="{677D6A8C-3382-4F4E-BFBD-A7DC3E0DDACD}" srcOrd="2" destOrd="0" presId="urn:microsoft.com/office/officeart/2018/2/layout/IconVerticalSolidList"/>
    <dgm:cxn modelId="{347DDEFB-02FD-4F19-B39D-369CBE1D78CC}" type="presParOf" srcId="{05127021-0E8C-4BC0-83E2-22827FE24011}" destId="{233A88B7-2729-4673-B529-690229CAEA32}" srcOrd="3" destOrd="0" presId="urn:microsoft.com/office/officeart/2018/2/layout/IconVerticalSolidList"/>
    <dgm:cxn modelId="{EBAF53AA-408D-4A27-9D7B-E24D5292736D}" type="presParOf" srcId="{D40A0249-41A7-44A6-A657-361E8C18FD42}" destId="{62FDC003-15C4-43B2-9A10-2DDC7F7179A0}" srcOrd="11" destOrd="0" presId="urn:microsoft.com/office/officeart/2018/2/layout/IconVerticalSolidList"/>
    <dgm:cxn modelId="{470E8C39-C9C6-47B0-A1D2-1CCDC26A5E65}" type="presParOf" srcId="{D40A0249-41A7-44A6-A657-361E8C18FD42}" destId="{96F134FE-924D-4ABA-9140-502695EBBEA4}" srcOrd="12" destOrd="0" presId="urn:microsoft.com/office/officeart/2018/2/layout/IconVerticalSolidList"/>
    <dgm:cxn modelId="{2D476BB4-172D-4C31-A042-C8125A2E3189}" type="presParOf" srcId="{96F134FE-924D-4ABA-9140-502695EBBEA4}" destId="{6469057C-E021-4F82-8513-DB50995E9212}" srcOrd="0" destOrd="0" presId="urn:microsoft.com/office/officeart/2018/2/layout/IconVerticalSolidList"/>
    <dgm:cxn modelId="{57FCF176-8F4E-4BDC-B008-1824FF295308}" type="presParOf" srcId="{96F134FE-924D-4ABA-9140-502695EBBEA4}" destId="{62074D96-4B5C-4E16-87C1-12260DFEA460}" srcOrd="1" destOrd="0" presId="urn:microsoft.com/office/officeart/2018/2/layout/IconVerticalSolidList"/>
    <dgm:cxn modelId="{3F782CA3-EA29-464D-9AF9-E5E266EA88F4}" type="presParOf" srcId="{96F134FE-924D-4ABA-9140-502695EBBEA4}" destId="{A48EE3CE-7725-4ADC-BF50-E6148CEC878C}" srcOrd="2" destOrd="0" presId="urn:microsoft.com/office/officeart/2018/2/layout/IconVerticalSolidList"/>
    <dgm:cxn modelId="{BCBCB99F-5EAF-4828-A4BD-A6059BBD21FF}" type="presParOf" srcId="{96F134FE-924D-4ABA-9140-502695EBBEA4}" destId="{3CE2E0BD-1694-4AF1-AF66-6F4A652EAD0A}" srcOrd="3" destOrd="0" presId="urn:microsoft.com/office/officeart/2018/2/layout/IconVerticalSolidList"/>
    <dgm:cxn modelId="{086C88BC-D229-45E7-99A6-CCABF394F695}" type="presParOf" srcId="{D40A0249-41A7-44A6-A657-361E8C18FD42}" destId="{52689635-0553-4E62-8D05-EA1349ADB11C}" srcOrd="13" destOrd="0" presId="urn:microsoft.com/office/officeart/2018/2/layout/IconVerticalSolidList"/>
    <dgm:cxn modelId="{00D4B450-0B2A-4474-A55F-02EF32DD6AC2}" type="presParOf" srcId="{D40A0249-41A7-44A6-A657-361E8C18FD42}" destId="{16752E39-4E1B-4D73-9F7E-859C8AFFC73F}" srcOrd="14" destOrd="0" presId="urn:microsoft.com/office/officeart/2018/2/layout/IconVerticalSolidList"/>
    <dgm:cxn modelId="{6A4D16F0-BEED-4B39-9830-FEC872B98425}" type="presParOf" srcId="{16752E39-4E1B-4D73-9F7E-859C8AFFC73F}" destId="{9AC9D9E1-D5AD-43A0-ADF4-A1D6A1FB7E81}" srcOrd="0" destOrd="0" presId="urn:microsoft.com/office/officeart/2018/2/layout/IconVerticalSolidList"/>
    <dgm:cxn modelId="{F6FA410C-B961-4DFD-90A4-033895AE65A4}" type="presParOf" srcId="{16752E39-4E1B-4D73-9F7E-859C8AFFC73F}" destId="{681D6EB7-8433-41E4-9D07-BC7842C274D0}" srcOrd="1" destOrd="0" presId="urn:microsoft.com/office/officeart/2018/2/layout/IconVerticalSolidList"/>
    <dgm:cxn modelId="{71FA7CBA-8FC3-4604-9DAD-A98EB7E4B47A}" type="presParOf" srcId="{16752E39-4E1B-4D73-9F7E-859C8AFFC73F}" destId="{06E5EE80-A072-4AD8-A907-7579ACD36119}" srcOrd="2" destOrd="0" presId="urn:microsoft.com/office/officeart/2018/2/layout/IconVerticalSolidList"/>
    <dgm:cxn modelId="{DC63EC7A-AA0F-4712-9994-5A42953014D5}" type="presParOf" srcId="{16752E39-4E1B-4D73-9F7E-859C8AFFC73F}" destId="{C02DA642-209E-4743-AAFE-D4C980B0784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D957C-BFAC-446D-9573-48333BEC34E6}">
      <dsp:nvSpPr>
        <dsp:cNvPr id="0" name=""/>
        <dsp:cNvSpPr/>
      </dsp:nvSpPr>
      <dsp:spPr>
        <a:xfrm>
          <a:off x="0" y="2378"/>
          <a:ext cx="5607050" cy="717018"/>
        </a:xfrm>
        <a:prstGeom prst="rect">
          <a:avLst/>
        </a:prstGeom>
        <a:solidFill>
          <a:schemeClr val="bg1">
            <a:lumMod val="95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E6B2CCF-B717-4C6F-9115-44EF0ECE6018}">
      <dsp:nvSpPr>
        <dsp:cNvPr id="0" name=""/>
        <dsp:cNvSpPr/>
      </dsp:nvSpPr>
      <dsp:spPr>
        <a:xfrm>
          <a:off x="252384" y="220290"/>
          <a:ext cx="281195" cy="281195"/>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95AF6F0-F4DA-48FE-85EB-61ADFB42AA13}">
      <dsp:nvSpPr>
        <dsp:cNvPr id="0" name=""/>
        <dsp:cNvSpPr/>
      </dsp:nvSpPr>
      <dsp:spPr>
        <a:xfrm>
          <a:off x="785965" y="20643"/>
          <a:ext cx="4821084" cy="68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18" tIns="72018" rIns="72018" bIns="72018" numCol="1" spcCol="1270" anchor="ctr" anchorCtr="0">
          <a:noAutofit/>
        </a:bodyPr>
        <a:lstStyle/>
        <a:p>
          <a:pPr marL="0" lvl="0" indent="0" algn="l" defTabSz="711200">
            <a:lnSpc>
              <a:spcPct val="100000"/>
            </a:lnSpc>
            <a:spcBef>
              <a:spcPct val="0"/>
            </a:spcBef>
            <a:spcAft>
              <a:spcPct val="35000"/>
            </a:spcAft>
            <a:buNone/>
          </a:pPr>
          <a:r>
            <a:rPr lang="en-US" sz="1600" kern="1200" noProof="0" dirty="0">
              <a:effectLst>
                <a:glow rad="152400">
                  <a:schemeClr val="bg1">
                    <a:alpha val="19000"/>
                  </a:schemeClr>
                </a:glow>
              </a:effectLst>
            </a:rPr>
            <a:t>Collecting data</a:t>
          </a:r>
        </a:p>
      </dsp:txBody>
      <dsp:txXfrm>
        <a:off x="785965" y="20643"/>
        <a:ext cx="4821084" cy="680489"/>
      </dsp:txXfrm>
    </dsp:sp>
    <dsp:sp modelId="{79919C57-A32A-40F6-B106-B4E0CE644E4C}">
      <dsp:nvSpPr>
        <dsp:cNvPr id="0" name=""/>
        <dsp:cNvSpPr/>
      </dsp:nvSpPr>
      <dsp:spPr>
        <a:xfrm>
          <a:off x="0" y="874038"/>
          <a:ext cx="5607050" cy="727259"/>
        </a:xfrm>
        <a:prstGeom prst="rect">
          <a:avLst/>
        </a:prstGeom>
        <a:solidFill>
          <a:schemeClr val="bg1">
            <a:lumMod val="95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9FDF55F-B3E9-423D-AD21-A6446C5D7455}">
      <dsp:nvSpPr>
        <dsp:cNvPr id="0" name=""/>
        <dsp:cNvSpPr/>
      </dsp:nvSpPr>
      <dsp:spPr>
        <a:xfrm>
          <a:off x="252384" y="1112551"/>
          <a:ext cx="281195" cy="281195"/>
        </a:xfrm>
        <a:prstGeom prst="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000" r="-1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0F6AD63-74FB-40E4-9D40-4178AFD87F60}">
      <dsp:nvSpPr>
        <dsp:cNvPr id="0" name=""/>
        <dsp:cNvSpPr/>
      </dsp:nvSpPr>
      <dsp:spPr>
        <a:xfrm>
          <a:off x="785965" y="912904"/>
          <a:ext cx="4821084" cy="68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18" tIns="72018" rIns="72018" bIns="72018" numCol="1" spcCol="1270" anchor="ctr" anchorCtr="0">
          <a:noAutofit/>
        </a:bodyPr>
        <a:lstStyle/>
        <a:p>
          <a:pPr marL="0" lvl="0" indent="0" algn="l" defTabSz="711200">
            <a:lnSpc>
              <a:spcPct val="100000"/>
            </a:lnSpc>
            <a:spcBef>
              <a:spcPct val="0"/>
            </a:spcBef>
            <a:spcAft>
              <a:spcPct val="35000"/>
            </a:spcAft>
            <a:buNone/>
          </a:pPr>
          <a:r>
            <a:rPr lang="en-US" sz="1600" kern="1200" noProof="0" dirty="0">
              <a:effectLst>
                <a:glow rad="152400">
                  <a:schemeClr val="bg1">
                    <a:alpha val="19000"/>
                  </a:schemeClr>
                </a:glow>
              </a:effectLst>
            </a:rPr>
            <a:t>Data cleaning</a:t>
          </a:r>
        </a:p>
      </dsp:txBody>
      <dsp:txXfrm>
        <a:off x="785965" y="912904"/>
        <a:ext cx="4821084" cy="680489"/>
      </dsp:txXfrm>
    </dsp:sp>
    <dsp:sp modelId="{369497D5-29A8-47EA-B2B3-12A87FB1AB85}">
      <dsp:nvSpPr>
        <dsp:cNvPr id="0" name=""/>
        <dsp:cNvSpPr/>
      </dsp:nvSpPr>
      <dsp:spPr>
        <a:xfrm>
          <a:off x="0" y="1786901"/>
          <a:ext cx="5607050" cy="680489"/>
        </a:xfrm>
        <a:prstGeom prst="roundRect">
          <a:avLst>
            <a:gd name="adj" fmla="val 10000"/>
          </a:avLst>
        </a:prstGeom>
        <a:solidFill>
          <a:schemeClr val="bg1">
            <a:lumMod val="95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C5F4294-2B6E-4885-9816-214765E9F361}">
      <dsp:nvSpPr>
        <dsp:cNvPr id="0" name=""/>
        <dsp:cNvSpPr/>
      </dsp:nvSpPr>
      <dsp:spPr>
        <a:xfrm>
          <a:off x="205848" y="1940011"/>
          <a:ext cx="374269" cy="374269"/>
        </a:xfrm>
        <a:prstGeom prst="rect">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9000" r="-19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61E59C2-031D-447C-A4ED-E3C69D179175}">
      <dsp:nvSpPr>
        <dsp:cNvPr id="0" name=""/>
        <dsp:cNvSpPr/>
      </dsp:nvSpPr>
      <dsp:spPr>
        <a:xfrm>
          <a:off x="785965" y="1786901"/>
          <a:ext cx="4821084" cy="68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18" tIns="72018" rIns="72018" bIns="72018" numCol="1" spcCol="1270" anchor="ctr" anchorCtr="0">
          <a:noAutofit/>
        </a:bodyPr>
        <a:lstStyle/>
        <a:p>
          <a:pPr marL="0" lvl="0" indent="0" algn="l" defTabSz="711200">
            <a:lnSpc>
              <a:spcPct val="100000"/>
            </a:lnSpc>
            <a:spcBef>
              <a:spcPct val="0"/>
            </a:spcBef>
            <a:spcAft>
              <a:spcPct val="35000"/>
            </a:spcAft>
            <a:buNone/>
          </a:pPr>
          <a:r>
            <a:rPr lang="en-IN" sz="1600" kern="1200" dirty="0"/>
            <a:t>Analyse data using central tendency</a:t>
          </a:r>
        </a:p>
      </dsp:txBody>
      <dsp:txXfrm>
        <a:off x="785965" y="1786901"/>
        <a:ext cx="4821084" cy="680489"/>
      </dsp:txXfrm>
    </dsp:sp>
    <dsp:sp modelId="{436A8B1C-2D30-44BB-9150-7099503C8960}">
      <dsp:nvSpPr>
        <dsp:cNvPr id="0" name=""/>
        <dsp:cNvSpPr/>
      </dsp:nvSpPr>
      <dsp:spPr>
        <a:xfrm>
          <a:off x="0" y="2637512"/>
          <a:ext cx="5607050" cy="680489"/>
        </a:xfrm>
        <a:prstGeom prst="rect">
          <a:avLst/>
        </a:prstGeom>
        <a:solidFill>
          <a:schemeClr val="bg1">
            <a:lumMod val="95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A8B8B62-3037-4506-89D7-28710774070B}">
      <dsp:nvSpPr>
        <dsp:cNvPr id="0" name=""/>
        <dsp:cNvSpPr/>
      </dsp:nvSpPr>
      <dsp:spPr>
        <a:xfrm>
          <a:off x="265165" y="2849940"/>
          <a:ext cx="255633" cy="255633"/>
        </a:xfrm>
        <a:prstGeom prst="rect">
          <a:avLst/>
        </a:prstGeom>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10000" r="-10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5847293-6F0A-4807-B203-585610F4F535}">
      <dsp:nvSpPr>
        <dsp:cNvPr id="0" name=""/>
        <dsp:cNvSpPr/>
      </dsp:nvSpPr>
      <dsp:spPr>
        <a:xfrm>
          <a:off x="785965" y="2637512"/>
          <a:ext cx="4821084" cy="68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18" tIns="72018" rIns="72018" bIns="72018" numCol="1" spcCol="1270" anchor="ctr" anchorCtr="0">
          <a:noAutofit/>
        </a:bodyPr>
        <a:lstStyle/>
        <a:p>
          <a:pPr marL="0" lvl="0" indent="0" algn="l" defTabSz="711200">
            <a:lnSpc>
              <a:spcPct val="100000"/>
            </a:lnSpc>
            <a:spcBef>
              <a:spcPct val="0"/>
            </a:spcBef>
            <a:spcAft>
              <a:spcPct val="35000"/>
            </a:spcAft>
            <a:buNone/>
          </a:pPr>
          <a:r>
            <a:rPr lang="en-US" sz="1600" kern="1200" noProof="0" dirty="0">
              <a:effectLst>
                <a:glow rad="152400">
                  <a:schemeClr val="bg1">
                    <a:alpha val="19000"/>
                  </a:schemeClr>
                </a:glow>
              </a:effectLst>
            </a:rPr>
            <a:t>Correlation Analysis</a:t>
          </a:r>
        </a:p>
      </dsp:txBody>
      <dsp:txXfrm>
        <a:off x="785965" y="2637512"/>
        <a:ext cx="4821084" cy="680489"/>
      </dsp:txXfrm>
    </dsp:sp>
    <dsp:sp modelId="{EFFFA19D-765E-42F9-8A0D-7B503F2A905D}">
      <dsp:nvSpPr>
        <dsp:cNvPr id="0" name=""/>
        <dsp:cNvSpPr/>
      </dsp:nvSpPr>
      <dsp:spPr>
        <a:xfrm>
          <a:off x="0" y="3488124"/>
          <a:ext cx="5607050" cy="680489"/>
        </a:xfrm>
        <a:prstGeom prst="roundRect">
          <a:avLst>
            <a:gd name="adj" fmla="val 10000"/>
          </a:avLst>
        </a:prstGeom>
        <a:solidFill>
          <a:schemeClr val="bg1">
            <a:lumMod val="95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006C116-EC24-47F8-AEEA-D327A80BF408}">
      <dsp:nvSpPr>
        <dsp:cNvPr id="0" name=""/>
        <dsp:cNvSpPr/>
      </dsp:nvSpPr>
      <dsp:spPr>
        <a:xfrm>
          <a:off x="205848" y="3641234"/>
          <a:ext cx="374269" cy="374269"/>
        </a:xfrm>
        <a:prstGeom prst="rect">
          <a:avLst/>
        </a:prstGeom>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17000" r="-17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7762EF5-8212-4BE6-B21D-09250C25346B}">
      <dsp:nvSpPr>
        <dsp:cNvPr id="0" name=""/>
        <dsp:cNvSpPr/>
      </dsp:nvSpPr>
      <dsp:spPr>
        <a:xfrm>
          <a:off x="785965" y="3488124"/>
          <a:ext cx="4821084" cy="68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18" tIns="72018" rIns="72018" bIns="72018" numCol="1" spcCol="1270" anchor="ctr" anchorCtr="0">
          <a:noAutofit/>
        </a:bodyPr>
        <a:lstStyle/>
        <a:p>
          <a:pPr marL="0" lvl="0" indent="0" algn="l" defTabSz="711200">
            <a:lnSpc>
              <a:spcPct val="100000"/>
            </a:lnSpc>
            <a:spcBef>
              <a:spcPct val="0"/>
            </a:spcBef>
            <a:spcAft>
              <a:spcPct val="35000"/>
            </a:spcAft>
            <a:buNone/>
          </a:pPr>
          <a:r>
            <a:rPr lang="en-IN" sz="1600" kern="1200" dirty="0"/>
            <a:t>Linear Regression</a:t>
          </a:r>
        </a:p>
      </dsp:txBody>
      <dsp:txXfrm>
        <a:off x="785965" y="3488124"/>
        <a:ext cx="4821084" cy="680489"/>
      </dsp:txXfrm>
    </dsp:sp>
    <dsp:sp modelId="{36E425C9-DF3B-4981-9B34-53B597B79EA0}">
      <dsp:nvSpPr>
        <dsp:cNvPr id="0" name=""/>
        <dsp:cNvSpPr/>
      </dsp:nvSpPr>
      <dsp:spPr>
        <a:xfrm>
          <a:off x="0" y="4338736"/>
          <a:ext cx="5607050" cy="680489"/>
        </a:xfrm>
        <a:prstGeom prst="roundRect">
          <a:avLst>
            <a:gd name="adj" fmla="val 10000"/>
          </a:avLst>
        </a:prstGeom>
        <a:solidFill>
          <a:schemeClr val="bg1">
            <a:lumMod val="95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F9A80C5-63DC-4F5E-9546-8EE3AEF585B4}">
      <dsp:nvSpPr>
        <dsp:cNvPr id="0" name=""/>
        <dsp:cNvSpPr/>
      </dsp:nvSpPr>
      <dsp:spPr>
        <a:xfrm>
          <a:off x="205848" y="4491846"/>
          <a:ext cx="374269" cy="374269"/>
        </a:xfrm>
        <a:prstGeom prst="rect">
          <a:avLst/>
        </a:prstGeom>
        <a:blipFill>
          <a:blip xmlns:r="http://schemas.openxmlformats.org/officeDocument/2006/relationships"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33A88B7-2729-4673-B529-690229CAEA32}">
      <dsp:nvSpPr>
        <dsp:cNvPr id="0" name=""/>
        <dsp:cNvSpPr/>
      </dsp:nvSpPr>
      <dsp:spPr>
        <a:xfrm>
          <a:off x="785965" y="4338736"/>
          <a:ext cx="4821084" cy="68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18" tIns="72018" rIns="72018" bIns="72018" numCol="1" spcCol="1270" anchor="ctr" anchorCtr="0">
          <a:noAutofit/>
        </a:bodyPr>
        <a:lstStyle/>
        <a:p>
          <a:pPr marL="0" lvl="0" indent="0" algn="l" defTabSz="711200">
            <a:lnSpc>
              <a:spcPct val="100000"/>
            </a:lnSpc>
            <a:spcBef>
              <a:spcPct val="0"/>
            </a:spcBef>
            <a:spcAft>
              <a:spcPct val="35000"/>
            </a:spcAft>
            <a:buNone/>
          </a:pPr>
          <a:r>
            <a:rPr lang="en-IN" sz="1600" kern="1200" dirty="0"/>
            <a:t>Statistical Testing</a:t>
          </a:r>
        </a:p>
      </dsp:txBody>
      <dsp:txXfrm>
        <a:off x="785965" y="4338736"/>
        <a:ext cx="4821084" cy="680489"/>
      </dsp:txXfrm>
    </dsp:sp>
    <dsp:sp modelId="{6469057C-E021-4F82-8513-DB50995E9212}">
      <dsp:nvSpPr>
        <dsp:cNvPr id="0" name=""/>
        <dsp:cNvSpPr/>
      </dsp:nvSpPr>
      <dsp:spPr>
        <a:xfrm>
          <a:off x="0" y="5189347"/>
          <a:ext cx="5607050" cy="680489"/>
        </a:xfrm>
        <a:prstGeom prst="roundRect">
          <a:avLst>
            <a:gd name="adj" fmla="val 10000"/>
          </a:avLst>
        </a:prstGeom>
        <a:solidFill>
          <a:schemeClr val="bg1">
            <a:lumMod val="95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2074D96-4B5C-4E16-87C1-12260DFEA460}">
      <dsp:nvSpPr>
        <dsp:cNvPr id="0" name=""/>
        <dsp:cNvSpPr/>
      </dsp:nvSpPr>
      <dsp:spPr>
        <a:xfrm>
          <a:off x="205848" y="5342458"/>
          <a:ext cx="374269" cy="374269"/>
        </a:xfrm>
        <a:prstGeom prst="rect">
          <a:avLst/>
        </a:prstGeom>
        <a:blipFill>
          <a:blip xmlns:r="http://schemas.openxmlformats.org/officeDocument/2006/relationships"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rcRect/>
          <a:stretch>
            <a:fillRect l="-21000" r="-21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CE2E0BD-1694-4AF1-AF66-6F4A652EAD0A}">
      <dsp:nvSpPr>
        <dsp:cNvPr id="0" name=""/>
        <dsp:cNvSpPr/>
      </dsp:nvSpPr>
      <dsp:spPr>
        <a:xfrm>
          <a:off x="785965" y="5189347"/>
          <a:ext cx="4821084" cy="68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18" tIns="72018" rIns="72018" bIns="72018" numCol="1" spcCol="1270" anchor="ctr" anchorCtr="0">
          <a:noAutofit/>
        </a:bodyPr>
        <a:lstStyle/>
        <a:p>
          <a:pPr marL="0" lvl="0" indent="0" algn="l" defTabSz="711200">
            <a:lnSpc>
              <a:spcPct val="100000"/>
            </a:lnSpc>
            <a:spcBef>
              <a:spcPct val="0"/>
            </a:spcBef>
            <a:spcAft>
              <a:spcPct val="35000"/>
            </a:spcAft>
            <a:buNone/>
          </a:pPr>
          <a:r>
            <a:rPr lang="en-IN" sz="1600" kern="1200" dirty="0"/>
            <a:t>Performance Testing</a:t>
          </a:r>
        </a:p>
      </dsp:txBody>
      <dsp:txXfrm>
        <a:off x="785965" y="5189347"/>
        <a:ext cx="4821084" cy="680489"/>
      </dsp:txXfrm>
    </dsp:sp>
    <dsp:sp modelId="{9AC9D9E1-D5AD-43A0-ADF4-A1D6A1FB7E81}">
      <dsp:nvSpPr>
        <dsp:cNvPr id="0" name=""/>
        <dsp:cNvSpPr/>
      </dsp:nvSpPr>
      <dsp:spPr>
        <a:xfrm>
          <a:off x="0" y="6039959"/>
          <a:ext cx="5607050" cy="680489"/>
        </a:xfrm>
        <a:prstGeom prst="roundRect">
          <a:avLst>
            <a:gd name="adj" fmla="val 10000"/>
          </a:avLst>
        </a:prstGeom>
        <a:solidFill>
          <a:schemeClr val="bg1">
            <a:lumMod val="95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81D6EB7-8433-41E4-9D07-BC7842C274D0}">
      <dsp:nvSpPr>
        <dsp:cNvPr id="0" name=""/>
        <dsp:cNvSpPr/>
      </dsp:nvSpPr>
      <dsp:spPr>
        <a:xfrm>
          <a:off x="205848" y="6193069"/>
          <a:ext cx="374269" cy="374269"/>
        </a:xfrm>
        <a:prstGeom prst="rect">
          <a:avLst/>
        </a:prstGeom>
        <a:blipFill>
          <a:blip xmlns:r="http://schemas.openxmlformats.org/officeDocument/2006/relationships"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rcRect/>
          <a:stretch>
            <a:fillRect t="-39000" b="-39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02DA642-209E-4743-AAFE-D4C980B0784C}">
      <dsp:nvSpPr>
        <dsp:cNvPr id="0" name=""/>
        <dsp:cNvSpPr/>
      </dsp:nvSpPr>
      <dsp:spPr>
        <a:xfrm>
          <a:off x="785965" y="6039959"/>
          <a:ext cx="4821084" cy="68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18" tIns="72018" rIns="72018" bIns="72018" numCol="1" spcCol="1270" anchor="ctr" anchorCtr="0">
          <a:noAutofit/>
        </a:bodyPr>
        <a:lstStyle/>
        <a:p>
          <a:pPr marL="0" lvl="0" indent="0" algn="l" defTabSz="711200">
            <a:lnSpc>
              <a:spcPct val="100000"/>
            </a:lnSpc>
            <a:spcBef>
              <a:spcPct val="0"/>
            </a:spcBef>
            <a:spcAft>
              <a:spcPct val="35000"/>
            </a:spcAft>
            <a:buNone/>
          </a:pPr>
          <a:r>
            <a:rPr lang="en-IN" sz="1600" kern="1200" dirty="0"/>
            <a:t>Forecast</a:t>
          </a:r>
        </a:p>
      </dsp:txBody>
      <dsp:txXfrm>
        <a:off x="785965" y="6039959"/>
        <a:ext cx="4821084" cy="68048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A62EC2-9403-4E3F-B9EE-AC16CAC60F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E89550C-613B-478E-B802-C73E628524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69C108-6DA3-45F2-AE7E-50E80854775B}" type="datetimeFigureOut">
              <a:rPr lang="en-US" smtClean="0"/>
              <a:t>10/12/2021</a:t>
            </a:fld>
            <a:endParaRPr lang="en-US" dirty="0"/>
          </a:p>
        </p:txBody>
      </p:sp>
      <p:sp>
        <p:nvSpPr>
          <p:cNvPr id="4" name="Footer Placeholder 3">
            <a:extLst>
              <a:ext uri="{FF2B5EF4-FFF2-40B4-BE49-F238E27FC236}">
                <a16:creationId xmlns:a16="http://schemas.microsoft.com/office/drawing/2014/main" id="{D4013C7E-277B-477F-B8EF-FBEECB8A1F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6496058-9ECC-48B6-8A85-7E3A3E39E8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6ED09B-8056-4B81-BB5B-ECA7E0231E72}" type="slidenum">
              <a:rPr lang="en-US" smtClean="0"/>
              <a:t>‹#›</a:t>
            </a:fld>
            <a:endParaRPr lang="en-US" dirty="0"/>
          </a:p>
        </p:txBody>
      </p:sp>
    </p:spTree>
    <p:extLst>
      <p:ext uri="{BB962C8B-B14F-4D97-AF65-F5344CB8AC3E}">
        <p14:creationId xmlns:p14="http://schemas.microsoft.com/office/powerpoint/2010/main" val="247530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A73B2-5605-4CC4-ADC6-622651651079}" type="datetimeFigureOut">
              <a:rPr lang="en-US" smtClean="0"/>
              <a:t>10/12/2021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D664B-377C-4B68-AF4E-EBDA643118DF}" type="slidenum">
              <a:rPr lang="en-US" smtClean="0"/>
              <a:t>‹#›</a:t>
            </a:fld>
            <a:endParaRPr lang="en-US" dirty="0"/>
          </a:p>
        </p:txBody>
      </p:sp>
    </p:spTree>
    <p:extLst>
      <p:ext uri="{BB962C8B-B14F-4D97-AF65-F5344CB8AC3E}">
        <p14:creationId xmlns:p14="http://schemas.microsoft.com/office/powerpoint/2010/main" val="36724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D664B-377C-4B68-AF4E-EBDA643118DF}" type="slidenum">
              <a:rPr lang="en-US" smtClean="0"/>
              <a:t>1</a:t>
            </a:fld>
            <a:endParaRPr lang="en-US" dirty="0"/>
          </a:p>
        </p:txBody>
      </p:sp>
    </p:spTree>
    <p:extLst>
      <p:ext uri="{BB962C8B-B14F-4D97-AF65-F5344CB8AC3E}">
        <p14:creationId xmlns:p14="http://schemas.microsoft.com/office/powerpoint/2010/main" val="1636299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D664B-377C-4B68-AF4E-EBDA643118DF}" type="slidenum">
              <a:rPr lang="en-US" smtClean="0"/>
              <a:t>10</a:t>
            </a:fld>
            <a:endParaRPr lang="en-US" dirty="0"/>
          </a:p>
        </p:txBody>
      </p:sp>
    </p:spTree>
    <p:extLst>
      <p:ext uri="{BB962C8B-B14F-4D97-AF65-F5344CB8AC3E}">
        <p14:creationId xmlns:p14="http://schemas.microsoft.com/office/powerpoint/2010/main" val="2494050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D664B-377C-4B68-AF4E-EBDA643118DF}" type="slidenum">
              <a:rPr lang="en-US" smtClean="0"/>
              <a:t>11</a:t>
            </a:fld>
            <a:endParaRPr lang="en-US" dirty="0"/>
          </a:p>
        </p:txBody>
      </p:sp>
    </p:spTree>
    <p:extLst>
      <p:ext uri="{BB962C8B-B14F-4D97-AF65-F5344CB8AC3E}">
        <p14:creationId xmlns:p14="http://schemas.microsoft.com/office/powerpoint/2010/main" val="476147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D664B-377C-4B68-AF4E-EBDA643118DF}" type="slidenum">
              <a:rPr lang="en-US" smtClean="0"/>
              <a:t>12</a:t>
            </a:fld>
            <a:endParaRPr lang="en-US" dirty="0"/>
          </a:p>
        </p:txBody>
      </p:sp>
    </p:spTree>
    <p:extLst>
      <p:ext uri="{BB962C8B-B14F-4D97-AF65-F5344CB8AC3E}">
        <p14:creationId xmlns:p14="http://schemas.microsoft.com/office/powerpoint/2010/main" val="722633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D664B-377C-4B68-AF4E-EBDA643118DF}" type="slidenum">
              <a:rPr lang="en-US" smtClean="0"/>
              <a:t>13</a:t>
            </a:fld>
            <a:endParaRPr lang="en-US" dirty="0"/>
          </a:p>
        </p:txBody>
      </p:sp>
    </p:spTree>
    <p:extLst>
      <p:ext uri="{BB962C8B-B14F-4D97-AF65-F5344CB8AC3E}">
        <p14:creationId xmlns:p14="http://schemas.microsoft.com/office/powerpoint/2010/main" val="1424988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D664B-377C-4B68-AF4E-EBDA643118DF}" type="slidenum">
              <a:rPr lang="en-US" smtClean="0"/>
              <a:t>14</a:t>
            </a:fld>
            <a:endParaRPr lang="en-US" dirty="0"/>
          </a:p>
        </p:txBody>
      </p:sp>
    </p:spTree>
    <p:extLst>
      <p:ext uri="{BB962C8B-B14F-4D97-AF65-F5344CB8AC3E}">
        <p14:creationId xmlns:p14="http://schemas.microsoft.com/office/powerpoint/2010/main" val="1783859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D664B-377C-4B68-AF4E-EBDA643118DF}" type="slidenum">
              <a:rPr lang="en-US" smtClean="0"/>
              <a:t>15</a:t>
            </a:fld>
            <a:endParaRPr lang="en-US" dirty="0"/>
          </a:p>
        </p:txBody>
      </p:sp>
    </p:spTree>
    <p:extLst>
      <p:ext uri="{BB962C8B-B14F-4D97-AF65-F5344CB8AC3E}">
        <p14:creationId xmlns:p14="http://schemas.microsoft.com/office/powerpoint/2010/main" val="1738688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D664B-377C-4B68-AF4E-EBDA643118DF}" type="slidenum">
              <a:rPr lang="en-US" smtClean="0"/>
              <a:t>16</a:t>
            </a:fld>
            <a:endParaRPr lang="en-US" dirty="0"/>
          </a:p>
        </p:txBody>
      </p:sp>
    </p:spTree>
    <p:extLst>
      <p:ext uri="{BB962C8B-B14F-4D97-AF65-F5344CB8AC3E}">
        <p14:creationId xmlns:p14="http://schemas.microsoft.com/office/powerpoint/2010/main" val="2291100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D664B-377C-4B68-AF4E-EBDA643118DF}" type="slidenum">
              <a:rPr lang="en-US" smtClean="0"/>
              <a:t>17</a:t>
            </a:fld>
            <a:endParaRPr lang="en-US" dirty="0"/>
          </a:p>
        </p:txBody>
      </p:sp>
    </p:spTree>
    <p:extLst>
      <p:ext uri="{BB962C8B-B14F-4D97-AF65-F5344CB8AC3E}">
        <p14:creationId xmlns:p14="http://schemas.microsoft.com/office/powerpoint/2010/main" val="2030796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D664B-377C-4B68-AF4E-EBDA643118DF}" type="slidenum">
              <a:rPr lang="en-US" smtClean="0"/>
              <a:t>18</a:t>
            </a:fld>
            <a:endParaRPr lang="en-US" dirty="0"/>
          </a:p>
        </p:txBody>
      </p:sp>
    </p:spTree>
    <p:extLst>
      <p:ext uri="{BB962C8B-B14F-4D97-AF65-F5344CB8AC3E}">
        <p14:creationId xmlns:p14="http://schemas.microsoft.com/office/powerpoint/2010/main" val="3341517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D664B-377C-4B68-AF4E-EBDA643118DF}" type="slidenum">
              <a:rPr lang="en-US" smtClean="0"/>
              <a:t>19</a:t>
            </a:fld>
            <a:endParaRPr lang="en-US" dirty="0"/>
          </a:p>
        </p:txBody>
      </p:sp>
    </p:spTree>
    <p:extLst>
      <p:ext uri="{BB962C8B-B14F-4D97-AF65-F5344CB8AC3E}">
        <p14:creationId xmlns:p14="http://schemas.microsoft.com/office/powerpoint/2010/main" val="1707421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D664B-377C-4B68-AF4E-EBDA643118DF}" type="slidenum">
              <a:rPr lang="en-US" smtClean="0"/>
              <a:t>2</a:t>
            </a:fld>
            <a:endParaRPr lang="en-US" dirty="0"/>
          </a:p>
        </p:txBody>
      </p:sp>
    </p:spTree>
    <p:extLst>
      <p:ext uri="{BB962C8B-B14F-4D97-AF65-F5344CB8AC3E}">
        <p14:creationId xmlns:p14="http://schemas.microsoft.com/office/powerpoint/2010/main" val="2647748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D664B-377C-4B68-AF4E-EBDA643118DF}" type="slidenum">
              <a:rPr lang="en-US" smtClean="0"/>
              <a:t>20</a:t>
            </a:fld>
            <a:endParaRPr lang="en-US" dirty="0"/>
          </a:p>
        </p:txBody>
      </p:sp>
    </p:spTree>
    <p:extLst>
      <p:ext uri="{BB962C8B-B14F-4D97-AF65-F5344CB8AC3E}">
        <p14:creationId xmlns:p14="http://schemas.microsoft.com/office/powerpoint/2010/main" val="3050018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D664B-377C-4B68-AF4E-EBDA643118DF}" type="slidenum">
              <a:rPr lang="en-US" smtClean="0"/>
              <a:t>3</a:t>
            </a:fld>
            <a:endParaRPr lang="en-US" dirty="0"/>
          </a:p>
        </p:txBody>
      </p:sp>
    </p:spTree>
    <p:extLst>
      <p:ext uri="{BB962C8B-B14F-4D97-AF65-F5344CB8AC3E}">
        <p14:creationId xmlns:p14="http://schemas.microsoft.com/office/powerpoint/2010/main" val="174864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D664B-377C-4B68-AF4E-EBDA643118DF}" type="slidenum">
              <a:rPr lang="en-US" smtClean="0"/>
              <a:t>4</a:t>
            </a:fld>
            <a:endParaRPr lang="en-US" dirty="0"/>
          </a:p>
        </p:txBody>
      </p:sp>
    </p:spTree>
    <p:extLst>
      <p:ext uri="{BB962C8B-B14F-4D97-AF65-F5344CB8AC3E}">
        <p14:creationId xmlns:p14="http://schemas.microsoft.com/office/powerpoint/2010/main" val="693570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D664B-377C-4B68-AF4E-EBDA643118DF}" type="slidenum">
              <a:rPr lang="en-US" smtClean="0"/>
              <a:t>5</a:t>
            </a:fld>
            <a:endParaRPr lang="en-US" dirty="0"/>
          </a:p>
        </p:txBody>
      </p:sp>
    </p:spTree>
    <p:extLst>
      <p:ext uri="{BB962C8B-B14F-4D97-AF65-F5344CB8AC3E}">
        <p14:creationId xmlns:p14="http://schemas.microsoft.com/office/powerpoint/2010/main" val="1648976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D664B-377C-4B68-AF4E-EBDA643118DF}" type="slidenum">
              <a:rPr lang="en-US" smtClean="0"/>
              <a:t>6</a:t>
            </a:fld>
            <a:endParaRPr lang="en-US" dirty="0"/>
          </a:p>
        </p:txBody>
      </p:sp>
    </p:spTree>
    <p:extLst>
      <p:ext uri="{BB962C8B-B14F-4D97-AF65-F5344CB8AC3E}">
        <p14:creationId xmlns:p14="http://schemas.microsoft.com/office/powerpoint/2010/main" val="4062627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D664B-377C-4B68-AF4E-EBDA643118DF}" type="slidenum">
              <a:rPr lang="en-US" smtClean="0"/>
              <a:t>7</a:t>
            </a:fld>
            <a:endParaRPr lang="en-US" dirty="0"/>
          </a:p>
        </p:txBody>
      </p:sp>
    </p:spTree>
    <p:extLst>
      <p:ext uri="{BB962C8B-B14F-4D97-AF65-F5344CB8AC3E}">
        <p14:creationId xmlns:p14="http://schemas.microsoft.com/office/powerpoint/2010/main" val="462829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D664B-377C-4B68-AF4E-EBDA643118DF}" type="slidenum">
              <a:rPr lang="en-US" smtClean="0"/>
              <a:t>8</a:t>
            </a:fld>
            <a:endParaRPr lang="en-US" dirty="0"/>
          </a:p>
        </p:txBody>
      </p:sp>
    </p:spTree>
    <p:extLst>
      <p:ext uri="{BB962C8B-B14F-4D97-AF65-F5344CB8AC3E}">
        <p14:creationId xmlns:p14="http://schemas.microsoft.com/office/powerpoint/2010/main" val="310341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D664B-377C-4B68-AF4E-EBDA643118DF}" type="slidenum">
              <a:rPr lang="en-US" smtClean="0"/>
              <a:t>9</a:t>
            </a:fld>
            <a:endParaRPr lang="en-US" dirty="0"/>
          </a:p>
        </p:txBody>
      </p:sp>
    </p:spTree>
    <p:extLst>
      <p:ext uri="{BB962C8B-B14F-4D97-AF65-F5344CB8AC3E}">
        <p14:creationId xmlns:p14="http://schemas.microsoft.com/office/powerpoint/2010/main" val="3160353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AB3A824-1A51-4B26-AD58-A6D8E14F6C04}" type="datetimeFigureOut">
              <a:rPr lang="en-US" smtClean="0"/>
              <a:t>10/12/2021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707781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10/12/2021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842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10/12/2021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223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D162C4-EDD9-4389-A98B-B87ECEA2A816}" type="datetimeFigureOut">
              <a:rPr lang="en-US" smtClean="0"/>
              <a:t>10/12/2021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227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E5059C3-6A89-4494-99FF-5A4D6FFD50EB}" type="datetimeFigureOut">
              <a:rPr lang="en-US" smtClean="0"/>
              <a:t>10/12/2021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285611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A954B2F-12DE-47F5-8894-472B206D2E1E}" type="datetimeFigureOut">
              <a:rPr lang="en-US" smtClean="0"/>
              <a:t>10/12/2021</a:t>
            </a:fld>
            <a:endParaRPr lang="en-US" dirty="0"/>
          </a:p>
        </p:txBody>
      </p:sp>
      <p:sp>
        <p:nvSpPr>
          <p:cNvPr id="9" name="Footer Placeholder 8"/>
          <p:cNvSpPr>
            <a:spLocks noGrp="1"/>
          </p:cNvSpPr>
          <p:nvPr>
            <p:ph type="ftr" sz="quarter" idx="11"/>
          </p:nvPr>
        </p:nvSpPr>
        <p:spPr/>
        <p:txBody>
          <a:bodyPr/>
          <a:lstStyle/>
          <a:p>
            <a:r>
              <a:rPr lang="en-US" dirty="0"/>
              <a:t>
              </a:t>
            </a:r>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658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CBC1C18-307B-4F68-A007-B5B542270E8D}" type="datetimeFigureOut">
              <a:rPr lang="en-US" smtClean="0"/>
              <a:t>10/12/2021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5889930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10/12/2021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077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10/12/2021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5998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7D525BB-DA17-4BA0-B3C8-3AC3ABC827E6}" type="datetimeFigureOut">
              <a:rPr lang="en-US" smtClean="0"/>
              <a:t>10/12/2021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dirty="0"/>
              <a:t>
              </a:t>
            </a:r>
          </a:p>
        </p:txBody>
      </p:sp>
      <p:sp>
        <p:nvSpPr>
          <p:cNvPr id="11" name="Slide Number Placeholder 10"/>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535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16C4C9A-3960-41CF-A4E9-2A8FB932454B}" type="datetimeFigureOut">
              <a:rPr lang="en-US" smtClean="0"/>
              <a:t>10/12/2021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dirty="0"/>
              <a:t>
              </a:t>
            </a:r>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778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CBC1C18-307B-4F68-A007-B5B542270E8D}" type="datetimeFigureOut">
              <a:rPr lang="en-US" smtClean="0"/>
              <a:t>10/12/2021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dirty="0"/>
              <a:t>
              </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6590118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81E6A2-4656-4CFE-9BF4-39D81EE2C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050E78D6-F072-48E7-8270-20EFBDD26F36}"/>
              </a:ext>
            </a:extLst>
          </p:cNvPr>
          <p:cNvSpPr>
            <a:spLocks noGrp="1"/>
          </p:cNvSpPr>
          <p:nvPr>
            <p:ph type="ctrTitle"/>
          </p:nvPr>
        </p:nvSpPr>
        <p:spPr>
          <a:xfrm>
            <a:off x="804672" y="2594153"/>
            <a:ext cx="4486656" cy="1231106"/>
          </a:xfrm>
          <a:noFill/>
          <a:ln>
            <a:solidFill>
              <a:schemeClr val="tx1"/>
            </a:solidFill>
          </a:ln>
          <a:effectLst>
            <a:glow rad="152400">
              <a:schemeClr val="tx1">
                <a:alpha val="13000"/>
              </a:schemeClr>
            </a:glow>
          </a:effectLst>
        </p:spPr>
        <p:txBody>
          <a:bodyPr>
            <a:normAutofit/>
          </a:bodyPr>
          <a:lstStyle/>
          <a:p>
            <a:r>
              <a:rPr lang="en-US" sz="3000" dirty="0">
                <a:solidFill>
                  <a:schemeClr val="tx1"/>
                </a:solidFill>
              </a:rPr>
              <a:t>Predictive Modelling</a:t>
            </a:r>
          </a:p>
        </p:txBody>
      </p:sp>
      <p:sp>
        <p:nvSpPr>
          <p:cNvPr id="3" name="Subtitle 2">
            <a:extLst>
              <a:ext uri="{FF2B5EF4-FFF2-40B4-BE49-F238E27FC236}">
                <a16:creationId xmlns:a16="http://schemas.microsoft.com/office/drawing/2014/main" id="{3FC7BD98-5486-489C-BAA0-A69CEFF691B3}"/>
              </a:ext>
            </a:extLst>
          </p:cNvPr>
          <p:cNvSpPr>
            <a:spLocks noGrp="1"/>
          </p:cNvSpPr>
          <p:nvPr>
            <p:ph type="subTitle" idx="1"/>
          </p:nvPr>
        </p:nvSpPr>
        <p:spPr>
          <a:xfrm>
            <a:off x="804672" y="3981815"/>
            <a:ext cx="4486656" cy="702702"/>
          </a:xfrm>
        </p:spPr>
        <p:txBody>
          <a:bodyPr>
            <a:normAutofit/>
          </a:bodyPr>
          <a:lstStyle/>
          <a:p>
            <a:r>
              <a:rPr lang="en-US" sz="1800" dirty="0">
                <a:solidFill>
                  <a:schemeClr val="tx1"/>
                </a:solidFill>
              </a:rPr>
              <a:t>Application of econometric models in baking in industry</a:t>
            </a:r>
          </a:p>
        </p:txBody>
      </p:sp>
      <p:pic>
        <p:nvPicPr>
          <p:cNvPr id="5" name="Picture 4" descr="Finance trade numbers">
            <a:extLst>
              <a:ext uri="{FF2B5EF4-FFF2-40B4-BE49-F238E27FC236}">
                <a16:creationId xmlns:a16="http://schemas.microsoft.com/office/drawing/2014/main" id="{112B9624-F8A1-4831-AE43-1D9E266CFF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6096000" y="10"/>
            <a:ext cx="6095999" cy="6857990"/>
          </a:xfrm>
          <a:prstGeom prst="rect">
            <a:avLst/>
          </a:prstGeom>
        </p:spPr>
      </p:pic>
    </p:spTree>
    <p:extLst>
      <p:ext uri="{BB962C8B-B14F-4D97-AF65-F5344CB8AC3E}">
        <p14:creationId xmlns:p14="http://schemas.microsoft.com/office/powerpoint/2010/main" val="83405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115107-5DA3-4397-A1DA-67705DAE1EC2}"/>
              </a:ext>
            </a:extLst>
          </p:cNvPr>
          <p:cNvSpPr>
            <a:spLocks noGrp="1"/>
          </p:cNvSpPr>
          <p:nvPr>
            <p:ph type="title"/>
          </p:nvPr>
        </p:nvSpPr>
        <p:spPr>
          <a:xfrm>
            <a:off x="643467" y="2681103"/>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a:bodyPr>
          <a:lstStyle/>
          <a:p>
            <a:r>
              <a:rPr lang="en-IN" sz="2000" dirty="0">
                <a:solidFill>
                  <a:srgbClr val="FFFFFF"/>
                </a:solidFill>
              </a:rPr>
              <a:t>Linear Regression</a:t>
            </a:r>
          </a:p>
        </p:txBody>
      </p:sp>
      <p:sp>
        <p:nvSpPr>
          <p:cNvPr id="3" name="TextBox 2">
            <a:extLst>
              <a:ext uri="{FF2B5EF4-FFF2-40B4-BE49-F238E27FC236}">
                <a16:creationId xmlns:a16="http://schemas.microsoft.com/office/drawing/2014/main" id="{CDC0141C-86B6-472E-93F1-69FAFD507AAF}"/>
              </a:ext>
            </a:extLst>
          </p:cNvPr>
          <p:cNvSpPr txBox="1"/>
          <p:nvPr/>
        </p:nvSpPr>
        <p:spPr>
          <a:xfrm>
            <a:off x="5025224" y="373711"/>
            <a:ext cx="1487908" cy="369332"/>
          </a:xfrm>
          <a:prstGeom prst="rect">
            <a:avLst/>
          </a:prstGeom>
          <a:noFill/>
        </p:spPr>
        <p:txBody>
          <a:bodyPr wrap="none" rtlCol="0">
            <a:spAutoFit/>
          </a:bodyPr>
          <a:lstStyle/>
          <a:p>
            <a:r>
              <a:rPr lang="en-IN" dirty="0"/>
              <a:t>2) Iteration 2 </a:t>
            </a:r>
          </a:p>
        </p:txBody>
      </p:sp>
      <p:sp>
        <p:nvSpPr>
          <p:cNvPr id="4" name="TextBox 3">
            <a:extLst>
              <a:ext uri="{FF2B5EF4-FFF2-40B4-BE49-F238E27FC236}">
                <a16:creationId xmlns:a16="http://schemas.microsoft.com/office/drawing/2014/main" id="{02F2180C-2828-4B08-AB6D-5B6E6DC85E2B}"/>
              </a:ext>
            </a:extLst>
          </p:cNvPr>
          <p:cNvSpPr txBox="1"/>
          <p:nvPr/>
        </p:nvSpPr>
        <p:spPr>
          <a:xfrm>
            <a:off x="4654296" y="922351"/>
            <a:ext cx="7367210" cy="830997"/>
          </a:xfrm>
          <a:prstGeom prst="rect">
            <a:avLst/>
          </a:prstGeom>
          <a:noFill/>
        </p:spPr>
        <p:txBody>
          <a:bodyPr wrap="none" rtlCol="0">
            <a:spAutoFit/>
          </a:bodyPr>
          <a:lstStyle/>
          <a:p>
            <a:r>
              <a:rPr lang="en-IN" sz="1600" dirty="0"/>
              <a:t>Code : model2 &lt;- </a:t>
            </a:r>
            <a:r>
              <a:rPr lang="en-IN" sz="1600" dirty="0" err="1"/>
              <a:t>lm</a:t>
            </a:r>
            <a:r>
              <a:rPr lang="en-IN" sz="1600" dirty="0"/>
              <a:t>(</a:t>
            </a:r>
            <a:r>
              <a:rPr lang="en-IN" sz="1600" dirty="0" err="1"/>
              <a:t>df_merge$Portfolio.Values~df_merge$BBB.Corporate.Yeild</a:t>
            </a:r>
            <a:r>
              <a:rPr lang="en-IN" sz="1600" dirty="0"/>
              <a:t>+</a:t>
            </a:r>
          </a:p>
          <a:p>
            <a:r>
              <a:rPr lang="en-IN" sz="1600" dirty="0"/>
              <a:t>df_merge$Commercial.Real.Estate.Price.Index+df_merge$consumer.confidence.index)</a:t>
            </a:r>
          </a:p>
          <a:p>
            <a:r>
              <a:rPr lang="en-IN" sz="1600" dirty="0"/>
              <a:t>summary(model2)</a:t>
            </a:r>
          </a:p>
        </p:txBody>
      </p:sp>
      <p:sp>
        <p:nvSpPr>
          <p:cNvPr id="5" name="Rectangle 4">
            <a:extLst>
              <a:ext uri="{FF2B5EF4-FFF2-40B4-BE49-F238E27FC236}">
                <a16:creationId xmlns:a16="http://schemas.microsoft.com/office/drawing/2014/main" id="{9A794158-731E-49E9-8B6C-B1E0F256B477}"/>
              </a:ext>
            </a:extLst>
          </p:cNvPr>
          <p:cNvSpPr/>
          <p:nvPr/>
        </p:nvSpPr>
        <p:spPr>
          <a:xfrm>
            <a:off x="4912085" y="2091395"/>
            <a:ext cx="6073137" cy="369332"/>
          </a:xfrm>
          <a:prstGeom prst="rect">
            <a:avLst/>
          </a:prstGeom>
        </p:spPr>
        <p:txBody>
          <a:bodyPr wrap="none">
            <a:spAutoFit/>
          </a:bodyPr>
          <a:lstStyle/>
          <a:p>
            <a:r>
              <a:rPr lang="en-IN" dirty="0"/>
              <a:t>From summary of the model, we get p value of each parameter</a:t>
            </a:r>
          </a:p>
        </p:txBody>
      </p:sp>
      <p:sp>
        <p:nvSpPr>
          <p:cNvPr id="6" name="Rectangle 5">
            <a:extLst>
              <a:ext uri="{FF2B5EF4-FFF2-40B4-BE49-F238E27FC236}">
                <a16:creationId xmlns:a16="http://schemas.microsoft.com/office/drawing/2014/main" id="{2EF0BE06-DDD5-482E-9CCB-C4A41B3081EC}"/>
              </a:ext>
            </a:extLst>
          </p:cNvPr>
          <p:cNvSpPr/>
          <p:nvPr/>
        </p:nvSpPr>
        <p:spPr>
          <a:xfrm>
            <a:off x="4889222" y="3028654"/>
            <a:ext cx="6096000" cy="1754326"/>
          </a:xfrm>
          <a:prstGeom prst="rect">
            <a:avLst/>
          </a:prstGeom>
        </p:spPr>
        <p:txBody>
          <a:bodyPr>
            <a:spAutoFit/>
          </a:bodyPr>
          <a:lstStyle/>
          <a:p>
            <a:r>
              <a:rPr lang="en-IN" dirty="0" err="1"/>
              <a:t>df_merge$BBB.Corporate.Yeild</a:t>
            </a:r>
            <a:r>
              <a:rPr lang="en-IN" dirty="0"/>
              <a:t>                          2.9e-08 ***</a:t>
            </a:r>
          </a:p>
          <a:p>
            <a:r>
              <a:rPr lang="en-IN" dirty="0" err="1"/>
              <a:t>df_merge$Commercial.Real.Estate.Price.Index</a:t>
            </a:r>
            <a:r>
              <a:rPr lang="en-IN" dirty="0"/>
              <a:t>  &lt; 2e-16 ***</a:t>
            </a:r>
          </a:p>
          <a:p>
            <a:r>
              <a:rPr lang="en-IN" dirty="0" err="1"/>
              <a:t>df_merge$consumer.confidence.index</a:t>
            </a:r>
            <a:r>
              <a:rPr lang="en-IN" dirty="0"/>
              <a:t>                  0.0441 * </a:t>
            </a:r>
          </a:p>
          <a:p>
            <a:endParaRPr lang="en-IN" dirty="0"/>
          </a:p>
          <a:p>
            <a:endParaRPr lang="en-IN" dirty="0"/>
          </a:p>
          <a:p>
            <a:r>
              <a:rPr lang="en-IN" dirty="0"/>
              <a:t>Adjusted R square Value = 0.9193 </a:t>
            </a:r>
          </a:p>
        </p:txBody>
      </p:sp>
      <p:sp>
        <p:nvSpPr>
          <p:cNvPr id="7" name="TextBox 6">
            <a:extLst>
              <a:ext uri="{FF2B5EF4-FFF2-40B4-BE49-F238E27FC236}">
                <a16:creationId xmlns:a16="http://schemas.microsoft.com/office/drawing/2014/main" id="{707FBC09-942D-446E-9A6F-E240823321E6}"/>
              </a:ext>
            </a:extLst>
          </p:cNvPr>
          <p:cNvSpPr txBox="1"/>
          <p:nvPr/>
        </p:nvSpPr>
        <p:spPr>
          <a:xfrm>
            <a:off x="4743230" y="5104653"/>
            <a:ext cx="7472815" cy="923330"/>
          </a:xfrm>
          <a:prstGeom prst="rect">
            <a:avLst/>
          </a:prstGeom>
          <a:noFill/>
        </p:spPr>
        <p:txBody>
          <a:bodyPr wrap="none" rtlCol="0">
            <a:spAutoFit/>
          </a:bodyPr>
          <a:lstStyle/>
          <a:p>
            <a:r>
              <a:rPr lang="en-IN" dirty="0"/>
              <a:t>Adjusted R square value increased suggesting that removing two parameters </a:t>
            </a:r>
          </a:p>
          <a:p>
            <a:r>
              <a:rPr lang="en-IN" dirty="0"/>
              <a:t>Was right decision. Here, p value of consumer confidence index is close to 5%</a:t>
            </a:r>
          </a:p>
          <a:p>
            <a:r>
              <a:rPr lang="en-IN" dirty="0"/>
              <a:t>Lets try removing it in next iteration.</a:t>
            </a:r>
          </a:p>
        </p:txBody>
      </p:sp>
    </p:spTree>
    <p:extLst>
      <p:ext uri="{BB962C8B-B14F-4D97-AF65-F5344CB8AC3E}">
        <p14:creationId xmlns:p14="http://schemas.microsoft.com/office/powerpoint/2010/main" val="2327449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B78894-19E5-4916-B37E-B4A80B9B8D52}"/>
              </a:ext>
            </a:extLst>
          </p:cNvPr>
          <p:cNvSpPr>
            <a:spLocks noGrp="1"/>
          </p:cNvSpPr>
          <p:nvPr>
            <p:ph type="title"/>
          </p:nvPr>
        </p:nvSpPr>
        <p:spPr>
          <a:xfrm>
            <a:off x="8181171" y="2681103"/>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a:bodyPr>
          <a:lstStyle/>
          <a:p>
            <a:r>
              <a:rPr lang="en-US" sz="2000" dirty="0">
                <a:solidFill>
                  <a:srgbClr val="FFFFFF"/>
                </a:solidFill>
              </a:rPr>
              <a:t>Linear Regression</a:t>
            </a:r>
          </a:p>
        </p:txBody>
      </p:sp>
      <p:sp>
        <p:nvSpPr>
          <p:cNvPr id="3" name="TextBox 2">
            <a:extLst>
              <a:ext uri="{FF2B5EF4-FFF2-40B4-BE49-F238E27FC236}">
                <a16:creationId xmlns:a16="http://schemas.microsoft.com/office/drawing/2014/main" id="{92FE6464-B5C7-4DA1-8F63-19FA8740D95F}"/>
              </a:ext>
            </a:extLst>
          </p:cNvPr>
          <p:cNvSpPr txBox="1"/>
          <p:nvPr/>
        </p:nvSpPr>
        <p:spPr>
          <a:xfrm>
            <a:off x="349857" y="357809"/>
            <a:ext cx="1376659" cy="369332"/>
          </a:xfrm>
          <a:prstGeom prst="rect">
            <a:avLst/>
          </a:prstGeom>
          <a:noFill/>
        </p:spPr>
        <p:txBody>
          <a:bodyPr wrap="none" rtlCol="0">
            <a:spAutoFit/>
          </a:bodyPr>
          <a:lstStyle/>
          <a:p>
            <a:r>
              <a:rPr lang="en-IN" dirty="0"/>
              <a:t>1. Iteration 3</a:t>
            </a:r>
          </a:p>
        </p:txBody>
      </p:sp>
      <p:sp>
        <p:nvSpPr>
          <p:cNvPr id="4" name="TextBox 3">
            <a:extLst>
              <a:ext uri="{FF2B5EF4-FFF2-40B4-BE49-F238E27FC236}">
                <a16:creationId xmlns:a16="http://schemas.microsoft.com/office/drawing/2014/main" id="{8E2E55C0-7D47-40DF-AE18-1D78501C7834}"/>
              </a:ext>
            </a:extLst>
          </p:cNvPr>
          <p:cNvSpPr txBox="1"/>
          <p:nvPr/>
        </p:nvSpPr>
        <p:spPr>
          <a:xfrm>
            <a:off x="0" y="1098196"/>
            <a:ext cx="7046737" cy="830997"/>
          </a:xfrm>
          <a:prstGeom prst="rect">
            <a:avLst/>
          </a:prstGeom>
          <a:noFill/>
        </p:spPr>
        <p:txBody>
          <a:bodyPr wrap="none" rtlCol="0">
            <a:spAutoFit/>
          </a:bodyPr>
          <a:lstStyle/>
          <a:p>
            <a:r>
              <a:rPr lang="en-IN" sz="1600" dirty="0"/>
              <a:t>Code : model3 &lt;- </a:t>
            </a:r>
            <a:r>
              <a:rPr lang="en-IN" sz="1600" dirty="0" err="1"/>
              <a:t>lm</a:t>
            </a:r>
            <a:r>
              <a:rPr lang="en-IN" sz="1600" dirty="0"/>
              <a:t>(</a:t>
            </a:r>
            <a:r>
              <a:rPr lang="en-IN" sz="1600" dirty="0" err="1"/>
              <a:t>df_merge$Portfolio.Values~df_merge$BBB.Corporate.Yeild</a:t>
            </a:r>
            <a:r>
              <a:rPr lang="en-IN" sz="1600" dirty="0"/>
              <a:t>+</a:t>
            </a:r>
          </a:p>
          <a:p>
            <a:r>
              <a:rPr lang="en-IN" sz="1600" dirty="0" err="1"/>
              <a:t>df_merge$Commercial.Real.Estate.Price.Index</a:t>
            </a:r>
            <a:r>
              <a:rPr lang="en-IN" sz="1600" dirty="0"/>
              <a:t>)</a:t>
            </a:r>
          </a:p>
          <a:p>
            <a:r>
              <a:rPr lang="en-IN" sz="1600" dirty="0"/>
              <a:t>summary(model3)</a:t>
            </a:r>
          </a:p>
        </p:txBody>
      </p:sp>
      <p:sp>
        <p:nvSpPr>
          <p:cNvPr id="9" name="TextBox 8">
            <a:extLst>
              <a:ext uri="{FF2B5EF4-FFF2-40B4-BE49-F238E27FC236}">
                <a16:creationId xmlns:a16="http://schemas.microsoft.com/office/drawing/2014/main" id="{7DB1F8EC-A8E4-4632-9799-A59D57B42765}"/>
              </a:ext>
            </a:extLst>
          </p:cNvPr>
          <p:cNvSpPr txBox="1"/>
          <p:nvPr/>
        </p:nvSpPr>
        <p:spPr>
          <a:xfrm>
            <a:off x="349857" y="2340521"/>
            <a:ext cx="6073137" cy="369332"/>
          </a:xfrm>
          <a:prstGeom prst="rect">
            <a:avLst/>
          </a:prstGeom>
          <a:noFill/>
        </p:spPr>
        <p:txBody>
          <a:bodyPr wrap="none" rtlCol="0">
            <a:spAutoFit/>
          </a:bodyPr>
          <a:lstStyle/>
          <a:p>
            <a:r>
              <a:rPr lang="en-IN" dirty="0"/>
              <a:t>From summary of the model, we get p value of each parameter</a:t>
            </a:r>
          </a:p>
        </p:txBody>
      </p:sp>
      <p:sp>
        <p:nvSpPr>
          <p:cNvPr id="10" name="TextBox 9">
            <a:extLst>
              <a:ext uri="{FF2B5EF4-FFF2-40B4-BE49-F238E27FC236}">
                <a16:creationId xmlns:a16="http://schemas.microsoft.com/office/drawing/2014/main" id="{118081C8-7414-4A1F-A50A-18647CACBD9B}"/>
              </a:ext>
            </a:extLst>
          </p:cNvPr>
          <p:cNvSpPr txBox="1"/>
          <p:nvPr/>
        </p:nvSpPr>
        <p:spPr>
          <a:xfrm>
            <a:off x="204263" y="4911943"/>
            <a:ext cx="7159460" cy="646331"/>
          </a:xfrm>
          <a:prstGeom prst="rect">
            <a:avLst/>
          </a:prstGeom>
          <a:noFill/>
        </p:spPr>
        <p:txBody>
          <a:bodyPr wrap="none" rtlCol="0">
            <a:spAutoFit/>
          </a:bodyPr>
          <a:lstStyle/>
          <a:p>
            <a:r>
              <a:rPr lang="en-IN" dirty="0"/>
              <a:t>Adjusted R square value reduced slightly but we can ignore that as p value </a:t>
            </a:r>
          </a:p>
          <a:p>
            <a:r>
              <a:rPr lang="en-IN" dirty="0"/>
              <a:t>look better.</a:t>
            </a:r>
          </a:p>
        </p:txBody>
      </p:sp>
      <p:sp>
        <p:nvSpPr>
          <p:cNvPr id="5" name="Rectangle 4">
            <a:extLst>
              <a:ext uri="{FF2B5EF4-FFF2-40B4-BE49-F238E27FC236}">
                <a16:creationId xmlns:a16="http://schemas.microsoft.com/office/drawing/2014/main" id="{AEE3778B-C3CC-4232-BF98-5FABFFCD627C}"/>
              </a:ext>
            </a:extLst>
          </p:cNvPr>
          <p:cNvSpPr/>
          <p:nvPr/>
        </p:nvSpPr>
        <p:spPr>
          <a:xfrm>
            <a:off x="475368" y="3058220"/>
            <a:ext cx="6096000" cy="1200329"/>
          </a:xfrm>
          <a:prstGeom prst="rect">
            <a:avLst/>
          </a:prstGeom>
        </p:spPr>
        <p:txBody>
          <a:bodyPr>
            <a:spAutoFit/>
          </a:bodyPr>
          <a:lstStyle/>
          <a:p>
            <a:r>
              <a:rPr lang="en-IN" dirty="0" err="1"/>
              <a:t>df_merge$BBB.Corporate.Yeild</a:t>
            </a:r>
            <a:r>
              <a:rPr lang="en-IN" dirty="0"/>
              <a:t>                              &lt; 2e-16</a:t>
            </a:r>
          </a:p>
          <a:p>
            <a:r>
              <a:rPr lang="en-IN" dirty="0" err="1"/>
              <a:t>df_merge$Commercial.Real.Estate.Price.Index</a:t>
            </a:r>
            <a:r>
              <a:rPr lang="en-IN" dirty="0"/>
              <a:t>         &lt; 2e-16</a:t>
            </a:r>
          </a:p>
          <a:p>
            <a:endParaRPr lang="en-IN" dirty="0"/>
          </a:p>
          <a:p>
            <a:r>
              <a:rPr lang="en-IN" dirty="0"/>
              <a:t>Adjusted R square value = 0.9139 </a:t>
            </a:r>
          </a:p>
        </p:txBody>
      </p:sp>
    </p:spTree>
    <p:extLst>
      <p:ext uri="{BB962C8B-B14F-4D97-AF65-F5344CB8AC3E}">
        <p14:creationId xmlns:p14="http://schemas.microsoft.com/office/powerpoint/2010/main" val="145287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115107-5DA3-4397-A1DA-67705DAE1EC2}"/>
              </a:ext>
            </a:extLst>
          </p:cNvPr>
          <p:cNvSpPr>
            <a:spLocks noGrp="1"/>
          </p:cNvSpPr>
          <p:nvPr>
            <p:ph type="title"/>
          </p:nvPr>
        </p:nvSpPr>
        <p:spPr>
          <a:xfrm>
            <a:off x="643467" y="2681103"/>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a:bodyPr>
          <a:lstStyle/>
          <a:p>
            <a:r>
              <a:rPr lang="en-IN" sz="2000" dirty="0">
                <a:solidFill>
                  <a:srgbClr val="FFFFFF"/>
                </a:solidFill>
              </a:rPr>
              <a:t>Linear Regression</a:t>
            </a:r>
          </a:p>
        </p:txBody>
      </p:sp>
      <p:sp>
        <p:nvSpPr>
          <p:cNvPr id="8" name="TextBox 7">
            <a:extLst>
              <a:ext uri="{FF2B5EF4-FFF2-40B4-BE49-F238E27FC236}">
                <a16:creationId xmlns:a16="http://schemas.microsoft.com/office/drawing/2014/main" id="{BBC05923-8BE0-4610-B7E0-8EEE4AF0CDF0}"/>
              </a:ext>
            </a:extLst>
          </p:cNvPr>
          <p:cNvSpPr txBox="1"/>
          <p:nvPr/>
        </p:nvSpPr>
        <p:spPr>
          <a:xfrm>
            <a:off x="4918078" y="278862"/>
            <a:ext cx="5239255" cy="369332"/>
          </a:xfrm>
          <a:prstGeom prst="rect">
            <a:avLst/>
          </a:prstGeom>
          <a:noFill/>
        </p:spPr>
        <p:txBody>
          <a:bodyPr wrap="none" rtlCol="0">
            <a:spAutoFit/>
          </a:bodyPr>
          <a:lstStyle/>
          <a:p>
            <a:r>
              <a:rPr lang="en-IN" dirty="0"/>
              <a:t>After using reset test of linearity, model3 fails the test.</a:t>
            </a:r>
          </a:p>
        </p:txBody>
      </p:sp>
      <p:sp>
        <p:nvSpPr>
          <p:cNvPr id="11" name="TextBox 10">
            <a:extLst>
              <a:ext uri="{FF2B5EF4-FFF2-40B4-BE49-F238E27FC236}">
                <a16:creationId xmlns:a16="http://schemas.microsoft.com/office/drawing/2014/main" id="{8EC3FBEE-50BE-4FFD-BCA4-AAA768200E74}"/>
              </a:ext>
            </a:extLst>
          </p:cNvPr>
          <p:cNvSpPr txBox="1"/>
          <p:nvPr/>
        </p:nvSpPr>
        <p:spPr>
          <a:xfrm>
            <a:off x="5064981" y="648194"/>
            <a:ext cx="4717317" cy="1077218"/>
          </a:xfrm>
          <a:prstGeom prst="rect">
            <a:avLst/>
          </a:prstGeom>
          <a:noFill/>
        </p:spPr>
        <p:txBody>
          <a:bodyPr wrap="none" rtlCol="0">
            <a:spAutoFit/>
          </a:bodyPr>
          <a:lstStyle/>
          <a:p>
            <a:r>
              <a:rPr lang="en-IN" sz="1600" dirty="0"/>
              <a:t>&gt; </a:t>
            </a:r>
            <a:r>
              <a:rPr lang="en-IN" sz="1600" dirty="0" err="1"/>
              <a:t>resettest</a:t>
            </a:r>
            <a:r>
              <a:rPr lang="en-IN" sz="1600" dirty="0"/>
              <a:t>(model3)</a:t>
            </a:r>
          </a:p>
          <a:p>
            <a:r>
              <a:rPr lang="en-IN" sz="1600" dirty="0"/>
              <a:t>RESET test</a:t>
            </a:r>
          </a:p>
          <a:p>
            <a:r>
              <a:rPr lang="en-IN" sz="1600" dirty="0"/>
              <a:t>data:  model3</a:t>
            </a:r>
          </a:p>
          <a:p>
            <a:r>
              <a:rPr lang="en-IN" sz="1600" dirty="0"/>
              <a:t>RESET = 12.574, df1 = 2, df2 = 47, p-value = 4.228e-05</a:t>
            </a:r>
          </a:p>
        </p:txBody>
      </p:sp>
      <p:sp>
        <p:nvSpPr>
          <p:cNvPr id="13" name="TextBox 12">
            <a:extLst>
              <a:ext uri="{FF2B5EF4-FFF2-40B4-BE49-F238E27FC236}">
                <a16:creationId xmlns:a16="http://schemas.microsoft.com/office/drawing/2014/main" id="{22BA4311-CBE4-4A31-8669-837736009EEF}"/>
              </a:ext>
            </a:extLst>
          </p:cNvPr>
          <p:cNvSpPr txBox="1"/>
          <p:nvPr/>
        </p:nvSpPr>
        <p:spPr>
          <a:xfrm>
            <a:off x="4918078" y="1834685"/>
            <a:ext cx="6650795" cy="646331"/>
          </a:xfrm>
          <a:prstGeom prst="rect">
            <a:avLst/>
          </a:prstGeom>
          <a:noFill/>
        </p:spPr>
        <p:txBody>
          <a:bodyPr wrap="none" rtlCol="0">
            <a:spAutoFit/>
          </a:bodyPr>
          <a:lstStyle/>
          <a:p>
            <a:r>
              <a:rPr lang="en-IN" dirty="0"/>
              <a:t>Therefore, we are going to use log transformation on dependant and </a:t>
            </a:r>
          </a:p>
          <a:p>
            <a:r>
              <a:rPr lang="en-IN" dirty="0"/>
              <a:t>independent variable in iteration 4.</a:t>
            </a:r>
          </a:p>
        </p:txBody>
      </p:sp>
      <p:sp>
        <p:nvSpPr>
          <p:cNvPr id="14" name="TextBox 13">
            <a:extLst>
              <a:ext uri="{FF2B5EF4-FFF2-40B4-BE49-F238E27FC236}">
                <a16:creationId xmlns:a16="http://schemas.microsoft.com/office/drawing/2014/main" id="{1EDB7805-C936-44B4-B31C-3AF273673E5A}"/>
              </a:ext>
            </a:extLst>
          </p:cNvPr>
          <p:cNvSpPr txBox="1"/>
          <p:nvPr/>
        </p:nvSpPr>
        <p:spPr>
          <a:xfrm>
            <a:off x="4778734" y="2590290"/>
            <a:ext cx="1423788" cy="369332"/>
          </a:xfrm>
          <a:prstGeom prst="rect">
            <a:avLst/>
          </a:prstGeom>
          <a:noFill/>
        </p:spPr>
        <p:txBody>
          <a:bodyPr wrap="none" rtlCol="0">
            <a:spAutoFit/>
          </a:bodyPr>
          <a:lstStyle/>
          <a:p>
            <a:r>
              <a:rPr lang="en-IN" dirty="0"/>
              <a:t>4) Iteration 4</a:t>
            </a:r>
          </a:p>
        </p:txBody>
      </p:sp>
      <p:sp>
        <p:nvSpPr>
          <p:cNvPr id="15" name="TextBox 14">
            <a:extLst>
              <a:ext uri="{FF2B5EF4-FFF2-40B4-BE49-F238E27FC236}">
                <a16:creationId xmlns:a16="http://schemas.microsoft.com/office/drawing/2014/main" id="{EB727634-2E22-435C-AC16-ED21E57C9C10}"/>
              </a:ext>
            </a:extLst>
          </p:cNvPr>
          <p:cNvSpPr txBox="1"/>
          <p:nvPr/>
        </p:nvSpPr>
        <p:spPr>
          <a:xfrm>
            <a:off x="4918078" y="2966647"/>
            <a:ext cx="5995167" cy="830997"/>
          </a:xfrm>
          <a:prstGeom prst="rect">
            <a:avLst/>
          </a:prstGeom>
          <a:noFill/>
        </p:spPr>
        <p:txBody>
          <a:bodyPr wrap="none" rtlCol="0">
            <a:spAutoFit/>
          </a:bodyPr>
          <a:lstStyle/>
          <a:p>
            <a:r>
              <a:rPr lang="en-IN" sz="1600" dirty="0"/>
              <a:t>Code : model4 &lt;- </a:t>
            </a:r>
            <a:r>
              <a:rPr lang="en-IN" sz="1600" dirty="0" err="1"/>
              <a:t>lm</a:t>
            </a:r>
            <a:r>
              <a:rPr lang="en-IN" sz="1600" dirty="0"/>
              <a:t>(log(</a:t>
            </a:r>
            <a:r>
              <a:rPr lang="en-IN" sz="1600" dirty="0" err="1"/>
              <a:t>Portfolio.Values</a:t>
            </a:r>
            <a:r>
              <a:rPr lang="en-IN" sz="1600" dirty="0"/>
              <a:t>)~log(</a:t>
            </a:r>
            <a:r>
              <a:rPr lang="en-IN" sz="1600" dirty="0" err="1"/>
              <a:t>BBB.Corporate.Yeild</a:t>
            </a:r>
            <a:r>
              <a:rPr lang="en-IN" sz="1600" dirty="0"/>
              <a:t>)+</a:t>
            </a:r>
          </a:p>
          <a:p>
            <a:r>
              <a:rPr lang="en-IN" sz="1600" dirty="0"/>
              <a:t>log(</a:t>
            </a:r>
            <a:r>
              <a:rPr lang="en-IN" sz="1600" dirty="0" err="1"/>
              <a:t>Commercial.Real.Estate.Price.Index</a:t>
            </a:r>
            <a:r>
              <a:rPr lang="en-IN" sz="1600" dirty="0"/>
              <a:t>), data = </a:t>
            </a:r>
            <a:r>
              <a:rPr lang="en-IN" sz="1600" dirty="0" err="1"/>
              <a:t>df_merge</a:t>
            </a:r>
            <a:r>
              <a:rPr lang="en-IN" sz="1600" dirty="0"/>
              <a:t>)</a:t>
            </a:r>
          </a:p>
          <a:p>
            <a:r>
              <a:rPr lang="en-IN" sz="1600" dirty="0"/>
              <a:t>summary(model4)</a:t>
            </a:r>
          </a:p>
        </p:txBody>
      </p:sp>
      <p:sp>
        <p:nvSpPr>
          <p:cNvPr id="16" name="Rectangle 15">
            <a:extLst>
              <a:ext uri="{FF2B5EF4-FFF2-40B4-BE49-F238E27FC236}">
                <a16:creationId xmlns:a16="http://schemas.microsoft.com/office/drawing/2014/main" id="{9451DB58-9656-4D70-9EA4-4ED91F48158A}"/>
              </a:ext>
            </a:extLst>
          </p:cNvPr>
          <p:cNvSpPr/>
          <p:nvPr/>
        </p:nvSpPr>
        <p:spPr>
          <a:xfrm>
            <a:off x="4762359" y="5768936"/>
            <a:ext cx="7491859" cy="646331"/>
          </a:xfrm>
          <a:prstGeom prst="rect">
            <a:avLst/>
          </a:prstGeom>
        </p:spPr>
        <p:txBody>
          <a:bodyPr wrap="none">
            <a:spAutoFit/>
          </a:bodyPr>
          <a:lstStyle/>
          <a:p>
            <a:r>
              <a:rPr lang="en-IN" dirty="0"/>
              <a:t>There is significant increase in r value suggesting it was right decision. Also this</a:t>
            </a:r>
          </a:p>
          <a:p>
            <a:r>
              <a:rPr lang="en-IN" dirty="0"/>
              <a:t>model passes linearity test.</a:t>
            </a:r>
          </a:p>
        </p:txBody>
      </p:sp>
      <p:sp>
        <p:nvSpPr>
          <p:cNvPr id="17" name="Rectangle 16">
            <a:extLst>
              <a:ext uri="{FF2B5EF4-FFF2-40B4-BE49-F238E27FC236}">
                <a16:creationId xmlns:a16="http://schemas.microsoft.com/office/drawing/2014/main" id="{8EF8A969-7FC7-49AD-A54B-1DE9BA2699C9}"/>
              </a:ext>
            </a:extLst>
          </p:cNvPr>
          <p:cNvSpPr/>
          <p:nvPr/>
        </p:nvSpPr>
        <p:spPr>
          <a:xfrm>
            <a:off x="4918078" y="4125875"/>
            <a:ext cx="6096000" cy="1200329"/>
          </a:xfrm>
          <a:prstGeom prst="rect">
            <a:avLst/>
          </a:prstGeom>
        </p:spPr>
        <p:txBody>
          <a:bodyPr>
            <a:spAutoFit/>
          </a:bodyPr>
          <a:lstStyle/>
          <a:p>
            <a:r>
              <a:rPr lang="en-IN" dirty="0"/>
              <a:t>log(</a:t>
            </a:r>
            <a:r>
              <a:rPr lang="en-IN" dirty="0" err="1"/>
              <a:t>BBB.Corporate.Yeild</a:t>
            </a:r>
            <a:r>
              <a:rPr lang="en-IN" dirty="0"/>
              <a:t>)                               &lt; 2e-16 ***</a:t>
            </a:r>
          </a:p>
          <a:p>
            <a:r>
              <a:rPr lang="en-IN" dirty="0"/>
              <a:t>log(</a:t>
            </a:r>
            <a:r>
              <a:rPr lang="en-IN" dirty="0" err="1"/>
              <a:t>Commercial.Real.Estate.Price.Index</a:t>
            </a:r>
            <a:r>
              <a:rPr lang="en-IN" dirty="0"/>
              <a:t>)          &lt; 2e-16 ***</a:t>
            </a:r>
          </a:p>
          <a:p>
            <a:endParaRPr lang="en-IN" dirty="0"/>
          </a:p>
          <a:p>
            <a:r>
              <a:rPr lang="en-IN" dirty="0"/>
              <a:t>Adjusted R square value = 0.9252 </a:t>
            </a:r>
          </a:p>
        </p:txBody>
      </p:sp>
    </p:spTree>
    <p:extLst>
      <p:ext uri="{BB962C8B-B14F-4D97-AF65-F5344CB8AC3E}">
        <p14:creationId xmlns:p14="http://schemas.microsoft.com/office/powerpoint/2010/main" val="3969187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B78894-19E5-4916-B37E-B4A80B9B8D52}"/>
              </a:ext>
            </a:extLst>
          </p:cNvPr>
          <p:cNvSpPr>
            <a:spLocks noGrp="1"/>
          </p:cNvSpPr>
          <p:nvPr>
            <p:ph type="title"/>
          </p:nvPr>
        </p:nvSpPr>
        <p:spPr>
          <a:xfrm>
            <a:off x="8181171" y="2681103"/>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a:bodyPr>
          <a:lstStyle/>
          <a:p>
            <a:r>
              <a:rPr lang="en-US" sz="2000" dirty="0">
                <a:solidFill>
                  <a:srgbClr val="FFFFFF"/>
                </a:solidFill>
              </a:rPr>
              <a:t>Statistical testing</a:t>
            </a:r>
          </a:p>
        </p:txBody>
      </p:sp>
      <p:sp>
        <p:nvSpPr>
          <p:cNvPr id="6" name="TextBox 5">
            <a:extLst>
              <a:ext uri="{FF2B5EF4-FFF2-40B4-BE49-F238E27FC236}">
                <a16:creationId xmlns:a16="http://schemas.microsoft.com/office/drawing/2014/main" id="{C4F0B118-C805-4B6D-A65C-D57300198205}"/>
              </a:ext>
            </a:extLst>
          </p:cNvPr>
          <p:cNvSpPr txBox="1"/>
          <p:nvPr/>
        </p:nvSpPr>
        <p:spPr>
          <a:xfrm>
            <a:off x="181303" y="260131"/>
            <a:ext cx="2101088" cy="369332"/>
          </a:xfrm>
          <a:prstGeom prst="rect">
            <a:avLst/>
          </a:prstGeom>
          <a:noFill/>
        </p:spPr>
        <p:txBody>
          <a:bodyPr wrap="none" rtlCol="0">
            <a:spAutoFit/>
          </a:bodyPr>
          <a:lstStyle/>
          <a:p>
            <a:r>
              <a:rPr lang="en-IN" dirty="0"/>
              <a:t>1) Quantitative Tests</a:t>
            </a:r>
          </a:p>
        </p:txBody>
      </p:sp>
      <p:graphicFrame>
        <p:nvGraphicFramePr>
          <p:cNvPr id="7" name="Table 7">
            <a:extLst>
              <a:ext uri="{FF2B5EF4-FFF2-40B4-BE49-F238E27FC236}">
                <a16:creationId xmlns:a16="http://schemas.microsoft.com/office/drawing/2014/main" id="{5A008D6E-4872-4EB0-BA72-010C2BFB1B0D}"/>
              </a:ext>
            </a:extLst>
          </p:cNvPr>
          <p:cNvGraphicFramePr>
            <a:graphicFrameLocks noGrp="1"/>
          </p:cNvGraphicFramePr>
          <p:nvPr>
            <p:extLst>
              <p:ext uri="{D42A27DB-BD31-4B8C-83A1-F6EECF244321}">
                <p14:modId xmlns:p14="http://schemas.microsoft.com/office/powerpoint/2010/main" val="2496916451"/>
              </p:ext>
            </p:extLst>
          </p:nvPr>
        </p:nvGraphicFramePr>
        <p:xfrm>
          <a:off x="1" y="889594"/>
          <a:ext cx="7534316" cy="5749143"/>
        </p:xfrm>
        <a:graphic>
          <a:graphicData uri="http://schemas.openxmlformats.org/drawingml/2006/table">
            <a:tbl>
              <a:tblPr firstRow="1" bandRow="1">
                <a:tableStyleId>{5C22544A-7EE6-4342-B048-85BDC9FD1C3A}</a:tableStyleId>
              </a:tblPr>
              <a:tblGrid>
                <a:gridCol w="1300656">
                  <a:extLst>
                    <a:ext uri="{9D8B030D-6E8A-4147-A177-3AD203B41FA5}">
                      <a16:colId xmlns:a16="http://schemas.microsoft.com/office/drawing/2014/main" val="3031334526"/>
                    </a:ext>
                  </a:extLst>
                </a:gridCol>
                <a:gridCol w="3373821">
                  <a:extLst>
                    <a:ext uri="{9D8B030D-6E8A-4147-A177-3AD203B41FA5}">
                      <a16:colId xmlns:a16="http://schemas.microsoft.com/office/drawing/2014/main" val="1628028681"/>
                    </a:ext>
                  </a:extLst>
                </a:gridCol>
                <a:gridCol w="1150883">
                  <a:extLst>
                    <a:ext uri="{9D8B030D-6E8A-4147-A177-3AD203B41FA5}">
                      <a16:colId xmlns:a16="http://schemas.microsoft.com/office/drawing/2014/main" val="1196527175"/>
                    </a:ext>
                  </a:extLst>
                </a:gridCol>
                <a:gridCol w="1708956">
                  <a:extLst>
                    <a:ext uri="{9D8B030D-6E8A-4147-A177-3AD203B41FA5}">
                      <a16:colId xmlns:a16="http://schemas.microsoft.com/office/drawing/2014/main" val="805299030"/>
                    </a:ext>
                  </a:extLst>
                </a:gridCol>
              </a:tblGrid>
              <a:tr h="412367">
                <a:tc>
                  <a:txBody>
                    <a:bodyPr/>
                    <a:lstStyle/>
                    <a:p>
                      <a:r>
                        <a:rPr lang="en-IN" dirty="0"/>
                        <a:t>Condition</a:t>
                      </a:r>
                    </a:p>
                  </a:txBody>
                  <a:tcPr>
                    <a:solidFill>
                      <a:schemeClr val="tx1">
                        <a:alpha val="26000"/>
                      </a:schemeClr>
                    </a:solidFill>
                  </a:tcPr>
                </a:tc>
                <a:tc>
                  <a:txBody>
                    <a:bodyPr/>
                    <a:lstStyle/>
                    <a:p>
                      <a:r>
                        <a:rPr lang="en-IN" dirty="0"/>
                        <a:t>Test Name</a:t>
                      </a:r>
                    </a:p>
                  </a:txBody>
                  <a:tcPr>
                    <a:solidFill>
                      <a:schemeClr val="tx1">
                        <a:alpha val="26000"/>
                      </a:schemeClr>
                    </a:solidFill>
                  </a:tcPr>
                </a:tc>
                <a:tc>
                  <a:txBody>
                    <a:bodyPr/>
                    <a:lstStyle/>
                    <a:p>
                      <a:r>
                        <a:rPr lang="en-IN" dirty="0"/>
                        <a:t>P- Value</a:t>
                      </a:r>
                    </a:p>
                  </a:txBody>
                  <a:tcPr>
                    <a:solidFill>
                      <a:schemeClr val="tx1">
                        <a:alpha val="26000"/>
                      </a:schemeClr>
                    </a:solidFill>
                  </a:tcPr>
                </a:tc>
                <a:tc>
                  <a:txBody>
                    <a:bodyPr/>
                    <a:lstStyle/>
                    <a:p>
                      <a:r>
                        <a:rPr lang="en-IN" dirty="0"/>
                        <a:t>Result</a:t>
                      </a:r>
                    </a:p>
                  </a:txBody>
                  <a:tcPr>
                    <a:solidFill>
                      <a:schemeClr val="tx1">
                        <a:alpha val="26000"/>
                      </a:schemeClr>
                    </a:solidFill>
                  </a:tcPr>
                </a:tc>
                <a:extLst>
                  <a:ext uri="{0D108BD9-81ED-4DB2-BD59-A6C34878D82A}">
                    <a16:rowId xmlns:a16="http://schemas.microsoft.com/office/drawing/2014/main" val="3608793898"/>
                  </a:ext>
                </a:extLst>
              </a:tr>
              <a:tr h="418094">
                <a:tc rowSpan="3">
                  <a:txBody>
                    <a:bodyPr/>
                    <a:lstStyle/>
                    <a:p>
                      <a:pPr algn="ctr" fontAlgn="ctr"/>
                      <a:r>
                        <a:rPr lang="en-IN" sz="1600" b="1" i="0" u="none" strike="noStrike" dirty="0">
                          <a:solidFill>
                            <a:srgbClr val="000000"/>
                          </a:solidFill>
                          <a:effectLst/>
                          <a:latin typeface="Arial" panose="020B0604020202020204" pitchFamily="34" charset="0"/>
                        </a:rPr>
                        <a:t>Stationarity</a:t>
                      </a:r>
                    </a:p>
                  </a:txBody>
                  <a:tcPr marL="7620" marR="7620" marT="7620" marB="0" anchor="ctr">
                    <a:solidFill>
                      <a:schemeClr val="tx1">
                        <a:alpha val="26000"/>
                      </a:schemeClr>
                    </a:solidFill>
                  </a:tcPr>
                </a:tc>
                <a:tc>
                  <a:txBody>
                    <a:bodyPr/>
                    <a:lstStyle/>
                    <a:p>
                      <a:pPr algn="l" fontAlgn="ctr"/>
                      <a:r>
                        <a:rPr lang="en-IN" sz="1600" b="0" i="0" u="none" strike="noStrike" dirty="0">
                          <a:solidFill>
                            <a:srgbClr val="000000"/>
                          </a:solidFill>
                          <a:effectLst/>
                          <a:latin typeface="Arial" panose="020B0604020202020204" pitchFamily="34" charset="0"/>
                        </a:rPr>
                        <a:t>Phillips Peron Test</a:t>
                      </a:r>
                    </a:p>
                  </a:txBody>
                  <a:tcPr marL="7620" marR="7620" marT="7620" marB="0" anchor="ctr">
                    <a:solidFill>
                      <a:schemeClr val="tx1">
                        <a:alpha val="26000"/>
                      </a:schemeClr>
                    </a:solidFill>
                  </a:tcPr>
                </a:tc>
                <a:tc>
                  <a:txBody>
                    <a:bodyPr/>
                    <a:lstStyle/>
                    <a:p>
                      <a:r>
                        <a:rPr lang="en-IN" sz="1600" dirty="0"/>
                        <a:t>0.7943</a:t>
                      </a:r>
                    </a:p>
                  </a:txBody>
                  <a:tcPr>
                    <a:solidFill>
                      <a:schemeClr val="tx1">
                        <a:alpha val="26000"/>
                      </a:schemeClr>
                    </a:solidFill>
                  </a:tcPr>
                </a:tc>
                <a:tc>
                  <a:txBody>
                    <a:bodyPr/>
                    <a:lstStyle/>
                    <a:p>
                      <a:pPr algn="ctr" fontAlgn="ctr"/>
                      <a:r>
                        <a:rPr lang="en-IN" sz="1600" b="0" i="0" u="none" strike="noStrike">
                          <a:solidFill>
                            <a:srgbClr val="000000"/>
                          </a:solidFill>
                          <a:effectLst/>
                          <a:latin typeface="Arial" panose="020B0604020202020204" pitchFamily="34" charset="0"/>
                        </a:rPr>
                        <a:t>Not Stationary</a:t>
                      </a:r>
                    </a:p>
                  </a:txBody>
                  <a:tcPr marL="7620" marR="7620" marT="7620" marB="0" anchor="ctr">
                    <a:solidFill>
                      <a:schemeClr val="tx1">
                        <a:alpha val="26000"/>
                      </a:schemeClr>
                    </a:solidFill>
                  </a:tcPr>
                </a:tc>
                <a:extLst>
                  <a:ext uri="{0D108BD9-81ED-4DB2-BD59-A6C34878D82A}">
                    <a16:rowId xmlns:a16="http://schemas.microsoft.com/office/drawing/2014/main" val="1323385086"/>
                  </a:ext>
                </a:extLst>
              </a:tr>
              <a:tr h="558413">
                <a:tc vMerge="1">
                  <a:txBody>
                    <a:bodyPr/>
                    <a:lstStyle/>
                    <a:p>
                      <a:endParaRPr lang="en-IN"/>
                    </a:p>
                  </a:txBody>
                  <a:tcPr/>
                </a:tc>
                <a:tc>
                  <a:txBody>
                    <a:bodyPr/>
                    <a:lstStyle/>
                    <a:p>
                      <a:pPr algn="l" fontAlgn="ctr"/>
                      <a:r>
                        <a:rPr lang="en-IN" sz="1600" b="0" i="0" u="none" strike="noStrike" dirty="0">
                          <a:solidFill>
                            <a:srgbClr val="000000"/>
                          </a:solidFill>
                          <a:effectLst/>
                          <a:latin typeface="Arial" panose="020B0604020202020204" pitchFamily="34" charset="0"/>
                        </a:rPr>
                        <a:t>Kwiatkowski–Phillips–Schmidt–Shin (KPSS) test</a:t>
                      </a:r>
                    </a:p>
                  </a:txBody>
                  <a:tcPr marL="7620" marR="7620" marT="7620" marB="0" anchor="ctr">
                    <a:solidFill>
                      <a:schemeClr val="tx1">
                        <a:alpha val="26000"/>
                      </a:schemeClr>
                    </a:solidFill>
                  </a:tcPr>
                </a:tc>
                <a:tc>
                  <a:txBody>
                    <a:bodyPr/>
                    <a:lstStyle/>
                    <a:p>
                      <a:r>
                        <a:rPr lang="en-IN" sz="1600" dirty="0"/>
                        <a:t>0.01</a:t>
                      </a:r>
                    </a:p>
                  </a:txBody>
                  <a:tcPr>
                    <a:solidFill>
                      <a:schemeClr val="tx1">
                        <a:alpha val="26000"/>
                      </a:schemeClr>
                    </a:solidFill>
                  </a:tcPr>
                </a:tc>
                <a:tc>
                  <a:txBody>
                    <a:bodyPr/>
                    <a:lstStyle/>
                    <a:p>
                      <a:pPr algn="ctr" fontAlgn="ctr"/>
                      <a:r>
                        <a:rPr lang="en-IN" sz="1600" b="0" i="0" u="none" strike="noStrike">
                          <a:solidFill>
                            <a:srgbClr val="000000"/>
                          </a:solidFill>
                          <a:effectLst/>
                          <a:latin typeface="Arial" panose="020B0604020202020204" pitchFamily="34" charset="0"/>
                        </a:rPr>
                        <a:t>Stationary</a:t>
                      </a:r>
                    </a:p>
                  </a:txBody>
                  <a:tcPr marL="7620" marR="7620" marT="7620" marB="0" anchor="ctr">
                    <a:solidFill>
                      <a:schemeClr val="tx1">
                        <a:alpha val="26000"/>
                      </a:schemeClr>
                    </a:solidFill>
                  </a:tcPr>
                </a:tc>
                <a:extLst>
                  <a:ext uri="{0D108BD9-81ED-4DB2-BD59-A6C34878D82A}">
                    <a16:rowId xmlns:a16="http://schemas.microsoft.com/office/drawing/2014/main" val="1793652318"/>
                  </a:ext>
                </a:extLst>
              </a:tr>
              <a:tr h="418094">
                <a:tc vMerge="1">
                  <a:txBody>
                    <a:bodyPr/>
                    <a:lstStyle/>
                    <a:p>
                      <a:endParaRPr lang="en-IN"/>
                    </a:p>
                  </a:txBody>
                  <a:tcPr/>
                </a:tc>
                <a:tc>
                  <a:txBody>
                    <a:bodyPr/>
                    <a:lstStyle/>
                    <a:p>
                      <a:pPr algn="l" fontAlgn="ctr"/>
                      <a:r>
                        <a:rPr lang="en-IN" sz="1600" b="0" i="0" u="none" strike="noStrike" dirty="0">
                          <a:solidFill>
                            <a:srgbClr val="000000"/>
                          </a:solidFill>
                          <a:effectLst/>
                          <a:latin typeface="Arial" panose="020B0604020202020204" pitchFamily="34" charset="0"/>
                        </a:rPr>
                        <a:t>ADF Test</a:t>
                      </a:r>
                    </a:p>
                  </a:txBody>
                  <a:tcPr marL="7620" marR="7620" marT="7620" marB="0" anchor="ctr">
                    <a:solidFill>
                      <a:schemeClr val="tx1">
                        <a:alpha val="26000"/>
                      </a:schemeClr>
                    </a:solidFill>
                  </a:tcPr>
                </a:tc>
                <a:tc>
                  <a:txBody>
                    <a:bodyPr/>
                    <a:lstStyle/>
                    <a:p>
                      <a:r>
                        <a:rPr lang="en-IN" sz="1600" dirty="0"/>
                        <a:t>0.5592</a:t>
                      </a:r>
                    </a:p>
                  </a:txBody>
                  <a:tcPr>
                    <a:solidFill>
                      <a:schemeClr val="tx1">
                        <a:alpha val="26000"/>
                      </a:schemeClr>
                    </a:solidFill>
                  </a:tcPr>
                </a:tc>
                <a:tc>
                  <a:txBody>
                    <a:bodyPr/>
                    <a:lstStyle/>
                    <a:p>
                      <a:pPr algn="ctr" fontAlgn="ctr"/>
                      <a:r>
                        <a:rPr lang="en-IN" sz="1600" b="0" i="0" u="none" strike="noStrike">
                          <a:solidFill>
                            <a:srgbClr val="000000"/>
                          </a:solidFill>
                          <a:effectLst/>
                          <a:latin typeface="Arial" panose="020B0604020202020204" pitchFamily="34" charset="0"/>
                        </a:rPr>
                        <a:t>Not Stationary</a:t>
                      </a:r>
                    </a:p>
                  </a:txBody>
                  <a:tcPr marL="7620" marR="7620" marT="7620" marB="0" anchor="ctr">
                    <a:solidFill>
                      <a:schemeClr val="tx1">
                        <a:alpha val="26000"/>
                      </a:schemeClr>
                    </a:solidFill>
                  </a:tcPr>
                </a:tc>
                <a:extLst>
                  <a:ext uri="{0D108BD9-81ED-4DB2-BD59-A6C34878D82A}">
                    <a16:rowId xmlns:a16="http://schemas.microsoft.com/office/drawing/2014/main" val="4038925258"/>
                  </a:ext>
                </a:extLst>
              </a:tr>
              <a:tr h="440148">
                <a:tc>
                  <a:txBody>
                    <a:bodyPr/>
                    <a:lstStyle/>
                    <a:p>
                      <a:pPr algn="ctr" fontAlgn="ctr"/>
                      <a:r>
                        <a:rPr lang="en-IN" sz="1600" b="1" i="0" u="none" strike="noStrike" dirty="0">
                          <a:solidFill>
                            <a:srgbClr val="000000"/>
                          </a:solidFill>
                          <a:effectLst/>
                          <a:latin typeface="Arial" panose="020B0604020202020204" pitchFamily="34" charset="0"/>
                        </a:rPr>
                        <a:t>Linearity</a:t>
                      </a:r>
                    </a:p>
                  </a:txBody>
                  <a:tcPr marL="7620" marR="7620" marT="7620" marB="0" anchor="ctr">
                    <a:solidFill>
                      <a:schemeClr val="tx1">
                        <a:alpha val="26000"/>
                      </a:schemeClr>
                    </a:solidFill>
                  </a:tcPr>
                </a:tc>
                <a:tc>
                  <a:txBody>
                    <a:bodyPr/>
                    <a:lstStyle/>
                    <a:p>
                      <a:pPr algn="l" fontAlgn="ctr"/>
                      <a:r>
                        <a:rPr lang="en-IN" sz="1600" b="0" i="0" u="none" strike="noStrike" dirty="0">
                          <a:solidFill>
                            <a:srgbClr val="000000"/>
                          </a:solidFill>
                          <a:effectLst/>
                          <a:latin typeface="Arial" panose="020B0604020202020204" pitchFamily="34" charset="0"/>
                        </a:rPr>
                        <a:t>Ramsay-Reset Test</a:t>
                      </a:r>
                    </a:p>
                  </a:txBody>
                  <a:tcPr marL="7620" marR="7620" marT="7620" marB="0" anchor="ctr">
                    <a:solidFill>
                      <a:schemeClr val="tx1">
                        <a:alpha val="26000"/>
                      </a:schemeClr>
                    </a:solidFill>
                  </a:tcPr>
                </a:tc>
                <a:tc>
                  <a:txBody>
                    <a:bodyPr/>
                    <a:lstStyle/>
                    <a:p>
                      <a:r>
                        <a:rPr lang="en-IN" sz="1600" dirty="0"/>
                        <a:t>0.5181</a:t>
                      </a:r>
                    </a:p>
                  </a:txBody>
                  <a:tcPr>
                    <a:solidFill>
                      <a:schemeClr val="tx1">
                        <a:alpha val="26000"/>
                      </a:schemeClr>
                    </a:solidFill>
                  </a:tcPr>
                </a:tc>
                <a:tc>
                  <a:txBody>
                    <a:bodyPr/>
                    <a:lstStyle/>
                    <a:p>
                      <a:pPr algn="ctr" fontAlgn="ctr"/>
                      <a:r>
                        <a:rPr lang="en-IN" sz="1600" b="0" i="0" u="none" strike="noStrike">
                          <a:solidFill>
                            <a:srgbClr val="000000"/>
                          </a:solidFill>
                          <a:effectLst/>
                          <a:latin typeface="Arial" panose="020B0604020202020204" pitchFamily="34" charset="0"/>
                        </a:rPr>
                        <a:t>Linear</a:t>
                      </a:r>
                    </a:p>
                  </a:txBody>
                  <a:tcPr marL="7620" marR="7620" marT="7620" marB="0" anchor="ctr">
                    <a:solidFill>
                      <a:schemeClr val="tx1">
                        <a:alpha val="26000"/>
                      </a:schemeClr>
                    </a:solidFill>
                  </a:tcPr>
                </a:tc>
                <a:extLst>
                  <a:ext uri="{0D108BD9-81ED-4DB2-BD59-A6C34878D82A}">
                    <a16:rowId xmlns:a16="http://schemas.microsoft.com/office/drawing/2014/main" val="3245402659"/>
                  </a:ext>
                </a:extLst>
              </a:tr>
              <a:tr h="440148">
                <a:tc>
                  <a:txBody>
                    <a:bodyPr/>
                    <a:lstStyle/>
                    <a:p>
                      <a:pPr algn="ctr" fontAlgn="ctr"/>
                      <a:r>
                        <a:rPr lang="en-IN" sz="1600" b="1" i="0" u="none" strike="noStrike" dirty="0">
                          <a:solidFill>
                            <a:srgbClr val="000000"/>
                          </a:solidFill>
                          <a:effectLst/>
                          <a:latin typeface="Arial" panose="020B0604020202020204" pitchFamily="34" charset="0"/>
                        </a:rPr>
                        <a:t>Multicollinearity</a:t>
                      </a:r>
                    </a:p>
                  </a:txBody>
                  <a:tcPr marL="7620" marR="7620" marT="7620" marB="0" anchor="ctr">
                    <a:solidFill>
                      <a:schemeClr val="tx1">
                        <a:alpha val="26000"/>
                      </a:schemeClr>
                    </a:solidFill>
                  </a:tcPr>
                </a:tc>
                <a:tc>
                  <a:txBody>
                    <a:bodyPr/>
                    <a:lstStyle/>
                    <a:p>
                      <a:pPr algn="l" fontAlgn="ctr"/>
                      <a:r>
                        <a:rPr lang="en-IN" sz="1600" b="0" i="0" u="none" strike="noStrike" dirty="0">
                          <a:solidFill>
                            <a:srgbClr val="000000"/>
                          </a:solidFill>
                          <a:effectLst/>
                          <a:latin typeface="Arial" panose="020B0604020202020204" pitchFamily="34" charset="0"/>
                        </a:rPr>
                        <a:t>Variance Inflation factor</a:t>
                      </a:r>
                    </a:p>
                  </a:txBody>
                  <a:tcPr marL="7620" marR="7620" marT="7620" marB="0" anchor="ctr">
                    <a:solidFill>
                      <a:schemeClr val="tx1">
                        <a:alpha val="26000"/>
                      </a:schemeClr>
                    </a:solidFill>
                  </a:tcPr>
                </a:tc>
                <a:tc>
                  <a:txBody>
                    <a:bodyPr/>
                    <a:lstStyle/>
                    <a:p>
                      <a:r>
                        <a:rPr lang="en-IN" sz="1600" dirty="0"/>
                        <a:t>-</a:t>
                      </a:r>
                    </a:p>
                  </a:txBody>
                  <a:tcPr>
                    <a:solidFill>
                      <a:schemeClr val="tx1">
                        <a:alpha val="26000"/>
                      </a:schemeClr>
                    </a:solidFill>
                  </a:tcPr>
                </a:tc>
                <a:tc>
                  <a:txBody>
                    <a:bodyPr/>
                    <a:lstStyle/>
                    <a:p>
                      <a:pPr algn="ctr" fontAlgn="ctr"/>
                      <a:r>
                        <a:rPr lang="en-IN" sz="1600" b="0" i="0" u="none" strike="noStrike">
                          <a:solidFill>
                            <a:srgbClr val="000000"/>
                          </a:solidFill>
                          <a:effectLst/>
                          <a:latin typeface="Arial" panose="020B0604020202020204" pitchFamily="34" charset="0"/>
                        </a:rPr>
                        <a:t>No multicollinearity</a:t>
                      </a:r>
                    </a:p>
                  </a:txBody>
                  <a:tcPr marL="7620" marR="7620" marT="7620" marB="0" anchor="ctr">
                    <a:solidFill>
                      <a:schemeClr val="tx1">
                        <a:alpha val="26000"/>
                      </a:schemeClr>
                    </a:solidFill>
                  </a:tcPr>
                </a:tc>
                <a:extLst>
                  <a:ext uri="{0D108BD9-81ED-4DB2-BD59-A6C34878D82A}">
                    <a16:rowId xmlns:a16="http://schemas.microsoft.com/office/drawing/2014/main" val="1564599080"/>
                  </a:ext>
                </a:extLst>
              </a:tr>
              <a:tr h="558413">
                <a:tc rowSpan="3">
                  <a:txBody>
                    <a:bodyPr/>
                    <a:lstStyle/>
                    <a:p>
                      <a:pPr algn="ctr" fontAlgn="ctr"/>
                      <a:r>
                        <a:rPr lang="en-IN" sz="1600" b="1" i="0" u="none" strike="noStrike" dirty="0">
                          <a:solidFill>
                            <a:srgbClr val="000000"/>
                          </a:solidFill>
                          <a:effectLst/>
                          <a:latin typeface="Arial" panose="020B0604020202020204" pitchFamily="34" charset="0"/>
                        </a:rPr>
                        <a:t>Normality</a:t>
                      </a:r>
                    </a:p>
                  </a:txBody>
                  <a:tcPr marL="7620" marR="7620" marT="7620" marB="0" anchor="ctr">
                    <a:solidFill>
                      <a:schemeClr val="tx1">
                        <a:alpha val="26000"/>
                      </a:schemeClr>
                    </a:solidFill>
                  </a:tcPr>
                </a:tc>
                <a:tc>
                  <a:txBody>
                    <a:bodyPr/>
                    <a:lstStyle/>
                    <a:p>
                      <a:pPr algn="l" fontAlgn="ctr"/>
                      <a:r>
                        <a:rPr lang="en-IN" sz="1600" b="0" i="0" u="none" strike="noStrike" dirty="0" err="1">
                          <a:solidFill>
                            <a:srgbClr val="000000"/>
                          </a:solidFill>
                          <a:effectLst/>
                          <a:latin typeface="Arial" panose="020B0604020202020204" pitchFamily="34" charset="0"/>
                        </a:rPr>
                        <a:t>Jarque</a:t>
                      </a:r>
                      <a:r>
                        <a:rPr lang="en-IN" sz="1600" b="0" i="0" u="none" strike="noStrike" dirty="0">
                          <a:solidFill>
                            <a:srgbClr val="000000"/>
                          </a:solidFill>
                          <a:effectLst/>
                          <a:latin typeface="Arial" panose="020B0604020202020204" pitchFamily="34" charset="0"/>
                        </a:rPr>
                        <a:t> </a:t>
                      </a:r>
                      <a:r>
                        <a:rPr lang="en-IN" sz="1600" b="0" i="0" u="none" strike="noStrike" dirty="0" err="1">
                          <a:solidFill>
                            <a:srgbClr val="000000"/>
                          </a:solidFill>
                          <a:effectLst/>
                          <a:latin typeface="Arial" panose="020B0604020202020204" pitchFamily="34" charset="0"/>
                        </a:rPr>
                        <a:t>Bera</a:t>
                      </a:r>
                      <a:r>
                        <a:rPr lang="en-IN" sz="1600" b="0" i="0" u="none" strike="noStrike" dirty="0">
                          <a:solidFill>
                            <a:srgbClr val="000000"/>
                          </a:solidFill>
                          <a:effectLst/>
                          <a:latin typeface="Arial" panose="020B0604020202020204" pitchFamily="34" charset="0"/>
                        </a:rPr>
                        <a:t> Test</a:t>
                      </a:r>
                    </a:p>
                  </a:txBody>
                  <a:tcPr marL="7620" marR="7620" marT="7620" marB="0" anchor="ctr">
                    <a:solidFill>
                      <a:schemeClr val="tx1">
                        <a:alpha val="26000"/>
                      </a:schemeClr>
                    </a:solidFill>
                  </a:tcPr>
                </a:tc>
                <a:tc>
                  <a:txBody>
                    <a:bodyPr/>
                    <a:lstStyle/>
                    <a:p>
                      <a:r>
                        <a:rPr lang="en-IN" sz="1600" dirty="0"/>
                        <a:t>0.4481</a:t>
                      </a:r>
                    </a:p>
                  </a:txBody>
                  <a:tcPr>
                    <a:solidFill>
                      <a:schemeClr val="tx1">
                        <a:alpha val="26000"/>
                      </a:schemeClr>
                    </a:solidFill>
                  </a:tcPr>
                </a:tc>
                <a:tc>
                  <a:txBody>
                    <a:bodyPr/>
                    <a:lstStyle/>
                    <a:p>
                      <a:pPr algn="ctr" fontAlgn="ctr"/>
                      <a:r>
                        <a:rPr lang="en-IN" sz="1600" b="0" i="0" u="none" strike="noStrike">
                          <a:solidFill>
                            <a:srgbClr val="000000"/>
                          </a:solidFill>
                          <a:effectLst/>
                          <a:latin typeface="Arial" panose="020B0604020202020204" pitchFamily="34" charset="0"/>
                        </a:rPr>
                        <a:t>Normal</a:t>
                      </a:r>
                    </a:p>
                  </a:txBody>
                  <a:tcPr marL="7620" marR="7620" marT="7620" marB="0" anchor="ctr">
                    <a:solidFill>
                      <a:schemeClr val="tx1">
                        <a:alpha val="26000"/>
                      </a:schemeClr>
                    </a:solidFill>
                  </a:tcPr>
                </a:tc>
                <a:extLst>
                  <a:ext uri="{0D108BD9-81ED-4DB2-BD59-A6C34878D82A}">
                    <a16:rowId xmlns:a16="http://schemas.microsoft.com/office/drawing/2014/main" val="282876276"/>
                  </a:ext>
                </a:extLst>
              </a:tr>
              <a:tr h="418094">
                <a:tc vMerge="1">
                  <a:txBody>
                    <a:bodyPr/>
                    <a:lstStyle/>
                    <a:p>
                      <a:endParaRPr lang="en-IN"/>
                    </a:p>
                  </a:txBody>
                  <a:tcPr/>
                </a:tc>
                <a:tc>
                  <a:txBody>
                    <a:bodyPr/>
                    <a:lstStyle/>
                    <a:p>
                      <a:pPr algn="l" fontAlgn="ctr"/>
                      <a:r>
                        <a:rPr lang="en-IN" sz="1600" b="0" i="0" u="none" strike="noStrike">
                          <a:solidFill>
                            <a:srgbClr val="000000"/>
                          </a:solidFill>
                          <a:effectLst/>
                          <a:latin typeface="Arial" panose="020B0604020202020204" pitchFamily="34" charset="0"/>
                        </a:rPr>
                        <a:t>Shapiro Wilk Test</a:t>
                      </a:r>
                    </a:p>
                  </a:txBody>
                  <a:tcPr marL="7620" marR="7620" marT="7620" marB="0" anchor="ctr">
                    <a:solidFill>
                      <a:schemeClr val="tx1">
                        <a:alpha val="26000"/>
                      </a:schemeClr>
                    </a:solidFill>
                  </a:tcPr>
                </a:tc>
                <a:tc>
                  <a:txBody>
                    <a:bodyPr/>
                    <a:lstStyle/>
                    <a:p>
                      <a:r>
                        <a:rPr lang="en-IN" sz="1600" dirty="0"/>
                        <a:t>0.7</a:t>
                      </a:r>
                    </a:p>
                  </a:txBody>
                  <a:tcPr>
                    <a:solidFill>
                      <a:schemeClr val="tx1">
                        <a:alpha val="26000"/>
                      </a:schemeClr>
                    </a:solidFill>
                  </a:tcPr>
                </a:tc>
                <a:tc>
                  <a:txBody>
                    <a:bodyPr/>
                    <a:lstStyle/>
                    <a:p>
                      <a:pPr algn="ctr" fontAlgn="ctr"/>
                      <a:r>
                        <a:rPr lang="en-IN" sz="1600" b="0" i="0" u="none" strike="noStrike">
                          <a:solidFill>
                            <a:srgbClr val="000000"/>
                          </a:solidFill>
                          <a:effectLst/>
                          <a:latin typeface="Arial" panose="020B0604020202020204" pitchFamily="34" charset="0"/>
                        </a:rPr>
                        <a:t>Normal</a:t>
                      </a:r>
                    </a:p>
                  </a:txBody>
                  <a:tcPr marL="7620" marR="7620" marT="7620" marB="0" anchor="ctr">
                    <a:solidFill>
                      <a:schemeClr val="tx1">
                        <a:alpha val="26000"/>
                      </a:schemeClr>
                    </a:solidFill>
                  </a:tcPr>
                </a:tc>
                <a:extLst>
                  <a:ext uri="{0D108BD9-81ED-4DB2-BD59-A6C34878D82A}">
                    <a16:rowId xmlns:a16="http://schemas.microsoft.com/office/drawing/2014/main" val="1366006111"/>
                  </a:ext>
                </a:extLst>
              </a:tr>
              <a:tr h="418094">
                <a:tc vMerge="1">
                  <a:txBody>
                    <a:bodyPr/>
                    <a:lstStyle/>
                    <a:p>
                      <a:endParaRPr lang="en-IN"/>
                    </a:p>
                  </a:txBody>
                  <a:tcPr/>
                </a:tc>
                <a:tc>
                  <a:txBody>
                    <a:bodyPr/>
                    <a:lstStyle/>
                    <a:p>
                      <a:pPr algn="l" fontAlgn="ctr"/>
                      <a:r>
                        <a:rPr lang="en-IN" sz="1600" b="0" i="0" u="none" strike="noStrike" dirty="0" err="1">
                          <a:solidFill>
                            <a:srgbClr val="000000"/>
                          </a:solidFill>
                          <a:effectLst/>
                          <a:latin typeface="Arial" panose="020B0604020202020204" pitchFamily="34" charset="0"/>
                        </a:rPr>
                        <a:t>Kolmogrov</a:t>
                      </a:r>
                      <a:r>
                        <a:rPr lang="en-IN" sz="1600" b="0" i="0" u="none" strike="noStrike" dirty="0">
                          <a:solidFill>
                            <a:srgbClr val="000000"/>
                          </a:solidFill>
                          <a:effectLst/>
                          <a:latin typeface="Arial" panose="020B0604020202020204" pitchFamily="34" charset="0"/>
                        </a:rPr>
                        <a:t>-Smirnov Test</a:t>
                      </a:r>
                    </a:p>
                  </a:txBody>
                  <a:tcPr marL="7620" marR="7620" marT="7620" marB="0" anchor="ctr">
                    <a:solidFill>
                      <a:schemeClr val="tx1">
                        <a:alpha val="26000"/>
                      </a:schemeClr>
                    </a:solidFill>
                  </a:tcPr>
                </a:tc>
                <a:tc>
                  <a:txBody>
                    <a:bodyPr/>
                    <a:lstStyle/>
                    <a:p>
                      <a:r>
                        <a:rPr lang="en-IN" sz="1600" dirty="0"/>
                        <a:t>2.2e-16</a:t>
                      </a:r>
                    </a:p>
                  </a:txBody>
                  <a:tcPr>
                    <a:solidFill>
                      <a:schemeClr val="tx1">
                        <a:alpha val="26000"/>
                      </a:schemeClr>
                    </a:solidFill>
                  </a:tcPr>
                </a:tc>
                <a:tc>
                  <a:txBody>
                    <a:bodyPr/>
                    <a:lstStyle/>
                    <a:p>
                      <a:pPr algn="ctr" fontAlgn="ctr"/>
                      <a:r>
                        <a:rPr lang="en-IN" sz="1600" b="0" i="0" u="none" strike="noStrike">
                          <a:solidFill>
                            <a:srgbClr val="000000"/>
                          </a:solidFill>
                          <a:effectLst/>
                          <a:latin typeface="Arial" panose="020B0604020202020204" pitchFamily="34" charset="0"/>
                        </a:rPr>
                        <a:t>Not Normal</a:t>
                      </a:r>
                    </a:p>
                  </a:txBody>
                  <a:tcPr marL="7620" marR="7620" marT="7620" marB="0" anchor="ctr">
                    <a:solidFill>
                      <a:schemeClr val="tx1">
                        <a:alpha val="26000"/>
                      </a:schemeClr>
                    </a:solidFill>
                  </a:tcPr>
                </a:tc>
                <a:extLst>
                  <a:ext uri="{0D108BD9-81ED-4DB2-BD59-A6C34878D82A}">
                    <a16:rowId xmlns:a16="http://schemas.microsoft.com/office/drawing/2014/main" val="2292725481"/>
                  </a:ext>
                </a:extLst>
              </a:tr>
              <a:tr h="558413">
                <a:tc>
                  <a:txBody>
                    <a:bodyPr/>
                    <a:lstStyle/>
                    <a:p>
                      <a:pPr algn="ctr" fontAlgn="ctr"/>
                      <a:r>
                        <a:rPr lang="en-IN" sz="1600" b="1" i="0" u="none" strike="noStrike" dirty="0">
                          <a:solidFill>
                            <a:srgbClr val="000000"/>
                          </a:solidFill>
                          <a:effectLst/>
                          <a:latin typeface="Arial" panose="020B0604020202020204" pitchFamily="34" charset="0"/>
                        </a:rPr>
                        <a:t>Heteroskedasticity</a:t>
                      </a:r>
                    </a:p>
                  </a:txBody>
                  <a:tcPr marL="7620" marR="7620" marT="7620" marB="0" anchor="ctr">
                    <a:solidFill>
                      <a:schemeClr val="tx1">
                        <a:alpha val="26000"/>
                      </a:schemeClr>
                    </a:solidFill>
                  </a:tcPr>
                </a:tc>
                <a:tc>
                  <a:txBody>
                    <a:bodyPr/>
                    <a:lstStyle/>
                    <a:p>
                      <a:pPr algn="l" fontAlgn="ctr"/>
                      <a:r>
                        <a:rPr lang="en-IN" sz="1600" b="0" i="0" u="none" strike="noStrike" dirty="0" err="1">
                          <a:solidFill>
                            <a:srgbClr val="000000"/>
                          </a:solidFill>
                          <a:effectLst/>
                          <a:latin typeface="Arial" panose="020B0604020202020204" pitchFamily="34" charset="0"/>
                        </a:rPr>
                        <a:t>Breush</a:t>
                      </a:r>
                      <a:r>
                        <a:rPr lang="en-IN" sz="1600" b="0" i="0" u="none" strike="noStrike" dirty="0">
                          <a:solidFill>
                            <a:srgbClr val="000000"/>
                          </a:solidFill>
                          <a:effectLst/>
                          <a:latin typeface="Arial" panose="020B0604020202020204" pitchFamily="34" charset="0"/>
                        </a:rPr>
                        <a:t> Pagan Test</a:t>
                      </a:r>
                    </a:p>
                  </a:txBody>
                  <a:tcPr marL="7620" marR="7620" marT="7620" marB="0" anchor="ctr">
                    <a:solidFill>
                      <a:schemeClr val="tx1">
                        <a:alpha val="26000"/>
                      </a:schemeClr>
                    </a:solidFill>
                  </a:tcPr>
                </a:tc>
                <a:tc>
                  <a:txBody>
                    <a:bodyPr/>
                    <a:lstStyle/>
                    <a:p>
                      <a:r>
                        <a:rPr lang="en-IN" sz="1600" dirty="0"/>
                        <a:t>0.113</a:t>
                      </a:r>
                    </a:p>
                  </a:txBody>
                  <a:tcPr>
                    <a:solidFill>
                      <a:schemeClr val="tx1">
                        <a:alpha val="26000"/>
                      </a:schemeClr>
                    </a:solidFill>
                  </a:tcPr>
                </a:tc>
                <a:tc>
                  <a:txBody>
                    <a:bodyPr/>
                    <a:lstStyle/>
                    <a:p>
                      <a:pPr algn="ctr" fontAlgn="ctr"/>
                      <a:r>
                        <a:rPr lang="en-IN" sz="1600" b="0" i="0" u="none" strike="noStrike">
                          <a:solidFill>
                            <a:srgbClr val="000000"/>
                          </a:solidFill>
                          <a:effectLst/>
                          <a:latin typeface="Arial" panose="020B0604020202020204" pitchFamily="34" charset="0"/>
                        </a:rPr>
                        <a:t>Homoskedastic</a:t>
                      </a:r>
                    </a:p>
                  </a:txBody>
                  <a:tcPr marL="7620" marR="7620" marT="7620" marB="0" anchor="ctr">
                    <a:solidFill>
                      <a:schemeClr val="tx1">
                        <a:alpha val="26000"/>
                      </a:schemeClr>
                    </a:solidFill>
                  </a:tcPr>
                </a:tc>
                <a:extLst>
                  <a:ext uri="{0D108BD9-81ED-4DB2-BD59-A6C34878D82A}">
                    <a16:rowId xmlns:a16="http://schemas.microsoft.com/office/drawing/2014/main" val="4065043859"/>
                  </a:ext>
                </a:extLst>
              </a:tr>
              <a:tr h="418094">
                <a:tc rowSpan="2">
                  <a:txBody>
                    <a:bodyPr/>
                    <a:lstStyle/>
                    <a:p>
                      <a:pPr algn="ctr" fontAlgn="ctr"/>
                      <a:r>
                        <a:rPr lang="en-IN" sz="1600" b="1" i="0" u="none" strike="noStrike" dirty="0">
                          <a:solidFill>
                            <a:srgbClr val="000000"/>
                          </a:solidFill>
                          <a:effectLst/>
                          <a:latin typeface="Arial" panose="020B0604020202020204" pitchFamily="34" charset="0"/>
                        </a:rPr>
                        <a:t>Auto-correlation of errors</a:t>
                      </a:r>
                    </a:p>
                  </a:txBody>
                  <a:tcPr marL="7620" marR="7620" marT="7620" marB="0" anchor="ctr">
                    <a:solidFill>
                      <a:schemeClr val="tx1">
                        <a:alpha val="26000"/>
                      </a:schemeClr>
                    </a:solidFill>
                  </a:tcPr>
                </a:tc>
                <a:tc>
                  <a:txBody>
                    <a:bodyPr/>
                    <a:lstStyle/>
                    <a:p>
                      <a:pPr algn="l" fontAlgn="ctr"/>
                      <a:r>
                        <a:rPr lang="en-IN" sz="1600" b="0" i="0" u="none" strike="noStrike">
                          <a:solidFill>
                            <a:srgbClr val="000000"/>
                          </a:solidFill>
                          <a:effectLst/>
                          <a:latin typeface="Arial" panose="020B0604020202020204" pitchFamily="34" charset="0"/>
                        </a:rPr>
                        <a:t>Durbin-Watson Test</a:t>
                      </a:r>
                    </a:p>
                  </a:txBody>
                  <a:tcPr marL="7620" marR="7620" marT="7620" marB="0" anchor="ctr">
                    <a:solidFill>
                      <a:schemeClr val="tx1">
                        <a:alpha val="26000"/>
                      </a:schemeClr>
                    </a:solidFill>
                  </a:tcPr>
                </a:tc>
                <a:tc>
                  <a:txBody>
                    <a:bodyPr/>
                    <a:lstStyle/>
                    <a:p>
                      <a:pPr algn="ctr" fontAlgn="ctr"/>
                      <a:r>
                        <a:rPr lang="en-IN" sz="1600" b="0" i="0" u="none" strike="noStrike" dirty="0">
                          <a:solidFill>
                            <a:srgbClr val="000000"/>
                          </a:solidFill>
                          <a:effectLst/>
                          <a:latin typeface="Arial" panose="020B0604020202020204" pitchFamily="34" charset="0"/>
                        </a:rPr>
                        <a:t>0.0002312</a:t>
                      </a:r>
                    </a:p>
                  </a:txBody>
                  <a:tcPr marL="7620" marR="7620" marT="7620" marB="0" anchor="ctr">
                    <a:solidFill>
                      <a:schemeClr val="tx1">
                        <a:alpha val="26000"/>
                      </a:schemeClr>
                    </a:solidFill>
                  </a:tcPr>
                </a:tc>
                <a:tc>
                  <a:txBody>
                    <a:bodyPr/>
                    <a:lstStyle/>
                    <a:p>
                      <a:pPr algn="ctr" fontAlgn="ctr"/>
                      <a:r>
                        <a:rPr lang="en-IN" sz="1600" b="0" i="0" u="none" strike="noStrike">
                          <a:solidFill>
                            <a:srgbClr val="000000"/>
                          </a:solidFill>
                          <a:effectLst/>
                          <a:latin typeface="Arial" panose="020B0604020202020204" pitchFamily="34" charset="0"/>
                        </a:rPr>
                        <a:t>autocorrelation between residuals</a:t>
                      </a:r>
                    </a:p>
                  </a:txBody>
                  <a:tcPr marL="7620" marR="7620" marT="7620" marB="0" anchor="ctr">
                    <a:solidFill>
                      <a:schemeClr val="tx1">
                        <a:alpha val="26000"/>
                      </a:schemeClr>
                    </a:solidFill>
                  </a:tcPr>
                </a:tc>
                <a:extLst>
                  <a:ext uri="{0D108BD9-81ED-4DB2-BD59-A6C34878D82A}">
                    <a16:rowId xmlns:a16="http://schemas.microsoft.com/office/drawing/2014/main" val="1222361556"/>
                  </a:ext>
                </a:extLst>
              </a:tr>
              <a:tr h="558413">
                <a:tc vMerge="1">
                  <a:txBody>
                    <a:bodyPr/>
                    <a:lstStyle/>
                    <a:p>
                      <a:endParaRPr lang="en-IN"/>
                    </a:p>
                  </a:txBody>
                  <a:tcPr/>
                </a:tc>
                <a:tc>
                  <a:txBody>
                    <a:bodyPr/>
                    <a:lstStyle/>
                    <a:p>
                      <a:pPr algn="l" fontAlgn="ctr"/>
                      <a:r>
                        <a:rPr lang="en-IN" sz="1600" b="0" i="0" u="none" strike="noStrike" dirty="0">
                          <a:solidFill>
                            <a:srgbClr val="000000"/>
                          </a:solidFill>
                          <a:effectLst/>
                          <a:latin typeface="Arial" panose="020B0604020202020204" pitchFamily="34" charset="0"/>
                        </a:rPr>
                        <a:t>BG Test</a:t>
                      </a:r>
                    </a:p>
                  </a:txBody>
                  <a:tcPr marL="7620" marR="7620" marT="7620" marB="0" anchor="ctr">
                    <a:solidFill>
                      <a:schemeClr val="tx1">
                        <a:alpha val="26000"/>
                      </a:schemeClr>
                    </a:solidFill>
                  </a:tcPr>
                </a:tc>
                <a:tc>
                  <a:txBody>
                    <a:bodyPr/>
                    <a:lstStyle/>
                    <a:p>
                      <a:r>
                        <a:rPr lang="en-IN" sz="1600" dirty="0"/>
                        <a:t>0.001055</a:t>
                      </a:r>
                    </a:p>
                  </a:txBody>
                  <a:tcPr>
                    <a:solidFill>
                      <a:schemeClr val="tx1">
                        <a:alpha val="26000"/>
                      </a:schemeClr>
                    </a:solidFill>
                  </a:tcPr>
                </a:tc>
                <a:tc>
                  <a:txBody>
                    <a:bodyPr/>
                    <a:lstStyle/>
                    <a:p>
                      <a:pPr algn="ctr" fontAlgn="ctr"/>
                      <a:r>
                        <a:rPr lang="en-IN" sz="1600" b="0" i="0" u="none" strike="noStrike" dirty="0">
                          <a:solidFill>
                            <a:srgbClr val="000000"/>
                          </a:solidFill>
                          <a:effectLst/>
                          <a:latin typeface="Arial" panose="020B0604020202020204" pitchFamily="34" charset="0"/>
                        </a:rPr>
                        <a:t>autocorrelation between residuals</a:t>
                      </a:r>
                    </a:p>
                  </a:txBody>
                  <a:tcPr marL="7620" marR="7620" marT="7620" marB="0" anchor="ctr">
                    <a:solidFill>
                      <a:schemeClr val="tx1">
                        <a:alpha val="26000"/>
                      </a:schemeClr>
                    </a:solidFill>
                  </a:tcPr>
                </a:tc>
                <a:extLst>
                  <a:ext uri="{0D108BD9-81ED-4DB2-BD59-A6C34878D82A}">
                    <a16:rowId xmlns:a16="http://schemas.microsoft.com/office/drawing/2014/main" val="903915032"/>
                  </a:ext>
                </a:extLst>
              </a:tr>
            </a:tbl>
          </a:graphicData>
        </a:graphic>
      </p:graphicFrame>
    </p:spTree>
    <p:extLst>
      <p:ext uri="{BB962C8B-B14F-4D97-AF65-F5344CB8AC3E}">
        <p14:creationId xmlns:p14="http://schemas.microsoft.com/office/powerpoint/2010/main" val="3630318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115107-5DA3-4397-A1DA-67705DAE1EC2}"/>
              </a:ext>
            </a:extLst>
          </p:cNvPr>
          <p:cNvSpPr>
            <a:spLocks noGrp="1"/>
          </p:cNvSpPr>
          <p:nvPr>
            <p:ph type="title"/>
          </p:nvPr>
        </p:nvSpPr>
        <p:spPr>
          <a:xfrm>
            <a:off x="643467" y="2681103"/>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a:bodyPr>
          <a:lstStyle/>
          <a:p>
            <a:r>
              <a:rPr lang="en-IN" sz="2000" dirty="0">
                <a:solidFill>
                  <a:srgbClr val="FFFFFF"/>
                </a:solidFill>
              </a:rPr>
              <a:t>Statistical Testing </a:t>
            </a:r>
          </a:p>
        </p:txBody>
      </p:sp>
      <p:sp>
        <p:nvSpPr>
          <p:cNvPr id="9" name="TextBox 8">
            <a:extLst>
              <a:ext uri="{FF2B5EF4-FFF2-40B4-BE49-F238E27FC236}">
                <a16:creationId xmlns:a16="http://schemas.microsoft.com/office/drawing/2014/main" id="{7CEB007D-F824-4C6F-95A1-F2A591D2ACB0}"/>
              </a:ext>
            </a:extLst>
          </p:cNvPr>
          <p:cNvSpPr txBox="1"/>
          <p:nvPr/>
        </p:nvSpPr>
        <p:spPr>
          <a:xfrm>
            <a:off x="4654296" y="0"/>
            <a:ext cx="1960024" cy="369332"/>
          </a:xfrm>
          <a:prstGeom prst="rect">
            <a:avLst/>
          </a:prstGeom>
          <a:noFill/>
        </p:spPr>
        <p:txBody>
          <a:bodyPr wrap="none" rtlCol="0">
            <a:spAutoFit/>
          </a:bodyPr>
          <a:lstStyle/>
          <a:p>
            <a:r>
              <a:rPr lang="en-IN" dirty="0"/>
              <a:t>2) Qualitative Tests</a:t>
            </a:r>
          </a:p>
        </p:txBody>
      </p:sp>
      <p:pic>
        <p:nvPicPr>
          <p:cNvPr id="11" name="Picture 10">
            <a:extLst>
              <a:ext uri="{FF2B5EF4-FFF2-40B4-BE49-F238E27FC236}">
                <a16:creationId xmlns:a16="http://schemas.microsoft.com/office/drawing/2014/main" id="{316261C1-7415-4488-9CE9-D3FD12AB55AF}"/>
              </a:ext>
            </a:extLst>
          </p:cNvPr>
          <p:cNvPicPr>
            <a:picLocks noChangeAspect="1"/>
          </p:cNvPicPr>
          <p:nvPr/>
        </p:nvPicPr>
        <p:blipFill>
          <a:blip r:embed="rId3"/>
          <a:stretch>
            <a:fillRect/>
          </a:stretch>
        </p:blipFill>
        <p:spPr>
          <a:xfrm>
            <a:off x="4745917" y="436059"/>
            <a:ext cx="4052864" cy="2113439"/>
          </a:xfrm>
          <a:prstGeom prst="rect">
            <a:avLst/>
          </a:prstGeom>
        </p:spPr>
      </p:pic>
      <p:pic>
        <p:nvPicPr>
          <p:cNvPr id="25" name="Picture 24">
            <a:extLst>
              <a:ext uri="{FF2B5EF4-FFF2-40B4-BE49-F238E27FC236}">
                <a16:creationId xmlns:a16="http://schemas.microsoft.com/office/drawing/2014/main" id="{9731A34F-127E-4CD2-BDC4-2F1ECB0BD1DB}"/>
              </a:ext>
            </a:extLst>
          </p:cNvPr>
          <p:cNvPicPr>
            <a:picLocks noChangeAspect="1"/>
          </p:cNvPicPr>
          <p:nvPr/>
        </p:nvPicPr>
        <p:blipFill>
          <a:blip r:embed="rId4"/>
          <a:stretch>
            <a:fillRect/>
          </a:stretch>
        </p:blipFill>
        <p:spPr>
          <a:xfrm>
            <a:off x="4745917" y="2391264"/>
            <a:ext cx="4052864" cy="2113439"/>
          </a:xfrm>
          <a:prstGeom prst="rect">
            <a:avLst/>
          </a:prstGeom>
        </p:spPr>
      </p:pic>
      <p:pic>
        <p:nvPicPr>
          <p:cNvPr id="27" name="Picture 26">
            <a:extLst>
              <a:ext uri="{FF2B5EF4-FFF2-40B4-BE49-F238E27FC236}">
                <a16:creationId xmlns:a16="http://schemas.microsoft.com/office/drawing/2014/main" id="{4BF6A625-913C-4EC7-A77B-CD37AB5A4706}"/>
              </a:ext>
            </a:extLst>
          </p:cNvPr>
          <p:cNvPicPr>
            <a:picLocks noChangeAspect="1"/>
          </p:cNvPicPr>
          <p:nvPr/>
        </p:nvPicPr>
        <p:blipFill>
          <a:blip r:embed="rId5"/>
          <a:stretch>
            <a:fillRect/>
          </a:stretch>
        </p:blipFill>
        <p:spPr>
          <a:xfrm>
            <a:off x="4654296" y="4308501"/>
            <a:ext cx="4144485" cy="2549499"/>
          </a:xfrm>
          <a:prstGeom prst="rect">
            <a:avLst/>
          </a:prstGeom>
        </p:spPr>
      </p:pic>
      <p:sp>
        <p:nvSpPr>
          <p:cNvPr id="34" name="TextBox 33">
            <a:extLst>
              <a:ext uri="{FF2B5EF4-FFF2-40B4-BE49-F238E27FC236}">
                <a16:creationId xmlns:a16="http://schemas.microsoft.com/office/drawing/2014/main" id="{515BD89B-A41C-4E8F-B367-658992F5805A}"/>
              </a:ext>
            </a:extLst>
          </p:cNvPr>
          <p:cNvSpPr txBox="1"/>
          <p:nvPr/>
        </p:nvSpPr>
        <p:spPr>
          <a:xfrm>
            <a:off x="8907517" y="1016876"/>
            <a:ext cx="2597571" cy="369332"/>
          </a:xfrm>
          <a:prstGeom prst="rect">
            <a:avLst/>
          </a:prstGeom>
          <a:noFill/>
        </p:spPr>
        <p:txBody>
          <a:bodyPr wrap="none" rtlCol="0">
            <a:spAutoFit/>
          </a:bodyPr>
          <a:lstStyle/>
          <a:p>
            <a:r>
              <a:rPr lang="en-IN" dirty="0"/>
              <a:t>ACF value die out at lag 2</a:t>
            </a:r>
          </a:p>
        </p:txBody>
      </p:sp>
      <p:sp>
        <p:nvSpPr>
          <p:cNvPr id="35" name="TextBox 34">
            <a:extLst>
              <a:ext uri="{FF2B5EF4-FFF2-40B4-BE49-F238E27FC236}">
                <a16:creationId xmlns:a16="http://schemas.microsoft.com/office/drawing/2014/main" id="{B4DF0F6D-34B5-4ACC-BCF9-F54301337AC9}"/>
              </a:ext>
            </a:extLst>
          </p:cNvPr>
          <p:cNvSpPr txBox="1"/>
          <p:nvPr/>
        </p:nvSpPr>
        <p:spPr>
          <a:xfrm>
            <a:off x="8865140" y="647544"/>
            <a:ext cx="820802" cy="369332"/>
          </a:xfrm>
          <a:prstGeom prst="rect">
            <a:avLst/>
          </a:prstGeom>
          <a:noFill/>
        </p:spPr>
        <p:txBody>
          <a:bodyPr wrap="none" rtlCol="0">
            <a:spAutoFit/>
          </a:bodyPr>
          <a:lstStyle/>
          <a:p>
            <a:r>
              <a:rPr lang="en-IN" dirty="0" err="1"/>
              <a:t>i</a:t>
            </a:r>
            <a:r>
              <a:rPr lang="en-IN" dirty="0"/>
              <a:t>)ACF: </a:t>
            </a:r>
          </a:p>
        </p:txBody>
      </p:sp>
      <p:sp>
        <p:nvSpPr>
          <p:cNvPr id="36" name="TextBox 35">
            <a:extLst>
              <a:ext uri="{FF2B5EF4-FFF2-40B4-BE49-F238E27FC236}">
                <a16:creationId xmlns:a16="http://schemas.microsoft.com/office/drawing/2014/main" id="{0AC51A12-C2F2-4936-A9DC-9FF2F00168EB}"/>
              </a:ext>
            </a:extLst>
          </p:cNvPr>
          <p:cNvSpPr txBox="1"/>
          <p:nvPr/>
        </p:nvSpPr>
        <p:spPr>
          <a:xfrm>
            <a:off x="9002110" y="2845676"/>
            <a:ext cx="2597571" cy="923330"/>
          </a:xfrm>
          <a:prstGeom prst="rect">
            <a:avLst/>
          </a:prstGeom>
          <a:noFill/>
        </p:spPr>
        <p:txBody>
          <a:bodyPr wrap="none" rtlCol="0">
            <a:spAutoFit/>
          </a:bodyPr>
          <a:lstStyle/>
          <a:p>
            <a:r>
              <a:rPr lang="en-IN" dirty="0"/>
              <a:t>ii)PACF: </a:t>
            </a:r>
          </a:p>
          <a:p>
            <a:r>
              <a:rPr lang="en-IN" dirty="0"/>
              <a:t>ACF value die out at lag 2</a:t>
            </a:r>
          </a:p>
          <a:p>
            <a:endParaRPr lang="en-IN" dirty="0"/>
          </a:p>
        </p:txBody>
      </p:sp>
      <p:sp>
        <p:nvSpPr>
          <p:cNvPr id="37" name="TextBox 36">
            <a:extLst>
              <a:ext uri="{FF2B5EF4-FFF2-40B4-BE49-F238E27FC236}">
                <a16:creationId xmlns:a16="http://schemas.microsoft.com/office/drawing/2014/main" id="{08561C4F-E54C-4366-8ACE-ED89842FFF73}"/>
              </a:ext>
            </a:extLst>
          </p:cNvPr>
          <p:cNvSpPr txBox="1"/>
          <p:nvPr/>
        </p:nvSpPr>
        <p:spPr>
          <a:xfrm>
            <a:off x="8513379" y="4753303"/>
            <a:ext cx="3678620" cy="4801314"/>
          </a:xfrm>
          <a:prstGeom prst="rect">
            <a:avLst/>
          </a:prstGeom>
          <a:noFill/>
        </p:spPr>
        <p:txBody>
          <a:bodyPr wrap="square" rtlCol="0">
            <a:spAutoFit/>
          </a:bodyPr>
          <a:lstStyle/>
          <a:p>
            <a:r>
              <a:rPr lang="en-US" dirty="0"/>
              <a:t>iii)Residual vs Fitted</a:t>
            </a:r>
          </a:p>
          <a:p>
            <a:r>
              <a:rPr lang="en-US" dirty="0"/>
              <a:t>The relationship between the fitted </a:t>
            </a:r>
          </a:p>
          <a:p>
            <a:r>
              <a:rPr lang="en-US" dirty="0"/>
              <a:t>values and residuals is largely a </a:t>
            </a:r>
          </a:p>
          <a:p>
            <a:r>
              <a:rPr lang="en-US" dirty="0"/>
              <a:t>straight line indicating a linear </a:t>
            </a:r>
          </a:p>
          <a:p>
            <a:r>
              <a:rPr lang="en-US" dirty="0"/>
              <a:t>relationship between dependent and </a:t>
            </a:r>
          </a:p>
          <a:p>
            <a:r>
              <a:rPr lang="en-US" dirty="0"/>
              <a:t>independent variables.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IN" dirty="0"/>
          </a:p>
        </p:txBody>
      </p:sp>
    </p:spTree>
    <p:extLst>
      <p:ext uri="{BB962C8B-B14F-4D97-AF65-F5344CB8AC3E}">
        <p14:creationId xmlns:p14="http://schemas.microsoft.com/office/powerpoint/2010/main" val="3478551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B78894-19E5-4916-B37E-B4A80B9B8D52}"/>
              </a:ext>
            </a:extLst>
          </p:cNvPr>
          <p:cNvSpPr>
            <a:spLocks noGrp="1"/>
          </p:cNvSpPr>
          <p:nvPr>
            <p:ph type="title"/>
          </p:nvPr>
        </p:nvSpPr>
        <p:spPr>
          <a:xfrm>
            <a:off x="8181171" y="2681103"/>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a:bodyPr>
          <a:lstStyle/>
          <a:p>
            <a:r>
              <a:rPr lang="en-US" sz="2000" dirty="0">
                <a:solidFill>
                  <a:srgbClr val="FFFFFF"/>
                </a:solidFill>
              </a:rPr>
              <a:t>Statistical Testing</a:t>
            </a:r>
          </a:p>
        </p:txBody>
      </p:sp>
      <p:pic>
        <p:nvPicPr>
          <p:cNvPr id="8" name="Picture 7">
            <a:extLst>
              <a:ext uri="{FF2B5EF4-FFF2-40B4-BE49-F238E27FC236}">
                <a16:creationId xmlns:a16="http://schemas.microsoft.com/office/drawing/2014/main" id="{53571B21-284A-4F3A-9225-6E54639294C0}"/>
              </a:ext>
            </a:extLst>
          </p:cNvPr>
          <p:cNvPicPr>
            <a:picLocks noChangeAspect="1"/>
          </p:cNvPicPr>
          <p:nvPr/>
        </p:nvPicPr>
        <p:blipFill>
          <a:blip r:embed="rId3"/>
          <a:stretch>
            <a:fillRect/>
          </a:stretch>
        </p:blipFill>
        <p:spPr>
          <a:xfrm>
            <a:off x="-72655" y="0"/>
            <a:ext cx="4099034" cy="2504364"/>
          </a:xfrm>
          <a:prstGeom prst="rect">
            <a:avLst/>
          </a:prstGeom>
        </p:spPr>
      </p:pic>
      <p:pic>
        <p:nvPicPr>
          <p:cNvPr id="9" name="Picture 8">
            <a:extLst>
              <a:ext uri="{FF2B5EF4-FFF2-40B4-BE49-F238E27FC236}">
                <a16:creationId xmlns:a16="http://schemas.microsoft.com/office/drawing/2014/main" id="{2279BCA4-DACD-4E17-9E59-B73463772093}"/>
              </a:ext>
            </a:extLst>
          </p:cNvPr>
          <p:cNvPicPr>
            <a:picLocks noChangeAspect="1"/>
          </p:cNvPicPr>
          <p:nvPr/>
        </p:nvPicPr>
        <p:blipFill>
          <a:blip r:embed="rId4"/>
          <a:stretch>
            <a:fillRect/>
          </a:stretch>
        </p:blipFill>
        <p:spPr>
          <a:xfrm>
            <a:off x="-72655" y="2456078"/>
            <a:ext cx="4099034" cy="2195739"/>
          </a:xfrm>
          <a:prstGeom prst="rect">
            <a:avLst/>
          </a:prstGeom>
        </p:spPr>
      </p:pic>
      <p:pic>
        <p:nvPicPr>
          <p:cNvPr id="10" name="Picture 9">
            <a:extLst>
              <a:ext uri="{FF2B5EF4-FFF2-40B4-BE49-F238E27FC236}">
                <a16:creationId xmlns:a16="http://schemas.microsoft.com/office/drawing/2014/main" id="{B5FF4EE5-4CF4-44F0-BF99-146D62227607}"/>
              </a:ext>
            </a:extLst>
          </p:cNvPr>
          <p:cNvPicPr>
            <a:picLocks noChangeAspect="1"/>
          </p:cNvPicPr>
          <p:nvPr/>
        </p:nvPicPr>
        <p:blipFill>
          <a:blip r:embed="rId5"/>
          <a:stretch>
            <a:fillRect/>
          </a:stretch>
        </p:blipFill>
        <p:spPr>
          <a:xfrm>
            <a:off x="72655" y="4603530"/>
            <a:ext cx="3953724" cy="2254469"/>
          </a:xfrm>
          <a:prstGeom prst="rect">
            <a:avLst/>
          </a:prstGeom>
        </p:spPr>
      </p:pic>
      <p:sp>
        <p:nvSpPr>
          <p:cNvPr id="3" name="TextBox 2">
            <a:extLst>
              <a:ext uri="{FF2B5EF4-FFF2-40B4-BE49-F238E27FC236}">
                <a16:creationId xmlns:a16="http://schemas.microsoft.com/office/drawing/2014/main" id="{437B6122-D61A-4851-9900-5F229F4BD301}"/>
              </a:ext>
            </a:extLst>
          </p:cNvPr>
          <p:cNvSpPr txBox="1"/>
          <p:nvPr/>
        </p:nvSpPr>
        <p:spPr>
          <a:xfrm>
            <a:off x="3941379" y="417786"/>
            <a:ext cx="3581686" cy="2585323"/>
          </a:xfrm>
          <a:prstGeom prst="rect">
            <a:avLst/>
          </a:prstGeom>
          <a:noFill/>
        </p:spPr>
        <p:txBody>
          <a:bodyPr wrap="none" rtlCol="0">
            <a:spAutoFit/>
          </a:bodyPr>
          <a:lstStyle/>
          <a:p>
            <a:r>
              <a:rPr lang="en-IN" dirty="0"/>
              <a:t>iv)Normal Q-Q Plot:</a:t>
            </a:r>
          </a:p>
          <a:p>
            <a:r>
              <a:rPr lang="en-US" dirty="0"/>
              <a:t>Model residuals have passed the test</a:t>
            </a:r>
          </a:p>
          <a:p>
            <a:r>
              <a:rPr lang="en-US" dirty="0"/>
              <a:t> of Normality.</a:t>
            </a:r>
          </a:p>
          <a:p>
            <a:endParaRPr lang="en-US" dirty="0"/>
          </a:p>
          <a:p>
            <a:endParaRPr lang="en-US" dirty="0"/>
          </a:p>
          <a:p>
            <a:endParaRPr lang="en-US" dirty="0"/>
          </a:p>
          <a:p>
            <a:endParaRPr lang="en-US" dirty="0"/>
          </a:p>
          <a:p>
            <a:endParaRPr lang="en-US" dirty="0"/>
          </a:p>
          <a:p>
            <a:endParaRPr lang="en-IN" dirty="0"/>
          </a:p>
        </p:txBody>
      </p:sp>
      <p:sp>
        <p:nvSpPr>
          <p:cNvPr id="5" name="TextBox 4">
            <a:extLst>
              <a:ext uri="{FF2B5EF4-FFF2-40B4-BE49-F238E27FC236}">
                <a16:creationId xmlns:a16="http://schemas.microsoft.com/office/drawing/2014/main" id="{994EDC72-F6DA-443C-8868-9903F0A7A381}"/>
              </a:ext>
            </a:extLst>
          </p:cNvPr>
          <p:cNvSpPr txBox="1"/>
          <p:nvPr/>
        </p:nvSpPr>
        <p:spPr>
          <a:xfrm>
            <a:off x="4138448" y="2877207"/>
            <a:ext cx="2286000" cy="923330"/>
          </a:xfrm>
          <a:prstGeom prst="rect">
            <a:avLst/>
          </a:prstGeom>
          <a:noFill/>
        </p:spPr>
        <p:txBody>
          <a:bodyPr wrap="square" rtlCol="0">
            <a:spAutoFit/>
          </a:bodyPr>
          <a:lstStyle/>
          <a:p>
            <a:r>
              <a:rPr lang="en-IN" dirty="0"/>
              <a:t>v)Scale Location :</a:t>
            </a:r>
          </a:p>
          <a:p>
            <a:r>
              <a:rPr lang="en-IN" dirty="0"/>
              <a:t>Shows presence of</a:t>
            </a:r>
          </a:p>
          <a:p>
            <a:r>
              <a:rPr lang="en-IN" dirty="0"/>
              <a:t> heteroscedasticity</a:t>
            </a:r>
          </a:p>
        </p:txBody>
      </p:sp>
      <p:sp>
        <p:nvSpPr>
          <p:cNvPr id="11" name="TextBox 10">
            <a:extLst>
              <a:ext uri="{FF2B5EF4-FFF2-40B4-BE49-F238E27FC236}">
                <a16:creationId xmlns:a16="http://schemas.microsoft.com/office/drawing/2014/main" id="{F1FDBB54-7F09-4B92-A5E4-F1B5390F8D62}"/>
              </a:ext>
            </a:extLst>
          </p:cNvPr>
          <p:cNvSpPr txBox="1"/>
          <p:nvPr/>
        </p:nvSpPr>
        <p:spPr>
          <a:xfrm>
            <a:off x="4138448" y="4981903"/>
            <a:ext cx="2441630" cy="646331"/>
          </a:xfrm>
          <a:prstGeom prst="rect">
            <a:avLst/>
          </a:prstGeom>
          <a:noFill/>
        </p:spPr>
        <p:txBody>
          <a:bodyPr wrap="none" rtlCol="0">
            <a:spAutoFit/>
          </a:bodyPr>
          <a:lstStyle/>
          <a:p>
            <a:r>
              <a:rPr lang="en-IN" dirty="0"/>
              <a:t>vi)Residual vs Leverage :</a:t>
            </a:r>
          </a:p>
          <a:p>
            <a:r>
              <a:rPr lang="en-IN" dirty="0"/>
              <a:t>No significant outliers</a:t>
            </a:r>
          </a:p>
        </p:txBody>
      </p:sp>
    </p:spTree>
    <p:extLst>
      <p:ext uri="{BB962C8B-B14F-4D97-AF65-F5344CB8AC3E}">
        <p14:creationId xmlns:p14="http://schemas.microsoft.com/office/powerpoint/2010/main" val="3877550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115107-5DA3-4397-A1DA-67705DAE1EC2}"/>
              </a:ext>
            </a:extLst>
          </p:cNvPr>
          <p:cNvSpPr>
            <a:spLocks noGrp="1"/>
          </p:cNvSpPr>
          <p:nvPr>
            <p:ph type="title"/>
          </p:nvPr>
        </p:nvSpPr>
        <p:spPr>
          <a:xfrm>
            <a:off x="643467" y="2681103"/>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a:bodyPr>
          <a:lstStyle/>
          <a:p>
            <a:r>
              <a:rPr lang="en-IN" sz="2000" dirty="0">
                <a:solidFill>
                  <a:srgbClr val="FFFFFF"/>
                </a:solidFill>
              </a:rPr>
              <a:t>Performance Testing </a:t>
            </a:r>
          </a:p>
        </p:txBody>
      </p:sp>
      <p:sp>
        <p:nvSpPr>
          <p:cNvPr id="3" name="TextBox 2">
            <a:extLst>
              <a:ext uri="{FF2B5EF4-FFF2-40B4-BE49-F238E27FC236}">
                <a16:creationId xmlns:a16="http://schemas.microsoft.com/office/drawing/2014/main" id="{4C611463-5EAF-4CAB-88AA-44CD4E082514}"/>
              </a:ext>
            </a:extLst>
          </p:cNvPr>
          <p:cNvSpPr txBox="1"/>
          <p:nvPr/>
        </p:nvSpPr>
        <p:spPr>
          <a:xfrm>
            <a:off x="4871545" y="252248"/>
            <a:ext cx="2103781" cy="369332"/>
          </a:xfrm>
          <a:prstGeom prst="rect">
            <a:avLst/>
          </a:prstGeom>
          <a:noFill/>
        </p:spPr>
        <p:txBody>
          <a:bodyPr wrap="none" rtlCol="0">
            <a:spAutoFit/>
          </a:bodyPr>
          <a:lstStyle/>
          <a:p>
            <a:r>
              <a:rPr lang="en-IN" dirty="0"/>
              <a:t>1)In sample Analysis </a:t>
            </a:r>
          </a:p>
        </p:txBody>
      </p:sp>
      <p:graphicFrame>
        <p:nvGraphicFramePr>
          <p:cNvPr id="4" name="Table 3">
            <a:extLst>
              <a:ext uri="{FF2B5EF4-FFF2-40B4-BE49-F238E27FC236}">
                <a16:creationId xmlns:a16="http://schemas.microsoft.com/office/drawing/2014/main" id="{BF291500-5AEA-4FDB-A229-F6E3802208B2}"/>
              </a:ext>
            </a:extLst>
          </p:cNvPr>
          <p:cNvGraphicFramePr>
            <a:graphicFrameLocks noGrp="1"/>
          </p:cNvGraphicFramePr>
          <p:nvPr>
            <p:extLst>
              <p:ext uri="{D42A27DB-BD31-4B8C-83A1-F6EECF244321}">
                <p14:modId xmlns:p14="http://schemas.microsoft.com/office/powerpoint/2010/main" val="822241356"/>
              </p:ext>
            </p:extLst>
          </p:nvPr>
        </p:nvGraphicFramePr>
        <p:xfrm>
          <a:off x="6819161" y="436914"/>
          <a:ext cx="3207973" cy="1127760"/>
        </p:xfrm>
        <a:graphic>
          <a:graphicData uri="http://schemas.openxmlformats.org/drawingml/2006/table">
            <a:tbl>
              <a:tblPr>
                <a:tableStyleId>{5C22544A-7EE6-4342-B048-85BDC9FD1C3A}</a:tableStyleId>
              </a:tblPr>
              <a:tblGrid>
                <a:gridCol w="1079628">
                  <a:extLst>
                    <a:ext uri="{9D8B030D-6E8A-4147-A177-3AD203B41FA5}">
                      <a16:colId xmlns:a16="http://schemas.microsoft.com/office/drawing/2014/main" val="3558444179"/>
                    </a:ext>
                  </a:extLst>
                </a:gridCol>
                <a:gridCol w="2128345">
                  <a:extLst>
                    <a:ext uri="{9D8B030D-6E8A-4147-A177-3AD203B41FA5}">
                      <a16:colId xmlns:a16="http://schemas.microsoft.com/office/drawing/2014/main" val="3139066356"/>
                    </a:ext>
                  </a:extLst>
                </a:gridCol>
              </a:tblGrid>
              <a:tr h="274216">
                <a:tc gridSpan="2">
                  <a:txBody>
                    <a:bodyPr/>
                    <a:lstStyle/>
                    <a:p>
                      <a:pPr algn="ctr" fontAlgn="ctr"/>
                      <a:r>
                        <a:rPr lang="en-IN" sz="1800" u="none" strike="noStrike" dirty="0">
                          <a:effectLst/>
                        </a:rPr>
                        <a:t>Residual Analysis</a:t>
                      </a:r>
                      <a:endParaRPr lang="en-IN" sz="1800" b="1" i="0" u="none" strike="noStrike" dirty="0">
                        <a:solidFill>
                          <a:srgbClr val="FFFFFF"/>
                        </a:solidFill>
                        <a:effectLst/>
                        <a:latin typeface="Arial" panose="020B0604020202020204" pitchFamily="34" charset="0"/>
                      </a:endParaRPr>
                    </a:p>
                  </a:txBody>
                  <a:tcPr marL="7620" marR="7620" marT="7620" marB="0" anchor="ctr">
                    <a:solidFill>
                      <a:schemeClr val="tx1">
                        <a:alpha val="26000"/>
                      </a:schemeClr>
                    </a:solidFill>
                  </a:tcPr>
                </a:tc>
                <a:tc hMerge="1">
                  <a:txBody>
                    <a:bodyPr/>
                    <a:lstStyle/>
                    <a:p>
                      <a:endParaRPr lang="en-IN"/>
                    </a:p>
                  </a:txBody>
                  <a:tcPr/>
                </a:tc>
                <a:extLst>
                  <a:ext uri="{0D108BD9-81ED-4DB2-BD59-A6C34878D82A}">
                    <a16:rowId xmlns:a16="http://schemas.microsoft.com/office/drawing/2014/main" val="1036767347"/>
                  </a:ext>
                </a:extLst>
              </a:tr>
              <a:tr h="274216">
                <a:tc>
                  <a:txBody>
                    <a:bodyPr/>
                    <a:lstStyle/>
                    <a:p>
                      <a:pPr algn="ctr" fontAlgn="b"/>
                      <a:r>
                        <a:rPr lang="en-IN" sz="1800" u="none" strike="noStrike" dirty="0">
                          <a:effectLst/>
                        </a:rPr>
                        <a:t>MSE </a:t>
                      </a:r>
                      <a:endParaRPr lang="en-IN" sz="1800" b="1" i="0" u="none" strike="noStrike" dirty="0">
                        <a:solidFill>
                          <a:srgbClr val="FFFFFF"/>
                        </a:solidFill>
                        <a:effectLst/>
                        <a:latin typeface="Arial" panose="020B0604020202020204" pitchFamily="34" charset="0"/>
                      </a:endParaRPr>
                    </a:p>
                  </a:txBody>
                  <a:tcPr marL="7620" marR="7620" marT="7620" marB="0" anchor="b">
                    <a:solidFill>
                      <a:schemeClr val="tx1">
                        <a:alpha val="26000"/>
                      </a:schemeClr>
                    </a:solidFill>
                  </a:tcPr>
                </a:tc>
                <a:tc>
                  <a:txBody>
                    <a:bodyPr/>
                    <a:lstStyle/>
                    <a:p>
                      <a:pPr algn="ctr" fontAlgn="b"/>
                      <a:r>
                        <a:rPr lang="en-IN" sz="1800" u="none" strike="noStrike" dirty="0">
                          <a:effectLst/>
                        </a:rPr>
                        <a:t>14491.13</a:t>
                      </a:r>
                      <a:endParaRPr lang="en-IN" sz="1800" b="0" i="0" u="none" strike="noStrike" dirty="0">
                        <a:solidFill>
                          <a:srgbClr val="000000"/>
                        </a:solidFill>
                        <a:effectLst/>
                        <a:latin typeface="Arial" panose="020B0604020202020204" pitchFamily="34" charset="0"/>
                      </a:endParaRPr>
                    </a:p>
                  </a:txBody>
                  <a:tcPr marL="7620" marR="7620" marT="7620" marB="0" anchor="b">
                    <a:solidFill>
                      <a:schemeClr val="tx1">
                        <a:alpha val="26000"/>
                      </a:schemeClr>
                    </a:solidFill>
                  </a:tcPr>
                </a:tc>
                <a:extLst>
                  <a:ext uri="{0D108BD9-81ED-4DB2-BD59-A6C34878D82A}">
                    <a16:rowId xmlns:a16="http://schemas.microsoft.com/office/drawing/2014/main" val="369989734"/>
                  </a:ext>
                </a:extLst>
              </a:tr>
              <a:tr h="274216">
                <a:tc>
                  <a:txBody>
                    <a:bodyPr/>
                    <a:lstStyle/>
                    <a:p>
                      <a:pPr algn="ctr" fontAlgn="b"/>
                      <a:r>
                        <a:rPr lang="en-IN" sz="1800" u="none" strike="noStrike">
                          <a:effectLst/>
                        </a:rPr>
                        <a:t>RMSE</a:t>
                      </a:r>
                      <a:endParaRPr lang="en-IN" sz="1800" b="1" i="0" u="none" strike="noStrike">
                        <a:solidFill>
                          <a:srgbClr val="FFFFFF"/>
                        </a:solidFill>
                        <a:effectLst/>
                        <a:latin typeface="Arial" panose="020B0604020202020204" pitchFamily="34" charset="0"/>
                      </a:endParaRPr>
                    </a:p>
                  </a:txBody>
                  <a:tcPr marL="7620" marR="7620" marT="7620" marB="0" anchor="b">
                    <a:solidFill>
                      <a:schemeClr val="tx1">
                        <a:alpha val="26000"/>
                      </a:schemeClr>
                    </a:solidFill>
                  </a:tcPr>
                </a:tc>
                <a:tc>
                  <a:txBody>
                    <a:bodyPr/>
                    <a:lstStyle/>
                    <a:p>
                      <a:pPr algn="ctr" fontAlgn="b"/>
                      <a:r>
                        <a:rPr lang="en-IN" sz="1800" u="none" strike="noStrike" dirty="0">
                          <a:effectLst/>
                        </a:rPr>
                        <a:t>120.45</a:t>
                      </a:r>
                      <a:endParaRPr lang="en-IN" sz="1800" b="0" i="0" u="none" strike="noStrike" dirty="0">
                        <a:solidFill>
                          <a:srgbClr val="000000"/>
                        </a:solidFill>
                        <a:effectLst/>
                        <a:latin typeface="Arial" panose="020B0604020202020204" pitchFamily="34" charset="0"/>
                      </a:endParaRPr>
                    </a:p>
                  </a:txBody>
                  <a:tcPr marL="7620" marR="7620" marT="7620" marB="0" anchor="b">
                    <a:solidFill>
                      <a:schemeClr val="tx1">
                        <a:alpha val="26000"/>
                      </a:schemeClr>
                    </a:solidFill>
                  </a:tcPr>
                </a:tc>
                <a:extLst>
                  <a:ext uri="{0D108BD9-81ED-4DB2-BD59-A6C34878D82A}">
                    <a16:rowId xmlns:a16="http://schemas.microsoft.com/office/drawing/2014/main" val="130878289"/>
                  </a:ext>
                </a:extLst>
              </a:tr>
              <a:tr h="274216">
                <a:tc>
                  <a:txBody>
                    <a:bodyPr/>
                    <a:lstStyle/>
                    <a:p>
                      <a:pPr algn="ctr" fontAlgn="b"/>
                      <a:r>
                        <a:rPr lang="en-IN" sz="1800" u="none" strike="noStrike">
                          <a:effectLst/>
                        </a:rPr>
                        <a:t>MAPE</a:t>
                      </a:r>
                      <a:endParaRPr lang="en-IN" sz="1800" b="1" i="0" u="none" strike="noStrike">
                        <a:solidFill>
                          <a:srgbClr val="FFFFFF"/>
                        </a:solidFill>
                        <a:effectLst/>
                        <a:latin typeface="Arial" panose="020B0604020202020204" pitchFamily="34" charset="0"/>
                      </a:endParaRPr>
                    </a:p>
                  </a:txBody>
                  <a:tcPr marL="7620" marR="7620" marT="7620" marB="0" anchor="b">
                    <a:solidFill>
                      <a:schemeClr val="tx1">
                        <a:alpha val="26000"/>
                      </a:schemeClr>
                    </a:solidFill>
                  </a:tcPr>
                </a:tc>
                <a:tc>
                  <a:txBody>
                    <a:bodyPr/>
                    <a:lstStyle/>
                    <a:p>
                      <a:pPr algn="ctr" fontAlgn="b"/>
                      <a:r>
                        <a:rPr lang="en-IN" sz="1800" u="none" strike="noStrike" dirty="0">
                          <a:effectLst/>
                        </a:rPr>
                        <a:t>6.28%</a:t>
                      </a:r>
                      <a:endParaRPr lang="en-IN" sz="1800" b="0" i="0" u="none" strike="noStrike" dirty="0">
                        <a:solidFill>
                          <a:srgbClr val="000000"/>
                        </a:solidFill>
                        <a:effectLst/>
                        <a:latin typeface="Arial" panose="020B0604020202020204" pitchFamily="34" charset="0"/>
                      </a:endParaRPr>
                    </a:p>
                  </a:txBody>
                  <a:tcPr marL="7620" marR="7620" marT="7620" marB="0" anchor="b">
                    <a:solidFill>
                      <a:schemeClr val="tx1">
                        <a:alpha val="26000"/>
                      </a:schemeClr>
                    </a:solidFill>
                  </a:tcPr>
                </a:tc>
                <a:extLst>
                  <a:ext uri="{0D108BD9-81ED-4DB2-BD59-A6C34878D82A}">
                    <a16:rowId xmlns:a16="http://schemas.microsoft.com/office/drawing/2014/main" val="1041339972"/>
                  </a:ext>
                </a:extLst>
              </a:tr>
            </a:tbl>
          </a:graphicData>
        </a:graphic>
      </p:graphicFrame>
      <p:pic>
        <p:nvPicPr>
          <p:cNvPr id="6" name="Picture 5">
            <a:extLst>
              <a:ext uri="{FF2B5EF4-FFF2-40B4-BE49-F238E27FC236}">
                <a16:creationId xmlns:a16="http://schemas.microsoft.com/office/drawing/2014/main" id="{2982EAE3-CEF5-4FB7-9EE1-DB87D12425DA}"/>
              </a:ext>
            </a:extLst>
          </p:cNvPr>
          <p:cNvPicPr>
            <a:picLocks noChangeAspect="1"/>
          </p:cNvPicPr>
          <p:nvPr/>
        </p:nvPicPr>
        <p:blipFill>
          <a:blip r:embed="rId3"/>
          <a:stretch>
            <a:fillRect/>
          </a:stretch>
        </p:blipFill>
        <p:spPr>
          <a:xfrm>
            <a:off x="5455064" y="1564674"/>
            <a:ext cx="5936166" cy="3242626"/>
          </a:xfrm>
          <a:prstGeom prst="rect">
            <a:avLst/>
          </a:prstGeom>
        </p:spPr>
      </p:pic>
      <p:sp>
        <p:nvSpPr>
          <p:cNvPr id="7" name="TextBox 6">
            <a:extLst>
              <a:ext uri="{FF2B5EF4-FFF2-40B4-BE49-F238E27FC236}">
                <a16:creationId xmlns:a16="http://schemas.microsoft.com/office/drawing/2014/main" id="{74D8C343-5DB9-4796-A8F4-BF1DE69B0FAE}"/>
              </a:ext>
            </a:extLst>
          </p:cNvPr>
          <p:cNvSpPr txBox="1"/>
          <p:nvPr/>
        </p:nvSpPr>
        <p:spPr>
          <a:xfrm>
            <a:off x="5370834" y="4650021"/>
            <a:ext cx="5864360" cy="2062103"/>
          </a:xfrm>
          <a:prstGeom prst="rect">
            <a:avLst/>
          </a:prstGeom>
          <a:noFill/>
        </p:spPr>
        <p:txBody>
          <a:bodyPr wrap="square" rtlCol="0">
            <a:spAutoFit/>
          </a:bodyPr>
          <a:lstStyle/>
          <a:p>
            <a:r>
              <a:rPr lang="en-US" sz="1600" dirty="0"/>
              <a:t>The Chart above shows close approximation of the movements in Portfolio Values. The fitted values is moving along with general trend of the actual data.  Additionally the MAPE is less than 10%. This indicates an acceptable in-sample fit						</a:t>
            </a:r>
          </a:p>
          <a:p>
            <a:r>
              <a:rPr lang="en-US" sz="1600" dirty="0"/>
              <a:t>						</a:t>
            </a:r>
          </a:p>
          <a:p>
            <a:r>
              <a:rPr lang="en-US" sz="1600" dirty="0"/>
              <a:t>						</a:t>
            </a:r>
          </a:p>
          <a:p>
            <a:r>
              <a:rPr lang="en-US" sz="1600" dirty="0"/>
              <a:t>						</a:t>
            </a:r>
          </a:p>
          <a:p>
            <a:endParaRPr lang="en-IN" sz="1600" dirty="0"/>
          </a:p>
        </p:txBody>
      </p:sp>
    </p:spTree>
    <p:extLst>
      <p:ext uri="{BB962C8B-B14F-4D97-AF65-F5344CB8AC3E}">
        <p14:creationId xmlns:p14="http://schemas.microsoft.com/office/powerpoint/2010/main" val="3296091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B78894-19E5-4916-B37E-B4A80B9B8D52}"/>
              </a:ext>
            </a:extLst>
          </p:cNvPr>
          <p:cNvSpPr>
            <a:spLocks noGrp="1"/>
          </p:cNvSpPr>
          <p:nvPr>
            <p:ph type="title"/>
          </p:nvPr>
        </p:nvSpPr>
        <p:spPr>
          <a:xfrm>
            <a:off x="8181171" y="2681103"/>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a:bodyPr>
          <a:lstStyle/>
          <a:p>
            <a:r>
              <a:rPr lang="en-US" sz="2000" dirty="0">
                <a:solidFill>
                  <a:srgbClr val="FFFFFF"/>
                </a:solidFill>
              </a:rPr>
              <a:t>Performance Testing</a:t>
            </a:r>
          </a:p>
        </p:txBody>
      </p:sp>
      <p:sp>
        <p:nvSpPr>
          <p:cNvPr id="4" name="TextBox 3">
            <a:extLst>
              <a:ext uri="{FF2B5EF4-FFF2-40B4-BE49-F238E27FC236}">
                <a16:creationId xmlns:a16="http://schemas.microsoft.com/office/drawing/2014/main" id="{D87744F1-6F04-41AA-881E-870868067917}"/>
              </a:ext>
            </a:extLst>
          </p:cNvPr>
          <p:cNvSpPr txBox="1"/>
          <p:nvPr/>
        </p:nvSpPr>
        <p:spPr>
          <a:xfrm>
            <a:off x="228600" y="0"/>
            <a:ext cx="2313775" cy="369332"/>
          </a:xfrm>
          <a:prstGeom prst="rect">
            <a:avLst/>
          </a:prstGeom>
          <a:noFill/>
        </p:spPr>
        <p:txBody>
          <a:bodyPr wrap="none" rtlCol="0">
            <a:spAutoFit/>
          </a:bodyPr>
          <a:lstStyle/>
          <a:p>
            <a:r>
              <a:rPr lang="en-IN" dirty="0"/>
              <a:t>2)Out sample Analysis </a:t>
            </a:r>
          </a:p>
        </p:txBody>
      </p:sp>
      <p:graphicFrame>
        <p:nvGraphicFramePr>
          <p:cNvPr id="6" name="Table 5">
            <a:extLst>
              <a:ext uri="{FF2B5EF4-FFF2-40B4-BE49-F238E27FC236}">
                <a16:creationId xmlns:a16="http://schemas.microsoft.com/office/drawing/2014/main" id="{FC4EEFBF-357C-4C10-A61F-BC8A3687C3BD}"/>
              </a:ext>
            </a:extLst>
          </p:cNvPr>
          <p:cNvGraphicFramePr>
            <a:graphicFrameLocks noGrp="1"/>
          </p:cNvGraphicFramePr>
          <p:nvPr>
            <p:extLst>
              <p:ext uri="{D42A27DB-BD31-4B8C-83A1-F6EECF244321}">
                <p14:modId xmlns:p14="http://schemas.microsoft.com/office/powerpoint/2010/main" val="1961201227"/>
              </p:ext>
            </p:extLst>
          </p:nvPr>
        </p:nvGraphicFramePr>
        <p:xfrm>
          <a:off x="2346439" y="572996"/>
          <a:ext cx="2735318" cy="1005840"/>
        </p:xfrm>
        <a:graphic>
          <a:graphicData uri="http://schemas.openxmlformats.org/drawingml/2006/table">
            <a:tbl>
              <a:tblPr>
                <a:tableStyleId>{5C22544A-7EE6-4342-B048-85BDC9FD1C3A}</a:tableStyleId>
              </a:tblPr>
              <a:tblGrid>
                <a:gridCol w="1708401">
                  <a:extLst>
                    <a:ext uri="{9D8B030D-6E8A-4147-A177-3AD203B41FA5}">
                      <a16:colId xmlns:a16="http://schemas.microsoft.com/office/drawing/2014/main" val="924437362"/>
                    </a:ext>
                  </a:extLst>
                </a:gridCol>
                <a:gridCol w="1026917">
                  <a:extLst>
                    <a:ext uri="{9D8B030D-6E8A-4147-A177-3AD203B41FA5}">
                      <a16:colId xmlns:a16="http://schemas.microsoft.com/office/drawing/2014/main" val="2628692760"/>
                    </a:ext>
                  </a:extLst>
                </a:gridCol>
              </a:tblGrid>
              <a:tr h="203980">
                <a:tc gridSpan="2">
                  <a:txBody>
                    <a:bodyPr/>
                    <a:lstStyle/>
                    <a:p>
                      <a:pPr algn="ctr" fontAlgn="ctr"/>
                      <a:r>
                        <a:rPr lang="en-IN" sz="1600" u="none" strike="noStrike">
                          <a:effectLst/>
                        </a:rPr>
                        <a:t>Residual Analysis</a:t>
                      </a:r>
                      <a:endParaRPr lang="en-IN" sz="1600" b="1" i="0" u="none" strike="noStrike">
                        <a:solidFill>
                          <a:srgbClr val="FFFFFF"/>
                        </a:solidFill>
                        <a:effectLst/>
                        <a:latin typeface="Arial" panose="020B0604020202020204" pitchFamily="34" charset="0"/>
                      </a:endParaRPr>
                    </a:p>
                  </a:txBody>
                  <a:tcPr marL="7620" marR="7620" marT="7620" marB="0" anchor="ctr"/>
                </a:tc>
                <a:tc hMerge="1">
                  <a:txBody>
                    <a:bodyPr/>
                    <a:lstStyle/>
                    <a:p>
                      <a:endParaRPr lang="en-IN"/>
                    </a:p>
                  </a:txBody>
                  <a:tcPr/>
                </a:tc>
                <a:extLst>
                  <a:ext uri="{0D108BD9-81ED-4DB2-BD59-A6C34878D82A}">
                    <a16:rowId xmlns:a16="http://schemas.microsoft.com/office/drawing/2014/main" val="3421141754"/>
                  </a:ext>
                </a:extLst>
              </a:tr>
              <a:tr h="203980">
                <a:tc>
                  <a:txBody>
                    <a:bodyPr/>
                    <a:lstStyle/>
                    <a:p>
                      <a:pPr algn="l" fontAlgn="b"/>
                      <a:r>
                        <a:rPr lang="en-IN" sz="1600" u="none" strike="noStrike">
                          <a:effectLst/>
                        </a:rPr>
                        <a:t>MSE </a:t>
                      </a:r>
                      <a:endParaRPr lang="en-IN" sz="1600" b="1" i="0" u="none" strike="noStrike">
                        <a:solidFill>
                          <a:srgbClr val="FFFFFF"/>
                        </a:solidFill>
                        <a:effectLst/>
                        <a:latin typeface="Arial" panose="020B0604020202020204" pitchFamily="34" charset="0"/>
                      </a:endParaRPr>
                    </a:p>
                  </a:txBody>
                  <a:tcPr marL="7620" marR="7620" marT="7620" marB="0" anchor="b"/>
                </a:tc>
                <a:tc>
                  <a:txBody>
                    <a:bodyPr/>
                    <a:lstStyle/>
                    <a:p>
                      <a:pPr algn="r" fontAlgn="b"/>
                      <a:r>
                        <a:rPr lang="en-IN" sz="1600" u="none" strike="noStrike">
                          <a:effectLst/>
                        </a:rPr>
                        <a:t>32352.5</a:t>
                      </a:r>
                      <a:endParaRPr lang="en-IN" sz="16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721926989"/>
                  </a:ext>
                </a:extLst>
              </a:tr>
              <a:tr h="203980">
                <a:tc>
                  <a:txBody>
                    <a:bodyPr/>
                    <a:lstStyle/>
                    <a:p>
                      <a:pPr algn="l" fontAlgn="b"/>
                      <a:r>
                        <a:rPr lang="en-IN" sz="1600" u="none" strike="noStrike" dirty="0">
                          <a:effectLst/>
                        </a:rPr>
                        <a:t>RMSE</a:t>
                      </a:r>
                      <a:endParaRPr lang="en-IN" sz="1600" b="1" i="0" u="none" strike="noStrike" dirty="0">
                        <a:solidFill>
                          <a:srgbClr val="FFFFFF"/>
                        </a:solidFill>
                        <a:effectLst/>
                        <a:latin typeface="Arial" panose="020B0604020202020204" pitchFamily="34" charset="0"/>
                      </a:endParaRPr>
                    </a:p>
                  </a:txBody>
                  <a:tcPr marL="7620" marR="7620" marT="7620" marB="0" anchor="b"/>
                </a:tc>
                <a:tc>
                  <a:txBody>
                    <a:bodyPr/>
                    <a:lstStyle/>
                    <a:p>
                      <a:pPr algn="r" fontAlgn="b"/>
                      <a:r>
                        <a:rPr lang="en-IN" sz="1600" u="none" strike="noStrike">
                          <a:effectLst/>
                        </a:rPr>
                        <a:t>179.868</a:t>
                      </a:r>
                      <a:endParaRPr lang="en-IN" sz="16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323587569"/>
                  </a:ext>
                </a:extLst>
              </a:tr>
              <a:tr h="203980">
                <a:tc>
                  <a:txBody>
                    <a:bodyPr/>
                    <a:lstStyle/>
                    <a:p>
                      <a:pPr algn="l" fontAlgn="b"/>
                      <a:r>
                        <a:rPr lang="en-IN" sz="1600" u="none" strike="noStrike" dirty="0">
                          <a:effectLst/>
                        </a:rPr>
                        <a:t>MAPE</a:t>
                      </a:r>
                      <a:endParaRPr lang="en-IN" sz="1600" b="1" i="0" u="none" strike="noStrike" dirty="0">
                        <a:solidFill>
                          <a:srgbClr val="FFFFFF"/>
                        </a:solidFill>
                        <a:effectLst/>
                        <a:latin typeface="Arial" panose="020B0604020202020204" pitchFamily="34" charset="0"/>
                      </a:endParaRPr>
                    </a:p>
                  </a:txBody>
                  <a:tcPr marL="7620" marR="7620" marT="7620" marB="0" anchor="b"/>
                </a:tc>
                <a:tc>
                  <a:txBody>
                    <a:bodyPr/>
                    <a:lstStyle/>
                    <a:p>
                      <a:pPr algn="r" fontAlgn="b"/>
                      <a:r>
                        <a:rPr lang="en-IN" sz="1600" u="none" strike="noStrike" dirty="0">
                          <a:effectLst/>
                        </a:rPr>
                        <a:t>6.3226%</a:t>
                      </a:r>
                      <a:endParaRPr lang="en-IN" sz="16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727596873"/>
                  </a:ext>
                </a:extLst>
              </a:tr>
            </a:tbl>
          </a:graphicData>
        </a:graphic>
      </p:graphicFrame>
      <p:pic>
        <p:nvPicPr>
          <p:cNvPr id="12" name="Picture 11">
            <a:extLst>
              <a:ext uri="{FF2B5EF4-FFF2-40B4-BE49-F238E27FC236}">
                <a16:creationId xmlns:a16="http://schemas.microsoft.com/office/drawing/2014/main" id="{6923CE3E-9159-4A45-9CF0-5790A7E1903C}"/>
              </a:ext>
            </a:extLst>
          </p:cNvPr>
          <p:cNvPicPr>
            <a:picLocks noChangeAspect="1"/>
          </p:cNvPicPr>
          <p:nvPr/>
        </p:nvPicPr>
        <p:blipFill>
          <a:blip r:embed="rId3"/>
          <a:stretch>
            <a:fillRect/>
          </a:stretch>
        </p:blipFill>
        <p:spPr>
          <a:xfrm>
            <a:off x="537346" y="1782500"/>
            <a:ext cx="6353503" cy="2939271"/>
          </a:xfrm>
          <a:prstGeom prst="rect">
            <a:avLst/>
          </a:prstGeom>
        </p:spPr>
      </p:pic>
      <p:sp>
        <p:nvSpPr>
          <p:cNvPr id="15" name="Rectangle 14">
            <a:extLst>
              <a:ext uri="{FF2B5EF4-FFF2-40B4-BE49-F238E27FC236}">
                <a16:creationId xmlns:a16="http://schemas.microsoft.com/office/drawing/2014/main" id="{866319AC-50A8-4421-9313-E74361577901}"/>
              </a:ext>
            </a:extLst>
          </p:cNvPr>
          <p:cNvSpPr/>
          <p:nvPr/>
        </p:nvSpPr>
        <p:spPr>
          <a:xfrm>
            <a:off x="720852" y="4732170"/>
            <a:ext cx="6096000" cy="1815882"/>
          </a:xfrm>
          <a:prstGeom prst="rect">
            <a:avLst/>
          </a:prstGeom>
        </p:spPr>
        <p:txBody>
          <a:bodyPr>
            <a:spAutoFit/>
          </a:bodyPr>
          <a:lstStyle/>
          <a:p>
            <a:r>
              <a:rPr lang="en-US" sz="1400" dirty="0"/>
              <a:t>The chart above shows that on an average the fitted value revolves around the actual portfolio value indicating that the model is able to predict the actual value closely and will in general predict the value correctly. Additionally the MAPE is below 10%. Hence the out sample analysis also looks to be acceptable							</a:t>
            </a:r>
          </a:p>
          <a:p>
            <a:r>
              <a:rPr lang="en-US" sz="1400" dirty="0"/>
              <a:t>							</a:t>
            </a:r>
          </a:p>
          <a:p>
            <a:r>
              <a:rPr lang="en-US" sz="1400" dirty="0"/>
              <a:t>							</a:t>
            </a:r>
          </a:p>
          <a:p>
            <a:r>
              <a:rPr lang="en-US" sz="1400" dirty="0"/>
              <a:t>							</a:t>
            </a:r>
          </a:p>
        </p:txBody>
      </p:sp>
    </p:spTree>
    <p:extLst>
      <p:ext uri="{BB962C8B-B14F-4D97-AF65-F5344CB8AC3E}">
        <p14:creationId xmlns:p14="http://schemas.microsoft.com/office/powerpoint/2010/main" val="2513575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115107-5DA3-4397-A1DA-67705DAE1EC2}"/>
              </a:ext>
            </a:extLst>
          </p:cNvPr>
          <p:cNvSpPr>
            <a:spLocks noGrp="1"/>
          </p:cNvSpPr>
          <p:nvPr>
            <p:ph type="title"/>
          </p:nvPr>
        </p:nvSpPr>
        <p:spPr>
          <a:xfrm>
            <a:off x="643467" y="2681103"/>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a:bodyPr>
          <a:lstStyle/>
          <a:p>
            <a:r>
              <a:rPr lang="en-IN" sz="2000" dirty="0">
                <a:solidFill>
                  <a:srgbClr val="FFFFFF"/>
                </a:solidFill>
              </a:rPr>
              <a:t>Forecast</a:t>
            </a:r>
          </a:p>
        </p:txBody>
      </p:sp>
      <p:graphicFrame>
        <p:nvGraphicFramePr>
          <p:cNvPr id="9" name="Table 8">
            <a:extLst>
              <a:ext uri="{FF2B5EF4-FFF2-40B4-BE49-F238E27FC236}">
                <a16:creationId xmlns:a16="http://schemas.microsoft.com/office/drawing/2014/main" id="{4C77EEC2-33C3-4144-9011-04A97F6F1995}"/>
              </a:ext>
            </a:extLst>
          </p:cNvPr>
          <p:cNvGraphicFramePr>
            <a:graphicFrameLocks noGrp="1"/>
          </p:cNvGraphicFramePr>
          <p:nvPr>
            <p:extLst>
              <p:ext uri="{D42A27DB-BD31-4B8C-83A1-F6EECF244321}">
                <p14:modId xmlns:p14="http://schemas.microsoft.com/office/powerpoint/2010/main" val="1482068713"/>
              </p:ext>
            </p:extLst>
          </p:nvPr>
        </p:nvGraphicFramePr>
        <p:xfrm>
          <a:off x="5183516" y="1546860"/>
          <a:ext cx="6479262" cy="3764280"/>
        </p:xfrm>
        <a:graphic>
          <a:graphicData uri="http://schemas.openxmlformats.org/drawingml/2006/table">
            <a:tbl>
              <a:tblPr>
                <a:tableStyleId>{5C22544A-7EE6-4342-B048-85BDC9FD1C3A}</a:tableStyleId>
              </a:tblPr>
              <a:tblGrid>
                <a:gridCol w="1272712">
                  <a:extLst>
                    <a:ext uri="{9D8B030D-6E8A-4147-A177-3AD203B41FA5}">
                      <a16:colId xmlns:a16="http://schemas.microsoft.com/office/drawing/2014/main" val="181464861"/>
                    </a:ext>
                  </a:extLst>
                </a:gridCol>
                <a:gridCol w="1272712">
                  <a:extLst>
                    <a:ext uri="{9D8B030D-6E8A-4147-A177-3AD203B41FA5}">
                      <a16:colId xmlns:a16="http://schemas.microsoft.com/office/drawing/2014/main" val="2125307745"/>
                    </a:ext>
                  </a:extLst>
                </a:gridCol>
                <a:gridCol w="1295853">
                  <a:extLst>
                    <a:ext uri="{9D8B030D-6E8A-4147-A177-3AD203B41FA5}">
                      <a16:colId xmlns:a16="http://schemas.microsoft.com/office/drawing/2014/main" val="1866913204"/>
                    </a:ext>
                  </a:extLst>
                </a:gridCol>
                <a:gridCol w="1295853">
                  <a:extLst>
                    <a:ext uri="{9D8B030D-6E8A-4147-A177-3AD203B41FA5}">
                      <a16:colId xmlns:a16="http://schemas.microsoft.com/office/drawing/2014/main" val="806521239"/>
                    </a:ext>
                  </a:extLst>
                </a:gridCol>
                <a:gridCol w="1342132">
                  <a:extLst>
                    <a:ext uri="{9D8B030D-6E8A-4147-A177-3AD203B41FA5}">
                      <a16:colId xmlns:a16="http://schemas.microsoft.com/office/drawing/2014/main" val="1162588267"/>
                    </a:ext>
                  </a:extLst>
                </a:gridCol>
              </a:tblGrid>
              <a:tr h="171450">
                <a:tc>
                  <a:txBody>
                    <a:bodyPr/>
                    <a:lstStyle/>
                    <a:p>
                      <a:pPr algn="ctr" fontAlgn="ctr"/>
                      <a:r>
                        <a:rPr lang="en-IN" sz="1600" b="1" i="0" u="none" strike="noStrike" dirty="0">
                          <a:solidFill>
                            <a:srgbClr val="FFFFFF"/>
                          </a:solidFill>
                          <a:effectLst/>
                          <a:latin typeface="+mn-lt"/>
                        </a:rPr>
                        <a:t>Sr. No.</a:t>
                      </a:r>
                    </a:p>
                  </a:txBody>
                  <a:tcPr marL="7620" marR="7620" marT="7620" marB="0" anchor="ctr"/>
                </a:tc>
                <a:tc>
                  <a:txBody>
                    <a:bodyPr/>
                    <a:lstStyle/>
                    <a:p>
                      <a:pPr algn="ctr" fontAlgn="ctr"/>
                      <a:r>
                        <a:rPr lang="en-IN" sz="1600" u="none" strike="noStrike" dirty="0">
                          <a:effectLst/>
                          <a:latin typeface="+mn-lt"/>
                        </a:rPr>
                        <a:t>Quarter</a:t>
                      </a:r>
                      <a:endParaRPr lang="en-IN" sz="1600" b="1" i="0" u="none" strike="noStrike" dirty="0">
                        <a:solidFill>
                          <a:srgbClr val="FFFFFF"/>
                        </a:solidFill>
                        <a:effectLst/>
                        <a:latin typeface="+mn-lt"/>
                      </a:endParaRPr>
                    </a:p>
                  </a:txBody>
                  <a:tcPr marL="7620" marR="7620" marT="7620" marB="0" anchor="ctr"/>
                </a:tc>
                <a:tc>
                  <a:txBody>
                    <a:bodyPr/>
                    <a:lstStyle/>
                    <a:p>
                      <a:pPr algn="ctr" fontAlgn="ctr"/>
                      <a:r>
                        <a:rPr lang="en-IN" sz="1600" u="none" strike="noStrike">
                          <a:effectLst/>
                          <a:latin typeface="+mn-lt"/>
                        </a:rPr>
                        <a:t>Baseline</a:t>
                      </a:r>
                      <a:endParaRPr lang="en-IN" sz="1600" b="1" i="0" u="none" strike="noStrike">
                        <a:solidFill>
                          <a:srgbClr val="FFFFFF"/>
                        </a:solidFill>
                        <a:effectLst/>
                        <a:latin typeface="+mn-lt"/>
                      </a:endParaRPr>
                    </a:p>
                  </a:txBody>
                  <a:tcPr marL="7620" marR="7620" marT="7620" marB="0" anchor="ctr"/>
                </a:tc>
                <a:tc>
                  <a:txBody>
                    <a:bodyPr/>
                    <a:lstStyle/>
                    <a:p>
                      <a:pPr algn="ctr" fontAlgn="ctr"/>
                      <a:r>
                        <a:rPr lang="en-IN" sz="1600" u="none" strike="noStrike">
                          <a:effectLst/>
                          <a:latin typeface="+mn-lt"/>
                        </a:rPr>
                        <a:t>Adverse</a:t>
                      </a:r>
                      <a:endParaRPr lang="en-IN" sz="1600" b="1" i="0" u="none" strike="noStrike">
                        <a:solidFill>
                          <a:srgbClr val="FFFFFF"/>
                        </a:solidFill>
                        <a:effectLst/>
                        <a:latin typeface="+mn-lt"/>
                      </a:endParaRPr>
                    </a:p>
                  </a:txBody>
                  <a:tcPr marL="7620" marR="7620" marT="7620" marB="0" anchor="ctr"/>
                </a:tc>
                <a:tc>
                  <a:txBody>
                    <a:bodyPr/>
                    <a:lstStyle/>
                    <a:p>
                      <a:pPr algn="ctr" fontAlgn="ctr"/>
                      <a:r>
                        <a:rPr lang="en-IN" sz="1600" u="none" strike="noStrike">
                          <a:effectLst/>
                          <a:latin typeface="+mn-lt"/>
                        </a:rPr>
                        <a:t>Severely Adverse</a:t>
                      </a:r>
                      <a:endParaRPr lang="en-IN" sz="1600" b="1" i="0" u="none" strike="noStrike">
                        <a:solidFill>
                          <a:srgbClr val="FFFFFF"/>
                        </a:solidFill>
                        <a:effectLst/>
                        <a:latin typeface="+mn-lt"/>
                      </a:endParaRPr>
                    </a:p>
                  </a:txBody>
                  <a:tcPr marL="7620" marR="7620" marT="7620" marB="0" anchor="ctr"/>
                </a:tc>
                <a:extLst>
                  <a:ext uri="{0D108BD9-81ED-4DB2-BD59-A6C34878D82A}">
                    <a16:rowId xmlns:a16="http://schemas.microsoft.com/office/drawing/2014/main" val="3232944658"/>
                  </a:ext>
                </a:extLst>
              </a:tr>
              <a:tr h="171450">
                <a:tc>
                  <a:txBody>
                    <a:bodyPr/>
                    <a:lstStyle/>
                    <a:p>
                      <a:pPr algn="ctr" fontAlgn="ctr"/>
                      <a:r>
                        <a:rPr lang="en-IN" sz="1600" b="0" i="0" u="none" strike="noStrike" dirty="0">
                          <a:solidFill>
                            <a:srgbClr val="333333"/>
                          </a:solidFill>
                          <a:effectLst/>
                          <a:latin typeface="+mn-lt"/>
                        </a:rPr>
                        <a:t>1</a:t>
                      </a:r>
                    </a:p>
                  </a:txBody>
                  <a:tcPr marL="7620" marR="7620" marT="7620" marB="0" anchor="ctr"/>
                </a:tc>
                <a:tc>
                  <a:txBody>
                    <a:bodyPr/>
                    <a:lstStyle/>
                    <a:p>
                      <a:pPr algn="ctr" fontAlgn="ctr"/>
                      <a:r>
                        <a:rPr lang="en-IN" sz="1600" u="none" strike="noStrike">
                          <a:effectLst/>
                          <a:latin typeface="+mn-lt"/>
                        </a:rPr>
                        <a:t>Q1 2018</a:t>
                      </a:r>
                      <a:endParaRPr lang="en-IN" sz="1600" b="0" i="0" u="none" strike="noStrike">
                        <a:solidFill>
                          <a:srgbClr val="333333"/>
                        </a:solidFill>
                        <a:effectLst/>
                        <a:latin typeface="+mn-lt"/>
                      </a:endParaRPr>
                    </a:p>
                  </a:txBody>
                  <a:tcPr marL="7620" marR="7620" marT="7620" marB="0" anchor="ctr"/>
                </a:tc>
                <a:tc>
                  <a:txBody>
                    <a:bodyPr/>
                    <a:lstStyle/>
                    <a:p>
                      <a:pPr algn="ctr" fontAlgn="ctr"/>
                      <a:r>
                        <a:rPr lang="en-IN" sz="1600" u="none" strike="noStrike">
                          <a:effectLst/>
                          <a:latin typeface="+mn-lt"/>
                        </a:rPr>
                        <a:t>  2,415.13 </a:t>
                      </a:r>
                      <a:endParaRPr lang="en-IN" sz="1600" b="0" i="0" u="none" strike="noStrike">
                        <a:solidFill>
                          <a:srgbClr val="000000"/>
                        </a:solidFill>
                        <a:effectLst/>
                        <a:latin typeface="+mn-lt"/>
                      </a:endParaRPr>
                    </a:p>
                  </a:txBody>
                  <a:tcPr marL="7620" marR="7620" marT="7620" marB="0" anchor="ctr"/>
                </a:tc>
                <a:tc>
                  <a:txBody>
                    <a:bodyPr/>
                    <a:lstStyle/>
                    <a:p>
                      <a:pPr algn="ctr" fontAlgn="ctr"/>
                      <a:r>
                        <a:rPr lang="en-IN" sz="1600" u="none" strike="noStrike">
                          <a:effectLst/>
                          <a:latin typeface="+mn-lt"/>
                        </a:rPr>
                        <a:t>  2,481.02 </a:t>
                      </a:r>
                      <a:endParaRPr lang="en-IN" sz="1600" b="0" i="0" u="none" strike="noStrike">
                        <a:solidFill>
                          <a:srgbClr val="000000"/>
                        </a:solidFill>
                        <a:effectLst/>
                        <a:latin typeface="+mn-lt"/>
                      </a:endParaRPr>
                    </a:p>
                  </a:txBody>
                  <a:tcPr marL="7620" marR="7620" marT="7620" marB="0" anchor="ctr"/>
                </a:tc>
                <a:tc>
                  <a:txBody>
                    <a:bodyPr/>
                    <a:lstStyle/>
                    <a:p>
                      <a:pPr algn="ctr" fontAlgn="ctr"/>
                      <a:r>
                        <a:rPr lang="en-IN" sz="1600" u="none" strike="noStrike">
                          <a:effectLst/>
                          <a:latin typeface="+mn-lt"/>
                        </a:rPr>
                        <a:t>  1,435.27 </a:t>
                      </a:r>
                      <a:endParaRPr lang="en-IN" sz="1600" b="0" i="0" u="none" strike="noStrike">
                        <a:solidFill>
                          <a:srgbClr val="000000"/>
                        </a:solidFill>
                        <a:effectLst/>
                        <a:latin typeface="+mn-lt"/>
                      </a:endParaRPr>
                    </a:p>
                  </a:txBody>
                  <a:tcPr marL="7620" marR="7620" marT="7620" marB="0" anchor="ctr"/>
                </a:tc>
                <a:extLst>
                  <a:ext uri="{0D108BD9-81ED-4DB2-BD59-A6C34878D82A}">
                    <a16:rowId xmlns:a16="http://schemas.microsoft.com/office/drawing/2014/main" val="3641163563"/>
                  </a:ext>
                </a:extLst>
              </a:tr>
              <a:tr h="171450">
                <a:tc>
                  <a:txBody>
                    <a:bodyPr/>
                    <a:lstStyle/>
                    <a:p>
                      <a:pPr algn="ctr" fontAlgn="ctr"/>
                      <a:r>
                        <a:rPr lang="en-IN" sz="1600" b="0" i="0" u="none" strike="noStrike" dirty="0">
                          <a:solidFill>
                            <a:srgbClr val="333333"/>
                          </a:solidFill>
                          <a:effectLst/>
                          <a:latin typeface="+mn-lt"/>
                        </a:rPr>
                        <a:t>2</a:t>
                      </a:r>
                    </a:p>
                  </a:txBody>
                  <a:tcPr marL="7620" marR="7620" marT="7620" marB="0" anchor="ctr"/>
                </a:tc>
                <a:tc>
                  <a:txBody>
                    <a:bodyPr/>
                    <a:lstStyle/>
                    <a:p>
                      <a:pPr algn="ctr" fontAlgn="ctr"/>
                      <a:r>
                        <a:rPr lang="en-IN" sz="1600" u="none" strike="noStrike">
                          <a:effectLst/>
                          <a:latin typeface="+mn-lt"/>
                        </a:rPr>
                        <a:t>Q2 2018</a:t>
                      </a:r>
                      <a:endParaRPr lang="en-IN" sz="1600" b="0" i="0" u="none" strike="noStrike">
                        <a:solidFill>
                          <a:srgbClr val="333333"/>
                        </a:solidFill>
                        <a:effectLst/>
                        <a:latin typeface="+mn-lt"/>
                      </a:endParaRPr>
                    </a:p>
                  </a:txBody>
                  <a:tcPr marL="7620" marR="7620" marT="7620" marB="0" anchor="ctr"/>
                </a:tc>
                <a:tc>
                  <a:txBody>
                    <a:bodyPr/>
                    <a:lstStyle/>
                    <a:p>
                      <a:pPr algn="ctr" fontAlgn="ctr"/>
                      <a:r>
                        <a:rPr lang="en-IN" sz="1600" u="none" strike="noStrike">
                          <a:effectLst/>
                          <a:latin typeface="+mn-lt"/>
                        </a:rPr>
                        <a:t>  2,355.04 </a:t>
                      </a:r>
                      <a:endParaRPr lang="en-IN" sz="1600" b="0" i="0" u="none" strike="noStrike">
                        <a:solidFill>
                          <a:srgbClr val="000000"/>
                        </a:solidFill>
                        <a:effectLst/>
                        <a:latin typeface="+mn-lt"/>
                      </a:endParaRPr>
                    </a:p>
                  </a:txBody>
                  <a:tcPr marL="7620" marR="7620" marT="7620" marB="0" anchor="ctr"/>
                </a:tc>
                <a:tc>
                  <a:txBody>
                    <a:bodyPr/>
                    <a:lstStyle/>
                    <a:p>
                      <a:pPr algn="ctr" fontAlgn="ctr"/>
                      <a:r>
                        <a:rPr lang="en-IN" sz="1600" u="none" strike="noStrike">
                          <a:effectLst/>
                          <a:latin typeface="+mn-lt"/>
                        </a:rPr>
                        <a:t>  2,204.24 </a:t>
                      </a:r>
                      <a:endParaRPr lang="en-IN" sz="1600" b="0" i="0" u="none" strike="noStrike">
                        <a:solidFill>
                          <a:srgbClr val="000000"/>
                        </a:solidFill>
                        <a:effectLst/>
                        <a:latin typeface="+mn-lt"/>
                      </a:endParaRPr>
                    </a:p>
                  </a:txBody>
                  <a:tcPr marL="7620" marR="7620" marT="7620" marB="0" anchor="ctr"/>
                </a:tc>
                <a:tc>
                  <a:txBody>
                    <a:bodyPr/>
                    <a:lstStyle/>
                    <a:p>
                      <a:pPr algn="ctr" fontAlgn="ctr"/>
                      <a:r>
                        <a:rPr lang="en-IN" sz="1600" u="none" strike="noStrike">
                          <a:effectLst/>
                          <a:latin typeface="+mn-lt"/>
                        </a:rPr>
                        <a:t>  1,203.13 </a:t>
                      </a:r>
                      <a:endParaRPr lang="en-IN" sz="1600" b="0" i="0" u="none" strike="noStrike">
                        <a:solidFill>
                          <a:srgbClr val="000000"/>
                        </a:solidFill>
                        <a:effectLst/>
                        <a:latin typeface="+mn-lt"/>
                      </a:endParaRPr>
                    </a:p>
                  </a:txBody>
                  <a:tcPr marL="7620" marR="7620" marT="7620" marB="0" anchor="ctr"/>
                </a:tc>
                <a:extLst>
                  <a:ext uri="{0D108BD9-81ED-4DB2-BD59-A6C34878D82A}">
                    <a16:rowId xmlns:a16="http://schemas.microsoft.com/office/drawing/2014/main" val="2497262796"/>
                  </a:ext>
                </a:extLst>
              </a:tr>
              <a:tr h="171450">
                <a:tc>
                  <a:txBody>
                    <a:bodyPr/>
                    <a:lstStyle/>
                    <a:p>
                      <a:pPr algn="ctr" fontAlgn="ctr"/>
                      <a:r>
                        <a:rPr lang="en-IN" sz="1600" b="0" i="0" u="none" strike="noStrike" dirty="0">
                          <a:solidFill>
                            <a:srgbClr val="333333"/>
                          </a:solidFill>
                          <a:effectLst/>
                          <a:latin typeface="+mn-lt"/>
                        </a:rPr>
                        <a:t>3</a:t>
                      </a:r>
                    </a:p>
                  </a:txBody>
                  <a:tcPr marL="7620" marR="7620" marT="7620" marB="0" anchor="ctr"/>
                </a:tc>
                <a:tc>
                  <a:txBody>
                    <a:bodyPr/>
                    <a:lstStyle/>
                    <a:p>
                      <a:pPr algn="ctr" fontAlgn="ctr"/>
                      <a:r>
                        <a:rPr lang="en-IN" sz="1600" u="none" strike="noStrike">
                          <a:effectLst/>
                          <a:latin typeface="+mn-lt"/>
                        </a:rPr>
                        <a:t>Q3 2018</a:t>
                      </a:r>
                      <a:endParaRPr lang="en-IN" sz="1600" b="0" i="0" u="none" strike="noStrike">
                        <a:solidFill>
                          <a:srgbClr val="333333"/>
                        </a:solidFill>
                        <a:effectLst/>
                        <a:latin typeface="+mn-lt"/>
                      </a:endParaRPr>
                    </a:p>
                  </a:txBody>
                  <a:tcPr marL="7620" marR="7620" marT="7620" marB="0" anchor="ctr"/>
                </a:tc>
                <a:tc>
                  <a:txBody>
                    <a:bodyPr/>
                    <a:lstStyle/>
                    <a:p>
                      <a:pPr algn="ctr" fontAlgn="ctr"/>
                      <a:r>
                        <a:rPr lang="en-IN" sz="1600" u="none" strike="noStrike">
                          <a:effectLst/>
                          <a:latin typeface="+mn-lt"/>
                        </a:rPr>
                        <a:t>  2,334.83 </a:t>
                      </a:r>
                      <a:endParaRPr lang="en-IN" sz="1600" b="0" i="0" u="none" strike="noStrike">
                        <a:solidFill>
                          <a:srgbClr val="000000"/>
                        </a:solidFill>
                        <a:effectLst/>
                        <a:latin typeface="+mn-lt"/>
                      </a:endParaRPr>
                    </a:p>
                  </a:txBody>
                  <a:tcPr marL="7620" marR="7620" marT="7620" marB="0" anchor="ctr"/>
                </a:tc>
                <a:tc>
                  <a:txBody>
                    <a:bodyPr/>
                    <a:lstStyle/>
                    <a:p>
                      <a:pPr algn="ctr" fontAlgn="ctr"/>
                      <a:r>
                        <a:rPr lang="en-IN" sz="1600" u="none" strike="noStrike">
                          <a:effectLst/>
                          <a:latin typeface="+mn-lt"/>
                        </a:rPr>
                        <a:t>  2,058.86 </a:t>
                      </a:r>
                      <a:endParaRPr lang="en-IN" sz="1600" b="0" i="0" u="none" strike="noStrike">
                        <a:solidFill>
                          <a:srgbClr val="000000"/>
                        </a:solidFill>
                        <a:effectLst/>
                        <a:latin typeface="+mn-lt"/>
                      </a:endParaRPr>
                    </a:p>
                  </a:txBody>
                  <a:tcPr marL="7620" marR="7620" marT="7620" marB="0" anchor="ctr"/>
                </a:tc>
                <a:tc>
                  <a:txBody>
                    <a:bodyPr/>
                    <a:lstStyle/>
                    <a:p>
                      <a:pPr algn="ctr" fontAlgn="ctr"/>
                      <a:r>
                        <a:rPr lang="en-IN" sz="1600" u="none" strike="noStrike">
                          <a:effectLst/>
                          <a:latin typeface="+mn-lt"/>
                        </a:rPr>
                        <a:t>  1,070.11 </a:t>
                      </a:r>
                      <a:endParaRPr lang="en-IN" sz="1600" b="0" i="0" u="none" strike="noStrike">
                        <a:solidFill>
                          <a:srgbClr val="000000"/>
                        </a:solidFill>
                        <a:effectLst/>
                        <a:latin typeface="+mn-lt"/>
                      </a:endParaRPr>
                    </a:p>
                  </a:txBody>
                  <a:tcPr marL="7620" marR="7620" marT="7620" marB="0" anchor="ctr"/>
                </a:tc>
                <a:extLst>
                  <a:ext uri="{0D108BD9-81ED-4DB2-BD59-A6C34878D82A}">
                    <a16:rowId xmlns:a16="http://schemas.microsoft.com/office/drawing/2014/main" val="3529448779"/>
                  </a:ext>
                </a:extLst>
              </a:tr>
              <a:tr h="171450">
                <a:tc>
                  <a:txBody>
                    <a:bodyPr/>
                    <a:lstStyle/>
                    <a:p>
                      <a:pPr algn="ctr" fontAlgn="ctr"/>
                      <a:r>
                        <a:rPr lang="en-IN" sz="1600" b="0" i="0" u="none" strike="noStrike" dirty="0">
                          <a:solidFill>
                            <a:srgbClr val="333333"/>
                          </a:solidFill>
                          <a:effectLst/>
                          <a:latin typeface="+mn-lt"/>
                        </a:rPr>
                        <a:t>4</a:t>
                      </a:r>
                    </a:p>
                  </a:txBody>
                  <a:tcPr marL="7620" marR="7620" marT="7620" marB="0" anchor="ctr"/>
                </a:tc>
                <a:tc>
                  <a:txBody>
                    <a:bodyPr/>
                    <a:lstStyle/>
                    <a:p>
                      <a:pPr algn="ctr" fontAlgn="ctr"/>
                      <a:r>
                        <a:rPr lang="en-IN" sz="1600" u="none" strike="noStrike">
                          <a:effectLst/>
                          <a:latin typeface="+mn-lt"/>
                        </a:rPr>
                        <a:t>Q4 2018</a:t>
                      </a:r>
                      <a:endParaRPr lang="en-IN" sz="1600" b="0" i="0" u="none" strike="noStrike">
                        <a:solidFill>
                          <a:srgbClr val="333333"/>
                        </a:solidFill>
                        <a:effectLst/>
                        <a:latin typeface="+mn-lt"/>
                      </a:endParaRPr>
                    </a:p>
                  </a:txBody>
                  <a:tcPr marL="7620" marR="7620" marT="7620" marB="0" anchor="ctr"/>
                </a:tc>
                <a:tc>
                  <a:txBody>
                    <a:bodyPr/>
                    <a:lstStyle/>
                    <a:p>
                      <a:pPr algn="ctr" fontAlgn="ctr"/>
                      <a:r>
                        <a:rPr lang="en-IN" sz="1600" u="none" strike="noStrike">
                          <a:effectLst/>
                          <a:latin typeface="+mn-lt"/>
                        </a:rPr>
                        <a:t>  2,323.25 </a:t>
                      </a:r>
                      <a:endParaRPr lang="en-IN" sz="1600" b="0" i="0" u="none" strike="noStrike">
                        <a:solidFill>
                          <a:srgbClr val="000000"/>
                        </a:solidFill>
                        <a:effectLst/>
                        <a:latin typeface="+mn-lt"/>
                      </a:endParaRPr>
                    </a:p>
                  </a:txBody>
                  <a:tcPr marL="7620" marR="7620" marT="7620" marB="0" anchor="ctr"/>
                </a:tc>
                <a:tc>
                  <a:txBody>
                    <a:bodyPr/>
                    <a:lstStyle/>
                    <a:p>
                      <a:pPr algn="ctr" fontAlgn="ctr"/>
                      <a:r>
                        <a:rPr lang="en-IN" sz="1600" u="none" strike="noStrike">
                          <a:effectLst/>
                          <a:latin typeface="+mn-lt"/>
                        </a:rPr>
                        <a:t>  1,932.08 </a:t>
                      </a:r>
                      <a:endParaRPr lang="en-IN" sz="1600" b="0" i="0" u="none" strike="noStrike">
                        <a:solidFill>
                          <a:srgbClr val="000000"/>
                        </a:solidFill>
                        <a:effectLst/>
                        <a:latin typeface="+mn-lt"/>
                      </a:endParaRPr>
                    </a:p>
                  </a:txBody>
                  <a:tcPr marL="7620" marR="7620" marT="7620" marB="0" anchor="ctr"/>
                </a:tc>
                <a:tc>
                  <a:txBody>
                    <a:bodyPr/>
                    <a:lstStyle/>
                    <a:p>
                      <a:pPr algn="ctr" fontAlgn="ctr"/>
                      <a:r>
                        <a:rPr lang="en-IN" sz="1600" u="none" strike="noStrike">
                          <a:effectLst/>
                          <a:latin typeface="+mn-lt"/>
                        </a:rPr>
                        <a:t>     976.32 </a:t>
                      </a:r>
                      <a:endParaRPr lang="en-IN" sz="1600" b="0" i="0" u="none" strike="noStrike">
                        <a:solidFill>
                          <a:srgbClr val="000000"/>
                        </a:solidFill>
                        <a:effectLst/>
                        <a:latin typeface="+mn-lt"/>
                      </a:endParaRPr>
                    </a:p>
                  </a:txBody>
                  <a:tcPr marL="7620" marR="7620" marT="7620" marB="0" anchor="ctr"/>
                </a:tc>
                <a:extLst>
                  <a:ext uri="{0D108BD9-81ED-4DB2-BD59-A6C34878D82A}">
                    <a16:rowId xmlns:a16="http://schemas.microsoft.com/office/drawing/2014/main" val="3872302812"/>
                  </a:ext>
                </a:extLst>
              </a:tr>
              <a:tr h="171450">
                <a:tc>
                  <a:txBody>
                    <a:bodyPr/>
                    <a:lstStyle/>
                    <a:p>
                      <a:pPr algn="ctr" fontAlgn="ctr"/>
                      <a:r>
                        <a:rPr lang="en-IN" sz="1600" b="0" i="0" u="none" strike="noStrike" dirty="0">
                          <a:solidFill>
                            <a:srgbClr val="333333"/>
                          </a:solidFill>
                          <a:effectLst/>
                          <a:latin typeface="+mn-lt"/>
                        </a:rPr>
                        <a:t>5</a:t>
                      </a:r>
                    </a:p>
                  </a:txBody>
                  <a:tcPr marL="7620" marR="7620" marT="7620" marB="0" anchor="ctr"/>
                </a:tc>
                <a:tc>
                  <a:txBody>
                    <a:bodyPr/>
                    <a:lstStyle/>
                    <a:p>
                      <a:pPr algn="ctr" fontAlgn="ctr"/>
                      <a:r>
                        <a:rPr lang="en-IN" sz="1600" u="none" strike="noStrike">
                          <a:effectLst/>
                          <a:latin typeface="+mn-lt"/>
                        </a:rPr>
                        <a:t>Q1 2019</a:t>
                      </a:r>
                      <a:endParaRPr lang="en-IN" sz="1600" b="0" i="0" u="none" strike="noStrike">
                        <a:solidFill>
                          <a:srgbClr val="333333"/>
                        </a:solidFill>
                        <a:effectLst/>
                        <a:latin typeface="+mn-lt"/>
                      </a:endParaRPr>
                    </a:p>
                  </a:txBody>
                  <a:tcPr marL="7620" marR="7620" marT="7620" marB="0" anchor="ctr"/>
                </a:tc>
                <a:tc>
                  <a:txBody>
                    <a:bodyPr/>
                    <a:lstStyle/>
                    <a:p>
                      <a:pPr algn="ctr" fontAlgn="ctr"/>
                      <a:r>
                        <a:rPr lang="en-IN" sz="1600" u="none" strike="noStrike">
                          <a:effectLst/>
                          <a:latin typeface="+mn-lt"/>
                        </a:rPr>
                        <a:t>  2,312.24 </a:t>
                      </a:r>
                      <a:endParaRPr lang="en-IN" sz="1600" b="0" i="0" u="none" strike="noStrike">
                        <a:solidFill>
                          <a:srgbClr val="000000"/>
                        </a:solidFill>
                        <a:effectLst/>
                        <a:latin typeface="+mn-lt"/>
                      </a:endParaRPr>
                    </a:p>
                  </a:txBody>
                  <a:tcPr marL="7620" marR="7620" marT="7620" marB="0" anchor="ctr"/>
                </a:tc>
                <a:tc>
                  <a:txBody>
                    <a:bodyPr/>
                    <a:lstStyle/>
                    <a:p>
                      <a:pPr algn="ctr" fontAlgn="ctr"/>
                      <a:r>
                        <a:rPr lang="en-IN" sz="1600" u="none" strike="noStrike">
                          <a:effectLst/>
                          <a:latin typeface="+mn-lt"/>
                        </a:rPr>
                        <a:t>  1,829.22 </a:t>
                      </a:r>
                      <a:endParaRPr lang="en-IN" sz="1600" b="0" i="0" u="none" strike="noStrike">
                        <a:solidFill>
                          <a:srgbClr val="000000"/>
                        </a:solidFill>
                        <a:effectLst/>
                        <a:latin typeface="+mn-lt"/>
                      </a:endParaRPr>
                    </a:p>
                  </a:txBody>
                  <a:tcPr marL="7620" marR="7620" marT="7620" marB="0" anchor="ctr"/>
                </a:tc>
                <a:tc>
                  <a:txBody>
                    <a:bodyPr/>
                    <a:lstStyle/>
                    <a:p>
                      <a:pPr algn="ctr" fontAlgn="ctr"/>
                      <a:r>
                        <a:rPr lang="en-IN" sz="1600" u="none" strike="noStrike" dirty="0">
                          <a:effectLst/>
                          <a:latin typeface="+mn-lt"/>
                        </a:rPr>
                        <a:t>     898.79 </a:t>
                      </a:r>
                      <a:endParaRPr lang="en-IN" sz="16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991750575"/>
                  </a:ext>
                </a:extLst>
              </a:tr>
              <a:tr h="171450">
                <a:tc>
                  <a:txBody>
                    <a:bodyPr/>
                    <a:lstStyle/>
                    <a:p>
                      <a:pPr algn="ctr" fontAlgn="ctr"/>
                      <a:r>
                        <a:rPr lang="en-IN" sz="1600" b="0" i="0" u="none" strike="noStrike" dirty="0">
                          <a:solidFill>
                            <a:srgbClr val="333333"/>
                          </a:solidFill>
                          <a:effectLst/>
                          <a:latin typeface="+mn-lt"/>
                        </a:rPr>
                        <a:t>6</a:t>
                      </a:r>
                    </a:p>
                  </a:txBody>
                  <a:tcPr marL="7620" marR="7620" marT="7620" marB="0" anchor="ctr"/>
                </a:tc>
                <a:tc>
                  <a:txBody>
                    <a:bodyPr/>
                    <a:lstStyle/>
                    <a:p>
                      <a:pPr algn="ctr" fontAlgn="ctr"/>
                      <a:r>
                        <a:rPr lang="en-IN" sz="1600" u="none" strike="noStrike">
                          <a:effectLst/>
                          <a:latin typeface="+mn-lt"/>
                        </a:rPr>
                        <a:t>Q2 2019</a:t>
                      </a:r>
                      <a:endParaRPr lang="en-IN" sz="1600" b="0" i="0" u="none" strike="noStrike">
                        <a:solidFill>
                          <a:srgbClr val="333333"/>
                        </a:solidFill>
                        <a:effectLst/>
                        <a:latin typeface="+mn-lt"/>
                      </a:endParaRPr>
                    </a:p>
                  </a:txBody>
                  <a:tcPr marL="7620" marR="7620" marT="7620" marB="0" anchor="ctr"/>
                </a:tc>
                <a:tc>
                  <a:txBody>
                    <a:bodyPr/>
                    <a:lstStyle/>
                    <a:p>
                      <a:pPr algn="ctr" fontAlgn="ctr"/>
                      <a:r>
                        <a:rPr lang="en-IN" sz="1600" u="none" strike="noStrike">
                          <a:effectLst/>
                          <a:latin typeface="+mn-lt"/>
                        </a:rPr>
                        <a:t>  2,294.32 </a:t>
                      </a:r>
                      <a:endParaRPr lang="en-IN" sz="1600" b="0" i="0" u="none" strike="noStrike">
                        <a:solidFill>
                          <a:srgbClr val="000000"/>
                        </a:solidFill>
                        <a:effectLst/>
                        <a:latin typeface="+mn-lt"/>
                      </a:endParaRPr>
                    </a:p>
                  </a:txBody>
                  <a:tcPr marL="7620" marR="7620" marT="7620" marB="0" anchor="ctr"/>
                </a:tc>
                <a:tc>
                  <a:txBody>
                    <a:bodyPr/>
                    <a:lstStyle/>
                    <a:p>
                      <a:pPr algn="ctr" fontAlgn="ctr"/>
                      <a:r>
                        <a:rPr lang="en-IN" sz="1600" u="none" strike="noStrike">
                          <a:effectLst/>
                          <a:latin typeface="+mn-lt"/>
                        </a:rPr>
                        <a:t>  1,807.12 </a:t>
                      </a:r>
                      <a:endParaRPr lang="en-IN" sz="1600" b="0" i="0" u="none" strike="noStrike">
                        <a:solidFill>
                          <a:srgbClr val="000000"/>
                        </a:solidFill>
                        <a:effectLst/>
                        <a:latin typeface="+mn-lt"/>
                      </a:endParaRPr>
                    </a:p>
                  </a:txBody>
                  <a:tcPr marL="7620" marR="7620" marT="7620" marB="0" anchor="ctr"/>
                </a:tc>
                <a:tc>
                  <a:txBody>
                    <a:bodyPr/>
                    <a:lstStyle/>
                    <a:p>
                      <a:pPr algn="ctr" fontAlgn="ctr"/>
                      <a:r>
                        <a:rPr lang="en-IN" sz="1600" u="none" strike="noStrike">
                          <a:effectLst/>
                          <a:latin typeface="+mn-lt"/>
                        </a:rPr>
                        <a:t>     877.81 </a:t>
                      </a:r>
                      <a:endParaRPr lang="en-IN" sz="1600" b="0" i="0" u="none" strike="noStrike">
                        <a:solidFill>
                          <a:srgbClr val="000000"/>
                        </a:solidFill>
                        <a:effectLst/>
                        <a:latin typeface="+mn-lt"/>
                      </a:endParaRPr>
                    </a:p>
                  </a:txBody>
                  <a:tcPr marL="7620" marR="7620" marT="7620" marB="0" anchor="ctr"/>
                </a:tc>
                <a:extLst>
                  <a:ext uri="{0D108BD9-81ED-4DB2-BD59-A6C34878D82A}">
                    <a16:rowId xmlns:a16="http://schemas.microsoft.com/office/drawing/2014/main" val="105986481"/>
                  </a:ext>
                </a:extLst>
              </a:tr>
              <a:tr h="171450">
                <a:tc>
                  <a:txBody>
                    <a:bodyPr/>
                    <a:lstStyle/>
                    <a:p>
                      <a:pPr algn="ctr" fontAlgn="ctr"/>
                      <a:r>
                        <a:rPr lang="en-IN" sz="1600" b="0" i="0" u="none" strike="noStrike" dirty="0">
                          <a:solidFill>
                            <a:srgbClr val="333333"/>
                          </a:solidFill>
                          <a:effectLst/>
                          <a:latin typeface="+mn-lt"/>
                        </a:rPr>
                        <a:t>7</a:t>
                      </a:r>
                    </a:p>
                  </a:txBody>
                  <a:tcPr marL="7620" marR="7620" marT="7620" marB="0" anchor="ctr"/>
                </a:tc>
                <a:tc>
                  <a:txBody>
                    <a:bodyPr/>
                    <a:lstStyle/>
                    <a:p>
                      <a:pPr algn="ctr" fontAlgn="ctr"/>
                      <a:r>
                        <a:rPr lang="en-IN" sz="1600" u="none" strike="noStrike">
                          <a:effectLst/>
                          <a:latin typeface="+mn-lt"/>
                        </a:rPr>
                        <a:t>Q3 2019</a:t>
                      </a:r>
                      <a:endParaRPr lang="en-IN" sz="1600" b="0" i="0" u="none" strike="noStrike">
                        <a:solidFill>
                          <a:srgbClr val="333333"/>
                        </a:solidFill>
                        <a:effectLst/>
                        <a:latin typeface="+mn-lt"/>
                      </a:endParaRPr>
                    </a:p>
                  </a:txBody>
                  <a:tcPr marL="7620" marR="7620" marT="7620" marB="0" anchor="ctr"/>
                </a:tc>
                <a:tc>
                  <a:txBody>
                    <a:bodyPr/>
                    <a:lstStyle/>
                    <a:p>
                      <a:pPr algn="ctr" fontAlgn="ctr"/>
                      <a:r>
                        <a:rPr lang="en-IN" sz="1600" u="none" strike="noStrike">
                          <a:effectLst/>
                          <a:latin typeface="+mn-lt"/>
                        </a:rPr>
                        <a:t>  2,284.48 </a:t>
                      </a:r>
                      <a:endParaRPr lang="en-IN" sz="1600" b="0" i="0" u="none" strike="noStrike">
                        <a:solidFill>
                          <a:srgbClr val="000000"/>
                        </a:solidFill>
                        <a:effectLst/>
                        <a:latin typeface="+mn-lt"/>
                      </a:endParaRPr>
                    </a:p>
                  </a:txBody>
                  <a:tcPr marL="7620" marR="7620" marT="7620" marB="0" anchor="ctr"/>
                </a:tc>
                <a:tc>
                  <a:txBody>
                    <a:bodyPr/>
                    <a:lstStyle/>
                    <a:p>
                      <a:pPr algn="ctr" fontAlgn="ctr"/>
                      <a:r>
                        <a:rPr lang="en-IN" sz="1600" u="none" strike="noStrike">
                          <a:effectLst/>
                          <a:latin typeface="+mn-lt"/>
                        </a:rPr>
                        <a:t>  1,823.49 </a:t>
                      </a:r>
                      <a:endParaRPr lang="en-IN" sz="1600" b="0" i="0" u="none" strike="noStrike">
                        <a:solidFill>
                          <a:srgbClr val="000000"/>
                        </a:solidFill>
                        <a:effectLst/>
                        <a:latin typeface="+mn-lt"/>
                      </a:endParaRPr>
                    </a:p>
                  </a:txBody>
                  <a:tcPr marL="7620" marR="7620" marT="7620" marB="0" anchor="ctr"/>
                </a:tc>
                <a:tc>
                  <a:txBody>
                    <a:bodyPr/>
                    <a:lstStyle/>
                    <a:p>
                      <a:pPr algn="ctr" fontAlgn="ctr"/>
                      <a:r>
                        <a:rPr lang="en-IN" sz="1600" u="none" strike="noStrike">
                          <a:effectLst/>
                          <a:latin typeface="+mn-lt"/>
                        </a:rPr>
                        <a:t>     884.92 </a:t>
                      </a:r>
                      <a:endParaRPr lang="en-IN" sz="1600" b="0" i="0" u="none" strike="noStrike">
                        <a:solidFill>
                          <a:srgbClr val="000000"/>
                        </a:solidFill>
                        <a:effectLst/>
                        <a:latin typeface="+mn-lt"/>
                      </a:endParaRPr>
                    </a:p>
                  </a:txBody>
                  <a:tcPr marL="7620" marR="7620" marT="7620" marB="0" anchor="ctr"/>
                </a:tc>
                <a:extLst>
                  <a:ext uri="{0D108BD9-81ED-4DB2-BD59-A6C34878D82A}">
                    <a16:rowId xmlns:a16="http://schemas.microsoft.com/office/drawing/2014/main" val="223868640"/>
                  </a:ext>
                </a:extLst>
              </a:tr>
              <a:tr h="171450">
                <a:tc>
                  <a:txBody>
                    <a:bodyPr/>
                    <a:lstStyle/>
                    <a:p>
                      <a:pPr algn="ctr" fontAlgn="ctr"/>
                      <a:r>
                        <a:rPr lang="en-IN" sz="1600" b="0" i="0" u="none" strike="noStrike" dirty="0">
                          <a:solidFill>
                            <a:srgbClr val="333333"/>
                          </a:solidFill>
                          <a:effectLst/>
                          <a:latin typeface="+mn-lt"/>
                        </a:rPr>
                        <a:t>8</a:t>
                      </a:r>
                    </a:p>
                  </a:txBody>
                  <a:tcPr marL="7620" marR="7620" marT="7620" marB="0" anchor="ctr"/>
                </a:tc>
                <a:tc>
                  <a:txBody>
                    <a:bodyPr/>
                    <a:lstStyle/>
                    <a:p>
                      <a:pPr algn="ctr" fontAlgn="ctr"/>
                      <a:r>
                        <a:rPr lang="en-IN" sz="1600" u="none" strike="noStrike">
                          <a:effectLst/>
                          <a:latin typeface="+mn-lt"/>
                        </a:rPr>
                        <a:t>Q4 2019</a:t>
                      </a:r>
                      <a:endParaRPr lang="en-IN" sz="1600" b="0" i="0" u="none" strike="noStrike">
                        <a:solidFill>
                          <a:srgbClr val="333333"/>
                        </a:solidFill>
                        <a:effectLst/>
                        <a:latin typeface="+mn-lt"/>
                      </a:endParaRPr>
                    </a:p>
                  </a:txBody>
                  <a:tcPr marL="7620" marR="7620" marT="7620" marB="0" anchor="ctr"/>
                </a:tc>
                <a:tc>
                  <a:txBody>
                    <a:bodyPr/>
                    <a:lstStyle/>
                    <a:p>
                      <a:pPr algn="ctr" fontAlgn="ctr"/>
                      <a:r>
                        <a:rPr lang="en-IN" sz="1600" u="none" strike="noStrike">
                          <a:effectLst/>
                          <a:latin typeface="+mn-lt"/>
                        </a:rPr>
                        <a:t>  2,275.10 </a:t>
                      </a:r>
                      <a:endParaRPr lang="en-IN" sz="1600" b="0" i="0" u="none" strike="noStrike">
                        <a:solidFill>
                          <a:srgbClr val="000000"/>
                        </a:solidFill>
                        <a:effectLst/>
                        <a:latin typeface="+mn-lt"/>
                      </a:endParaRPr>
                    </a:p>
                  </a:txBody>
                  <a:tcPr marL="7620" marR="7620" marT="7620" marB="0" anchor="ctr"/>
                </a:tc>
                <a:tc>
                  <a:txBody>
                    <a:bodyPr/>
                    <a:lstStyle/>
                    <a:p>
                      <a:pPr algn="ctr" fontAlgn="ctr"/>
                      <a:r>
                        <a:rPr lang="en-IN" sz="1600" u="none" strike="noStrike">
                          <a:effectLst/>
                          <a:latin typeface="+mn-lt"/>
                        </a:rPr>
                        <a:t>  1,855.82 </a:t>
                      </a:r>
                      <a:endParaRPr lang="en-IN" sz="1600" b="0" i="0" u="none" strike="noStrike">
                        <a:solidFill>
                          <a:srgbClr val="000000"/>
                        </a:solidFill>
                        <a:effectLst/>
                        <a:latin typeface="+mn-lt"/>
                      </a:endParaRPr>
                    </a:p>
                  </a:txBody>
                  <a:tcPr marL="7620" marR="7620" marT="7620" marB="0" anchor="ctr"/>
                </a:tc>
                <a:tc>
                  <a:txBody>
                    <a:bodyPr/>
                    <a:lstStyle/>
                    <a:p>
                      <a:pPr algn="ctr" fontAlgn="ctr"/>
                      <a:r>
                        <a:rPr lang="en-IN" sz="1600" u="none" strike="noStrike">
                          <a:effectLst/>
                          <a:latin typeface="+mn-lt"/>
                        </a:rPr>
                        <a:t>     925.46 </a:t>
                      </a:r>
                      <a:endParaRPr lang="en-IN" sz="1600" b="0" i="0" u="none" strike="noStrike">
                        <a:solidFill>
                          <a:srgbClr val="000000"/>
                        </a:solidFill>
                        <a:effectLst/>
                        <a:latin typeface="+mn-lt"/>
                      </a:endParaRPr>
                    </a:p>
                  </a:txBody>
                  <a:tcPr marL="7620" marR="7620" marT="7620" marB="0" anchor="ctr"/>
                </a:tc>
                <a:extLst>
                  <a:ext uri="{0D108BD9-81ED-4DB2-BD59-A6C34878D82A}">
                    <a16:rowId xmlns:a16="http://schemas.microsoft.com/office/drawing/2014/main" val="852579987"/>
                  </a:ext>
                </a:extLst>
              </a:tr>
              <a:tr h="171450">
                <a:tc>
                  <a:txBody>
                    <a:bodyPr/>
                    <a:lstStyle/>
                    <a:p>
                      <a:pPr algn="ctr" fontAlgn="ctr"/>
                      <a:r>
                        <a:rPr lang="en-IN" sz="1600" b="0" i="0" u="none" strike="noStrike" dirty="0">
                          <a:solidFill>
                            <a:srgbClr val="333333"/>
                          </a:solidFill>
                          <a:effectLst/>
                          <a:latin typeface="+mn-lt"/>
                        </a:rPr>
                        <a:t>9</a:t>
                      </a:r>
                    </a:p>
                  </a:txBody>
                  <a:tcPr marL="7620" marR="7620" marT="7620" marB="0" anchor="ctr"/>
                </a:tc>
                <a:tc>
                  <a:txBody>
                    <a:bodyPr/>
                    <a:lstStyle/>
                    <a:p>
                      <a:pPr algn="ctr" fontAlgn="ctr"/>
                      <a:r>
                        <a:rPr lang="en-IN" sz="1600" u="none" strike="noStrike">
                          <a:effectLst/>
                          <a:latin typeface="+mn-lt"/>
                        </a:rPr>
                        <a:t>Q1 2020</a:t>
                      </a:r>
                      <a:endParaRPr lang="en-IN" sz="1600" b="0" i="0" u="none" strike="noStrike">
                        <a:solidFill>
                          <a:srgbClr val="333333"/>
                        </a:solidFill>
                        <a:effectLst/>
                        <a:latin typeface="+mn-lt"/>
                      </a:endParaRPr>
                    </a:p>
                  </a:txBody>
                  <a:tcPr marL="7620" marR="7620" marT="7620" marB="0" anchor="ctr"/>
                </a:tc>
                <a:tc>
                  <a:txBody>
                    <a:bodyPr/>
                    <a:lstStyle/>
                    <a:p>
                      <a:pPr algn="ctr" fontAlgn="ctr"/>
                      <a:r>
                        <a:rPr lang="en-IN" sz="1600" u="none" strike="noStrike">
                          <a:effectLst/>
                          <a:latin typeface="+mn-lt"/>
                        </a:rPr>
                        <a:t>  2,215.86 </a:t>
                      </a:r>
                      <a:endParaRPr lang="en-IN" sz="1600" b="0" i="0" u="none" strike="noStrike">
                        <a:solidFill>
                          <a:srgbClr val="000000"/>
                        </a:solidFill>
                        <a:effectLst/>
                        <a:latin typeface="+mn-lt"/>
                      </a:endParaRPr>
                    </a:p>
                  </a:txBody>
                  <a:tcPr marL="7620" marR="7620" marT="7620" marB="0" anchor="ctr"/>
                </a:tc>
                <a:tc>
                  <a:txBody>
                    <a:bodyPr/>
                    <a:lstStyle/>
                    <a:p>
                      <a:pPr algn="ctr" fontAlgn="ctr"/>
                      <a:r>
                        <a:rPr lang="en-IN" sz="1600" u="none" strike="noStrike">
                          <a:effectLst/>
                          <a:latin typeface="+mn-lt"/>
                        </a:rPr>
                        <a:t>  1,855.82 </a:t>
                      </a:r>
                      <a:endParaRPr lang="en-IN" sz="1600" b="0" i="0" u="none" strike="noStrike">
                        <a:solidFill>
                          <a:srgbClr val="000000"/>
                        </a:solidFill>
                        <a:effectLst/>
                        <a:latin typeface="+mn-lt"/>
                      </a:endParaRPr>
                    </a:p>
                  </a:txBody>
                  <a:tcPr marL="7620" marR="7620" marT="7620" marB="0" anchor="ctr"/>
                </a:tc>
                <a:tc>
                  <a:txBody>
                    <a:bodyPr/>
                    <a:lstStyle/>
                    <a:p>
                      <a:pPr algn="ctr" fontAlgn="ctr"/>
                      <a:r>
                        <a:rPr lang="en-IN" sz="1600" u="none" strike="noStrike">
                          <a:effectLst/>
                          <a:latin typeface="+mn-lt"/>
                        </a:rPr>
                        <a:t>     970.37 </a:t>
                      </a:r>
                      <a:endParaRPr lang="en-IN" sz="1600" b="0" i="0" u="none" strike="noStrike">
                        <a:solidFill>
                          <a:srgbClr val="000000"/>
                        </a:solidFill>
                        <a:effectLst/>
                        <a:latin typeface="+mn-lt"/>
                      </a:endParaRPr>
                    </a:p>
                  </a:txBody>
                  <a:tcPr marL="7620" marR="7620" marT="7620" marB="0" anchor="ctr"/>
                </a:tc>
                <a:extLst>
                  <a:ext uri="{0D108BD9-81ED-4DB2-BD59-A6C34878D82A}">
                    <a16:rowId xmlns:a16="http://schemas.microsoft.com/office/drawing/2014/main" val="1315704400"/>
                  </a:ext>
                </a:extLst>
              </a:tr>
              <a:tr h="171450">
                <a:tc>
                  <a:txBody>
                    <a:bodyPr/>
                    <a:lstStyle/>
                    <a:p>
                      <a:pPr algn="ctr" fontAlgn="ctr"/>
                      <a:r>
                        <a:rPr lang="en-IN" sz="1600" b="0" i="0" u="none" strike="noStrike" dirty="0">
                          <a:solidFill>
                            <a:srgbClr val="333333"/>
                          </a:solidFill>
                          <a:effectLst/>
                          <a:latin typeface="+mn-lt"/>
                        </a:rPr>
                        <a:t>10</a:t>
                      </a:r>
                    </a:p>
                  </a:txBody>
                  <a:tcPr marL="7620" marR="7620" marT="7620" marB="0" anchor="ctr"/>
                </a:tc>
                <a:tc>
                  <a:txBody>
                    <a:bodyPr/>
                    <a:lstStyle/>
                    <a:p>
                      <a:pPr algn="ctr" fontAlgn="ctr"/>
                      <a:r>
                        <a:rPr lang="en-IN" sz="1600" u="none" strike="noStrike">
                          <a:effectLst/>
                          <a:latin typeface="+mn-lt"/>
                        </a:rPr>
                        <a:t>Q2 2020</a:t>
                      </a:r>
                      <a:endParaRPr lang="en-IN" sz="1600" b="0" i="0" u="none" strike="noStrike">
                        <a:solidFill>
                          <a:srgbClr val="333333"/>
                        </a:solidFill>
                        <a:effectLst/>
                        <a:latin typeface="+mn-lt"/>
                      </a:endParaRPr>
                    </a:p>
                  </a:txBody>
                  <a:tcPr marL="7620" marR="7620" marT="7620" marB="0" anchor="ctr"/>
                </a:tc>
                <a:tc>
                  <a:txBody>
                    <a:bodyPr/>
                    <a:lstStyle/>
                    <a:p>
                      <a:pPr algn="ctr" fontAlgn="ctr"/>
                      <a:r>
                        <a:rPr lang="en-IN" sz="1600" u="none" strike="noStrike">
                          <a:effectLst/>
                          <a:latin typeface="+mn-lt"/>
                        </a:rPr>
                        <a:t>  2,236.75 </a:t>
                      </a:r>
                      <a:endParaRPr lang="en-IN" sz="1600" b="0" i="0" u="none" strike="noStrike">
                        <a:solidFill>
                          <a:srgbClr val="000000"/>
                        </a:solidFill>
                        <a:effectLst/>
                        <a:latin typeface="+mn-lt"/>
                      </a:endParaRPr>
                    </a:p>
                  </a:txBody>
                  <a:tcPr marL="7620" marR="7620" marT="7620" marB="0" anchor="ctr"/>
                </a:tc>
                <a:tc>
                  <a:txBody>
                    <a:bodyPr/>
                    <a:lstStyle/>
                    <a:p>
                      <a:pPr algn="ctr" fontAlgn="ctr"/>
                      <a:r>
                        <a:rPr lang="en-IN" sz="1600" u="none" strike="noStrike">
                          <a:effectLst/>
                          <a:latin typeface="+mn-lt"/>
                        </a:rPr>
                        <a:t>  1,932.38 </a:t>
                      </a:r>
                      <a:endParaRPr lang="en-IN" sz="1600" b="0" i="0" u="none" strike="noStrike">
                        <a:solidFill>
                          <a:srgbClr val="000000"/>
                        </a:solidFill>
                        <a:effectLst/>
                        <a:latin typeface="+mn-lt"/>
                      </a:endParaRPr>
                    </a:p>
                  </a:txBody>
                  <a:tcPr marL="7620" marR="7620" marT="7620" marB="0" anchor="ctr"/>
                </a:tc>
                <a:tc>
                  <a:txBody>
                    <a:bodyPr/>
                    <a:lstStyle/>
                    <a:p>
                      <a:pPr algn="ctr" fontAlgn="ctr"/>
                      <a:r>
                        <a:rPr lang="en-IN" sz="1600" u="none" strike="noStrike">
                          <a:effectLst/>
                          <a:latin typeface="+mn-lt"/>
                        </a:rPr>
                        <a:t>  1,038.29 </a:t>
                      </a:r>
                      <a:endParaRPr lang="en-IN" sz="1600" b="0" i="0" u="none" strike="noStrike">
                        <a:solidFill>
                          <a:srgbClr val="000000"/>
                        </a:solidFill>
                        <a:effectLst/>
                        <a:latin typeface="+mn-lt"/>
                      </a:endParaRPr>
                    </a:p>
                  </a:txBody>
                  <a:tcPr marL="7620" marR="7620" marT="7620" marB="0" anchor="ctr"/>
                </a:tc>
                <a:extLst>
                  <a:ext uri="{0D108BD9-81ED-4DB2-BD59-A6C34878D82A}">
                    <a16:rowId xmlns:a16="http://schemas.microsoft.com/office/drawing/2014/main" val="4190438350"/>
                  </a:ext>
                </a:extLst>
              </a:tr>
              <a:tr h="171450">
                <a:tc>
                  <a:txBody>
                    <a:bodyPr/>
                    <a:lstStyle/>
                    <a:p>
                      <a:pPr algn="ctr" fontAlgn="ctr"/>
                      <a:r>
                        <a:rPr lang="en-IN" sz="1600" b="0" i="0" u="none" strike="noStrike" dirty="0">
                          <a:solidFill>
                            <a:srgbClr val="333333"/>
                          </a:solidFill>
                          <a:effectLst/>
                          <a:latin typeface="+mn-lt"/>
                        </a:rPr>
                        <a:t>11</a:t>
                      </a:r>
                    </a:p>
                  </a:txBody>
                  <a:tcPr marL="7620" marR="7620" marT="7620" marB="0" anchor="ctr"/>
                </a:tc>
                <a:tc>
                  <a:txBody>
                    <a:bodyPr/>
                    <a:lstStyle/>
                    <a:p>
                      <a:pPr algn="ctr" fontAlgn="ctr"/>
                      <a:r>
                        <a:rPr lang="en-IN" sz="1600" u="none" strike="noStrike">
                          <a:effectLst/>
                          <a:latin typeface="+mn-lt"/>
                        </a:rPr>
                        <a:t>Q3 2020</a:t>
                      </a:r>
                      <a:endParaRPr lang="en-IN" sz="1600" b="0" i="0" u="none" strike="noStrike">
                        <a:solidFill>
                          <a:srgbClr val="333333"/>
                        </a:solidFill>
                        <a:effectLst/>
                        <a:latin typeface="+mn-lt"/>
                      </a:endParaRPr>
                    </a:p>
                  </a:txBody>
                  <a:tcPr marL="7620" marR="7620" marT="7620" marB="0" anchor="ctr"/>
                </a:tc>
                <a:tc>
                  <a:txBody>
                    <a:bodyPr/>
                    <a:lstStyle/>
                    <a:p>
                      <a:pPr algn="ctr" fontAlgn="ctr"/>
                      <a:r>
                        <a:rPr lang="en-IN" sz="1600" u="none" strike="noStrike">
                          <a:effectLst/>
                          <a:latin typeface="+mn-lt"/>
                        </a:rPr>
                        <a:t>  2,215.24 </a:t>
                      </a:r>
                      <a:endParaRPr lang="en-IN" sz="1600" b="0" i="0" u="none" strike="noStrike">
                        <a:solidFill>
                          <a:srgbClr val="000000"/>
                        </a:solidFill>
                        <a:effectLst/>
                        <a:latin typeface="+mn-lt"/>
                      </a:endParaRPr>
                    </a:p>
                  </a:txBody>
                  <a:tcPr marL="7620" marR="7620" marT="7620" marB="0" anchor="ctr"/>
                </a:tc>
                <a:tc>
                  <a:txBody>
                    <a:bodyPr/>
                    <a:lstStyle/>
                    <a:p>
                      <a:pPr algn="ctr" fontAlgn="ctr"/>
                      <a:r>
                        <a:rPr lang="en-IN" sz="1600" u="none" strike="noStrike">
                          <a:effectLst/>
                          <a:latin typeface="+mn-lt"/>
                        </a:rPr>
                        <a:t>  1,977.09 </a:t>
                      </a:r>
                      <a:endParaRPr lang="en-IN" sz="1600" b="0" i="0" u="none" strike="noStrike">
                        <a:solidFill>
                          <a:srgbClr val="000000"/>
                        </a:solidFill>
                        <a:effectLst/>
                        <a:latin typeface="+mn-lt"/>
                      </a:endParaRPr>
                    </a:p>
                  </a:txBody>
                  <a:tcPr marL="7620" marR="7620" marT="7620" marB="0" anchor="ctr"/>
                </a:tc>
                <a:tc>
                  <a:txBody>
                    <a:bodyPr/>
                    <a:lstStyle/>
                    <a:p>
                      <a:pPr algn="ctr" fontAlgn="ctr"/>
                      <a:r>
                        <a:rPr lang="en-IN" sz="1600" u="none" strike="noStrike">
                          <a:effectLst/>
                          <a:latin typeface="+mn-lt"/>
                        </a:rPr>
                        <a:t>  1,108.02 </a:t>
                      </a:r>
                      <a:endParaRPr lang="en-IN" sz="1600" b="0" i="0" u="none" strike="noStrike">
                        <a:solidFill>
                          <a:srgbClr val="000000"/>
                        </a:solidFill>
                        <a:effectLst/>
                        <a:latin typeface="+mn-lt"/>
                      </a:endParaRPr>
                    </a:p>
                  </a:txBody>
                  <a:tcPr marL="7620" marR="7620" marT="7620" marB="0" anchor="ctr"/>
                </a:tc>
                <a:extLst>
                  <a:ext uri="{0D108BD9-81ED-4DB2-BD59-A6C34878D82A}">
                    <a16:rowId xmlns:a16="http://schemas.microsoft.com/office/drawing/2014/main" val="1944472691"/>
                  </a:ext>
                </a:extLst>
              </a:tr>
              <a:tr h="171450">
                <a:tc>
                  <a:txBody>
                    <a:bodyPr/>
                    <a:lstStyle/>
                    <a:p>
                      <a:pPr algn="ctr" fontAlgn="ctr"/>
                      <a:r>
                        <a:rPr lang="en-IN" sz="1600" b="0" i="0" u="none" strike="noStrike" dirty="0">
                          <a:solidFill>
                            <a:srgbClr val="333333"/>
                          </a:solidFill>
                          <a:effectLst/>
                          <a:latin typeface="+mn-lt"/>
                        </a:rPr>
                        <a:t>12</a:t>
                      </a:r>
                    </a:p>
                  </a:txBody>
                  <a:tcPr marL="7620" marR="7620" marT="7620" marB="0" anchor="ctr"/>
                </a:tc>
                <a:tc>
                  <a:txBody>
                    <a:bodyPr/>
                    <a:lstStyle/>
                    <a:p>
                      <a:pPr algn="ctr" fontAlgn="ctr"/>
                      <a:r>
                        <a:rPr lang="en-IN" sz="1600" u="none" strike="noStrike">
                          <a:effectLst/>
                          <a:latin typeface="+mn-lt"/>
                        </a:rPr>
                        <a:t>Q4 2020</a:t>
                      </a:r>
                      <a:endParaRPr lang="en-IN" sz="1600" b="0" i="0" u="none" strike="noStrike">
                        <a:solidFill>
                          <a:srgbClr val="333333"/>
                        </a:solidFill>
                        <a:effectLst/>
                        <a:latin typeface="+mn-lt"/>
                      </a:endParaRPr>
                    </a:p>
                  </a:txBody>
                  <a:tcPr marL="7620" marR="7620" marT="7620" marB="0" anchor="ctr"/>
                </a:tc>
                <a:tc>
                  <a:txBody>
                    <a:bodyPr/>
                    <a:lstStyle/>
                    <a:p>
                      <a:pPr algn="ctr" fontAlgn="ctr"/>
                      <a:r>
                        <a:rPr lang="en-IN" sz="1600" u="none" strike="noStrike">
                          <a:effectLst/>
                          <a:latin typeface="+mn-lt"/>
                        </a:rPr>
                        <a:t>  2,228.95 </a:t>
                      </a:r>
                      <a:endParaRPr lang="en-IN" sz="1600" b="0" i="0" u="none" strike="noStrike">
                        <a:solidFill>
                          <a:srgbClr val="000000"/>
                        </a:solidFill>
                        <a:effectLst/>
                        <a:latin typeface="+mn-lt"/>
                      </a:endParaRPr>
                    </a:p>
                  </a:txBody>
                  <a:tcPr marL="7620" marR="7620" marT="7620" marB="0" anchor="ctr"/>
                </a:tc>
                <a:tc>
                  <a:txBody>
                    <a:bodyPr/>
                    <a:lstStyle/>
                    <a:p>
                      <a:pPr algn="ctr" fontAlgn="ctr"/>
                      <a:r>
                        <a:rPr lang="en-IN" sz="1600" u="none" strike="noStrike">
                          <a:effectLst/>
                          <a:latin typeface="+mn-lt"/>
                        </a:rPr>
                        <a:t>  2,023.69 </a:t>
                      </a:r>
                      <a:endParaRPr lang="en-IN" sz="1600" b="0" i="0" u="none" strike="noStrike">
                        <a:solidFill>
                          <a:srgbClr val="000000"/>
                        </a:solidFill>
                        <a:effectLst/>
                        <a:latin typeface="+mn-lt"/>
                      </a:endParaRPr>
                    </a:p>
                  </a:txBody>
                  <a:tcPr marL="7620" marR="7620" marT="7620" marB="0" anchor="ctr"/>
                </a:tc>
                <a:tc>
                  <a:txBody>
                    <a:bodyPr/>
                    <a:lstStyle/>
                    <a:p>
                      <a:pPr algn="ctr" fontAlgn="ctr"/>
                      <a:r>
                        <a:rPr lang="en-IN" sz="1600" u="none" strike="noStrike">
                          <a:effectLst/>
                          <a:latin typeface="+mn-lt"/>
                        </a:rPr>
                        <a:t>  1,200.03 </a:t>
                      </a:r>
                      <a:endParaRPr lang="en-IN" sz="1600" b="0" i="0" u="none" strike="noStrike">
                        <a:solidFill>
                          <a:srgbClr val="000000"/>
                        </a:solidFill>
                        <a:effectLst/>
                        <a:latin typeface="+mn-lt"/>
                      </a:endParaRPr>
                    </a:p>
                  </a:txBody>
                  <a:tcPr marL="7620" marR="7620" marT="7620" marB="0" anchor="ctr"/>
                </a:tc>
                <a:extLst>
                  <a:ext uri="{0D108BD9-81ED-4DB2-BD59-A6C34878D82A}">
                    <a16:rowId xmlns:a16="http://schemas.microsoft.com/office/drawing/2014/main" val="2095114635"/>
                  </a:ext>
                </a:extLst>
              </a:tr>
              <a:tr h="171450">
                <a:tc>
                  <a:txBody>
                    <a:bodyPr/>
                    <a:lstStyle/>
                    <a:p>
                      <a:pPr algn="ctr" fontAlgn="ctr"/>
                      <a:r>
                        <a:rPr lang="en-IN" sz="1600" b="0" i="0" u="none" strike="noStrike" dirty="0">
                          <a:solidFill>
                            <a:srgbClr val="333333"/>
                          </a:solidFill>
                          <a:effectLst/>
                          <a:latin typeface="+mn-lt"/>
                        </a:rPr>
                        <a:t>13</a:t>
                      </a:r>
                    </a:p>
                  </a:txBody>
                  <a:tcPr marL="7620" marR="7620" marT="7620" marB="0" anchor="ctr"/>
                </a:tc>
                <a:tc>
                  <a:txBody>
                    <a:bodyPr/>
                    <a:lstStyle/>
                    <a:p>
                      <a:pPr algn="ctr" fontAlgn="ctr"/>
                      <a:r>
                        <a:rPr lang="en-IN" sz="1600" u="none" strike="noStrike">
                          <a:effectLst/>
                          <a:latin typeface="+mn-lt"/>
                        </a:rPr>
                        <a:t>Q1 2021</a:t>
                      </a:r>
                      <a:endParaRPr lang="en-IN" sz="1600" b="0" i="0" u="none" strike="noStrike">
                        <a:solidFill>
                          <a:srgbClr val="333333"/>
                        </a:solidFill>
                        <a:effectLst/>
                        <a:latin typeface="+mn-lt"/>
                      </a:endParaRPr>
                    </a:p>
                  </a:txBody>
                  <a:tcPr marL="7620" marR="7620" marT="7620" marB="0" anchor="ctr"/>
                </a:tc>
                <a:tc>
                  <a:txBody>
                    <a:bodyPr/>
                    <a:lstStyle/>
                    <a:p>
                      <a:pPr algn="ctr" fontAlgn="ctr"/>
                      <a:r>
                        <a:rPr lang="en-IN" sz="1600" u="none" strike="noStrike">
                          <a:effectLst/>
                          <a:latin typeface="+mn-lt"/>
                        </a:rPr>
                        <a:t>  2,249.50 </a:t>
                      </a:r>
                      <a:endParaRPr lang="en-IN" sz="1600" b="0" i="0" u="none" strike="noStrike">
                        <a:solidFill>
                          <a:srgbClr val="000000"/>
                        </a:solidFill>
                        <a:effectLst/>
                        <a:latin typeface="+mn-lt"/>
                      </a:endParaRPr>
                    </a:p>
                  </a:txBody>
                  <a:tcPr marL="7620" marR="7620" marT="7620" marB="0" anchor="ctr"/>
                </a:tc>
                <a:tc>
                  <a:txBody>
                    <a:bodyPr/>
                    <a:lstStyle/>
                    <a:p>
                      <a:pPr algn="ctr" fontAlgn="ctr"/>
                      <a:r>
                        <a:rPr lang="en-IN" sz="1600" u="none" strike="noStrike">
                          <a:effectLst/>
                          <a:latin typeface="+mn-lt"/>
                        </a:rPr>
                        <a:t>  2,123.11 </a:t>
                      </a:r>
                      <a:endParaRPr lang="en-IN" sz="1600" b="0" i="0" u="none" strike="noStrike">
                        <a:solidFill>
                          <a:srgbClr val="000000"/>
                        </a:solidFill>
                        <a:effectLst/>
                        <a:latin typeface="+mn-lt"/>
                      </a:endParaRPr>
                    </a:p>
                  </a:txBody>
                  <a:tcPr marL="7620" marR="7620" marT="7620" marB="0" anchor="ctr"/>
                </a:tc>
                <a:tc>
                  <a:txBody>
                    <a:bodyPr/>
                    <a:lstStyle/>
                    <a:p>
                      <a:pPr algn="ctr" fontAlgn="ctr"/>
                      <a:r>
                        <a:rPr lang="en-IN" sz="1600" u="none" strike="noStrike" dirty="0">
                          <a:effectLst/>
                          <a:latin typeface="+mn-lt"/>
                        </a:rPr>
                        <a:t>  1,325.95 </a:t>
                      </a:r>
                      <a:endParaRPr lang="en-IN" sz="16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3897075551"/>
                  </a:ext>
                </a:extLst>
              </a:tr>
            </a:tbl>
          </a:graphicData>
        </a:graphic>
      </p:graphicFrame>
    </p:spTree>
    <p:extLst>
      <p:ext uri="{BB962C8B-B14F-4D97-AF65-F5344CB8AC3E}">
        <p14:creationId xmlns:p14="http://schemas.microsoft.com/office/powerpoint/2010/main" val="2686780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B78894-19E5-4916-B37E-B4A80B9B8D52}"/>
              </a:ext>
            </a:extLst>
          </p:cNvPr>
          <p:cNvSpPr>
            <a:spLocks noGrp="1"/>
          </p:cNvSpPr>
          <p:nvPr>
            <p:ph type="title"/>
          </p:nvPr>
        </p:nvSpPr>
        <p:spPr>
          <a:xfrm>
            <a:off x="8181171" y="2681103"/>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a:bodyPr>
          <a:lstStyle/>
          <a:p>
            <a:r>
              <a:rPr lang="en-US" sz="2000" dirty="0">
                <a:solidFill>
                  <a:srgbClr val="FFFFFF"/>
                </a:solidFill>
              </a:rPr>
              <a:t>forecast</a:t>
            </a:r>
          </a:p>
        </p:txBody>
      </p:sp>
      <p:pic>
        <p:nvPicPr>
          <p:cNvPr id="5" name="Picture 4">
            <a:extLst>
              <a:ext uri="{FF2B5EF4-FFF2-40B4-BE49-F238E27FC236}">
                <a16:creationId xmlns:a16="http://schemas.microsoft.com/office/drawing/2014/main" id="{FE78390D-84BC-4051-B7F2-C127D663BF01}"/>
              </a:ext>
            </a:extLst>
          </p:cNvPr>
          <p:cNvPicPr>
            <a:picLocks noChangeAspect="1"/>
          </p:cNvPicPr>
          <p:nvPr/>
        </p:nvPicPr>
        <p:blipFill>
          <a:blip r:embed="rId3"/>
          <a:stretch>
            <a:fillRect/>
          </a:stretch>
        </p:blipFill>
        <p:spPr>
          <a:xfrm>
            <a:off x="-2" y="1"/>
            <a:ext cx="7441325" cy="4035972"/>
          </a:xfrm>
          <a:prstGeom prst="rect">
            <a:avLst/>
          </a:prstGeom>
        </p:spPr>
      </p:pic>
      <p:sp>
        <p:nvSpPr>
          <p:cNvPr id="7" name="TextBox 6">
            <a:extLst>
              <a:ext uri="{FF2B5EF4-FFF2-40B4-BE49-F238E27FC236}">
                <a16:creationId xmlns:a16="http://schemas.microsoft.com/office/drawing/2014/main" id="{7EF998D8-B583-4E53-BEA9-F5D367E01DE1}"/>
              </a:ext>
            </a:extLst>
          </p:cNvPr>
          <p:cNvSpPr txBox="1"/>
          <p:nvPr/>
        </p:nvSpPr>
        <p:spPr>
          <a:xfrm>
            <a:off x="910083" y="4966138"/>
            <a:ext cx="5621154" cy="369332"/>
          </a:xfrm>
          <a:prstGeom prst="rect">
            <a:avLst/>
          </a:prstGeom>
          <a:noFill/>
        </p:spPr>
        <p:txBody>
          <a:bodyPr wrap="none" rtlCol="0">
            <a:spAutoFit/>
          </a:bodyPr>
          <a:lstStyle/>
          <a:p>
            <a:r>
              <a:rPr lang="en-IN" dirty="0"/>
              <a:t>Required Capital we calculated from the formula is 146.44</a:t>
            </a:r>
          </a:p>
        </p:txBody>
      </p:sp>
    </p:spTree>
    <p:extLst>
      <p:ext uri="{BB962C8B-B14F-4D97-AF65-F5344CB8AC3E}">
        <p14:creationId xmlns:p14="http://schemas.microsoft.com/office/powerpoint/2010/main" val="921977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9DE503-F7C2-4A40-83F4-4DE931E7D9DE}"/>
              </a:ext>
            </a:extLst>
          </p:cNvPr>
          <p:cNvSpPr>
            <a:spLocks noGrp="1"/>
          </p:cNvSpPr>
          <p:nvPr>
            <p:ph type="title"/>
          </p:nvPr>
        </p:nvSpPr>
        <p:spPr>
          <a:xfrm>
            <a:off x="643467" y="2681103"/>
            <a:ext cx="3363974" cy="1495794"/>
          </a:xfrm>
          <a:noFill/>
          <a:ln>
            <a:solidFill>
              <a:schemeClr val="bg1"/>
            </a:solidFill>
          </a:ln>
          <a:effectLst>
            <a:glow rad="152400">
              <a:schemeClr val="bg1">
                <a:alpha val="13000"/>
              </a:schemeClr>
            </a:glow>
          </a:effectLst>
        </p:spPr>
        <p:txBody>
          <a:bodyPr wrap="square">
            <a:normAutofit/>
          </a:bodyPr>
          <a:lstStyle/>
          <a:p>
            <a:r>
              <a:rPr lang="en-US" dirty="0">
                <a:solidFill>
                  <a:schemeClr val="bg1"/>
                </a:solidFill>
              </a:rPr>
              <a:t>Index</a:t>
            </a:r>
          </a:p>
        </p:txBody>
      </p:sp>
      <p:pic>
        <p:nvPicPr>
          <p:cNvPr id="4" name="Picture 3" descr="Finance trade numbers">
            <a:extLst>
              <a:ext uri="{FF2B5EF4-FFF2-40B4-BE49-F238E27FC236}">
                <a16:creationId xmlns:a16="http://schemas.microsoft.com/office/drawing/2014/main" id="{32F354A1-38C7-4598-A0E1-7A286A3019B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50908" y="0"/>
            <a:ext cx="7541091" cy="6858000"/>
          </a:xfrm>
          <a:prstGeom prst="rect">
            <a:avLst/>
          </a:prstGeom>
        </p:spPr>
      </p:pic>
      <p:graphicFrame>
        <p:nvGraphicFramePr>
          <p:cNvPr id="5" name="Content Placeholder 2" descr="Icon Bullets">
            <a:extLst>
              <a:ext uri="{FF2B5EF4-FFF2-40B4-BE49-F238E27FC236}">
                <a16:creationId xmlns:a16="http://schemas.microsoft.com/office/drawing/2014/main" id="{51938B4F-26EE-4238-880D-3CE26A7E4AED}"/>
              </a:ext>
            </a:extLst>
          </p:cNvPr>
          <p:cNvGraphicFramePr>
            <a:graphicFrameLocks noGrp="1"/>
          </p:cNvGraphicFramePr>
          <p:nvPr>
            <p:ph idx="1"/>
            <p:extLst>
              <p:ext uri="{D42A27DB-BD31-4B8C-83A1-F6EECF244321}">
                <p14:modId xmlns:p14="http://schemas.microsoft.com/office/powerpoint/2010/main" val="3687772812"/>
              </p:ext>
            </p:extLst>
          </p:nvPr>
        </p:nvGraphicFramePr>
        <p:xfrm>
          <a:off x="5619750" y="135172"/>
          <a:ext cx="5607050" cy="67228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24314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70220-677A-411B-B416-94321A555329}"/>
              </a:ext>
            </a:extLst>
          </p:cNvPr>
          <p:cNvSpPr>
            <a:spLocks noGrp="1"/>
          </p:cNvSpPr>
          <p:nvPr>
            <p:ph type="title"/>
          </p:nvPr>
        </p:nvSpPr>
        <p:spPr>
          <a:xfrm>
            <a:off x="6182264" y="2671349"/>
            <a:ext cx="4451773" cy="1174991"/>
          </a:xfrm>
          <a:noFill/>
          <a:ln w="31750" cap="sq">
            <a:solidFill>
              <a:schemeClr val="bg1"/>
            </a:solidFill>
            <a:miter lim="800000"/>
          </a:ln>
          <a:effectLst>
            <a:glow rad="152400">
              <a:schemeClr val="bg1">
                <a:alpha val="13000"/>
              </a:schemeClr>
            </a:glow>
          </a:effectLst>
        </p:spPr>
        <p:txBody>
          <a:bodyPr vert="horz" wrap="square" lIns="182880" tIns="182880" rIns="182880" bIns="182880" rtlCol="0" anchor="ctr">
            <a:normAutofit/>
          </a:bodyPr>
          <a:lstStyle/>
          <a:p>
            <a:r>
              <a:rPr lang="en-US" dirty="0">
                <a:solidFill>
                  <a:schemeClr val="bg1"/>
                </a:solidFill>
              </a:rPr>
              <a:t>Thank you</a:t>
            </a:r>
          </a:p>
        </p:txBody>
      </p:sp>
      <p:pic>
        <p:nvPicPr>
          <p:cNvPr id="4" name="Picture 3" descr="Hand with pen pointing at financial numbers">
            <a:extLst>
              <a:ext uri="{FF2B5EF4-FFF2-40B4-BE49-F238E27FC236}">
                <a16:creationId xmlns:a16="http://schemas.microsoft.com/office/drawing/2014/main" id="{AB2E0BE0-B684-4228-A4DF-58C8CAFFDF4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20" y="10"/>
            <a:ext cx="4657325" cy="6857990"/>
          </a:xfrm>
          <a:prstGeom prst="rect">
            <a:avLst/>
          </a:prstGeom>
        </p:spPr>
      </p:pic>
      <p:sp>
        <p:nvSpPr>
          <p:cNvPr id="3" name="Content Placeholder 2">
            <a:extLst>
              <a:ext uri="{FF2B5EF4-FFF2-40B4-BE49-F238E27FC236}">
                <a16:creationId xmlns:a16="http://schemas.microsoft.com/office/drawing/2014/main" id="{667D1328-A694-4327-A93A-3D919FD65B27}"/>
              </a:ext>
            </a:extLst>
          </p:cNvPr>
          <p:cNvSpPr>
            <a:spLocks noGrp="1"/>
          </p:cNvSpPr>
          <p:nvPr>
            <p:ph idx="1"/>
          </p:nvPr>
        </p:nvSpPr>
        <p:spPr>
          <a:xfrm>
            <a:off x="6182264" y="2638044"/>
            <a:ext cx="4451773" cy="3101983"/>
          </a:xfrm>
        </p:spPr>
        <p:txBody>
          <a:bodyPr/>
          <a:lstStyle/>
          <a:p>
            <a:pPr marL="0" indent="0">
              <a:buNone/>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67384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B78894-19E5-4916-B37E-B4A80B9B8D52}"/>
              </a:ext>
            </a:extLst>
          </p:cNvPr>
          <p:cNvSpPr>
            <a:spLocks noGrp="1"/>
          </p:cNvSpPr>
          <p:nvPr>
            <p:ph type="title"/>
          </p:nvPr>
        </p:nvSpPr>
        <p:spPr>
          <a:xfrm>
            <a:off x="8181171" y="2681103"/>
            <a:ext cx="3363974" cy="1495794"/>
          </a:xfrm>
          <a:noFill/>
          <a:ln>
            <a:solidFill>
              <a:srgbClr val="FFFFFF"/>
            </a:solidFill>
          </a:ln>
          <a:effectLst>
            <a:glow rad="152400">
              <a:schemeClr val="bg1">
                <a:alpha val="13000"/>
              </a:schemeClr>
            </a:glow>
          </a:effectLst>
        </p:spPr>
        <p:txBody>
          <a:bodyPr wrap="square">
            <a:normAutofit/>
          </a:bodyPr>
          <a:lstStyle/>
          <a:p>
            <a:r>
              <a:rPr lang="en-US" dirty="0">
                <a:solidFill>
                  <a:srgbClr val="FFFFFF"/>
                </a:solidFill>
              </a:rPr>
              <a:t>Data Collection</a:t>
            </a:r>
          </a:p>
        </p:txBody>
      </p:sp>
      <p:sp>
        <p:nvSpPr>
          <p:cNvPr id="5" name="TextBox 4">
            <a:extLst>
              <a:ext uri="{FF2B5EF4-FFF2-40B4-BE49-F238E27FC236}">
                <a16:creationId xmlns:a16="http://schemas.microsoft.com/office/drawing/2014/main" id="{E7010884-C8C8-436F-88BD-F8F3E49BCCE3}"/>
              </a:ext>
            </a:extLst>
          </p:cNvPr>
          <p:cNvSpPr txBox="1"/>
          <p:nvPr/>
        </p:nvSpPr>
        <p:spPr>
          <a:xfrm>
            <a:off x="107433" y="898498"/>
            <a:ext cx="7481600" cy="4001095"/>
          </a:xfrm>
          <a:prstGeom prst="rect">
            <a:avLst/>
          </a:prstGeom>
          <a:noFill/>
        </p:spPr>
        <p:txBody>
          <a:bodyPr wrap="none" rtlCol="0">
            <a:spAutoFit/>
          </a:bodyPr>
          <a:lstStyle/>
          <a:p>
            <a:pPr marL="285750" indent="-285750">
              <a:buFont typeface="Wingdings" panose="05000000000000000000" pitchFamily="2" charset="2"/>
              <a:buChar char="v"/>
            </a:pPr>
            <a:r>
              <a:rPr lang="en-IN" sz="2000" b="1" dirty="0"/>
              <a:t>There are three datasets that have been provided by data</a:t>
            </a:r>
          </a:p>
          <a:p>
            <a:r>
              <a:rPr lang="en-IN" sz="2000" b="1" dirty="0"/>
              <a:t>    collection team.</a:t>
            </a:r>
          </a:p>
          <a:p>
            <a:pPr marL="285750" indent="-285750">
              <a:buFont typeface="Wingdings" panose="05000000000000000000" pitchFamily="2" charset="2"/>
              <a:buChar char="v"/>
            </a:pPr>
            <a:endParaRPr lang="en-IN" dirty="0"/>
          </a:p>
          <a:p>
            <a:pPr marL="285750" indent="-285750">
              <a:buFont typeface="Wingdings" panose="05000000000000000000" pitchFamily="2" charset="2"/>
              <a:buChar char="v"/>
            </a:pPr>
            <a:endParaRPr lang="en-IN" dirty="0"/>
          </a:p>
          <a:p>
            <a:pPr marL="285750" indent="-285750">
              <a:buFont typeface="Wingdings" panose="05000000000000000000" pitchFamily="2" charset="2"/>
              <a:buChar char="v"/>
            </a:pPr>
            <a:endParaRPr lang="en-IN" dirty="0"/>
          </a:p>
          <a:p>
            <a:r>
              <a:rPr lang="en-US" sz="2000" dirty="0"/>
              <a:t>1) Historical Time Series of Bank's Equity Portfolio data contains  </a:t>
            </a:r>
          </a:p>
          <a:p>
            <a:r>
              <a:rPr lang="en-US" sz="2000" dirty="0"/>
              <a:t>   portfolio values for each quarters from 2005 to 2017</a:t>
            </a:r>
          </a:p>
          <a:p>
            <a:endParaRPr lang="en-US" sz="2000" dirty="0"/>
          </a:p>
          <a:p>
            <a:r>
              <a:rPr lang="en-US" sz="2000" dirty="0"/>
              <a:t>2) Historical macro economic data contains historical values of 25 </a:t>
            </a:r>
          </a:p>
          <a:p>
            <a:r>
              <a:rPr lang="en-US" sz="2000" dirty="0"/>
              <a:t>   macro economic indicators for each quarters from 2000 to 2017</a:t>
            </a:r>
          </a:p>
          <a:p>
            <a:endParaRPr lang="en-IN" sz="2000" dirty="0"/>
          </a:p>
          <a:p>
            <a:r>
              <a:rPr lang="en-IN" sz="2000" dirty="0"/>
              <a:t>3) Forecast for macro economic variables contains forecasted values of</a:t>
            </a:r>
          </a:p>
          <a:p>
            <a:r>
              <a:rPr lang="en-IN" sz="2000" dirty="0"/>
              <a:t>   each macroeconomic indicators for next 13 quarters after 2017 </a:t>
            </a:r>
          </a:p>
        </p:txBody>
      </p:sp>
    </p:spTree>
    <p:extLst>
      <p:ext uri="{BB962C8B-B14F-4D97-AF65-F5344CB8AC3E}">
        <p14:creationId xmlns:p14="http://schemas.microsoft.com/office/powerpoint/2010/main" val="4128952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115107-5DA3-4397-A1DA-67705DAE1EC2}"/>
              </a:ext>
            </a:extLst>
          </p:cNvPr>
          <p:cNvSpPr>
            <a:spLocks noGrp="1"/>
          </p:cNvSpPr>
          <p:nvPr>
            <p:ph type="title"/>
          </p:nvPr>
        </p:nvSpPr>
        <p:spPr>
          <a:xfrm>
            <a:off x="643467" y="2681103"/>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a:bodyPr>
          <a:lstStyle/>
          <a:p>
            <a:r>
              <a:rPr lang="en-US" sz="2000" dirty="0">
                <a:solidFill>
                  <a:srgbClr val="FFFFFF"/>
                </a:solidFill>
              </a:rPr>
              <a:t>Data cleaning</a:t>
            </a:r>
          </a:p>
        </p:txBody>
      </p:sp>
      <p:sp>
        <p:nvSpPr>
          <p:cNvPr id="5" name="TextBox 4">
            <a:extLst>
              <a:ext uri="{FF2B5EF4-FFF2-40B4-BE49-F238E27FC236}">
                <a16:creationId xmlns:a16="http://schemas.microsoft.com/office/drawing/2014/main" id="{3B4C0B50-1D4C-423E-8A3D-2292109D0810}"/>
              </a:ext>
            </a:extLst>
          </p:cNvPr>
          <p:cNvSpPr txBox="1"/>
          <p:nvPr/>
        </p:nvSpPr>
        <p:spPr>
          <a:xfrm>
            <a:off x="6991978" y="286247"/>
            <a:ext cx="3010762" cy="415498"/>
          </a:xfrm>
          <a:prstGeom prst="rect">
            <a:avLst/>
          </a:prstGeom>
          <a:noFill/>
        </p:spPr>
        <p:txBody>
          <a:bodyPr wrap="square" rtlCol="0">
            <a:spAutoFit/>
          </a:bodyPr>
          <a:lstStyle/>
          <a:p>
            <a:pPr algn="ctr"/>
            <a:r>
              <a:rPr lang="en-IN" sz="2100" b="1" dirty="0"/>
              <a:t>Data Sorting steps</a:t>
            </a:r>
          </a:p>
        </p:txBody>
      </p:sp>
      <p:sp>
        <p:nvSpPr>
          <p:cNvPr id="6" name="TextBox 5">
            <a:extLst>
              <a:ext uri="{FF2B5EF4-FFF2-40B4-BE49-F238E27FC236}">
                <a16:creationId xmlns:a16="http://schemas.microsoft.com/office/drawing/2014/main" id="{EF21AD58-76F3-4E18-92F0-575236B30C68}"/>
              </a:ext>
            </a:extLst>
          </p:cNvPr>
          <p:cNvSpPr txBox="1"/>
          <p:nvPr/>
        </p:nvSpPr>
        <p:spPr>
          <a:xfrm>
            <a:off x="4802588" y="1192696"/>
            <a:ext cx="7279942" cy="2308324"/>
          </a:xfrm>
          <a:prstGeom prst="rect">
            <a:avLst/>
          </a:prstGeom>
          <a:noFill/>
        </p:spPr>
        <p:txBody>
          <a:bodyPr wrap="none" rtlCol="0">
            <a:spAutoFit/>
          </a:bodyPr>
          <a:lstStyle/>
          <a:p>
            <a:pPr marL="285750" indent="-285750">
              <a:buFont typeface="Arial" panose="020B0604020202020204" pitchFamily="34" charset="0"/>
              <a:buChar char="•"/>
            </a:pPr>
            <a:r>
              <a:rPr lang="en-IN" dirty="0"/>
              <a:t>Changing column names into Date and Portfolio values in portfolio data</a:t>
            </a:r>
          </a:p>
          <a:p>
            <a:pPr marL="285750" indent="-285750">
              <a:buFont typeface="Arial" panose="020B0604020202020204" pitchFamily="34" charset="0"/>
              <a:buChar char="•"/>
            </a:pPr>
            <a:r>
              <a:rPr lang="en-IN" dirty="0"/>
              <a:t>Merging portfolio data with macro economic data.</a:t>
            </a:r>
          </a:p>
          <a:p>
            <a:r>
              <a:rPr lang="en-IN" dirty="0"/>
              <a:t>     </a:t>
            </a:r>
            <a:r>
              <a:rPr lang="en-IN" dirty="0" err="1"/>
              <a:t>df_merge</a:t>
            </a:r>
            <a:r>
              <a:rPr lang="en-IN" dirty="0"/>
              <a:t> &lt;- merge(</a:t>
            </a:r>
            <a:r>
              <a:rPr lang="en-IN" dirty="0" err="1"/>
              <a:t>df_macro,df_portfolio,by.x</a:t>
            </a:r>
            <a:r>
              <a:rPr lang="en-IN" dirty="0"/>
              <a:t> = "Date",</a:t>
            </a:r>
            <a:r>
              <a:rPr lang="en-IN" dirty="0" err="1"/>
              <a:t>by.y</a:t>
            </a:r>
            <a:r>
              <a:rPr lang="en-IN" dirty="0"/>
              <a:t> = "Date")</a:t>
            </a:r>
          </a:p>
          <a:p>
            <a:pPr marL="285750" indent="-285750">
              <a:buFont typeface="Arial" panose="020B0604020202020204" pitchFamily="34" charset="0"/>
              <a:buChar char="•"/>
            </a:pPr>
            <a:r>
              <a:rPr lang="en-IN" dirty="0"/>
              <a:t>Sorted data according to date by using separate function.  Added year to </a:t>
            </a:r>
          </a:p>
          <a:p>
            <a:r>
              <a:rPr lang="en-IN" dirty="0"/>
              <a:t>   each quarter. </a:t>
            </a:r>
          </a:p>
          <a:p>
            <a:endParaRPr lang="en-IN" dirty="0"/>
          </a:p>
          <a:p>
            <a:endParaRPr lang="en-IN" dirty="0"/>
          </a:p>
          <a:p>
            <a:r>
              <a:rPr lang="en-IN" dirty="0"/>
              <a:t>The plot of date and portfolio values after sorting the data.</a:t>
            </a:r>
          </a:p>
        </p:txBody>
      </p:sp>
      <p:pic>
        <p:nvPicPr>
          <p:cNvPr id="8" name="Picture 7">
            <a:extLst>
              <a:ext uri="{FF2B5EF4-FFF2-40B4-BE49-F238E27FC236}">
                <a16:creationId xmlns:a16="http://schemas.microsoft.com/office/drawing/2014/main" id="{ECEC346C-6C13-4F02-AF8C-AD8CB33F6498}"/>
              </a:ext>
            </a:extLst>
          </p:cNvPr>
          <p:cNvPicPr>
            <a:picLocks noChangeAspect="1"/>
          </p:cNvPicPr>
          <p:nvPr/>
        </p:nvPicPr>
        <p:blipFill>
          <a:blip r:embed="rId3"/>
          <a:stretch>
            <a:fillRect/>
          </a:stretch>
        </p:blipFill>
        <p:spPr>
          <a:xfrm>
            <a:off x="5431275" y="3611282"/>
            <a:ext cx="5732355" cy="3136455"/>
          </a:xfrm>
          <a:prstGeom prst="rect">
            <a:avLst/>
          </a:prstGeom>
        </p:spPr>
      </p:pic>
    </p:spTree>
    <p:extLst>
      <p:ext uri="{BB962C8B-B14F-4D97-AF65-F5344CB8AC3E}">
        <p14:creationId xmlns:p14="http://schemas.microsoft.com/office/powerpoint/2010/main" val="2067005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B78894-19E5-4916-B37E-B4A80B9B8D52}"/>
              </a:ext>
            </a:extLst>
          </p:cNvPr>
          <p:cNvSpPr>
            <a:spLocks noGrp="1"/>
          </p:cNvSpPr>
          <p:nvPr>
            <p:ph type="title"/>
          </p:nvPr>
        </p:nvSpPr>
        <p:spPr>
          <a:xfrm>
            <a:off x="8181171" y="2681103"/>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a:bodyPr>
          <a:lstStyle/>
          <a:p>
            <a:r>
              <a:rPr lang="en-US" sz="2000" dirty="0">
                <a:solidFill>
                  <a:srgbClr val="FFFFFF"/>
                </a:solidFill>
              </a:rPr>
              <a:t>Data cleaning</a:t>
            </a:r>
          </a:p>
        </p:txBody>
      </p:sp>
      <p:sp>
        <p:nvSpPr>
          <p:cNvPr id="3" name="TextBox 2">
            <a:extLst>
              <a:ext uri="{FF2B5EF4-FFF2-40B4-BE49-F238E27FC236}">
                <a16:creationId xmlns:a16="http://schemas.microsoft.com/office/drawing/2014/main" id="{ABF3399A-7C22-4E41-A413-4F5C5D3B7285}"/>
              </a:ext>
            </a:extLst>
          </p:cNvPr>
          <p:cNvSpPr txBox="1"/>
          <p:nvPr/>
        </p:nvSpPr>
        <p:spPr>
          <a:xfrm>
            <a:off x="2790059" y="310100"/>
            <a:ext cx="1957587" cy="400110"/>
          </a:xfrm>
          <a:prstGeom prst="rect">
            <a:avLst/>
          </a:prstGeom>
          <a:noFill/>
        </p:spPr>
        <p:txBody>
          <a:bodyPr wrap="none" rtlCol="0">
            <a:spAutoFit/>
          </a:bodyPr>
          <a:lstStyle/>
          <a:p>
            <a:r>
              <a:rPr lang="en-IN" sz="2000" b="1" dirty="0"/>
              <a:t>Data Cleaning </a:t>
            </a:r>
          </a:p>
        </p:txBody>
      </p:sp>
      <p:sp>
        <p:nvSpPr>
          <p:cNvPr id="4" name="TextBox 3">
            <a:extLst>
              <a:ext uri="{FF2B5EF4-FFF2-40B4-BE49-F238E27FC236}">
                <a16:creationId xmlns:a16="http://schemas.microsoft.com/office/drawing/2014/main" id="{0540B2BD-4E9C-46AF-92C3-A86C16966B5B}"/>
              </a:ext>
            </a:extLst>
          </p:cNvPr>
          <p:cNvSpPr txBox="1"/>
          <p:nvPr/>
        </p:nvSpPr>
        <p:spPr>
          <a:xfrm>
            <a:off x="270344" y="930303"/>
            <a:ext cx="7253845" cy="1477328"/>
          </a:xfrm>
          <a:prstGeom prst="rect">
            <a:avLst/>
          </a:prstGeom>
          <a:noFill/>
        </p:spPr>
        <p:txBody>
          <a:bodyPr wrap="none" rtlCol="0">
            <a:spAutoFit/>
          </a:bodyPr>
          <a:lstStyle/>
          <a:p>
            <a:pPr marL="285750" indent="-285750">
              <a:buFont typeface="Arial" panose="020B0604020202020204" pitchFamily="34" charset="0"/>
              <a:buChar char="•"/>
            </a:pPr>
            <a:r>
              <a:rPr lang="en-IN" dirty="0"/>
              <a:t>Data contains two outliers at Q3 2013 and Q4 2013. The values are </a:t>
            </a:r>
          </a:p>
          <a:p>
            <a:r>
              <a:rPr lang="en-IN" dirty="0"/>
              <a:t>    16000 and 18000. Fixed them by shifting decimal place to left.</a:t>
            </a:r>
          </a:p>
          <a:p>
            <a:endParaRPr lang="en-IN" dirty="0"/>
          </a:p>
          <a:p>
            <a:pPr marL="285750" indent="-285750">
              <a:buFont typeface="Arial" panose="020B0604020202020204" pitchFamily="34" charset="0"/>
              <a:buChar char="•"/>
            </a:pPr>
            <a:r>
              <a:rPr lang="en-IN" dirty="0"/>
              <a:t>Also there are two missing values at Q4 2009 and Q3 2016. I filled these</a:t>
            </a:r>
          </a:p>
          <a:p>
            <a:r>
              <a:rPr lang="en-IN" dirty="0"/>
              <a:t>    NA values by taking average of value above and below these NA values.</a:t>
            </a:r>
          </a:p>
        </p:txBody>
      </p:sp>
      <p:sp>
        <p:nvSpPr>
          <p:cNvPr id="6" name="TextBox 5">
            <a:extLst>
              <a:ext uri="{FF2B5EF4-FFF2-40B4-BE49-F238E27FC236}">
                <a16:creationId xmlns:a16="http://schemas.microsoft.com/office/drawing/2014/main" id="{0F86ECE4-49A7-4B96-9213-020FB8E4230E}"/>
              </a:ext>
            </a:extLst>
          </p:cNvPr>
          <p:cNvSpPr txBox="1"/>
          <p:nvPr/>
        </p:nvSpPr>
        <p:spPr>
          <a:xfrm>
            <a:off x="1900361" y="2843354"/>
            <a:ext cx="3604192" cy="369332"/>
          </a:xfrm>
          <a:prstGeom prst="rect">
            <a:avLst/>
          </a:prstGeom>
          <a:noFill/>
        </p:spPr>
        <p:txBody>
          <a:bodyPr wrap="none" rtlCol="0">
            <a:spAutoFit/>
          </a:bodyPr>
          <a:lstStyle/>
          <a:p>
            <a:pPr algn="r"/>
            <a:r>
              <a:rPr lang="en-IN" dirty="0"/>
              <a:t>Graph of completely cleaned dataset</a:t>
            </a:r>
          </a:p>
        </p:txBody>
      </p:sp>
      <p:pic>
        <p:nvPicPr>
          <p:cNvPr id="8" name="Picture 7">
            <a:extLst>
              <a:ext uri="{FF2B5EF4-FFF2-40B4-BE49-F238E27FC236}">
                <a16:creationId xmlns:a16="http://schemas.microsoft.com/office/drawing/2014/main" id="{48278A4A-BA00-49DB-B588-E120923D44F2}"/>
              </a:ext>
            </a:extLst>
          </p:cNvPr>
          <p:cNvPicPr>
            <a:picLocks noChangeAspect="1"/>
          </p:cNvPicPr>
          <p:nvPr/>
        </p:nvPicPr>
        <p:blipFill>
          <a:blip r:embed="rId3"/>
          <a:stretch>
            <a:fillRect/>
          </a:stretch>
        </p:blipFill>
        <p:spPr>
          <a:xfrm>
            <a:off x="764658" y="3570135"/>
            <a:ext cx="6008387" cy="2902586"/>
          </a:xfrm>
          <a:prstGeom prst="rect">
            <a:avLst/>
          </a:prstGeom>
        </p:spPr>
      </p:pic>
    </p:spTree>
    <p:extLst>
      <p:ext uri="{BB962C8B-B14F-4D97-AF65-F5344CB8AC3E}">
        <p14:creationId xmlns:p14="http://schemas.microsoft.com/office/powerpoint/2010/main" val="1933108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115107-5DA3-4397-A1DA-67705DAE1EC2}"/>
              </a:ext>
            </a:extLst>
          </p:cNvPr>
          <p:cNvSpPr>
            <a:spLocks noGrp="1"/>
          </p:cNvSpPr>
          <p:nvPr>
            <p:ph type="title"/>
          </p:nvPr>
        </p:nvSpPr>
        <p:spPr>
          <a:xfrm>
            <a:off x="643467" y="2681103"/>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a:bodyPr>
          <a:lstStyle/>
          <a:p>
            <a:r>
              <a:rPr lang="en-IN" sz="2000" dirty="0">
                <a:solidFill>
                  <a:srgbClr val="FFFFFF"/>
                </a:solidFill>
              </a:rPr>
              <a:t>Analyse data using central tendency</a:t>
            </a:r>
          </a:p>
        </p:txBody>
      </p:sp>
      <p:sp>
        <p:nvSpPr>
          <p:cNvPr id="3" name="TextBox 2">
            <a:extLst>
              <a:ext uri="{FF2B5EF4-FFF2-40B4-BE49-F238E27FC236}">
                <a16:creationId xmlns:a16="http://schemas.microsoft.com/office/drawing/2014/main" id="{3E1AC0DB-4449-46BD-BB92-D0ADC7F183AC}"/>
              </a:ext>
            </a:extLst>
          </p:cNvPr>
          <p:cNvSpPr txBox="1"/>
          <p:nvPr/>
        </p:nvSpPr>
        <p:spPr>
          <a:xfrm>
            <a:off x="5096787" y="561375"/>
            <a:ext cx="5451492" cy="1477328"/>
          </a:xfrm>
          <a:prstGeom prst="rect">
            <a:avLst/>
          </a:prstGeom>
          <a:noFill/>
        </p:spPr>
        <p:txBody>
          <a:bodyPr wrap="none" rtlCol="0">
            <a:spAutoFit/>
          </a:bodyPr>
          <a:lstStyle/>
          <a:p>
            <a:r>
              <a:rPr lang="en-IN" dirty="0"/>
              <a:t>1) Mean of the portfolio values in given data is1562.934</a:t>
            </a:r>
          </a:p>
          <a:p>
            <a:endParaRPr lang="en-IN" dirty="0"/>
          </a:p>
          <a:p>
            <a:r>
              <a:rPr lang="en-IN" dirty="0"/>
              <a:t>2) Median portfolio value in data is 1419.58</a:t>
            </a:r>
          </a:p>
          <a:p>
            <a:pPr marL="342900" indent="-342900">
              <a:buAutoNum type="arabicParenR"/>
            </a:pPr>
            <a:endParaRPr lang="en-IN" dirty="0"/>
          </a:p>
          <a:p>
            <a:r>
              <a:rPr lang="en-IN" dirty="0"/>
              <a:t>3) Mode of the portfolio values in given data is 1180.59</a:t>
            </a:r>
          </a:p>
        </p:txBody>
      </p:sp>
      <p:sp>
        <p:nvSpPr>
          <p:cNvPr id="7" name="TextBox 6">
            <a:extLst>
              <a:ext uri="{FF2B5EF4-FFF2-40B4-BE49-F238E27FC236}">
                <a16:creationId xmlns:a16="http://schemas.microsoft.com/office/drawing/2014/main" id="{076C867E-5A0A-46BA-AA7B-B9D87F311D68}"/>
              </a:ext>
            </a:extLst>
          </p:cNvPr>
          <p:cNvSpPr txBox="1"/>
          <p:nvPr/>
        </p:nvSpPr>
        <p:spPr>
          <a:xfrm>
            <a:off x="6467291" y="2600077"/>
            <a:ext cx="3911712" cy="369332"/>
          </a:xfrm>
          <a:prstGeom prst="rect">
            <a:avLst/>
          </a:prstGeom>
          <a:noFill/>
        </p:spPr>
        <p:txBody>
          <a:bodyPr wrap="none" rtlCol="0">
            <a:spAutoFit/>
          </a:bodyPr>
          <a:lstStyle/>
          <a:p>
            <a:r>
              <a:rPr lang="en-IN" dirty="0"/>
              <a:t>Boxplot of portfolio data looks like this.</a:t>
            </a:r>
          </a:p>
        </p:txBody>
      </p:sp>
      <p:pic>
        <p:nvPicPr>
          <p:cNvPr id="10" name="Picture 9">
            <a:extLst>
              <a:ext uri="{FF2B5EF4-FFF2-40B4-BE49-F238E27FC236}">
                <a16:creationId xmlns:a16="http://schemas.microsoft.com/office/drawing/2014/main" id="{2BF6CE1C-27A0-4B89-BF64-AEA941C9B635}"/>
              </a:ext>
            </a:extLst>
          </p:cNvPr>
          <p:cNvPicPr>
            <a:picLocks noChangeAspect="1"/>
          </p:cNvPicPr>
          <p:nvPr/>
        </p:nvPicPr>
        <p:blipFill>
          <a:blip r:embed="rId3"/>
          <a:stretch>
            <a:fillRect/>
          </a:stretch>
        </p:blipFill>
        <p:spPr>
          <a:xfrm>
            <a:off x="5436643" y="2969409"/>
            <a:ext cx="5973009" cy="3772559"/>
          </a:xfrm>
          <a:prstGeom prst="rect">
            <a:avLst/>
          </a:prstGeom>
        </p:spPr>
      </p:pic>
    </p:spTree>
    <p:extLst>
      <p:ext uri="{BB962C8B-B14F-4D97-AF65-F5344CB8AC3E}">
        <p14:creationId xmlns:p14="http://schemas.microsoft.com/office/powerpoint/2010/main" val="815898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B78894-19E5-4916-B37E-B4A80B9B8D52}"/>
              </a:ext>
            </a:extLst>
          </p:cNvPr>
          <p:cNvSpPr>
            <a:spLocks noGrp="1"/>
          </p:cNvSpPr>
          <p:nvPr>
            <p:ph type="title"/>
          </p:nvPr>
        </p:nvSpPr>
        <p:spPr>
          <a:xfrm>
            <a:off x="8181171" y="2681103"/>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a:bodyPr>
          <a:lstStyle/>
          <a:p>
            <a:r>
              <a:rPr lang="en-US" sz="2000" dirty="0">
                <a:solidFill>
                  <a:srgbClr val="FFFFFF"/>
                </a:solidFill>
              </a:rPr>
              <a:t>Correlation analysis</a:t>
            </a:r>
          </a:p>
        </p:txBody>
      </p:sp>
      <p:sp>
        <p:nvSpPr>
          <p:cNvPr id="5" name="TextBox 4">
            <a:extLst>
              <a:ext uri="{FF2B5EF4-FFF2-40B4-BE49-F238E27FC236}">
                <a16:creationId xmlns:a16="http://schemas.microsoft.com/office/drawing/2014/main" id="{37808A68-FFF6-41BD-A7EB-0DB6D6FAA91B}"/>
              </a:ext>
            </a:extLst>
          </p:cNvPr>
          <p:cNvSpPr txBox="1"/>
          <p:nvPr/>
        </p:nvSpPr>
        <p:spPr>
          <a:xfrm>
            <a:off x="373711" y="180512"/>
            <a:ext cx="7005099" cy="1754326"/>
          </a:xfrm>
          <a:prstGeom prst="rect">
            <a:avLst/>
          </a:prstGeom>
          <a:noFill/>
        </p:spPr>
        <p:txBody>
          <a:bodyPr wrap="square" rtlCol="0">
            <a:spAutoFit/>
          </a:bodyPr>
          <a:lstStyle/>
          <a:p>
            <a:pPr marL="285750" indent="-285750">
              <a:buFont typeface="Arial" panose="020B0604020202020204" pitchFamily="34" charset="0"/>
              <a:buChar char="•"/>
            </a:pPr>
            <a:r>
              <a:rPr lang="en-IN" dirty="0"/>
              <a:t>I found correlation between portfolio values and each historical macro indicators.</a:t>
            </a:r>
          </a:p>
          <a:p>
            <a:pPr marL="285750" indent="-285750">
              <a:buFont typeface="Arial" panose="020B0604020202020204" pitchFamily="34" charset="0"/>
              <a:buChar char="•"/>
            </a:pPr>
            <a:r>
              <a:rPr lang="en-IN" dirty="0"/>
              <a:t>Selected only parameters </a:t>
            </a:r>
            <a:r>
              <a:rPr lang="en-US" dirty="0"/>
              <a:t>whose absolute value of correlation is more than 0.6.</a:t>
            </a:r>
          </a:p>
          <a:p>
            <a:pPr marL="285750" indent="-285750">
              <a:buFont typeface="Arial" panose="020B0604020202020204" pitchFamily="34" charset="0"/>
              <a:buChar char="•"/>
            </a:pPr>
            <a:endParaRPr lang="en-US" dirty="0"/>
          </a:p>
          <a:p>
            <a:endParaRPr lang="en-IN" dirty="0"/>
          </a:p>
        </p:txBody>
      </p:sp>
      <p:graphicFrame>
        <p:nvGraphicFramePr>
          <p:cNvPr id="7" name="Table 8">
            <a:extLst>
              <a:ext uri="{FF2B5EF4-FFF2-40B4-BE49-F238E27FC236}">
                <a16:creationId xmlns:a16="http://schemas.microsoft.com/office/drawing/2014/main" id="{7329CEAF-3DB4-4C51-B901-2D8734633035}"/>
              </a:ext>
            </a:extLst>
          </p:cNvPr>
          <p:cNvGraphicFramePr>
            <a:graphicFrameLocks noGrp="1"/>
          </p:cNvGraphicFramePr>
          <p:nvPr>
            <p:extLst>
              <p:ext uri="{D42A27DB-BD31-4B8C-83A1-F6EECF244321}">
                <p14:modId xmlns:p14="http://schemas.microsoft.com/office/powerpoint/2010/main" val="3885891168"/>
              </p:ext>
            </p:extLst>
          </p:nvPr>
        </p:nvGraphicFramePr>
        <p:xfrm>
          <a:off x="0" y="1450009"/>
          <a:ext cx="7534317" cy="4167436"/>
        </p:xfrm>
        <a:graphic>
          <a:graphicData uri="http://schemas.openxmlformats.org/drawingml/2006/table">
            <a:tbl>
              <a:tblPr firstRow="1" bandRow="1">
                <a:tableStyleId>{5C22544A-7EE6-4342-B048-85BDC9FD1C3A}</a:tableStyleId>
              </a:tblPr>
              <a:tblGrid>
                <a:gridCol w="635457">
                  <a:extLst>
                    <a:ext uri="{9D8B030D-6E8A-4147-A177-3AD203B41FA5}">
                      <a16:colId xmlns:a16="http://schemas.microsoft.com/office/drawing/2014/main" val="684708853"/>
                    </a:ext>
                  </a:extLst>
                </a:gridCol>
                <a:gridCol w="3346668">
                  <a:extLst>
                    <a:ext uri="{9D8B030D-6E8A-4147-A177-3AD203B41FA5}">
                      <a16:colId xmlns:a16="http://schemas.microsoft.com/office/drawing/2014/main" val="3644329773"/>
                    </a:ext>
                  </a:extLst>
                </a:gridCol>
                <a:gridCol w="1776096">
                  <a:extLst>
                    <a:ext uri="{9D8B030D-6E8A-4147-A177-3AD203B41FA5}">
                      <a16:colId xmlns:a16="http://schemas.microsoft.com/office/drawing/2014/main" val="2086530529"/>
                    </a:ext>
                  </a:extLst>
                </a:gridCol>
                <a:gridCol w="1776096">
                  <a:extLst>
                    <a:ext uri="{9D8B030D-6E8A-4147-A177-3AD203B41FA5}">
                      <a16:colId xmlns:a16="http://schemas.microsoft.com/office/drawing/2014/main" val="953471757"/>
                    </a:ext>
                  </a:extLst>
                </a:gridCol>
              </a:tblGrid>
              <a:tr h="614314">
                <a:tc>
                  <a:txBody>
                    <a:bodyPr/>
                    <a:lstStyle/>
                    <a:p>
                      <a:r>
                        <a:rPr lang="en-IN" baseline="0" dirty="0">
                          <a:solidFill>
                            <a:schemeClr val="tx1"/>
                          </a:solidFill>
                        </a:rPr>
                        <a:t>Sr No</a:t>
                      </a:r>
                    </a:p>
                  </a:txBody>
                  <a:tcPr>
                    <a:solidFill>
                      <a:schemeClr val="tx1">
                        <a:alpha val="26000"/>
                      </a:schemeClr>
                    </a:solidFill>
                  </a:tcPr>
                </a:tc>
                <a:tc>
                  <a:txBody>
                    <a:bodyPr/>
                    <a:lstStyle/>
                    <a:p>
                      <a:pPr algn="ctr"/>
                      <a:r>
                        <a:rPr lang="en-IN" baseline="0" dirty="0">
                          <a:solidFill>
                            <a:schemeClr val="tx1"/>
                          </a:solidFill>
                        </a:rPr>
                        <a:t>Parameters </a:t>
                      </a:r>
                    </a:p>
                  </a:txBody>
                  <a:tcPr>
                    <a:solidFill>
                      <a:schemeClr val="tx1">
                        <a:alpha val="26000"/>
                      </a:schemeClr>
                    </a:solidFill>
                  </a:tcPr>
                </a:tc>
                <a:tc>
                  <a:txBody>
                    <a:bodyPr/>
                    <a:lstStyle/>
                    <a:p>
                      <a:pPr algn="ctr"/>
                      <a:r>
                        <a:rPr lang="en-IN" baseline="0" dirty="0">
                          <a:solidFill>
                            <a:schemeClr val="tx1"/>
                          </a:solidFill>
                        </a:rPr>
                        <a:t>Correlation</a:t>
                      </a:r>
                    </a:p>
                  </a:txBody>
                  <a:tcPr>
                    <a:solidFill>
                      <a:schemeClr val="tx1">
                        <a:alpha val="26000"/>
                      </a:schemeClr>
                    </a:solidFill>
                  </a:tcPr>
                </a:tc>
                <a:tc>
                  <a:txBody>
                    <a:bodyPr/>
                    <a:lstStyle/>
                    <a:p>
                      <a:pPr marL="0" algn="ctr" defTabSz="914400" rtl="0" eaLnBrk="1" latinLnBrk="0" hangingPunct="1"/>
                      <a:r>
                        <a:rPr lang="en-IN" sz="1800" b="1" kern="1200" baseline="0" dirty="0">
                          <a:solidFill>
                            <a:schemeClr val="tx1"/>
                          </a:solidFill>
                          <a:latin typeface="+mn-lt"/>
                          <a:ea typeface="+mn-ea"/>
                          <a:cs typeface="+mn-cs"/>
                        </a:rPr>
                        <a:t>P value</a:t>
                      </a:r>
                    </a:p>
                  </a:txBody>
                  <a:tcPr>
                    <a:solidFill>
                      <a:schemeClr val="tx1">
                        <a:alpha val="26000"/>
                      </a:schemeClr>
                    </a:solidFill>
                  </a:tcPr>
                </a:tc>
                <a:extLst>
                  <a:ext uri="{0D108BD9-81ED-4DB2-BD59-A6C34878D82A}">
                    <a16:rowId xmlns:a16="http://schemas.microsoft.com/office/drawing/2014/main" val="767092527"/>
                  </a:ext>
                </a:extLst>
              </a:tr>
              <a:tr h="614314">
                <a:tc>
                  <a:txBody>
                    <a:bodyPr/>
                    <a:lstStyle/>
                    <a:p>
                      <a:r>
                        <a:rPr lang="en-IN" baseline="0" dirty="0">
                          <a:solidFill>
                            <a:schemeClr val="tx1"/>
                          </a:solidFill>
                        </a:rPr>
                        <a:t>1</a:t>
                      </a:r>
                    </a:p>
                  </a:txBody>
                  <a:tcPr>
                    <a:solidFill>
                      <a:schemeClr val="tx1">
                        <a:alpha val="26000"/>
                      </a:schemeClr>
                    </a:solidFill>
                  </a:tcPr>
                </a:tc>
                <a:tc>
                  <a:txBody>
                    <a:bodyPr/>
                    <a:lstStyle/>
                    <a:p>
                      <a:r>
                        <a:rPr lang="en-IN" baseline="0" dirty="0">
                          <a:solidFill>
                            <a:schemeClr val="tx1"/>
                          </a:solidFill>
                        </a:rPr>
                        <a:t>BBB Corporate yield</a:t>
                      </a:r>
                    </a:p>
                  </a:txBody>
                  <a:tcPr>
                    <a:solidFill>
                      <a:schemeClr val="tx1">
                        <a:alpha val="26000"/>
                      </a:schemeClr>
                    </a:solidFill>
                  </a:tcPr>
                </a:tc>
                <a:tc>
                  <a:txBody>
                    <a:bodyPr/>
                    <a:lstStyle/>
                    <a:p>
                      <a:pPr algn="ctr"/>
                      <a:r>
                        <a:rPr lang="en-IN" baseline="0" dirty="0">
                          <a:solidFill>
                            <a:schemeClr val="tx1"/>
                          </a:solidFill>
                        </a:rPr>
                        <a:t> -0.72499409</a:t>
                      </a:r>
                    </a:p>
                  </a:txBody>
                  <a:tcPr>
                    <a:solidFill>
                      <a:schemeClr val="tx1">
                        <a:alpha val="26000"/>
                      </a:schemeClr>
                    </a:solidFill>
                  </a:tcPr>
                </a:tc>
                <a:tc>
                  <a:txBody>
                    <a:bodyPr/>
                    <a:lstStyle/>
                    <a:p>
                      <a:pPr marL="0" algn="ctr" defTabSz="914400" rtl="0" eaLnBrk="1" latinLnBrk="0" hangingPunct="1"/>
                      <a:r>
                        <a:rPr lang="en-IN" sz="1800" b="0" kern="1200" baseline="0" dirty="0">
                          <a:solidFill>
                            <a:schemeClr val="tx1"/>
                          </a:solidFill>
                          <a:latin typeface="+mn-lt"/>
                          <a:ea typeface="+mn-ea"/>
                          <a:cs typeface="+mn-cs"/>
                        </a:rPr>
                        <a:t> 1.218829e-09</a:t>
                      </a:r>
                    </a:p>
                  </a:txBody>
                  <a:tcPr>
                    <a:solidFill>
                      <a:schemeClr val="tx1">
                        <a:alpha val="26000"/>
                      </a:schemeClr>
                    </a:solidFill>
                  </a:tcPr>
                </a:tc>
                <a:extLst>
                  <a:ext uri="{0D108BD9-81ED-4DB2-BD59-A6C34878D82A}">
                    <a16:rowId xmlns:a16="http://schemas.microsoft.com/office/drawing/2014/main" val="381126228"/>
                  </a:ext>
                </a:extLst>
              </a:tr>
              <a:tr h="614314">
                <a:tc>
                  <a:txBody>
                    <a:bodyPr/>
                    <a:lstStyle/>
                    <a:p>
                      <a:r>
                        <a:rPr lang="en-IN" baseline="0" dirty="0">
                          <a:solidFill>
                            <a:schemeClr val="tx1"/>
                          </a:solidFill>
                        </a:rPr>
                        <a:t>2</a:t>
                      </a:r>
                    </a:p>
                  </a:txBody>
                  <a:tcPr>
                    <a:solidFill>
                      <a:schemeClr val="tx1">
                        <a:alpha val="26000"/>
                      </a:schemeClr>
                    </a:solidFill>
                  </a:tcPr>
                </a:tc>
                <a:tc>
                  <a:txBody>
                    <a:bodyPr/>
                    <a:lstStyle/>
                    <a:p>
                      <a:r>
                        <a:rPr lang="en-US" baseline="0" dirty="0">
                          <a:solidFill>
                            <a:schemeClr val="tx1"/>
                          </a:solidFill>
                        </a:rPr>
                        <a:t>Commercial Real Estate price index</a:t>
                      </a:r>
                      <a:endParaRPr lang="en-IN" baseline="0" dirty="0">
                        <a:solidFill>
                          <a:schemeClr val="tx1"/>
                        </a:solidFill>
                      </a:endParaRPr>
                    </a:p>
                  </a:txBody>
                  <a:tcPr>
                    <a:solidFill>
                      <a:schemeClr val="tx1">
                        <a:alpha val="26000"/>
                      </a:schemeClr>
                    </a:solidFill>
                  </a:tcPr>
                </a:tc>
                <a:tc>
                  <a:txBody>
                    <a:bodyPr/>
                    <a:lstStyle/>
                    <a:p>
                      <a:pPr algn="ctr"/>
                      <a:r>
                        <a:rPr lang="en-IN" baseline="0" dirty="0">
                          <a:solidFill>
                            <a:schemeClr val="tx1"/>
                          </a:solidFill>
                        </a:rPr>
                        <a:t> 0.78270769</a:t>
                      </a:r>
                    </a:p>
                  </a:txBody>
                  <a:tcPr>
                    <a:solidFill>
                      <a:schemeClr val="tx1">
                        <a:alpha val="26000"/>
                      </a:schemeClr>
                    </a:solidFill>
                  </a:tcPr>
                </a:tc>
                <a:tc>
                  <a:txBody>
                    <a:bodyPr/>
                    <a:lstStyle/>
                    <a:p>
                      <a:pPr marL="0" algn="ctr" defTabSz="914400" rtl="0" eaLnBrk="1" latinLnBrk="0" hangingPunct="1"/>
                      <a:r>
                        <a:rPr lang="en-IN" sz="1800" b="0" kern="1200" baseline="0" dirty="0">
                          <a:solidFill>
                            <a:schemeClr val="tx1"/>
                          </a:solidFill>
                          <a:latin typeface="+mn-lt"/>
                          <a:ea typeface="+mn-ea"/>
                          <a:cs typeface="+mn-cs"/>
                        </a:rPr>
                        <a:t>7.155848e-12</a:t>
                      </a:r>
                    </a:p>
                  </a:txBody>
                  <a:tcPr>
                    <a:solidFill>
                      <a:schemeClr val="tx1">
                        <a:alpha val="26000"/>
                      </a:schemeClr>
                    </a:solidFill>
                  </a:tcPr>
                </a:tc>
                <a:extLst>
                  <a:ext uri="{0D108BD9-81ED-4DB2-BD59-A6C34878D82A}">
                    <a16:rowId xmlns:a16="http://schemas.microsoft.com/office/drawing/2014/main" val="705436414"/>
                  </a:ext>
                </a:extLst>
              </a:tr>
              <a:tr h="614314">
                <a:tc>
                  <a:txBody>
                    <a:bodyPr/>
                    <a:lstStyle/>
                    <a:p>
                      <a:r>
                        <a:rPr lang="en-IN" baseline="0" dirty="0">
                          <a:solidFill>
                            <a:schemeClr val="tx1"/>
                          </a:solidFill>
                        </a:rPr>
                        <a:t>3</a:t>
                      </a:r>
                    </a:p>
                  </a:txBody>
                  <a:tcPr>
                    <a:solidFill>
                      <a:schemeClr val="tx1">
                        <a:alpha val="26000"/>
                      </a:schemeClr>
                    </a:solidFill>
                  </a:tcPr>
                </a:tc>
                <a:tc>
                  <a:txBody>
                    <a:bodyPr/>
                    <a:lstStyle/>
                    <a:p>
                      <a:r>
                        <a:rPr lang="en-IN" baseline="0" dirty="0">
                          <a:solidFill>
                            <a:schemeClr val="tx1"/>
                          </a:solidFill>
                        </a:rPr>
                        <a:t>Money Supply</a:t>
                      </a:r>
                    </a:p>
                  </a:txBody>
                  <a:tcPr>
                    <a:solidFill>
                      <a:schemeClr val="tx1">
                        <a:alpha val="26000"/>
                      </a:schemeClr>
                    </a:solidFill>
                  </a:tcPr>
                </a:tc>
                <a:tc>
                  <a:txBody>
                    <a:bodyPr/>
                    <a:lstStyle/>
                    <a:p>
                      <a:pPr algn="ctr"/>
                      <a:r>
                        <a:rPr lang="en-IN" baseline="0" dirty="0">
                          <a:solidFill>
                            <a:schemeClr val="tx1"/>
                          </a:solidFill>
                        </a:rPr>
                        <a:t> 0.86038352</a:t>
                      </a:r>
                    </a:p>
                  </a:txBody>
                  <a:tcPr>
                    <a:solidFill>
                      <a:schemeClr val="tx1">
                        <a:alpha val="26000"/>
                      </a:schemeClr>
                    </a:solidFill>
                  </a:tcPr>
                </a:tc>
                <a:tc>
                  <a:txBody>
                    <a:bodyPr/>
                    <a:lstStyle/>
                    <a:p>
                      <a:pPr marL="0" algn="ctr" defTabSz="914400" rtl="0" eaLnBrk="1" latinLnBrk="0" hangingPunct="1"/>
                      <a:r>
                        <a:rPr lang="en-IN" sz="1800" b="0" kern="1200" baseline="0" dirty="0">
                          <a:solidFill>
                            <a:schemeClr val="tx1"/>
                          </a:solidFill>
                          <a:latin typeface="+mn-lt"/>
                          <a:ea typeface="+mn-ea"/>
                          <a:cs typeface="+mn-cs"/>
                        </a:rPr>
                        <a:t>2.993546e-16</a:t>
                      </a:r>
                    </a:p>
                  </a:txBody>
                  <a:tcPr>
                    <a:solidFill>
                      <a:schemeClr val="tx1">
                        <a:alpha val="26000"/>
                      </a:schemeClr>
                    </a:solidFill>
                  </a:tcPr>
                </a:tc>
                <a:extLst>
                  <a:ext uri="{0D108BD9-81ED-4DB2-BD59-A6C34878D82A}">
                    <a16:rowId xmlns:a16="http://schemas.microsoft.com/office/drawing/2014/main" val="3486044095"/>
                  </a:ext>
                </a:extLst>
              </a:tr>
              <a:tr h="430020">
                <a:tc>
                  <a:txBody>
                    <a:bodyPr/>
                    <a:lstStyle/>
                    <a:p>
                      <a:r>
                        <a:rPr lang="en-IN" baseline="0" dirty="0">
                          <a:solidFill>
                            <a:schemeClr val="tx1"/>
                          </a:solidFill>
                        </a:rPr>
                        <a:t>4</a:t>
                      </a:r>
                    </a:p>
                  </a:txBody>
                  <a:tcPr>
                    <a:solidFill>
                      <a:schemeClr val="tx1">
                        <a:alpha val="26000"/>
                      </a:schemeClr>
                    </a:solidFill>
                  </a:tcPr>
                </a:tc>
                <a:tc>
                  <a:txBody>
                    <a:bodyPr/>
                    <a:lstStyle/>
                    <a:p>
                      <a:r>
                        <a:rPr lang="en-IN" baseline="0" dirty="0">
                          <a:solidFill>
                            <a:schemeClr val="tx1"/>
                          </a:solidFill>
                        </a:rPr>
                        <a:t>consumer confidence Index</a:t>
                      </a:r>
                    </a:p>
                  </a:txBody>
                  <a:tcPr>
                    <a:solidFill>
                      <a:schemeClr val="tx1">
                        <a:alpha val="26000"/>
                      </a:schemeClr>
                    </a:solidFill>
                  </a:tcPr>
                </a:tc>
                <a:tc>
                  <a:txBody>
                    <a:bodyPr/>
                    <a:lstStyle/>
                    <a:p>
                      <a:pPr algn="ctr"/>
                      <a:r>
                        <a:rPr lang="en-IN" baseline="0" dirty="0">
                          <a:solidFill>
                            <a:schemeClr val="tx1"/>
                          </a:solidFill>
                        </a:rPr>
                        <a:t>0.80824174</a:t>
                      </a:r>
                    </a:p>
                  </a:txBody>
                  <a:tcPr>
                    <a:solidFill>
                      <a:schemeClr val="tx1">
                        <a:alpha val="26000"/>
                      </a:schemeClr>
                    </a:solidFill>
                  </a:tcPr>
                </a:tc>
                <a:tc>
                  <a:txBody>
                    <a:bodyPr/>
                    <a:lstStyle/>
                    <a:p>
                      <a:pPr marL="0" algn="ctr" defTabSz="914400" rtl="0" eaLnBrk="1" latinLnBrk="0" hangingPunct="1"/>
                      <a:r>
                        <a:rPr lang="en-IN" sz="1800" b="0" kern="1200" baseline="0" dirty="0">
                          <a:solidFill>
                            <a:schemeClr val="tx1"/>
                          </a:solidFill>
                          <a:latin typeface="+mn-lt"/>
                          <a:ea typeface="+mn-ea"/>
                          <a:cs typeface="+mn-cs"/>
                        </a:rPr>
                        <a:t>4.351883e-13</a:t>
                      </a:r>
                    </a:p>
                  </a:txBody>
                  <a:tcPr>
                    <a:solidFill>
                      <a:schemeClr val="tx1">
                        <a:alpha val="26000"/>
                      </a:schemeClr>
                    </a:solidFill>
                  </a:tcPr>
                </a:tc>
                <a:extLst>
                  <a:ext uri="{0D108BD9-81ED-4DB2-BD59-A6C34878D82A}">
                    <a16:rowId xmlns:a16="http://schemas.microsoft.com/office/drawing/2014/main" val="2034123997"/>
                  </a:ext>
                </a:extLst>
              </a:tr>
              <a:tr h="614314">
                <a:tc>
                  <a:txBody>
                    <a:bodyPr/>
                    <a:lstStyle/>
                    <a:p>
                      <a:r>
                        <a:rPr lang="en-IN" baseline="0" dirty="0">
                          <a:solidFill>
                            <a:schemeClr val="tx1"/>
                          </a:solidFill>
                        </a:rPr>
                        <a:t>5</a:t>
                      </a:r>
                    </a:p>
                  </a:txBody>
                  <a:tcPr>
                    <a:solidFill>
                      <a:schemeClr val="tx1">
                        <a:alpha val="26000"/>
                      </a:schemeClr>
                    </a:solidFill>
                  </a:tcPr>
                </a:tc>
                <a:tc>
                  <a:txBody>
                    <a:bodyPr/>
                    <a:lstStyle/>
                    <a:p>
                      <a:r>
                        <a:rPr lang="en-IN" baseline="0" dirty="0">
                          <a:solidFill>
                            <a:schemeClr val="tx1"/>
                          </a:solidFill>
                        </a:rPr>
                        <a:t>Business Confidence Index</a:t>
                      </a:r>
                    </a:p>
                  </a:txBody>
                  <a:tcPr>
                    <a:solidFill>
                      <a:schemeClr val="tx1">
                        <a:alpha val="26000"/>
                      </a:schemeClr>
                    </a:solidFill>
                  </a:tcPr>
                </a:tc>
                <a:tc>
                  <a:txBody>
                    <a:bodyPr/>
                    <a:lstStyle/>
                    <a:p>
                      <a:pPr algn="ctr"/>
                      <a:r>
                        <a:rPr lang="en-IN" baseline="0" dirty="0">
                          <a:solidFill>
                            <a:schemeClr val="tx1"/>
                          </a:solidFill>
                        </a:rPr>
                        <a:t> 0.63483382</a:t>
                      </a:r>
                    </a:p>
                  </a:txBody>
                  <a:tcPr>
                    <a:solidFill>
                      <a:schemeClr val="tx1">
                        <a:alpha val="26000"/>
                      </a:schemeClr>
                    </a:solidFill>
                  </a:tcPr>
                </a:tc>
                <a:tc>
                  <a:txBody>
                    <a:bodyPr/>
                    <a:lstStyle/>
                    <a:p>
                      <a:pPr marL="0" algn="ctr" defTabSz="914400" rtl="0" eaLnBrk="1" latinLnBrk="0" hangingPunct="1"/>
                      <a:r>
                        <a:rPr lang="en-IN" sz="1800" b="0" kern="1200" baseline="0" dirty="0">
                          <a:solidFill>
                            <a:schemeClr val="tx1"/>
                          </a:solidFill>
                          <a:latin typeface="+mn-lt"/>
                          <a:ea typeface="+mn-ea"/>
                          <a:cs typeface="+mn-cs"/>
                        </a:rPr>
                        <a:t>4.316238e-07</a:t>
                      </a:r>
                    </a:p>
                  </a:txBody>
                  <a:tcPr>
                    <a:solidFill>
                      <a:schemeClr val="tx1">
                        <a:alpha val="26000"/>
                      </a:schemeClr>
                    </a:solidFill>
                  </a:tcPr>
                </a:tc>
                <a:extLst>
                  <a:ext uri="{0D108BD9-81ED-4DB2-BD59-A6C34878D82A}">
                    <a16:rowId xmlns:a16="http://schemas.microsoft.com/office/drawing/2014/main" val="4107848434"/>
                  </a:ext>
                </a:extLst>
              </a:tr>
              <a:tr h="614314">
                <a:tc>
                  <a:txBody>
                    <a:bodyPr/>
                    <a:lstStyle/>
                    <a:p>
                      <a:r>
                        <a:rPr lang="en-IN" baseline="0" dirty="0">
                          <a:solidFill>
                            <a:schemeClr val="tx1"/>
                          </a:solidFill>
                        </a:rPr>
                        <a:t>6</a:t>
                      </a:r>
                    </a:p>
                  </a:txBody>
                  <a:tcPr>
                    <a:solidFill>
                      <a:schemeClr val="tx1">
                        <a:alpha val="26000"/>
                      </a:schemeClr>
                    </a:solidFill>
                  </a:tcPr>
                </a:tc>
                <a:tc>
                  <a:txBody>
                    <a:bodyPr/>
                    <a:lstStyle/>
                    <a:p>
                      <a:r>
                        <a:rPr lang="en-IN" baseline="0" dirty="0" err="1">
                          <a:solidFill>
                            <a:schemeClr val="tx1"/>
                          </a:solidFill>
                        </a:rPr>
                        <a:t>X.USD.Euro</a:t>
                      </a:r>
                      <a:endParaRPr lang="en-IN" baseline="0" dirty="0">
                        <a:solidFill>
                          <a:schemeClr val="tx1"/>
                        </a:solidFill>
                      </a:endParaRPr>
                    </a:p>
                  </a:txBody>
                  <a:tcPr>
                    <a:solidFill>
                      <a:schemeClr val="tx1">
                        <a:alpha val="26000"/>
                      </a:schemeClr>
                    </a:solidFill>
                  </a:tcPr>
                </a:tc>
                <a:tc>
                  <a:txBody>
                    <a:bodyPr/>
                    <a:lstStyle/>
                    <a:p>
                      <a:pPr algn="ctr"/>
                      <a:r>
                        <a:rPr lang="en-IN" baseline="0" dirty="0">
                          <a:solidFill>
                            <a:schemeClr val="tx1"/>
                          </a:solidFill>
                        </a:rPr>
                        <a:t>-0.61541133</a:t>
                      </a:r>
                    </a:p>
                  </a:txBody>
                  <a:tcPr>
                    <a:solidFill>
                      <a:schemeClr val="tx1">
                        <a:alpha val="26000"/>
                      </a:schemeClr>
                    </a:solidFill>
                  </a:tcPr>
                </a:tc>
                <a:tc>
                  <a:txBody>
                    <a:bodyPr/>
                    <a:lstStyle/>
                    <a:p>
                      <a:pPr marL="0" algn="ctr" defTabSz="914400" rtl="0" eaLnBrk="1" latinLnBrk="0" hangingPunct="1"/>
                      <a:r>
                        <a:rPr lang="en-IN" sz="1800" b="0" kern="1200" baseline="0" dirty="0">
                          <a:solidFill>
                            <a:schemeClr val="tx1"/>
                          </a:solidFill>
                          <a:latin typeface="+mn-lt"/>
                          <a:ea typeface="+mn-ea"/>
                          <a:cs typeface="+mn-cs"/>
                        </a:rPr>
                        <a:t>1.203141e-06</a:t>
                      </a:r>
                    </a:p>
                  </a:txBody>
                  <a:tcPr>
                    <a:solidFill>
                      <a:schemeClr val="tx1">
                        <a:alpha val="26000"/>
                      </a:schemeClr>
                    </a:solidFill>
                  </a:tcPr>
                </a:tc>
                <a:extLst>
                  <a:ext uri="{0D108BD9-81ED-4DB2-BD59-A6C34878D82A}">
                    <a16:rowId xmlns:a16="http://schemas.microsoft.com/office/drawing/2014/main" val="2014875106"/>
                  </a:ext>
                </a:extLst>
              </a:tr>
            </a:tbl>
          </a:graphicData>
        </a:graphic>
      </p:graphicFrame>
      <p:sp>
        <p:nvSpPr>
          <p:cNvPr id="13" name="TextBox 12">
            <a:extLst>
              <a:ext uri="{FF2B5EF4-FFF2-40B4-BE49-F238E27FC236}">
                <a16:creationId xmlns:a16="http://schemas.microsoft.com/office/drawing/2014/main" id="{78F2B3AC-6708-44B2-ABA1-093E56281CB1}"/>
              </a:ext>
            </a:extLst>
          </p:cNvPr>
          <p:cNvSpPr txBox="1"/>
          <p:nvPr/>
        </p:nvSpPr>
        <p:spPr>
          <a:xfrm>
            <a:off x="159025" y="5754158"/>
            <a:ext cx="7375291" cy="923330"/>
          </a:xfrm>
          <a:prstGeom prst="rect">
            <a:avLst/>
          </a:prstGeom>
          <a:noFill/>
        </p:spPr>
        <p:txBody>
          <a:bodyPr wrap="square" rtlCol="0">
            <a:spAutoFit/>
          </a:bodyPr>
          <a:lstStyle/>
          <a:p>
            <a:r>
              <a:rPr lang="en-US" dirty="0"/>
              <a:t>Also, p values of every parameters are less than 0.01. Therefore, we can conclude that correlations of all parameters are significant so we can include all parameters in the regression model.</a:t>
            </a:r>
            <a:endParaRPr lang="en-IN" dirty="0"/>
          </a:p>
        </p:txBody>
      </p:sp>
    </p:spTree>
    <p:extLst>
      <p:ext uri="{BB962C8B-B14F-4D97-AF65-F5344CB8AC3E}">
        <p14:creationId xmlns:p14="http://schemas.microsoft.com/office/powerpoint/2010/main" val="4116560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115107-5DA3-4397-A1DA-67705DAE1EC2}"/>
              </a:ext>
            </a:extLst>
          </p:cNvPr>
          <p:cNvSpPr>
            <a:spLocks noGrp="1"/>
          </p:cNvSpPr>
          <p:nvPr>
            <p:ph type="title"/>
          </p:nvPr>
        </p:nvSpPr>
        <p:spPr>
          <a:xfrm>
            <a:off x="643467" y="2681103"/>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a:bodyPr>
          <a:lstStyle/>
          <a:p>
            <a:r>
              <a:rPr lang="en-US" sz="2000" dirty="0">
                <a:solidFill>
                  <a:srgbClr val="FFFFFF"/>
                </a:solidFill>
              </a:rPr>
              <a:t>Correlation analysis</a:t>
            </a:r>
            <a:endParaRPr lang="en-IN" sz="2000" dirty="0">
              <a:solidFill>
                <a:srgbClr val="FFFFFF"/>
              </a:solidFill>
            </a:endParaRPr>
          </a:p>
        </p:txBody>
      </p:sp>
      <p:pic>
        <p:nvPicPr>
          <p:cNvPr id="11" name="Picture 10">
            <a:extLst>
              <a:ext uri="{FF2B5EF4-FFF2-40B4-BE49-F238E27FC236}">
                <a16:creationId xmlns:a16="http://schemas.microsoft.com/office/drawing/2014/main" id="{FC18B83B-772A-4EF8-AA9E-E54CF53CE6A6}"/>
              </a:ext>
            </a:extLst>
          </p:cNvPr>
          <p:cNvPicPr>
            <a:picLocks noChangeAspect="1"/>
          </p:cNvPicPr>
          <p:nvPr/>
        </p:nvPicPr>
        <p:blipFill>
          <a:blip r:embed="rId3"/>
          <a:stretch>
            <a:fillRect/>
          </a:stretch>
        </p:blipFill>
        <p:spPr>
          <a:xfrm>
            <a:off x="4834929" y="89656"/>
            <a:ext cx="3257573" cy="1658713"/>
          </a:xfrm>
          <a:prstGeom prst="rect">
            <a:avLst/>
          </a:prstGeom>
        </p:spPr>
      </p:pic>
      <p:pic>
        <p:nvPicPr>
          <p:cNvPr id="13" name="Picture 12">
            <a:extLst>
              <a:ext uri="{FF2B5EF4-FFF2-40B4-BE49-F238E27FC236}">
                <a16:creationId xmlns:a16="http://schemas.microsoft.com/office/drawing/2014/main" id="{69698822-6922-424D-A1DC-EFD726B066E2}"/>
              </a:ext>
            </a:extLst>
          </p:cNvPr>
          <p:cNvPicPr>
            <a:picLocks noChangeAspect="1"/>
          </p:cNvPicPr>
          <p:nvPr/>
        </p:nvPicPr>
        <p:blipFill>
          <a:blip r:embed="rId4"/>
          <a:stretch>
            <a:fillRect/>
          </a:stretch>
        </p:blipFill>
        <p:spPr>
          <a:xfrm>
            <a:off x="8832976" y="208722"/>
            <a:ext cx="2927002" cy="1493228"/>
          </a:xfrm>
          <a:prstGeom prst="rect">
            <a:avLst/>
          </a:prstGeom>
        </p:spPr>
      </p:pic>
      <p:pic>
        <p:nvPicPr>
          <p:cNvPr id="15" name="Picture 14">
            <a:extLst>
              <a:ext uri="{FF2B5EF4-FFF2-40B4-BE49-F238E27FC236}">
                <a16:creationId xmlns:a16="http://schemas.microsoft.com/office/drawing/2014/main" id="{DCB93F78-346A-4F9D-B786-9EFD7D58CED7}"/>
              </a:ext>
            </a:extLst>
          </p:cNvPr>
          <p:cNvPicPr>
            <a:picLocks noChangeAspect="1"/>
          </p:cNvPicPr>
          <p:nvPr/>
        </p:nvPicPr>
        <p:blipFill>
          <a:blip r:embed="rId5"/>
          <a:stretch>
            <a:fillRect/>
          </a:stretch>
        </p:blipFill>
        <p:spPr>
          <a:xfrm>
            <a:off x="4834929" y="1760029"/>
            <a:ext cx="3267450" cy="1324681"/>
          </a:xfrm>
          <a:prstGeom prst="rect">
            <a:avLst/>
          </a:prstGeom>
        </p:spPr>
      </p:pic>
      <p:pic>
        <p:nvPicPr>
          <p:cNvPr id="17" name="Picture 16">
            <a:extLst>
              <a:ext uri="{FF2B5EF4-FFF2-40B4-BE49-F238E27FC236}">
                <a16:creationId xmlns:a16="http://schemas.microsoft.com/office/drawing/2014/main" id="{7664AE00-A4F3-4581-9E89-B80132EC5014}"/>
              </a:ext>
            </a:extLst>
          </p:cNvPr>
          <p:cNvPicPr>
            <a:picLocks noChangeAspect="1"/>
          </p:cNvPicPr>
          <p:nvPr/>
        </p:nvPicPr>
        <p:blipFill>
          <a:blip r:embed="rId6"/>
          <a:stretch>
            <a:fillRect/>
          </a:stretch>
        </p:blipFill>
        <p:spPr>
          <a:xfrm>
            <a:off x="8832976" y="1888242"/>
            <a:ext cx="2743200" cy="1068253"/>
          </a:xfrm>
          <a:prstGeom prst="rect">
            <a:avLst/>
          </a:prstGeom>
        </p:spPr>
      </p:pic>
      <p:pic>
        <p:nvPicPr>
          <p:cNvPr id="21" name="Picture 20">
            <a:extLst>
              <a:ext uri="{FF2B5EF4-FFF2-40B4-BE49-F238E27FC236}">
                <a16:creationId xmlns:a16="http://schemas.microsoft.com/office/drawing/2014/main" id="{6911D840-9DA3-4A72-8954-8DB586F2E31C}"/>
              </a:ext>
            </a:extLst>
          </p:cNvPr>
          <p:cNvPicPr>
            <a:picLocks noChangeAspect="1"/>
          </p:cNvPicPr>
          <p:nvPr/>
        </p:nvPicPr>
        <p:blipFill>
          <a:blip r:embed="rId7"/>
          <a:stretch>
            <a:fillRect/>
          </a:stretch>
        </p:blipFill>
        <p:spPr>
          <a:xfrm>
            <a:off x="4964084" y="3224484"/>
            <a:ext cx="2999262" cy="1324682"/>
          </a:xfrm>
          <a:prstGeom prst="rect">
            <a:avLst/>
          </a:prstGeom>
        </p:spPr>
      </p:pic>
      <p:pic>
        <p:nvPicPr>
          <p:cNvPr id="23" name="Picture 22">
            <a:extLst>
              <a:ext uri="{FF2B5EF4-FFF2-40B4-BE49-F238E27FC236}">
                <a16:creationId xmlns:a16="http://schemas.microsoft.com/office/drawing/2014/main" id="{BAFE4DA5-65CC-4552-AA73-F678FBF3E7B5}"/>
              </a:ext>
            </a:extLst>
          </p:cNvPr>
          <p:cNvPicPr>
            <a:picLocks noChangeAspect="1"/>
          </p:cNvPicPr>
          <p:nvPr/>
        </p:nvPicPr>
        <p:blipFill>
          <a:blip r:embed="rId8"/>
          <a:stretch>
            <a:fillRect/>
          </a:stretch>
        </p:blipFill>
        <p:spPr>
          <a:xfrm>
            <a:off x="8832976" y="3224484"/>
            <a:ext cx="2927002" cy="1324682"/>
          </a:xfrm>
          <a:prstGeom prst="rect">
            <a:avLst/>
          </a:prstGeom>
        </p:spPr>
      </p:pic>
      <p:sp>
        <p:nvSpPr>
          <p:cNvPr id="24" name="TextBox 23">
            <a:extLst>
              <a:ext uri="{FF2B5EF4-FFF2-40B4-BE49-F238E27FC236}">
                <a16:creationId xmlns:a16="http://schemas.microsoft.com/office/drawing/2014/main" id="{6EB5F9E0-22D0-4EDE-814D-42584CD71D9B}"/>
              </a:ext>
            </a:extLst>
          </p:cNvPr>
          <p:cNvSpPr txBox="1"/>
          <p:nvPr/>
        </p:nvSpPr>
        <p:spPr>
          <a:xfrm>
            <a:off x="4939918" y="5149585"/>
            <a:ext cx="7239674" cy="923330"/>
          </a:xfrm>
          <a:prstGeom prst="rect">
            <a:avLst/>
          </a:prstGeom>
          <a:noFill/>
        </p:spPr>
        <p:txBody>
          <a:bodyPr wrap="none" rtlCol="0">
            <a:spAutoFit/>
          </a:bodyPr>
          <a:lstStyle/>
          <a:p>
            <a:r>
              <a:rPr lang="en-US" dirty="0"/>
              <a:t>We exclude money supply from our model cause it shows multicollinearity </a:t>
            </a:r>
          </a:p>
          <a:p>
            <a:r>
              <a:rPr lang="en-US" dirty="0"/>
              <a:t>with other variable and from graph we can see that it is not moving with</a:t>
            </a:r>
          </a:p>
          <a:p>
            <a:r>
              <a:rPr lang="en-US" dirty="0"/>
              <a:t> portfolio values.</a:t>
            </a:r>
            <a:endParaRPr lang="en-IN" dirty="0"/>
          </a:p>
        </p:txBody>
      </p:sp>
    </p:spTree>
    <p:extLst>
      <p:ext uri="{BB962C8B-B14F-4D97-AF65-F5344CB8AC3E}">
        <p14:creationId xmlns:p14="http://schemas.microsoft.com/office/powerpoint/2010/main" val="4194655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B78894-19E5-4916-B37E-B4A80B9B8D52}"/>
              </a:ext>
            </a:extLst>
          </p:cNvPr>
          <p:cNvSpPr>
            <a:spLocks noGrp="1"/>
          </p:cNvSpPr>
          <p:nvPr>
            <p:ph type="title"/>
          </p:nvPr>
        </p:nvSpPr>
        <p:spPr>
          <a:xfrm>
            <a:off x="8181171" y="2681103"/>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a:bodyPr>
          <a:lstStyle/>
          <a:p>
            <a:r>
              <a:rPr lang="en-US" sz="2000" dirty="0">
                <a:solidFill>
                  <a:srgbClr val="FFFFFF"/>
                </a:solidFill>
              </a:rPr>
              <a:t>Linear Regression</a:t>
            </a:r>
          </a:p>
        </p:txBody>
      </p:sp>
      <p:sp>
        <p:nvSpPr>
          <p:cNvPr id="3" name="TextBox 2">
            <a:extLst>
              <a:ext uri="{FF2B5EF4-FFF2-40B4-BE49-F238E27FC236}">
                <a16:creationId xmlns:a16="http://schemas.microsoft.com/office/drawing/2014/main" id="{92FE6464-B5C7-4DA1-8F63-19FA8740D95F}"/>
              </a:ext>
            </a:extLst>
          </p:cNvPr>
          <p:cNvSpPr txBox="1"/>
          <p:nvPr/>
        </p:nvSpPr>
        <p:spPr>
          <a:xfrm>
            <a:off x="349857" y="357809"/>
            <a:ext cx="1376659" cy="369332"/>
          </a:xfrm>
          <a:prstGeom prst="rect">
            <a:avLst/>
          </a:prstGeom>
          <a:noFill/>
        </p:spPr>
        <p:txBody>
          <a:bodyPr wrap="none" rtlCol="0">
            <a:spAutoFit/>
          </a:bodyPr>
          <a:lstStyle/>
          <a:p>
            <a:r>
              <a:rPr lang="en-IN" dirty="0"/>
              <a:t>1. Iteration 1</a:t>
            </a:r>
          </a:p>
        </p:txBody>
      </p:sp>
      <p:sp>
        <p:nvSpPr>
          <p:cNvPr id="4" name="TextBox 3">
            <a:extLst>
              <a:ext uri="{FF2B5EF4-FFF2-40B4-BE49-F238E27FC236}">
                <a16:creationId xmlns:a16="http://schemas.microsoft.com/office/drawing/2014/main" id="{8E2E55C0-7D47-40DF-AE18-1D78501C7834}"/>
              </a:ext>
            </a:extLst>
          </p:cNvPr>
          <p:cNvSpPr txBox="1"/>
          <p:nvPr/>
        </p:nvSpPr>
        <p:spPr>
          <a:xfrm>
            <a:off x="0" y="1098196"/>
            <a:ext cx="7421712" cy="1077218"/>
          </a:xfrm>
          <a:prstGeom prst="rect">
            <a:avLst/>
          </a:prstGeom>
          <a:noFill/>
        </p:spPr>
        <p:txBody>
          <a:bodyPr wrap="none" rtlCol="0">
            <a:spAutoFit/>
          </a:bodyPr>
          <a:lstStyle/>
          <a:p>
            <a:r>
              <a:rPr lang="en-IN" sz="1600" dirty="0"/>
              <a:t>Code : model1 &lt;- </a:t>
            </a:r>
            <a:r>
              <a:rPr lang="en-IN" sz="1600" dirty="0" err="1"/>
              <a:t>lm</a:t>
            </a:r>
            <a:r>
              <a:rPr lang="en-IN" sz="1600" dirty="0"/>
              <a:t>(</a:t>
            </a:r>
            <a:r>
              <a:rPr lang="en-IN" sz="1600" dirty="0" err="1"/>
              <a:t>df_merge$Portfolio.Values~df_merge$BBB.Corporate.Yeild</a:t>
            </a:r>
            <a:r>
              <a:rPr lang="en-IN" sz="1600" dirty="0"/>
              <a:t>+</a:t>
            </a:r>
          </a:p>
          <a:p>
            <a:r>
              <a:rPr lang="en-IN" sz="1600" dirty="0"/>
              <a:t>df_merge$Commercial.Real.Estate.Price.Index+df_merge$consumer.confidence.index+</a:t>
            </a:r>
          </a:p>
          <a:p>
            <a:r>
              <a:rPr lang="en-IN" sz="1600" dirty="0" err="1"/>
              <a:t>df_merge$Business.Confidence.Index+df_merge$X.USD.euro</a:t>
            </a:r>
            <a:r>
              <a:rPr lang="en-IN" sz="1600" dirty="0"/>
              <a:t>.)</a:t>
            </a:r>
          </a:p>
          <a:p>
            <a:r>
              <a:rPr lang="en-IN" sz="1600" dirty="0"/>
              <a:t>summary(model1)</a:t>
            </a:r>
          </a:p>
        </p:txBody>
      </p:sp>
      <p:sp>
        <p:nvSpPr>
          <p:cNvPr id="8" name="TextBox 7">
            <a:extLst>
              <a:ext uri="{FF2B5EF4-FFF2-40B4-BE49-F238E27FC236}">
                <a16:creationId xmlns:a16="http://schemas.microsoft.com/office/drawing/2014/main" id="{E60D73D2-64FC-480D-9BE6-F3AD9C68C02C}"/>
              </a:ext>
            </a:extLst>
          </p:cNvPr>
          <p:cNvSpPr txBox="1"/>
          <p:nvPr/>
        </p:nvSpPr>
        <p:spPr>
          <a:xfrm>
            <a:off x="483899" y="2956279"/>
            <a:ext cx="5805051" cy="2031325"/>
          </a:xfrm>
          <a:prstGeom prst="rect">
            <a:avLst/>
          </a:prstGeom>
          <a:noFill/>
        </p:spPr>
        <p:txBody>
          <a:bodyPr wrap="none" rtlCol="0">
            <a:spAutoFit/>
          </a:bodyPr>
          <a:lstStyle/>
          <a:p>
            <a:r>
              <a:rPr lang="en-IN" dirty="0" err="1"/>
              <a:t>df_merge$BBB.Corporate.Yeild</a:t>
            </a:r>
            <a:r>
              <a:rPr lang="en-IN" dirty="0"/>
              <a:t>                       8.94e-08 ***</a:t>
            </a:r>
          </a:p>
          <a:p>
            <a:r>
              <a:rPr lang="en-IN" dirty="0" err="1"/>
              <a:t>df_merge$Commercial.Real.Estate.Price.Index</a:t>
            </a:r>
            <a:r>
              <a:rPr lang="en-IN" dirty="0"/>
              <a:t>  1.08e-12 ***</a:t>
            </a:r>
          </a:p>
          <a:p>
            <a:r>
              <a:rPr lang="en-IN" dirty="0" err="1"/>
              <a:t>df_merge$consumer.confidence.index</a:t>
            </a:r>
            <a:r>
              <a:rPr lang="en-IN" dirty="0"/>
              <a:t>              0.0463 *  </a:t>
            </a:r>
          </a:p>
          <a:p>
            <a:r>
              <a:rPr lang="en-IN" dirty="0" err="1"/>
              <a:t>df_merge$Business.Confidence.Index</a:t>
            </a:r>
            <a:r>
              <a:rPr lang="en-IN" dirty="0"/>
              <a:t>               0.5027    </a:t>
            </a:r>
          </a:p>
          <a:p>
            <a:r>
              <a:rPr lang="en-IN" dirty="0" err="1"/>
              <a:t>df_merge$X.USD.euro</a:t>
            </a:r>
            <a:r>
              <a:rPr lang="en-IN" dirty="0"/>
              <a:t>.                                    0.5520 </a:t>
            </a:r>
          </a:p>
          <a:p>
            <a:endParaRPr lang="en-IN" dirty="0"/>
          </a:p>
          <a:p>
            <a:r>
              <a:rPr lang="en-IN" dirty="0"/>
              <a:t>Adjusted R square = 0.917 </a:t>
            </a:r>
          </a:p>
        </p:txBody>
      </p:sp>
      <p:sp>
        <p:nvSpPr>
          <p:cNvPr id="9" name="TextBox 8">
            <a:extLst>
              <a:ext uri="{FF2B5EF4-FFF2-40B4-BE49-F238E27FC236}">
                <a16:creationId xmlns:a16="http://schemas.microsoft.com/office/drawing/2014/main" id="{7DB1F8EC-A8E4-4632-9799-A59D57B42765}"/>
              </a:ext>
            </a:extLst>
          </p:cNvPr>
          <p:cNvSpPr txBox="1"/>
          <p:nvPr/>
        </p:nvSpPr>
        <p:spPr>
          <a:xfrm>
            <a:off x="349857" y="2340521"/>
            <a:ext cx="6073137" cy="369332"/>
          </a:xfrm>
          <a:prstGeom prst="rect">
            <a:avLst/>
          </a:prstGeom>
          <a:noFill/>
        </p:spPr>
        <p:txBody>
          <a:bodyPr wrap="none" rtlCol="0">
            <a:spAutoFit/>
          </a:bodyPr>
          <a:lstStyle/>
          <a:p>
            <a:r>
              <a:rPr lang="en-IN" dirty="0"/>
              <a:t>From summary of the model, we get p value of each parameter</a:t>
            </a:r>
          </a:p>
        </p:txBody>
      </p:sp>
      <p:sp>
        <p:nvSpPr>
          <p:cNvPr id="10" name="TextBox 9">
            <a:extLst>
              <a:ext uri="{FF2B5EF4-FFF2-40B4-BE49-F238E27FC236}">
                <a16:creationId xmlns:a16="http://schemas.microsoft.com/office/drawing/2014/main" id="{118081C8-7414-4A1F-A50A-18647CACBD9B}"/>
              </a:ext>
            </a:extLst>
          </p:cNvPr>
          <p:cNvSpPr txBox="1"/>
          <p:nvPr/>
        </p:nvSpPr>
        <p:spPr>
          <a:xfrm>
            <a:off x="322813" y="5364098"/>
            <a:ext cx="6776086" cy="646331"/>
          </a:xfrm>
          <a:prstGeom prst="rect">
            <a:avLst/>
          </a:prstGeom>
          <a:noFill/>
        </p:spPr>
        <p:txBody>
          <a:bodyPr wrap="none" rtlCol="0">
            <a:spAutoFit/>
          </a:bodyPr>
          <a:lstStyle/>
          <a:p>
            <a:r>
              <a:rPr lang="en-IN" dirty="0"/>
              <a:t>As parameters </a:t>
            </a:r>
            <a:r>
              <a:rPr lang="en-IN" dirty="0" err="1"/>
              <a:t>business.Confidence.Index</a:t>
            </a:r>
            <a:r>
              <a:rPr lang="en-IN" dirty="0"/>
              <a:t> have p value higher than 5%,</a:t>
            </a:r>
          </a:p>
          <a:p>
            <a:r>
              <a:rPr lang="en-IN" dirty="0"/>
              <a:t>We are going </a:t>
            </a:r>
            <a:r>
              <a:rPr lang="en-IN" dirty="0" err="1"/>
              <a:t>tp</a:t>
            </a:r>
            <a:r>
              <a:rPr lang="en-IN" dirty="0"/>
              <a:t> remove these two variables.</a:t>
            </a:r>
          </a:p>
        </p:txBody>
      </p:sp>
    </p:spTree>
    <p:extLst>
      <p:ext uri="{BB962C8B-B14F-4D97-AF65-F5344CB8AC3E}">
        <p14:creationId xmlns:p14="http://schemas.microsoft.com/office/powerpoint/2010/main" val="191191127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4D5ADA-BB6C-46F4-9A97-3A3D44A9A8A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28223DC-4748-4F7F-8D8D-E4EA5A6C1882}">
  <ds:schemaRefs>
    <ds:schemaRef ds:uri="http://schemas.microsoft.com/sharepoint/v3/contenttype/forms"/>
  </ds:schemaRefs>
</ds:datastoreItem>
</file>

<file path=customXml/itemProps3.xml><?xml version="1.0" encoding="utf-8"?>
<ds:datastoreItem xmlns:ds="http://schemas.openxmlformats.org/officeDocument/2006/customXml" ds:itemID="{1612D154-BCA4-47A9-881C-4EFB9658D8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Financial design</Template>
  <TotalTime>0</TotalTime>
  <Words>1560</Words>
  <Application>Microsoft Office PowerPoint</Application>
  <PresentationFormat>Widescreen</PresentationFormat>
  <Paragraphs>346</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Gill Sans MT</vt:lpstr>
      <vt:lpstr>Wingdings</vt:lpstr>
      <vt:lpstr>Parcel</vt:lpstr>
      <vt:lpstr>Predictive Modelling</vt:lpstr>
      <vt:lpstr>Index</vt:lpstr>
      <vt:lpstr>Data Collection</vt:lpstr>
      <vt:lpstr>Data cleaning</vt:lpstr>
      <vt:lpstr>Data cleaning</vt:lpstr>
      <vt:lpstr>Analyse data using central tendency</vt:lpstr>
      <vt:lpstr>Correlation analysis</vt:lpstr>
      <vt:lpstr>Correlation analysis</vt:lpstr>
      <vt:lpstr>Linear Regression</vt:lpstr>
      <vt:lpstr>Linear Regression</vt:lpstr>
      <vt:lpstr>Linear Regression</vt:lpstr>
      <vt:lpstr>Linear Regression</vt:lpstr>
      <vt:lpstr>Statistical testing</vt:lpstr>
      <vt:lpstr>Statistical Testing </vt:lpstr>
      <vt:lpstr>Statistical Testing</vt:lpstr>
      <vt:lpstr>Performance Testing </vt:lpstr>
      <vt:lpstr>Performance Testing</vt:lpstr>
      <vt:lpstr>Forecast</vt:lpstr>
      <vt:lpstr>forecast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2021-10-12T06:41:10Z</dcterms:created>
  <dcterms:modified xsi:type="dcterms:W3CDTF">2021-10-12T13:44:57Z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