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5" r:id="rId10"/>
  </p:sldIdLst>
  <p:sldSz cx="9144000" cy="6858000" type="screen4x3"/>
  <p:notesSz cx="6858000" cy="9144000"/>
  <p:defaultTextStyle>
    <a:defPPr lvl="0">
      <a:defRPr lang="en-US"/>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1416"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866C31C6-0F55-43C9-954B-7BF73BE66986}" type="datetimeFigureOut">
              <a:rPr lang="en-US" smtClean="0"/>
              <a:t>1/4/2022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85A1F57D-AEF9-493D-BDE1-B70D2381FE10}"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66C31C6-0F55-43C9-954B-7BF73BE66986}" type="datetimeFigureOut">
              <a:rPr lang="en-US" smtClean="0"/>
              <a:t>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A1F57D-AEF9-493D-BDE1-B70D2381FE1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66C31C6-0F55-43C9-954B-7BF73BE66986}" type="datetimeFigureOut">
              <a:rPr lang="en-US" smtClean="0"/>
              <a:t>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A1F57D-AEF9-493D-BDE1-B70D2381FE1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66C31C6-0F55-43C9-954B-7BF73BE66986}" type="datetimeFigureOut">
              <a:rPr lang="en-US" smtClean="0"/>
              <a:t>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A1F57D-AEF9-493D-BDE1-B70D2381FE1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66C31C6-0F55-43C9-954B-7BF73BE66986}" type="datetimeFigureOut">
              <a:rPr lang="en-US" smtClean="0"/>
              <a:t>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85A1F57D-AEF9-493D-BDE1-B70D2381FE10}"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6C31C6-0F55-43C9-954B-7BF73BE66986}" type="datetimeFigureOut">
              <a:rPr lang="en-US" smtClean="0"/>
              <a:t>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A1F57D-AEF9-493D-BDE1-B70D2381FE1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66C31C6-0F55-43C9-954B-7BF73BE66986}" type="datetimeFigureOut">
              <a:rPr lang="en-US" smtClean="0"/>
              <a:t>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A1F57D-AEF9-493D-BDE1-B70D2381FE1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66C31C6-0F55-43C9-954B-7BF73BE66986}" type="datetimeFigureOut">
              <a:rPr lang="en-US" smtClean="0"/>
              <a:t>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A1F57D-AEF9-493D-BDE1-B70D2381FE1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6C31C6-0F55-43C9-954B-7BF73BE66986}" type="datetimeFigureOut">
              <a:rPr lang="en-US" smtClean="0"/>
              <a:t>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A1F57D-AEF9-493D-BDE1-B70D2381FE1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6C31C6-0F55-43C9-954B-7BF73BE66986}" type="datetimeFigureOut">
              <a:rPr lang="en-US" smtClean="0"/>
              <a:t>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A1F57D-AEF9-493D-BDE1-B70D2381FE1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66C31C6-0F55-43C9-954B-7BF73BE66986}" type="datetimeFigureOut">
              <a:rPr lang="en-US" smtClean="0"/>
              <a:t>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A1F57D-AEF9-493D-BDE1-B70D2381FE1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87000"/>
            <a:lum/>
          </a:blip>
          <a:srcRect/>
          <a:stretch>
            <a:fillRect l="-28000" r="-28000"/>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866C31C6-0F55-43C9-954B-7BF73BE66986}" type="datetimeFigureOut">
              <a:rPr lang="en-US" smtClean="0"/>
              <a:t>1/4/2022</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85A1F57D-AEF9-493D-BDE1-B70D2381FE10}"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229600" cy="2209800"/>
          </a:xfrm>
        </p:spPr>
        <p:txBody>
          <a:bodyPr>
            <a:normAutofit/>
          </a:bodyPr>
          <a:lstStyle/>
          <a:p>
            <a:r>
              <a:rPr lang="en-US" sz="5400" dirty="0" smtClean="0">
                <a:solidFill>
                  <a:schemeClr val="bg1"/>
                </a:solidFill>
                <a:effectLst>
                  <a:outerShdw blurRad="38100" dist="38100" dir="2700000" algn="tl">
                    <a:srgbClr val="000000">
                      <a:alpha val="43137"/>
                    </a:srgbClr>
                  </a:outerShdw>
                </a:effectLst>
                <a:latin typeface="Arial Black" pitchFamily="34" charset="0"/>
              </a:rPr>
              <a:t>Use of Calculus in Warfare</a:t>
            </a:r>
            <a:endParaRPr lang="en-US" sz="5400" dirty="0">
              <a:solidFill>
                <a:schemeClr val="bg1"/>
              </a:solidFill>
              <a:effectLst>
                <a:outerShdw blurRad="38100" dist="38100" dir="2700000" algn="tl">
                  <a:srgbClr val="000000">
                    <a:alpha val="43137"/>
                  </a:srgbClr>
                </a:outerShdw>
              </a:effectLst>
              <a:latin typeface="Arial Black" pitchFamily="34" charset="0"/>
            </a:endParaRPr>
          </a:p>
        </p:txBody>
      </p:sp>
      <p:sp>
        <p:nvSpPr>
          <p:cNvPr id="3" name="Subtitle 2"/>
          <p:cNvSpPr>
            <a:spLocks noGrp="1"/>
          </p:cNvSpPr>
          <p:nvPr>
            <p:ph type="subTitle" idx="1"/>
          </p:nvPr>
        </p:nvSpPr>
        <p:spPr>
          <a:xfrm>
            <a:off x="457200" y="3048000"/>
            <a:ext cx="8305800" cy="3810000"/>
          </a:xfrm>
        </p:spPr>
        <p:txBody>
          <a:bodyPr>
            <a:noAutofit/>
          </a:bodyPr>
          <a:lstStyle/>
          <a:p>
            <a:r>
              <a:rPr lang="en-US" sz="3200" b="1" dirty="0" smtClean="0">
                <a:solidFill>
                  <a:schemeClr val="bg1"/>
                </a:solidFill>
                <a:latin typeface="Arial Black" pitchFamily="34" charset="0"/>
              </a:rPr>
              <a:t>                           </a:t>
            </a:r>
          </a:p>
          <a:p>
            <a:endParaRPr lang="en-US" sz="3200" b="1" dirty="0" smtClean="0">
              <a:solidFill>
                <a:schemeClr val="bg1"/>
              </a:solidFill>
            </a:endParaRPr>
          </a:p>
          <a:p>
            <a:pPr algn="l"/>
            <a:endParaRPr lang="en-US" sz="3200" b="1" dirty="0" smtClean="0">
              <a:solidFill>
                <a:schemeClr val="bg1"/>
              </a:solidFill>
              <a:latin typeface="Aparajita" pitchFamily="34" charset="0"/>
              <a:cs typeface="Aparajita" pitchFamily="34" charset="0"/>
            </a:endParaRPr>
          </a:p>
          <a:p>
            <a:pPr algn="l"/>
            <a:r>
              <a:rPr lang="en-US" sz="3200" b="1" dirty="0" smtClean="0">
                <a:solidFill>
                  <a:schemeClr val="bg1"/>
                </a:solidFill>
                <a:latin typeface="Aparajita" pitchFamily="34" charset="0"/>
                <a:cs typeface="Aparajita" pitchFamily="34" charset="0"/>
              </a:rPr>
              <a:t/>
            </a:r>
            <a:br>
              <a:rPr lang="en-US" sz="3200" b="1" dirty="0" smtClean="0">
                <a:solidFill>
                  <a:schemeClr val="bg1"/>
                </a:solidFill>
                <a:latin typeface="Aparajita" pitchFamily="34" charset="0"/>
                <a:cs typeface="Aparajita" pitchFamily="34" charset="0"/>
              </a:rPr>
            </a:br>
            <a:r>
              <a:rPr lang="en-US" b="1" i="1" dirty="0" smtClean="0">
                <a:solidFill>
                  <a:schemeClr val="bg1"/>
                </a:solidFill>
                <a:latin typeface="Arial Black" pitchFamily="34" charset="0"/>
                <a:cs typeface="Aparajita" pitchFamily="34" charset="0"/>
              </a:rPr>
              <a:t>Calculus is the most powerful weapon of thought yet devised by the wit of man.</a:t>
            </a:r>
          </a:p>
          <a:p>
            <a:endParaRPr lang="en-US" sz="3200" b="1" dirty="0" smtClean="0">
              <a:solidFill>
                <a:schemeClr val="bg1"/>
              </a:solidFill>
            </a:endParaRPr>
          </a:p>
        </p:txBody>
      </p:sp>
      <p:pic>
        <p:nvPicPr>
          <p:cNvPr id="4" name="Picture 3" descr="tank.jpg"/>
          <p:cNvPicPr>
            <a:picLocks noChangeAspect="1"/>
          </p:cNvPicPr>
          <p:nvPr/>
        </p:nvPicPr>
        <p:blipFill>
          <a:blip r:embed="rId2"/>
          <a:stretch>
            <a:fillRect/>
          </a:stretch>
        </p:blipFill>
        <p:spPr>
          <a:xfrm>
            <a:off x="2362200" y="2133600"/>
            <a:ext cx="3897406" cy="28194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normAutofit/>
          </a:bodyPr>
          <a:lstStyle/>
          <a:p>
            <a:r>
              <a:rPr lang="en-US" sz="4400" dirty="0" smtClean="0">
                <a:solidFill>
                  <a:schemeClr val="bg1"/>
                </a:solidFill>
                <a:latin typeface="Arial Black" pitchFamily="34" charset="0"/>
              </a:rPr>
              <a:t>INTRODUCTION</a:t>
            </a:r>
            <a:endParaRPr lang="en-US" sz="4400" dirty="0">
              <a:solidFill>
                <a:schemeClr val="bg1"/>
              </a:solidFill>
              <a:latin typeface="Arial Black" pitchFamily="34" charset="0"/>
            </a:endParaRPr>
          </a:p>
        </p:txBody>
      </p:sp>
      <p:sp>
        <p:nvSpPr>
          <p:cNvPr id="3" name="Content Placeholder 2"/>
          <p:cNvSpPr>
            <a:spLocks noGrp="1"/>
          </p:cNvSpPr>
          <p:nvPr>
            <p:ph idx="1"/>
          </p:nvPr>
        </p:nvSpPr>
        <p:spPr>
          <a:xfrm>
            <a:off x="0" y="1219200"/>
            <a:ext cx="9144000" cy="5638800"/>
          </a:xfrm>
          <a:ln>
            <a:noFill/>
          </a:ln>
        </p:spPr>
        <p:txBody>
          <a:bodyPr>
            <a:normAutofit/>
          </a:bodyPr>
          <a:lstStyle/>
          <a:p>
            <a:pPr>
              <a:buFont typeface="Wingdings" pitchFamily="2" charset="2"/>
              <a:buChar char="Ø"/>
            </a:pPr>
            <a:r>
              <a:rPr lang="en-US" sz="2300" b="1" dirty="0" smtClean="0">
                <a:solidFill>
                  <a:schemeClr val="bg1"/>
                </a:solidFill>
                <a:latin typeface="Arial" pitchFamily="34" charset="0"/>
                <a:cs typeface="Arial" pitchFamily="34" charset="0"/>
              </a:rPr>
              <a:t>Success in a tank battle is often determined by the superiority of the weaponry involved. The increased lethality of modern tanks is due to the effectiveness of armor piercing projectiles, such as that shown in Figure 1. Army research laboratories continue to improve performance of armor penetrators. At the foundation of the research are mathematical models involving vector calculus.</a:t>
            </a:r>
          </a:p>
          <a:p>
            <a:pPr>
              <a:buFont typeface="Wingdings" pitchFamily="2" charset="2"/>
              <a:buChar char="Ø"/>
            </a:pPr>
            <a:endParaRPr lang="en-US" sz="2300" b="1" dirty="0" smtClean="0">
              <a:solidFill>
                <a:schemeClr val="bg1"/>
              </a:solidFill>
              <a:latin typeface="Arial" pitchFamily="34" charset="0"/>
              <a:cs typeface="Arial" pitchFamily="34" charset="0"/>
            </a:endParaRPr>
          </a:p>
          <a:p>
            <a:pPr>
              <a:buFont typeface="Wingdings" pitchFamily="2" charset="2"/>
              <a:buChar char="Ø"/>
            </a:pPr>
            <a:r>
              <a:rPr lang="en-US" sz="2300" b="1" dirty="0" smtClean="0">
                <a:solidFill>
                  <a:schemeClr val="bg1"/>
                </a:solidFill>
                <a:latin typeface="Arial" pitchFamily="34" charset="0"/>
                <a:cs typeface="Arial" pitchFamily="34" charset="0"/>
              </a:rPr>
              <a:t>We describe the use of vector calculus to model armor piercing tank rounds. Along the way, we review mathematical operations with vectors, as familiarity with the mathematics is prerequisite to understanding the application. Mathematical coverage begins with the basic operations of vector arithmetic and continues with exercises applying the dot product, cross product, and gradient. </a:t>
            </a:r>
            <a:endParaRPr lang="en-US" sz="2300" b="1"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Font typeface="Wingdings" pitchFamily="2" charset="2"/>
              <a:buChar char="Ø"/>
            </a:pPr>
            <a:r>
              <a:rPr lang="en-US" sz="2000" dirty="0" smtClean="0">
                <a:solidFill>
                  <a:schemeClr val="bg1"/>
                </a:solidFill>
                <a:latin typeface="Arial Black" pitchFamily="34" charset="0"/>
              </a:rPr>
              <a:t>Vector calculus is specifically applied to the modeling of sabot rounds, a type of tank ammunition described in the following paragraphs. In order to discover the connection between the mathematics and the application, it is important that you do the Exercise Sets. You may have to refer to your multivariable calculus text to do the exercises. For this reason, keeping your textbooks for future references is probably a good idea.</a:t>
            </a:r>
          </a:p>
          <a:p>
            <a:pPr>
              <a:buFont typeface="Wingdings" pitchFamily="2" charset="2"/>
              <a:buChar char="Ø"/>
            </a:pPr>
            <a:r>
              <a:rPr lang="en-US" sz="2000" b="1" dirty="0" smtClean="0">
                <a:solidFill>
                  <a:schemeClr val="bg1"/>
                </a:solidFill>
                <a:latin typeface="Arial Black" pitchFamily="34" charset="0"/>
              </a:rPr>
              <a:t>To penetrate the massive armor plating protecting the crew of modern tanks, a projectile must be fast-moving, aerodynamic, and have massive momentum. The sabot round pictured in Figure 2 is</a:t>
            </a:r>
          </a:p>
          <a:p>
            <a:pPr>
              <a:buNone/>
            </a:pPr>
            <a:r>
              <a:rPr lang="en-US" sz="2000" b="1" dirty="0" smtClean="0">
                <a:solidFill>
                  <a:schemeClr val="bg1"/>
                </a:solidFill>
                <a:latin typeface="Arial Black" pitchFamily="34" charset="0"/>
              </a:rPr>
              <a:t>     such a projectile. Do not let the</a:t>
            </a:r>
          </a:p>
          <a:p>
            <a:pPr>
              <a:buNone/>
            </a:pPr>
            <a:r>
              <a:rPr lang="en-US" sz="2000" b="1" dirty="0" smtClean="0">
                <a:solidFill>
                  <a:schemeClr val="bg1"/>
                </a:solidFill>
                <a:latin typeface="Arial Black" pitchFamily="34" charset="0"/>
              </a:rPr>
              <a:t>     slim 54 profile mislead. The </a:t>
            </a:r>
          </a:p>
          <a:p>
            <a:pPr>
              <a:buNone/>
            </a:pPr>
            <a:r>
              <a:rPr lang="en-US" sz="2000" b="1" dirty="0" smtClean="0">
                <a:solidFill>
                  <a:schemeClr val="bg1"/>
                </a:solidFill>
                <a:latin typeface="Arial Black" pitchFamily="34" charset="0"/>
              </a:rPr>
              <a:t>     projectile is made of extremely </a:t>
            </a:r>
          </a:p>
          <a:p>
            <a:pPr>
              <a:buNone/>
            </a:pPr>
            <a:r>
              <a:rPr lang="en-US" sz="2000" b="1" dirty="0" smtClean="0">
                <a:solidFill>
                  <a:schemeClr val="bg1"/>
                </a:solidFill>
                <a:latin typeface="Arial Black" pitchFamily="34" charset="0"/>
              </a:rPr>
              <a:t>	dense materials and propelled </a:t>
            </a:r>
          </a:p>
          <a:p>
            <a:pPr>
              <a:buNone/>
            </a:pPr>
            <a:r>
              <a:rPr lang="en-US" sz="2000" b="1" dirty="0" smtClean="0">
                <a:solidFill>
                  <a:schemeClr val="bg1"/>
                </a:solidFill>
                <a:latin typeface="Arial Black" pitchFamily="34" charset="0"/>
              </a:rPr>
              <a:t>	to achieve  incredible speeds,</a:t>
            </a:r>
          </a:p>
          <a:p>
            <a:pPr>
              <a:buNone/>
            </a:pPr>
            <a:r>
              <a:rPr lang="en-US" sz="2000" b="1" dirty="0" smtClean="0">
                <a:solidFill>
                  <a:schemeClr val="bg1"/>
                </a:solidFill>
                <a:latin typeface="Arial Black" pitchFamily="34" charset="0"/>
              </a:rPr>
              <a:t>	giving the penetrator the </a:t>
            </a:r>
          </a:p>
          <a:p>
            <a:pPr>
              <a:buNone/>
            </a:pPr>
            <a:r>
              <a:rPr lang="en-US" sz="2000" b="1" dirty="0" smtClean="0">
                <a:solidFill>
                  <a:schemeClr val="bg1"/>
                </a:solidFill>
                <a:latin typeface="Arial Black" pitchFamily="34" charset="0"/>
              </a:rPr>
              <a:t>     momentum necessary to puncture protective armor tens of</a:t>
            </a:r>
          </a:p>
          <a:p>
            <a:pPr lvl="1">
              <a:buNone/>
            </a:pPr>
            <a:r>
              <a:rPr lang="en-US" sz="2000" b="1" dirty="0" smtClean="0">
                <a:solidFill>
                  <a:schemeClr val="bg1"/>
                </a:solidFill>
                <a:latin typeface="Arial Black" pitchFamily="34" charset="0"/>
              </a:rPr>
              <a:t>centimeters thick. </a:t>
            </a:r>
            <a:endParaRPr lang="en-US" sz="2000" b="1" dirty="0">
              <a:solidFill>
                <a:schemeClr val="bg1"/>
              </a:solidFill>
              <a:latin typeface="Arial Black" pitchFamily="34" charset="0"/>
            </a:endParaRPr>
          </a:p>
        </p:txBody>
      </p:sp>
      <p:pic>
        <p:nvPicPr>
          <p:cNvPr id="4" name="Picture 3" descr="sabot.jpg"/>
          <p:cNvPicPr>
            <a:picLocks noChangeAspect="1"/>
          </p:cNvPicPr>
          <p:nvPr/>
        </p:nvPicPr>
        <p:blipFill>
          <a:blip r:embed="rId2"/>
          <a:stretch>
            <a:fillRect/>
          </a:stretch>
        </p:blipFill>
        <p:spPr>
          <a:xfrm>
            <a:off x="5638800" y="3733800"/>
            <a:ext cx="3276599" cy="1600200"/>
          </a:xfrm>
          <a:prstGeom prst="rect">
            <a:avLst/>
          </a:prstGeom>
          <a:ln>
            <a:solidFill>
              <a:schemeClr val="bg1"/>
            </a:solidFill>
          </a:ln>
        </p:spPr>
      </p:pic>
      <p:sp>
        <p:nvSpPr>
          <p:cNvPr id="5" name="Rectangle 4"/>
          <p:cNvSpPr/>
          <p:nvPr/>
        </p:nvSpPr>
        <p:spPr>
          <a:xfrm>
            <a:off x="5638800" y="5410200"/>
            <a:ext cx="3276600" cy="533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solidFill>
                <a:latin typeface="Arial Black" pitchFamily="34" charset="0"/>
              </a:rPr>
              <a:t>Figure 2. Computer model of penetrator with sabot</a:t>
            </a:r>
            <a:endParaRPr lang="en-US" sz="1200" dirty="0">
              <a:solidFill>
                <a:schemeClr val="bg1"/>
              </a:solidFill>
              <a:latin typeface="Arial Black"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a:buFont typeface="Wingdings" pitchFamily="2" charset="2"/>
              <a:buChar char="Ø"/>
            </a:pPr>
            <a:r>
              <a:rPr lang="en-US" sz="1800" b="1" dirty="0" smtClean="0">
                <a:solidFill>
                  <a:schemeClr val="bg1"/>
                </a:solidFill>
                <a:latin typeface="Arial Black" pitchFamily="34" charset="0"/>
              </a:rPr>
              <a:t>The slender penetrator must be guided down the greater diameter tank main gun barrel. The guiding sleeve, or sabot, consists of petals which break apart upon exit from the gun tube, as in Figure 3. Optimal design of the sabot round must ensure the sleeve separates from the penetrator without interfering with the flight dynamics of the penetrator, which will speed to a target. Testing the design by repeated firing of the very expensive rounds is cost ineffective. Computer simulations are an efficient alternative to the destructive and costly trial-and-error methods. Programmed into the simulations are algorithms implementing applications of the vector calculus.</a:t>
            </a:r>
          </a:p>
          <a:p>
            <a:pPr>
              <a:buFont typeface="Wingdings" pitchFamily="2" charset="2"/>
              <a:buChar char="Ø"/>
            </a:pPr>
            <a:r>
              <a:rPr lang="en-US" sz="1800" b="1" dirty="0" smtClean="0">
                <a:solidFill>
                  <a:schemeClr val="bg1"/>
                </a:solidFill>
                <a:latin typeface="Arial Black" pitchFamily="34" charset="0"/>
              </a:rPr>
              <a:t>The computer models are quite sophisticated and</a:t>
            </a:r>
          </a:p>
          <a:p>
            <a:pPr>
              <a:buNone/>
            </a:pPr>
            <a:r>
              <a:rPr lang="en-US" sz="1800" b="1" dirty="0" smtClean="0">
                <a:solidFill>
                  <a:schemeClr val="bg1"/>
                </a:solidFill>
                <a:latin typeface="Arial Black" pitchFamily="34" charset="0"/>
              </a:rPr>
              <a:t> well-developed. Finite element (meshing)</a:t>
            </a:r>
          </a:p>
          <a:p>
            <a:pPr>
              <a:buNone/>
            </a:pPr>
            <a:r>
              <a:rPr lang="en-US" sz="1800" b="1" dirty="0" smtClean="0">
                <a:solidFill>
                  <a:schemeClr val="bg1"/>
                </a:solidFill>
                <a:latin typeface="Arial Black" pitchFamily="34" charset="0"/>
              </a:rPr>
              <a:t> methods are used to </a:t>
            </a:r>
            <a:r>
              <a:rPr lang="en-US" sz="1800" b="1" dirty="0" err="1" smtClean="0">
                <a:solidFill>
                  <a:schemeClr val="bg1"/>
                </a:solidFill>
                <a:latin typeface="Arial Black" pitchFamily="34" charset="0"/>
              </a:rPr>
              <a:t>discretize</a:t>
            </a:r>
            <a:r>
              <a:rPr lang="en-US" sz="1800" b="1" dirty="0" smtClean="0">
                <a:solidFill>
                  <a:schemeClr val="bg1"/>
                </a:solidFill>
                <a:latin typeface="Arial Black" pitchFamily="34" charset="0"/>
              </a:rPr>
              <a:t> and model the </a:t>
            </a:r>
          </a:p>
          <a:p>
            <a:pPr>
              <a:buNone/>
            </a:pPr>
            <a:r>
              <a:rPr lang="en-US" sz="1800" b="1" dirty="0" smtClean="0">
                <a:solidFill>
                  <a:schemeClr val="bg1"/>
                </a:solidFill>
                <a:latin typeface="Arial Black" pitchFamily="34" charset="0"/>
              </a:rPr>
              <a:t>sabot round. Each of the apparent rectangles </a:t>
            </a:r>
          </a:p>
          <a:p>
            <a:pPr>
              <a:buNone/>
            </a:pPr>
            <a:r>
              <a:rPr lang="en-US" sz="1800" b="1" dirty="0" smtClean="0">
                <a:solidFill>
                  <a:schemeClr val="bg1"/>
                </a:solidFill>
                <a:latin typeface="Arial Black" pitchFamily="34" charset="0"/>
              </a:rPr>
              <a:t>are in fact quadrilaterals. Each quadrilateral is </a:t>
            </a:r>
          </a:p>
          <a:p>
            <a:pPr>
              <a:buNone/>
            </a:pPr>
            <a:r>
              <a:rPr lang="en-US" sz="1800" b="1" dirty="0" smtClean="0">
                <a:solidFill>
                  <a:schemeClr val="bg1"/>
                </a:solidFill>
                <a:latin typeface="Arial Black" pitchFamily="34" charset="0"/>
              </a:rPr>
              <a:t>the external face of a finite element brick. The</a:t>
            </a:r>
          </a:p>
          <a:p>
            <a:pPr>
              <a:buNone/>
            </a:pPr>
            <a:r>
              <a:rPr lang="en-US" sz="1800" b="1" dirty="0" smtClean="0">
                <a:solidFill>
                  <a:schemeClr val="bg1"/>
                </a:solidFill>
                <a:latin typeface="Arial Black" pitchFamily="34" charset="0"/>
              </a:rPr>
              <a:t>bricks are the building blocks of the model of </a:t>
            </a:r>
          </a:p>
          <a:p>
            <a:pPr>
              <a:buNone/>
            </a:pPr>
            <a:r>
              <a:rPr lang="en-US" sz="1800" b="1" dirty="0" smtClean="0">
                <a:solidFill>
                  <a:schemeClr val="bg1"/>
                </a:solidFill>
                <a:latin typeface="Arial Black" pitchFamily="34" charset="0"/>
              </a:rPr>
              <a:t>the sabot round. Depending on the details </a:t>
            </a:r>
          </a:p>
          <a:p>
            <a:pPr>
              <a:buNone/>
            </a:pPr>
            <a:r>
              <a:rPr lang="en-US" sz="1800" b="1" dirty="0" smtClean="0">
                <a:solidFill>
                  <a:schemeClr val="bg1"/>
                </a:solidFill>
                <a:latin typeface="Arial Black" pitchFamily="34" charset="0"/>
              </a:rPr>
              <a:t>required in the simulations, the sabot round </a:t>
            </a:r>
          </a:p>
          <a:p>
            <a:pPr>
              <a:buNone/>
            </a:pPr>
            <a:r>
              <a:rPr lang="en-US" sz="1800" b="1" dirty="0" smtClean="0">
                <a:solidFill>
                  <a:schemeClr val="bg1"/>
                </a:solidFill>
                <a:latin typeface="Arial Black" pitchFamily="34" charset="0"/>
              </a:rPr>
              <a:t>model can be divided into thousands of these bricks by computer.</a:t>
            </a:r>
          </a:p>
          <a:p>
            <a:pPr>
              <a:buFont typeface="Wingdings" pitchFamily="2" charset="2"/>
              <a:buChar char="Ø"/>
            </a:pPr>
            <a:endParaRPr lang="en-US" sz="1800" b="1" dirty="0">
              <a:solidFill>
                <a:schemeClr val="bg1"/>
              </a:solidFill>
              <a:latin typeface="Arial Black" pitchFamily="34" charset="0"/>
            </a:endParaRPr>
          </a:p>
        </p:txBody>
      </p:sp>
      <p:sp>
        <p:nvSpPr>
          <p:cNvPr id="5" name="Rectangle 4"/>
          <p:cNvSpPr/>
          <p:nvPr/>
        </p:nvSpPr>
        <p:spPr>
          <a:xfrm>
            <a:off x="6553200" y="5410200"/>
            <a:ext cx="2590800" cy="609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latin typeface="Arial Black" pitchFamily="34" charset="0"/>
              </a:rPr>
              <a:t>Figure 3. Model of sabot petal separation, courtesy of ARL</a:t>
            </a:r>
            <a:endParaRPr lang="en-US" sz="1200" b="1" dirty="0">
              <a:solidFill>
                <a:schemeClr val="bg1"/>
              </a:solidFill>
              <a:latin typeface="Arial Black" pitchFamily="34" charset="0"/>
            </a:endParaRPr>
          </a:p>
        </p:txBody>
      </p:sp>
      <p:pic>
        <p:nvPicPr>
          <p:cNvPr id="6" name="Picture 5" descr="petal.png"/>
          <p:cNvPicPr>
            <a:picLocks noChangeAspect="1"/>
          </p:cNvPicPr>
          <p:nvPr/>
        </p:nvPicPr>
        <p:blipFill>
          <a:blip r:embed="rId2"/>
          <a:stretch>
            <a:fillRect/>
          </a:stretch>
        </p:blipFill>
        <p:spPr>
          <a:xfrm>
            <a:off x="6553200" y="3429000"/>
            <a:ext cx="2590800" cy="199072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chemeClr val="bg1"/>
                </a:solidFill>
                <a:latin typeface="Arial Black" pitchFamily="34" charset="0"/>
              </a:rPr>
              <a:t>THE MODEL</a:t>
            </a:r>
            <a:endParaRPr lang="en-US" dirty="0">
              <a:solidFill>
                <a:schemeClr val="bg1"/>
              </a:solidFill>
              <a:latin typeface="Arial Black" pitchFamily="34" charset="0"/>
            </a:endParaRPr>
          </a:p>
        </p:txBody>
      </p:sp>
      <p:sp>
        <p:nvSpPr>
          <p:cNvPr id="3" name="Content Placeholder 2"/>
          <p:cNvSpPr>
            <a:spLocks noGrp="1"/>
          </p:cNvSpPr>
          <p:nvPr>
            <p:ph idx="1"/>
          </p:nvPr>
        </p:nvSpPr>
        <p:spPr>
          <a:xfrm>
            <a:off x="0" y="914400"/>
            <a:ext cx="9144000" cy="5943600"/>
          </a:xfrm>
        </p:spPr>
        <p:txBody>
          <a:bodyPr>
            <a:normAutofit fontScale="92500" lnSpcReduction="10000"/>
          </a:bodyPr>
          <a:lstStyle/>
          <a:p>
            <a:pPr>
              <a:buNone/>
            </a:pPr>
            <a:r>
              <a:rPr lang="en-US" sz="2000" b="1" dirty="0" smtClean="0">
                <a:solidFill>
                  <a:schemeClr val="bg1"/>
                </a:solidFill>
                <a:latin typeface="Arial Black" pitchFamily="34" charset="0"/>
              </a:rPr>
              <a:t>In the milliseconds after the explosion which propels the sabot</a:t>
            </a:r>
          </a:p>
          <a:p>
            <a:pPr>
              <a:buNone/>
            </a:pPr>
            <a:r>
              <a:rPr lang="en-US" sz="2000" b="1" dirty="0" smtClean="0">
                <a:solidFill>
                  <a:schemeClr val="bg1"/>
                </a:solidFill>
                <a:latin typeface="Arial Black" pitchFamily="34" charset="0"/>
              </a:rPr>
              <a:t>round out the tube of the tank cannon, the round is subject to</a:t>
            </a:r>
          </a:p>
          <a:p>
            <a:pPr>
              <a:buNone/>
            </a:pPr>
            <a:r>
              <a:rPr lang="en-US" sz="2000" b="1" dirty="0" smtClean="0">
                <a:solidFill>
                  <a:schemeClr val="bg1"/>
                </a:solidFill>
                <a:latin typeface="Arial Black" pitchFamily="34" charset="0"/>
              </a:rPr>
              <a:t>intense heat and pressure. In order to model the influence of</a:t>
            </a:r>
          </a:p>
          <a:p>
            <a:pPr>
              <a:buNone/>
            </a:pPr>
            <a:r>
              <a:rPr lang="en-US" sz="2000" b="1" dirty="0" smtClean="0">
                <a:solidFill>
                  <a:schemeClr val="bg1"/>
                </a:solidFill>
                <a:latin typeface="Arial Black" pitchFamily="34" charset="0"/>
              </a:rPr>
              <a:t>the heat and fluid pressure on the flight dynamics of the</a:t>
            </a:r>
          </a:p>
          <a:p>
            <a:pPr>
              <a:buNone/>
            </a:pPr>
            <a:r>
              <a:rPr lang="en-US" sz="2000" b="1" dirty="0" smtClean="0">
                <a:solidFill>
                  <a:schemeClr val="bg1"/>
                </a:solidFill>
                <a:latin typeface="Arial Black" pitchFamily="34" charset="0"/>
              </a:rPr>
              <a:t>projectile, millions of computations are performed in the</a:t>
            </a:r>
          </a:p>
          <a:p>
            <a:pPr>
              <a:buNone/>
            </a:pPr>
            <a:r>
              <a:rPr lang="en-US" sz="2000" b="1" dirty="0" smtClean="0">
                <a:solidFill>
                  <a:schemeClr val="bg1"/>
                </a:solidFill>
                <a:latin typeface="Arial Black" pitchFamily="34" charset="0"/>
              </a:rPr>
              <a:t>process of the computer simulation. The effects of heat and</a:t>
            </a:r>
          </a:p>
          <a:p>
            <a:pPr>
              <a:buNone/>
            </a:pPr>
            <a:r>
              <a:rPr lang="en-US" sz="2000" b="1" dirty="0" smtClean="0">
                <a:solidFill>
                  <a:schemeClr val="bg1"/>
                </a:solidFill>
                <a:latin typeface="Arial Black" pitchFamily="34" charset="0"/>
              </a:rPr>
              <a:t>pressure on the blocks are simulated using vectors.</a:t>
            </a:r>
          </a:p>
          <a:p>
            <a:pPr>
              <a:buFont typeface="Arial" pitchFamily="34" charset="0"/>
              <a:buChar char="•"/>
            </a:pPr>
            <a:r>
              <a:rPr lang="en-US" sz="2000" dirty="0" smtClean="0">
                <a:solidFill>
                  <a:schemeClr val="bg1"/>
                </a:solidFill>
                <a:latin typeface="Arial Black" pitchFamily="34" charset="0"/>
              </a:rPr>
              <a:t>The pressure field affecting the sabot round is modeled with a vector-valued function. As an example, the function </a:t>
            </a:r>
          </a:p>
          <a:p>
            <a:pPr>
              <a:buNone/>
            </a:pPr>
            <a:r>
              <a:rPr lang="en-US" sz="2000" dirty="0" smtClean="0">
                <a:solidFill>
                  <a:schemeClr val="bg1"/>
                </a:solidFill>
                <a:latin typeface="Arial Black" pitchFamily="34" charset="0"/>
              </a:rPr>
              <a:t>	p(</a:t>
            </a:r>
            <a:r>
              <a:rPr lang="en-US" sz="2000" dirty="0" err="1" smtClean="0">
                <a:solidFill>
                  <a:schemeClr val="bg1"/>
                </a:solidFill>
                <a:latin typeface="Arial Black" pitchFamily="34" charset="0"/>
              </a:rPr>
              <a:t>x,y</a:t>
            </a:r>
            <a:r>
              <a:rPr lang="en-US" sz="2000" dirty="0" smtClean="0">
                <a:solidFill>
                  <a:schemeClr val="bg1"/>
                </a:solidFill>
                <a:latin typeface="Arial Black" pitchFamily="34" charset="0"/>
              </a:rPr>
              <a:t>, z) = p1 ( </a:t>
            </a:r>
            <a:r>
              <a:rPr lang="en-US" sz="2000" dirty="0" err="1" smtClean="0">
                <a:solidFill>
                  <a:schemeClr val="bg1"/>
                </a:solidFill>
                <a:latin typeface="Arial Black" pitchFamily="34" charset="0"/>
              </a:rPr>
              <a:t>x,y,z</a:t>
            </a:r>
            <a:r>
              <a:rPr lang="en-US" sz="2000" dirty="0" smtClean="0">
                <a:solidFill>
                  <a:schemeClr val="bg1"/>
                </a:solidFill>
                <a:latin typeface="Arial Black" pitchFamily="34" charset="0"/>
              </a:rPr>
              <a:t> )i+p2 (</a:t>
            </a:r>
            <a:r>
              <a:rPr lang="en-US" sz="2000" dirty="0" err="1" smtClean="0">
                <a:solidFill>
                  <a:schemeClr val="bg1"/>
                </a:solidFill>
                <a:latin typeface="Arial Black" pitchFamily="34" charset="0"/>
              </a:rPr>
              <a:t>x,y,z</a:t>
            </a:r>
            <a:r>
              <a:rPr lang="en-US" sz="2000" dirty="0" smtClean="0">
                <a:solidFill>
                  <a:schemeClr val="bg1"/>
                </a:solidFill>
                <a:latin typeface="Arial Black" pitchFamily="34" charset="0"/>
              </a:rPr>
              <a:t>) j+p1 (</a:t>
            </a:r>
            <a:r>
              <a:rPr lang="en-US" sz="2000" dirty="0" err="1" smtClean="0">
                <a:solidFill>
                  <a:schemeClr val="bg1"/>
                </a:solidFill>
                <a:latin typeface="Arial Black" pitchFamily="34" charset="0"/>
              </a:rPr>
              <a:t>x,y,z</a:t>
            </a:r>
            <a:r>
              <a:rPr lang="en-US" sz="2000" dirty="0" smtClean="0">
                <a:solidFill>
                  <a:schemeClr val="bg1"/>
                </a:solidFill>
                <a:latin typeface="Arial Black" pitchFamily="34" charset="0"/>
              </a:rPr>
              <a:t>)k </a:t>
            </a:r>
          </a:p>
          <a:p>
            <a:pPr>
              <a:buNone/>
            </a:pPr>
            <a:r>
              <a:rPr lang="en-US" sz="2000" dirty="0" smtClean="0">
                <a:solidFill>
                  <a:schemeClr val="bg1"/>
                </a:solidFill>
                <a:latin typeface="Arial Black" pitchFamily="34" charset="0"/>
              </a:rPr>
              <a:t>	represents the pressure field that exists in the gun tube. The component of the pressure in the x, y and z directions are p1, p2 and p3, respectively. To be specific with an example, suppose p(</a:t>
            </a:r>
            <a:r>
              <a:rPr lang="en-US" sz="2000" dirty="0" err="1" smtClean="0">
                <a:solidFill>
                  <a:schemeClr val="bg1"/>
                </a:solidFill>
                <a:latin typeface="Arial Black" pitchFamily="34" charset="0"/>
              </a:rPr>
              <a:t>x,y,z</a:t>
            </a:r>
            <a:r>
              <a:rPr lang="en-US" sz="2000" dirty="0" smtClean="0">
                <a:solidFill>
                  <a:schemeClr val="bg1"/>
                </a:solidFill>
                <a:latin typeface="Arial Black" pitchFamily="34" charset="0"/>
              </a:rPr>
              <a:t>) = 2xy </a:t>
            </a:r>
            <a:r>
              <a:rPr lang="en-US" sz="2000" dirty="0" err="1" smtClean="0">
                <a:solidFill>
                  <a:schemeClr val="bg1"/>
                </a:solidFill>
                <a:latin typeface="Arial Black" pitchFamily="34" charset="0"/>
              </a:rPr>
              <a:t>i</a:t>
            </a:r>
            <a:r>
              <a:rPr lang="en-US" sz="2000" dirty="0" smtClean="0">
                <a:solidFill>
                  <a:schemeClr val="bg1"/>
                </a:solidFill>
                <a:latin typeface="Arial Black" pitchFamily="34" charset="0"/>
              </a:rPr>
              <a:t> + </a:t>
            </a:r>
            <a:r>
              <a:rPr lang="en-US" sz="2000" dirty="0" err="1" smtClean="0">
                <a:solidFill>
                  <a:schemeClr val="bg1"/>
                </a:solidFill>
                <a:latin typeface="Arial Black" pitchFamily="34" charset="0"/>
              </a:rPr>
              <a:t>xz</a:t>
            </a:r>
            <a:r>
              <a:rPr lang="en-US" sz="2000" dirty="0" smtClean="0">
                <a:solidFill>
                  <a:schemeClr val="bg1"/>
                </a:solidFill>
                <a:latin typeface="Arial Black" pitchFamily="34" charset="0"/>
              </a:rPr>
              <a:t> j + 3y k is the pressure field function. Then the pressure in the tube at the point A(1,2,3) would be p(</a:t>
            </a:r>
            <a:r>
              <a:rPr lang="en-US" sz="2000" dirty="0" err="1" smtClean="0">
                <a:solidFill>
                  <a:schemeClr val="bg1"/>
                </a:solidFill>
                <a:latin typeface="Arial Black" pitchFamily="34" charset="0"/>
              </a:rPr>
              <a:t>x,y,z</a:t>
            </a:r>
            <a:r>
              <a:rPr lang="en-US" sz="2000" dirty="0" smtClean="0">
                <a:solidFill>
                  <a:schemeClr val="bg1"/>
                </a:solidFill>
                <a:latin typeface="Arial Black" pitchFamily="34" charset="0"/>
              </a:rPr>
              <a:t>) = 4 </a:t>
            </a:r>
            <a:r>
              <a:rPr lang="en-US" sz="2000" dirty="0" err="1" smtClean="0">
                <a:solidFill>
                  <a:schemeClr val="bg1"/>
                </a:solidFill>
                <a:latin typeface="Arial Black" pitchFamily="34" charset="0"/>
              </a:rPr>
              <a:t>i</a:t>
            </a:r>
            <a:r>
              <a:rPr lang="en-US" sz="2000" dirty="0" smtClean="0">
                <a:solidFill>
                  <a:schemeClr val="bg1"/>
                </a:solidFill>
                <a:latin typeface="Arial Black" pitchFamily="34" charset="0"/>
              </a:rPr>
              <a:t> + 3 j + 5k . Obviously, this pressure field has an influence on the motion of the projectile. With mathematical models of the pressure influence, engineers can determine the flight characteristics of the penetrator. </a:t>
            </a:r>
            <a:endParaRPr lang="en-US" sz="2000" b="1" dirty="0" smtClean="0">
              <a:solidFill>
                <a:schemeClr val="bg1"/>
              </a:solidFill>
              <a:latin typeface="Arial Black" pitchFamily="34" charset="0"/>
            </a:endParaRPr>
          </a:p>
          <a:p>
            <a:pPr>
              <a:buNone/>
            </a:pPr>
            <a:endParaRPr lang="en-US" sz="2000" b="1" dirty="0">
              <a:solidFill>
                <a:schemeClr val="bg1"/>
              </a:solidFill>
              <a:latin typeface="Arial Black"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Font typeface="Wingdings" pitchFamily="2" charset="2"/>
              <a:buChar char="Ø"/>
            </a:pPr>
            <a:r>
              <a:rPr lang="en-US" sz="2000" b="1" dirty="0" smtClean="0">
                <a:solidFill>
                  <a:schemeClr val="bg1"/>
                </a:solidFill>
                <a:latin typeface="Arial Black" pitchFamily="34" charset="0"/>
              </a:rPr>
              <a:t>One mathematical tool used to model the influence of the pressure field on the sabot round is to apply the dot product operation. By calculating the dot product of the pressure field with a unit vector normal to the surface of the projectile, we can pinpoint the pressure at that point on the sabot round. Figure 5 is a vector representation of the dot product computation. Prior to doing that calculation, we review the process of finding a unit vector normal to a surface and the process of evaluating the dot product.</a:t>
            </a:r>
          </a:p>
          <a:p>
            <a:pPr>
              <a:buFont typeface="Wingdings" pitchFamily="2" charset="2"/>
              <a:buChar char="Ø"/>
            </a:pPr>
            <a:r>
              <a:rPr lang="en-US" sz="1800" dirty="0" smtClean="0">
                <a:solidFill>
                  <a:schemeClr val="bg1"/>
                </a:solidFill>
                <a:latin typeface="Arial Black" pitchFamily="34" charset="0"/>
              </a:rPr>
              <a:t>Let's begin by working toward finding the </a:t>
            </a:r>
          </a:p>
          <a:p>
            <a:pPr>
              <a:buNone/>
            </a:pPr>
            <a:r>
              <a:rPr lang="en-US" sz="1800" dirty="0" smtClean="0">
                <a:solidFill>
                  <a:schemeClr val="bg1"/>
                </a:solidFill>
                <a:latin typeface="Arial Black" pitchFamily="34" charset="0"/>
              </a:rPr>
              <a:t>vector normal to the surface of the projectile. </a:t>
            </a:r>
          </a:p>
          <a:p>
            <a:pPr>
              <a:buNone/>
            </a:pPr>
            <a:r>
              <a:rPr lang="en-US" sz="1800" dirty="0" smtClean="0">
                <a:solidFill>
                  <a:schemeClr val="bg1"/>
                </a:solidFill>
                <a:latin typeface="Arial Black" pitchFamily="34" charset="0"/>
              </a:rPr>
              <a:t>Before we do the three-dimensional problem, we </a:t>
            </a:r>
          </a:p>
          <a:p>
            <a:pPr>
              <a:buNone/>
            </a:pPr>
            <a:r>
              <a:rPr lang="en-US" sz="1800" dirty="0" smtClean="0">
                <a:solidFill>
                  <a:schemeClr val="bg1"/>
                </a:solidFill>
                <a:latin typeface="Arial Black" pitchFamily="34" charset="0"/>
              </a:rPr>
              <a:t>start with the simplest two-dimensional </a:t>
            </a:r>
          </a:p>
          <a:p>
            <a:pPr>
              <a:buNone/>
            </a:pPr>
            <a:r>
              <a:rPr lang="en-US" sz="1800" dirty="0" smtClean="0">
                <a:solidFill>
                  <a:schemeClr val="bg1"/>
                </a:solidFill>
                <a:latin typeface="Arial Black" pitchFamily="34" charset="0"/>
              </a:rPr>
              <a:t>case: finding the normal vector to a line. </a:t>
            </a:r>
          </a:p>
          <a:p>
            <a:pPr>
              <a:buNone/>
            </a:pPr>
            <a:r>
              <a:rPr lang="en-US" sz="1800" dirty="0" smtClean="0">
                <a:solidFill>
                  <a:schemeClr val="bg1"/>
                </a:solidFill>
                <a:latin typeface="Arial Black" pitchFamily="34" charset="0"/>
              </a:rPr>
              <a:t>One representation of a line </a:t>
            </a:r>
            <a:r>
              <a:rPr lang="en-US" sz="1800" i="1" dirty="0" smtClean="0">
                <a:solidFill>
                  <a:schemeClr val="bg1"/>
                </a:solidFill>
                <a:latin typeface="Arial Black" pitchFamily="34" charset="0"/>
              </a:rPr>
              <a:t>l</a:t>
            </a:r>
            <a:r>
              <a:rPr lang="en-US" sz="1800" dirty="0" smtClean="0">
                <a:solidFill>
                  <a:schemeClr val="bg1"/>
                </a:solidFill>
                <a:latin typeface="Arial Black" pitchFamily="34" charset="0"/>
              </a:rPr>
              <a:t>1 is the</a:t>
            </a:r>
          </a:p>
          <a:p>
            <a:pPr>
              <a:buNone/>
            </a:pPr>
            <a:r>
              <a:rPr lang="en-US" sz="1800" dirty="0" smtClean="0">
                <a:solidFill>
                  <a:schemeClr val="bg1"/>
                </a:solidFill>
                <a:latin typeface="Arial Black" pitchFamily="34" charset="0"/>
              </a:rPr>
              <a:t> equation ax + by + c = 0 . Recall the slope </a:t>
            </a:r>
          </a:p>
          <a:p>
            <a:pPr>
              <a:buNone/>
            </a:pPr>
            <a:r>
              <a:rPr lang="en-US" sz="1800" dirty="0" smtClean="0">
                <a:solidFill>
                  <a:schemeClr val="bg1"/>
                </a:solidFill>
                <a:latin typeface="Arial Black" pitchFamily="34" charset="0"/>
              </a:rPr>
              <a:t>intercept form of the equation of the line, y = -a/b(x)-c/b. </a:t>
            </a:r>
          </a:p>
          <a:p>
            <a:pPr>
              <a:buNone/>
            </a:pPr>
            <a:r>
              <a:rPr lang="en-US" sz="1800" dirty="0" smtClean="0">
                <a:solidFill>
                  <a:schemeClr val="bg1"/>
                </a:solidFill>
                <a:latin typeface="Arial Black" pitchFamily="34" charset="0"/>
              </a:rPr>
              <a:t>From  this form we see that the slope m1 of l1 is m1 = -a/b . </a:t>
            </a:r>
          </a:p>
          <a:p>
            <a:pPr>
              <a:buNone/>
            </a:pPr>
            <a:r>
              <a:rPr lang="en-US" sz="1800" dirty="0" smtClean="0">
                <a:solidFill>
                  <a:schemeClr val="bg1"/>
                </a:solidFill>
                <a:latin typeface="Arial Black" pitchFamily="34" charset="0"/>
              </a:rPr>
              <a:t>A second line, perpendicular to  </a:t>
            </a:r>
            <a:r>
              <a:rPr lang="en-US" sz="1800" i="1" dirty="0" smtClean="0">
                <a:solidFill>
                  <a:schemeClr val="bg1"/>
                </a:solidFill>
                <a:latin typeface="Arial Black" pitchFamily="34" charset="0"/>
              </a:rPr>
              <a:t>l</a:t>
            </a:r>
            <a:r>
              <a:rPr lang="en-US" sz="1800" dirty="0" smtClean="0">
                <a:solidFill>
                  <a:schemeClr val="bg1"/>
                </a:solidFill>
                <a:latin typeface="Arial Black" pitchFamily="34" charset="0"/>
              </a:rPr>
              <a:t>1 would have slope m2 =a/b , the</a:t>
            </a:r>
          </a:p>
          <a:p>
            <a:pPr>
              <a:buNone/>
            </a:pPr>
            <a:r>
              <a:rPr lang="en-US" sz="1800" dirty="0" smtClean="0">
                <a:solidFill>
                  <a:schemeClr val="bg1"/>
                </a:solidFill>
                <a:latin typeface="Arial Black" pitchFamily="34" charset="0"/>
              </a:rPr>
              <a:t>negative reciprocal of m1 .</a:t>
            </a:r>
            <a:endParaRPr lang="en-US" sz="1800" b="1" dirty="0">
              <a:solidFill>
                <a:schemeClr val="bg1"/>
              </a:solidFill>
              <a:latin typeface="Arial Black" pitchFamily="34" charset="0"/>
            </a:endParaRPr>
          </a:p>
        </p:txBody>
      </p:sp>
      <p:pic>
        <p:nvPicPr>
          <p:cNvPr id="4" name="Picture 3" descr="dotprod.png"/>
          <p:cNvPicPr>
            <a:picLocks noChangeAspect="1"/>
          </p:cNvPicPr>
          <p:nvPr/>
        </p:nvPicPr>
        <p:blipFill>
          <a:blip r:embed="rId2"/>
          <a:stretch>
            <a:fillRect/>
          </a:stretch>
        </p:blipFill>
        <p:spPr>
          <a:xfrm>
            <a:off x="6677025" y="2819400"/>
            <a:ext cx="2466975" cy="1857375"/>
          </a:xfrm>
          <a:prstGeom prst="rect">
            <a:avLst/>
          </a:prstGeom>
        </p:spPr>
      </p:pic>
      <p:sp>
        <p:nvSpPr>
          <p:cNvPr id="5" name="Rectangle 4"/>
          <p:cNvSpPr/>
          <p:nvPr/>
        </p:nvSpPr>
        <p:spPr>
          <a:xfrm>
            <a:off x="6705600" y="4572000"/>
            <a:ext cx="2438400" cy="609600"/>
          </a:xfrm>
          <a:prstGeom prst="rect">
            <a:avLst/>
          </a:prstGeom>
          <a:solidFill>
            <a:schemeClr val="tx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latin typeface="Arial" pitchFamily="34" charset="0"/>
                <a:cs typeface="Arial" pitchFamily="34" charset="0"/>
              </a:rPr>
              <a:t>Figure 5. Dot product of p and n is the influence of the vector p on the planar surface.</a:t>
            </a:r>
            <a:endParaRPr lang="en-US" sz="1200" b="1" dirty="0">
              <a:solidFill>
                <a:schemeClr val="bg1"/>
              </a:solidFill>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447800"/>
          </a:xfrm>
        </p:spPr>
        <p:txBody>
          <a:bodyPr/>
          <a:lstStyle/>
          <a:p>
            <a:r>
              <a:rPr lang="en-US" dirty="0" smtClean="0">
                <a:solidFill>
                  <a:schemeClr val="bg1"/>
                </a:solidFill>
              </a:rPr>
              <a:t>CONCLUSION</a:t>
            </a:r>
            <a:endParaRPr lang="en-US" dirty="0">
              <a:solidFill>
                <a:schemeClr val="bg1"/>
              </a:solidFill>
            </a:endParaRPr>
          </a:p>
        </p:txBody>
      </p:sp>
      <p:sp>
        <p:nvSpPr>
          <p:cNvPr id="3" name="Content Placeholder 2"/>
          <p:cNvSpPr>
            <a:spLocks noGrp="1"/>
          </p:cNvSpPr>
          <p:nvPr>
            <p:ph idx="1"/>
          </p:nvPr>
        </p:nvSpPr>
        <p:spPr>
          <a:xfrm>
            <a:off x="0" y="1371600"/>
            <a:ext cx="9144000" cy="5486400"/>
          </a:xfrm>
        </p:spPr>
        <p:txBody>
          <a:bodyPr>
            <a:normAutofit/>
          </a:bodyPr>
          <a:lstStyle/>
          <a:p>
            <a:pPr>
              <a:buFont typeface="Wingdings" pitchFamily="2" charset="2"/>
              <a:buChar char="Ø"/>
            </a:pPr>
            <a:r>
              <a:rPr lang="en-US" sz="2100" dirty="0" smtClean="0">
                <a:solidFill>
                  <a:schemeClr val="bg1"/>
                </a:solidFill>
                <a:latin typeface="Arial Black" pitchFamily="34" charset="0"/>
              </a:rPr>
              <a:t>The last exercise and this chapter have demonstrated the applicability of elementary vector calculus operations in understanding modern tank munitions from an engineer’s perspective. Engineers at the Weapons Technology Directorate of the Army Research Laboratory design and test prototype projectiles using sophisticated supercomputing facilities. Vector calculus computations are coded into those computer simulations; programs used to design and evaluate present and proposed penetrators. Cadets and faculty from the United States Military Academy have participated in the research effort in conjunction with the ARL scientists. The success of future weapons development is contingent on the ability of civilian and military researchers to effectively use mathematical tools. </a:t>
            </a:r>
            <a:endParaRPr lang="en-US" sz="2100" dirty="0">
              <a:solidFill>
                <a:schemeClr val="bg1"/>
              </a:solidFill>
              <a:latin typeface="Arial Black"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ittank.jpg"/>
          <p:cNvPicPr>
            <a:picLocks noGrp="1" noChangeAspect="1"/>
          </p:cNvPicPr>
          <p:nvPr>
            <p:ph idx="1"/>
          </p:nvPr>
        </p:nvPicPr>
        <p:blipFill>
          <a:blip r:embed="rId2"/>
          <a:stretch>
            <a:fillRect/>
          </a:stretch>
        </p:blipFill>
        <p:spPr>
          <a:xfrm>
            <a:off x="3790950" y="1454728"/>
            <a:ext cx="4972050" cy="3048000"/>
          </a:xfrm>
        </p:spPr>
      </p:pic>
      <p:sp>
        <p:nvSpPr>
          <p:cNvPr id="5" name="Rectangle 4"/>
          <p:cNvSpPr/>
          <p:nvPr/>
        </p:nvSpPr>
        <p:spPr>
          <a:xfrm>
            <a:off x="152400" y="152401"/>
            <a:ext cx="8610600" cy="6678751"/>
          </a:xfrm>
          <a:prstGeom prst="rect">
            <a:avLst/>
          </a:prstGeom>
        </p:spPr>
        <p:txBody>
          <a:bodyPr wrap="square">
            <a:spAutoFit/>
          </a:bodyPr>
          <a:lstStyle/>
          <a:p>
            <a:pPr algn="ctr"/>
            <a:r>
              <a:rPr lang="en-US" sz="2800" b="1" dirty="0" smtClean="0">
                <a:solidFill>
                  <a:schemeClr val="bg1"/>
                </a:solidFill>
                <a:latin typeface="Arial Black" pitchFamily="34" charset="0"/>
              </a:rPr>
              <a:t>References –</a:t>
            </a:r>
          </a:p>
          <a:p>
            <a:r>
              <a:rPr lang="en-US" sz="2000" b="1" dirty="0" smtClean="0">
                <a:solidFill>
                  <a:schemeClr val="bg1"/>
                </a:solidFill>
                <a:latin typeface="Arial Black" pitchFamily="34" charset="0"/>
              </a:rPr>
              <a:t>The effect of sabot front </a:t>
            </a:r>
            <a:r>
              <a:rPr lang="en-US" sz="2000" b="1" dirty="0" err="1" smtClean="0">
                <a:solidFill>
                  <a:schemeClr val="bg1"/>
                </a:solidFill>
                <a:latin typeface="Arial Black" pitchFamily="34" charset="0"/>
              </a:rPr>
              <a:t>borerider</a:t>
            </a:r>
            <a:r>
              <a:rPr lang="en-US" sz="2000" b="1" dirty="0" smtClean="0">
                <a:solidFill>
                  <a:schemeClr val="bg1"/>
                </a:solidFill>
                <a:latin typeface="Arial Black" pitchFamily="34" charset="0"/>
              </a:rPr>
              <a:t> stiffness on the launch dynamics of fin-stabilized kinetic energy ammunition, P. </a:t>
            </a:r>
            <a:r>
              <a:rPr lang="en-US" sz="2000" b="1" dirty="0" err="1" smtClean="0">
                <a:solidFill>
                  <a:schemeClr val="bg1"/>
                </a:solidFill>
                <a:latin typeface="Arial Black" pitchFamily="34" charset="0"/>
              </a:rPr>
              <a:t>Plostins</a:t>
            </a:r>
            <a:r>
              <a:rPr lang="en-US" sz="2000" b="1" dirty="0" smtClean="0">
                <a:solidFill>
                  <a:schemeClr val="bg1"/>
                </a:solidFill>
                <a:latin typeface="Arial Black" pitchFamily="34" charset="0"/>
              </a:rPr>
              <a:t>, I. </a:t>
            </a:r>
            <a:r>
              <a:rPr lang="en-US" sz="2000" b="1" dirty="0" err="1" smtClean="0">
                <a:solidFill>
                  <a:schemeClr val="bg1"/>
                </a:solidFill>
                <a:latin typeface="Arial Black" pitchFamily="34" charset="0"/>
              </a:rPr>
              <a:t>Celmins</a:t>
            </a:r>
            <a:r>
              <a:rPr lang="en-US" sz="2000" b="1" dirty="0" smtClean="0">
                <a:solidFill>
                  <a:schemeClr val="bg1"/>
                </a:solidFill>
                <a:latin typeface="Arial Black" pitchFamily="34" charset="0"/>
              </a:rPr>
              <a:t>,</a:t>
            </a:r>
          </a:p>
          <a:p>
            <a:r>
              <a:rPr lang="en-US" sz="2000" b="1" dirty="0" smtClean="0">
                <a:solidFill>
                  <a:schemeClr val="bg1"/>
                </a:solidFill>
                <a:latin typeface="Arial Black" pitchFamily="34" charset="0"/>
              </a:rPr>
              <a:t>and J. Bornstein, </a:t>
            </a:r>
          </a:p>
          <a:p>
            <a:r>
              <a:rPr lang="en-US" sz="2000" b="1" dirty="0" smtClean="0">
                <a:solidFill>
                  <a:schemeClr val="bg1"/>
                </a:solidFill>
                <a:latin typeface="Arial Black" pitchFamily="34" charset="0"/>
              </a:rPr>
              <a:t>AIAA 28th Aerospace </a:t>
            </a:r>
          </a:p>
          <a:p>
            <a:r>
              <a:rPr lang="en-US" sz="2000" b="1" dirty="0" smtClean="0">
                <a:solidFill>
                  <a:schemeClr val="bg1"/>
                </a:solidFill>
                <a:latin typeface="Arial Black" pitchFamily="34" charset="0"/>
              </a:rPr>
              <a:t>Sciences Meeting, </a:t>
            </a:r>
          </a:p>
          <a:p>
            <a:r>
              <a:rPr lang="en-US" sz="2000" b="1" dirty="0" smtClean="0">
                <a:solidFill>
                  <a:schemeClr val="bg1"/>
                </a:solidFill>
                <a:latin typeface="Arial Black" pitchFamily="34" charset="0"/>
              </a:rPr>
              <a:t>January 8-11, 1990, `</a:t>
            </a:r>
          </a:p>
          <a:p>
            <a:r>
              <a:rPr lang="en-US" sz="2000" b="1" dirty="0" smtClean="0">
                <a:solidFill>
                  <a:schemeClr val="bg1"/>
                </a:solidFill>
                <a:latin typeface="Arial Black" pitchFamily="34" charset="0"/>
              </a:rPr>
              <a:t>Reno, Nevada. </a:t>
            </a:r>
          </a:p>
          <a:p>
            <a:r>
              <a:rPr lang="en-US" sz="2000" b="1" dirty="0" smtClean="0">
                <a:solidFill>
                  <a:schemeClr val="bg1"/>
                </a:solidFill>
                <a:latin typeface="Arial Black" pitchFamily="34" charset="0"/>
              </a:rPr>
              <a:t>DYNA-3D, </a:t>
            </a:r>
          </a:p>
          <a:p>
            <a:r>
              <a:rPr lang="en-US" sz="2000" b="1" dirty="0" smtClean="0">
                <a:solidFill>
                  <a:schemeClr val="bg1"/>
                </a:solidFill>
                <a:latin typeface="Arial Black" pitchFamily="34" charset="0"/>
              </a:rPr>
              <a:t>A non-linear, explicit,</a:t>
            </a:r>
          </a:p>
          <a:p>
            <a:r>
              <a:rPr lang="en-US" sz="2000" b="1" dirty="0" smtClean="0">
                <a:solidFill>
                  <a:schemeClr val="bg1"/>
                </a:solidFill>
                <a:latin typeface="Arial Black" pitchFamily="34" charset="0"/>
              </a:rPr>
              <a:t>three-dimensional </a:t>
            </a:r>
          </a:p>
          <a:p>
            <a:r>
              <a:rPr lang="en-US" sz="2000" b="1" dirty="0" smtClean="0">
                <a:solidFill>
                  <a:schemeClr val="bg1"/>
                </a:solidFill>
                <a:latin typeface="Arial Black" pitchFamily="34" charset="0"/>
              </a:rPr>
              <a:t>finite element code </a:t>
            </a:r>
          </a:p>
          <a:p>
            <a:r>
              <a:rPr lang="en-US" sz="2000" b="1" dirty="0" smtClean="0">
                <a:solidFill>
                  <a:schemeClr val="bg1"/>
                </a:solidFill>
                <a:latin typeface="Arial Black" pitchFamily="34" charset="0"/>
              </a:rPr>
              <a:t>for solid and structural </a:t>
            </a:r>
          </a:p>
          <a:p>
            <a:r>
              <a:rPr lang="en-US" sz="2000" b="1" dirty="0" smtClean="0">
                <a:solidFill>
                  <a:schemeClr val="bg1"/>
                </a:solidFill>
                <a:latin typeface="Arial Black" pitchFamily="34" charset="0"/>
              </a:rPr>
              <a:t>mechanics – User Manual, R.G. </a:t>
            </a:r>
            <a:r>
              <a:rPr lang="en-US" sz="2000" b="1" dirty="0" err="1" smtClean="0">
                <a:solidFill>
                  <a:schemeClr val="bg1"/>
                </a:solidFill>
                <a:latin typeface="Arial Black" pitchFamily="34" charset="0"/>
              </a:rPr>
              <a:t>Whirley</a:t>
            </a:r>
            <a:r>
              <a:rPr lang="en-US" sz="2000" b="1" dirty="0" smtClean="0">
                <a:solidFill>
                  <a:schemeClr val="bg1"/>
                </a:solidFill>
                <a:latin typeface="Arial Black" pitchFamily="34" charset="0"/>
              </a:rPr>
              <a:t>, UCRL-MA-107254, Lawrence Livermore National Laboratory, 1991. Calculus, 2nd Ed., R. Finney and </a:t>
            </a:r>
            <a:r>
              <a:rPr lang="en-US" sz="2000" b="1" dirty="0" err="1" smtClean="0">
                <a:solidFill>
                  <a:schemeClr val="bg1"/>
                </a:solidFill>
                <a:latin typeface="Arial Black" pitchFamily="34" charset="0"/>
              </a:rPr>
              <a:t>G.Thomas</a:t>
            </a:r>
            <a:r>
              <a:rPr lang="en-US" sz="2000" b="1" dirty="0" smtClean="0">
                <a:solidFill>
                  <a:schemeClr val="bg1"/>
                </a:solidFill>
                <a:latin typeface="Arial Black" pitchFamily="34" charset="0"/>
              </a:rPr>
              <a:t>, Addison-Wesley, New York, 1994. </a:t>
            </a:r>
            <a:r>
              <a:rPr lang="en-US" sz="2000" b="1" dirty="0">
                <a:solidFill>
                  <a:schemeClr val="bg1"/>
                </a:solidFill>
                <a:latin typeface="Arial Black" pitchFamily="34" charset="0"/>
              </a:rPr>
              <a:t>https://www.westpoint.edu/sites/default/files/inline-images/academics/academic_departments/mathematical_sciences/Math/C4.pdf</a:t>
            </a:r>
            <a:endParaRPr lang="en-US" sz="2000" b="1" dirty="0">
              <a:solidFill>
                <a:schemeClr val="bg1"/>
              </a:solidFill>
              <a:latin typeface="Arial Black"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918855"/>
            <a:ext cx="8077200" cy="1143000"/>
          </a:xfrm>
        </p:spPr>
        <p:txBody>
          <a:bodyPr>
            <a:noAutofit/>
          </a:bodyPr>
          <a:lstStyle/>
          <a:p>
            <a:r>
              <a:rPr lang="en-US" sz="4400" dirty="0" smtClean="0">
                <a:solidFill>
                  <a:schemeClr val="bg1"/>
                </a:solidFill>
                <a:latin typeface="Arial Black" pitchFamily="34" charset="0"/>
              </a:rPr>
              <a:t/>
            </a:r>
            <a:br>
              <a:rPr lang="en-US" sz="4400" dirty="0" smtClean="0">
                <a:solidFill>
                  <a:schemeClr val="bg1"/>
                </a:solidFill>
                <a:latin typeface="Arial Black" pitchFamily="34" charset="0"/>
              </a:rPr>
            </a:br>
            <a:r>
              <a:rPr lang="en-US" sz="4400" dirty="0" smtClean="0">
                <a:solidFill>
                  <a:schemeClr val="bg1"/>
                </a:solidFill>
                <a:latin typeface="Arial Black" pitchFamily="34" charset="0"/>
              </a:rPr>
              <a:t>Division-B</a:t>
            </a:r>
            <a:br>
              <a:rPr lang="en-US" sz="4400" dirty="0" smtClean="0">
                <a:solidFill>
                  <a:schemeClr val="bg1"/>
                </a:solidFill>
                <a:latin typeface="Arial Black" pitchFamily="34" charset="0"/>
              </a:rPr>
            </a:br>
            <a:r>
              <a:rPr lang="en-US" sz="4400" dirty="0" smtClean="0">
                <a:solidFill>
                  <a:schemeClr val="bg1"/>
                </a:solidFill>
                <a:latin typeface="Arial Black" pitchFamily="34" charset="0"/>
              </a:rPr>
              <a:t/>
            </a:r>
            <a:br>
              <a:rPr lang="en-US" sz="4400" dirty="0" smtClean="0">
                <a:solidFill>
                  <a:schemeClr val="bg1"/>
                </a:solidFill>
                <a:latin typeface="Arial Black" pitchFamily="34" charset="0"/>
              </a:rPr>
            </a:br>
            <a:r>
              <a:rPr lang="en-US" sz="3200" dirty="0" smtClean="0">
                <a:solidFill>
                  <a:schemeClr val="bg1"/>
                </a:solidFill>
                <a:latin typeface="Arial Black" pitchFamily="34" charset="0"/>
              </a:rPr>
              <a:t>         </a:t>
            </a:r>
            <a:br>
              <a:rPr lang="en-US" sz="3200" dirty="0" smtClean="0">
                <a:solidFill>
                  <a:schemeClr val="bg1"/>
                </a:solidFill>
                <a:latin typeface="Arial Black" pitchFamily="34" charset="0"/>
              </a:rPr>
            </a:br>
            <a:endParaRPr lang="en-US" sz="3200" dirty="0">
              <a:solidFill>
                <a:schemeClr val="bg1"/>
              </a:solidFill>
              <a:latin typeface="Arial Black" pitchFamily="34" charset="0"/>
            </a:endParaRPr>
          </a:p>
        </p:txBody>
      </p:sp>
      <p:sp>
        <p:nvSpPr>
          <p:cNvPr id="4" name="Rectangle 3"/>
          <p:cNvSpPr/>
          <p:nvPr/>
        </p:nvSpPr>
        <p:spPr>
          <a:xfrm>
            <a:off x="762000" y="221672"/>
            <a:ext cx="7391400" cy="1524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bg1"/>
                </a:solidFill>
                <a:latin typeface="Arial Black" pitchFamily="34" charset="0"/>
              </a:rPr>
              <a:t>THANK YOU!</a:t>
            </a:r>
            <a:endParaRPr lang="en-US" sz="4400" b="1" dirty="0">
              <a:solidFill>
                <a:schemeClr val="bg1"/>
              </a:solidFill>
              <a:latin typeface="Arial Black"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773637159"/>
              </p:ext>
            </p:extLst>
          </p:nvPr>
        </p:nvGraphicFramePr>
        <p:xfrm>
          <a:off x="2425700" y="2490355"/>
          <a:ext cx="4064000" cy="4022667"/>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46600836"/>
                    </a:ext>
                  </a:extLst>
                </a:gridCol>
                <a:gridCol w="2032000">
                  <a:extLst>
                    <a:ext uri="{9D8B030D-6E8A-4147-A177-3AD203B41FA5}">
                      <a16:colId xmlns:a16="http://schemas.microsoft.com/office/drawing/2014/main" val="1071316523"/>
                    </a:ext>
                  </a:extLst>
                </a:gridCol>
              </a:tblGrid>
              <a:tr h="415867">
                <a:tc>
                  <a:txBody>
                    <a:bodyPr/>
                    <a:lstStyle/>
                    <a:p>
                      <a:r>
                        <a:rPr lang="en-US" dirty="0" smtClean="0"/>
                        <a:t>Name</a:t>
                      </a:r>
                      <a:endParaRPr lang="en-US" dirty="0"/>
                    </a:p>
                  </a:txBody>
                  <a:tcPr/>
                </a:tc>
                <a:tc>
                  <a:txBody>
                    <a:bodyPr/>
                    <a:lstStyle/>
                    <a:p>
                      <a:r>
                        <a:rPr lang="en-US" dirty="0" smtClean="0"/>
                        <a:t>Roll</a:t>
                      </a:r>
                      <a:r>
                        <a:rPr lang="en-US" baseline="0" dirty="0" smtClean="0"/>
                        <a:t> No.</a:t>
                      </a:r>
                      <a:endParaRPr lang="en-US" dirty="0"/>
                    </a:p>
                  </a:txBody>
                  <a:tcPr/>
                </a:tc>
                <a:extLst>
                  <a:ext uri="{0D108BD9-81ED-4DB2-BD59-A6C34878D82A}">
                    <a16:rowId xmlns:a16="http://schemas.microsoft.com/office/drawing/2014/main" val="281972652"/>
                  </a:ext>
                </a:extLst>
              </a:tr>
              <a:tr h="370840">
                <a:tc>
                  <a:txBody>
                    <a:bodyPr/>
                    <a:lstStyle/>
                    <a:p>
                      <a:r>
                        <a:rPr lang="en-US" dirty="0" err="1" smtClean="0"/>
                        <a:t>Uddhav</a:t>
                      </a:r>
                      <a:r>
                        <a:rPr lang="en-US" dirty="0" smtClean="0"/>
                        <a:t> </a:t>
                      </a:r>
                      <a:r>
                        <a:rPr lang="en-US" dirty="0" err="1" smtClean="0"/>
                        <a:t>Jadhav</a:t>
                      </a:r>
                      <a:endParaRPr lang="en-US" dirty="0"/>
                    </a:p>
                  </a:txBody>
                  <a:tcPr/>
                </a:tc>
                <a:tc>
                  <a:txBody>
                    <a:bodyPr/>
                    <a:lstStyle/>
                    <a:p>
                      <a:r>
                        <a:rPr lang="en-US" dirty="0" smtClean="0"/>
                        <a:t>91</a:t>
                      </a:r>
                      <a:endParaRPr lang="en-US" dirty="0"/>
                    </a:p>
                  </a:txBody>
                  <a:tcPr/>
                </a:tc>
                <a:extLst>
                  <a:ext uri="{0D108BD9-81ED-4DB2-BD59-A6C34878D82A}">
                    <a16:rowId xmlns:a16="http://schemas.microsoft.com/office/drawing/2014/main" val="1209657143"/>
                  </a:ext>
                </a:extLst>
              </a:tr>
              <a:tr h="370840">
                <a:tc>
                  <a:txBody>
                    <a:bodyPr/>
                    <a:lstStyle/>
                    <a:p>
                      <a:r>
                        <a:rPr lang="en-US" dirty="0" err="1" smtClean="0"/>
                        <a:t>Niranjan</a:t>
                      </a:r>
                      <a:r>
                        <a:rPr lang="en-US" dirty="0" smtClean="0"/>
                        <a:t> </a:t>
                      </a:r>
                      <a:r>
                        <a:rPr lang="en-US" dirty="0" err="1" smtClean="0"/>
                        <a:t>Shevde</a:t>
                      </a:r>
                      <a:endParaRPr lang="en-US" dirty="0"/>
                    </a:p>
                  </a:txBody>
                  <a:tcPr/>
                </a:tc>
                <a:tc>
                  <a:txBody>
                    <a:bodyPr/>
                    <a:lstStyle/>
                    <a:p>
                      <a:r>
                        <a:rPr lang="en-US" dirty="0" smtClean="0"/>
                        <a:t>92</a:t>
                      </a:r>
                      <a:endParaRPr lang="en-US" dirty="0"/>
                    </a:p>
                  </a:txBody>
                  <a:tcPr/>
                </a:tc>
                <a:extLst>
                  <a:ext uri="{0D108BD9-81ED-4DB2-BD59-A6C34878D82A}">
                    <a16:rowId xmlns:a16="http://schemas.microsoft.com/office/drawing/2014/main" val="2412959471"/>
                  </a:ext>
                </a:extLst>
              </a:tr>
              <a:tr h="370840">
                <a:tc>
                  <a:txBody>
                    <a:bodyPr/>
                    <a:lstStyle/>
                    <a:p>
                      <a:r>
                        <a:rPr lang="en-US" dirty="0" smtClean="0"/>
                        <a:t>Pranav </a:t>
                      </a:r>
                      <a:r>
                        <a:rPr lang="en-US" dirty="0" err="1" smtClean="0"/>
                        <a:t>Vaswani</a:t>
                      </a:r>
                      <a:endParaRPr lang="en-US" dirty="0" smtClean="0"/>
                    </a:p>
                  </a:txBody>
                  <a:tcPr/>
                </a:tc>
                <a:tc>
                  <a:txBody>
                    <a:bodyPr/>
                    <a:lstStyle/>
                    <a:p>
                      <a:r>
                        <a:rPr lang="en-US" dirty="0" smtClean="0"/>
                        <a:t>93</a:t>
                      </a:r>
                      <a:endParaRPr lang="en-US" dirty="0"/>
                    </a:p>
                  </a:txBody>
                  <a:tcPr/>
                </a:tc>
                <a:extLst>
                  <a:ext uri="{0D108BD9-81ED-4DB2-BD59-A6C34878D82A}">
                    <a16:rowId xmlns:a16="http://schemas.microsoft.com/office/drawing/2014/main" val="3187097549"/>
                  </a:ext>
                </a:extLst>
              </a:tr>
              <a:tr h="370840">
                <a:tc>
                  <a:txBody>
                    <a:bodyPr/>
                    <a:lstStyle/>
                    <a:p>
                      <a:r>
                        <a:rPr lang="en-US" dirty="0" err="1" smtClean="0"/>
                        <a:t>Bhavya</a:t>
                      </a:r>
                      <a:r>
                        <a:rPr lang="en-US" dirty="0" smtClean="0"/>
                        <a:t> Gupta</a:t>
                      </a:r>
                      <a:endParaRPr lang="en-US" dirty="0"/>
                    </a:p>
                  </a:txBody>
                  <a:tcPr/>
                </a:tc>
                <a:tc>
                  <a:txBody>
                    <a:bodyPr/>
                    <a:lstStyle/>
                    <a:p>
                      <a:r>
                        <a:rPr lang="en-US" dirty="0" smtClean="0"/>
                        <a:t>94</a:t>
                      </a:r>
                      <a:endParaRPr lang="en-US" dirty="0"/>
                    </a:p>
                  </a:txBody>
                  <a:tcPr/>
                </a:tc>
                <a:extLst>
                  <a:ext uri="{0D108BD9-81ED-4DB2-BD59-A6C34878D82A}">
                    <a16:rowId xmlns:a16="http://schemas.microsoft.com/office/drawing/2014/main" val="1759745891"/>
                  </a:ext>
                </a:extLst>
              </a:tr>
              <a:tr h="370840">
                <a:tc>
                  <a:txBody>
                    <a:bodyPr/>
                    <a:lstStyle/>
                    <a:p>
                      <a:r>
                        <a:rPr lang="en-US" dirty="0" err="1" smtClean="0"/>
                        <a:t>Sarthak</a:t>
                      </a:r>
                      <a:r>
                        <a:rPr lang="en-US" dirty="0" smtClean="0"/>
                        <a:t> </a:t>
                      </a:r>
                      <a:r>
                        <a:rPr lang="en-US" dirty="0" err="1" smtClean="0"/>
                        <a:t>Sogani</a:t>
                      </a:r>
                      <a:endParaRPr lang="en-US" dirty="0"/>
                    </a:p>
                  </a:txBody>
                  <a:tcPr/>
                </a:tc>
                <a:tc>
                  <a:txBody>
                    <a:bodyPr/>
                    <a:lstStyle/>
                    <a:p>
                      <a:r>
                        <a:rPr lang="en-US" dirty="0" smtClean="0"/>
                        <a:t>95</a:t>
                      </a:r>
                      <a:endParaRPr lang="en-US" dirty="0"/>
                    </a:p>
                  </a:txBody>
                  <a:tcPr/>
                </a:tc>
                <a:extLst>
                  <a:ext uri="{0D108BD9-81ED-4DB2-BD59-A6C34878D82A}">
                    <a16:rowId xmlns:a16="http://schemas.microsoft.com/office/drawing/2014/main" val="2172962325"/>
                  </a:ext>
                </a:extLst>
              </a:tr>
              <a:tr h="370840">
                <a:tc>
                  <a:txBody>
                    <a:bodyPr/>
                    <a:lstStyle/>
                    <a:p>
                      <a:r>
                        <a:rPr lang="en-US" dirty="0" err="1" smtClean="0"/>
                        <a:t>Aanchal</a:t>
                      </a:r>
                      <a:r>
                        <a:rPr lang="en-US" dirty="0" smtClean="0"/>
                        <a:t> Sharma</a:t>
                      </a:r>
                      <a:endParaRPr lang="en-US" dirty="0"/>
                    </a:p>
                  </a:txBody>
                  <a:tcPr/>
                </a:tc>
                <a:tc>
                  <a:txBody>
                    <a:bodyPr/>
                    <a:lstStyle/>
                    <a:p>
                      <a:r>
                        <a:rPr lang="en-US" dirty="0" smtClean="0"/>
                        <a:t>96</a:t>
                      </a:r>
                      <a:endParaRPr lang="en-US" dirty="0"/>
                    </a:p>
                  </a:txBody>
                  <a:tcPr/>
                </a:tc>
                <a:extLst>
                  <a:ext uri="{0D108BD9-81ED-4DB2-BD59-A6C34878D82A}">
                    <a16:rowId xmlns:a16="http://schemas.microsoft.com/office/drawing/2014/main" val="1544362316"/>
                  </a:ext>
                </a:extLst>
              </a:tr>
              <a:tr h="370840">
                <a:tc>
                  <a:txBody>
                    <a:bodyPr/>
                    <a:lstStyle/>
                    <a:p>
                      <a:r>
                        <a:rPr lang="en-US" dirty="0" err="1" smtClean="0"/>
                        <a:t>Shagun</a:t>
                      </a:r>
                      <a:r>
                        <a:rPr lang="en-US" dirty="0" smtClean="0"/>
                        <a:t> </a:t>
                      </a:r>
                      <a:r>
                        <a:rPr lang="en-US" dirty="0" err="1" smtClean="0"/>
                        <a:t>Alag</a:t>
                      </a:r>
                      <a:r>
                        <a:rPr lang="en-US" dirty="0" smtClean="0"/>
                        <a:t> </a:t>
                      </a:r>
                      <a:endParaRPr lang="en-US" dirty="0"/>
                    </a:p>
                  </a:txBody>
                  <a:tcPr/>
                </a:tc>
                <a:tc>
                  <a:txBody>
                    <a:bodyPr/>
                    <a:lstStyle/>
                    <a:p>
                      <a:r>
                        <a:rPr lang="en-US" dirty="0" smtClean="0"/>
                        <a:t>97</a:t>
                      </a:r>
                      <a:endParaRPr lang="en-US" dirty="0"/>
                    </a:p>
                  </a:txBody>
                  <a:tcPr/>
                </a:tc>
                <a:extLst>
                  <a:ext uri="{0D108BD9-81ED-4DB2-BD59-A6C34878D82A}">
                    <a16:rowId xmlns:a16="http://schemas.microsoft.com/office/drawing/2014/main" val="2238299891"/>
                  </a:ext>
                </a:extLst>
              </a:tr>
              <a:tr h="370840">
                <a:tc>
                  <a:txBody>
                    <a:bodyPr/>
                    <a:lstStyle/>
                    <a:p>
                      <a:r>
                        <a:rPr lang="en-US" dirty="0" smtClean="0"/>
                        <a:t>Aditya Panchal</a:t>
                      </a:r>
                      <a:endParaRPr lang="en-US" dirty="0"/>
                    </a:p>
                  </a:txBody>
                  <a:tcPr/>
                </a:tc>
                <a:tc>
                  <a:txBody>
                    <a:bodyPr/>
                    <a:lstStyle/>
                    <a:p>
                      <a:r>
                        <a:rPr lang="en-US" dirty="0" smtClean="0"/>
                        <a:t>98</a:t>
                      </a:r>
                      <a:endParaRPr lang="en-US" dirty="0"/>
                    </a:p>
                  </a:txBody>
                  <a:tcPr/>
                </a:tc>
                <a:extLst>
                  <a:ext uri="{0D108BD9-81ED-4DB2-BD59-A6C34878D82A}">
                    <a16:rowId xmlns:a16="http://schemas.microsoft.com/office/drawing/2014/main" val="2979671241"/>
                  </a:ext>
                </a:extLst>
              </a:tr>
              <a:tr h="370840">
                <a:tc>
                  <a:txBody>
                    <a:bodyPr/>
                    <a:lstStyle/>
                    <a:p>
                      <a:r>
                        <a:rPr lang="en-US" dirty="0" err="1" smtClean="0"/>
                        <a:t>Akanksha</a:t>
                      </a:r>
                      <a:r>
                        <a:rPr lang="en-US" dirty="0" smtClean="0"/>
                        <a:t> Kulkarni</a:t>
                      </a:r>
                      <a:endParaRPr lang="en-US" dirty="0"/>
                    </a:p>
                  </a:txBody>
                  <a:tcPr/>
                </a:tc>
                <a:tc>
                  <a:txBody>
                    <a:bodyPr/>
                    <a:lstStyle/>
                    <a:p>
                      <a:r>
                        <a:rPr lang="en-US" dirty="0" smtClean="0"/>
                        <a:t>99</a:t>
                      </a:r>
                      <a:endParaRPr lang="en-US" dirty="0"/>
                    </a:p>
                  </a:txBody>
                  <a:tcPr/>
                </a:tc>
                <a:extLst>
                  <a:ext uri="{0D108BD9-81ED-4DB2-BD59-A6C34878D82A}">
                    <a16:rowId xmlns:a16="http://schemas.microsoft.com/office/drawing/2014/main" val="234827017"/>
                  </a:ext>
                </a:extLst>
              </a:tr>
            </a:tbl>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TotalTime>
  <Words>1065</Words>
  <Application>Microsoft Office PowerPoint</Application>
  <PresentationFormat>On-screen Show (4:3)</PresentationFormat>
  <Paragraphs>93</Paragraphs>
  <Slides>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Aparajita</vt:lpstr>
      <vt:lpstr>Arial</vt:lpstr>
      <vt:lpstr>Arial Black</vt:lpstr>
      <vt:lpstr>Book Antiqua</vt:lpstr>
      <vt:lpstr>Lucida Sans</vt:lpstr>
      <vt:lpstr>Wingdings</vt:lpstr>
      <vt:lpstr>Wingdings 2</vt:lpstr>
      <vt:lpstr>Wingdings 3</vt:lpstr>
      <vt:lpstr>Apex</vt:lpstr>
      <vt:lpstr>Use of Calculus in Warfare</vt:lpstr>
      <vt:lpstr>INTRODUCTION</vt:lpstr>
      <vt:lpstr>PowerPoint Presentation</vt:lpstr>
      <vt:lpstr>PowerPoint Presentation</vt:lpstr>
      <vt:lpstr>THE MODEL</vt:lpstr>
      <vt:lpstr>PowerPoint Presentation</vt:lpstr>
      <vt:lpstr>CONCLUSION</vt:lpstr>
      <vt:lpstr>PowerPoint Presentation</vt:lpstr>
      <vt:lpstr> Division-B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 of Calculus in Warfare</dc:title>
  <cp:lastModifiedBy>HP</cp:lastModifiedBy>
  <cp:revision>3</cp:revision>
  <dcterms:modified xsi:type="dcterms:W3CDTF">2022-01-04T16:42:29Z</dcterms:modified>
</cp:coreProperties>
</file>