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Nunito"/>
      <p:regular r:id="rId23"/>
      <p:bold r:id="rId24"/>
      <p:italic r:id="rId25"/>
      <p:boldItalic r:id="rId26"/>
    </p:embeddedFont>
    <p:embeddedFont>
      <p:font typeface="Maven Pro"/>
      <p:regular r:id="rId27"/>
      <p:bold r:id="rId28"/>
    </p:embeddedFont>
    <p:embeddedFont>
      <p:font typeface="Maven Pro Medium"/>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F4F0E0-F1FD-41A3-91C3-2729CCB27587}">
  <a:tblStyle styleId="{6AF4F0E0-F1FD-41A3-91C3-2729CCB2758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avenProMedium-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MavenProMedium-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8c67097c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08c67097c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b81daa3a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b81daa3a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0a64410119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0a64410119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0b81daa3a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0b81daa3a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0b81daa3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0b81daa3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0b81daa3a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10b81daa3a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0b81daa3a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0b81daa3a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a64410119_0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0a64410119_0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08c6d12b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08c6d12b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0b7bc773b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0b7bc773b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b81daa3a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b81daa3a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b8269b568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b8269b568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8c67097c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08c67097c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0a64410119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0a64410119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0a64410119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0a64410119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en.wikipedia.org/wiki/Ammunition" TargetMode="External"/><Relationship Id="rId4" Type="http://schemas.openxmlformats.org/officeDocument/2006/relationships/hyperlink" Target="https://en.wikipedia.org/wiki/Infantry" TargetMode="External"/><Relationship Id="rId11" Type="http://schemas.openxmlformats.org/officeDocument/2006/relationships/image" Target="../media/image4.png"/><Relationship Id="rId10" Type="http://schemas.openxmlformats.org/officeDocument/2006/relationships/image" Target="../media/image8.jpg"/><Relationship Id="rId9" Type="http://schemas.openxmlformats.org/officeDocument/2006/relationships/hyperlink" Target="https://en.wikipedia.org/wiki/Cannon" TargetMode="External"/><Relationship Id="rId5" Type="http://schemas.openxmlformats.org/officeDocument/2006/relationships/hyperlink" Target="https://en.wikipedia.org/wiki/Firearms" TargetMode="External"/><Relationship Id="rId6" Type="http://schemas.openxmlformats.org/officeDocument/2006/relationships/hyperlink" Target="https://en.wikipedia.org/wiki/Fortification" TargetMode="External"/><Relationship Id="rId7" Type="http://schemas.openxmlformats.org/officeDocument/2006/relationships/hyperlink" Target="https://en.wikipedia.org/wiki/Siege_engine" TargetMode="External"/><Relationship Id="rId8" Type="http://schemas.openxmlformats.org/officeDocument/2006/relationships/hyperlink" Target="https://en.wikipedia.org/wiki/Field_artille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Calculus Project</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FY.BSc. Sem I</a:t>
            </a:r>
            <a:endParaRPr/>
          </a:p>
          <a:p>
            <a:pPr indent="0" lvl="0" marL="0" rtl="0" algn="l">
              <a:spcBef>
                <a:spcPts val="0"/>
              </a:spcBef>
              <a:spcAft>
                <a:spcPts val="0"/>
              </a:spcAft>
              <a:buNone/>
            </a:pPr>
            <a:r>
              <a:rPr lang="en-GB"/>
              <a:t>Roll no. 45-51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2"/>
          <p:cNvSpPr txBox="1"/>
          <p:nvPr>
            <p:ph type="title"/>
          </p:nvPr>
        </p:nvSpPr>
        <p:spPr>
          <a:xfrm>
            <a:off x="1321400" y="251900"/>
            <a:ext cx="3926100" cy="45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22"/>
              <a:t>Overview</a:t>
            </a:r>
            <a:endParaRPr sz="3022"/>
          </a:p>
          <a:p>
            <a:pPr indent="0" lvl="0" marL="0" rtl="0" algn="l">
              <a:spcBef>
                <a:spcPts val="0"/>
              </a:spcBef>
              <a:spcAft>
                <a:spcPts val="0"/>
              </a:spcAft>
              <a:buNone/>
            </a:pPr>
            <a:r>
              <a:t/>
            </a:r>
            <a:endParaRPr/>
          </a:p>
        </p:txBody>
      </p:sp>
      <p:sp>
        <p:nvSpPr>
          <p:cNvPr id="347" name="Google Shape;347;p22"/>
          <p:cNvSpPr txBox="1"/>
          <p:nvPr>
            <p:ph idx="1" type="body"/>
          </p:nvPr>
        </p:nvSpPr>
        <p:spPr>
          <a:xfrm>
            <a:off x="1321400" y="892375"/>
            <a:ext cx="7030500" cy="40176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GB" sz="3209">
                <a:solidFill>
                  <a:srgbClr val="000000"/>
                </a:solidFill>
              </a:rPr>
              <a:t>Engineers design and test prototype projectiles using sophisticated supercomputing facilities. Vector calculus computations are coded into those computer simulations; programs used to design and evaluate present and proposed penetrators. The success of future weapons development is contingent on the ability of civilian and military researchers to effectively use mathematical tools.</a:t>
            </a:r>
            <a:endParaRPr sz="3209">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0"/>
              </a:spcAft>
              <a:buNone/>
            </a:pPr>
            <a:r>
              <a:t/>
            </a:r>
            <a:endParaRPr b="1" sz="1585" u="sng">
              <a:solidFill>
                <a:srgbClr val="000000"/>
              </a:solidFill>
            </a:endParaRPr>
          </a:p>
          <a:p>
            <a:pPr indent="0" lvl="0" marL="0" rtl="0" algn="l">
              <a:spcBef>
                <a:spcPts val="1200"/>
              </a:spcBef>
              <a:spcAft>
                <a:spcPts val="0"/>
              </a:spcAft>
              <a:buNone/>
            </a:pPr>
            <a:r>
              <a:rPr b="1" lang="en-GB" sz="1585" u="sng">
                <a:solidFill>
                  <a:srgbClr val="000000"/>
                </a:solidFill>
              </a:rPr>
              <a:t>References</a:t>
            </a:r>
            <a:endParaRPr b="1" sz="2508" u="sng">
              <a:solidFill>
                <a:srgbClr val="000000"/>
              </a:solidFill>
            </a:endParaRPr>
          </a:p>
          <a:p>
            <a:pPr indent="-280375" lvl="0" marL="457200" rtl="0" algn="l">
              <a:spcBef>
                <a:spcPts val="1200"/>
              </a:spcBef>
              <a:spcAft>
                <a:spcPts val="0"/>
              </a:spcAft>
              <a:buClr>
                <a:srgbClr val="000000"/>
              </a:buClr>
              <a:buSzPct val="100000"/>
              <a:buAutoNum type="arabicPeriod"/>
            </a:pPr>
            <a:r>
              <a:rPr lang="en-GB" sz="2508">
                <a:solidFill>
                  <a:srgbClr val="000000"/>
                </a:solidFill>
              </a:rPr>
              <a:t>The effect of sabot front borerider stiffness on the launch dynamics of fin- stabilized kinetic energy ammunition, P. Plostins, I. Celmins, and J. Bornstein, AIAA 28th Aerospace Sciences Meeting, January 8-11, 1990, Reno, Nevada.</a:t>
            </a:r>
            <a:endParaRPr sz="2508">
              <a:solidFill>
                <a:srgbClr val="000000"/>
              </a:solidFill>
            </a:endParaRPr>
          </a:p>
          <a:p>
            <a:pPr indent="-280375" lvl="0" marL="457200" rtl="0" algn="l">
              <a:spcBef>
                <a:spcPts val="0"/>
              </a:spcBef>
              <a:spcAft>
                <a:spcPts val="0"/>
              </a:spcAft>
              <a:buClr>
                <a:srgbClr val="000000"/>
              </a:buClr>
              <a:buSzPct val="100000"/>
              <a:buAutoNum type="arabicPeriod"/>
            </a:pPr>
            <a:r>
              <a:rPr lang="en-GB" sz="2508">
                <a:solidFill>
                  <a:srgbClr val="000000"/>
                </a:solidFill>
              </a:rPr>
              <a:t>www.westpoint.edu</a:t>
            </a:r>
            <a:endParaRPr sz="2508">
              <a:solidFill>
                <a:srgbClr val="000000"/>
              </a:solidFill>
            </a:endParaRPr>
          </a:p>
          <a:p>
            <a:pPr indent="0" lvl="0" marL="0" rtl="0" algn="l">
              <a:spcBef>
                <a:spcPts val="1200"/>
              </a:spcBef>
              <a:spcAft>
                <a:spcPts val="1200"/>
              </a:spcAft>
              <a:buNone/>
            </a:pPr>
            <a:r>
              <a:t/>
            </a:r>
            <a:endParaRPr>
              <a:solidFill>
                <a:srgbClr val="000000"/>
              </a:solidFill>
            </a:endParaRPr>
          </a:p>
        </p:txBody>
      </p:sp>
      <p:pic>
        <p:nvPicPr>
          <p:cNvPr id="348" name="Google Shape;348;p22"/>
          <p:cNvPicPr preferRelativeResize="0"/>
          <p:nvPr/>
        </p:nvPicPr>
        <p:blipFill>
          <a:blip r:embed="rId3">
            <a:alphaModFix/>
          </a:blip>
          <a:stretch>
            <a:fillRect/>
          </a:stretch>
        </p:blipFill>
        <p:spPr>
          <a:xfrm>
            <a:off x="3508750" y="1829051"/>
            <a:ext cx="2655798" cy="19918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3"/>
          <p:cNvSpPr txBox="1"/>
          <p:nvPr>
            <p:ph type="title"/>
          </p:nvPr>
        </p:nvSpPr>
        <p:spPr>
          <a:xfrm>
            <a:off x="1303800" y="50650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Artillery</a:t>
            </a:r>
            <a:endParaRPr/>
          </a:p>
        </p:txBody>
      </p:sp>
      <p:sp>
        <p:nvSpPr>
          <p:cNvPr id="354" name="Google Shape;354;p23"/>
          <p:cNvSpPr txBox="1"/>
          <p:nvPr>
            <p:ph idx="1" type="body"/>
          </p:nvPr>
        </p:nvSpPr>
        <p:spPr>
          <a:xfrm>
            <a:off x="1303800" y="11825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rgbClr val="222222"/>
                </a:solidFill>
                <a:highlight>
                  <a:srgbClr val="FFFFFF"/>
                </a:highlight>
                <a:latin typeface="Maven Pro"/>
                <a:ea typeface="Maven Pro"/>
                <a:cs typeface="Maven Pro"/>
                <a:sym typeface="Maven Pro"/>
              </a:rPr>
              <a:t>Artillery is a class of heavy military ranged weapons built to launch </a:t>
            </a:r>
            <a:r>
              <a:rPr lang="en-GB">
                <a:solidFill>
                  <a:srgbClr val="222222"/>
                </a:solidFill>
                <a:highlight>
                  <a:srgbClr val="FFFFFF"/>
                </a:highlight>
                <a:uFill>
                  <a:noFill/>
                </a:uFill>
                <a:latin typeface="Maven Pro"/>
                <a:ea typeface="Maven Pro"/>
                <a:cs typeface="Maven Pro"/>
                <a:sym typeface="Maven Pro"/>
                <a:hlinkClick r:id="rId3">
                  <a:extLst>
                    <a:ext uri="{A12FA001-AC4F-418D-AE19-62706E023703}">
                      <ahyp:hlinkClr val="tx"/>
                    </a:ext>
                  </a:extLst>
                </a:hlinkClick>
              </a:rPr>
              <a:t>munitions</a:t>
            </a:r>
            <a:r>
              <a:rPr lang="en-GB">
                <a:solidFill>
                  <a:srgbClr val="222222"/>
                </a:solidFill>
                <a:highlight>
                  <a:srgbClr val="FFFFFF"/>
                </a:highlight>
                <a:latin typeface="Maven Pro"/>
                <a:ea typeface="Maven Pro"/>
                <a:cs typeface="Maven Pro"/>
                <a:sym typeface="Maven Pro"/>
              </a:rPr>
              <a:t> far beyond the range and power of </a:t>
            </a:r>
            <a:r>
              <a:rPr lang="en-GB">
                <a:solidFill>
                  <a:srgbClr val="222222"/>
                </a:solidFill>
                <a:highlight>
                  <a:srgbClr val="FFFFFF"/>
                </a:highlight>
                <a:uFill>
                  <a:noFill/>
                </a:uFill>
                <a:latin typeface="Maven Pro"/>
                <a:ea typeface="Maven Pro"/>
                <a:cs typeface="Maven Pro"/>
                <a:sym typeface="Maven Pro"/>
                <a:hlinkClick r:id="rId4">
                  <a:extLst>
                    <a:ext uri="{A12FA001-AC4F-418D-AE19-62706E023703}">
                      <ahyp:hlinkClr val="tx"/>
                    </a:ext>
                  </a:extLst>
                </a:hlinkClick>
              </a:rPr>
              <a:t>infantry</a:t>
            </a:r>
            <a:r>
              <a:rPr lang="en-GB">
                <a:solidFill>
                  <a:srgbClr val="222222"/>
                </a:solidFill>
                <a:highlight>
                  <a:srgbClr val="FFFFFF"/>
                </a:highlight>
                <a:latin typeface="Maven Pro"/>
                <a:ea typeface="Maven Pro"/>
                <a:cs typeface="Maven Pro"/>
                <a:sym typeface="Maven Pro"/>
              </a:rPr>
              <a:t> </a:t>
            </a:r>
            <a:r>
              <a:rPr lang="en-GB">
                <a:solidFill>
                  <a:srgbClr val="222222"/>
                </a:solidFill>
                <a:highlight>
                  <a:srgbClr val="FFFFFF"/>
                </a:highlight>
                <a:uFill>
                  <a:noFill/>
                </a:uFill>
                <a:latin typeface="Maven Pro"/>
                <a:ea typeface="Maven Pro"/>
                <a:cs typeface="Maven Pro"/>
                <a:sym typeface="Maven Pro"/>
                <a:hlinkClick r:id="rId5">
                  <a:extLst>
                    <a:ext uri="{A12FA001-AC4F-418D-AE19-62706E023703}">
                      <ahyp:hlinkClr val="tx"/>
                    </a:ext>
                  </a:extLst>
                </a:hlinkClick>
              </a:rPr>
              <a:t>firearms</a:t>
            </a:r>
            <a:r>
              <a:rPr lang="en-GB">
                <a:solidFill>
                  <a:srgbClr val="222222"/>
                </a:solidFill>
                <a:highlight>
                  <a:srgbClr val="FFFFFF"/>
                </a:highlight>
                <a:latin typeface="Maven Pro"/>
                <a:ea typeface="Maven Pro"/>
                <a:cs typeface="Maven Pro"/>
                <a:sym typeface="Maven Pro"/>
              </a:rPr>
              <a:t>. Early artillery development focused on the ability to breach defensive walls and </a:t>
            </a:r>
            <a:r>
              <a:rPr lang="en-GB">
                <a:solidFill>
                  <a:srgbClr val="222222"/>
                </a:solidFill>
                <a:highlight>
                  <a:srgbClr val="FFFFFF"/>
                </a:highlight>
                <a:uFill>
                  <a:noFill/>
                </a:uFill>
                <a:latin typeface="Maven Pro"/>
                <a:ea typeface="Maven Pro"/>
                <a:cs typeface="Maven Pro"/>
                <a:sym typeface="Maven Pro"/>
                <a:hlinkClick r:id="rId6">
                  <a:extLst>
                    <a:ext uri="{A12FA001-AC4F-418D-AE19-62706E023703}">
                      <ahyp:hlinkClr val="tx"/>
                    </a:ext>
                  </a:extLst>
                </a:hlinkClick>
              </a:rPr>
              <a:t>fortifications</a:t>
            </a:r>
            <a:r>
              <a:rPr lang="en-GB">
                <a:solidFill>
                  <a:srgbClr val="222222"/>
                </a:solidFill>
                <a:highlight>
                  <a:srgbClr val="FFFFFF"/>
                </a:highlight>
                <a:latin typeface="Maven Pro"/>
                <a:ea typeface="Maven Pro"/>
                <a:cs typeface="Maven Pro"/>
                <a:sym typeface="Maven Pro"/>
              </a:rPr>
              <a:t> during sieges, and led to heavy, fairly immobile </a:t>
            </a:r>
            <a:r>
              <a:rPr lang="en-GB">
                <a:solidFill>
                  <a:srgbClr val="222222"/>
                </a:solidFill>
                <a:highlight>
                  <a:srgbClr val="FFFFFF"/>
                </a:highlight>
                <a:uFill>
                  <a:noFill/>
                </a:uFill>
                <a:latin typeface="Maven Pro"/>
                <a:ea typeface="Maven Pro"/>
                <a:cs typeface="Maven Pro"/>
                <a:sym typeface="Maven Pro"/>
                <a:hlinkClick r:id="rId7">
                  <a:extLst>
                    <a:ext uri="{A12FA001-AC4F-418D-AE19-62706E023703}">
                      <ahyp:hlinkClr val="tx"/>
                    </a:ext>
                  </a:extLst>
                </a:hlinkClick>
              </a:rPr>
              <a:t>siege engines</a:t>
            </a:r>
            <a:r>
              <a:rPr lang="en-GB">
                <a:solidFill>
                  <a:srgbClr val="222222"/>
                </a:solidFill>
                <a:highlight>
                  <a:srgbClr val="FFFFFF"/>
                </a:highlight>
                <a:latin typeface="Maven Pro"/>
                <a:ea typeface="Maven Pro"/>
                <a:cs typeface="Maven Pro"/>
                <a:sym typeface="Maven Pro"/>
              </a:rPr>
              <a:t>. As technology improved, lighter, more mobile </a:t>
            </a:r>
            <a:r>
              <a:rPr lang="en-GB">
                <a:solidFill>
                  <a:srgbClr val="222222"/>
                </a:solidFill>
                <a:highlight>
                  <a:srgbClr val="FFFFFF"/>
                </a:highlight>
                <a:uFill>
                  <a:noFill/>
                </a:uFill>
                <a:latin typeface="Maven Pro"/>
                <a:ea typeface="Maven Pro"/>
                <a:cs typeface="Maven Pro"/>
                <a:sym typeface="Maven Pro"/>
                <a:hlinkClick r:id="rId8">
                  <a:extLst>
                    <a:ext uri="{A12FA001-AC4F-418D-AE19-62706E023703}">
                      <ahyp:hlinkClr val="tx"/>
                    </a:ext>
                  </a:extLst>
                </a:hlinkClick>
              </a:rPr>
              <a:t>field artillery</a:t>
            </a:r>
            <a:r>
              <a:rPr lang="en-GB">
                <a:solidFill>
                  <a:srgbClr val="222222"/>
                </a:solidFill>
                <a:highlight>
                  <a:srgbClr val="FFFFFF"/>
                </a:highlight>
                <a:latin typeface="Maven Pro"/>
                <a:ea typeface="Maven Pro"/>
                <a:cs typeface="Maven Pro"/>
                <a:sym typeface="Maven Pro"/>
              </a:rPr>
              <a:t> </a:t>
            </a:r>
            <a:r>
              <a:rPr lang="en-GB">
                <a:solidFill>
                  <a:srgbClr val="222222"/>
                </a:solidFill>
                <a:highlight>
                  <a:srgbClr val="FFFFFF"/>
                </a:highlight>
                <a:uFill>
                  <a:noFill/>
                </a:uFill>
                <a:latin typeface="Maven Pro"/>
                <a:ea typeface="Maven Pro"/>
                <a:cs typeface="Maven Pro"/>
                <a:sym typeface="Maven Pro"/>
                <a:hlinkClick r:id="rId9">
                  <a:extLst>
                    <a:ext uri="{A12FA001-AC4F-418D-AE19-62706E023703}">
                      <ahyp:hlinkClr val="tx"/>
                    </a:ext>
                  </a:extLst>
                </a:hlinkClick>
              </a:rPr>
              <a:t>cannons</a:t>
            </a:r>
            <a:r>
              <a:rPr lang="en-GB">
                <a:solidFill>
                  <a:srgbClr val="222222"/>
                </a:solidFill>
                <a:highlight>
                  <a:srgbClr val="FFFFFF"/>
                </a:highlight>
                <a:latin typeface="Maven Pro"/>
                <a:ea typeface="Maven Pro"/>
                <a:cs typeface="Maven Pro"/>
                <a:sym typeface="Maven Pro"/>
              </a:rPr>
              <a:t> developed for battlefield use. </a:t>
            </a:r>
            <a:endParaRPr>
              <a:solidFill>
                <a:srgbClr val="222222"/>
              </a:solidFill>
              <a:latin typeface="Maven Pro"/>
              <a:ea typeface="Maven Pro"/>
              <a:cs typeface="Maven Pro"/>
              <a:sym typeface="Maven Pro"/>
            </a:endParaRPr>
          </a:p>
        </p:txBody>
      </p:sp>
      <p:pic>
        <p:nvPicPr>
          <p:cNvPr id="355" name="Google Shape;355;p23"/>
          <p:cNvPicPr preferRelativeResize="0"/>
          <p:nvPr/>
        </p:nvPicPr>
        <p:blipFill>
          <a:blip r:embed="rId10">
            <a:alphaModFix/>
          </a:blip>
          <a:stretch>
            <a:fillRect/>
          </a:stretch>
        </p:blipFill>
        <p:spPr>
          <a:xfrm>
            <a:off x="6194099" y="2781999"/>
            <a:ext cx="2140211" cy="1889475"/>
          </a:xfrm>
          <a:prstGeom prst="rect">
            <a:avLst/>
          </a:prstGeom>
          <a:noFill/>
          <a:ln>
            <a:noFill/>
          </a:ln>
        </p:spPr>
      </p:pic>
      <p:pic>
        <p:nvPicPr>
          <p:cNvPr id="356" name="Google Shape;356;p23"/>
          <p:cNvPicPr preferRelativeResize="0"/>
          <p:nvPr/>
        </p:nvPicPr>
        <p:blipFill>
          <a:blip r:embed="rId11">
            <a:alphaModFix/>
          </a:blip>
          <a:stretch>
            <a:fillRect/>
          </a:stretch>
        </p:blipFill>
        <p:spPr>
          <a:xfrm>
            <a:off x="1303800" y="2782000"/>
            <a:ext cx="3374075" cy="1889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Calculus behind Artillery</a:t>
            </a:r>
            <a:endParaRPr/>
          </a:p>
        </p:txBody>
      </p:sp>
      <p:sp>
        <p:nvSpPr>
          <p:cNvPr id="362" name="Google Shape;362;p24"/>
          <p:cNvSpPr txBox="1"/>
          <p:nvPr>
            <p:ph idx="1" type="body"/>
          </p:nvPr>
        </p:nvSpPr>
        <p:spPr>
          <a:xfrm>
            <a:off x="1303800" y="1364250"/>
            <a:ext cx="7030500" cy="29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82829"/>
                </a:solidFill>
                <a:highlight>
                  <a:srgbClr val="FFFFFF"/>
                </a:highlight>
                <a:latin typeface="Maven Pro"/>
                <a:ea typeface="Maven Pro"/>
                <a:cs typeface="Maven Pro"/>
                <a:sym typeface="Maven Pro"/>
              </a:rPr>
              <a:t>A surprisingly huge amount of math is used today in artillery branch of service. More so than in the past but most of today’s is done with the help of computers on the artillery pieces or in the Fire Direction Center.</a:t>
            </a:r>
            <a:endParaRPr>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lang="en-GB">
                <a:solidFill>
                  <a:srgbClr val="282829"/>
                </a:solidFill>
                <a:highlight>
                  <a:srgbClr val="FFFFFF"/>
                </a:highlight>
                <a:latin typeface="Maven Pro"/>
                <a:ea typeface="Maven Pro"/>
                <a:cs typeface="Maven Pro"/>
                <a:sym typeface="Maven Pro"/>
              </a:rPr>
              <a:t>Everything from the shape of the bullet to the speed at which it is shot out is determined by complex math calculations. Now these calculations can either be done by manually or by a computer, the latter being more </a:t>
            </a:r>
            <a:r>
              <a:rPr lang="en-GB">
                <a:solidFill>
                  <a:srgbClr val="282829"/>
                </a:solidFill>
                <a:highlight>
                  <a:srgbClr val="FFFFFF"/>
                </a:highlight>
                <a:latin typeface="Maven Pro"/>
                <a:ea typeface="Maven Pro"/>
                <a:cs typeface="Maven Pro"/>
                <a:sym typeface="Maven Pro"/>
              </a:rPr>
              <a:t>prevalent</a:t>
            </a:r>
            <a:r>
              <a:rPr lang="en-GB">
                <a:solidFill>
                  <a:srgbClr val="282829"/>
                </a:solidFill>
                <a:highlight>
                  <a:srgbClr val="FFFFFF"/>
                </a:highlight>
                <a:latin typeface="Maven Pro"/>
                <a:ea typeface="Maven Pro"/>
                <a:cs typeface="Maven Pro"/>
                <a:sym typeface="Maven Pro"/>
              </a:rPr>
              <a:t>.</a:t>
            </a:r>
            <a:endParaRPr>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lang="en-GB">
                <a:solidFill>
                  <a:srgbClr val="282829"/>
                </a:solidFill>
                <a:highlight>
                  <a:srgbClr val="FFFFFF"/>
                </a:highlight>
                <a:latin typeface="Maven Pro"/>
                <a:ea typeface="Maven Pro"/>
                <a:cs typeface="Maven Pro"/>
                <a:sym typeface="Maven Pro"/>
              </a:rPr>
              <a:t>This is a </a:t>
            </a:r>
            <a:r>
              <a:rPr lang="en-GB">
                <a:solidFill>
                  <a:srgbClr val="000000"/>
                </a:solidFill>
                <a:highlight>
                  <a:srgbClr val="FFFFFF"/>
                </a:highlight>
                <a:latin typeface="Maven Pro"/>
                <a:ea typeface="Maven Pro"/>
                <a:cs typeface="Maven Pro"/>
                <a:sym typeface="Maven Pro"/>
              </a:rPr>
              <a:t>GUNZEN Mk3. It can be used for all calibre of guns</a:t>
            </a:r>
            <a:br>
              <a:rPr lang="en-GB">
                <a:solidFill>
                  <a:srgbClr val="000000"/>
                </a:solidFill>
                <a:highlight>
                  <a:srgbClr val="FFFFFF"/>
                </a:highlight>
                <a:latin typeface="Maven Pro"/>
                <a:ea typeface="Maven Pro"/>
                <a:cs typeface="Maven Pro"/>
                <a:sym typeface="Maven Pro"/>
              </a:rPr>
            </a:br>
            <a:r>
              <a:rPr lang="en-GB">
                <a:solidFill>
                  <a:srgbClr val="000000"/>
                </a:solidFill>
                <a:highlight>
                  <a:srgbClr val="FFFFFF"/>
                </a:highlight>
                <a:latin typeface="Maven Pro"/>
                <a:ea typeface="Maven Pro"/>
                <a:cs typeface="Maven Pro"/>
                <a:sym typeface="Maven Pro"/>
              </a:rPr>
              <a:t>o</a:t>
            </a:r>
            <a:r>
              <a:rPr lang="en-GB">
                <a:solidFill>
                  <a:srgbClr val="000000"/>
                </a:solidFill>
                <a:highlight>
                  <a:srgbClr val="FFFFFF"/>
                </a:highlight>
                <a:latin typeface="Maven Pro"/>
                <a:ea typeface="Maven Pro"/>
                <a:cs typeface="Maven Pro"/>
                <a:sym typeface="Maven Pro"/>
              </a:rPr>
              <a:t>r howitzers as well as multi barrel rocket launchers and </a:t>
            </a:r>
            <a:br>
              <a:rPr lang="en-GB">
                <a:solidFill>
                  <a:srgbClr val="000000"/>
                </a:solidFill>
                <a:highlight>
                  <a:srgbClr val="FFFFFF"/>
                </a:highlight>
                <a:latin typeface="Maven Pro"/>
                <a:ea typeface="Maven Pro"/>
                <a:cs typeface="Maven Pro"/>
                <a:sym typeface="Maven Pro"/>
              </a:rPr>
            </a:br>
            <a:r>
              <a:rPr lang="en-GB">
                <a:solidFill>
                  <a:srgbClr val="000000"/>
                </a:solidFill>
                <a:highlight>
                  <a:srgbClr val="FFFFFF"/>
                </a:highlight>
                <a:latin typeface="Maven Pro"/>
                <a:ea typeface="Maven Pro"/>
                <a:cs typeface="Maven Pro"/>
                <a:sym typeface="Maven Pro"/>
              </a:rPr>
              <a:t>ground to ground missile systems.</a:t>
            </a:r>
            <a:endParaRPr>
              <a:solidFill>
                <a:srgbClr val="000000"/>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lang="en-GB">
                <a:solidFill>
                  <a:srgbClr val="000000"/>
                </a:solidFill>
                <a:highlight>
                  <a:srgbClr val="FFFFFF"/>
                </a:highlight>
                <a:latin typeface="Maven Pro"/>
                <a:ea typeface="Maven Pro"/>
                <a:cs typeface="Maven Pro"/>
                <a:sym typeface="Maven Pro"/>
              </a:rPr>
              <a:t>GUNZEN Mk3 is used as a primary prediction system or as </a:t>
            </a:r>
            <a:br>
              <a:rPr lang="en-GB">
                <a:solidFill>
                  <a:srgbClr val="000000"/>
                </a:solidFill>
                <a:highlight>
                  <a:srgbClr val="FFFFFF"/>
                </a:highlight>
                <a:latin typeface="Maven Pro"/>
                <a:ea typeface="Maven Pro"/>
                <a:cs typeface="Maven Pro"/>
                <a:sym typeface="Maven Pro"/>
              </a:rPr>
            </a:br>
            <a:r>
              <a:rPr lang="en-GB">
                <a:solidFill>
                  <a:srgbClr val="000000"/>
                </a:solidFill>
                <a:highlight>
                  <a:srgbClr val="FFFFFF"/>
                </a:highlight>
                <a:latin typeface="Maven Pro"/>
                <a:ea typeface="Maven Pro"/>
                <a:cs typeface="Maven Pro"/>
                <a:sym typeface="Maven Pro"/>
              </a:rPr>
              <a:t>a back up to C3/C4 systems.</a:t>
            </a:r>
            <a:endParaRPr>
              <a:solidFill>
                <a:srgbClr val="000000"/>
              </a:solidFill>
              <a:highlight>
                <a:srgbClr val="FFFFFF"/>
              </a:highlight>
              <a:latin typeface="Maven Pro"/>
              <a:ea typeface="Maven Pro"/>
              <a:cs typeface="Maven Pro"/>
              <a:sym typeface="Maven Pro"/>
            </a:endParaRPr>
          </a:p>
          <a:p>
            <a:pPr indent="0" lvl="0" marL="0" rtl="0" algn="l">
              <a:spcBef>
                <a:spcPts val="1200"/>
              </a:spcBef>
              <a:spcAft>
                <a:spcPts val="0"/>
              </a:spcAft>
              <a:buNone/>
            </a:pPr>
            <a:r>
              <a:t/>
            </a:r>
            <a:endParaRPr>
              <a:solidFill>
                <a:srgbClr val="282829"/>
              </a:solidFill>
              <a:highlight>
                <a:srgbClr val="FFFFFF"/>
              </a:highlight>
              <a:latin typeface="Maven Pro"/>
              <a:ea typeface="Maven Pro"/>
              <a:cs typeface="Maven Pro"/>
              <a:sym typeface="Maven Pro"/>
            </a:endParaRPr>
          </a:p>
          <a:p>
            <a:pPr indent="0" lvl="0" marL="0" rtl="0" algn="l">
              <a:spcBef>
                <a:spcPts val="1200"/>
              </a:spcBef>
              <a:spcAft>
                <a:spcPts val="1200"/>
              </a:spcAft>
              <a:buNone/>
            </a:pPr>
            <a:r>
              <a:t/>
            </a:r>
            <a:endParaRPr>
              <a:solidFill>
                <a:srgbClr val="282829"/>
              </a:solidFill>
              <a:highlight>
                <a:srgbClr val="FFFFFF"/>
              </a:highlight>
              <a:latin typeface="Maven Pro"/>
              <a:ea typeface="Maven Pro"/>
              <a:cs typeface="Maven Pro"/>
              <a:sym typeface="Maven Pro"/>
            </a:endParaRPr>
          </a:p>
        </p:txBody>
      </p:sp>
      <p:pic>
        <p:nvPicPr>
          <p:cNvPr id="363" name="Google Shape;363;p24"/>
          <p:cNvPicPr preferRelativeResize="0"/>
          <p:nvPr/>
        </p:nvPicPr>
        <p:blipFill>
          <a:blip r:embed="rId3">
            <a:alphaModFix/>
          </a:blip>
          <a:stretch>
            <a:fillRect/>
          </a:stretch>
        </p:blipFill>
        <p:spPr>
          <a:xfrm>
            <a:off x="6025575" y="2890775"/>
            <a:ext cx="2454025" cy="1872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5"/>
          <p:cNvSpPr txBox="1"/>
          <p:nvPr>
            <p:ph idx="1" type="body"/>
          </p:nvPr>
        </p:nvSpPr>
        <p:spPr>
          <a:xfrm>
            <a:off x="1319550" y="661600"/>
            <a:ext cx="7030500" cy="272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282829"/>
                </a:solidFill>
                <a:highlight>
                  <a:srgbClr val="FFFFFF"/>
                </a:highlight>
                <a:latin typeface="Maven Pro"/>
                <a:ea typeface="Maven Pro"/>
                <a:cs typeface="Maven Pro"/>
                <a:sym typeface="Maven Pro"/>
              </a:rPr>
              <a:t>Technically, to calculate artillery system, you need two kinds of data :</a:t>
            </a:r>
            <a:endParaRPr>
              <a:solidFill>
                <a:srgbClr val="282829"/>
              </a:solidFill>
              <a:highlight>
                <a:srgbClr val="FFFFFF"/>
              </a:highlight>
              <a:latin typeface="Maven Pro"/>
              <a:ea typeface="Maven Pro"/>
              <a:cs typeface="Maven Pro"/>
              <a:sym typeface="Maven Pro"/>
            </a:endParaRPr>
          </a:p>
          <a:p>
            <a:pPr indent="-311150" lvl="0" marL="749300" marR="279400" rtl="0" algn="l">
              <a:spcBef>
                <a:spcPts val="1100"/>
              </a:spcBef>
              <a:spcAft>
                <a:spcPts val="0"/>
              </a:spcAft>
              <a:buClr>
                <a:srgbClr val="282829"/>
              </a:buClr>
              <a:buSzPts val="1300"/>
              <a:buFont typeface="Maven Pro"/>
              <a:buAutoNum type="arabicPeriod"/>
            </a:pPr>
            <a:r>
              <a:rPr lang="en-GB">
                <a:solidFill>
                  <a:srgbClr val="282829"/>
                </a:solidFill>
                <a:highlight>
                  <a:srgbClr val="FFFFFF"/>
                </a:highlight>
                <a:latin typeface="Maven Pro"/>
                <a:ea typeface="Maven Pro"/>
                <a:cs typeface="Maven Pro"/>
                <a:sym typeface="Maven Pro"/>
              </a:rPr>
              <a:t>Asset position, artillery system’s coordinate, acquired through onboard system.</a:t>
            </a:r>
            <a:endParaRPr>
              <a:solidFill>
                <a:srgbClr val="282829"/>
              </a:solidFill>
              <a:highlight>
                <a:srgbClr val="FFFFFF"/>
              </a:highlight>
              <a:latin typeface="Maven Pro"/>
              <a:ea typeface="Maven Pro"/>
              <a:cs typeface="Maven Pro"/>
              <a:sym typeface="Maven Pro"/>
            </a:endParaRPr>
          </a:p>
          <a:p>
            <a:pPr indent="-311150" lvl="0" marL="749300" marR="279400" rtl="0" algn="l">
              <a:spcBef>
                <a:spcPts val="0"/>
              </a:spcBef>
              <a:spcAft>
                <a:spcPts val="0"/>
              </a:spcAft>
              <a:buClr>
                <a:srgbClr val="282829"/>
              </a:buClr>
              <a:buSzPts val="1300"/>
              <a:buFont typeface="Maven Pro"/>
              <a:buAutoNum type="arabicPeriod"/>
            </a:pPr>
            <a:r>
              <a:rPr lang="en-GB">
                <a:solidFill>
                  <a:srgbClr val="282829"/>
                </a:solidFill>
                <a:highlight>
                  <a:srgbClr val="FFFFFF"/>
                </a:highlight>
                <a:latin typeface="Maven Pro"/>
                <a:ea typeface="Maven Pro"/>
                <a:cs typeface="Maven Pro"/>
                <a:sym typeface="Maven Pro"/>
              </a:rPr>
              <a:t>Target position, target coordinate and elevation, acquired by observer.</a:t>
            </a:r>
            <a:endParaRPr>
              <a:solidFill>
                <a:srgbClr val="282829"/>
              </a:solidFill>
              <a:highlight>
                <a:srgbClr val="FFFFFF"/>
              </a:highlight>
              <a:latin typeface="Maven Pro"/>
              <a:ea typeface="Maven Pro"/>
              <a:cs typeface="Maven Pro"/>
              <a:sym typeface="Maven Pro"/>
            </a:endParaRPr>
          </a:p>
          <a:p>
            <a:pPr indent="0" lvl="0" marL="0" rtl="0" algn="l">
              <a:spcBef>
                <a:spcPts val="2200"/>
              </a:spcBef>
              <a:spcAft>
                <a:spcPts val="0"/>
              </a:spcAft>
              <a:buNone/>
            </a:pPr>
            <a:r>
              <a:rPr lang="en-GB">
                <a:solidFill>
                  <a:srgbClr val="282829"/>
                </a:solidFill>
                <a:highlight>
                  <a:srgbClr val="FFFFFF"/>
                </a:highlight>
                <a:latin typeface="Maven Pro"/>
                <a:ea typeface="Maven Pro"/>
                <a:cs typeface="Maven Pro"/>
                <a:sym typeface="Maven Pro"/>
              </a:rPr>
              <a:t>Then, calculate both coordinate to acquire horizontal distance and heading. Then artillery system will adjust it's barrel position to make a shot based on distance and heading (major adjustment). Assuming CEP (circular error probability) already known, then officer can make a shot. Observe the first shot and if necessary, make a few correction by adjusting it's barrel position (minor adjustment).</a:t>
            </a:r>
            <a:endParaRPr>
              <a:solidFill>
                <a:srgbClr val="282829"/>
              </a:solidFill>
              <a:highlight>
                <a:srgbClr val="FFFFFF"/>
              </a:highlight>
              <a:latin typeface="Maven Pro"/>
              <a:ea typeface="Maven Pro"/>
              <a:cs typeface="Maven Pro"/>
              <a:sym typeface="Maven Pro"/>
            </a:endParaRPr>
          </a:p>
          <a:p>
            <a:pPr indent="0" lvl="0" marL="0" rtl="0" algn="l">
              <a:spcBef>
                <a:spcPts val="0"/>
              </a:spcBef>
              <a:spcAft>
                <a:spcPts val="1200"/>
              </a:spcAft>
              <a:buNone/>
            </a:pPr>
            <a:r>
              <a:t/>
            </a:r>
            <a:endParaRPr>
              <a:latin typeface="Maven Pro"/>
              <a:ea typeface="Maven Pro"/>
              <a:cs typeface="Maven Pro"/>
              <a:sym typeface="Maven Pro"/>
            </a:endParaRPr>
          </a:p>
        </p:txBody>
      </p:sp>
      <p:pic>
        <p:nvPicPr>
          <p:cNvPr id="369" name="Google Shape;369;p25"/>
          <p:cNvPicPr preferRelativeResize="0"/>
          <p:nvPr/>
        </p:nvPicPr>
        <p:blipFill>
          <a:blip r:embed="rId3">
            <a:alphaModFix/>
          </a:blip>
          <a:stretch>
            <a:fillRect/>
          </a:stretch>
        </p:blipFill>
        <p:spPr>
          <a:xfrm>
            <a:off x="3244088" y="3382900"/>
            <a:ext cx="2952176" cy="16606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txBox="1"/>
          <p:nvPr>
            <p:ph type="title"/>
          </p:nvPr>
        </p:nvSpPr>
        <p:spPr>
          <a:xfrm>
            <a:off x="1303800" y="4884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900"/>
              <a:t>Rifles</a:t>
            </a:r>
            <a:endParaRPr sz="2900"/>
          </a:p>
        </p:txBody>
      </p:sp>
      <p:sp>
        <p:nvSpPr>
          <p:cNvPr id="375" name="Google Shape;375;p26"/>
          <p:cNvSpPr txBox="1"/>
          <p:nvPr>
            <p:ph idx="1" type="body"/>
          </p:nvPr>
        </p:nvSpPr>
        <p:spPr>
          <a:xfrm>
            <a:off x="1303800" y="1198450"/>
            <a:ext cx="7582800" cy="3544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1018"/>
              <a:buNone/>
            </a:pPr>
            <a:r>
              <a:rPr lang="en-GB" sz="1500"/>
              <a:t>A rifle is a long-barrelled firearm designed for accurate shooting, with a barrel that has a helical pattern of grooves (rifling) cut into the bore wall. In keeping with their focus on accuracy, rifles are typically designed to be held with both hands and braced firmly against the shooter's shoulder via a buttstock for stability during shooting. Rifles are used extensively in warfare, self defense.</a:t>
            </a:r>
            <a:endParaRPr sz="1500"/>
          </a:p>
          <a:p>
            <a:pPr indent="0" lvl="0" marL="0" rtl="0" algn="l">
              <a:lnSpc>
                <a:spcPct val="95000"/>
              </a:lnSpc>
              <a:spcBef>
                <a:spcPts val="1200"/>
              </a:spcBef>
              <a:spcAft>
                <a:spcPts val="1200"/>
              </a:spcAft>
              <a:buSzPts val="1018"/>
              <a:buNone/>
            </a:pPr>
            <a:r>
              <a:rPr lang="en-GB" sz="1500"/>
              <a:t>The trajectory of a bullet is the path of flight it follows from being fired to reaching its target.</a:t>
            </a:r>
            <a:r>
              <a:rPr lang="en-GB" sz="1500"/>
              <a:t> </a:t>
            </a:r>
            <a:r>
              <a:rPr lang="en-GB" sz="1500"/>
              <a:t>The range of the trajectory is the total distance the bullet travels in a horizontal direction, that is, the distance between the riffle and its target.</a:t>
            </a:r>
            <a:endParaRPr sz="1500"/>
          </a:p>
        </p:txBody>
      </p:sp>
      <p:pic>
        <p:nvPicPr>
          <p:cNvPr id="376" name="Google Shape;376;p26"/>
          <p:cNvPicPr preferRelativeResize="0"/>
          <p:nvPr/>
        </p:nvPicPr>
        <p:blipFill>
          <a:blip r:embed="rId3">
            <a:alphaModFix/>
          </a:blip>
          <a:stretch>
            <a:fillRect/>
          </a:stretch>
        </p:blipFill>
        <p:spPr>
          <a:xfrm>
            <a:off x="4936450" y="3414375"/>
            <a:ext cx="3950151" cy="1438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7"/>
          <p:cNvSpPr txBox="1"/>
          <p:nvPr>
            <p:ph idx="1" type="body"/>
          </p:nvPr>
        </p:nvSpPr>
        <p:spPr>
          <a:xfrm>
            <a:off x="1208225" y="145950"/>
            <a:ext cx="6971400" cy="46992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SzPts val="358"/>
              <a:buNone/>
            </a:pPr>
            <a:r>
              <a:rPr b="1" lang="en-GB" sz="1600">
                <a:solidFill>
                  <a:srgbClr val="475262"/>
                </a:solidFill>
                <a:highlight>
                  <a:srgbClr val="FFFFFF"/>
                </a:highlight>
                <a:latin typeface="Arial"/>
                <a:ea typeface="Arial"/>
                <a:cs typeface="Arial"/>
                <a:sym typeface="Arial"/>
              </a:rPr>
              <a:t>V</a:t>
            </a:r>
            <a:r>
              <a:rPr b="1" lang="en-GB" sz="1637">
                <a:solidFill>
                  <a:srgbClr val="475262"/>
                </a:solidFill>
                <a:highlight>
                  <a:srgbClr val="FFFFFF"/>
                </a:highlight>
                <a:latin typeface="Arial"/>
                <a:ea typeface="Arial"/>
                <a:cs typeface="Arial"/>
                <a:sym typeface="Arial"/>
              </a:rPr>
              <a:t>elocity</a:t>
            </a:r>
            <a:r>
              <a:rPr b="1" lang="en-GB" sz="1737">
                <a:solidFill>
                  <a:srgbClr val="475262"/>
                </a:solidFill>
                <a:highlight>
                  <a:srgbClr val="FFFFFF"/>
                </a:highlight>
                <a:latin typeface="Arial"/>
                <a:ea typeface="Arial"/>
                <a:cs typeface="Arial"/>
                <a:sym typeface="Arial"/>
              </a:rPr>
              <a:t> </a:t>
            </a:r>
            <a:r>
              <a:rPr b="1" lang="en-GB" sz="1607">
                <a:solidFill>
                  <a:srgbClr val="475262"/>
                </a:solidFill>
                <a:highlight>
                  <a:srgbClr val="FFFFFF"/>
                </a:highlight>
                <a:latin typeface="Arial"/>
                <a:ea typeface="Arial"/>
                <a:cs typeface="Arial"/>
                <a:sym typeface="Arial"/>
              </a:rPr>
              <a:t>of Rifle (Bullet):</a:t>
            </a:r>
            <a:endParaRPr b="1" sz="1607">
              <a:solidFill>
                <a:srgbClr val="475262"/>
              </a:solidFill>
              <a:highlight>
                <a:srgbClr val="FFFFFF"/>
              </a:highlight>
              <a:latin typeface="Arial"/>
              <a:ea typeface="Arial"/>
              <a:cs typeface="Arial"/>
              <a:sym typeface="Arial"/>
            </a:endParaRPr>
          </a:p>
          <a:p>
            <a:pPr indent="0" lvl="0" marL="0" rtl="0" algn="l">
              <a:lnSpc>
                <a:spcPct val="105000"/>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Calculate the velocity of a bullet we’ll use some mathematical concepts in this case we’ll separate the components of the speed of this bullet to the x-axis and the y-axis.</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The horizontal bullet trajectory :</a:t>
            </a:r>
            <a:endParaRPr b="1" sz="1407">
              <a:solidFill>
                <a:srgbClr val="475262"/>
              </a:solidFill>
              <a:highlight>
                <a:srgbClr val="FFFFFF"/>
              </a:highlight>
              <a:latin typeface="Arial"/>
              <a:ea typeface="Arial"/>
              <a:cs typeface="Arial"/>
              <a:sym typeface="Arial"/>
            </a:endParaRPr>
          </a:p>
          <a:p>
            <a:pPr indent="0" lvl="0" marL="0" rtl="0" algn="ctr">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Xf = Xi + Vxi t + 1/2axt2 (on the x-axis)</a:t>
            </a:r>
            <a:endParaRPr sz="1407">
              <a:solidFill>
                <a:srgbClr val="475262"/>
              </a:solidFill>
              <a:highlight>
                <a:srgbClr val="FFFFFF"/>
              </a:highlight>
              <a:latin typeface="Arial"/>
              <a:ea typeface="Arial"/>
              <a:cs typeface="Arial"/>
              <a:sym typeface="Arial"/>
            </a:endParaRPr>
          </a:p>
          <a:p>
            <a:pPr indent="0" lvl="0" marL="0" rtl="0" algn="ctr">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Yi + Vyi t + 1/2axt2 (on the y-axis)</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Starting with the first equation:</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Xf = Xi + Vxi t + 1/2axt2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By substituting the values:</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Xf = 0 + Vxi t + 0</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The final equation is:</a:t>
            </a:r>
            <a:r>
              <a:rPr lang="en-GB" sz="1407">
                <a:solidFill>
                  <a:srgbClr val="475262"/>
                </a:solidFill>
                <a:highlight>
                  <a:srgbClr val="FFFFFF"/>
                </a:highlight>
                <a:latin typeface="Arial"/>
                <a:ea typeface="Arial"/>
                <a:cs typeface="Arial"/>
                <a:sym typeface="Arial"/>
              </a:rPr>
              <a:t> Xf = Vxi t</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Moving on to the second equation</a:t>
            </a:r>
            <a:r>
              <a:rPr lang="en-GB" sz="1407">
                <a:solidFill>
                  <a:srgbClr val="475262"/>
                </a:solidFill>
                <a:highlight>
                  <a:srgbClr val="FFFFFF"/>
                </a:highlight>
                <a:latin typeface="Arial"/>
                <a:ea typeface="Arial"/>
                <a:cs typeface="Arial"/>
                <a:sym typeface="Arial"/>
              </a:rPr>
              <a:t>:</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Yi + Vyi t + 1/2axt2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By substituting the values:</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0 + 0+ 1/2(-g)t2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Yf = - 1/2gt2</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I</a:t>
            </a:r>
            <a:r>
              <a:rPr b="1" lang="en-GB" sz="1407">
                <a:solidFill>
                  <a:srgbClr val="475262"/>
                </a:solidFill>
                <a:highlight>
                  <a:srgbClr val="FFFFFF"/>
                </a:highlight>
                <a:latin typeface="Arial"/>
                <a:ea typeface="Arial"/>
                <a:cs typeface="Arial"/>
                <a:sym typeface="Arial"/>
              </a:rPr>
              <a:t>n order to find Xf , we need to find the time t .</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t = √((-2yf)/g)</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b="1" lang="en-GB" sz="1407">
                <a:solidFill>
                  <a:srgbClr val="475262"/>
                </a:solidFill>
                <a:highlight>
                  <a:srgbClr val="FFFFFF"/>
                </a:highlight>
                <a:latin typeface="Arial"/>
                <a:ea typeface="Arial"/>
                <a:cs typeface="Arial"/>
                <a:sym typeface="Arial"/>
              </a:rPr>
              <a:t>The speed of the bullet is:</a:t>
            </a:r>
            <a:endParaRPr b="1"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rPr lang="en-GB" sz="1407">
                <a:solidFill>
                  <a:srgbClr val="475262"/>
                </a:solidFill>
                <a:highlight>
                  <a:srgbClr val="FFFFFF"/>
                </a:highlight>
                <a:latin typeface="Arial"/>
                <a:ea typeface="Arial"/>
                <a:cs typeface="Arial"/>
                <a:sym typeface="Arial"/>
              </a:rPr>
              <a:t>Vxi = xf/t .</a:t>
            </a:r>
            <a:endParaRPr sz="1407">
              <a:solidFill>
                <a:srgbClr val="475262"/>
              </a:solidFill>
              <a:highlight>
                <a:srgbClr val="FFFFFF"/>
              </a:highlight>
              <a:latin typeface="Arial"/>
              <a:ea typeface="Arial"/>
              <a:cs typeface="Arial"/>
              <a:sym typeface="Arial"/>
            </a:endParaRPr>
          </a:p>
          <a:p>
            <a:pPr indent="0" lvl="0" marL="0" rtl="0" algn="l">
              <a:lnSpc>
                <a:spcPct val="112352"/>
              </a:lnSpc>
              <a:spcBef>
                <a:spcPts val="0"/>
              </a:spcBef>
              <a:spcAft>
                <a:spcPts val="0"/>
              </a:spcAft>
              <a:buSzPts val="358"/>
              <a:buNone/>
            </a:pPr>
            <a:r>
              <a:t/>
            </a:r>
            <a:endParaRPr sz="1407">
              <a:solidFill>
                <a:srgbClr val="475262"/>
              </a:solidFill>
              <a:highlight>
                <a:srgbClr val="FFFFFF"/>
              </a:highlight>
              <a:latin typeface="Arial"/>
              <a:ea typeface="Arial"/>
              <a:cs typeface="Arial"/>
              <a:sym typeface="Arial"/>
            </a:endParaRPr>
          </a:p>
          <a:p>
            <a:pPr indent="0" lvl="0" marL="0" rtl="0" algn="l">
              <a:lnSpc>
                <a:spcPct val="95000"/>
              </a:lnSpc>
              <a:spcBef>
                <a:spcPts val="0"/>
              </a:spcBef>
              <a:spcAft>
                <a:spcPts val="1200"/>
              </a:spcAft>
              <a:buSzPts val="358"/>
              <a:buNone/>
            </a:pPr>
            <a:r>
              <a:t/>
            </a:r>
            <a:endParaRPr sz="1342"/>
          </a:p>
        </p:txBody>
      </p:sp>
      <p:pic>
        <p:nvPicPr>
          <p:cNvPr id="382" name="Google Shape;382;p27"/>
          <p:cNvPicPr preferRelativeResize="0"/>
          <p:nvPr/>
        </p:nvPicPr>
        <p:blipFill>
          <a:blip r:embed="rId3">
            <a:alphaModFix/>
          </a:blip>
          <a:stretch>
            <a:fillRect/>
          </a:stretch>
        </p:blipFill>
        <p:spPr>
          <a:xfrm>
            <a:off x="5609323" y="3362325"/>
            <a:ext cx="3534675" cy="1781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8"/>
          <p:cNvSpPr txBox="1"/>
          <p:nvPr>
            <p:ph type="title"/>
          </p:nvPr>
        </p:nvSpPr>
        <p:spPr>
          <a:xfrm>
            <a:off x="1303800" y="37835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SYNOPSIS</a:t>
            </a:r>
            <a:endParaRPr/>
          </a:p>
        </p:txBody>
      </p:sp>
      <p:sp>
        <p:nvSpPr>
          <p:cNvPr id="388" name="Google Shape;388;p28"/>
          <p:cNvSpPr txBox="1"/>
          <p:nvPr>
            <p:ph idx="1" type="body"/>
          </p:nvPr>
        </p:nvSpPr>
        <p:spPr>
          <a:xfrm>
            <a:off x="1303800" y="1148250"/>
            <a:ext cx="7442100" cy="2847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a:solidFill>
                  <a:srgbClr val="282829"/>
                </a:solidFill>
                <a:highlight>
                  <a:srgbClr val="FFFFFF"/>
                </a:highlight>
                <a:latin typeface="Maven Pro"/>
                <a:ea typeface="Maven Pro"/>
                <a:cs typeface="Maven Pro"/>
                <a:sym typeface="Maven Pro"/>
              </a:rPr>
              <a:t>Weapons have a lot more training in math than most people are led to believe.</a:t>
            </a:r>
            <a:endParaRPr b="1">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b="1" lang="en-GB">
                <a:solidFill>
                  <a:srgbClr val="282829"/>
                </a:solidFill>
                <a:highlight>
                  <a:srgbClr val="FFFFFF"/>
                </a:highlight>
                <a:latin typeface="Maven Pro"/>
                <a:ea typeface="Maven Pro"/>
                <a:cs typeface="Maven Pro"/>
                <a:sym typeface="Maven Pro"/>
              </a:rPr>
              <a:t>When a bullet leaves the barrel on target, it's still affected by air resistance and gravity. As such, it will drift with the wind and start falling down the moment it leaves the barrel. There will often also be a difference in altitude between the rifle and the target. At very short distances, these effects can be ignored. At longer distances, they cannot be.</a:t>
            </a:r>
            <a:endParaRPr b="1">
              <a:solidFill>
                <a:srgbClr val="282829"/>
              </a:solidFill>
              <a:highlight>
                <a:srgbClr val="FFFFFF"/>
              </a:highlight>
              <a:latin typeface="Maven Pro"/>
              <a:ea typeface="Maven Pro"/>
              <a:cs typeface="Maven Pro"/>
              <a:sym typeface="Maven Pro"/>
            </a:endParaRPr>
          </a:p>
          <a:p>
            <a:pPr indent="0" lvl="0" marL="0" rtl="0" algn="l">
              <a:spcBef>
                <a:spcPts val="1200"/>
              </a:spcBef>
              <a:spcAft>
                <a:spcPts val="0"/>
              </a:spcAft>
              <a:buNone/>
            </a:pPr>
            <a:r>
              <a:rPr b="1" lang="en-GB">
                <a:solidFill>
                  <a:srgbClr val="282829"/>
                </a:solidFill>
                <a:highlight>
                  <a:srgbClr val="FFFFFF"/>
                </a:highlight>
                <a:latin typeface="Maven Pro"/>
                <a:ea typeface="Maven Pro"/>
                <a:cs typeface="Maven Pro"/>
                <a:sym typeface="Maven Pro"/>
              </a:rPr>
              <a:t>Hence, there is lot of calculations and calculus theories behind creating the perfect weaponry.</a:t>
            </a:r>
            <a:endParaRPr b="1">
              <a:solidFill>
                <a:srgbClr val="282829"/>
              </a:solidFill>
              <a:highlight>
                <a:srgbClr val="FFFFFF"/>
              </a:highlight>
              <a:latin typeface="Maven Pro"/>
              <a:ea typeface="Maven Pro"/>
              <a:cs typeface="Maven Pro"/>
              <a:sym typeface="Maven Pro"/>
            </a:endParaRPr>
          </a:p>
          <a:p>
            <a:pPr indent="0" lvl="0" marL="0" rtl="0" algn="l">
              <a:spcBef>
                <a:spcPts val="1200"/>
              </a:spcBef>
              <a:spcAft>
                <a:spcPts val="1200"/>
              </a:spcAft>
              <a:buNone/>
            </a:pPr>
            <a:r>
              <a:rPr b="1" lang="en-GB">
                <a:solidFill>
                  <a:srgbClr val="282829"/>
                </a:solidFill>
                <a:highlight>
                  <a:srgbClr val="FFFFFF"/>
                </a:highlight>
                <a:latin typeface="Maven Pro"/>
                <a:ea typeface="Maven Pro"/>
                <a:cs typeface="Maven Pro"/>
                <a:sym typeface="Maven Pro"/>
              </a:rPr>
              <a:t>The minimum requirement for a government artillery programme was</a:t>
            </a:r>
            <a:br>
              <a:rPr b="1" lang="en-GB">
                <a:solidFill>
                  <a:srgbClr val="282829"/>
                </a:solidFill>
                <a:highlight>
                  <a:srgbClr val="FFFFFF"/>
                </a:highlight>
                <a:latin typeface="Maven Pro"/>
                <a:ea typeface="Maven Pro"/>
                <a:cs typeface="Maven Pro"/>
                <a:sym typeface="Maven Pro"/>
              </a:rPr>
            </a:br>
            <a:r>
              <a:rPr b="1" lang="en-GB">
                <a:solidFill>
                  <a:srgbClr val="282829"/>
                </a:solidFill>
                <a:highlight>
                  <a:srgbClr val="FFFFFF"/>
                </a:highlight>
                <a:latin typeface="Maven Pro"/>
                <a:ea typeface="Maven Pro"/>
                <a:cs typeface="Maven Pro"/>
                <a:sym typeface="Maven Pro"/>
              </a:rPr>
              <a:t>Set at 90%, much higher than the regular government requirement</a:t>
            </a:r>
            <a:br>
              <a:rPr b="1" lang="en-GB">
                <a:solidFill>
                  <a:srgbClr val="282829"/>
                </a:solidFill>
                <a:highlight>
                  <a:srgbClr val="FFFFFF"/>
                </a:highlight>
                <a:latin typeface="Maven Pro"/>
                <a:ea typeface="Maven Pro"/>
                <a:cs typeface="Maven Pro"/>
                <a:sym typeface="Maven Pro"/>
              </a:rPr>
            </a:br>
            <a:r>
              <a:rPr b="1" lang="en-GB">
                <a:solidFill>
                  <a:srgbClr val="282829"/>
                </a:solidFill>
                <a:highlight>
                  <a:srgbClr val="FFFFFF"/>
                </a:highlight>
                <a:latin typeface="Maven Pro"/>
                <a:ea typeface="Maven Pro"/>
                <a:cs typeface="Maven Pro"/>
                <a:sym typeface="Maven Pro"/>
              </a:rPr>
              <a:t>Of 60%, because of the advance math and stochastic calculations.</a:t>
            </a:r>
            <a:endParaRPr b="1">
              <a:solidFill>
                <a:srgbClr val="282829"/>
              </a:solidFill>
              <a:highlight>
                <a:srgbClr val="FFFFFF"/>
              </a:highlight>
              <a:latin typeface="Maven Pro"/>
              <a:ea typeface="Maven Pro"/>
              <a:cs typeface="Maven Pro"/>
              <a:sym typeface="Maven Pro"/>
            </a:endParaRPr>
          </a:p>
        </p:txBody>
      </p:sp>
      <p:pic>
        <p:nvPicPr>
          <p:cNvPr id="389" name="Google Shape;389;p28"/>
          <p:cNvPicPr preferRelativeResize="0"/>
          <p:nvPr/>
        </p:nvPicPr>
        <p:blipFill rotWithShape="1">
          <a:blip r:embed="rId3">
            <a:alphaModFix amt="31000"/>
          </a:blip>
          <a:srcRect b="0" l="0" r="0" t="0"/>
          <a:stretch/>
        </p:blipFill>
        <p:spPr>
          <a:xfrm>
            <a:off x="-14600" y="0"/>
            <a:ext cx="9173201" cy="5143500"/>
          </a:xfrm>
          <a:prstGeom prst="rect">
            <a:avLst/>
          </a:prstGeom>
          <a:noFill/>
          <a:ln cap="flat" cmpd="sng" w="9525">
            <a:solidFill>
              <a:schemeClr val="dk2"/>
            </a:solidFill>
            <a:prstDash val="dot"/>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Group Details</a:t>
            </a:r>
            <a:endParaRPr/>
          </a:p>
        </p:txBody>
      </p:sp>
      <p:graphicFrame>
        <p:nvGraphicFramePr>
          <p:cNvPr id="284" name="Google Shape;284;p14"/>
          <p:cNvGraphicFramePr/>
          <p:nvPr/>
        </p:nvGraphicFramePr>
        <p:xfrm>
          <a:off x="1594175" y="1479450"/>
          <a:ext cx="3000000" cy="3000000"/>
        </p:xfrm>
        <a:graphic>
          <a:graphicData uri="http://schemas.openxmlformats.org/drawingml/2006/table">
            <a:tbl>
              <a:tblPr>
                <a:noFill/>
                <a:tableStyleId>{6AF4F0E0-F1FD-41A3-91C3-2729CCB27587}</a:tableStyleId>
              </a:tblPr>
              <a:tblGrid>
                <a:gridCol w="4314875"/>
                <a:gridCol w="2134850"/>
              </a:tblGrid>
              <a:tr h="518125">
                <a:tc>
                  <a:txBody>
                    <a:bodyPr/>
                    <a:lstStyle/>
                    <a:p>
                      <a:pPr indent="0" lvl="0" marL="0" rtl="0" algn="ctr">
                        <a:spcBef>
                          <a:spcPts val="0"/>
                        </a:spcBef>
                        <a:spcAft>
                          <a:spcPts val="0"/>
                        </a:spcAft>
                        <a:buNone/>
                      </a:pPr>
                      <a:r>
                        <a:rPr b="1" lang="en-GB" sz="2200">
                          <a:latin typeface="Maven Pro"/>
                          <a:ea typeface="Maven Pro"/>
                          <a:cs typeface="Maven Pro"/>
                          <a:sym typeface="Maven Pro"/>
                        </a:rPr>
                        <a:t>Name</a:t>
                      </a:r>
                      <a:endParaRPr b="1" sz="22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b="1" lang="en-GB" sz="2200">
                          <a:latin typeface="Maven Pro"/>
                          <a:ea typeface="Maven Pro"/>
                          <a:cs typeface="Maven Pro"/>
                          <a:sym typeface="Maven Pro"/>
                        </a:rPr>
                        <a:t>Roll No.</a:t>
                      </a:r>
                      <a:endParaRPr b="1" sz="22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Amalu Manu Punnoose</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45</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Roshan Mehta</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46</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Vishvavardhan Mertiya</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47</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Jatin Modi</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48</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Mucharla Harsha Vardhan</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49</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Vedika Mundra</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50</a:t>
                      </a:r>
                      <a:endParaRPr sz="1300">
                        <a:latin typeface="Maven Pro"/>
                        <a:ea typeface="Maven Pro"/>
                        <a:cs typeface="Maven Pro"/>
                        <a:sym typeface="Maven Pro"/>
                      </a:endParaRPr>
                    </a:p>
                  </a:txBody>
                  <a:tcPr marT="91425" marB="91425" marR="91425" marL="91425"/>
                </a:tc>
              </a:tr>
              <a:tr h="381000">
                <a:tc>
                  <a:txBody>
                    <a:bodyPr/>
                    <a:lstStyle/>
                    <a:p>
                      <a:pPr indent="0" lvl="0" marL="0" rtl="0" algn="ctr">
                        <a:spcBef>
                          <a:spcPts val="0"/>
                        </a:spcBef>
                        <a:spcAft>
                          <a:spcPts val="0"/>
                        </a:spcAft>
                        <a:buNone/>
                      </a:pPr>
                      <a:r>
                        <a:rPr lang="en-GB" sz="1300">
                          <a:latin typeface="Maven Pro"/>
                          <a:ea typeface="Maven Pro"/>
                          <a:cs typeface="Maven Pro"/>
                          <a:sym typeface="Maven Pro"/>
                        </a:rPr>
                        <a:t>Tanishka Singh</a:t>
                      </a:r>
                      <a:endParaRPr sz="1300">
                        <a:latin typeface="Maven Pro"/>
                        <a:ea typeface="Maven Pro"/>
                        <a:cs typeface="Maven Pro"/>
                        <a:sym typeface="Maven Pro"/>
                      </a:endParaRPr>
                    </a:p>
                  </a:txBody>
                  <a:tcPr marT="91425" marB="91425" marR="91425" marL="91425"/>
                </a:tc>
                <a:tc>
                  <a:txBody>
                    <a:bodyPr/>
                    <a:lstStyle/>
                    <a:p>
                      <a:pPr indent="0" lvl="0" marL="0" rtl="0" algn="ctr">
                        <a:spcBef>
                          <a:spcPts val="0"/>
                        </a:spcBef>
                        <a:spcAft>
                          <a:spcPts val="0"/>
                        </a:spcAft>
                        <a:buNone/>
                      </a:pPr>
                      <a:r>
                        <a:rPr lang="en-GB" sz="1300">
                          <a:latin typeface="Maven Pro"/>
                          <a:ea typeface="Maven Pro"/>
                          <a:cs typeface="Maven Pro"/>
                          <a:sym typeface="Maven Pro"/>
                        </a:rPr>
                        <a:t>51</a:t>
                      </a:r>
                      <a:endParaRPr sz="1300">
                        <a:latin typeface="Maven Pro"/>
                        <a:ea typeface="Maven Pro"/>
                        <a:cs typeface="Maven Pro"/>
                        <a:sym typeface="Maven Pro"/>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CALCULUS</a:t>
            </a:r>
            <a:endParaRPr/>
          </a:p>
        </p:txBody>
      </p:sp>
      <p:sp>
        <p:nvSpPr>
          <p:cNvPr id="290" name="Google Shape;290;p15"/>
          <p:cNvSpPr txBox="1"/>
          <p:nvPr>
            <p:ph idx="1" type="body"/>
          </p:nvPr>
        </p:nvSpPr>
        <p:spPr>
          <a:xfrm>
            <a:off x="1303800" y="1367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Adding to the world of mathematics, here comes calculus, a branch that deals with the study of rate of </a:t>
            </a:r>
            <a:r>
              <a:rPr lang="en-GB"/>
              <a:t>change!</a:t>
            </a:r>
            <a:r>
              <a:rPr lang="en-GB"/>
              <a:t> </a:t>
            </a:r>
            <a:endParaRPr/>
          </a:p>
          <a:p>
            <a:pPr indent="0" lvl="0" marL="0" rtl="0" algn="l">
              <a:spcBef>
                <a:spcPts val="1200"/>
              </a:spcBef>
              <a:spcAft>
                <a:spcPts val="0"/>
              </a:spcAft>
              <a:buNone/>
            </a:pPr>
            <a:r>
              <a:rPr lang="en-GB"/>
              <a:t>Calculus is everywhere. The differentiation and integration of calculus have many real world </a:t>
            </a:r>
            <a:r>
              <a:rPr lang="en-GB"/>
              <a:t>application</a:t>
            </a:r>
            <a:r>
              <a:rPr lang="en-GB"/>
              <a:t> from sports to engineering to </a:t>
            </a:r>
            <a:r>
              <a:rPr lang="en-GB"/>
              <a:t>astronomy</a:t>
            </a:r>
            <a:r>
              <a:rPr lang="en-GB"/>
              <a:t> and space travel.</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91" name="Google Shape;291;p15"/>
          <p:cNvPicPr preferRelativeResize="0"/>
          <p:nvPr/>
        </p:nvPicPr>
        <p:blipFill rotWithShape="1">
          <a:blip r:embed="rId3">
            <a:alphaModFix/>
          </a:blip>
          <a:srcRect b="35203" l="0" r="0" t="0"/>
          <a:stretch/>
        </p:blipFill>
        <p:spPr>
          <a:xfrm>
            <a:off x="3730600" y="2626375"/>
            <a:ext cx="4603700" cy="2239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6"/>
          <p:cNvPicPr preferRelativeResize="0"/>
          <p:nvPr/>
        </p:nvPicPr>
        <p:blipFill>
          <a:blip r:embed="rId3">
            <a:alphaModFix/>
          </a:blip>
          <a:stretch>
            <a:fillRect/>
          </a:stretch>
        </p:blipFill>
        <p:spPr>
          <a:xfrm>
            <a:off x="532900" y="451025"/>
            <a:ext cx="1062475" cy="1062475"/>
          </a:xfrm>
          <a:prstGeom prst="rect">
            <a:avLst/>
          </a:prstGeom>
          <a:noFill/>
          <a:ln>
            <a:noFill/>
          </a:ln>
        </p:spPr>
      </p:pic>
      <p:pic>
        <p:nvPicPr>
          <p:cNvPr id="297" name="Google Shape;297;p16"/>
          <p:cNvPicPr preferRelativeResize="0"/>
          <p:nvPr/>
        </p:nvPicPr>
        <p:blipFill>
          <a:blip r:embed="rId4">
            <a:alphaModFix/>
          </a:blip>
          <a:stretch>
            <a:fillRect/>
          </a:stretch>
        </p:blipFill>
        <p:spPr>
          <a:xfrm>
            <a:off x="7529475" y="1238885"/>
            <a:ext cx="1421800" cy="1234015"/>
          </a:xfrm>
          <a:prstGeom prst="rect">
            <a:avLst/>
          </a:prstGeom>
          <a:noFill/>
          <a:ln>
            <a:noFill/>
          </a:ln>
        </p:spPr>
      </p:pic>
      <p:pic>
        <p:nvPicPr>
          <p:cNvPr id="298" name="Google Shape;298;p16"/>
          <p:cNvPicPr preferRelativeResize="0"/>
          <p:nvPr/>
        </p:nvPicPr>
        <p:blipFill>
          <a:blip r:embed="rId5">
            <a:alphaModFix/>
          </a:blip>
          <a:stretch>
            <a:fillRect/>
          </a:stretch>
        </p:blipFill>
        <p:spPr>
          <a:xfrm>
            <a:off x="421037" y="2423050"/>
            <a:ext cx="1603900" cy="1177400"/>
          </a:xfrm>
          <a:prstGeom prst="rect">
            <a:avLst/>
          </a:prstGeom>
          <a:noFill/>
          <a:ln>
            <a:noFill/>
          </a:ln>
        </p:spPr>
      </p:pic>
      <p:pic>
        <p:nvPicPr>
          <p:cNvPr id="299" name="Google Shape;299;p16"/>
          <p:cNvPicPr preferRelativeResize="0"/>
          <p:nvPr/>
        </p:nvPicPr>
        <p:blipFill rotWithShape="1">
          <a:blip r:embed="rId6">
            <a:alphaModFix/>
          </a:blip>
          <a:srcRect b="9297" l="0" r="0" t="0"/>
          <a:stretch/>
        </p:blipFill>
        <p:spPr>
          <a:xfrm>
            <a:off x="7669036" y="3372650"/>
            <a:ext cx="1421790" cy="1732225"/>
          </a:xfrm>
          <a:prstGeom prst="rect">
            <a:avLst/>
          </a:prstGeom>
          <a:noFill/>
          <a:ln>
            <a:noFill/>
          </a:ln>
        </p:spPr>
      </p:pic>
      <p:sp>
        <p:nvSpPr>
          <p:cNvPr id="300" name="Google Shape;300;p16"/>
          <p:cNvSpPr txBox="1"/>
          <p:nvPr/>
        </p:nvSpPr>
        <p:spPr>
          <a:xfrm>
            <a:off x="1782413" y="697563"/>
            <a:ext cx="58866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500">
                <a:solidFill>
                  <a:srgbClr val="222222"/>
                </a:solidFill>
                <a:highlight>
                  <a:schemeClr val="lt1"/>
                </a:highlight>
                <a:latin typeface="Nunito"/>
                <a:ea typeface="Nunito"/>
                <a:cs typeface="Nunito"/>
                <a:sym typeface="Nunito"/>
              </a:rPr>
              <a:t>What can you use calculus for? </a:t>
            </a:r>
            <a:endParaRPr sz="900">
              <a:latin typeface="Nunito"/>
              <a:ea typeface="Nunito"/>
              <a:cs typeface="Nunito"/>
              <a:sym typeface="Nunito"/>
            </a:endParaRPr>
          </a:p>
        </p:txBody>
      </p:sp>
      <p:sp>
        <p:nvSpPr>
          <p:cNvPr id="301" name="Google Shape;301;p16"/>
          <p:cNvSpPr txBox="1"/>
          <p:nvPr/>
        </p:nvSpPr>
        <p:spPr>
          <a:xfrm>
            <a:off x="2649425" y="1625050"/>
            <a:ext cx="50196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900"/>
              </a:spcBef>
              <a:spcAft>
                <a:spcPts val="900"/>
              </a:spcAft>
              <a:buNone/>
            </a:pPr>
            <a:r>
              <a:rPr lang="en-GB" sz="2500">
                <a:solidFill>
                  <a:srgbClr val="222222"/>
                </a:solidFill>
                <a:highlight>
                  <a:schemeClr val="lt1"/>
                </a:highlight>
                <a:latin typeface="Nunito"/>
                <a:ea typeface="Nunito"/>
                <a:cs typeface="Nunito"/>
                <a:sym typeface="Nunito"/>
              </a:rPr>
              <a:t>Is trigonometry used in artillery?</a:t>
            </a:r>
            <a:endParaRPr sz="400">
              <a:latin typeface="Nunito"/>
              <a:ea typeface="Nunito"/>
              <a:cs typeface="Nunito"/>
              <a:sym typeface="Nunito"/>
            </a:endParaRPr>
          </a:p>
        </p:txBody>
      </p:sp>
      <p:sp>
        <p:nvSpPr>
          <p:cNvPr id="302" name="Google Shape;302;p16"/>
          <p:cNvSpPr txBox="1"/>
          <p:nvPr/>
        </p:nvSpPr>
        <p:spPr>
          <a:xfrm>
            <a:off x="2024925" y="2650850"/>
            <a:ext cx="46734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500">
                <a:solidFill>
                  <a:srgbClr val="222222"/>
                </a:solidFill>
                <a:highlight>
                  <a:schemeClr val="lt1"/>
                </a:highlight>
                <a:latin typeface="Nunito"/>
                <a:ea typeface="Nunito"/>
                <a:cs typeface="Nunito"/>
                <a:sym typeface="Nunito"/>
              </a:rPr>
              <a:t>Is calculus used in the military?</a:t>
            </a:r>
            <a:endParaRPr sz="2000">
              <a:solidFill>
                <a:srgbClr val="222222"/>
              </a:solidFill>
              <a:highlight>
                <a:schemeClr val="lt1"/>
              </a:highlight>
              <a:latin typeface="Nunito"/>
              <a:ea typeface="Nunito"/>
              <a:cs typeface="Nunito"/>
              <a:sym typeface="Nunito"/>
            </a:endParaRPr>
          </a:p>
        </p:txBody>
      </p:sp>
      <p:sp>
        <p:nvSpPr>
          <p:cNvPr id="303" name="Google Shape;303;p16"/>
          <p:cNvSpPr txBox="1"/>
          <p:nvPr/>
        </p:nvSpPr>
        <p:spPr>
          <a:xfrm>
            <a:off x="2194125" y="3676650"/>
            <a:ext cx="61563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sz="2400">
                <a:solidFill>
                  <a:srgbClr val="222222"/>
                </a:solidFill>
                <a:highlight>
                  <a:schemeClr val="lt1"/>
                </a:highlight>
                <a:latin typeface="Nunito"/>
                <a:ea typeface="Nunito"/>
                <a:cs typeface="Nunito"/>
                <a:sym typeface="Nunito"/>
              </a:rPr>
              <a:t>Did ancient people do differentiation in weaponry? Is calculus used in war?</a:t>
            </a:r>
            <a:endParaRPr sz="2400">
              <a:solidFill>
                <a:srgbClr val="222222"/>
              </a:solidFill>
              <a:highlight>
                <a:schemeClr val="lt1"/>
              </a:highlight>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Aircraft </a:t>
            </a:r>
            <a:r>
              <a:rPr lang="en-GB"/>
              <a:t>weaponry</a:t>
            </a:r>
            <a:endParaRPr/>
          </a:p>
        </p:txBody>
      </p:sp>
      <p:sp>
        <p:nvSpPr>
          <p:cNvPr id="309" name="Google Shape;309;p17"/>
          <p:cNvSpPr txBox="1"/>
          <p:nvPr>
            <p:ph idx="1" type="body"/>
          </p:nvPr>
        </p:nvSpPr>
        <p:spPr>
          <a:xfrm>
            <a:off x="1303800" y="1709775"/>
            <a:ext cx="6753900" cy="2505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a:solidFill>
                  <a:srgbClr val="2E2E2E"/>
                </a:solidFill>
                <a:latin typeface="Maven Pro"/>
                <a:ea typeface="Maven Pro"/>
                <a:cs typeface="Maven Pro"/>
                <a:sym typeface="Maven Pro"/>
              </a:rPr>
              <a:t>The calculus of variations has become increasingly popular in applied aerodynamics through the study of the optimum shapes of aircraft and missile components and flight mechanics through the study of the optimum trajectories of aircraft, missiles, and spaceships. The most general problems of the calculus of variations in one independent variable are the problems of Bolza, Mayer, and Lagrange. This chapter discusses the indirect methods of the calculus of variations with particular emphasis on the problems of Bolza, Mayer, and Lagrange. After the Euler-Lagrange equations, the corner conditions, the transversality condition, the Legendre-Clebsch condition, and the Weierstrass condition are reviewed, and the difficulties inherent to the </a:t>
            </a:r>
            <a:br>
              <a:rPr lang="en-GB">
                <a:solidFill>
                  <a:srgbClr val="2E2E2E"/>
                </a:solidFill>
                <a:latin typeface="Maven Pro"/>
                <a:ea typeface="Maven Pro"/>
                <a:cs typeface="Maven Pro"/>
                <a:sym typeface="Maven Pro"/>
              </a:rPr>
            </a:br>
            <a:r>
              <a:rPr lang="en-GB">
                <a:solidFill>
                  <a:srgbClr val="2E2E2E"/>
                </a:solidFill>
                <a:latin typeface="Maven Pro"/>
                <a:ea typeface="Maven Pro"/>
                <a:cs typeface="Maven Pro"/>
                <a:sym typeface="Maven Pro"/>
              </a:rPr>
              <a:t>solution of the mixed boundary-value problem are discussed.</a:t>
            </a:r>
            <a:endParaRPr>
              <a:solidFill>
                <a:srgbClr val="2E2E2E"/>
              </a:solidFill>
              <a:latin typeface="Maven Pro"/>
              <a:ea typeface="Maven Pro"/>
              <a:cs typeface="Maven Pro"/>
              <a:sym typeface="Maven Pro"/>
            </a:endParaRPr>
          </a:p>
        </p:txBody>
      </p:sp>
      <p:pic>
        <p:nvPicPr>
          <p:cNvPr id="310" name="Google Shape;310;p17"/>
          <p:cNvPicPr preferRelativeResize="0"/>
          <p:nvPr/>
        </p:nvPicPr>
        <p:blipFill>
          <a:blip r:embed="rId3">
            <a:alphaModFix/>
          </a:blip>
          <a:stretch>
            <a:fillRect/>
          </a:stretch>
        </p:blipFill>
        <p:spPr>
          <a:xfrm>
            <a:off x="6796425" y="75450"/>
            <a:ext cx="1899125" cy="1634325"/>
          </a:xfrm>
          <a:prstGeom prst="rect">
            <a:avLst/>
          </a:prstGeom>
          <a:noFill/>
          <a:ln>
            <a:noFill/>
          </a:ln>
        </p:spPr>
      </p:pic>
      <p:pic>
        <p:nvPicPr>
          <p:cNvPr id="311" name="Google Shape;311;p17"/>
          <p:cNvPicPr preferRelativeResize="0"/>
          <p:nvPr/>
        </p:nvPicPr>
        <p:blipFill>
          <a:blip r:embed="rId4">
            <a:alphaModFix/>
          </a:blip>
          <a:stretch>
            <a:fillRect/>
          </a:stretch>
        </p:blipFill>
        <p:spPr>
          <a:xfrm>
            <a:off x="7028000" y="3612550"/>
            <a:ext cx="2003374" cy="1374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Equations and Parameters</a:t>
            </a:r>
            <a:endParaRPr/>
          </a:p>
        </p:txBody>
      </p:sp>
      <p:sp>
        <p:nvSpPr>
          <p:cNvPr id="317" name="Google Shape;317;p18"/>
          <p:cNvSpPr txBox="1"/>
          <p:nvPr>
            <p:ph idx="1" type="body"/>
          </p:nvPr>
        </p:nvSpPr>
        <p:spPr>
          <a:xfrm>
            <a:off x="1303800" y="1597875"/>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Once the simplifying assumptions have been made, the basis of this problem is the change of the aircraft weight over the change in time. The weight of the aircraft decreases by the weight of the burned fuel. Stated mathematically, using distance and then time as the independent variable, one obtains: </a:t>
            </a:r>
            <a:endParaRPr/>
          </a:p>
        </p:txBody>
      </p:sp>
      <p:pic>
        <p:nvPicPr>
          <p:cNvPr id="318" name="Google Shape;318;p18"/>
          <p:cNvPicPr preferRelativeResize="0"/>
          <p:nvPr/>
        </p:nvPicPr>
        <p:blipFill rotWithShape="1">
          <a:blip r:embed="rId3">
            <a:alphaModFix/>
          </a:blip>
          <a:srcRect b="34850" l="29521" r="25979" t="59138"/>
          <a:stretch/>
        </p:blipFill>
        <p:spPr>
          <a:xfrm>
            <a:off x="846050" y="3276800"/>
            <a:ext cx="5192251" cy="862675"/>
          </a:xfrm>
          <a:prstGeom prst="rect">
            <a:avLst/>
          </a:prstGeom>
          <a:noFill/>
          <a:ln>
            <a:noFill/>
          </a:ln>
        </p:spPr>
      </p:pic>
      <p:pic>
        <p:nvPicPr>
          <p:cNvPr id="319" name="Google Shape;319;p18"/>
          <p:cNvPicPr preferRelativeResize="0"/>
          <p:nvPr/>
        </p:nvPicPr>
        <p:blipFill rotWithShape="1">
          <a:blip r:embed="rId4">
            <a:alphaModFix/>
          </a:blip>
          <a:srcRect b="16432" l="33450" r="8193" t="28125"/>
          <a:stretch/>
        </p:blipFill>
        <p:spPr>
          <a:xfrm>
            <a:off x="5565750" y="2571750"/>
            <a:ext cx="3155948" cy="227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3100"/>
              <a:t>Missiles</a:t>
            </a:r>
            <a:endParaRPr sz="3100"/>
          </a:p>
        </p:txBody>
      </p:sp>
      <p:sp>
        <p:nvSpPr>
          <p:cNvPr id="325" name="Google Shape;325;p19"/>
          <p:cNvSpPr txBox="1"/>
          <p:nvPr>
            <p:ph idx="1" type="body"/>
          </p:nvPr>
        </p:nvSpPr>
        <p:spPr>
          <a:xfrm>
            <a:off x="1303800" y="1346775"/>
            <a:ext cx="7030500" cy="20202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GB">
                <a:solidFill>
                  <a:srgbClr val="222222"/>
                </a:solidFill>
                <a:highlight>
                  <a:srgbClr val="FFFFFF"/>
                </a:highlight>
                <a:latin typeface="Maven Pro"/>
                <a:ea typeface="Maven Pro"/>
                <a:cs typeface="Maven Pro"/>
                <a:sym typeface="Maven Pro"/>
              </a:rPr>
              <a:t>Variational calculus are used to achieve the optimal design of the open-loop control law in the process of anti-ballistic missile interception task.Calculation of interception trajectories is usually performed off-line by using two-point boundary-value problem formulation. </a:t>
            </a:r>
            <a:r>
              <a:rPr lang="en-GB">
                <a:solidFill>
                  <a:srgbClr val="2E2E2E"/>
                </a:solidFill>
                <a:latin typeface="Maven Pro"/>
                <a:ea typeface="Maven Pro"/>
                <a:cs typeface="Maven Pro"/>
                <a:sym typeface="Maven Pro"/>
              </a:rPr>
              <a:t>The calculus of perturbations, as commonly used in exterior ballistics, is modified for application to rocket missiles, that is, to projectiles which experience thrust and lift forces. In this form, the calculus can be used as in conventional ballistics, to investigate the effect of disturbing factors upon a trajectory. In addition to this, it is of considerable value in establishing analytically certain principles of guidance and control.</a:t>
            </a:r>
            <a:endParaRPr>
              <a:latin typeface="Maven Pro"/>
              <a:ea typeface="Maven Pro"/>
              <a:cs typeface="Maven Pro"/>
              <a:sym typeface="Maven Pro"/>
            </a:endParaRPr>
          </a:p>
        </p:txBody>
      </p:sp>
      <p:pic>
        <p:nvPicPr>
          <p:cNvPr id="326" name="Google Shape;326;p19"/>
          <p:cNvPicPr preferRelativeResize="0"/>
          <p:nvPr/>
        </p:nvPicPr>
        <p:blipFill>
          <a:blip r:embed="rId3">
            <a:alphaModFix/>
          </a:blip>
          <a:stretch>
            <a:fillRect/>
          </a:stretch>
        </p:blipFill>
        <p:spPr>
          <a:xfrm>
            <a:off x="6117750" y="3115775"/>
            <a:ext cx="2908450" cy="219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0" name="Shape 330"/>
        <p:cNvGrpSpPr/>
        <p:nvPr/>
      </p:nvGrpSpPr>
      <p:grpSpPr>
        <a:xfrm>
          <a:off x="0" y="0"/>
          <a:ext cx="0" cy="0"/>
          <a:chOff x="0" y="0"/>
          <a:chExt cx="0" cy="0"/>
        </a:xfrm>
      </p:grpSpPr>
      <p:sp>
        <p:nvSpPr>
          <p:cNvPr id="331" name="Google Shape;331;p20"/>
          <p:cNvSpPr txBox="1"/>
          <p:nvPr>
            <p:ph type="title"/>
          </p:nvPr>
        </p:nvSpPr>
        <p:spPr>
          <a:xfrm>
            <a:off x="1303800" y="272975"/>
            <a:ext cx="1349400" cy="79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920"/>
              <a:t>Tanks</a:t>
            </a:r>
            <a:endParaRPr sz="2920"/>
          </a:p>
        </p:txBody>
      </p:sp>
      <p:sp>
        <p:nvSpPr>
          <p:cNvPr id="332" name="Google Shape;332;p20"/>
          <p:cNvSpPr txBox="1"/>
          <p:nvPr>
            <p:ph idx="1" type="body"/>
          </p:nvPr>
        </p:nvSpPr>
        <p:spPr>
          <a:xfrm>
            <a:off x="367350" y="3795275"/>
            <a:ext cx="8409300" cy="126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rgbClr val="2E2E2E"/>
                </a:solidFill>
                <a:latin typeface="Maven Pro"/>
                <a:ea typeface="Maven Pro"/>
                <a:cs typeface="Maven Pro"/>
                <a:sym typeface="Maven Pro"/>
              </a:rPr>
              <a:t>Success in a tank battle is often determined by the superiority of the weaponry involved. The increased lethality of modern tanks is due to the effectiveness of armor piercing projectiles. Army research laboratories continue to improve performance of armor penetrators. At the foundation of the research are mathematical models involving vector calculus.</a:t>
            </a:r>
            <a:endParaRPr>
              <a:solidFill>
                <a:srgbClr val="2E2E2E"/>
              </a:solidFill>
              <a:latin typeface="Maven Pro"/>
              <a:ea typeface="Maven Pro"/>
              <a:cs typeface="Maven Pro"/>
              <a:sym typeface="Maven Pro"/>
            </a:endParaRPr>
          </a:p>
        </p:txBody>
      </p:sp>
      <p:pic>
        <p:nvPicPr>
          <p:cNvPr id="333" name="Google Shape;333;p20"/>
          <p:cNvPicPr preferRelativeResize="0"/>
          <p:nvPr/>
        </p:nvPicPr>
        <p:blipFill>
          <a:blip r:embed="rId4">
            <a:alphaModFix/>
          </a:blip>
          <a:stretch>
            <a:fillRect/>
          </a:stretch>
        </p:blipFill>
        <p:spPr>
          <a:xfrm>
            <a:off x="6960975" y="32842"/>
            <a:ext cx="2090950" cy="1588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1313750" y="347025"/>
            <a:ext cx="4091400" cy="5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620"/>
              <a:t>The Model</a:t>
            </a:r>
            <a:endParaRPr sz="2620"/>
          </a:p>
        </p:txBody>
      </p:sp>
      <p:sp>
        <p:nvSpPr>
          <p:cNvPr id="339" name="Google Shape;339;p21"/>
          <p:cNvSpPr txBox="1"/>
          <p:nvPr>
            <p:ph idx="1" type="body"/>
          </p:nvPr>
        </p:nvSpPr>
        <p:spPr>
          <a:xfrm>
            <a:off x="1238388" y="955100"/>
            <a:ext cx="7030500" cy="398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rgbClr val="000000"/>
                </a:solidFill>
                <a:latin typeface="Maven Pro Medium"/>
                <a:ea typeface="Maven Pro Medium"/>
                <a:cs typeface="Maven Pro Medium"/>
                <a:sym typeface="Maven Pro Medium"/>
              </a:rPr>
              <a:t>In the milliseconds after the explosion which propels the sabot round out the tube of the tank cannon, the round is subject to intense heat and pressure. In order to model the influence of the heat and fluid pressure on the flight dynamics of the projectile, millions of computations are performed in the process of the computer simulation. The effects of heat and pressure on the blocks are simulated using vectors.</a:t>
            </a:r>
            <a:endParaRPr>
              <a:solidFill>
                <a:srgbClr val="000000"/>
              </a:solidFill>
              <a:latin typeface="Maven Pro Medium"/>
              <a:ea typeface="Maven Pro Medium"/>
              <a:cs typeface="Maven Pro Medium"/>
              <a:sym typeface="Maven Pro Medium"/>
            </a:endParaRPr>
          </a:p>
          <a:p>
            <a:pPr indent="0" lvl="0" marL="0" rtl="0" algn="l">
              <a:spcBef>
                <a:spcPts val="1200"/>
              </a:spcBef>
              <a:spcAft>
                <a:spcPts val="0"/>
              </a:spcAft>
              <a:buNone/>
            </a:pPr>
            <a:r>
              <a:rPr lang="en-GB">
                <a:solidFill>
                  <a:srgbClr val="000000"/>
                </a:solidFill>
                <a:latin typeface="Maven Pro Medium"/>
                <a:ea typeface="Maven Pro Medium"/>
                <a:cs typeface="Maven Pro Medium"/>
                <a:sym typeface="Maven Pro Medium"/>
              </a:rPr>
              <a:t>The pressure field affecting the sabot round is modeled with a vector-valued function. As an example, the function</a:t>
            </a:r>
            <a:r>
              <a:rPr lang="en-GB">
                <a:solidFill>
                  <a:srgbClr val="000000"/>
                </a:solidFill>
                <a:latin typeface="Maven Pro Medium"/>
                <a:ea typeface="Maven Pro Medium"/>
                <a:cs typeface="Maven Pro Medium"/>
                <a:sym typeface="Maven Pro Medium"/>
              </a:rPr>
              <a:t>.</a:t>
            </a:r>
            <a:endParaRPr>
              <a:solidFill>
                <a:srgbClr val="000000"/>
              </a:solidFill>
              <a:latin typeface="Maven Pro Medium"/>
              <a:ea typeface="Maven Pro Medium"/>
              <a:cs typeface="Maven Pro Medium"/>
              <a:sym typeface="Maven Pro Medium"/>
            </a:endParaRPr>
          </a:p>
          <a:p>
            <a:pPr indent="0" lvl="0" marL="0" rtl="0" algn="l">
              <a:spcBef>
                <a:spcPts val="1200"/>
              </a:spcBef>
              <a:spcAft>
                <a:spcPts val="1200"/>
              </a:spcAft>
              <a:buNone/>
            </a:pPr>
            <a:r>
              <a:t/>
            </a:r>
            <a:endParaRPr b="1">
              <a:solidFill>
                <a:srgbClr val="000000"/>
              </a:solidFill>
            </a:endParaRPr>
          </a:p>
        </p:txBody>
      </p:sp>
      <p:pic>
        <p:nvPicPr>
          <p:cNvPr id="340" name="Google Shape;340;p21"/>
          <p:cNvPicPr preferRelativeResize="0"/>
          <p:nvPr/>
        </p:nvPicPr>
        <p:blipFill>
          <a:blip r:embed="rId3">
            <a:alphaModFix/>
          </a:blip>
          <a:stretch>
            <a:fillRect/>
          </a:stretch>
        </p:blipFill>
        <p:spPr>
          <a:xfrm>
            <a:off x="3202078" y="2833525"/>
            <a:ext cx="3103135" cy="448500"/>
          </a:xfrm>
          <a:prstGeom prst="rect">
            <a:avLst/>
          </a:prstGeom>
          <a:noFill/>
          <a:ln>
            <a:noFill/>
          </a:ln>
        </p:spPr>
      </p:pic>
      <p:pic>
        <p:nvPicPr>
          <p:cNvPr id="341" name="Google Shape;341;p21"/>
          <p:cNvPicPr preferRelativeResize="0"/>
          <p:nvPr/>
        </p:nvPicPr>
        <p:blipFill>
          <a:blip r:embed="rId4">
            <a:alphaModFix/>
          </a:blip>
          <a:stretch>
            <a:fillRect/>
          </a:stretch>
        </p:blipFill>
        <p:spPr>
          <a:xfrm>
            <a:off x="755188" y="3382717"/>
            <a:ext cx="7937825" cy="13410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