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Economica"/>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A8C6C2-A748-4947-A3AF-19DC44F2137F}">
  <a:tblStyle styleId="{29A8C6C2-A748-4947-A3AF-19DC44F2137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Economica-bold.fntdata"/><Relationship Id="rId27" Type="http://schemas.openxmlformats.org/officeDocument/2006/relationships/font" Target="fonts/Economic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conomica-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Economica-boldItalic.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0eb7546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0eb7546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0eb75461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0eb75461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cf104c3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cf104c3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cf104c3b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cf104c3b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cf104c3b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cf104c3b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141e9dfd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141e9df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141e9dfd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141e9dfd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127025e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127025e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127025e2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3127025e2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3127025e2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3127025e2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019170b4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019170b4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019170b4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3019170b4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02e56d7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02e56d7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02e56d7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02e56d7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1445466a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31445466a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019170b4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019170b4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019170b4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019170b4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019170b4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019170b4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cf104c3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cf104c3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6.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31.png"/><Relationship Id="rId9" Type="http://schemas.openxmlformats.org/officeDocument/2006/relationships/image" Target="../media/image30.png"/><Relationship Id="rId5" Type="http://schemas.openxmlformats.org/officeDocument/2006/relationships/image" Target="../media/image22.png"/><Relationship Id="rId6" Type="http://schemas.openxmlformats.org/officeDocument/2006/relationships/image" Target="../media/image32.png"/><Relationship Id="rId7" Type="http://schemas.openxmlformats.org/officeDocument/2006/relationships/image" Target="../media/image23.png"/><Relationship Id="rId8"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planning.cs.uiuc.edu/node111.html" TargetMode="External"/><Relationship Id="rId4" Type="http://schemas.openxmlformats.org/officeDocument/2006/relationships/hyperlink" Target="https://slideplayer.com/slide/14751284/" TargetMode="External"/><Relationship Id="rId5" Type="http://schemas.openxmlformats.org/officeDocument/2006/relationships/hyperlink" Target="https://www.google.com/search?q=+graphical+representation+of+homogeneous+transformation+in+robotics&amp;tbm=isch&amp;ved=2ahUKEwiSoJrb6In4AhUO_jgGHYQQAkgQ2-cCegQIABAA&amp;oq=+graphical+representation+of+homogeneous+transformation+in+robotics&amp;gs_lcp=CgNpbWcQAzoFCAAQgAQ6BggAEB4QCFCaB1iIOGD4OmgBcAB4AIAB1gGIAc0bkgEGMC4yOC4xmAEAoAEBqgELZ3dzLXdpei1pbWfAAQE&amp;sclient=img&amp;ei=khSWYpKPF4784-EPhKGIwAQ&amp;bih=601&amp;biw=1280#imgrc=PLpvWwrTdZUtpM" TargetMode="External"/><Relationship Id="rId6" Type="http://schemas.openxmlformats.org/officeDocument/2006/relationships/hyperlink" Target="https://studywolf.wordpress.com/2013/08/21/robot-control-forward-transformation-matri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166474"/>
            <a:ext cx="3054600" cy="181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Application of Matrices in Robotics</a:t>
            </a:r>
            <a:endParaRPr>
              <a:latin typeface="Arial"/>
              <a:ea typeface="Arial"/>
              <a:cs typeface="Arial"/>
              <a:sym typeface="Arial"/>
            </a:endParaRPr>
          </a:p>
        </p:txBody>
      </p:sp>
      <p:sp>
        <p:nvSpPr>
          <p:cNvPr id="63" name="Google Shape;63;p13"/>
          <p:cNvSpPr txBox="1"/>
          <p:nvPr>
            <p:ph idx="1" type="subTitle"/>
          </p:nvPr>
        </p:nvSpPr>
        <p:spPr>
          <a:xfrm>
            <a:off x="3044700" y="31257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Arial"/>
                <a:ea typeface="Arial"/>
                <a:cs typeface="Arial"/>
                <a:sym typeface="Arial"/>
              </a:rPr>
              <a:t>Group: 90 - 99</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for Rotation</a:t>
            </a:r>
            <a:r>
              <a:rPr lang="en"/>
              <a:t> (1)</a:t>
            </a:r>
            <a:endParaRPr/>
          </a:p>
        </p:txBody>
      </p:sp>
      <p:sp>
        <p:nvSpPr>
          <p:cNvPr id="131" name="Google Shape;131;p22"/>
          <p:cNvSpPr txBox="1"/>
          <p:nvPr>
            <p:ph idx="1" type="body"/>
          </p:nvPr>
        </p:nvSpPr>
        <p:spPr>
          <a:xfrm>
            <a:off x="311700" y="1225225"/>
            <a:ext cx="44010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The total contributions of a point defined in the </a:t>
            </a:r>
            <a:r>
              <a:rPr i="1" lang="en">
                <a:solidFill>
                  <a:srgbClr val="555555"/>
                </a:solidFill>
                <a:highlight>
                  <a:srgbClr val="FFFFFF"/>
                </a:highlight>
              </a:rPr>
              <a:t>(x1,y1) </a:t>
            </a:r>
            <a:r>
              <a:rPr lang="en">
                <a:solidFill>
                  <a:srgbClr val="555555"/>
                </a:solidFill>
                <a:highlight>
                  <a:srgbClr val="FFFFFF"/>
                </a:highlight>
              </a:rPr>
              <a:t>axes to the </a:t>
            </a:r>
            <a:r>
              <a:rPr i="1" lang="en">
                <a:solidFill>
                  <a:srgbClr val="555555"/>
                </a:solidFill>
                <a:highlight>
                  <a:srgbClr val="FFFFFF"/>
                </a:highlight>
              </a:rPr>
              <a:t>x0 </a:t>
            </a:r>
            <a:r>
              <a:rPr lang="en">
                <a:solidFill>
                  <a:srgbClr val="555555"/>
                </a:solidFill>
                <a:highlight>
                  <a:srgbClr val="FFFFFF"/>
                </a:highlight>
              </a:rPr>
              <a:t>axis are,</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342900" lvl="0" marL="457200" rtl="0" algn="l">
              <a:spcBef>
                <a:spcPts val="1200"/>
              </a:spcBef>
              <a:spcAft>
                <a:spcPts val="0"/>
              </a:spcAft>
              <a:buClr>
                <a:srgbClr val="555555"/>
              </a:buClr>
              <a:buSzPts val="1800"/>
              <a:buChar char="●"/>
            </a:pPr>
            <a:r>
              <a:rPr lang="en">
                <a:solidFill>
                  <a:srgbClr val="555555"/>
                </a:solidFill>
                <a:highlight>
                  <a:srgbClr val="FFFFFF"/>
                </a:highlight>
              </a:rPr>
              <a:t>Similarly for the </a:t>
            </a:r>
            <a:r>
              <a:rPr i="1" lang="en">
                <a:solidFill>
                  <a:srgbClr val="555555"/>
                </a:solidFill>
                <a:highlight>
                  <a:srgbClr val="FFFFFF"/>
                </a:highlight>
              </a:rPr>
              <a:t>y0 </a:t>
            </a:r>
            <a:r>
              <a:rPr lang="en">
                <a:solidFill>
                  <a:srgbClr val="555555"/>
                </a:solidFill>
                <a:highlight>
                  <a:srgbClr val="FFFFFF"/>
                </a:highlight>
              </a:rPr>
              <a:t>axis contributions we have</a:t>
            </a:r>
            <a:endParaRPr>
              <a:solidFill>
                <a:srgbClr val="555555"/>
              </a:solidFill>
              <a:highlight>
                <a:srgbClr val="FFFFFF"/>
              </a:highlight>
            </a:endParaRPr>
          </a:p>
          <a:p>
            <a:pPr indent="0" lvl="0" marL="914400" rtl="0" algn="l">
              <a:spcBef>
                <a:spcPts val="1200"/>
              </a:spcBef>
              <a:spcAft>
                <a:spcPts val="0"/>
              </a:spcAft>
              <a:buNone/>
            </a:pPr>
            <a:r>
              <a:t/>
            </a:r>
            <a:endParaRPr sz="1000">
              <a:solidFill>
                <a:srgbClr val="555555"/>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a:solidFill>
                <a:srgbClr val="555555"/>
              </a:solidFill>
              <a:highlight>
                <a:srgbClr val="FFFFFF"/>
              </a:highlight>
            </a:endParaRPr>
          </a:p>
        </p:txBody>
      </p:sp>
      <p:pic>
        <p:nvPicPr>
          <p:cNvPr id="132" name="Google Shape;132;p22"/>
          <p:cNvPicPr preferRelativeResize="0"/>
          <p:nvPr/>
        </p:nvPicPr>
        <p:blipFill>
          <a:blip r:embed="rId3">
            <a:alphaModFix/>
          </a:blip>
          <a:stretch>
            <a:fillRect/>
          </a:stretch>
        </p:blipFill>
        <p:spPr>
          <a:xfrm>
            <a:off x="5229700" y="1557325"/>
            <a:ext cx="3448050" cy="2889400"/>
          </a:xfrm>
          <a:prstGeom prst="rect">
            <a:avLst/>
          </a:prstGeom>
          <a:noFill/>
          <a:ln>
            <a:noFill/>
          </a:ln>
        </p:spPr>
      </p:pic>
      <p:pic>
        <p:nvPicPr>
          <p:cNvPr descr="p_{0_x} = cos(q) p_{x_1} - sin(q) p_{y_1}." id="133" name="Google Shape;133;p22"/>
          <p:cNvPicPr preferRelativeResize="0"/>
          <p:nvPr/>
        </p:nvPicPr>
        <p:blipFill>
          <a:blip r:embed="rId4">
            <a:alphaModFix/>
          </a:blip>
          <a:stretch>
            <a:fillRect/>
          </a:stretch>
        </p:blipFill>
        <p:spPr>
          <a:xfrm>
            <a:off x="861850" y="2229700"/>
            <a:ext cx="3572200" cy="557425"/>
          </a:xfrm>
          <a:prstGeom prst="rect">
            <a:avLst/>
          </a:prstGeom>
          <a:noFill/>
          <a:ln>
            <a:noFill/>
          </a:ln>
        </p:spPr>
      </p:pic>
      <p:pic>
        <p:nvPicPr>
          <p:cNvPr descr="p_{0_y} = sin(q) p_{x_1} + cos(q) p_{y_1}." id="134" name="Google Shape;134;p22"/>
          <p:cNvPicPr preferRelativeResize="0"/>
          <p:nvPr/>
        </p:nvPicPr>
        <p:blipFill>
          <a:blip r:embed="rId5">
            <a:alphaModFix/>
          </a:blip>
          <a:stretch>
            <a:fillRect/>
          </a:stretch>
        </p:blipFill>
        <p:spPr>
          <a:xfrm>
            <a:off x="925200" y="3692775"/>
            <a:ext cx="3356825" cy="753950"/>
          </a:xfrm>
          <a:prstGeom prst="rect">
            <a:avLst/>
          </a:prstGeom>
          <a:noFill/>
          <a:ln>
            <a:noFill/>
          </a:ln>
        </p:spPr>
      </p:pic>
      <p:sp>
        <p:nvSpPr>
          <p:cNvPr id="135" name="Google Shape;135;p22"/>
          <p:cNvSpPr txBox="1"/>
          <p:nvPr/>
        </p:nvSpPr>
        <p:spPr>
          <a:xfrm>
            <a:off x="152025" y="63350"/>
            <a:ext cx="24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Forward Transformation for Rotation (2)</a:t>
            </a:r>
            <a:endParaRPr/>
          </a:p>
        </p:txBody>
      </p:sp>
      <p:sp>
        <p:nvSpPr>
          <p:cNvPr id="141" name="Google Shape;141;p2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Rewriting the above equations in matrix form gives:</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where             is called a rotation matrix.</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 </a:t>
            </a:r>
            <a:endParaRPr>
              <a:solidFill>
                <a:srgbClr val="555555"/>
              </a:solidFill>
              <a:highlight>
                <a:srgbClr val="FFFFFF"/>
              </a:highlight>
            </a:endParaRPr>
          </a:p>
          <a:p>
            <a:pPr indent="0" lvl="0" marL="457200" rtl="0" algn="l">
              <a:spcBef>
                <a:spcPts val="1200"/>
              </a:spcBef>
              <a:spcAft>
                <a:spcPts val="1200"/>
              </a:spcAft>
              <a:buNone/>
            </a:pPr>
            <a:r>
              <a:rPr lang="en">
                <a:solidFill>
                  <a:srgbClr val="555555"/>
                </a:solidFill>
                <a:highlight>
                  <a:srgbClr val="FFFFFF"/>
                </a:highlight>
              </a:rPr>
              <a:t>     </a:t>
            </a:r>
            <a:endParaRPr>
              <a:solidFill>
                <a:srgbClr val="555555"/>
              </a:solidFill>
              <a:highlight>
                <a:srgbClr val="FFFFFF"/>
              </a:highlight>
            </a:endParaRPr>
          </a:p>
        </p:txBody>
      </p:sp>
      <p:pic>
        <p:nvPicPr>
          <p:cNvPr descr="^1_0\textbf{R} \; \textbf{p}_1 = \left[ \begin{array}{cc} cos(q_0) &amp; -sin(q_0) \\ sin(q_0) &amp; cos(q_0) \end{array} \right] \left[ \begin{array}{c} p_{x_1} \\ p_{y_1} \end{array} \right]," id="142" name="Google Shape;142;p23"/>
          <p:cNvPicPr preferRelativeResize="0"/>
          <p:nvPr/>
        </p:nvPicPr>
        <p:blipFill>
          <a:blip r:embed="rId3">
            <a:alphaModFix/>
          </a:blip>
          <a:stretch>
            <a:fillRect/>
          </a:stretch>
        </p:blipFill>
        <p:spPr>
          <a:xfrm>
            <a:off x="1469575" y="1684950"/>
            <a:ext cx="6055650" cy="1064150"/>
          </a:xfrm>
          <a:prstGeom prst="rect">
            <a:avLst/>
          </a:prstGeom>
          <a:noFill/>
          <a:ln>
            <a:noFill/>
          </a:ln>
        </p:spPr>
      </p:pic>
      <p:pic>
        <p:nvPicPr>
          <p:cNvPr descr="^1_0\textbf{R}" id="143" name="Google Shape;143;p23"/>
          <p:cNvPicPr preferRelativeResize="0"/>
          <p:nvPr/>
        </p:nvPicPr>
        <p:blipFill>
          <a:blip r:embed="rId4">
            <a:alphaModFix/>
          </a:blip>
          <a:stretch>
            <a:fillRect/>
          </a:stretch>
        </p:blipFill>
        <p:spPr>
          <a:xfrm>
            <a:off x="1596250" y="3192525"/>
            <a:ext cx="519425" cy="316700"/>
          </a:xfrm>
          <a:prstGeom prst="rect">
            <a:avLst/>
          </a:prstGeom>
          <a:noFill/>
          <a:ln>
            <a:noFill/>
          </a:ln>
        </p:spPr>
      </p:pic>
      <p:sp>
        <p:nvSpPr>
          <p:cNvPr id="144" name="Google Shape;144;p23"/>
          <p:cNvSpPr txBox="1"/>
          <p:nvPr/>
        </p:nvSpPr>
        <p:spPr>
          <a:xfrm>
            <a:off x="164700" y="101350"/>
            <a:ext cx="235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35700" y="315925"/>
            <a:ext cx="8496600" cy="679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Differential Kinematics</a:t>
            </a:r>
            <a:endParaRPr/>
          </a:p>
        </p:txBody>
      </p:sp>
      <p:sp>
        <p:nvSpPr>
          <p:cNvPr id="150" name="Google Shape;150;p24"/>
          <p:cNvSpPr txBox="1"/>
          <p:nvPr>
            <p:ph idx="1" type="body"/>
          </p:nvPr>
        </p:nvSpPr>
        <p:spPr>
          <a:xfrm>
            <a:off x="4340200" y="1147225"/>
            <a:ext cx="4492200" cy="382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Instantaneous velocity mappings can be obtained through time derivation of the direct kinematics function.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It states the relationship between </a:t>
            </a:r>
            <a:r>
              <a:rPr b="1" lang="en" sz="1200">
                <a:solidFill>
                  <a:srgbClr val="202124"/>
                </a:solidFill>
                <a:highlight>
                  <a:srgbClr val="FFFFFF"/>
                </a:highlight>
                <a:latin typeface="Arial"/>
                <a:ea typeface="Arial"/>
                <a:cs typeface="Arial"/>
                <a:sym typeface="Arial"/>
              </a:rPr>
              <a:t> </a:t>
            </a:r>
            <a:r>
              <a:rPr lang="en">
                <a:solidFill>
                  <a:srgbClr val="202124"/>
                </a:solidFill>
                <a:highlight>
                  <a:srgbClr val="FFFFFF"/>
                </a:highlight>
              </a:rPr>
              <a:t>joint velocities &amp; end-effector velocities of a robot manipulator.</a:t>
            </a:r>
            <a:endParaRPr/>
          </a:p>
        </p:txBody>
      </p:sp>
      <p:sp>
        <p:nvSpPr>
          <p:cNvPr id="151" name="Google Shape;151;p24"/>
          <p:cNvSpPr txBox="1"/>
          <p:nvPr/>
        </p:nvSpPr>
        <p:spPr>
          <a:xfrm>
            <a:off x="563500" y="923175"/>
            <a:ext cx="3417000" cy="492600"/>
          </a:xfrm>
          <a:prstGeom prst="rect">
            <a:avLst/>
          </a:prstGeom>
          <a:noFill/>
          <a:ln>
            <a:noFill/>
          </a:ln>
        </p:spPr>
        <p:txBody>
          <a:bodyPr anchorCtr="0" anchor="t" bIns="91425" lIns="91425" spcFirstLastPara="1" rIns="91425" wrap="square" tIns="91425">
            <a:spAutoFit/>
          </a:bodyPr>
          <a:lstStyle/>
          <a:p>
            <a:pPr indent="0" lvl="0" marL="38100" marR="25400" rtl="0" algn="l">
              <a:lnSpc>
                <a:spcPct val="115000"/>
              </a:lnSpc>
              <a:spcBef>
                <a:spcPts val="500"/>
              </a:spcBef>
              <a:spcAft>
                <a:spcPts val="0"/>
              </a:spcAft>
              <a:buNone/>
            </a:pPr>
            <a:r>
              <a:rPr lang="en" sz="2000">
                <a:solidFill>
                  <a:schemeClr val="dk1"/>
                </a:solidFill>
              </a:rPr>
              <a:t>Robotic arm:</a:t>
            </a:r>
            <a:endParaRPr sz="2000">
              <a:solidFill>
                <a:schemeClr val="dk1"/>
              </a:solidFill>
            </a:endParaRPr>
          </a:p>
        </p:txBody>
      </p:sp>
      <p:pic>
        <p:nvPicPr>
          <p:cNvPr id="152" name="Google Shape;152;p24"/>
          <p:cNvPicPr preferRelativeResize="0"/>
          <p:nvPr/>
        </p:nvPicPr>
        <p:blipFill rotWithShape="1">
          <a:blip r:embed="rId3">
            <a:alphaModFix/>
          </a:blip>
          <a:srcRect b="-13674" l="-154915" r="142568" t="4884"/>
          <a:stretch/>
        </p:blipFill>
        <p:spPr>
          <a:xfrm>
            <a:off x="0" y="3373725"/>
            <a:ext cx="1930250" cy="1621250"/>
          </a:xfrm>
          <a:prstGeom prst="rect">
            <a:avLst/>
          </a:prstGeom>
          <a:noFill/>
          <a:ln>
            <a:noFill/>
          </a:ln>
        </p:spPr>
      </p:pic>
      <p:pic>
        <p:nvPicPr>
          <p:cNvPr id="153" name="Google Shape;153;p24"/>
          <p:cNvPicPr preferRelativeResize="0"/>
          <p:nvPr/>
        </p:nvPicPr>
        <p:blipFill>
          <a:blip r:embed="rId4">
            <a:alphaModFix/>
          </a:blip>
          <a:stretch>
            <a:fillRect/>
          </a:stretch>
        </p:blipFill>
        <p:spPr>
          <a:xfrm>
            <a:off x="275750" y="1769775"/>
            <a:ext cx="3760960" cy="3111425"/>
          </a:xfrm>
          <a:prstGeom prst="rect">
            <a:avLst/>
          </a:prstGeom>
          <a:noFill/>
          <a:ln>
            <a:noFill/>
          </a:ln>
        </p:spPr>
      </p:pic>
      <p:sp>
        <p:nvSpPr>
          <p:cNvPr id="154" name="Google Shape;154;p24"/>
          <p:cNvSpPr txBox="1"/>
          <p:nvPr/>
        </p:nvSpPr>
        <p:spPr>
          <a:xfrm>
            <a:off x="101350" y="50675"/>
            <a:ext cx="25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to the time derivative…..</a:t>
            </a:r>
            <a:endParaRPr/>
          </a:p>
        </p:txBody>
      </p:sp>
      <p:sp>
        <p:nvSpPr>
          <p:cNvPr id="160" name="Google Shape;160;p25"/>
          <p:cNvSpPr txBox="1"/>
          <p:nvPr>
            <p:ph idx="1" type="body"/>
          </p:nvPr>
        </p:nvSpPr>
        <p:spPr>
          <a:xfrm>
            <a:off x="311700" y="1225225"/>
            <a:ext cx="7589400" cy="334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time derivative of a rotation matrix is defined as a skew symmetric matrix as:</a:t>
            </a:r>
            <a:endParaRPr/>
          </a:p>
          <a:p>
            <a:pPr indent="0" lvl="0" marL="0" rtl="0" algn="l">
              <a:spcBef>
                <a:spcPts val="1200"/>
              </a:spcBef>
              <a:spcAft>
                <a:spcPts val="0"/>
              </a:spcAft>
              <a:buNone/>
            </a:pPr>
            <a:r>
              <a:rPr lang="en"/>
              <a:t>                                 And   </a:t>
            </a:r>
            <a:endParaRPr/>
          </a:p>
          <a:p>
            <a:pPr indent="0" lvl="0" marL="0" rtl="0" algn="l">
              <a:spcBef>
                <a:spcPts val="1200"/>
              </a:spcBef>
              <a:spcAft>
                <a:spcPts val="0"/>
              </a:spcAft>
              <a:buNone/>
            </a:pPr>
            <a:r>
              <a:rPr lang="en"/>
              <a:t>Thus, we get the relationship: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61" name="Google Shape;161;p25"/>
          <p:cNvPicPr preferRelativeResize="0"/>
          <p:nvPr/>
        </p:nvPicPr>
        <p:blipFill>
          <a:blip r:embed="rId3">
            <a:alphaModFix/>
          </a:blip>
          <a:stretch>
            <a:fillRect/>
          </a:stretch>
        </p:blipFill>
        <p:spPr>
          <a:xfrm>
            <a:off x="605798" y="1989675"/>
            <a:ext cx="1672200" cy="582075"/>
          </a:xfrm>
          <a:prstGeom prst="rect">
            <a:avLst/>
          </a:prstGeom>
          <a:noFill/>
          <a:ln>
            <a:noFill/>
          </a:ln>
        </p:spPr>
      </p:pic>
      <p:pic>
        <p:nvPicPr>
          <p:cNvPr id="162" name="Google Shape;162;p25"/>
          <p:cNvPicPr preferRelativeResize="0"/>
          <p:nvPr/>
        </p:nvPicPr>
        <p:blipFill>
          <a:blip r:embed="rId4">
            <a:alphaModFix/>
          </a:blip>
          <a:stretch>
            <a:fillRect/>
          </a:stretch>
        </p:blipFill>
        <p:spPr>
          <a:xfrm>
            <a:off x="3183525" y="1929726"/>
            <a:ext cx="1484375" cy="582075"/>
          </a:xfrm>
          <a:prstGeom prst="rect">
            <a:avLst/>
          </a:prstGeom>
          <a:noFill/>
          <a:ln>
            <a:noFill/>
          </a:ln>
        </p:spPr>
      </p:pic>
      <p:pic>
        <p:nvPicPr>
          <p:cNvPr id="163" name="Google Shape;163;p25"/>
          <p:cNvPicPr preferRelativeResize="0"/>
          <p:nvPr/>
        </p:nvPicPr>
        <p:blipFill>
          <a:blip r:embed="rId5">
            <a:alphaModFix/>
          </a:blip>
          <a:stretch>
            <a:fillRect/>
          </a:stretch>
        </p:blipFill>
        <p:spPr>
          <a:xfrm>
            <a:off x="488125" y="3042000"/>
            <a:ext cx="4641825" cy="746675"/>
          </a:xfrm>
          <a:prstGeom prst="rect">
            <a:avLst/>
          </a:prstGeom>
          <a:noFill/>
          <a:ln>
            <a:noFill/>
          </a:ln>
        </p:spPr>
      </p:pic>
      <p:pic>
        <p:nvPicPr>
          <p:cNvPr id="164" name="Google Shape;164;p25"/>
          <p:cNvPicPr preferRelativeResize="0"/>
          <p:nvPr/>
        </p:nvPicPr>
        <p:blipFill>
          <a:blip r:embed="rId6">
            <a:alphaModFix/>
          </a:blip>
          <a:stretch>
            <a:fillRect/>
          </a:stretch>
        </p:blipFill>
        <p:spPr>
          <a:xfrm>
            <a:off x="5967528" y="1989675"/>
            <a:ext cx="2467925" cy="2358525"/>
          </a:xfrm>
          <a:prstGeom prst="rect">
            <a:avLst/>
          </a:prstGeom>
          <a:noFill/>
          <a:ln>
            <a:noFill/>
          </a:ln>
        </p:spPr>
      </p:pic>
      <p:sp>
        <p:nvSpPr>
          <p:cNvPr id="165" name="Google Shape;165;p25"/>
          <p:cNvSpPr txBox="1"/>
          <p:nvPr/>
        </p:nvSpPr>
        <p:spPr>
          <a:xfrm>
            <a:off x="76000" y="63350"/>
            <a:ext cx="27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Jacobian matrix theory applied to robotics:</a:t>
            </a:r>
            <a:endParaRPr/>
          </a:p>
        </p:txBody>
      </p:sp>
      <p:sp>
        <p:nvSpPr>
          <p:cNvPr id="171" name="Google Shape;171;p26"/>
          <p:cNvSpPr txBox="1"/>
          <p:nvPr>
            <p:ph idx="1" type="body"/>
          </p:nvPr>
        </p:nvSpPr>
        <p:spPr>
          <a:xfrm>
            <a:off x="311700" y="1225225"/>
            <a:ext cx="5047500" cy="3390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jacobian matrices are applied to robotics and automation, then we get a  6 x n matrix of form: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We see that the derived 6 x n matrix calculates end effector instantaneous linear and angular velocity of a robotic arm.</a:t>
            </a:r>
            <a:endParaRPr/>
          </a:p>
          <a:p>
            <a:pPr indent="0" lvl="0" marL="0" rtl="0" algn="l">
              <a:spcBef>
                <a:spcPts val="1200"/>
              </a:spcBef>
              <a:spcAft>
                <a:spcPts val="1200"/>
              </a:spcAft>
              <a:buNone/>
            </a:pPr>
            <a:r>
              <a:t/>
            </a:r>
            <a:endParaRPr sz="2550"/>
          </a:p>
        </p:txBody>
      </p:sp>
      <p:pic>
        <p:nvPicPr>
          <p:cNvPr id="172" name="Google Shape;172;p26"/>
          <p:cNvPicPr preferRelativeResize="0"/>
          <p:nvPr/>
        </p:nvPicPr>
        <p:blipFill>
          <a:blip r:embed="rId3">
            <a:alphaModFix/>
          </a:blip>
          <a:stretch>
            <a:fillRect/>
          </a:stretch>
        </p:blipFill>
        <p:spPr>
          <a:xfrm>
            <a:off x="455350" y="2321127"/>
            <a:ext cx="4629050" cy="760150"/>
          </a:xfrm>
          <a:prstGeom prst="rect">
            <a:avLst/>
          </a:prstGeom>
          <a:noFill/>
          <a:ln>
            <a:noFill/>
          </a:ln>
        </p:spPr>
      </p:pic>
      <p:pic>
        <p:nvPicPr>
          <p:cNvPr id="173" name="Google Shape;173;p26"/>
          <p:cNvPicPr preferRelativeResize="0"/>
          <p:nvPr/>
        </p:nvPicPr>
        <p:blipFill rotWithShape="1">
          <a:blip r:embed="rId4">
            <a:alphaModFix/>
          </a:blip>
          <a:srcRect b="0" l="0" r="0" t="0"/>
          <a:stretch/>
        </p:blipFill>
        <p:spPr>
          <a:xfrm>
            <a:off x="5224500" y="1754500"/>
            <a:ext cx="3919500" cy="2131078"/>
          </a:xfrm>
          <a:prstGeom prst="rect">
            <a:avLst/>
          </a:prstGeom>
          <a:noFill/>
          <a:ln>
            <a:noFill/>
          </a:ln>
        </p:spPr>
      </p:pic>
      <p:sp>
        <p:nvSpPr>
          <p:cNvPr id="174" name="Google Shape;174;p26"/>
          <p:cNvSpPr txBox="1"/>
          <p:nvPr/>
        </p:nvSpPr>
        <p:spPr>
          <a:xfrm>
            <a:off x="101350" y="101350"/>
            <a:ext cx="22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141600" y="352075"/>
            <a:ext cx="6135300" cy="132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750"/>
              <a:t>Robot kinematics and its </a:t>
            </a:r>
            <a:r>
              <a:rPr lang="en" sz="3750"/>
              <a:t>utility.</a:t>
            </a:r>
            <a:endParaRPr sz="3750"/>
          </a:p>
        </p:txBody>
      </p:sp>
      <p:sp>
        <p:nvSpPr>
          <p:cNvPr id="180" name="Google Shape;180;p27"/>
          <p:cNvSpPr txBox="1"/>
          <p:nvPr/>
        </p:nvSpPr>
        <p:spPr>
          <a:xfrm>
            <a:off x="0" y="4995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Pranav Vaswani (93)</a:t>
            </a:r>
            <a:endParaRPr>
              <a:latin typeface="Open Sans"/>
              <a:ea typeface="Open Sans"/>
              <a:cs typeface="Open Sans"/>
              <a:sym typeface="Open Sans"/>
            </a:endParaRPr>
          </a:p>
        </p:txBody>
      </p:sp>
      <p:sp>
        <p:nvSpPr>
          <p:cNvPr id="181" name="Google Shape;181;p27"/>
          <p:cNvSpPr txBox="1"/>
          <p:nvPr/>
        </p:nvSpPr>
        <p:spPr>
          <a:xfrm>
            <a:off x="348700" y="320380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82" name="Google Shape;182;p27"/>
          <p:cNvPicPr preferRelativeResize="0"/>
          <p:nvPr/>
        </p:nvPicPr>
        <p:blipFill rotWithShape="1">
          <a:blip r:embed="rId3">
            <a:alphaModFix/>
          </a:blip>
          <a:srcRect b="28232" l="11955" r="8503" t="18021"/>
          <a:stretch/>
        </p:blipFill>
        <p:spPr>
          <a:xfrm>
            <a:off x="348700" y="1957438"/>
            <a:ext cx="8227426" cy="2892926"/>
          </a:xfrm>
          <a:prstGeom prst="rect">
            <a:avLst/>
          </a:prstGeom>
          <a:noFill/>
          <a:ln>
            <a:noFill/>
          </a:ln>
        </p:spPr>
      </p:pic>
      <p:sp>
        <p:nvSpPr>
          <p:cNvPr id="183" name="Google Shape;183;p27"/>
          <p:cNvSpPr txBox="1"/>
          <p:nvPr/>
        </p:nvSpPr>
        <p:spPr>
          <a:xfrm>
            <a:off x="272363" y="1296775"/>
            <a:ext cx="8728800" cy="1206900"/>
          </a:xfrm>
          <a:prstGeom prst="rect">
            <a:avLst/>
          </a:prstGeom>
          <a:noFill/>
          <a:ln>
            <a:noFill/>
          </a:ln>
        </p:spPr>
        <p:txBody>
          <a:bodyPr anchorCtr="0" anchor="t" bIns="91425" lIns="91425" spcFirstLastPara="1" rIns="91425" wrap="square" tIns="91425">
            <a:spAutoFit/>
          </a:bodyPr>
          <a:lstStyle/>
          <a:p>
            <a:pPr indent="0" lvl="0" marL="0" rtl="0" algn="l">
              <a:lnSpc>
                <a:spcPct val="145606"/>
              </a:lnSpc>
              <a:spcBef>
                <a:spcPts val="0"/>
              </a:spcBef>
              <a:spcAft>
                <a:spcPts val="0"/>
              </a:spcAft>
              <a:buClr>
                <a:schemeClr val="dk1"/>
              </a:buClr>
              <a:buSzPts val="1100"/>
              <a:buFont typeface="Arial"/>
              <a:buNone/>
            </a:pPr>
            <a:r>
              <a:rPr lang="en" sz="1800">
                <a:solidFill>
                  <a:schemeClr val="dk1"/>
                </a:solidFill>
                <a:highlight>
                  <a:srgbClr val="FFFFFF"/>
                </a:highlight>
              </a:rPr>
              <a:t>The goal  of a  robot controller  is to  generate an acceptable motion of  the end-effector by precisely actuating its joints for a specified task.</a:t>
            </a:r>
            <a:endParaRPr sz="1800">
              <a:solidFill>
                <a:schemeClr val="dk1"/>
              </a:solidFill>
              <a:highlight>
                <a:srgbClr val="FFFFFF"/>
              </a:highlight>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6025" y="400200"/>
            <a:ext cx="7344600" cy="922800"/>
          </a:xfrm>
          <a:prstGeom prst="rect">
            <a:avLst/>
          </a:prstGeom>
        </p:spPr>
        <p:txBody>
          <a:bodyPr anchorCtr="0" anchor="ctr" bIns="91425" lIns="91425" spcFirstLastPara="1" rIns="91425" wrap="square" tIns="91425">
            <a:normAutofit fontScale="90000"/>
          </a:bodyPr>
          <a:lstStyle/>
          <a:p>
            <a:pPr indent="0" lvl="0" marL="0" rtl="0" algn="l">
              <a:lnSpc>
                <a:spcPct val="145606"/>
              </a:lnSpc>
              <a:spcBef>
                <a:spcPts val="0"/>
              </a:spcBef>
              <a:spcAft>
                <a:spcPts val="0"/>
              </a:spcAft>
              <a:buNone/>
            </a:pPr>
            <a:r>
              <a:rPr lang="en" sz="1844">
                <a:highlight>
                  <a:srgbClr val="FFFFFF"/>
                </a:highlight>
                <a:latin typeface="Arial"/>
                <a:ea typeface="Arial"/>
                <a:cs typeface="Arial"/>
                <a:sym typeface="Arial"/>
              </a:rPr>
              <a:t>Kinem</a:t>
            </a:r>
            <a:r>
              <a:rPr lang="en" sz="2000">
                <a:highlight>
                  <a:srgbClr val="FFFFFF"/>
                </a:highlight>
                <a:latin typeface="Arial"/>
                <a:ea typeface="Arial"/>
                <a:cs typeface="Arial"/>
                <a:sym typeface="Arial"/>
              </a:rPr>
              <a:t>atic model of 6R robot with last three links intersecting</a:t>
            </a:r>
            <a:endParaRPr sz="200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89" name="Google Shape;189;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Pranav Vaswani (93)</a:t>
            </a:r>
            <a:endParaRPr/>
          </a:p>
        </p:txBody>
      </p:sp>
      <p:pic>
        <p:nvPicPr>
          <p:cNvPr id="190" name="Google Shape;190;p28"/>
          <p:cNvPicPr preferRelativeResize="0"/>
          <p:nvPr/>
        </p:nvPicPr>
        <p:blipFill rotWithShape="1">
          <a:blip r:embed="rId3">
            <a:alphaModFix/>
          </a:blip>
          <a:srcRect b="15892" l="15255" r="38148" t="20462"/>
          <a:stretch/>
        </p:blipFill>
        <p:spPr>
          <a:xfrm>
            <a:off x="740900" y="783300"/>
            <a:ext cx="3073123" cy="2110876"/>
          </a:xfrm>
          <a:prstGeom prst="rect">
            <a:avLst/>
          </a:prstGeom>
          <a:noFill/>
          <a:ln>
            <a:noFill/>
          </a:ln>
        </p:spPr>
      </p:pic>
      <p:sp>
        <p:nvSpPr>
          <p:cNvPr id="191" name="Google Shape;191;p28"/>
          <p:cNvSpPr txBox="1"/>
          <p:nvPr/>
        </p:nvSpPr>
        <p:spPr>
          <a:xfrm>
            <a:off x="370500" y="2991650"/>
            <a:ext cx="6375000" cy="865200"/>
          </a:xfrm>
          <a:prstGeom prst="rect">
            <a:avLst/>
          </a:prstGeom>
          <a:noFill/>
          <a:ln>
            <a:noFill/>
          </a:ln>
        </p:spPr>
        <p:txBody>
          <a:bodyPr anchorCtr="0" anchor="t" bIns="91425" lIns="91425" spcFirstLastPara="1" rIns="91425" wrap="square" tIns="91425">
            <a:spAutoFit/>
          </a:bodyPr>
          <a:lstStyle/>
          <a:p>
            <a:pPr indent="-342900" lvl="0" marL="457200" rtl="0" algn="l">
              <a:lnSpc>
                <a:spcPct val="145606"/>
              </a:lnSpc>
              <a:spcBef>
                <a:spcPts val="0"/>
              </a:spcBef>
              <a:spcAft>
                <a:spcPts val="0"/>
              </a:spcAft>
              <a:buClr>
                <a:schemeClr val="dk1"/>
              </a:buClr>
              <a:buSzPts val="1800"/>
              <a:buChar char="●"/>
            </a:pPr>
            <a:r>
              <a:rPr lang="en" sz="1800">
                <a:solidFill>
                  <a:schemeClr val="dk1"/>
                </a:solidFill>
                <a:highlight>
                  <a:srgbClr val="FFFFFF"/>
                </a:highlight>
              </a:rPr>
              <a:t>The net transformation matrix to obtain the position and orientation of the End Effector can be given as:-</a:t>
            </a:r>
            <a:endParaRPr sz="1800">
              <a:solidFill>
                <a:schemeClr val="dk1"/>
              </a:solidFill>
              <a:highlight>
                <a:srgbClr val="FFFFFF"/>
              </a:highlight>
            </a:endParaRPr>
          </a:p>
        </p:txBody>
      </p:sp>
      <p:pic>
        <p:nvPicPr>
          <p:cNvPr id="192" name="Google Shape;192;p28"/>
          <p:cNvPicPr preferRelativeResize="0"/>
          <p:nvPr/>
        </p:nvPicPr>
        <p:blipFill rotWithShape="1">
          <a:blip r:embed="rId4">
            <a:alphaModFix/>
          </a:blip>
          <a:srcRect b="29238" l="13233" r="34807" t="40676"/>
          <a:stretch/>
        </p:blipFill>
        <p:spPr>
          <a:xfrm>
            <a:off x="2048725" y="3758925"/>
            <a:ext cx="3715949" cy="1210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Problem 1</a:t>
            </a:r>
            <a:endParaRPr/>
          </a:p>
        </p:txBody>
      </p:sp>
      <p:sp>
        <p:nvSpPr>
          <p:cNvPr id="198" name="Google Shape;198;p29"/>
          <p:cNvSpPr txBox="1"/>
          <p:nvPr>
            <p:ph idx="1" type="body"/>
          </p:nvPr>
        </p:nvSpPr>
        <p:spPr>
          <a:xfrm>
            <a:off x="4082575" y="1225225"/>
            <a:ext cx="4749600" cy="205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Set up:- </a:t>
            </a:r>
            <a:endParaRPr b="1" i="1"/>
          </a:p>
          <a:p>
            <a:pPr indent="0" lvl="0" marL="0" rtl="0" algn="l">
              <a:spcBef>
                <a:spcPts val="1200"/>
              </a:spcBef>
              <a:spcAft>
                <a:spcPts val="1200"/>
              </a:spcAft>
              <a:buNone/>
            </a:pPr>
            <a:r>
              <a:rPr lang="en"/>
              <a:t>You have an</a:t>
            </a:r>
            <a:r>
              <a:rPr lang="en"/>
              <a:t> RR robotic arm with base at the origin.- The first link moves th1 with respect to the x-axis. The second link moves th2 with respect to the first link.</a:t>
            </a:r>
            <a:endParaRPr/>
          </a:p>
        </p:txBody>
      </p:sp>
      <p:sp>
        <p:nvSpPr>
          <p:cNvPr id="199" name="Google Shape;199;p29"/>
          <p:cNvSpPr txBox="1"/>
          <p:nvPr/>
        </p:nvSpPr>
        <p:spPr>
          <a:xfrm>
            <a:off x="475950" y="3679700"/>
            <a:ext cx="8192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Question-</a:t>
            </a:r>
            <a:endParaRPr b="1" i="1"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What is the position and orientation of the end effector of the robotic arm?</a:t>
            </a:r>
            <a:r>
              <a:rPr lang="en">
                <a:latin typeface="Open Sans"/>
                <a:ea typeface="Open Sans"/>
                <a:cs typeface="Open Sans"/>
                <a:sym typeface="Open Sans"/>
              </a:rPr>
              <a:t> </a:t>
            </a:r>
            <a:endParaRPr>
              <a:latin typeface="Open Sans"/>
              <a:ea typeface="Open Sans"/>
              <a:cs typeface="Open Sans"/>
              <a:sym typeface="Open Sans"/>
            </a:endParaRPr>
          </a:p>
        </p:txBody>
      </p:sp>
      <p:pic>
        <p:nvPicPr>
          <p:cNvPr id="200" name="Google Shape;200;p29"/>
          <p:cNvPicPr preferRelativeResize="0"/>
          <p:nvPr/>
        </p:nvPicPr>
        <p:blipFill>
          <a:blip r:embed="rId3">
            <a:alphaModFix/>
          </a:blip>
          <a:stretch>
            <a:fillRect/>
          </a:stretch>
        </p:blipFill>
        <p:spPr>
          <a:xfrm>
            <a:off x="311700" y="1147226"/>
            <a:ext cx="3367975" cy="2383950"/>
          </a:xfrm>
          <a:prstGeom prst="rect">
            <a:avLst/>
          </a:prstGeom>
          <a:noFill/>
          <a:ln>
            <a:noFill/>
          </a:ln>
        </p:spPr>
      </p:pic>
      <p:sp>
        <p:nvSpPr>
          <p:cNvPr id="201" name="Google Shape;201;p29"/>
          <p:cNvSpPr txBox="1"/>
          <p:nvPr/>
        </p:nvSpPr>
        <p:spPr>
          <a:xfrm>
            <a:off x="200675" y="74750"/>
            <a:ext cx="18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625975" y="503775"/>
            <a:ext cx="7596600" cy="771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Geometric Approach-</a:t>
            </a:r>
            <a:endParaRPr/>
          </a:p>
        </p:txBody>
      </p:sp>
      <p:pic>
        <p:nvPicPr>
          <p:cNvPr id="207" name="Google Shape;207;p30"/>
          <p:cNvPicPr preferRelativeResize="0"/>
          <p:nvPr/>
        </p:nvPicPr>
        <p:blipFill>
          <a:blip r:embed="rId3">
            <a:alphaModFix/>
          </a:blip>
          <a:stretch>
            <a:fillRect/>
          </a:stretch>
        </p:blipFill>
        <p:spPr>
          <a:xfrm>
            <a:off x="541850" y="1506161"/>
            <a:ext cx="3941950" cy="2848902"/>
          </a:xfrm>
          <a:prstGeom prst="rect">
            <a:avLst/>
          </a:prstGeom>
          <a:noFill/>
          <a:ln>
            <a:noFill/>
          </a:ln>
        </p:spPr>
      </p:pic>
      <p:pic>
        <p:nvPicPr>
          <p:cNvPr id="208" name="Google Shape;208;p30"/>
          <p:cNvPicPr preferRelativeResize="0"/>
          <p:nvPr/>
        </p:nvPicPr>
        <p:blipFill>
          <a:blip r:embed="rId4">
            <a:alphaModFix/>
          </a:blip>
          <a:stretch>
            <a:fillRect/>
          </a:stretch>
        </p:blipFill>
        <p:spPr>
          <a:xfrm>
            <a:off x="4420100" y="1798088"/>
            <a:ext cx="3941950" cy="2265050"/>
          </a:xfrm>
          <a:prstGeom prst="rect">
            <a:avLst/>
          </a:prstGeom>
          <a:noFill/>
          <a:ln>
            <a:noFill/>
          </a:ln>
        </p:spPr>
      </p:pic>
      <p:sp>
        <p:nvSpPr>
          <p:cNvPr id="209" name="Google Shape;209;p30"/>
          <p:cNvSpPr txBox="1"/>
          <p:nvPr/>
        </p:nvSpPr>
        <p:spPr>
          <a:xfrm>
            <a:off x="389450" y="188025"/>
            <a:ext cx="21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443175" y="413625"/>
            <a:ext cx="5878800" cy="758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Algebraic Approach-</a:t>
            </a:r>
            <a:endParaRPr/>
          </a:p>
        </p:txBody>
      </p:sp>
      <p:sp>
        <p:nvSpPr>
          <p:cNvPr id="215" name="Google Shape;215;p31"/>
          <p:cNvSpPr txBox="1"/>
          <p:nvPr/>
        </p:nvSpPr>
        <p:spPr>
          <a:xfrm>
            <a:off x="75750" y="58800"/>
            <a:ext cx="18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pic>
        <p:nvPicPr>
          <p:cNvPr id="216" name="Google Shape;216;p31"/>
          <p:cNvPicPr preferRelativeResize="0"/>
          <p:nvPr/>
        </p:nvPicPr>
        <p:blipFill>
          <a:blip r:embed="rId3">
            <a:alphaModFix/>
          </a:blip>
          <a:stretch>
            <a:fillRect/>
          </a:stretch>
        </p:blipFill>
        <p:spPr>
          <a:xfrm>
            <a:off x="5771375" y="346500"/>
            <a:ext cx="3028950" cy="2228850"/>
          </a:xfrm>
          <a:prstGeom prst="rect">
            <a:avLst/>
          </a:prstGeom>
          <a:noFill/>
          <a:ln>
            <a:noFill/>
          </a:ln>
        </p:spPr>
      </p:pic>
      <p:pic>
        <p:nvPicPr>
          <p:cNvPr id="217" name="Google Shape;217;p31"/>
          <p:cNvPicPr preferRelativeResize="0"/>
          <p:nvPr/>
        </p:nvPicPr>
        <p:blipFill>
          <a:blip r:embed="rId4">
            <a:alphaModFix/>
          </a:blip>
          <a:stretch>
            <a:fillRect/>
          </a:stretch>
        </p:blipFill>
        <p:spPr>
          <a:xfrm>
            <a:off x="143650" y="1386013"/>
            <a:ext cx="2857500" cy="714375"/>
          </a:xfrm>
          <a:prstGeom prst="rect">
            <a:avLst/>
          </a:prstGeom>
          <a:noFill/>
          <a:ln>
            <a:noFill/>
          </a:ln>
        </p:spPr>
      </p:pic>
      <p:pic>
        <p:nvPicPr>
          <p:cNvPr id="218" name="Google Shape;218;p31"/>
          <p:cNvPicPr preferRelativeResize="0"/>
          <p:nvPr/>
        </p:nvPicPr>
        <p:blipFill>
          <a:blip r:embed="rId5">
            <a:alphaModFix/>
          </a:blip>
          <a:stretch>
            <a:fillRect/>
          </a:stretch>
        </p:blipFill>
        <p:spPr>
          <a:xfrm>
            <a:off x="2881313" y="1851813"/>
            <a:ext cx="2781300" cy="485775"/>
          </a:xfrm>
          <a:prstGeom prst="rect">
            <a:avLst/>
          </a:prstGeom>
          <a:noFill/>
          <a:ln>
            <a:noFill/>
          </a:ln>
        </p:spPr>
      </p:pic>
      <p:pic>
        <p:nvPicPr>
          <p:cNvPr id="219" name="Google Shape;219;p31"/>
          <p:cNvPicPr preferRelativeResize="0"/>
          <p:nvPr/>
        </p:nvPicPr>
        <p:blipFill>
          <a:blip r:embed="rId6">
            <a:alphaModFix/>
          </a:blip>
          <a:stretch>
            <a:fillRect/>
          </a:stretch>
        </p:blipFill>
        <p:spPr>
          <a:xfrm>
            <a:off x="143650" y="2314400"/>
            <a:ext cx="2628900" cy="1247775"/>
          </a:xfrm>
          <a:prstGeom prst="rect">
            <a:avLst/>
          </a:prstGeom>
          <a:noFill/>
          <a:ln>
            <a:noFill/>
          </a:ln>
        </p:spPr>
      </p:pic>
      <p:pic>
        <p:nvPicPr>
          <p:cNvPr id="220" name="Google Shape;220;p31"/>
          <p:cNvPicPr preferRelativeResize="0"/>
          <p:nvPr/>
        </p:nvPicPr>
        <p:blipFill>
          <a:blip r:embed="rId7">
            <a:alphaModFix/>
          </a:blip>
          <a:stretch>
            <a:fillRect/>
          </a:stretch>
        </p:blipFill>
        <p:spPr>
          <a:xfrm>
            <a:off x="2744450" y="3094150"/>
            <a:ext cx="4800600" cy="561975"/>
          </a:xfrm>
          <a:prstGeom prst="rect">
            <a:avLst/>
          </a:prstGeom>
          <a:noFill/>
          <a:ln>
            <a:noFill/>
          </a:ln>
        </p:spPr>
      </p:pic>
      <p:pic>
        <p:nvPicPr>
          <p:cNvPr id="221" name="Google Shape;221;p31"/>
          <p:cNvPicPr preferRelativeResize="0"/>
          <p:nvPr/>
        </p:nvPicPr>
        <p:blipFill>
          <a:blip r:embed="rId8">
            <a:alphaModFix/>
          </a:blip>
          <a:stretch>
            <a:fillRect/>
          </a:stretch>
        </p:blipFill>
        <p:spPr>
          <a:xfrm>
            <a:off x="143650" y="3801000"/>
            <a:ext cx="2324100" cy="685800"/>
          </a:xfrm>
          <a:prstGeom prst="rect">
            <a:avLst/>
          </a:prstGeom>
          <a:noFill/>
          <a:ln>
            <a:noFill/>
          </a:ln>
        </p:spPr>
      </p:pic>
      <p:pic>
        <p:nvPicPr>
          <p:cNvPr id="222" name="Google Shape;222;p31"/>
          <p:cNvPicPr preferRelativeResize="0"/>
          <p:nvPr/>
        </p:nvPicPr>
        <p:blipFill>
          <a:blip r:embed="rId9">
            <a:alphaModFix/>
          </a:blip>
          <a:stretch>
            <a:fillRect/>
          </a:stretch>
        </p:blipFill>
        <p:spPr>
          <a:xfrm>
            <a:off x="2534900" y="4174925"/>
            <a:ext cx="5219700" cy="61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aphicFrame>
        <p:nvGraphicFramePr>
          <p:cNvPr id="68" name="Google Shape;68;p14"/>
          <p:cNvGraphicFramePr/>
          <p:nvPr/>
        </p:nvGraphicFramePr>
        <p:xfrm>
          <a:off x="952500" y="805600"/>
          <a:ext cx="3000000" cy="3000000"/>
        </p:xfrm>
        <a:graphic>
          <a:graphicData uri="http://schemas.openxmlformats.org/drawingml/2006/table">
            <a:tbl>
              <a:tblPr>
                <a:noFill/>
                <a:tableStyleId>{29A8C6C2-A748-4947-A3AF-19DC44F2137F}</a:tableStyleId>
              </a:tblPr>
              <a:tblGrid>
                <a:gridCol w="3619500"/>
                <a:gridCol w="3619500"/>
              </a:tblGrid>
              <a:tr h="728450">
                <a:tc>
                  <a:txBody>
                    <a:bodyPr/>
                    <a:lstStyle/>
                    <a:p>
                      <a:pPr indent="0" lvl="0" marL="0" rtl="0" algn="l">
                        <a:spcBef>
                          <a:spcPts val="0"/>
                        </a:spcBef>
                        <a:spcAft>
                          <a:spcPts val="0"/>
                        </a:spcAft>
                        <a:buNone/>
                      </a:pPr>
                      <a:r>
                        <a:rPr lang="en"/>
                        <a:t>Kartik Sundrani (90)</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t>How Transformation Works In Robotics</a:t>
                      </a:r>
                      <a:endParaRPr/>
                    </a:p>
                    <a:p>
                      <a:pPr indent="0" lvl="0" marL="0" rtl="0" algn="l">
                        <a:spcBef>
                          <a:spcPts val="0"/>
                        </a:spcBef>
                        <a:spcAft>
                          <a:spcPts val="0"/>
                        </a:spcAft>
                        <a:buNone/>
                      </a:pPr>
                      <a:r>
                        <a:rPr lang="en"/>
                        <a:t>And its explanation.</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None/>
                      </a:pPr>
                      <a:r>
                        <a:rPr lang="en"/>
                        <a:t>Pranav Vaswani (93)</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Robot Kinematics and its </a:t>
                      </a:r>
                      <a:r>
                        <a:rPr lang="en"/>
                        <a:t>utility.</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Clr>
                          <a:schemeClr val="dk1"/>
                        </a:buClr>
                        <a:buSzPts val="1100"/>
                        <a:buFont typeface="Arial"/>
                        <a:buNone/>
                      </a:pPr>
                      <a:r>
                        <a:rPr lang="en">
                          <a:solidFill>
                            <a:schemeClr val="dk1"/>
                          </a:solidFill>
                        </a:rPr>
                        <a:t>Bhavya Gupta (94)</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Example problem 1 and its geometric and algebraic approach</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None/>
                      </a:pPr>
                      <a:r>
                        <a:rPr lang="en">
                          <a:solidFill>
                            <a:schemeClr val="dk1"/>
                          </a:solidFill>
                        </a:rPr>
                        <a:t>Shagun Alag (97)</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Forward Transformation for Rotation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Clr>
                          <a:schemeClr val="dk1"/>
                        </a:buClr>
                        <a:buSzPts val="1100"/>
                        <a:buFont typeface="Arial"/>
                        <a:buNone/>
                      </a:pPr>
                      <a:r>
                        <a:rPr lang="en">
                          <a:solidFill>
                            <a:schemeClr val="dk1"/>
                          </a:solidFill>
                        </a:rPr>
                        <a:t>Aditya Panchal (98)</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Frame interpretation of Homogeneous Transformation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983400">
                <a:tc>
                  <a:txBody>
                    <a:bodyPr/>
                    <a:lstStyle/>
                    <a:p>
                      <a:pPr indent="0" lvl="0" marL="0" rtl="0" algn="l">
                        <a:spcBef>
                          <a:spcPts val="0"/>
                        </a:spcBef>
                        <a:spcAft>
                          <a:spcPts val="0"/>
                        </a:spcAft>
                        <a:buNone/>
                      </a:pPr>
                      <a:r>
                        <a:rPr lang="en"/>
                        <a:t>Aakanksha Kulkarni (99)</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Computation of instantaneous velocity</a:t>
                      </a:r>
                      <a:endParaRPr/>
                    </a:p>
                    <a:p>
                      <a:pPr indent="0" lvl="0" marL="0" rtl="0" algn="l">
                        <a:spcBef>
                          <a:spcPts val="0"/>
                        </a:spcBef>
                        <a:spcAft>
                          <a:spcPts val="0"/>
                        </a:spcAft>
                        <a:buNone/>
                      </a:pPr>
                      <a:r>
                        <a:rPr lang="en"/>
                        <a:t>I</a:t>
                      </a:r>
                      <a:r>
                        <a:rPr lang="en"/>
                        <a:t>n matrix theory,application of jacobian matrices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bl>
          </a:graphicData>
        </a:graphic>
      </p:graphicFrame>
      <p:sp>
        <p:nvSpPr>
          <p:cNvPr id="69" name="Google Shape;69;p14"/>
          <p:cNvSpPr txBox="1"/>
          <p:nvPr/>
        </p:nvSpPr>
        <p:spPr>
          <a:xfrm>
            <a:off x="295450" y="161150"/>
            <a:ext cx="245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Group Members-</a:t>
            </a:r>
            <a:endParaRPr b="1" i="1" sz="18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Bibliography </a:t>
            </a:r>
            <a:endParaRPr sz="1000">
              <a:latin typeface="Arial"/>
              <a:ea typeface="Arial"/>
              <a:cs typeface="Arial"/>
              <a:sym typeface="Arial"/>
            </a:endParaRPr>
          </a:p>
        </p:txBody>
      </p:sp>
      <p:sp>
        <p:nvSpPr>
          <p:cNvPr id="228" name="Google Shape;228;p32"/>
          <p:cNvSpPr txBox="1"/>
          <p:nvPr>
            <p:ph idx="1" type="body"/>
          </p:nvPr>
        </p:nvSpPr>
        <p:spPr>
          <a:xfrm>
            <a:off x="311700" y="1225225"/>
            <a:ext cx="8520600" cy="36228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3"/>
              </a:rPr>
              <a:t>The homogeneous transformation matrix (uiuc.edu)</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4"/>
              </a:rPr>
              <a:t>Homogeneous Transformation Matrices - ppt download (slideplayer.com)</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5"/>
              </a:rPr>
              <a:t>graphical representation of homogeneous transformation in robotics - Google Search</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6"/>
              </a:rPr>
              <a:t>https://studywolf.wordpress.com/2013/08/21/robot-control-forward-transformation-matrices</a:t>
            </a:r>
            <a:endParaRPr sz="1956"/>
          </a:p>
          <a:p>
            <a:pPr indent="-346504" lvl="0" marL="457200" rtl="0" algn="l">
              <a:lnSpc>
                <a:spcPct val="200000"/>
              </a:lnSpc>
              <a:spcBef>
                <a:spcPts val="0"/>
              </a:spcBef>
              <a:spcAft>
                <a:spcPts val="0"/>
              </a:spcAft>
              <a:buSzPts val="1857"/>
              <a:buChar char="●"/>
            </a:pPr>
            <a:r>
              <a:rPr lang="en" sz="1100" u="sng">
                <a:solidFill>
                  <a:srgbClr val="073763"/>
                </a:solidFill>
                <a:latin typeface="Arial"/>
                <a:ea typeface="Arial"/>
                <a:cs typeface="Arial"/>
                <a:sym typeface="Arial"/>
              </a:rPr>
              <a:t>https://www.google.com/search?q=transformation+matrix+in+robotics+with+examples</a:t>
            </a:r>
            <a:endParaRPr sz="1100" u="sng">
              <a:solidFill>
                <a:srgbClr val="07376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a:t>
            </a:r>
            <a:r>
              <a:rPr lang="en"/>
              <a:t>Transformation</a:t>
            </a:r>
            <a:r>
              <a:rPr lang="en"/>
              <a:t> Works In Robotics</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Transformation Matrices can be used to describe that at what angle the servos need to be to reach the desired position in space or maybe an underwater autonomous vehicle needs to reach or align itself with several different obstacles inside the water.</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 other words, the transformation helps us to determine the movement of the parts of the objects or robots with respect to one another.</a:t>
            </a:r>
            <a:br>
              <a:rPr lang="en"/>
            </a:br>
            <a:endParaRPr/>
          </a:p>
        </p:txBody>
      </p:sp>
      <p:sp>
        <p:nvSpPr>
          <p:cNvPr id="76" name="Google Shape;76;p15"/>
          <p:cNvSpPr txBox="1"/>
          <p:nvPr/>
        </p:nvSpPr>
        <p:spPr>
          <a:xfrm>
            <a:off x="202700" y="76025"/>
            <a:ext cx="25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Theoretical</a:t>
            </a:r>
            <a:r>
              <a:rPr lang="en"/>
              <a:t> Explanation</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lang="en"/>
              <a:t>Homogeneous Transformation effectively merges a frame orientation matrix, and frame translation vector into one frame.</a:t>
            </a:r>
            <a:br>
              <a:rPr lang="en"/>
            </a:br>
            <a:br>
              <a:rPr lang="en"/>
            </a:br>
            <a:endParaRPr/>
          </a:p>
          <a:p>
            <a:pPr indent="-342900" lvl="0" marL="457200" rtl="0" algn="l">
              <a:spcBef>
                <a:spcPts val="0"/>
              </a:spcBef>
              <a:spcAft>
                <a:spcPts val="0"/>
              </a:spcAft>
              <a:buSzPts val="1800"/>
              <a:buChar char="●"/>
            </a:pPr>
            <a:r>
              <a:rPr lang="en"/>
              <a:t>The order of the operation should be</a:t>
            </a:r>
            <a:br>
              <a:rPr lang="en"/>
            </a:br>
            <a:r>
              <a:rPr lang="en"/>
              <a:t>viewed as Rotation First, then translation.</a:t>
            </a:r>
            <a:br>
              <a:rPr lang="en"/>
            </a:br>
            <a:endParaRPr/>
          </a:p>
          <a:p>
            <a:pPr indent="0" lvl="0" marL="0" rtl="0" algn="l">
              <a:spcBef>
                <a:spcPts val="1200"/>
              </a:spcBef>
              <a:spcAft>
                <a:spcPts val="1200"/>
              </a:spcAft>
              <a:buNone/>
            </a:pPr>
            <a:r>
              <a:t/>
            </a:r>
            <a:endParaRPr/>
          </a:p>
        </p:txBody>
      </p:sp>
      <p:sp>
        <p:nvSpPr>
          <p:cNvPr id="83" name="Google Shape;83;p16"/>
          <p:cNvSpPr txBox="1"/>
          <p:nvPr/>
        </p:nvSpPr>
        <p:spPr>
          <a:xfrm>
            <a:off x="202700" y="101350"/>
            <a:ext cx="253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latin typeface="Open Sans"/>
              <a:ea typeface="Open Sans"/>
              <a:cs typeface="Open Sans"/>
              <a:sym typeface="Open Sans"/>
            </a:endParaRPr>
          </a:p>
        </p:txBody>
      </p:sp>
      <p:pic>
        <p:nvPicPr>
          <p:cNvPr id="84" name="Google Shape;84;p16"/>
          <p:cNvPicPr preferRelativeResize="0"/>
          <p:nvPr/>
        </p:nvPicPr>
        <p:blipFill>
          <a:blip r:embed="rId3">
            <a:alphaModFix/>
          </a:blip>
          <a:stretch>
            <a:fillRect/>
          </a:stretch>
        </p:blipFill>
        <p:spPr>
          <a:xfrm>
            <a:off x="5364750" y="2345175"/>
            <a:ext cx="3656475" cy="270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Theoretical Explanation</a:t>
            </a:r>
            <a:endParaRPr/>
          </a:p>
        </p:txBody>
      </p:sp>
      <p:sp>
        <p:nvSpPr>
          <p:cNvPr id="90" name="Google Shape;90;p17"/>
          <p:cNvSpPr txBox="1"/>
          <p:nvPr>
            <p:ph idx="1" type="body"/>
          </p:nvPr>
        </p:nvSpPr>
        <p:spPr>
          <a:xfrm>
            <a:off x="266375"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It can be interpreted as frame a described relative to the first or base frame while frame B described relative to frame A.</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It can be viewed as position or orientation </a:t>
            </a:r>
            <a:br>
              <a:rPr lang="en"/>
            </a:br>
            <a:r>
              <a:rPr lang="en"/>
              <a:t>relationship of one frame relative to another</a:t>
            </a:r>
            <a:br>
              <a:rPr lang="en"/>
            </a:br>
            <a:r>
              <a:rPr lang="en"/>
              <a:t>frame called the reference frame.</a:t>
            </a:r>
            <a:endParaRPr/>
          </a:p>
          <a:p>
            <a:pPr indent="0" lvl="0" marL="457200" rtl="0" algn="l">
              <a:spcBef>
                <a:spcPts val="1200"/>
              </a:spcBef>
              <a:spcAft>
                <a:spcPts val="1200"/>
              </a:spcAft>
              <a:buNone/>
            </a:pPr>
            <a:r>
              <a:t/>
            </a:r>
            <a:endParaRPr/>
          </a:p>
        </p:txBody>
      </p:sp>
      <p:pic>
        <p:nvPicPr>
          <p:cNvPr id="91" name="Google Shape;91;p17"/>
          <p:cNvPicPr preferRelativeResize="0"/>
          <p:nvPr/>
        </p:nvPicPr>
        <p:blipFill>
          <a:blip r:embed="rId3">
            <a:alphaModFix/>
          </a:blip>
          <a:stretch>
            <a:fillRect/>
          </a:stretch>
        </p:blipFill>
        <p:spPr>
          <a:xfrm>
            <a:off x="5576625" y="2741700"/>
            <a:ext cx="3567374" cy="2013450"/>
          </a:xfrm>
          <a:prstGeom prst="rect">
            <a:avLst/>
          </a:prstGeom>
          <a:noFill/>
          <a:ln>
            <a:noFill/>
          </a:ln>
        </p:spPr>
      </p:pic>
      <p:sp>
        <p:nvSpPr>
          <p:cNvPr id="92" name="Google Shape;92;p1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Frame Interpretation of Transformation</a:t>
            </a:r>
            <a:endParaRPr>
              <a:latin typeface="Arial"/>
              <a:ea typeface="Arial"/>
              <a:cs typeface="Arial"/>
              <a:sym typeface="Arial"/>
            </a:endParaRPr>
          </a:p>
        </p:txBody>
      </p:sp>
      <p:sp>
        <p:nvSpPr>
          <p:cNvPr id="98" name="Google Shape;98;p18"/>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9" name="Google Shape;99;p18"/>
          <p:cNvPicPr preferRelativeResize="0"/>
          <p:nvPr/>
        </p:nvPicPr>
        <p:blipFill>
          <a:blip r:embed="rId3">
            <a:alphaModFix/>
          </a:blip>
          <a:stretch>
            <a:fillRect/>
          </a:stretch>
        </p:blipFill>
        <p:spPr>
          <a:xfrm>
            <a:off x="1318538" y="2047538"/>
            <a:ext cx="1914525" cy="1323975"/>
          </a:xfrm>
          <a:prstGeom prst="rect">
            <a:avLst/>
          </a:prstGeom>
          <a:noFill/>
          <a:ln>
            <a:noFill/>
          </a:ln>
          <a:effectLst>
            <a:outerShdw blurRad="57150" rotWithShape="0" algn="bl">
              <a:srgbClr val="000000">
                <a:alpha val="94000"/>
              </a:srgbClr>
            </a:outerShdw>
            <a:reflection blurRad="0" dir="5400000" dist="38100" endA="0" endPos="30000" fadeDir="5400012" kx="0" rotWithShape="0" algn="bl" stPos="0" sy="-100000" ky="0"/>
          </a:effectLst>
        </p:spPr>
      </p:pic>
      <p:sp>
        <p:nvSpPr>
          <p:cNvPr id="100" name="Google Shape;100;p18"/>
          <p:cNvSpPr txBox="1"/>
          <p:nvPr>
            <p:ph idx="2" type="body"/>
          </p:nvPr>
        </p:nvSpPr>
        <p:spPr>
          <a:xfrm>
            <a:off x="4050525" y="1684450"/>
            <a:ext cx="4068900" cy="33540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Here we have been given with the vector u and its Transformation is represented by :</a:t>
            </a:r>
            <a:endParaRPr/>
          </a:p>
          <a:p>
            <a:pPr indent="0" lvl="0" marL="457200" rtl="0" algn="l">
              <a:spcBef>
                <a:spcPts val="1200"/>
              </a:spcBef>
              <a:spcAft>
                <a:spcPts val="0"/>
              </a:spcAft>
              <a:buNone/>
            </a:pPr>
            <a:r>
              <a:rPr lang="en"/>
              <a:t>                    V = Hu</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Now this vector has components as </a:t>
            </a:r>
            <a:endParaRPr/>
          </a:p>
          <a:p>
            <a:pPr indent="0" lvl="0" marL="0" rtl="0" algn="l">
              <a:spcBef>
                <a:spcPts val="1200"/>
              </a:spcBef>
              <a:spcAft>
                <a:spcPts val="0"/>
              </a:spcAft>
              <a:buNone/>
            </a:pPr>
            <a:r>
              <a:rPr lang="en"/>
              <a:t>          Ux , Uy , Uz in a column and it has to </a:t>
            </a:r>
            <a:endParaRPr/>
          </a:p>
          <a:p>
            <a:pPr indent="0" lvl="0" marL="0" rtl="0" algn="l">
              <a:spcBef>
                <a:spcPts val="1200"/>
              </a:spcBef>
              <a:spcAft>
                <a:spcPts val="0"/>
              </a:spcAft>
              <a:buNone/>
            </a:pPr>
            <a:r>
              <a:rPr lang="en"/>
              <a:t>          Expanded to 4*1</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graphicFrame>
        <p:nvGraphicFramePr>
          <p:cNvPr id="101" name="Google Shape;101;p18"/>
          <p:cNvGraphicFramePr/>
          <p:nvPr/>
        </p:nvGraphicFramePr>
        <p:xfrm>
          <a:off x="5449150" y="2447760"/>
          <a:ext cx="3000000" cy="3000000"/>
        </p:xfrm>
        <a:graphic>
          <a:graphicData uri="http://schemas.openxmlformats.org/drawingml/2006/table">
            <a:tbl>
              <a:tblPr>
                <a:noFill/>
                <a:tableStyleId>{29A8C6C2-A748-4947-A3AF-19DC44F2137F}</a:tableStyleId>
              </a:tblPr>
              <a:tblGrid>
                <a:gridCol w="744650"/>
              </a:tblGrid>
              <a:tr h="4329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02" name="Google Shape;102;p18"/>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80">
                <a:latin typeface="Arial"/>
                <a:ea typeface="Arial"/>
                <a:cs typeface="Arial"/>
                <a:sym typeface="Arial"/>
              </a:rPr>
              <a:t>Homogeneous</a:t>
            </a:r>
            <a:r>
              <a:rPr lang="en" sz="3480">
                <a:latin typeface="Arial"/>
                <a:ea typeface="Arial"/>
                <a:cs typeface="Arial"/>
                <a:sym typeface="Arial"/>
              </a:rPr>
              <a:t> Transformation of matrices</a:t>
            </a:r>
            <a:endParaRPr sz="3480">
              <a:latin typeface="Arial"/>
              <a:ea typeface="Arial"/>
              <a:cs typeface="Arial"/>
              <a:sym typeface="Arial"/>
            </a:endParaRPr>
          </a:p>
        </p:txBody>
      </p:sp>
      <p:sp>
        <p:nvSpPr>
          <p:cNvPr id="108" name="Google Shape;108;p19"/>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A transformation matrix must be in square form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It is much easier to calculate the inverse of a </a:t>
            </a:r>
            <a:r>
              <a:rPr lang="en"/>
              <a:t>square</a:t>
            </a:r>
            <a:r>
              <a:rPr lang="en"/>
              <a:t> matrix.</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In order to multiply the dimensions of matrices must match.</a:t>
            </a:r>
            <a:endParaRPr/>
          </a:p>
        </p:txBody>
      </p:sp>
      <p:pic>
        <p:nvPicPr>
          <p:cNvPr id="109" name="Google Shape;109;p19"/>
          <p:cNvPicPr preferRelativeResize="0"/>
          <p:nvPr/>
        </p:nvPicPr>
        <p:blipFill>
          <a:blip r:embed="rId3">
            <a:alphaModFix/>
          </a:blip>
          <a:stretch>
            <a:fillRect/>
          </a:stretch>
        </p:blipFill>
        <p:spPr>
          <a:xfrm>
            <a:off x="696300" y="1901250"/>
            <a:ext cx="3453650" cy="2140075"/>
          </a:xfrm>
          <a:prstGeom prst="rect">
            <a:avLst/>
          </a:prstGeom>
          <a:noFill/>
          <a:ln>
            <a:noFill/>
          </a:ln>
        </p:spPr>
      </p:pic>
      <p:sp>
        <p:nvSpPr>
          <p:cNvPr id="110" name="Google Shape;110;p19"/>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0" y="288375"/>
            <a:ext cx="8832300" cy="1193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Graphical Representation of </a:t>
            </a:r>
            <a:r>
              <a:rPr lang="en" sz="3000">
                <a:latin typeface="Arial"/>
                <a:ea typeface="Arial"/>
                <a:cs typeface="Arial"/>
                <a:sym typeface="Arial"/>
              </a:rPr>
              <a:t>homogeneous</a:t>
            </a:r>
            <a:r>
              <a:rPr lang="en" sz="3000">
                <a:latin typeface="Arial"/>
                <a:ea typeface="Arial"/>
                <a:cs typeface="Arial"/>
                <a:sym typeface="Arial"/>
              </a:rPr>
              <a:t> transformation</a:t>
            </a:r>
            <a:endParaRPr sz="3000">
              <a:latin typeface="Arial"/>
              <a:ea typeface="Arial"/>
              <a:cs typeface="Arial"/>
              <a:sym typeface="Arial"/>
            </a:endParaRPr>
          </a:p>
        </p:txBody>
      </p:sp>
      <p:pic>
        <p:nvPicPr>
          <p:cNvPr id="116" name="Google Shape;116;p20"/>
          <p:cNvPicPr preferRelativeResize="0"/>
          <p:nvPr/>
        </p:nvPicPr>
        <p:blipFill>
          <a:blip r:embed="rId3">
            <a:alphaModFix/>
          </a:blip>
          <a:stretch>
            <a:fillRect/>
          </a:stretch>
        </p:blipFill>
        <p:spPr>
          <a:xfrm>
            <a:off x="852501" y="1481475"/>
            <a:ext cx="3363325" cy="3497050"/>
          </a:xfrm>
          <a:prstGeom prst="rect">
            <a:avLst/>
          </a:prstGeom>
          <a:noFill/>
          <a:ln>
            <a:noFill/>
          </a:ln>
        </p:spPr>
      </p:pic>
      <p:pic>
        <p:nvPicPr>
          <p:cNvPr id="117" name="Google Shape;117;p20"/>
          <p:cNvPicPr preferRelativeResize="0"/>
          <p:nvPr/>
        </p:nvPicPr>
        <p:blipFill>
          <a:blip r:embed="rId4">
            <a:alphaModFix/>
          </a:blip>
          <a:stretch>
            <a:fillRect/>
          </a:stretch>
        </p:blipFill>
        <p:spPr>
          <a:xfrm>
            <a:off x="4572000" y="1225225"/>
            <a:ext cx="4049149" cy="3497051"/>
          </a:xfrm>
          <a:prstGeom prst="rect">
            <a:avLst/>
          </a:prstGeom>
          <a:noFill/>
          <a:ln>
            <a:noFill/>
          </a:ln>
        </p:spPr>
      </p:pic>
      <p:sp>
        <p:nvSpPr>
          <p:cNvPr id="118" name="Google Shape;118;p20"/>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in Robotics</a:t>
            </a:r>
            <a:endParaRPr/>
          </a:p>
        </p:txBody>
      </p:sp>
      <p:sp>
        <p:nvSpPr>
          <p:cNvPr id="124" name="Google Shape;124;p2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342900" lvl="0" marL="457200" rtl="0" algn="l">
              <a:lnSpc>
                <a:spcPct val="200000"/>
              </a:lnSpc>
              <a:spcBef>
                <a:spcPts val="1000"/>
              </a:spcBef>
              <a:spcAft>
                <a:spcPts val="0"/>
              </a:spcAft>
              <a:buClr>
                <a:srgbClr val="555555"/>
              </a:buClr>
              <a:buSzPts val="1800"/>
              <a:buChar char="●"/>
            </a:pPr>
            <a:r>
              <a:rPr lang="en">
                <a:solidFill>
                  <a:srgbClr val="555555"/>
                </a:solidFill>
                <a:highlight>
                  <a:srgbClr val="FFFFFF"/>
                </a:highlight>
              </a:rPr>
              <a:t> Forward transformation matrices capture the relationship between the reference frames of different links of the robot. </a:t>
            </a:r>
            <a:endParaRPr>
              <a:solidFill>
                <a:srgbClr val="555555"/>
              </a:solidFill>
              <a:highlight>
                <a:srgbClr val="FFFFFF"/>
              </a:highlight>
            </a:endParaRPr>
          </a:p>
          <a:p>
            <a:pPr indent="-342900" lvl="0" marL="457200" rtl="0" algn="l">
              <a:lnSpc>
                <a:spcPct val="200000"/>
              </a:lnSpc>
              <a:spcBef>
                <a:spcPts val="1200"/>
              </a:spcBef>
              <a:spcAft>
                <a:spcPts val="0"/>
              </a:spcAft>
              <a:buClr>
                <a:srgbClr val="555555"/>
              </a:buClr>
              <a:buSzPts val="1800"/>
              <a:buChar char="●"/>
            </a:pPr>
            <a:r>
              <a:rPr lang="en">
                <a:solidFill>
                  <a:srgbClr val="555555"/>
                </a:solidFill>
                <a:highlight>
                  <a:srgbClr val="FFFFFF"/>
                </a:highlight>
              </a:rPr>
              <a:t> A reference frame is basically the point of view of each of the robotic links, where if you were an arm joint yourself what you would consider ‘looking forward’. </a:t>
            </a:r>
            <a:endParaRPr>
              <a:solidFill>
                <a:srgbClr val="555555"/>
              </a:solidFill>
              <a:highlight>
                <a:srgbClr val="FFFFFF"/>
              </a:highlight>
            </a:endParaRPr>
          </a:p>
          <a:p>
            <a:pPr indent="0" lvl="0" marL="0" rtl="0" algn="l">
              <a:spcBef>
                <a:spcPts val="1200"/>
              </a:spcBef>
              <a:spcAft>
                <a:spcPts val="1200"/>
              </a:spcAft>
              <a:buNone/>
            </a:pPr>
            <a:r>
              <a:t/>
            </a:r>
            <a:endParaRPr sz="1000">
              <a:solidFill>
                <a:srgbClr val="555555"/>
              </a:solidFill>
              <a:highlight>
                <a:srgbClr val="FFFFFF"/>
              </a:highlight>
              <a:latin typeface="Arial"/>
              <a:ea typeface="Arial"/>
              <a:cs typeface="Arial"/>
              <a:sym typeface="Arial"/>
            </a:endParaRPr>
          </a:p>
        </p:txBody>
      </p:sp>
      <p:sp>
        <p:nvSpPr>
          <p:cNvPr id="125" name="Google Shape;125;p21"/>
          <p:cNvSpPr txBox="1"/>
          <p:nvPr/>
        </p:nvSpPr>
        <p:spPr>
          <a:xfrm>
            <a:off x="177350" y="76000"/>
            <a:ext cx="30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