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embeddedFontLst>
    <p:embeddedFont>
      <p:font typeface="Economica"/>
      <p:regular r:id="rId26"/>
      <p:bold r:id="rId27"/>
      <p:italic r:id="rId28"/>
      <p:boldItalic r:id="rId29"/>
    </p:embeddedFont>
    <p:embeddedFont>
      <p:font typeface="Open Sans"/>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94E9AB7-837E-47D8-8A50-C7A34AC1A5D8}">
  <a:tblStyle styleId="{394E9AB7-837E-47D8-8A50-C7A34AC1A5D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Economica-regular.fntdata"/><Relationship Id="rId25" Type="http://schemas.openxmlformats.org/officeDocument/2006/relationships/slide" Target="slides/slide19.xml"/><Relationship Id="rId28" Type="http://schemas.openxmlformats.org/officeDocument/2006/relationships/font" Target="fonts/Economica-italic.fntdata"/><Relationship Id="rId27" Type="http://schemas.openxmlformats.org/officeDocument/2006/relationships/font" Target="fonts/Economica-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Economica-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bold.fntdata"/><Relationship Id="rId30" Type="http://schemas.openxmlformats.org/officeDocument/2006/relationships/font" Target="fonts/OpenSans-regular.fntdata"/><Relationship Id="rId11" Type="http://schemas.openxmlformats.org/officeDocument/2006/relationships/slide" Target="slides/slide5.xml"/><Relationship Id="rId33" Type="http://schemas.openxmlformats.org/officeDocument/2006/relationships/font" Target="fonts/OpenSans-boldItalic.fntdata"/><Relationship Id="rId10" Type="http://schemas.openxmlformats.org/officeDocument/2006/relationships/slide" Target="slides/slide4.xml"/><Relationship Id="rId32" Type="http://schemas.openxmlformats.org/officeDocument/2006/relationships/font" Target="fonts/OpenSans-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130eb754614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130eb754614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1cf104c3b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1cf104c3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1cf104c3b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1cf104c3b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1cf104c3b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11cf104c3b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3141e9dfd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3141e9dfd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3141e9dfd0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3141e9dfd0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3127025e29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3127025e29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3127025e29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3127025e29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13127025e29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13127025e29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13019170b46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13019170b46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3019170b46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3019170b46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302e56d7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302e56d7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302e56d79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302e56d79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3019170b46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3019170b46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3019170b46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3019170b46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3019170b46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3019170b46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1cf104c3b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1cf104c3b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30eb75461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30eb75461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2.png"/><Relationship Id="rId4" Type="http://schemas.openxmlformats.org/officeDocument/2006/relationships/image" Target="../media/image14.png"/><Relationship Id="rId5" Type="http://schemas.openxmlformats.org/officeDocument/2006/relationships/image" Target="../media/image11.png"/><Relationship Id="rId6"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22.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21.png"/><Relationship Id="rId9" Type="http://schemas.openxmlformats.org/officeDocument/2006/relationships/image" Target="../media/image28.png"/><Relationship Id="rId5" Type="http://schemas.openxmlformats.org/officeDocument/2006/relationships/image" Target="../media/image27.png"/><Relationship Id="rId6" Type="http://schemas.openxmlformats.org/officeDocument/2006/relationships/image" Target="../media/image25.png"/><Relationship Id="rId7" Type="http://schemas.openxmlformats.org/officeDocument/2006/relationships/image" Target="../media/image26.png"/><Relationship Id="rId8" Type="http://schemas.openxmlformats.org/officeDocument/2006/relationships/image" Target="../media/image2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planning.cs.uiuc.edu/node111.html" TargetMode="External"/><Relationship Id="rId4" Type="http://schemas.openxmlformats.org/officeDocument/2006/relationships/hyperlink" Target="https://slideplayer.com/slide/14751284/" TargetMode="External"/><Relationship Id="rId5" Type="http://schemas.openxmlformats.org/officeDocument/2006/relationships/hyperlink" Target="https://www.google.com/search?q=+graphical+representation+of+homogeneous+transformation+in+robotics&amp;tbm=isch&amp;ved=2ahUKEwiSoJrb6In4AhUO_jgGHYQQAkgQ2-cCegQIABAA&amp;oq=+graphical+representation+of+homogeneous+transformation+in+robotics&amp;gs_lcp=CgNpbWcQAzoFCAAQgAQ6BggAEB4QCFCaB1iIOGD4OmgBcAB4AIAB1gGIAc0bkgEGMC4yOC4xmAEAoAEBqgELZ3dzLXdpei1pbWfAAQE&amp;sclient=img&amp;ei=khSWYpKPF4784-EPhKGIwAQ&amp;bih=601&amp;biw=1280#imgrc=PLpvWwrTdZUtpM" TargetMode="External"/><Relationship Id="rId6" Type="http://schemas.openxmlformats.org/officeDocument/2006/relationships/hyperlink" Target="https://studywolf.wordpress.com/2013/08/21/robot-control-forward-transformation-matric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3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4.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166474"/>
            <a:ext cx="3054600" cy="1815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Arial"/>
                <a:ea typeface="Arial"/>
                <a:cs typeface="Arial"/>
                <a:sym typeface="Arial"/>
              </a:rPr>
              <a:t>Application of Matrices in Robotics</a:t>
            </a:r>
            <a:endParaRPr>
              <a:latin typeface="Arial"/>
              <a:ea typeface="Arial"/>
              <a:cs typeface="Arial"/>
              <a:sym typeface="Arial"/>
            </a:endParaRPr>
          </a:p>
        </p:txBody>
      </p:sp>
      <p:sp>
        <p:nvSpPr>
          <p:cNvPr id="63" name="Google Shape;63;p13"/>
          <p:cNvSpPr txBox="1"/>
          <p:nvPr>
            <p:ph idx="1" type="subTitle"/>
          </p:nvPr>
        </p:nvSpPr>
        <p:spPr>
          <a:xfrm>
            <a:off x="3044700" y="3125780"/>
            <a:ext cx="3054600" cy="701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400">
                <a:latin typeface="Arial"/>
                <a:ea typeface="Arial"/>
                <a:cs typeface="Arial"/>
                <a:sym typeface="Arial"/>
              </a:rPr>
              <a:t>Group: 90 - 99</a:t>
            </a:r>
            <a:endParaRPr sz="24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2"/>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Forward Transformation for Rotation (2)</a:t>
            </a:r>
            <a:endParaRPr/>
          </a:p>
        </p:txBody>
      </p:sp>
      <p:sp>
        <p:nvSpPr>
          <p:cNvPr id="132" name="Google Shape;132;p22"/>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solidFill>
                  <a:srgbClr val="555555"/>
                </a:solidFill>
                <a:highlight>
                  <a:srgbClr val="FFFFFF"/>
                </a:highlight>
              </a:rPr>
              <a:t>Rewriting the above equations in matrix form gives:</a:t>
            </a:r>
            <a:endParaRPr>
              <a:solidFill>
                <a:srgbClr val="555555"/>
              </a:solidFill>
              <a:highlight>
                <a:srgbClr val="FFFFFF"/>
              </a:highlight>
            </a:endParaRPr>
          </a:p>
          <a:p>
            <a:pPr indent="0" lvl="0" marL="457200" rtl="0" algn="l">
              <a:spcBef>
                <a:spcPts val="1200"/>
              </a:spcBef>
              <a:spcAft>
                <a:spcPts val="0"/>
              </a:spcAft>
              <a:buNone/>
            </a:pPr>
            <a:r>
              <a:t/>
            </a:r>
            <a:endParaRPr>
              <a:solidFill>
                <a:srgbClr val="555555"/>
              </a:solidFill>
              <a:highlight>
                <a:srgbClr val="FFFFFF"/>
              </a:highlight>
            </a:endParaRPr>
          </a:p>
          <a:p>
            <a:pPr indent="0" lvl="0" marL="457200" rtl="0" algn="l">
              <a:spcBef>
                <a:spcPts val="1200"/>
              </a:spcBef>
              <a:spcAft>
                <a:spcPts val="0"/>
              </a:spcAft>
              <a:buNone/>
            </a:pPr>
            <a:r>
              <a:t/>
            </a:r>
            <a:endParaRPr>
              <a:solidFill>
                <a:srgbClr val="555555"/>
              </a:solidFill>
              <a:highlight>
                <a:srgbClr val="FFFFFF"/>
              </a:highlight>
            </a:endParaRPr>
          </a:p>
          <a:p>
            <a:pPr indent="0" lvl="0" marL="457200" rtl="0" algn="l">
              <a:spcBef>
                <a:spcPts val="1200"/>
              </a:spcBef>
              <a:spcAft>
                <a:spcPts val="0"/>
              </a:spcAft>
              <a:buNone/>
            </a:pPr>
            <a:r>
              <a:t/>
            </a:r>
            <a:endParaRPr>
              <a:solidFill>
                <a:srgbClr val="555555"/>
              </a:solidFill>
              <a:highlight>
                <a:srgbClr val="FFFFFF"/>
              </a:highlight>
            </a:endParaRPr>
          </a:p>
          <a:p>
            <a:pPr indent="0" lvl="0" marL="457200" rtl="0" algn="l">
              <a:spcBef>
                <a:spcPts val="1200"/>
              </a:spcBef>
              <a:spcAft>
                <a:spcPts val="0"/>
              </a:spcAft>
              <a:buNone/>
            </a:pPr>
            <a:r>
              <a:rPr lang="en">
                <a:solidFill>
                  <a:srgbClr val="555555"/>
                </a:solidFill>
                <a:highlight>
                  <a:srgbClr val="FFFFFF"/>
                </a:highlight>
              </a:rPr>
              <a:t>where             is called a rotation matrix.</a:t>
            </a:r>
            <a:endParaRPr>
              <a:solidFill>
                <a:srgbClr val="555555"/>
              </a:solidFill>
              <a:highlight>
                <a:srgbClr val="FFFFFF"/>
              </a:highlight>
            </a:endParaRPr>
          </a:p>
          <a:p>
            <a:pPr indent="0" lvl="0" marL="457200" rtl="0" algn="l">
              <a:spcBef>
                <a:spcPts val="1200"/>
              </a:spcBef>
              <a:spcAft>
                <a:spcPts val="0"/>
              </a:spcAft>
              <a:buNone/>
            </a:pPr>
            <a:r>
              <a:rPr lang="en">
                <a:solidFill>
                  <a:srgbClr val="555555"/>
                </a:solidFill>
                <a:highlight>
                  <a:srgbClr val="FFFFFF"/>
                </a:highlight>
              </a:rPr>
              <a:t> </a:t>
            </a:r>
            <a:endParaRPr>
              <a:solidFill>
                <a:srgbClr val="555555"/>
              </a:solidFill>
              <a:highlight>
                <a:srgbClr val="FFFFFF"/>
              </a:highlight>
            </a:endParaRPr>
          </a:p>
          <a:p>
            <a:pPr indent="0" lvl="0" marL="457200" rtl="0" algn="l">
              <a:spcBef>
                <a:spcPts val="1200"/>
              </a:spcBef>
              <a:spcAft>
                <a:spcPts val="1200"/>
              </a:spcAft>
              <a:buNone/>
            </a:pPr>
            <a:r>
              <a:rPr lang="en">
                <a:solidFill>
                  <a:srgbClr val="555555"/>
                </a:solidFill>
                <a:highlight>
                  <a:srgbClr val="FFFFFF"/>
                </a:highlight>
              </a:rPr>
              <a:t>     </a:t>
            </a:r>
            <a:endParaRPr>
              <a:solidFill>
                <a:srgbClr val="555555"/>
              </a:solidFill>
              <a:highlight>
                <a:srgbClr val="FFFFFF"/>
              </a:highlight>
            </a:endParaRPr>
          </a:p>
        </p:txBody>
      </p:sp>
      <p:pic>
        <p:nvPicPr>
          <p:cNvPr descr="^1_0\textbf{R} \; \textbf{p}_1 = \left[ \begin{array}{cc} cos(q_0) &amp; -sin(q_0) \\ sin(q_0) &amp; cos(q_0) \end{array} \right] \left[ \begin{array}{c} p_{x_1} \\ p_{y_1} \end{array} \right]," id="133" name="Google Shape;133;p22"/>
          <p:cNvPicPr preferRelativeResize="0"/>
          <p:nvPr/>
        </p:nvPicPr>
        <p:blipFill>
          <a:blip r:embed="rId3">
            <a:alphaModFix/>
          </a:blip>
          <a:stretch>
            <a:fillRect/>
          </a:stretch>
        </p:blipFill>
        <p:spPr>
          <a:xfrm>
            <a:off x="1469575" y="1684950"/>
            <a:ext cx="6055650" cy="1064150"/>
          </a:xfrm>
          <a:prstGeom prst="rect">
            <a:avLst/>
          </a:prstGeom>
          <a:noFill/>
          <a:ln>
            <a:noFill/>
          </a:ln>
        </p:spPr>
      </p:pic>
      <p:pic>
        <p:nvPicPr>
          <p:cNvPr descr="^1_0\textbf{R}" id="134" name="Google Shape;134;p22"/>
          <p:cNvPicPr preferRelativeResize="0"/>
          <p:nvPr/>
        </p:nvPicPr>
        <p:blipFill>
          <a:blip r:embed="rId4">
            <a:alphaModFix/>
          </a:blip>
          <a:stretch>
            <a:fillRect/>
          </a:stretch>
        </p:blipFill>
        <p:spPr>
          <a:xfrm>
            <a:off x="1596250" y="3192525"/>
            <a:ext cx="519425" cy="316700"/>
          </a:xfrm>
          <a:prstGeom prst="rect">
            <a:avLst/>
          </a:prstGeom>
          <a:noFill/>
          <a:ln>
            <a:noFill/>
          </a:ln>
        </p:spPr>
      </p:pic>
      <p:sp>
        <p:nvSpPr>
          <p:cNvPr id="135" name="Google Shape;135;p22"/>
          <p:cNvSpPr txBox="1"/>
          <p:nvPr/>
        </p:nvSpPr>
        <p:spPr>
          <a:xfrm>
            <a:off x="164700" y="101350"/>
            <a:ext cx="235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Shagun Alag (97)</a:t>
            </a:r>
            <a:endParaRPr>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335700" y="315925"/>
            <a:ext cx="8496600" cy="679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Differential Kinematics</a:t>
            </a:r>
            <a:endParaRPr/>
          </a:p>
        </p:txBody>
      </p:sp>
      <p:sp>
        <p:nvSpPr>
          <p:cNvPr id="141" name="Google Shape;141;p23"/>
          <p:cNvSpPr txBox="1"/>
          <p:nvPr>
            <p:ph idx="1" type="body"/>
          </p:nvPr>
        </p:nvSpPr>
        <p:spPr>
          <a:xfrm>
            <a:off x="4340200" y="1147225"/>
            <a:ext cx="4492200" cy="3828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Instantaneous velocity mappings can be obtained through time derivation of the direct kinematics function.</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It states the relationship between </a:t>
            </a:r>
            <a:r>
              <a:rPr b="1" lang="en" sz="1200">
                <a:solidFill>
                  <a:srgbClr val="202124"/>
                </a:solidFill>
                <a:highlight>
                  <a:srgbClr val="FFFFFF"/>
                </a:highlight>
                <a:latin typeface="Arial"/>
                <a:ea typeface="Arial"/>
                <a:cs typeface="Arial"/>
                <a:sym typeface="Arial"/>
              </a:rPr>
              <a:t> </a:t>
            </a:r>
            <a:r>
              <a:rPr lang="en">
                <a:solidFill>
                  <a:srgbClr val="202124"/>
                </a:solidFill>
                <a:highlight>
                  <a:srgbClr val="FFFFFF"/>
                </a:highlight>
              </a:rPr>
              <a:t>joint velocities &amp; end-effector velocities of a robot manipulator.</a:t>
            </a:r>
            <a:endParaRPr/>
          </a:p>
        </p:txBody>
      </p:sp>
      <p:sp>
        <p:nvSpPr>
          <p:cNvPr id="142" name="Google Shape;142;p23"/>
          <p:cNvSpPr txBox="1"/>
          <p:nvPr/>
        </p:nvSpPr>
        <p:spPr>
          <a:xfrm>
            <a:off x="563500" y="923175"/>
            <a:ext cx="3417000" cy="492600"/>
          </a:xfrm>
          <a:prstGeom prst="rect">
            <a:avLst/>
          </a:prstGeom>
          <a:noFill/>
          <a:ln>
            <a:noFill/>
          </a:ln>
        </p:spPr>
        <p:txBody>
          <a:bodyPr anchorCtr="0" anchor="t" bIns="91425" lIns="91425" spcFirstLastPara="1" rIns="91425" wrap="square" tIns="91425">
            <a:spAutoFit/>
          </a:bodyPr>
          <a:lstStyle/>
          <a:p>
            <a:pPr indent="0" lvl="0" marL="38100" marR="25400" rtl="0" algn="l">
              <a:lnSpc>
                <a:spcPct val="115000"/>
              </a:lnSpc>
              <a:spcBef>
                <a:spcPts val="500"/>
              </a:spcBef>
              <a:spcAft>
                <a:spcPts val="0"/>
              </a:spcAft>
              <a:buNone/>
            </a:pPr>
            <a:r>
              <a:rPr lang="en" sz="2000">
                <a:solidFill>
                  <a:schemeClr val="dk1"/>
                </a:solidFill>
              </a:rPr>
              <a:t>Robotic arm:</a:t>
            </a:r>
            <a:endParaRPr sz="2000">
              <a:solidFill>
                <a:schemeClr val="dk1"/>
              </a:solidFill>
            </a:endParaRPr>
          </a:p>
        </p:txBody>
      </p:sp>
      <p:pic>
        <p:nvPicPr>
          <p:cNvPr id="143" name="Google Shape;143;p23"/>
          <p:cNvPicPr preferRelativeResize="0"/>
          <p:nvPr/>
        </p:nvPicPr>
        <p:blipFill rotWithShape="1">
          <a:blip r:embed="rId3">
            <a:alphaModFix/>
          </a:blip>
          <a:srcRect b="-13674" l="-154915" r="142568" t="4884"/>
          <a:stretch/>
        </p:blipFill>
        <p:spPr>
          <a:xfrm>
            <a:off x="0" y="3373725"/>
            <a:ext cx="1930250" cy="1621250"/>
          </a:xfrm>
          <a:prstGeom prst="rect">
            <a:avLst/>
          </a:prstGeom>
          <a:noFill/>
          <a:ln>
            <a:noFill/>
          </a:ln>
        </p:spPr>
      </p:pic>
      <p:pic>
        <p:nvPicPr>
          <p:cNvPr id="144" name="Google Shape;144;p23"/>
          <p:cNvPicPr preferRelativeResize="0"/>
          <p:nvPr/>
        </p:nvPicPr>
        <p:blipFill>
          <a:blip r:embed="rId4">
            <a:alphaModFix/>
          </a:blip>
          <a:stretch>
            <a:fillRect/>
          </a:stretch>
        </p:blipFill>
        <p:spPr>
          <a:xfrm>
            <a:off x="275750" y="1769775"/>
            <a:ext cx="3760960" cy="3111425"/>
          </a:xfrm>
          <a:prstGeom prst="rect">
            <a:avLst/>
          </a:prstGeom>
          <a:noFill/>
          <a:ln>
            <a:noFill/>
          </a:ln>
        </p:spPr>
      </p:pic>
      <p:sp>
        <p:nvSpPr>
          <p:cNvPr id="145" name="Google Shape;145;p23"/>
          <p:cNvSpPr txBox="1"/>
          <p:nvPr/>
        </p:nvSpPr>
        <p:spPr>
          <a:xfrm>
            <a:off x="101350" y="50675"/>
            <a:ext cx="259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Aakanksha Kulkarni (99)</a:t>
            </a:r>
            <a:endParaRPr>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Returning to the time derivative…..</a:t>
            </a:r>
            <a:endParaRPr/>
          </a:p>
        </p:txBody>
      </p:sp>
      <p:sp>
        <p:nvSpPr>
          <p:cNvPr id="151" name="Google Shape;151;p24"/>
          <p:cNvSpPr txBox="1"/>
          <p:nvPr>
            <p:ph idx="1" type="body"/>
          </p:nvPr>
        </p:nvSpPr>
        <p:spPr>
          <a:xfrm>
            <a:off x="311700" y="1225225"/>
            <a:ext cx="7589400" cy="334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time derivative of a rotation matrix is defined as a skew symmetric matrix as:</a:t>
            </a:r>
            <a:endParaRPr/>
          </a:p>
          <a:p>
            <a:pPr indent="0" lvl="0" marL="0" rtl="0" algn="l">
              <a:spcBef>
                <a:spcPts val="1200"/>
              </a:spcBef>
              <a:spcAft>
                <a:spcPts val="0"/>
              </a:spcAft>
              <a:buNone/>
            </a:pPr>
            <a:r>
              <a:rPr lang="en"/>
              <a:t>                                 And   </a:t>
            </a:r>
            <a:endParaRPr/>
          </a:p>
          <a:p>
            <a:pPr indent="0" lvl="0" marL="0" rtl="0" algn="l">
              <a:spcBef>
                <a:spcPts val="1200"/>
              </a:spcBef>
              <a:spcAft>
                <a:spcPts val="0"/>
              </a:spcAft>
              <a:buNone/>
            </a:pPr>
            <a:r>
              <a:rPr lang="en"/>
              <a:t>Thus, we get the relationship: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52" name="Google Shape;152;p24"/>
          <p:cNvPicPr preferRelativeResize="0"/>
          <p:nvPr/>
        </p:nvPicPr>
        <p:blipFill>
          <a:blip r:embed="rId3">
            <a:alphaModFix/>
          </a:blip>
          <a:stretch>
            <a:fillRect/>
          </a:stretch>
        </p:blipFill>
        <p:spPr>
          <a:xfrm>
            <a:off x="605798" y="1989675"/>
            <a:ext cx="1672200" cy="582075"/>
          </a:xfrm>
          <a:prstGeom prst="rect">
            <a:avLst/>
          </a:prstGeom>
          <a:noFill/>
          <a:ln>
            <a:noFill/>
          </a:ln>
        </p:spPr>
      </p:pic>
      <p:pic>
        <p:nvPicPr>
          <p:cNvPr id="153" name="Google Shape;153;p24"/>
          <p:cNvPicPr preferRelativeResize="0"/>
          <p:nvPr/>
        </p:nvPicPr>
        <p:blipFill>
          <a:blip r:embed="rId4">
            <a:alphaModFix/>
          </a:blip>
          <a:stretch>
            <a:fillRect/>
          </a:stretch>
        </p:blipFill>
        <p:spPr>
          <a:xfrm>
            <a:off x="3183525" y="1929726"/>
            <a:ext cx="1484375" cy="582075"/>
          </a:xfrm>
          <a:prstGeom prst="rect">
            <a:avLst/>
          </a:prstGeom>
          <a:noFill/>
          <a:ln>
            <a:noFill/>
          </a:ln>
        </p:spPr>
      </p:pic>
      <p:pic>
        <p:nvPicPr>
          <p:cNvPr id="154" name="Google Shape;154;p24"/>
          <p:cNvPicPr preferRelativeResize="0"/>
          <p:nvPr/>
        </p:nvPicPr>
        <p:blipFill>
          <a:blip r:embed="rId5">
            <a:alphaModFix/>
          </a:blip>
          <a:stretch>
            <a:fillRect/>
          </a:stretch>
        </p:blipFill>
        <p:spPr>
          <a:xfrm>
            <a:off x="488125" y="3042000"/>
            <a:ext cx="4641825" cy="746675"/>
          </a:xfrm>
          <a:prstGeom prst="rect">
            <a:avLst/>
          </a:prstGeom>
          <a:noFill/>
          <a:ln>
            <a:noFill/>
          </a:ln>
        </p:spPr>
      </p:pic>
      <p:pic>
        <p:nvPicPr>
          <p:cNvPr id="155" name="Google Shape;155;p24"/>
          <p:cNvPicPr preferRelativeResize="0"/>
          <p:nvPr/>
        </p:nvPicPr>
        <p:blipFill>
          <a:blip r:embed="rId6">
            <a:alphaModFix/>
          </a:blip>
          <a:stretch>
            <a:fillRect/>
          </a:stretch>
        </p:blipFill>
        <p:spPr>
          <a:xfrm>
            <a:off x="5967528" y="1989675"/>
            <a:ext cx="2467925" cy="2358525"/>
          </a:xfrm>
          <a:prstGeom prst="rect">
            <a:avLst/>
          </a:prstGeom>
          <a:noFill/>
          <a:ln>
            <a:noFill/>
          </a:ln>
        </p:spPr>
      </p:pic>
      <p:sp>
        <p:nvSpPr>
          <p:cNvPr id="156" name="Google Shape;156;p24"/>
          <p:cNvSpPr txBox="1"/>
          <p:nvPr/>
        </p:nvSpPr>
        <p:spPr>
          <a:xfrm>
            <a:off x="76000" y="63350"/>
            <a:ext cx="271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Aakanksha Kulkarni (99)</a:t>
            </a:r>
            <a:endParaRPr>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Jacobian matrix theory applied to robotics:</a:t>
            </a:r>
            <a:endParaRPr/>
          </a:p>
        </p:txBody>
      </p:sp>
      <p:sp>
        <p:nvSpPr>
          <p:cNvPr id="162" name="Google Shape;162;p25"/>
          <p:cNvSpPr txBox="1"/>
          <p:nvPr>
            <p:ph idx="1" type="body"/>
          </p:nvPr>
        </p:nvSpPr>
        <p:spPr>
          <a:xfrm>
            <a:off x="311700" y="1225225"/>
            <a:ext cx="5047500" cy="3390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When jacobian matrices are applied to robotics and automation, then we get a  6 x n matrix of form:</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We see that the derived 6 x n matrix calculates end effector instantaneous linear and angular velocity of a robotic arm.</a:t>
            </a:r>
            <a:endParaRPr/>
          </a:p>
          <a:p>
            <a:pPr indent="0" lvl="0" marL="0" rtl="0" algn="l">
              <a:spcBef>
                <a:spcPts val="1200"/>
              </a:spcBef>
              <a:spcAft>
                <a:spcPts val="1200"/>
              </a:spcAft>
              <a:buNone/>
            </a:pPr>
            <a:r>
              <a:t/>
            </a:r>
            <a:endParaRPr sz="2550"/>
          </a:p>
        </p:txBody>
      </p:sp>
      <p:pic>
        <p:nvPicPr>
          <p:cNvPr id="163" name="Google Shape;163;p25"/>
          <p:cNvPicPr preferRelativeResize="0"/>
          <p:nvPr/>
        </p:nvPicPr>
        <p:blipFill>
          <a:blip r:embed="rId3">
            <a:alphaModFix/>
          </a:blip>
          <a:stretch>
            <a:fillRect/>
          </a:stretch>
        </p:blipFill>
        <p:spPr>
          <a:xfrm>
            <a:off x="455350" y="2321127"/>
            <a:ext cx="4629050" cy="760150"/>
          </a:xfrm>
          <a:prstGeom prst="rect">
            <a:avLst/>
          </a:prstGeom>
          <a:noFill/>
          <a:ln>
            <a:noFill/>
          </a:ln>
        </p:spPr>
      </p:pic>
      <p:pic>
        <p:nvPicPr>
          <p:cNvPr id="164" name="Google Shape;164;p25"/>
          <p:cNvPicPr preferRelativeResize="0"/>
          <p:nvPr/>
        </p:nvPicPr>
        <p:blipFill rotWithShape="1">
          <a:blip r:embed="rId4">
            <a:alphaModFix/>
          </a:blip>
          <a:srcRect b="0" l="0" r="0" t="0"/>
          <a:stretch/>
        </p:blipFill>
        <p:spPr>
          <a:xfrm>
            <a:off x="5224500" y="1754500"/>
            <a:ext cx="3919500" cy="2131078"/>
          </a:xfrm>
          <a:prstGeom prst="rect">
            <a:avLst/>
          </a:prstGeom>
          <a:noFill/>
          <a:ln>
            <a:noFill/>
          </a:ln>
        </p:spPr>
      </p:pic>
      <p:sp>
        <p:nvSpPr>
          <p:cNvPr id="165" name="Google Shape;165;p25"/>
          <p:cNvSpPr txBox="1"/>
          <p:nvPr/>
        </p:nvSpPr>
        <p:spPr>
          <a:xfrm>
            <a:off x="101350" y="101350"/>
            <a:ext cx="229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Aakanksha Kulkarni (99)</a:t>
            </a:r>
            <a:endParaRPr>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ph type="title"/>
          </p:nvPr>
        </p:nvSpPr>
        <p:spPr>
          <a:xfrm>
            <a:off x="141600" y="352075"/>
            <a:ext cx="6135300" cy="132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750"/>
              <a:t>Robot kinematics and its </a:t>
            </a:r>
            <a:r>
              <a:rPr lang="en" sz="3750"/>
              <a:t>utility.</a:t>
            </a:r>
            <a:endParaRPr sz="3750"/>
          </a:p>
        </p:txBody>
      </p:sp>
      <p:sp>
        <p:nvSpPr>
          <p:cNvPr id="171" name="Google Shape;171;p26"/>
          <p:cNvSpPr txBox="1"/>
          <p:nvPr/>
        </p:nvSpPr>
        <p:spPr>
          <a:xfrm>
            <a:off x="0" y="49950"/>
            <a:ext cx="627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Pranav Vaswani (93)</a:t>
            </a:r>
            <a:endParaRPr>
              <a:latin typeface="Open Sans"/>
              <a:ea typeface="Open Sans"/>
              <a:cs typeface="Open Sans"/>
              <a:sym typeface="Open Sans"/>
            </a:endParaRPr>
          </a:p>
        </p:txBody>
      </p:sp>
      <p:sp>
        <p:nvSpPr>
          <p:cNvPr id="172" name="Google Shape;172;p26"/>
          <p:cNvSpPr txBox="1"/>
          <p:nvPr/>
        </p:nvSpPr>
        <p:spPr>
          <a:xfrm>
            <a:off x="348700" y="3203800"/>
            <a:ext cx="627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pic>
        <p:nvPicPr>
          <p:cNvPr id="173" name="Google Shape;173;p26"/>
          <p:cNvPicPr preferRelativeResize="0"/>
          <p:nvPr/>
        </p:nvPicPr>
        <p:blipFill rotWithShape="1">
          <a:blip r:embed="rId3">
            <a:alphaModFix/>
          </a:blip>
          <a:srcRect b="28232" l="11955" r="8503" t="18021"/>
          <a:stretch/>
        </p:blipFill>
        <p:spPr>
          <a:xfrm>
            <a:off x="348700" y="1957438"/>
            <a:ext cx="8227426" cy="2892926"/>
          </a:xfrm>
          <a:prstGeom prst="rect">
            <a:avLst/>
          </a:prstGeom>
          <a:noFill/>
          <a:ln>
            <a:noFill/>
          </a:ln>
        </p:spPr>
      </p:pic>
      <p:sp>
        <p:nvSpPr>
          <p:cNvPr id="174" name="Google Shape;174;p26"/>
          <p:cNvSpPr txBox="1"/>
          <p:nvPr/>
        </p:nvSpPr>
        <p:spPr>
          <a:xfrm>
            <a:off x="272363" y="1296775"/>
            <a:ext cx="8728800" cy="1206900"/>
          </a:xfrm>
          <a:prstGeom prst="rect">
            <a:avLst/>
          </a:prstGeom>
          <a:noFill/>
          <a:ln>
            <a:noFill/>
          </a:ln>
        </p:spPr>
        <p:txBody>
          <a:bodyPr anchorCtr="0" anchor="t" bIns="91425" lIns="91425" spcFirstLastPara="1" rIns="91425" wrap="square" tIns="91425">
            <a:spAutoFit/>
          </a:bodyPr>
          <a:lstStyle/>
          <a:p>
            <a:pPr indent="0" lvl="0" marL="0" rtl="0" algn="l">
              <a:lnSpc>
                <a:spcPct val="145606"/>
              </a:lnSpc>
              <a:spcBef>
                <a:spcPts val="0"/>
              </a:spcBef>
              <a:spcAft>
                <a:spcPts val="0"/>
              </a:spcAft>
              <a:buClr>
                <a:schemeClr val="dk1"/>
              </a:buClr>
              <a:buSzPts val="1100"/>
              <a:buFont typeface="Arial"/>
              <a:buNone/>
            </a:pPr>
            <a:r>
              <a:rPr lang="en" sz="1800">
                <a:solidFill>
                  <a:schemeClr val="dk1"/>
                </a:solidFill>
                <a:highlight>
                  <a:srgbClr val="FFFFFF"/>
                </a:highlight>
              </a:rPr>
              <a:t>The goal  of a  robot controller  is to  generate an acceptable motion of  the end-effector by precisely actuating its joints for a specified task.</a:t>
            </a:r>
            <a:endParaRPr sz="1800">
              <a:solidFill>
                <a:schemeClr val="dk1"/>
              </a:solidFill>
              <a:highlight>
                <a:srgbClr val="FFFFFF"/>
              </a:highlight>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316025" y="400200"/>
            <a:ext cx="7344600" cy="922800"/>
          </a:xfrm>
          <a:prstGeom prst="rect">
            <a:avLst/>
          </a:prstGeom>
        </p:spPr>
        <p:txBody>
          <a:bodyPr anchorCtr="0" anchor="ctr" bIns="91425" lIns="91425" spcFirstLastPara="1" rIns="91425" wrap="square" tIns="91425">
            <a:normAutofit fontScale="90000"/>
          </a:bodyPr>
          <a:lstStyle/>
          <a:p>
            <a:pPr indent="0" lvl="0" marL="0" rtl="0" algn="l">
              <a:lnSpc>
                <a:spcPct val="145606"/>
              </a:lnSpc>
              <a:spcBef>
                <a:spcPts val="0"/>
              </a:spcBef>
              <a:spcAft>
                <a:spcPts val="0"/>
              </a:spcAft>
              <a:buNone/>
            </a:pPr>
            <a:r>
              <a:rPr lang="en" sz="1844">
                <a:highlight>
                  <a:srgbClr val="FFFFFF"/>
                </a:highlight>
                <a:latin typeface="Arial"/>
                <a:ea typeface="Arial"/>
                <a:cs typeface="Arial"/>
                <a:sym typeface="Arial"/>
              </a:rPr>
              <a:t>Kinem</a:t>
            </a:r>
            <a:r>
              <a:rPr lang="en" sz="2000">
                <a:highlight>
                  <a:srgbClr val="FFFFFF"/>
                </a:highlight>
                <a:latin typeface="Arial"/>
                <a:ea typeface="Arial"/>
                <a:cs typeface="Arial"/>
                <a:sym typeface="Arial"/>
              </a:rPr>
              <a:t>atic model of 6R robot with last three links intersecting</a:t>
            </a:r>
            <a:endParaRPr sz="2000">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180" name="Google Shape;180;p2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Open Sans"/>
                <a:ea typeface="Open Sans"/>
                <a:cs typeface="Open Sans"/>
                <a:sym typeface="Open Sans"/>
              </a:rPr>
              <a:t>Pranav Vaswani (93)</a:t>
            </a:r>
            <a:endParaRPr/>
          </a:p>
        </p:txBody>
      </p:sp>
      <p:pic>
        <p:nvPicPr>
          <p:cNvPr id="181" name="Google Shape;181;p27"/>
          <p:cNvPicPr preferRelativeResize="0"/>
          <p:nvPr/>
        </p:nvPicPr>
        <p:blipFill rotWithShape="1">
          <a:blip r:embed="rId3">
            <a:alphaModFix/>
          </a:blip>
          <a:srcRect b="15892" l="15255" r="38148" t="20462"/>
          <a:stretch/>
        </p:blipFill>
        <p:spPr>
          <a:xfrm>
            <a:off x="740900" y="783300"/>
            <a:ext cx="3073123" cy="2110876"/>
          </a:xfrm>
          <a:prstGeom prst="rect">
            <a:avLst/>
          </a:prstGeom>
          <a:noFill/>
          <a:ln>
            <a:noFill/>
          </a:ln>
        </p:spPr>
      </p:pic>
      <p:sp>
        <p:nvSpPr>
          <p:cNvPr id="182" name="Google Shape;182;p27"/>
          <p:cNvSpPr txBox="1"/>
          <p:nvPr/>
        </p:nvSpPr>
        <p:spPr>
          <a:xfrm>
            <a:off x="370500" y="2991650"/>
            <a:ext cx="6375000" cy="865200"/>
          </a:xfrm>
          <a:prstGeom prst="rect">
            <a:avLst/>
          </a:prstGeom>
          <a:noFill/>
          <a:ln>
            <a:noFill/>
          </a:ln>
        </p:spPr>
        <p:txBody>
          <a:bodyPr anchorCtr="0" anchor="t" bIns="91425" lIns="91425" spcFirstLastPara="1" rIns="91425" wrap="square" tIns="91425">
            <a:spAutoFit/>
          </a:bodyPr>
          <a:lstStyle/>
          <a:p>
            <a:pPr indent="-342900" lvl="0" marL="457200" rtl="0" algn="l">
              <a:lnSpc>
                <a:spcPct val="145606"/>
              </a:lnSpc>
              <a:spcBef>
                <a:spcPts val="0"/>
              </a:spcBef>
              <a:spcAft>
                <a:spcPts val="0"/>
              </a:spcAft>
              <a:buClr>
                <a:schemeClr val="dk1"/>
              </a:buClr>
              <a:buSzPts val="1800"/>
              <a:buChar char="●"/>
            </a:pPr>
            <a:r>
              <a:rPr lang="en" sz="1800">
                <a:solidFill>
                  <a:schemeClr val="dk1"/>
                </a:solidFill>
                <a:highlight>
                  <a:srgbClr val="FFFFFF"/>
                </a:highlight>
              </a:rPr>
              <a:t>The net transformation matrix to obtain the position and orientation of the End Effector can be given as:-</a:t>
            </a:r>
            <a:endParaRPr sz="1800">
              <a:solidFill>
                <a:schemeClr val="dk1"/>
              </a:solidFill>
              <a:highlight>
                <a:srgbClr val="FFFFFF"/>
              </a:highlight>
            </a:endParaRPr>
          </a:p>
        </p:txBody>
      </p:sp>
      <p:pic>
        <p:nvPicPr>
          <p:cNvPr id="183" name="Google Shape;183;p27"/>
          <p:cNvPicPr preferRelativeResize="0"/>
          <p:nvPr/>
        </p:nvPicPr>
        <p:blipFill rotWithShape="1">
          <a:blip r:embed="rId4">
            <a:alphaModFix/>
          </a:blip>
          <a:srcRect b="29238" l="13233" r="34807" t="40676"/>
          <a:stretch/>
        </p:blipFill>
        <p:spPr>
          <a:xfrm>
            <a:off x="2048725" y="3758925"/>
            <a:ext cx="3715949" cy="12102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Example Problem 1</a:t>
            </a:r>
            <a:endParaRPr/>
          </a:p>
        </p:txBody>
      </p:sp>
      <p:sp>
        <p:nvSpPr>
          <p:cNvPr id="189" name="Google Shape;189;p28"/>
          <p:cNvSpPr txBox="1"/>
          <p:nvPr>
            <p:ph idx="1" type="body"/>
          </p:nvPr>
        </p:nvSpPr>
        <p:spPr>
          <a:xfrm>
            <a:off x="4082575" y="1225225"/>
            <a:ext cx="4749600" cy="205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a:t>Set up:- </a:t>
            </a:r>
            <a:endParaRPr b="1" i="1"/>
          </a:p>
          <a:p>
            <a:pPr indent="0" lvl="0" marL="0" rtl="0" algn="l">
              <a:spcBef>
                <a:spcPts val="1200"/>
              </a:spcBef>
              <a:spcAft>
                <a:spcPts val="1200"/>
              </a:spcAft>
              <a:buNone/>
            </a:pPr>
            <a:r>
              <a:rPr lang="en"/>
              <a:t>You have an</a:t>
            </a:r>
            <a:r>
              <a:rPr lang="en"/>
              <a:t> RR robotic arm with base at the origin.- The first link moves th1 with respect to the x-axis. The second link moves th2 with respect to the first link.</a:t>
            </a:r>
            <a:endParaRPr/>
          </a:p>
        </p:txBody>
      </p:sp>
      <p:sp>
        <p:nvSpPr>
          <p:cNvPr id="190" name="Google Shape;190;p28"/>
          <p:cNvSpPr txBox="1"/>
          <p:nvPr/>
        </p:nvSpPr>
        <p:spPr>
          <a:xfrm>
            <a:off x="475950" y="3679700"/>
            <a:ext cx="81921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800">
                <a:latin typeface="Open Sans"/>
                <a:ea typeface="Open Sans"/>
                <a:cs typeface="Open Sans"/>
                <a:sym typeface="Open Sans"/>
              </a:rPr>
              <a:t>Question-</a:t>
            </a:r>
            <a:endParaRPr b="1" i="1" sz="1800">
              <a:latin typeface="Open Sans"/>
              <a:ea typeface="Open Sans"/>
              <a:cs typeface="Open Sans"/>
              <a:sym typeface="Open Sans"/>
            </a:endParaRPr>
          </a:p>
          <a:p>
            <a:pPr indent="0" lvl="0" marL="0" rtl="0" algn="l">
              <a:spcBef>
                <a:spcPts val="0"/>
              </a:spcBef>
              <a:spcAft>
                <a:spcPts val="0"/>
              </a:spcAft>
              <a:buNone/>
            </a:pPr>
            <a:r>
              <a:t/>
            </a:r>
            <a:endParaRPr sz="1800">
              <a:latin typeface="Open Sans"/>
              <a:ea typeface="Open Sans"/>
              <a:cs typeface="Open Sans"/>
              <a:sym typeface="Open Sans"/>
            </a:endParaRPr>
          </a:p>
          <a:p>
            <a:pPr indent="0" lvl="0" marL="0" rtl="0" algn="l">
              <a:spcBef>
                <a:spcPts val="0"/>
              </a:spcBef>
              <a:spcAft>
                <a:spcPts val="0"/>
              </a:spcAft>
              <a:buNone/>
            </a:pPr>
            <a:r>
              <a:rPr lang="en" sz="1800">
                <a:latin typeface="Open Sans"/>
                <a:ea typeface="Open Sans"/>
                <a:cs typeface="Open Sans"/>
                <a:sym typeface="Open Sans"/>
              </a:rPr>
              <a:t>What is the position and orientation of the end effector of the robotic arm?</a:t>
            </a:r>
            <a:r>
              <a:rPr lang="en">
                <a:latin typeface="Open Sans"/>
                <a:ea typeface="Open Sans"/>
                <a:cs typeface="Open Sans"/>
                <a:sym typeface="Open Sans"/>
              </a:rPr>
              <a:t> </a:t>
            </a:r>
            <a:endParaRPr>
              <a:latin typeface="Open Sans"/>
              <a:ea typeface="Open Sans"/>
              <a:cs typeface="Open Sans"/>
              <a:sym typeface="Open Sans"/>
            </a:endParaRPr>
          </a:p>
        </p:txBody>
      </p:sp>
      <p:pic>
        <p:nvPicPr>
          <p:cNvPr id="191" name="Google Shape;191;p28"/>
          <p:cNvPicPr preferRelativeResize="0"/>
          <p:nvPr/>
        </p:nvPicPr>
        <p:blipFill>
          <a:blip r:embed="rId3">
            <a:alphaModFix/>
          </a:blip>
          <a:stretch>
            <a:fillRect/>
          </a:stretch>
        </p:blipFill>
        <p:spPr>
          <a:xfrm>
            <a:off x="311700" y="1147226"/>
            <a:ext cx="3367975" cy="2383950"/>
          </a:xfrm>
          <a:prstGeom prst="rect">
            <a:avLst/>
          </a:prstGeom>
          <a:noFill/>
          <a:ln>
            <a:noFill/>
          </a:ln>
        </p:spPr>
      </p:pic>
      <p:sp>
        <p:nvSpPr>
          <p:cNvPr id="192" name="Google Shape;192;p28"/>
          <p:cNvSpPr txBox="1"/>
          <p:nvPr/>
        </p:nvSpPr>
        <p:spPr>
          <a:xfrm>
            <a:off x="200675" y="74750"/>
            <a:ext cx="189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Bhavya Gupta (94)</a:t>
            </a:r>
            <a:endParaRPr>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9"/>
          <p:cNvSpPr txBox="1"/>
          <p:nvPr>
            <p:ph type="title"/>
          </p:nvPr>
        </p:nvSpPr>
        <p:spPr>
          <a:xfrm>
            <a:off x="625975" y="503775"/>
            <a:ext cx="7596600" cy="7719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Geometric Approach-</a:t>
            </a:r>
            <a:endParaRPr/>
          </a:p>
        </p:txBody>
      </p:sp>
      <p:pic>
        <p:nvPicPr>
          <p:cNvPr id="198" name="Google Shape;198;p29"/>
          <p:cNvPicPr preferRelativeResize="0"/>
          <p:nvPr/>
        </p:nvPicPr>
        <p:blipFill>
          <a:blip r:embed="rId3">
            <a:alphaModFix/>
          </a:blip>
          <a:stretch>
            <a:fillRect/>
          </a:stretch>
        </p:blipFill>
        <p:spPr>
          <a:xfrm>
            <a:off x="541850" y="1506161"/>
            <a:ext cx="3941950" cy="2848902"/>
          </a:xfrm>
          <a:prstGeom prst="rect">
            <a:avLst/>
          </a:prstGeom>
          <a:noFill/>
          <a:ln>
            <a:noFill/>
          </a:ln>
        </p:spPr>
      </p:pic>
      <p:pic>
        <p:nvPicPr>
          <p:cNvPr id="199" name="Google Shape;199;p29"/>
          <p:cNvPicPr preferRelativeResize="0"/>
          <p:nvPr/>
        </p:nvPicPr>
        <p:blipFill>
          <a:blip r:embed="rId4">
            <a:alphaModFix/>
          </a:blip>
          <a:stretch>
            <a:fillRect/>
          </a:stretch>
        </p:blipFill>
        <p:spPr>
          <a:xfrm>
            <a:off x="4420100" y="1798088"/>
            <a:ext cx="3941950" cy="2265050"/>
          </a:xfrm>
          <a:prstGeom prst="rect">
            <a:avLst/>
          </a:prstGeom>
          <a:noFill/>
          <a:ln>
            <a:noFill/>
          </a:ln>
        </p:spPr>
      </p:pic>
      <p:sp>
        <p:nvSpPr>
          <p:cNvPr id="200" name="Google Shape;200;p29"/>
          <p:cNvSpPr txBox="1"/>
          <p:nvPr/>
        </p:nvSpPr>
        <p:spPr>
          <a:xfrm>
            <a:off x="389450" y="188025"/>
            <a:ext cx="213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Bhavya Gupta (94)</a:t>
            </a:r>
            <a:endParaRPr>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0"/>
          <p:cNvSpPr txBox="1"/>
          <p:nvPr>
            <p:ph type="title"/>
          </p:nvPr>
        </p:nvSpPr>
        <p:spPr>
          <a:xfrm>
            <a:off x="443175" y="413625"/>
            <a:ext cx="5878800" cy="7584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Algebraic Approach-</a:t>
            </a:r>
            <a:endParaRPr/>
          </a:p>
        </p:txBody>
      </p:sp>
      <p:sp>
        <p:nvSpPr>
          <p:cNvPr id="206" name="Google Shape;206;p30"/>
          <p:cNvSpPr txBox="1"/>
          <p:nvPr/>
        </p:nvSpPr>
        <p:spPr>
          <a:xfrm>
            <a:off x="75750" y="58800"/>
            <a:ext cx="182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Bhavya Gupta (94)</a:t>
            </a:r>
            <a:endParaRPr>
              <a:latin typeface="Open Sans"/>
              <a:ea typeface="Open Sans"/>
              <a:cs typeface="Open Sans"/>
              <a:sym typeface="Open Sans"/>
            </a:endParaRPr>
          </a:p>
        </p:txBody>
      </p:sp>
      <p:pic>
        <p:nvPicPr>
          <p:cNvPr id="207" name="Google Shape;207;p30"/>
          <p:cNvPicPr preferRelativeResize="0"/>
          <p:nvPr/>
        </p:nvPicPr>
        <p:blipFill>
          <a:blip r:embed="rId3">
            <a:alphaModFix/>
          </a:blip>
          <a:stretch>
            <a:fillRect/>
          </a:stretch>
        </p:blipFill>
        <p:spPr>
          <a:xfrm>
            <a:off x="5771375" y="346500"/>
            <a:ext cx="3028950" cy="2228850"/>
          </a:xfrm>
          <a:prstGeom prst="rect">
            <a:avLst/>
          </a:prstGeom>
          <a:noFill/>
          <a:ln>
            <a:noFill/>
          </a:ln>
        </p:spPr>
      </p:pic>
      <p:pic>
        <p:nvPicPr>
          <p:cNvPr id="208" name="Google Shape;208;p30"/>
          <p:cNvPicPr preferRelativeResize="0"/>
          <p:nvPr/>
        </p:nvPicPr>
        <p:blipFill>
          <a:blip r:embed="rId4">
            <a:alphaModFix/>
          </a:blip>
          <a:stretch>
            <a:fillRect/>
          </a:stretch>
        </p:blipFill>
        <p:spPr>
          <a:xfrm>
            <a:off x="143650" y="1386013"/>
            <a:ext cx="2857500" cy="714375"/>
          </a:xfrm>
          <a:prstGeom prst="rect">
            <a:avLst/>
          </a:prstGeom>
          <a:noFill/>
          <a:ln>
            <a:noFill/>
          </a:ln>
        </p:spPr>
      </p:pic>
      <p:pic>
        <p:nvPicPr>
          <p:cNvPr id="209" name="Google Shape;209;p30"/>
          <p:cNvPicPr preferRelativeResize="0"/>
          <p:nvPr/>
        </p:nvPicPr>
        <p:blipFill>
          <a:blip r:embed="rId5">
            <a:alphaModFix/>
          </a:blip>
          <a:stretch>
            <a:fillRect/>
          </a:stretch>
        </p:blipFill>
        <p:spPr>
          <a:xfrm>
            <a:off x="2881313" y="1851813"/>
            <a:ext cx="2781300" cy="485775"/>
          </a:xfrm>
          <a:prstGeom prst="rect">
            <a:avLst/>
          </a:prstGeom>
          <a:noFill/>
          <a:ln>
            <a:noFill/>
          </a:ln>
        </p:spPr>
      </p:pic>
      <p:pic>
        <p:nvPicPr>
          <p:cNvPr id="210" name="Google Shape;210;p30"/>
          <p:cNvPicPr preferRelativeResize="0"/>
          <p:nvPr/>
        </p:nvPicPr>
        <p:blipFill>
          <a:blip r:embed="rId6">
            <a:alphaModFix/>
          </a:blip>
          <a:stretch>
            <a:fillRect/>
          </a:stretch>
        </p:blipFill>
        <p:spPr>
          <a:xfrm>
            <a:off x="143650" y="2314400"/>
            <a:ext cx="2628900" cy="1247775"/>
          </a:xfrm>
          <a:prstGeom prst="rect">
            <a:avLst/>
          </a:prstGeom>
          <a:noFill/>
          <a:ln>
            <a:noFill/>
          </a:ln>
        </p:spPr>
      </p:pic>
      <p:pic>
        <p:nvPicPr>
          <p:cNvPr id="211" name="Google Shape;211;p30"/>
          <p:cNvPicPr preferRelativeResize="0"/>
          <p:nvPr/>
        </p:nvPicPr>
        <p:blipFill>
          <a:blip r:embed="rId7">
            <a:alphaModFix/>
          </a:blip>
          <a:stretch>
            <a:fillRect/>
          </a:stretch>
        </p:blipFill>
        <p:spPr>
          <a:xfrm>
            <a:off x="2744450" y="3094150"/>
            <a:ext cx="4800600" cy="561975"/>
          </a:xfrm>
          <a:prstGeom prst="rect">
            <a:avLst/>
          </a:prstGeom>
          <a:noFill/>
          <a:ln>
            <a:noFill/>
          </a:ln>
        </p:spPr>
      </p:pic>
      <p:pic>
        <p:nvPicPr>
          <p:cNvPr id="212" name="Google Shape;212;p30"/>
          <p:cNvPicPr preferRelativeResize="0"/>
          <p:nvPr/>
        </p:nvPicPr>
        <p:blipFill>
          <a:blip r:embed="rId8">
            <a:alphaModFix/>
          </a:blip>
          <a:stretch>
            <a:fillRect/>
          </a:stretch>
        </p:blipFill>
        <p:spPr>
          <a:xfrm>
            <a:off x="143650" y="3801000"/>
            <a:ext cx="2324100" cy="685800"/>
          </a:xfrm>
          <a:prstGeom prst="rect">
            <a:avLst/>
          </a:prstGeom>
          <a:noFill/>
          <a:ln>
            <a:noFill/>
          </a:ln>
        </p:spPr>
      </p:pic>
      <p:pic>
        <p:nvPicPr>
          <p:cNvPr id="213" name="Google Shape;213;p30"/>
          <p:cNvPicPr preferRelativeResize="0"/>
          <p:nvPr/>
        </p:nvPicPr>
        <p:blipFill>
          <a:blip r:embed="rId9">
            <a:alphaModFix/>
          </a:blip>
          <a:stretch>
            <a:fillRect/>
          </a:stretch>
        </p:blipFill>
        <p:spPr>
          <a:xfrm>
            <a:off x="2534900" y="4174925"/>
            <a:ext cx="5219700" cy="619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3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Bibliography </a:t>
            </a:r>
            <a:endParaRPr sz="1000">
              <a:latin typeface="Arial"/>
              <a:ea typeface="Arial"/>
              <a:cs typeface="Arial"/>
              <a:sym typeface="Arial"/>
            </a:endParaRPr>
          </a:p>
        </p:txBody>
      </p:sp>
      <p:sp>
        <p:nvSpPr>
          <p:cNvPr id="219" name="Google Shape;219;p31"/>
          <p:cNvSpPr txBox="1"/>
          <p:nvPr>
            <p:ph idx="1" type="body"/>
          </p:nvPr>
        </p:nvSpPr>
        <p:spPr>
          <a:xfrm>
            <a:off x="311700" y="1225225"/>
            <a:ext cx="8520600" cy="36228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SzPts val="1800"/>
              <a:buChar char="●"/>
            </a:pPr>
            <a:r>
              <a:rPr lang="en" sz="1100" u="sng">
                <a:solidFill>
                  <a:schemeClr val="hlink"/>
                </a:solidFill>
                <a:latin typeface="Arial"/>
                <a:ea typeface="Arial"/>
                <a:cs typeface="Arial"/>
                <a:sym typeface="Arial"/>
                <a:hlinkClick r:id="rId3"/>
              </a:rPr>
              <a:t>The homogeneous transformation matrix (uiuc.edu)</a:t>
            </a:r>
            <a:endParaRPr/>
          </a:p>
          <a:p>
            <a:pPr indent="-342900" lvl="0" marL="457200" rtl="0" algn="l">
              <a:lnSpc>
                <a:spcPct val="200000"/>
              </a:lnSpc>
              <a:spcBef>
                <a:spcPts val="0"/>
              </a:spcBef>
              <a:spcAft>
                <a:spcPts val="0"/>
              </a:spcAft>
              <a:buSzPts val="1800"/>
              <a:buChar char="●"/>
            </a:pPr>
            <a:r>
              <a:rPr lang="en" sz="1100" u="sng">
                <a:solidFill>
                  <a:schemeClr val="hlink"/>
                </a:solidFill>
                <a:latin typeface="Arial"/>
                <a:ea typeface="Arial"/>
                <a:cs typeface="Arial"/>
                <a:sym typeface="Arial"/>
                <a:hlinkClick r:id="rId4"/>
              </a:rPr>
              <a:t>Homogeneous Transformation Matrices - ppt download (slideplayer.com)</a:t>
            </a:r>
            <a:endParaRPr/>
          </a:p>
          <a:p>
            <a:pPr indent="-342900" lvl="0" marL="457200" rtl="0" algn="l">
              <a:lnSpc>
                <a:spcPct val="200000"/>
              </a:lnSpc>
              <a:spcBef>
                <a:spcPts val="0"/>
              </a:spcBef>
              <a:spcAft>
                <a:spcPts val="0"/>
              </a:spcAft>
              <a:buSzPts val="1800"/>
              <a:buChar char="●"/>
            </a:pPr>
            <a:r>
              <a:rPr lang="en" sz="1100" u="sng">
                <a:solidFill>
                  <a:schemeClr val="hlink"/>
                </a:solidFill>
                <a:latin typeface="Arial"/>
                <a:ea typeface="Arial"/>
                <a:cs typeface="Arial"/>
                <a:sym typeface="Arial"/>
                <a:hlinkClick r:id="rId5"/>
              </a:rPr>
              <a:t>graphical representation of homogeneous transformation in robotics - Google Search</a:t>
            </a:r>
            <a:endParaRPr/>
          </a:p>
          <a:p>
            <a:pPr indent="-342900" lvl="0" marL="457200" rtl="0" algn="l">
              <a:lnSpc>
                <a:spcPct val="200000"/>
              </a:lnSpc>
              <a:spcBef>
                <a:spcPts val="0"/>
              </a:spcBef>
              <a:spcAft>
                <a:spcPts val="0"/>
              </a:spcAft>
              <a:buSzPts val="1800"/>
              <a:buChar char="●"/>
            </a:pPr>
            <a:r>
              <a:rPr lang="en" sz="1100" u="sng">
                <a:solidFill>
                  <a:schemeClr val="hlink"/>
                </a:solidFill>
                <a:latin typeface="Arial"/>
                <a:ea typeface="Arial"/>
                <a:cs typeface="Arial"/>
                <a:sym typeface="Arial"/>
                <a:hlinkClick r:id="rId6"/>
              </a:rPr>
              <a:t>https://studywolf.wordpress.com/2013/08/21/robot-control-forward-transformation-matrices</a:t>
            </a:r>
            <a:endParaRPr sz="1956"/>
          </a:p>
          <a:p>
            <a:pPr indent="-346504" lvl="0" marL="457200" rtl="0" algn="l">
              <a:lnSpc>
                <a:spcPct val="200000"/>
              </a:lnSpc>
              <a:spcBef>
                <a:spcPts val="0"/>
              </a:spcBef>
              <a:spcAft>
                <a:spcPts val="0"/>
              </a:spcAft>
              <a:buSzPts val="1857"/>
              <a:buChar char="●"/>
            </a:pPr>
            <a:r>
              <a:rPr lang="en" sz="1100" u="sng">
                <a:solidFill>
                  <a:srgbClr val="073763"/>
                </a:solidFill>
                <a:latin typeface="Arial"/>
                <a:ea typeface="Arial"/>
                <a:cs typeface="Arial"/>
                <a:sym typeface="Arial"/>
              </a:rPr>
              <a:t>https://www.google.com/search?q=transformation+matrix+in+robotics+with+examples</a:t>
            </a:r>
            <a:endParaRPr sz="1100" u="sng">
              <a:solidFill>
                <a:srgbClr val="073763"/>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graphicFrame>
        <p:nvGraphicFramePr>
          <p:cNvPr id="68" name="Google Shape;68;p14"/>
          <p:cNvGraphicFramePr/>
          <p:nvPr/>
        </p:nvGraphicFramePr>
        <p:xfrm>
          <a:off x="952500" y="805600"/>
          <a:ext cx="3000000" cy="3000000"/>
        </p:xfrm>
        <a:graphic>
          <a:graphicData uri="http://schemas.openxmlformats.org/drawingml/2006/table">
            <a:tbl>
              <a:tblPr>
                <a:noFill/>
                <a:tableStyleId>{394E9AB7-837E-47D8-8A50-C7A34AC1A5D8}</a:tableStyleId>
              </a:tblPr>
              <a:tblGrid>
                <a:gridCol w="3619500"/>
                <a:gridCol w="3619500"/>
              </a:tblGrid>
              <a:tr h="728450">
                <a:tc>
                  <a:txBody>
                    <a:bodyPr/>
                    <a:lstStyle/>
                    <a:p>
                      <a:pPr indent="0" lvl="0" marL="0" rtl="0" algn="l">
                        <a:spcBef>
                          <a:spcPts val="0"/>
                        </a:spcBef>
                        <a:spcAft>
                          <a:spcPts val="0"/>
                        </a:spcAft>
                        <a:buNone/>
                      </a:pPr>
                      <a:r>
                        <a:rPr lang="en"/>
                        <a:t>Kartik Sundrani (90)</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a:t>How Transformation Works In Robotics</a:t>
                      </a:r>
                      <a:endParaRPr/>
                    </a:p>
                    <a:p>
                      <a:pPr indent="0" lvl="0" marL="0" rtl="0" algn="l">
                        <a:spcBef>
                          <a:spcPts val="0"/>
                        </a:spcBef>
                        <a:spcAft>
                          <a:spcPts val="0"/>
                        </a:spcAft>
                        <a:buNone/>
                      </a:pPr>
                      <a:r>
                        <a:rPr lang="en"/>
                        <a:t>And its explanation.</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r h="455275">
                <a:tc>
                  <a:txBody>
                    <a:bodyPr/>
                    <a:lstStyle/>
                    <a:p>
                      <a:pPr indent="0" lvl="0" marL="0" rtl="0" algn="l">
                        <a:spcBef>
                          <a:spcPts val="0"/>
                        </a:spcBef>
                        <a:spcAft>
                          <a:spcPts val="0"/>
                        </a:spcAft>
                        <a:buNone/>
                      </a:pPr>
                      <a:r>
                        <a:rPr lang="en"/>
                        <a:t>Pranav Vaswani (93)</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None/>
                      </a:pPr>
                      <a:r>
                        <a:rPr lang="en"/>
                        <a:t>Robot Kinematics and its </a:t>
                      </a:r>
                      <a:r>
                        <a:rPr lang="en"/>
                        <a:t>utility.</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r h="455275">
                <a:tc>
                  <a:txBody>
                    <a:bodyPr/>
                    <a:lstStyle/>
                    <a:p>
                      <a:pPr indent="0" lvl="0" marL="0" rtl="0" algn="l">
                        <a:spcBef>
                          <a:spcPts val="0"/>
                        </a:spcBef>
                        <a:spcAft>
                          <a:spcPts val="0"/>
                        </a:spcAft>
                        <a:buClr>
                          <a:schemeClr val="dk1"/>
                        </a:buClr>
                        <a:buSzPts val="1100"/>
                        <a:buFont typeface="Arial"/>
                        <a:buNone/>
                      </a:pPr>
                      <a:r>
                        <a:rPr lang="en">
                          <a:solidFill>
                            <a:schemeClr val="dk1"/>
                          </a:solidFill>
                        </a:rPr>
                        <a:t>Bhavya Gupta (94)</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None/>
                      </a:pPr>
                      <a:r>
                        <a:rPr lang="en"/>
                        <a:t>Example problem 1 and its geometric and algebraic approach</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r h="656025">
                <a:tc>
                  <a:txBody>
                    <a:bodyPr/>
                    <a:lstStyle/>
                    <a:p>
                      <a:pPr indent="0" lvl="0" marL="0" rtl="0" algn="l">
                        <a:spcBef>
                          <a:spcPts val="0"/>
                        </a:spcBef>
                        <a:spcAft>
                          <a:spcPts val="0"/>
                        </a:spcAft>
                        <a:buNone/>
                      </a:pPr>
                      <a:r>
                        <a:rPr lang="en">
                          <a:solidFill>
                            <a:schemeClr val="dk1"/>
                          </a:solidFill>
                        </a:rPr>
                        <a:t>Shagun Alag (97)</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rPr>
                        <a:t>Forward Transformation for Rotation in Robotics.</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r h="656025">
                <a:tc>
                  <a:txBody>
                    <a:bodyPr/>
                    <a:lstStyle/>
                    <a:p>
                      <a:pPr indent="0" lvl="0" marL="0" rtl="0" algn="l">
                        <a:spcBef>
                          <a:spcPts val="0"/>
                        </a:spcBef>
                        <a:spcAft>
                          <a:spcPts val="0"/>
                        </a:spcAft>
                        <a:buClr>
                          <a:schemeClr val="dk1"/>
                        </a:buClr>
                        <a:buSzPts val="1100"/>
                        <a:buFont typeface="Arial"/>
                        <a:buNone/>
                      </a:pPr>
                      <a:r>
                        <a:rPr lang="en">
                          <a:solidFill>
                            <a:schemeClr val="dk1"/>
                          </a:solidFill>
                        </a:rPr>
                        <a:t>Aditya Panchal (98)</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rPr>
                        <a:t>Frame interpretation of Homogeneous Transformation in Robotics.</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r h="983400">
                <a:tc>
                  <a:txBody>
                    <a:bodyPr/>
                    <a:lstStyle/>
                    <a:p>
                      <a:pPr indent="0" lvl="0" marL="0" rtl="0" algn="l">
                        <a:spcBef>
                          <a:spcPts val="0"/>
                        </a:spcBef>
                        <a:spcAft>
                          <a:spcPts val="0"/>
                        </a:spcAft>
                        <a:buNone/>
                      </a:pPr>
                      <a:r>
                        <a:rPr lang="en"/>
                        <a:t>Aakanksha Kulkarni (99)</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None/>
                      </a:pPr>
                      <a:r>
                        <a:rPr lang="en"/>
                        <a:t>Computation of instantaneous velocity</a:t>
                      </a:r>
                      <a:endParaRPr/>
                    </a:p>
                    <a:p>
                      <a:pPr indent="0" lvl="0" marL="0" rtl="0" algn="l">
                        <a:spcBef>
                          <a:spcPts val="0"/>
                        </a:spcBef>
                        <a:spcAft>
                          <a:spcPts val="0"/>
                        </a:spcAft>
                        <a:buNone/>
                      </a:pPr>
                      <a:r>
                        <a:rPr lang="en"/>
                        <a:t>I</a:t>
                      </a:r>
                      <a:r>
                        <a:rPr lang="en"/>
                        <a:t>n matrix theory,application of jacobian matrices in robotics.</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bl>
          </a:graphicData>
        </a:graphic>
      </p:graphicFrame>
      <p:sp>
        <p:nvSpPr>
          <p:cNvPr id="69" name="Google Shape;69;p14"/>
          <p:cNvSpPr txBox="1"/>
          <p:nvPr/>
        </p:nvSpPr>
        <p:spPr>
          <a:xfrm>
            <a:off x="295450" y="161150"/>
            <a:ext cx="2457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800">
                <a:latin typeface="Open Sans"/>
                <a:ea typeface="Open Sans"/>
                <a:cs typeface="Open Sans"/>
                <a:sym typeface="Open Sans"/>
              </a:rPr>
              <a:t>Group Members-</a:t>
            </a:r>
            <a:endParaRPr b="1" i="1" sz="180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How </a:t>
            </a:r>
            <a:r>
              <a:rPr lang="en"/>
              <a:t>Transformation</a:t>
            </a:r>
            <a:r>
              <a:rPr lang="en"/>
              <a:t> Works In Robotics</a:t>
            </a:r>
            <a:endParaRPr/>
          </a:p>
        </p:txBody>
      </p:sp>
      <p:sp>
        <p:nvSpPr>
          <p:cNvPr id="75" name="Google Shape;75;p15"/>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Transformation Matrices can be used to describe that at what angle the servos need to be to reach the desired position in space or maybe an underwater autonomous vehicle needs to reach or align itself with several different obstacles inside the water.</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In other words, the transformation helps us to determine the movement of the parts of the objects or robots with respect to one another.</a:t>
            </a:r>
            <a:br>
              <a:rPr lang="en"/>
            </a:br>
            <a:endParaRPr/>
          </a:p>
        </p:txBody>
      </p:sp>
      <p:sp>
        <p:nvSpPr>
          <p:cNvPr id="76" name="Google Shape;76;p15"/>
          <p:cNvSpPr txBox="1"/>
          <p:nvPr/>
        </p:nvSpPr>
        <p:spPr>
          <a:xfrm>
            <a:off x="202700" y="76025"/>
            <a:ext cx="252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Kartik Sundrani (90)</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Theoretical</a:t>
            </a:r>
            <a:r>
              <a:rPr lang="en"/>
              <a:t> Explanation</a:t>
            </a:r>
            <a:endParaRPr/>
          </a:p>
        </p:txBody>
      </p:sp>
      <p:sp>
        <p:nvSpPr>
          <p:cNvPr id="82" name="Google Shape;82;p16"/>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a:t>
            </a:r>
            <a:r>
              <a:rPr lang="en"/>
              <a:t>Homogeneous Transformation effectively merges a frame orientation matrix, and frame translation vector into one frame.</a:t>
            </a:r>
            <a:endParaRPr/>
          </a:p>
          <a:p>
            <a:pPr indent="-342900" lvl="0" marL="457200" rtl="0" algn="l">
              <a:spcBef>
                <a:spcPts val="0"/>
              </a:spcBef>
              <a:spcAft>
                <a:spcPts val="0"/>
              </a:spcAft>
              <a:buSzPts val="1800"/>
              <a:buChar char="●"/>
            </a:pPr>
            <a:r>
              <a:rPr lang="en"/>
              <a:t>The order of the operation should be viewed as Rotation First, then translation.</a:t>
            </a:r>
            <a:endParaRPr/>
          </a:p>
          <a:p>
            <a:pPr indent="-342900" lvl="0" marL="457200" rtl="0" algn="l">
              <a:spcBef>
                <a:spcPts val="0"/>
              </a:spcBef>
              <a:spcAft>
                <a:spcPts val="0"/>
              </a:spcAft>
              <a:buSzPts val="1800"/>
              <a:buChar char="●"/>
            </a:pPr>
            <a:r>
              <a:rPr lang="en"/>
              <a:t>It can be viewed as position or orientation relationship of one frame relative to another frame called the reference frame.</a:t>
            </a:r>
            <a:endParaRPr/>
          </a:p>
          <a:p>
            <a:pPr indent="-342900" lvl="0" marL="457200" rtl="0" algn="l">
              <a:spcBef>
                <a:spcPts val="0"/>
              </a:spcBef>
              <a:spcAft>
                <a:spcPts val="0"/>
              </a:spcAft>
              <a:buSzPts val="1800"/>
              <a:buChar char="●"/>
            </a:pPr>
            <a:r>
              <a:rPr lang="en"/>
              <a:t>It can be interpreted as frame a described relative to the first or base frame while frame B described relative to frame A.</a:t>
            </a:r>
            <a:endParaRPr/>
          </a:p>
        </p:txBody>
      </p:sp>
      <p:sp>
        <p:nvSpPr>
          <p:cNvPr id="83" name="Google Shape;83;p16"/>
          <p:cNvSpPr txBox="1"/>
          <p:nvPr/>
        </p:nvSpPr>
        <p:spPr>
          <a:xfrm>
            <a:off x="202700" y="101350"/>
            <a:ext cx="253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Kartik Sundrani (90)</a:t>
            </a:r>
            <a:endParaRPr>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type="title"/>
          </p:nvPr>
        </p:nvSpPr>
        <p:spPr>
          <a:xfrm>
            <a:off x="311700" y="315925"/>
            <a:ext cx="8520600" cy="831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Frame Interpretation of Transformation</a:t>
            </a:r>
            <a:endParaRPr>
              <a:latin typeface="Arial"/>
              <a:ea typeface="Arial"/>
              <a:cs typeface="Arial"/>
              <a:sym typeface="Arial"/>
            </a:endParaRPr>
          </a:p>
        </p:txBody>
      </p:sp>
      <p:sp>
        <p:nvSpPr>
          <p:cNvPr id="89" name="Google Shape;89;p17"/>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rPr lang="en"/>
              <a:t>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90" name="Google Shape;90;p17"/>
          <p:cNvPicPr preferRelativeResize="0"/>
          <p:nvPr/>
        </p:nvPicPr>
        <p:blipFill>
          <a:blip r:embed="rId3">
            <a:alphaModFix/>
          </a:blip>
          <a:stretch>
            <a:fillRect/>
          </a:stretch>
        </p:blipFill>
        <p:spPr>
          <a:xfrm>
            <a:off x="1318538" y="2047538"/>
            <a:ext cx="1914525" cy="1323975"/>
          </a:xfrm>
          <a:prstGeom prst="rect">
            <a:avLst/>
          </a:prstGeom>
          <a:noFill/>
          <a:ln>
            <a:noFill/>
          </a:ln>
          <a:effectLst>
            <a:outerShdw blurRad="57150" rotWithShape="0" algn="bl">
              <a:srgbClr val="000000">
                <a:alpha val="94000"/>
              </a:srgbClr>
            </a:outerShdw>
            <a:reflection blurRad="0" dir="5400000" dist="38100" endA="0" endPos="30000" fadeDir="5400012" kx="0" rotWithShape="0" algn="bl" stPos="0" sy="-100000" ky="0"/>
          </a:effectLst>
        </p:spPr>
      </p:pic>
      <p:sp>
        <p:nvSpPr>
          <p:cNvPr id="91" name="Google Shape;91;p17"/>
          <p:cNvSpPr txBox="1"/>
          <p:nvPr>
            <p:ph idx="2" type="body"/>
          </p:nvPr>
        </p:nvSpPr>
        <p:spPr>
          <a:xfrm>
            <a:off x="4050525" y="1684450"/>
            <a:ext cx="4068900" cy="3354000"/>
          </a:xfrm>
          <a:prstGeom prst="rect">
            <a:avLst/>
          </a:prstGeom>
        </p:spPr>
        <p:txBody>
          <a:bodyPr anchorCtr="0" anchor="t" bIns="91425" lIns="91425" spcFirstLastPara="1" rIns="91425" wrap="square" tIns="91425">
            <a:normAutofit lnSpcReduction="20000"/>
          </a:bodyPr>
          <a:lstStyle/>
          <a:p>
            <a:pPr indent="-317500" lvl="0" marL="457200" rtl="0" algn="l">
              <a:spcBef>
                <a:spcPts val="0"/>
              </a:spcBef>
              <a:spcAft>
                <a:spcPts val="0"/>
              </a:spcAft>
              <a:buSzPts val="1400"/>
              <a:buChar char="●"/>
            </a:pPr>
            <a:r>
              <a:rPr lang="en"/>
              <a:t>Here we have been given with the vector u and its Transformation is represented by :</a:t>
            </a:r>
            <a:endParaRPr/>
          </a:p>
          <a:p>
            <a:pPr indent="0" lvl="0" marL="457200" rtl="0" algn="l">
              <a:spcBef>
                <a:spcPts val="1200"/>
              </a:spcBef>
              <a:spcAft>
                <a:spcPts val="0"/>
              </a:spcAft>
              <a:buNone/>
            </a:pPr>
            <a:r>
              <a:rPr lang="en"/>
              <a:t>                    V = Hu</a:t>
            </a:r>
            <a:endParaRPr/>
          </a:p>
          <a:p>
            <a:pPr indent="0" lvl="0" marL="457200" rtl="0" algn="l">
              <a:spcBef>
                <a:spcPts val="1200"/>
              </a:spcBef>
              <a:spcAft>
                <a:spcPts val="0"/>
              </a:spcAft>
              <a:buNone/>
            </a:pPr>
            <a:r>
              <a:t/>
            </a:r>
            <a:endParaRPr/>
          </a:p>
          <a:p>
            <a:pPr indent="-317500" lvl="0" marL="457200" rtl="0" algn="l">
              <a:spcBef>
                <a:spcPts val="1200"/>
              </a:spcBef>
              <a:spcAft>
                <a:spcPts val="0"/>
              </a:spcAft>
              <a:buSzPts val="1400"/>
              <a:buChar char="●"/>
            </a:pPr>
            <a:r>
              <a:rPr lang="en"/>
              <a:t>Now this vector has components as </a:t>
            </a:r>
            <a:endParaRPr/>
          </a:p>
          <a:p>
            <a:pPr indent="0" lvl="0" marL="0" rtl="0" algn="l">
              <a:spcBef>
                <a:spcPts val="1200"/>
              </a:spcBef>
              <a:spcAft>
                <a:spcPts val="0"/>
              </a:spcAft>
              <a:buNone/>
            </a:pPr>
            <a:r>
              <a:rPr lang="en"/>
              <a:t>          Ux , Uy , Uz in a column and it has to </a:t>
            </a:r>
            <a:endParaRPr/>
          </a:p>
          <a:p>
            <a:pPr indent="0" lvl="0" marL="0" rtl="0" algn="l">
              <a:spcBef>
                <a:spcPts val="1200"/>
              </a:spcBef>
              <a:spcAft>
                <a:spcPts val="0"/>
              </a:spcAft>
              <a:buNone/>
            </a:pPr>
            <a:r>
              <a:rPr lang="en"/>
              <a:t>          Expanded to 4*1</a:t>
            </a:r>
            <a:endParaRPr/>
          </a:p>
          <a:p>
            <a:pPr indent="0" lvl="0" marL="914400" rtl="0" algn="l">
              <a:spcBef>
                <a:spcPts val="1200"/>
              </a:spcBef>
              <a:spcAft>
                <a:spcPts val="0"/>
              </a:spcAft>
              <a:buNone/>
            </a:pPr>
            <a:r>
              <a:t/>
            </a:r>
            <a:endParaRPr/>
          </a:p>
          <a:p>
            <a:pPr indent="0" lvl="0" marL="457200" rtl="0" algn="l">
              <a:spcBef>
                <a:spcPts val="1200"/>
              </a:spcBef>
              <a:spcAft>
                <a:spcPts val="1200"/>
              </a:spcAft>
              <a:buNone/>
            </a:pPr>
            <a:r>
              <a:t/>
            </a:r>
            <a:endParaRPr/>
          </a:p>
        </p:txBody>
      </p:sp>
      <p:graphicFrame>
        <p:nvGraphicFramePr>
          <p:cNvPr id="92" name="Google Shape;92;p17"/>
          <p:cNvGraphicFramePr/>
          <p:nvPr/>
        </p:nvGraphicFramePr>
        <p:xfrm>
          <a:off x="5449150" y="2447760"/>
          <a:ext cx="3000000" cy="3000000"/>
        </p:xfrm>
        <a:graphic>
          <a:graphicData uri="http://schemas.openxmlformats.org/drawingml/2006/table">
            <a:tbl>
              <a:tblPr>
                <a:noFill/>
                <a:tableStyleId>{394E9AB7-837E-47D8-8A50-C7A34AC1A5D8}</a:tableStyleId>
              </a:tblPr>
              <a:tblGrid>
                <a:gridCol w="744650"/>
              </a:tblGrid>
              <a:tr h="432950">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93" name="Google Shape;93;p17"/>
          <p:cNvSpPr txBox="1"/>
          <p:nvPr/>
        </p:nvSpPr>
        <p:spPr>
          <a:xfrm>
            <a:off x="28900" y="0"/>
            <a:ext cx="216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Aditya Panchal (98)</a:t>
            </a:r>
            <a:endParaRPr>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3480">
                <a:latin typeface="Arial"/>
                <a:ea typeface="Arial"/>
                <a:cs typeface="Arial"/>
                <a:sym typeface="Arial"/>
              </a:rPr>
              <a:t>Homogeneous</a:t>
            </a:r>
            <a:r>
              <a:rPr lang="en" sz="3480">
                <a:latin typeface="Arial"/>
                <a:ea typeface="Arial"/>
                <a:cs typeface="Arial"/>
                <a:sym typeface="Arial"/>
              </a:rPr>
              <a:t> Transformation of matrices</a:t>
            </a:r>
            <a:endParaRPr sz="3480">
              <a:latin typeface="Arial"/>
              <a:ea typeface="Arial"/>
              <a:cs typeface="Arial"/>
              <a:sym typeface="Arial"/>
            </a:endParaRPr>
          </a:p>
        </p:txBody>
      </p:sp>
      <p:sp>
        <p:nvSpPr>
          <p:cNvPr id="99" name="Google Shape;99;p18"/>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A transformation matrix must be in square form .</a:t>
            </a:r>
            <a:endParaRPr/>
          </a:p>
          <a:p>
            <a:pPr indent="0" lvl="0" marL="0" rtl="0" algn="l">
              <a:spcBef>
                <a:spcPts val="1200"/>
              </a:spcBef>
              <a:spcAft>
                <a:spcPts val="0"/>
              </a:spcAft>
              <a:buNone/>
            </a:pPr>
            <a:r>
              <a:t/>
            </a:r>
            <a:endParaRPr/>
          </a:p>
          <a:p>
            <a:pPr indent="-317500" lvl="0" marL="457200" rtl="0" algn="l">
              <a:spcBef>
                <a:spcPts val="1200"/>
              </a:spcBef>
              <a:spcAft>
                <a:spcPts val="0"/>
              </a:spcAft>
              <a:buSzPts val="1400"/>
              <a:buChar char="●"/>
            </a:pPr>
            <a:r>
              <a:rPr lang="en"/>
              <a:t>It is much easier to calculate the inverse of a </a:t>
            </a:r>
            <a:r>
              <a:rPr lang="en"/>
              <a:t>square</a:t>
            </a:r>
            <a:r>
              <a:rPr lang="en"/>
              <a:t> matrix.</a:t>
            </a:r>
            <a:endParaRPr/>
          </a:p>
          <a:p>
            <a:pPr indent="0" lvl="0" marL="0" rtl="0" algn="l">
              <a:spcBef>
                <a:spcPts val="1200"/>
              </a:spcBef>
              <a:spcAft>
                <a:spcPts val="0"/>
              </a:spcAft>
              <a:buNone/>
            </a:pPr>
            <a:r>
              <a:t/>
            </a:r>
            <a:endParaRPr/>
          </a:p>
          <a:p>
            <a:pPr indent="-317500" lvl="0" marL="457200" rtl="0" algn="l">
              <a:spcBef>
                <a:spcPts val="1200"/>
              </a:spcBef>
              <a:spcAft>
                <a:spcPts val="0"/>
              </a:spcAft>
              <a:buSzPts val="1400"/>
              <a:buChar char="●"/>
            </a:pPr>
            <a:r>
              <a:rPr lang="en"/>
              <a:t>In order to multiply the dimensions of matrices must match.</a:t>
            </a:r>
            <a:endParaRPr/>
          </a:p>
        </p:txBody>
      </p:sp>
      <p:pic>
        <p:nvPicPr>
          <p:cNvPr id="100" name="Google Shape;100;p18"/>
          <p:cNvPicPr preferRelativeResize="0"/>
          <p:nvPr/>
        </p:nvPicPr>
        <p:blipFill>
          <a:blip r:embed="rId3">
            <a:alphaModFix/>
          </a:blip>
          <a:stretch>
            <a:fillRect/>
          </a:stretch>
        </p:blipFill>
        <p:spPr>
          <a:xfrm>
            <a:off x="696300" y="1901250"/>
            <a:ext cx="3453650" cy="2140075"/>
          </a:xfrm>
          <a:prstGeom prst="rect">
            <a:avLst/>
          </a:prstGeom>
          <a:noFill/>
          <a:ln>
            <a:noFill/>
          </a:ln>
        </p:spPr>
      </p:pic>
      <p:sp>
        <p:nvSpPr>
          <p:cNvPr id="101" name="Google Shape;101;p18"/>
          <p:cNvSpPr txBox="1"/>
          <p:nvPr/>
        </p:nvSpPr>
        <p:spPr>
          <a:xfrm>
            <a:off x="28900" y="0"/>
            <a:ext cx="216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Aditya Panchal (98)</a:t>
            </a:r>
            <a:endParaRPr>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0" y="288375"/>
            <a:ext cx="8832300" cy="1193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000">
                <a:latin typeface="Arial"/>
                <a:ea typeface="Arial"/>
                <a:cs typeface="Arial"/>
                <a:sym typeface="Arial"/>
              </a:rPr>
              <a:t>Graphical Representation of </a:t>
            </a:r>
            <a:r>
              <a:rPr lang="en" sz="3000">
                <a:latin typeface="Arial"/>
                <a:ea typeface="Arial"/>
                <a:cs typeface="Arial"/>
                <a:sym typeface="Arial"/>
              </a:rPr>
              <a:t>homogeneous</a:t>
            </a:r>
            <a:r>
              <a:rPr lang="en" sz="3000">
                <a:latin typeface="Arial"/>
                <a:ea typeface="Arial"/>
                <a:cs typeface="Arial"/>
                <a:sym typeface="Arial"/>
              </a:rPr>
              <a:t> transformation</a:t>
            </a:r>
            <a:endParaRPr sz="3000">
              <a:latin typeface="Arial"/>
              <a:ea typeface="Arial"/>
              <a:cs typeface="Arial"/>
              <a:sym typeface="Arial"/>
            </a:endParaRPr>
          </a:p>
        </p:txBody>
      </p:sp>
      <p:pic>
        <p:nvPicPr>
          <p:cNvPr id="107" name="Google Shape;107;p19"/>
          <p:cNvPicPr preferRelativeResize="0"/>
          <p:nvPr/>
        </p:nvPicPr>
        <p:blipFill>
          <a:blip r:embed="rId3">
            <a:alphaModFix/>
          </a:blip>
          <a:stretch>
            <a:fillRect/>
          </a:stretch>
        </p:blipFill>
        <p:spPr>
          <a:xfrm>
            <a:off x="852501" y="1481475"/>
            <a:ext cx="3363325" cy="3497050"/>
          </a:xfrm>
          <a:prstGeom prst="rect">
            <a:avLst/>
          </a:prstGeom>
          <a:noFill/>
          <a:ln>
            <a:noFill/>
          </a:ln>
        </p:spPr>
      </p:pic>
      <p:pic>
        <p:nvPicPr>
          <p:cNvPr id="108" name="Google Shape;108;p19"/>
          <p:cNvPicPr preferRelativeResize="0"/>
          <p:nvPr/>
        </p:nvPicPr>
        <p:blipFill>
          <a:blip r:embed="rId4">
            <a:alphaModFix/>
          </a:blip>
          <a:stretch>
            <a:fillRect/>
          </a:stretch>
        </p:blipFill>
        <p:spPr>
          <a:xfrm>
            <a:off x="4572000" y="1225225"/>
            <a:ext cx="4049149" cy="3497051"/>
          </a:xfrm>
          <a:prstGeom prst="rect">
            <a:avLst/>
          </a:prstGeom>
          <a:noFill/>
          <a:ln>
            <a:noFill/>
          </a:ln>
        </p:spPr>
      </p:pic>
      <p:sp>
        <p:nvSpPr>
          <p:cNvPr id="109" name="Google Shape;109;p19"/>
          <p:cNvSpPr txBox="1"/>
          <p:nvPr/>
        </p:nvSpPr>
        <p:spPr>
          <a:xfrm>
            <a:off x="28900" y="0"/>
            <a:ext cx="216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Aditya Panchal (98)</a:t>
            </a:r>
            <a:endParaRPr>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0"/>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Forward Transformation in Robotics</a:t>
            </a:r>
            <a:endParaRPr/>
          </a:p>
        </p:txBody>
      </p:sp>
      <p:sp>
        <p:nvSpPr>
          <p:cNvPr id="115" name="Google Shape;115;p20"/>
          <p:cNvSpPr txBox="1"/>
          <p:nvPr>
            <p:ph idx="1" type="body"/>
          </p:nvPr>
        </p:nvSpPr>
        <p:spPr>
          <a:xfrm>
            <a:off x="311700" y="1225225"/>
            <a:ext cx="8520600" cy="3354000"/>
          </a:xfrm>
          <a:prstGeom prst="rect">
            <a:avLst/>
          </a:prstGeom>
        </p:spPr>
        <p:txBody>
          <a:bodyPr anchorCtr="0" anchor="t" bIns="91425" lIns="91425" spcFirstLastPara="1" rIns="91425" wrap="square" tIns="91425">
            <a:normAutofit lnSpcReduction="10000"/>
          </a:bodyPr>
          <a:lstStyle/>
          <a:p>
            <a:pPr indent="-342900" lvl="0" marL="457200" rtl="0" algn="l">
              <a:lnSpc>
                <a:spcPct val="200000"/>
              </a:lnSpc>
              <a:spcBef>
                <a:spcPts val="1000"/>
              </a:spcBef>
              <a:spcAft>
                <a:spcPts val="0"/>
              </a:spcAft>
              <a:buClr>
                <a:srgbClr val="555555"/>
              </a:buClr>
              <a:buSzPts val="1800"/>
              <a:buChar char="●"/>
            </a:pPr>
            <a:r>
              <a:rPr lang="en">
                <a:solidFill>
                  <a:srgbClr val="555555"/>
                </a:solidFill>
                <a:highlight>
                  <a:srgbClr val="FFFFFF"/>
                </a:highlight>
              </a:rPr>
              <a:t> Forward transformation matrices capture the relationship between the reference frames of different links of the robot. </a:t>
            </a:r>
            <a:endParaRPr>
              <a:solidFill>
                <a:srgbClr val="555555"/>
              </a:solidFill>
              <a:highlight>
                <a:srgbClr val="FFFFFF"/>
              </a:highlight>
            </a:endParaRPr>
          </a:p>
          <a:p>
            <a:pPr indent="-342900" lvl="0" marL="457200" rtl="0" algn="l">
              <a:lnSpc>
                <a:spcPct val="200000"/>
              </a:lnSpc>
              <a:spcBef>
                <a:spcPts val="1200"/>
              </a:spcBef>
              <a:spcAft>
                <a:spcPts val="0"/>
              </a:spcAft>
              <a:buClr>
                <a:srgbClr val="555555"/>
              </a:buClr>
              <a:buSzPts val="1800"/>
              <a:buChar char="●"/>
            </a:pPr>
            <a:r>
              <a:rPr lang="en">
                <a:solidFill>
                  <a:srgbClr val="555555"/>
                </a:solidFill>
                <a:highlight>
                  <a:srgbClr val="FFFFFF"/>
                </a:highlight>
              </a:rPr>
              <a:t> A reference frame is basically the point of view of each of the robotic links, where if you were an arm joint yourself what you would consider ‘looking forward’. </a:t>
            </a:r>
            <a:endParaRPr>
              <a:solidFill>
                <a:srgbClr val="555555"/>
              </a:solidFill>
              <a:highlight>
                <a:srgbClr val="FFFFFF"/>
              </a:highlight>
            </a:endParaRPr>
          </a:p>
          <a:p>
            <a:pPr indent="0" lvl="0" marL="0" rtl="0" algn="l">
              <a:spcBef>
                <a:spcPts val="1200"/>
              </a:spcBef>
              <a:spcAft>
                <a:spcPts val="1200"/>
              </a:spcAft>
              <a:buNone/>
            </a:pPr>
            <a:r>
              <a:t/>
            </a:r>
            <a:endParaRPr sz="1000">
              <a:solidFill>
                <a:srgbClr val="555555"/>
              </a:solidFill>
              <a:highlight>
                <a:srgbClr val="FFFFFF"/>
              </a:highlight>
              <a:latin typeface="Arial"/>
              <a:ea typeface="Arial"/>
              <a:cs typeface="Arial"/>
              <a:sym typeface="Arial"/>
            </a:endParaRPr>
          </a:p>
        </p:txBody>
      </p:sp>
      <p:sp>
        <p:nvSpPr>
          <p:cNvPr id="116" name="Google Shape;116;p20"/>
          <p:cNvSpPr txBox="1"/>
          <p:nvPr/>
        </p:nvSpPr>
        <p:spPr>
          <a:xfrm>
            <a:off x="177350" y="76000"/>
            <a:ext cx="309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Shagun Alag (97)</a:t>
            </a:r>
            <a:endParaRPr>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Forward Transformation for Rotation</a:t>
            </a:r>
            <a:r>
              <a:rPr lang="en"/>
              <a:t> (1)</a:t>
            </a:r>
            <a:endParaRPr/>
          </a:p>
        </p:txBody>
      </p:sp>
      <p:sp>
        <p:nvSpPr>
          <p:cNvPr id="122" name="Google Shape;122;p21"/>
          <p:cNvSpPr txBox="1"/>
          <p:nvPr>
            <p:ph idx="1" type="body"/>
          </p:nvPr>
        </p:nvSpPr>
        <p:spPr>
          <a:xfrm>
            <a:off x="311700" y="1225225"/>
            <a:ext cx="44010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solidFill>
                  <a:srgbClr val="555555"/>
                </a:solidFill>
                <a:highlight>
                  <a:srgbClr val="FFFFFF"/>
                </a:highlight>
              </a:rPr>
              <a:t>The total contributions of a point defined in the </a:t>
            </a:r>
            <a:r>
              <a:rPr i="1" lang="en">
                <a:solidFill>
                  <a:srgbClr val="555555"/>
                </a:solidFill>
                <a:highlight>
                  <a:srgbClr val="FFFFFF"/>
                </a:highlight>
              </a:rPr>
              <a:t>(x1,y1) </a:t>
            </a:r>
            <a:r>
              <a:rPr lang="en">
                <a:solidFill>
                  <a:srgbClr val="555555"/>
                </a:solidFill>
                <a:highlight>
                  <a:srgbClr val="FFFFFF"/>
                </a:highlight>
              </a:rPr>
              <a:t>axes to the </a:t>
            </a:r>
            <a:r>
              <a:rPr i="1" lang="en">
                <a:solidFill>
                  <a:srgbClr val="555555"/>
                </a:solidFill>
                <a:highlight>
                  <a:srgbClr val="FFFFFF"/>
                </a:highlight>
              </a:rPr>
              <a:t>x0 </a:t>
            </a:r>
            <a:r>
              <a:rPr lang="en">
                <a:solidFill>
                  <a:srgbClr val="555555"/>
                </a:solidFill>
                <a:highlight>
                  <a:srgbClr val="FFFFFF"/>
                </a:highlight>
              </a:rPr>
              <a:t>axis are,</a:t>
            </a:r>
            <a:endParaRPr>
              <a:solidFill>
                <a:srgbClr val="555555"/>
              </a:solidFill>
              <a:highlight>
                <a:srgbClr val="FFFFFF"/>
              </a:highlight>
            </a:endParaRPr>
          </a:p>
          <a:p>
            <a:pPr indent="0" lvl="0" marL="457200" rtl="0" algn="l">
              <a:spcBef>
                <a:spcPts val="1200"/>
              </a:spcBef>
              <a:spcAft>
                <a:spcPts val="0"/>
              </a:spcAft>
              <a:buNone/>
            </a:pPr>
            <a:r>
              <a:t/>
            </a:r>
            <a:endParaRPr>
              <a:solidFill>
                <a:srgbClr val="555555"/>
              </a:solidFill>
              <a:highlight>
                <a:srgbClr val="FFFFFF"/>
              </a:highlight>
            </a:endParaRPr>
          </a:p>
          <a:p>
            <a:pPr indent="-342900" lvl="0" marL="457200" rtl="0" algn="l">
              <a:spcBef>
                <a:spcPts val="1200"/>
              </a:spcBef>
              <a:spcAft>
                <a:spcPts val="0"/>
              </a:spcAft>
              <a:buClr>
                <a:srgbClr val="555555"/>
              </a:buClr>
              <a:buSzPts val="1800"/>
              <a:buChar char="●"/>
            </a:pPr>
            <a:r>
              <a:rPr lang="en">
                <a:solidFill>
                  <a:srgbClr val="555555"/>
                </a:solidFill>
                <a:highlight>
                  <a:srgbClr val="FFFFFF"/>
                </a:highlight>
              </a:rPr>
              <a:t>Similarly for the </a:t>
            </a:r>
            <a:r>
              <a:rPr i="1" lang="en">
                <a:solidFill>
                  <a:srgbClr val="555555"/>
                </a:solidFill>
                <a:highlight>
                  <a:srgbClr val="FFFFFF"/>
                </a:highlight>
              </a:rPr>
              <a:t>y0 </a:t>
            </a:r>
            <a:r>
              <a:rPr lang="en">
                <a:solidFill>
                  <a:srgbClr val="555555"/>
                </a:solidFill>
                <a:highlight>
                  <a:srgbClr val="FFFFFF"/>
                </a:highlight>
              </a:rPr>
              <a:t>axis contributions we have</a:t>
            </a:r>
            <a:endParaRPr>
              <a:solidFill>
                <a:srgbClr val="555555"/>
              </a:solidFill>
              <a:highlight>
                <a:srgbClr val="FFFFFF"/>
              </a:highlight>
            </a:endParaRPr>
          </a:p>
          <a:p>
            <a:pPr indent="0" lvl="0" marL="914400" rtl="0" algn="l">
              <a:spcBef>
                <a:spcPts val="1200"/>
              </a:spcBef>
              <a:spcAft>
                <a:spcPts val="0"/>
              </a:spcAft>
              <a:buNone/>
            </a:pPr>
            <a:r>
              <a:t/>
            </a:r>
            <a:endParaRPr sz="1000">
              <a:solidFill>
                <a:srgbClr val="555555"/>
              </a:solidFill>
              <a:highlight>
                <a:srgbClr val="FFFFFF"/>
              </a:highlight>
              <a:latin typeface="Arial"/>
              <a:ea typeface="Arial"/>
              <a:cs typeface="Arial"/>
              <a:sym typeface="Arial"/>
            </a:endParaRPr>
          </a:p>
          <a:p>
            <a:pPr indent="0" lvl="0" marL="457200" rtl="0" algn="l">
              <a:spcBef>
                <a:spcPts val="1200"/>
              </a:spcBef>
              <a:spcAft>
                <a:spcPts val="1200"/>
              </a:spcAft>
              <a:buNone/>
            </a:pPr>
            <a:r>
              <a:t/>
            </a:r>
            <a:endParaRPr>
              <a:solidFill>
                <a:srgbClr val="555555"/>
              </a:solidFill>
              <a:highlight>
                <a:srgbClr val="FFFFFF"/>
              </a:highlight>
            </a:endParaRPr>
          </a:p>
        </p:txBody>
      </p:sp>
      <p:pic>
        <p:nvPicPr>
          <p:cNvPr id="123" name="Google Shape;123;p21"/>
          <p:cNvPicPr preferRelativeResize="0"/>
          <p:nvPr/>
        </p:nvPicPr>
        <p:blipFill>
          <a:blip r:embed="rId3">
            <a:alphaModFix/>
          </a:blip>
          <a:stretch>
            <a:fillRect/>
          </a:stretch>
        </p:blipFill>
        <p:spPr>
          <a:xfrm>
            <a:off x="5229700" y="1557325"/>
            <a:ext cx="3448050" cy="2889400"/>
          </a:xfrm>
          <a:prstGeom prst="rect">
            <a:avLst/>
          </a:prstGeom>
          <a:noFill/>
          <a:ln>
            <a:noFill/>
          </a:ln>
        </p:spPr>
      </p:pic>
      <p:pic>
        <p:nvPicPr>
          <p:cNvPr descr="p_{0_x} = cos(q) p_{x_1} - sin(q) p_{y_1}." id="124" name="Google Shape;124;p21"/>
          <p:cNvPicPr preferRelativeResize="0"/>
          <p:nvPr/>
        </p:nvPicPr>
        <p:blipFill>
          <a:blip r:embed="rId4">
            <a:alphaModFix/>
          </a:blip>
          <a:stretch>
            <a:fillRect/>
          </a:stretch>
        </p:blipFill>
        <p:spPr>
          <a:xfrm>
            <a:off x="861850" y="2229700"/>
            <a:ext cx="3572200" cy="557425"/>
          </a:xfrm>
          <a:prstGeom prst="rect">
            <a:avLst/>
          </a:prstGeom>
          <a:noFill/>
          <a:ln>
            <a:noFill/>
          </a:ln>
        </p:spPr>
      </p:pic>
      <p:pic>
        <p:nvPicPr>
          <p:cNvPr descr="p_{0_y} = sin(q) p_{x_1} + cos(q) p_{y_1}." id="125" name="Google Shape;125;p21"/>
          <p:cNvPicPr preferRelativeResize="0"/>
          <p:nvPr/>
        </p:nvPicPr>
        <p:blipFill>
          <a:blip r:embed="rId5">
            <a:alphaModFix/>
          </a:blip>
          <a:stretch>
            <a:fillRect/>
          </a:stretch>
        </p:blipFill>
        <p:spPr>
          <a:xfrm>
            <a:off x="925200" y="3692775"/>
            <a:ext cx="3356825" cy="753950"/>
          </a:xfrm>
          <a:prstGeom prst="rect">
            <a:avLst/>
          </a:prstGeom>
          <a:noFill/>
          <a:ln>
            <a:noFill/>
          </a:ln>
        </p:spPr>
      </p:pic>
      <p:sp>
        <p:nvSpPr>
          <p:cNvPr id="126" name="Google Shape;126;p21"/>
          <p:cNvSpPr txBox="1"/>
          <p:nvPr/>
        </p:nvSpPr>
        <p:spPr>
          <a:xfrm>
            <a:off x="152025" y="63350"/>
            <a:ext cx="241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Shagun Alag (97)</a:t>
            </a:r>
            <a:endParaRPr>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