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76" r:id="rId8"/>
    <p:sldId id="273" r:id="rId9"/>
    <p:sldId id="274" r:id="rId10"/>
    <p:sldId id="275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7" r:id="rId21"/>
    <p:sldId id="278" r:id="rId22"/>
    <p:sldId id="279" r:id="rId23"/>
    <p:sldId id="28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CC22BB-FBE3-470D-ACB8-55F33A4E1717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 phldr="1"/>
      <dgm:spPr/>
    </dgm:pt>
    <dgm:pt modelId="{0AA668D1-0F7E-4B3E-ACF1-1926D492D137}">
      <dgm:prSet phldrT="[Text]"/>
      <dgm:spPr/>
      <dgm:t>
        <a:bodyPr/>
        <a:lstStyle/>
        <a:p>
          <a:r>
            <a:rPr lang="en-IN" dirty="0"/>
            <a:t>Identify Raw Data </a:t>
          </a:r>
        </a:p>
      </dgm:t>
    </dgm:pt>
    <dgm:pt modelId="{4E32BDBF-2888-4059-9883-ED433E4693B4}" type="parTrans" cxnId="{E52CCF98-7197-411A-B11D-5AC7A874BDCF}">
      <dgm:prSet/>
      <dgm:spPr/>
      <dgm:t>
        <a:bodyPr/>
        <a:lstStyle/>
        <a:p>
          <a:endParaRPr lang="en-IN"/>
        </a:p>
      </dgm:t>
    </dgm:pt>
    <dgm:pt modelId="{38F0A245-C738-4F2F-99CD-0E1393D7BCD6}" type="sibTrans" cxnId="{E52CCF98-7197-411A-B11D-5AC7A874BDCF}">
      <dgm:prSet/>
      <dgm:spPr/>
      <dgm:t>
        <a:bodyPr/>
        <a:lstStyle/>
        <a:p>
          <a:endParaRPr lang="en-IN"/>
        </a:p>
      </dgm:t>
    </dgm:pt>
    <dgm:pt modelId="{6A5CD815-1A1B-4CFE-8C11-84E9A408D222}">
      <dgm:prSet phldrT="[Text]"/>
      <dgm:spPr/>
      <dgm:t>
        <a:bodyPr/>
        <a:lstStyle/>
        <a:p>
          <a:r>
            <a:rPr lang="en-IN" dirty="0"/>
            <a:t>Importing Raw Data into Data Frames </a:t>
          </a:r>
        </a:p>
      </dgm:t>
    </dgm:pt>
    <dgm:pt modelId="{B5628B69-AEAC-4E23-97E9-B976DFAB5679}" type="parTrans" cxnId="{BD6D91FA-2820-409B-824C-49A08260781F}">
      <dgm:prSet/>
      <dgm:spPr/>
      <dgm:t>
        <a:bodyPr/>
        <a:lstStyle/>
        <a:p>
          <a:endParaRPr lang="en-IN"/>
        </a:p>
      </dgm:t>
    </dgm:pt>
    <dgm:pt modelId="{9F2BA392-AD13-443C-9676-49B301D9B31E}" type="sibTrans" cxnId="{BD6D91FA-2820-409B-824C-49A08260781F}">
      <dgm:prSet/>
      <dgm:spPr/>
      <dgm:t>
        <a:bodyPr/>
        <a:lstStyle/>
        <a:p>
          <a:endParaRPr lang="en-IN"/>
        </a:p>
      </dgm:t>
    </dgm:pt>
    <dgm:pt modelId="{23C0ED96-698F-44B6-92FE-1AD45C785D48}">
      <dgm:prSet phldrT="[Text]"/>
      <dgm:spPr/>
      <dgm:t>
        <a:bodyPr/>
        <a:lstStyle/>
        <a:p>
          <a:r>
            <a:rPr lang="en-IN" dirty="0"/>
            <a:t>Analyse, Clean and Aggregate Data</a:t>
          </a:r>
        </a:p>
      </dgm:t>
    </dgm:pt>
    <dgm:pt modelId="{A3ADA86D-E074-47A3-9B4F-2094E852C028}" type="parTrans" cxnId="{126A9D9B-246B-42FF-9B89-14180644CE99}">
      <dgm:prSet/>
      <dgm:spPr/>
      <dgm:t>
        <a:bodyPr/>
        <a:lstStyle/>
        <a:p>
          <a:endParaRPr lang="en-IN"/>
        </a:p>
      </dgm:t>
    </dgm:pt>
    <dgm:pt modelId="{0FA1AE11-4027-46A4-B6E8-10B84A312964}" type="sibTrans" cxnId="{126A9D9B-246B-42FF-9B89-14180644CE99}">
      <dgm:prSet/>
      <dgm:spPr/>
      <dgm:t>
        <a:bodyPr/>
        <a:lstStyle/>
        <a:p>
          <a:endParaRPr lang="en-IN"/>
        </a:p>
      </dgm:t>
    </dgm:pt>
    <dgm:pt modelId="{4381CCC0-3C16-4C59-A2C3-23BC38F68142}" type="pres">
      <dgm:prSet presAssocID="{98CC22BB-FBE3-470D-ACB8-55F33A4E1717}" presName="Name0" presStyleCnt="0">
        <dgm:presLayoutVars>
          <dgm:dir/>
          <dgm:resizeHandles val="exact"/>
        </dgm:presLayoutVars>
      </dgm:prSet>
      <dgm:spPr/>
    </dgm:pt>
    <dgm:pt modelId="{236D971E-91C5-404D-8152-A24C47006518}" type="pres">
      <dgm:prSet presAssocID="{0AA668D1-0F7E-4B3E-ACF1-1926D492D137}" presName="node" presStyleLbl="node1" presStyleIdx="0" presStyleCnt="3">
        <dgm:presLayoutVars>
          <dgm:bulletEnabled val="1"/>
        </dgm:presLayoutVars>
      </dgm:prSet>
      <dgm:spPr/>
    </dgm:pt>
    <dgm:pt modelId="{EA3C9775-C357-4B61-81DA-F09025597CD4}" type="pres">
      <dgm:prSet presAssocID="{38F0A245-C738-4F2F-99CD-0E1393D7BCD6}" presName="sibTrans" presStyleLbl="sibTrans2D1" presStyleIdx="0" presStyleCnt="2"/>
      <dgm:spPr/>
    </dgm:pt>
    <dgm:pt modelId="{EA10FE50-5BE5-410E-9570-E2B9B45D39AD}" type="pres">
      <dgm:prSet presAssocID="{38F0A245-C738-4F2F-99CD-0E1393D7BCD6}" presName="connectorText" presStyleLbl="sibTrans2D1" presStyleIdx="0" presStyleCnt="2"/>
      <dgm:spPr/>
    </dgm:pt>
    <dgm:pt modelId="{62D306F4-7F69-4A0F-9277-FB8D58BA53B9}" type="pres">
      <dgm:prSet presAssocID="{6A5CD815-1A1B-4CFE-8C11-84E9A408D222}" presName="node" presStyleLbl="node1" presStyleIdx="1" presStyleCnt="3">
        <dgm:presLayoutVars>
          <dgm:bulletEnabled val="1"/>
        </dgm:presLayoutVars>
      </dgm:prSet>
      <dgm:spPr/>
    </dgm:pt>
    <dgm:pt modelId="{14E68DE0-3185-4999-9E11-E533E7DA5CCF}" type="pres">
      <dgm:prSet presAssocID="{9F2BA392-AD13-443C-9676-49B301D9B31E}" presName="sibTrans" presStyleLbl="sibTrans2D1" presStyleIdx="1" presStyleCnt="2"/>
      <dgm:spPr/>
    </dgm:pt>
    <dgm:pt modelId="{5D7FAC77-17D2-434F-859D-A6AD9DE8601C}" type="pres">
      <dgm:prSet presAssocID="{9F2BA392-AD13-443C-9676-49B301D9B31E}" presName="connectorText" presStyleLbl="sibTrans2D1" presStyleIdx="1" presStyleCnt="2"/>
      <dgm:spPr/>
    </dgm:pt>
    <dgm:pt modelId="{F092BC64-BA76-4732-BC02-B41A312CF4A4}" type="pres">
      <dgm:prSet presAssocID="{23C0ED96-698F-44B6-92FE-1AD45C785D48}" presName="node" presStyleLbl="node1" presStyleIdx="2" presStyleCnt="3">
        <dgm:presLayoutVars>
          <dgm:bulletEnabled val="1"/>
        </dgm:presLayoutVars>
      </dgm:prSet>
      <dgm:spPr/>
    </dgm:pt>
  </dgm:ptLst>
  <dgm:cxnLst>
    <dgm:cxn modelId="{A145C321-0D85-4117-AE3C-A9E3A7E238BE}" type="presOf" srcId="{38F0A245-C738-4F2F-99CD-0E1393D7BCD6}" destId="{EA3C9775-C357-4B61-81DA-F09025597CD4}" srcOrd="0" destOrd="0" presId="urn:microsoft.com/office/officeart/2005/8/layout/process1"/>
    <dgm:cxn modelId="{5E05403B-697E-4931-B9DE-A62A6F2A250B}" type="presOf" srcId="{23C0ED96-698F-44B6-92FE-1AD45C785D48}" destId="{F092BC64-BA76-4732-BC02-B41A312CF4A4}" srcOrd="0" destOrd="0" presId="urn:microsoft.com/office/officeart/2005/8/layout/process1"/>
    <dgm:cxn modelId="{C31B7358-DF6E-4ACF-9E7D-DCA1CE12D7C5}" type="presOf" srcId="{9F2BA392-AD13-443C-9676-49B301D9B31E}" destId="{14E68DE0-3185-4999-9E11-E533E7DA5CCF}" srcOrd="0" destOrd="0" presId="urn:microsoft.com/office/officeart/2005/8/layout/process1"/>
    <dgm:cxn modelId="{E52CCF98-7197-411A-B11D-5AC7A874BDCF}" srcId="{98CC22BB-FBE3-470D-ACB8-55F33A4E1717}" destId="{0AA668D1-0F7E-4B3E-ACF1-1926D492D137}" srcOrd="0" destOrd="0" parTransId="{4E32BDBF-2888-4059-9883-ED433E4693B4}" sibTransId="{38F0A245-C738-4F2F-99CD-0E1393D7BCD6}"/>
    <dgm:cxn modelId="{126A9D9B-246B-42FF-9B89-14180644CE99}" srcId="{98CC22BB-FBE3-470D-ACB8-55F33A4E1717}" destId="{23C0ED96-698F-44B6-92FE-1AD45C785D48}" srcOrd="2" destOrd="0" parTransId="{A3ADA86D-E074-47A3-9B4F-2094E852C028}" sibTransId="{0FA1AE11-4027-46A4-B6E8-10B84A312964}"/>
    <dgm:cxn modelId="{04DAC49B-E30A-4E33-9897-BC1281520A5B}" type="presOf" srcId="{0AA668D1-0F7E-4B3E-ACF1-1926D492D137}" destId="{236D971E-91C5-404D-8152-A24C47006518}" srcOrd="0" destOrd="0" presId="urn:microsoft.com/office/officeart/2005/8/layout/process1"/>
    <dgm:cxn modelId="{511743D6-5E98-428A-8EF1-3F155155F202}" type="presOf" srcId="{9F2BA392-AD13-443C-9676-49B301D9B31E}" destId="{5D7FAC77-17D2-434F-859D-A6AD9DE8601C}" srcOrd="1" destOrd="0" presId="urn:microsoft.com/office/officeart/2005/8/layout/process1"/>
    <dgm:cxn modelId="{FC5C7EE5-16A9-4653-98F1-952FFD1FCFC6}" type="presOf" srcId="{98CC22BB-FBE3-470D-ACB8-55F33A4E1717}" destId="{4381CCC0-3C16-4C59-A2C3-23BC38F68142}" srcOrd="0" destOrd="0" presId="urn:microsoft.com/office/officeart/2005/8/layout/process1"/>
    <dgm:cxn modelId="{3B86F0F0-8F29-4D76-8FF9-D4C9F72B2AFA}" type="presOf" srcId="{6A5CD815-1A1B-4CFE-8C11-84E9A408D222}" destId="{62D306F4-7F69-4A0F-9277-FB8D58BA53B9}" srcOrd="0" destOrd="0" presId="urn:microsoft.com/office/officeart/2005/8/layout/process1"/>
    <dgm:cxn modelId="{BD6D91FA-2820-409B-824C-49A08260781F}" srcId="{98CC22BB-FBE3-470D-ACB8-55F33A4E1717}" destId="{6A5CD815-1A1B-4CFE-8C11-84E9A408D222}" srcOrd="1" destOrd="0" parTransId="{B5628B69-AEAC-4E23-97E9-B976DFAB5679}" sibTransId="{9F2BA392-AD13-443C-9676-49B301D9B31E}"/>
    <dgm:cxn modelId="{20533BFF-11A9-4529-927B-718DE08961DC}" type="presOf" srcId="{38F0A245-C738-4F2F-99CD-0E1393D7BCD6}" destId="{EA10FE50-5BE5-410E-9570-E2B9B45D39AD}" srcOrd="1" destOrd="0" presId="urn:microsoft.com/office/officeart/2005/8/layout/process1"/>
    <dgm:cxn modelId="{09C941AB-BFD9-4C80-8EB6-E5F60110906A}" type="presParOf" srcId="{4381CCC0-3C16-4C59-A2C3-23BC38F68142}" destId="{236D971E-91C5-404D-8152-A24C47006518}" srcOrd="0" destOrd="0" presId="urn:microsoft.com/office/officeart/2005/8/layout/process1"/>
    <dgm:cxn modelId="{25C64BBD-BC68-4850-A5F8-ED0B005C07A8}" type="presParOf" srcId="{4381CCC0-3C16-4C59-A2C3-23BC38F68142}" destId="{EA3C9775-C357-4B61-81DA-F09025597CD4}" srcOrd="1" destOrd="0" presId="urn:microsoft.com/office/officeart/2005/8/layout/process1"/>
    <dgm:cxn modelId="{5B1B36AE-020E-40C1-8B35-0EC44FD25659}" type="presParOf" srcId="{EA3C9775-C357-4B61-81DA-F09025597CD4}" destId="{EA10FE50-5BE5-410E-9570-E2B9B45D39AD}" srcOrd="0" destOrd="0" presId="urn:microsoft.com/office/officeart/2005/8/layout/process1"/>
    <dgm:cxn modelId="{4388F5EB-CAD8-4683-9CC3-AEAAADBDFEC3}" type="presParOf" srcId="{4381CCC0-3C16-4C59-A2C3-23BC38F68142}" destId="{62D306F4-7F69-4A0F-9277-FB8D58BA53B9}" srcOrd="2" destOrd="0" presId="urn:microsoft.com/office/officeart/2005/8/layout/process1"/>
    <dgm:cxn modelId="{7CD7C6D5-1FDD-4F9B-A5B6-89BB32F7F6C1}" type="presParOf" srcId="{4381CCC0-3C16-4C59-A2C3-23BC38F68142}" destId="{14E68DE0-3185-4999-9E11-E533E7DA5CCF}" srcOrd="3" destOrd="0" presId="urn:microsoft.com/office/officeart/2005/8/layout/process1"/>
    <dgm:cxn modelId="{427ABDD4-8C3D-40A0-859B-2A9D72E7F9F7}" type="presParOf" srcId="{14E68DE0-3185-4999-9E11-E533E7DA5CCF}" destId="{5D7FAC77-17D2-434F-859D-A6AD9DE8601C}" srcOrd="0" destOrd="0" presId="urn:microsoft.com/office/officeart/2005/8/layout/process1"/>
    <dgm:cxn modelId="{4A68F4EB-78C2-4248-9049-641DFB57E337}" type="presParOf" srcId="{4381CCC0-3C16-4C59-A2C3-23BC38F68142}" destId="{F092BC64-BA76-4732-BC02-B41A312CF4A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D10B36-89C8-446F-BD6E-85CB15848BCB}" type="doc">
      <dgm:prSet loTypeId="urn:microsoft.com/office/officeart/2005/8/layout/StepDownProcess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IN"/>
        </a:p>
      </dgm:t>
    </dgm:pt>
    <dgm:pt modelId="{FEC509FA-F18A-4F12-9F5D-2C8405123DB0}">
      <dgm:prSet phldrT="[Text]" custT="1"/>
      <dgm:spPr/>
      <dgm:t>
        <a:bodyPr/>
        <a:lstStyle/>
        <a:p>
          <a:r>
            <a:rPr lang="en-IN" sz="3200" dirty="0"/>
            <a:t>Model 1</a:t>
          </a:r>
        </a:p>
      </dgm:t>
    </dgm:pt>
    <dgm:pt modelId="{017C455A-8A2C-4AE9-8350-6433B624519C}" type="parTrans" cxnId="{BEE342C3-C2D4-4918-B759-E0B56C1633C5}">
      <dgm:prSet/>
      <dgm:spPr/>
      <dgm:t>
        <a:bodyPr/>
        <a:lstStyle/>
        <a:p>
          <a:endParaRPr lang="en-IN"/>
        </a:p>
      </dgm:t>
    </dgm:pt>
    <dgm:pt modelId="{4409D26D-D671-4092-BBC1-6AD2DB26C168}" type="sibTrans" cxnId="{BEE342C3-C2D4-4918-B759-E0B56C1633C5}">
      <dgm:prSet/>
      <dgm:spPr/>
      <dgm:t>
        <a:bodyPr/>
        <a:lstStyle/>
        <a:p>
          <a:endParaRPr lang="en-IN"/>
        </a:p>
      </dgm:t>
    </dgm:pt>
    <dgm:pt modelId="{FD2F603A-D224-4192-AA02-1D048E31CA61}">
      <dgm:prSet phldrT="[Text]" custT="1"/>
      <dgm:spPr/>
      <dgm:t>
        <a:bodyPr/>
        <a:lstStyle/>
        <a:p>
          <a:pPr algn="ctr">
            <a:buNone/>
          </a:pPr>
          <a:r>
            <a:rPr lang="en-IN" sz="2000" dirty="0"/>
            <a:t>We eliminate </a:t>
          </a:r>
          <a:r>
            <a:rPr lang="en-US" sz="2000" dirty="0"/>
            <a:t>money supply, consumer confidence index and BBB </a:t>
          </a:r>
          <a:r>
            <a:rPr lang="en-US" sz="2000" dirty="0" err="1"/>
            <a:t>corparate</a:t>
          </a:r>
          <a:r>
            <a:rPr lang="en-US" sz="2000" dirty="0"/>
            <a:t> yield due to very high correlation between them</a:t>
          </a:r>
          <a:endParaRPr lang="en-IN" sz="2000" dirty="0"/>
        </a:p>
      </dgm:t>
    </dgm:pt>
    <dgm:pt modelId="{2D595D9F-DAC9-40AB-97CC-C9A3F9D5EBA3}" type="parTrans" cxnId="{8D371EFA-6C0C-4696-A1B9-9CD2E126EDE4}">
      <dgm:prSet/>
      <dgm:spPr/>
      <dgm:t>
        <a:bodyPr/>
        <a:lstStyle/>
        <a:p>
          <a:endParaRPr lang="en-IN"/>
        </a:p>
      </dgm:t>
    </dgm:pt>
    <dgm:pt modelId="{A085A1C1-744E-4F92-A39A-BB682F367B19}" type="sibTrans" cxnId="{8D371EFA-6C0C-4696-A1B9-9CD2E126EDE4}">
      <dgm:prSet/>
      <dgm:spPr/>
      <dgm:t>
        <a:bodyPr/>
        <a:lstStyle/>
        <a:p>
          <a:endParaRPr lang="en-IN"/>
        </a:p>
      </dgm:t>
    </dgm:pt>
    <dgm:pt modelId="{8A145C6E-5D82-448B-B51A-528738B09641}">
      <dgm:prSet phldrT="[Text]" custT="1"/>
      <dgm:spPr/>
      <dgm:t>
        <a:bodyPr/>
        <a:lstStyle/>
        <a:p>
          <a:r>
            <a:rPr lang="en-IN" sz="3200" dirty="0"/>
            <a:t>Model 2</a:t>
          </a:r>
        </a:p>
      </dgm:t>
    </dgm:pt>
    <dgm:pt modelId="{1E08B801-4046-474A-888A-44EAF301C3D0}" type="parTrans" cxnId="{2576EC13-11BC-4ED7-B078-4FDA60EAADA4}">
      <dgm:prSet/>
      <dgm:spPr/>
      <dgm:t>
        <a:bodyPr/>
        <a:lstStyle/>
        <a:p>
          <a:endParaRPr lang="en-IN"/>
        </a:p>
      </dgm:t>
    </dgm:pt>
    <dgm:pt modelId="{C68FBB8E-AF03-4E9C-A058-C281F6E28765}" type="sibTrans" cxnId="{2576EC13-11BC-4ED7-B078-4FDA60EAADA4}">
      <dgm:prSet/>
      <dgm:spPr/>
      <dgm:t>
        <a:bodyPr/>
        <a:lstStyle/>
        <a:p>
          <a:endParaRPr lang="en-IN"/>
        </a:p>
      </dgm:t>
    </dgm:pt>
    <dgm:pt modelId="{CDB7B9CA-62D1-473A-8D88-DB22AA628258}">
      <dgm:prSet phldrT="[Text]" custT="1"/>
      <dgm:spPr/>
      <dgm:t>
        <a:bodyPr/>
        <a:lstStyle/>
        <a:p>
          <a:pPr>
            <a:buNone/>
          </a:pPr>
          <a:r>
            <a:rPr lang="en-IN" sz="2000" dirty="0"/>
            <a:t>We eliminate </a:t>
          </a:r>
          <a:r>
            <a:rPr lang="en-US" sz="2000" dirty="0"/>
            <a:t>USD/euro and business confidence index have a very high p value</a:t>
          </a:r>
          <a:endParaRPr lang="en-IN" sz="2000" dirty="0"/>
        </a:p>
      </dgm:t>
    </dgm:pt>
    <dgm:pt modelId="{1F02A8F3-0CE9-4D86-84BC-351752F209C9}" type="parTrans" cxnId="{7EF7B664-002D-4515-81EE-512825C4F008}">
      <dgm:prSet/>
      <dgm:spPr/>
      <dgm:t>
        <a:bodyPr/>
        <a:lstStyle/>
        <a:p>
          <a:endParaRPr lang="en-IN"/>
        </a:p>
      </dgm:t>
    </dgm:pt>
    <dgm:pt modelId="{2BE5F165-B89E-4DF0-BBF3-D3A77DBD9DF5}" type="sibTrans" cxnId="{7EF7B664-002D-4515-81EE-512825C4F008}">
      <dgm:prSet/>
      <dgm:spPr/>
      <dgm:t>
        <a:bodyPr/>
        <a:lstStyle/>
        <a:p>
          <a:endParaRPr lang="en-IN"/>
        </a:p>
      </dgm:t>
    </dgm:pt>
    <dgm:pt modelId="{71281537-D082-4F91-8E2D-AE25AE97128D}">
      <dgm:prSet phldrT="[Text]" custT="1"/>
      <dgm:spPr/>
      <dgm:t>
        <a:bodyPr/>
        <a:lstStyle/>
        <a:p>
          <a:r>
            <a:rPr lang="en-IN" sz="3200" dirty="0"/>
            <a:t>Model 3</a:t>
          </a:r>
        </a:p>
      </dgm:t>
    </dgm:pt>
    <dgm:pt modelId="{03A107D9-BC4B-4D41-963B-D0A41C57202D}" type="parTrans" cxnId="{6BA4C48E-2679-4F08-9011-923745A1B1D0}">
      <dgm:prSet/>
      <dgm:spPr/>
      <dgm:t>
        <a:bodyPr/>
        <a:lstStyle/>
        <a:p>
          <a:endParaRPr lang="en-IN"/>
        </a:p>
      </dgm:t>
    </dgm:pt>
    <dgm:pt modelId="{91A59925-95CE-4889-8954-9BF7AC5C273B}" type="sibTrans" cxnId="{6BA4C48E-2679-4F08-9011-923745A1B1D0}">
      <dgm:prSet/>
      <dgm:spPr/>
      <dgm:t>
        <a:bodyPr/>
        <a:lstStyle/>
        <a:p>
          <a:endParaRPr lang="en-IN"/>
        </a:p>
      </dgm:t>
    </dgm:pt>
    <mc:AlternateContent xmlns:mc="http://schemas.openxmlformats.org/markup-compatibility/2006">
      <mc:Choice xmlns:a14="http://schemas.microsoft.com/office/drawing/2010/main" Requires="a14">
        <dgm:pt modelId="{CE52EE4C-E705-4560-867F-9ADF95087814}">
          <dgm:prSet phldrT="[Text]" custT="1"/>
          <dgm:spPr/>
          <dgm:t>
            <a:bodyPr/>
            <a:lstStyle/>
            <a:p>
              <a:pPr>
                <a:buNone/>
              </a:pPr>
              <a:r>
                <a:rPr lang="en-IN" sz="2000" dirty="0"/>
                <a:t>We eliminate Consumer Confidence Index for better </a:t>
              </a:r>
              <a14:m>
                <m:oMath xmlns:m="http://schemas.openxmlformats.org/officeDocument/2006/math">
                  <m:sSup>
                    <m:sSupPr>
                      <m:ctrlPr>
                        <a:rPr lang="en-IN" sz="2000" b="0" i="1" smtClean="0"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a:rPr lang="en-IN" sz="2000" b="0" i="1" smtClean="0">
                          <a:latin typeface="Cambria Math" panose="02040503050406030204" pitchFamily="18" charset="0"/>
                        </a:rPr>
                        <m:t>𝑅</m:t>
                      </m:r>
                    </m:e>
                    <m:sup>
                      <m:r>
                        <a:rPr lang="en-IN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sup>
                  </m:sSup>
                </m:oMath>
              </a14:m>
              <a:r>
                <a:rPr lang="en-IN" sz="2000" dirty="0"/>
                <a:t> value </a:t>
              </a:r>
            </a:p>
          </dgm:t>
        </dgm:pt>
      </mc:Choice>
      <mc:Fallback>
        <dgm:pt modelId="{CE52EE4C-E705-4560-867F-9ADF95087814}">
          <dgm:prSet phldrT="[Text]" custT="1"/>
          <dgm:spPr/>
          <dgm:t>
            <a:bodyPr/>
            <a:lstStyle/>
            <a:p>
              <a:pPr>
                <a:buNone/>
              </a:pPr>
              <a:r>
                <a:rPr lang="en-IN" sz="2000" dirty="0"/>
                <a:t>We eliminate Consumer Confidence Index for better </a:t>
              </a:r>
              <a:r>
                <a:rPr lang="en-IN" sz="2000" b="0" i="0">
                  <a:latin typeface="Cambria Math" panose="02040503050406030204" pitchFamily="18" charset="0"/>
                </a:rPr>
                <a:t>𝑅^2</a:t>
              </a:r>
              <a:r>
                <a:rPr lang="en-IN" sz="2000" dirty="0"/>
                <a:t> value </a:t>
              </a:r>
            </a:p>
          </dgm:t>
        </dgm:pt>
      </mc:Fallback>
    </mc:AlternateContent>
    <dgm:pt modelId="{A6C88AC2-865D-4C3D-A151-A2EED16DF074}" type="parTrans" cxnId="{C2152434-F462-454B-BA45-C41B8204EDFF}">
      <dgm:prSet/>
      <dgm:spPr/>
      <dgm:t>
        <a:bodyPr/>
        <a:lstStyle/>
        <a:p>
          <a:endParaRPr lang="en-IN"/>
        </a:p>
      </dgm:t>
    </dgm:pt>
    <dgm:pt modelId="{B3BD14CC-3F8F-4D66-A4A7-BEB9B7C442CD}" type="sibTrans" cxnId="{C2152434-F462-454B-BA45-C41B8204EDFF}">
      <dgm:prSet/>
      <dgm:spPr/>
      <dgm:t>
        <a:bodyPr/>
        <a:lstStyle/>
        <a:p>
          <a:endParaRPr lang="en-IN"/>
        </a:p>
      </dgm:t>
    </dgm:pt>
    <dgm:pt modelId="{EB9ACBDA-FD63-45E5-8D4A-DE6E1BB59322}">
      <dgm:prSet phldrT="[Text]"/>
      <dgm:spPr/>
      <dgm:t>
        <a:bodyPr/>
        <a:lstStyle/>
        <a:p>
          <a:pPr>
            <a:buNone/>
          </a:pPr>
          <a:endParaRPr lang="en-IN" sz="1900" dirty="0"/>
        </a:p>
      </dgm:t>
    </dgm:pt>
    <dgm:pt modelId="{527E227F-7C82-4366-84F9-CB07626A6C0F}" type="parTrans" cxnId="{042BFF7F-982F-4066-8C36-C9BEA5D12937}">
      <dgm:prSet/>
      <dgm:spPr/>
      <dgm:t>
        <a:bodyPr/>
        <a:lstStyle/>
        <a:p>
          <a:endParaRPr lang="en-IN"/>
        </a:p>
      </dgm:t>
    </dgm:pt>
    <dgm:pt modelId="{89245AD7-6206-46A3-9960-E432612D7FB4}" type="sibTrans" cxnId="{042BFF7F-982F-4066-8C36-C9BEA5D12937}">
      <dgm:prSet/>
      <dgm:spPr/>
      <dgm:t>
        <a:bodyPr/>
        <a:lstStyle/>
        <a:p>
          <a:endParaRPr lang="en-IN"/>
        </a:p>
      </dgm:t>
    </dgm:pt>
    <dgm:pt modelId="{102B6AE1-60D1-4824-8F52-5BAC71ADEC33}" type="pres">
      <dgm:prSet presAssocID="{6ED10B36-89C8-446F-BD6E-85CB15848BCB}" presName="rootnode" presStyleCnt="0">
        <dgm:presLayoutVars>
          <dgm:chMax/>
          <dgm:chPref/>
          <dgm:dir/>
          <dgm:animLvl val="lvl"/>
        </dgm:presLayoutVars>
      </dgm:prSet>
      <dgm:spPr/>
    </dgm:pt>
    <dgm:pt modelId="{5D2ECE66-884E-425F-918F-C9AA15AB8D2D}" type="pres">
      <dgm:prSet presAssocID="{FEC509FA-F18A-4F12-9F5D-2C8405123DB0}" presName="composite" presStyleCnt="0"/>
      <dgm:spPr/>
    </dgm:pt>
    <dgm:pt modelId="{90D3F567-10F1-4C88-BF4E-0B1B4E335845}" type="pres">
      <dgm:prSet presAssocID="{FEC509FA-F18A-4F12-9F5D-2C8405123DB0}" presName="bentUpArrow1" presStyleLbl="alignImgPlace1" presStyleIdx="0" presStyleCnt="2"/>
      <dgm:spPr/>
    </dgm:pt>
    <dgm:pt modelId="{68FCC1F7-108E-49DF-A64B-4488ED1949D6}" type="pres">
      <dgm:prSet presAssocID="{FEC509FA-F18A-4F12-9F5D-2C8405123DB0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2B09BA33-1B43-41BF-9E7D-25D094FD4F51}" type="pres">
      <dgm:prSet presAssocID="{FEC509FA-F18A-4F12-9F5D-2C8405123DB0}" presName="ChildText" presStyleLbl="revTx" presStyleIdx="0" presStyleCnt="3" custScaleX="568613" custLinFactX="100000" custLinFactNeighborX="134945" custLinFactNeighborY="-4295">
        <dgm:presLayoutVars>
          <dgm:chMax val="0"/>
          <dgm:chPref val="0"/>
          <dgm:bulletEnabled val="1"/>
        </dgm:presLayoutVars>
      </dgm:prSet>
      <dgm:spPr/>
    </dgm:pt>
    <dgm:pt modelId="{C9F824C1-C8EB-4840-ACB4-E6340390F947}" type="pres">
      <dgm:prSet presAssocID="{4409D26D-D671-4092-BBC1-6AD2DB26C168}" presName="sibTrans" presStyleCnt="0"/>
      <dgm:spPr/>
    </dgm:pt>
    <dgm:pt modelId="{04EA76B1-526C-4C12-A4EB-38735E6B8708}" type="pres">
      <dgm:prSet presAssocID="{8A145C6E-5D82-448B-B51A-528738B09641}" presName="composite" presStyleCnt="0"/>
      <dgm:spPr/>
    </dgm:pt>
    <dgm:pt modelId="{37EAD4C4-C55F-41C9-9668-6543828D9122}" type="pres">
      <dgm:prSet presAssocID="{8A145C6E-5D82-448B-B51A-528738B09641}" presName="bentUpArrow1" presStyleLbl="alignImgPlace1" presStyleIdx="1" presStyleCnt="2" custLinFactNeighborX="-68625"/>
      <dgm:spPr/>
    </dgm:pt>
    <dgm:pt modelId="{400698AE-7B0C-4B00-ADAF-23F9FD4CDFA6}" type="pres">
      <dgm:prSet presAssocID="{8A145C6E-5D82-448B-B51A-528738B09641}" presName="ParentText" presStyleLbl="node1" presStyleIdx="1" presStyleCnt="3" custLinFactNeighborX="-46397">
        <dgm:presLayoutVars>
          <dgm:chMax val="1"/>
          <dgm:chPref val="1"/>
          <dgm:bulletEnabled val="1"/>
        </dgm:presLayoutVars>
      </dgm:prSet>
      <dgm:spPr/>
    </dgm:pt>
    <dgm:pt modelId="{7059BA6E-4454-455B-B3C7-34535F4CBAE0}" type="pres">
      <dgm:prSet presAssocID="{8A145C6E-5D82-448B-B51A-528738B09641}" presName="ChildText" presStyleLbl="revTx" presStyleIdx="1" presStyleCnt="3" custScaleX="451200" custLinFactX="15257" custLinFactNeighborX="100000" custLinFactNeighborY="-6380">
        <dgm:presLayoutVars>
          <dgm:chMax val="0"/>
          <dgm:chPref val="0"/>
          <dgm:bulletEnabled val="1"/>
        </dgm:presLayoutVars>
      </dgm:prSet>
      <dgm:spPr/>
    </dgm:pt>
    <dgm:pt modelId="{D4573270-E0F7-4303-ADEA-4A26C3007671}" type="pres">
      <dgm:prSet presAssocID="{C68FBB8E-AF03-4E9C-A058-C281F6E28765}" presName="sibTrans" presStyleCnt="0"/>
      <dgm:spPr/>
    </dgm:pt>
    <dgm:pt modelId="{651C9947-F021-4A26-80EF-0FA25EB3C6CD}" type="pres">
      <dgm:prSet presAssocID="{71281537-D082-4F91-8E2D-AE25AE97128D}" presName="composite" presStyleCnt="0"/>
      <dgm:spPr/>
    </dgm:pt>
    <dgm:pt modelId="{543573B7-108C-4504-8435-07CE5DA3EA2F}" type="pres">
      <dgm:prSet presAssocID="{71281537-D082-4F91-8E2D-AE25AE97128D}" presName="ParentText" presStyleLbl="node1" presStyleIdx="2" presStyleCnt="3" custLinFactX="-12359" custLinFactNeighborX="-100000">
        <dgm:presLayoutVars>
          <dgm:chMax val="1"/>
          <dgm:chPref val="1"/>
          <dgm:bulletEnabled val="1"/>
        </dgm:presLayoutVars>
      </dgm:prSet>
      <dgm:spPr/>
    </dgm:pt>
    <dgm:pt modelId="{4CA5B660-2E3D-462B-BB96-710156A5218C}" type="pres">
      <dgm:prSet presAssocID="{71281537-D082-4F91-8E2D-AE25AE97128D}" presName="FinalChildText" presStyleLbl="revTx" presStyleIdx="2" presStyleCnt="3" custScaleX="396989" custLinFactNeighborX="10001" custLinFactNeighborY="321">
        <dgm:presLayoutVars>
          <dgm:chMax val="0"/>
          <dgm:chPref val="0"/>
          <dgm:bulletEnabled val="1"/>
        </dgm:presLayoutVars>
      </dgm:prSet>
      <dgm:spPr/>
    </dgm:pt>
  </dgm:ptLst>
  <dgm:cxnLst>
    <dgm:cxn modelId="{1EAB0707-6D5B-466A-B139-F7470F63A788}" type="presOf" srcId="{CDB7B9CA-62D1-473A-8D88-DB22AA628258}" destId="{7059BA6E-4454-455B-B3C7-34535F4CBAE0}" srcOrd="0" destOrd="0" presId="urn:microsoft.com/office/officeart/2005/8/layout/StepDownProcess"/>
    <dgm:cxn modelId="{2576EC13-11BC-4ED7-B078-4FDA60EAADA4}" srcId="{6ED10B36-89C8-446F-BD6E-85CB15848BCB}" destId="{8A145C6E-5D82-448B-B51A-528738B09641}" srcOrd="1" destOrd="0" parTransId="{1E08B801-4046-474A-888A-44EAF301C3D0}" sibTransId="{C68FBB8E-AF03-4E9C-A058-C281F6E28765}"/>
    <dgm:cxn modelId="{2B82FC1E-EC32-4E16-8C73-982EF0089969}" type="presOf" srcId="{FD2F603A-D224-4192-AA02-1D048E31CA61}" destId="{2B09BA33-1B43-41BF-9E7D-25D094FD4F51}" srcOrd="0" destOrd="0" presId="urn:microsoft.com/office/officeart/2005/8/layout/StepDownProcess"/>
    <dgm:cxn modelId="{C2152434-F462-454B-BA45-C41B8204EDFF}" srcId="{71281537-D082-4F91-8E2D-AE25AE97128D}" destId="{CE52EE4C-E705-4560-867F-9ADF95087814}" srcOrd="0" destOrd="0" parTransId="{A6C88AC2-865D-4C3D-A151-A2EED16DF074}" sibTransId="{B3BD14CC-3F8F-4D66-A4A7-BEB9B7C442CD}"/>
    <dgm:cxn modelId="{E2E29040-0113-452E-AF74-8B91ECB32E28}" type="presOf" srcId="{FEC509FA-F18A-4F12-9F5D-2C8405123DB0}" destId="{68FCC1F7-108E-49DF-A64B-4488ED1949D6}" srcOrd="0" destOrd="0" presId="urn:microsoft.com/office/officeart/2005/8/layout/StepDownProcess"/>
    <dgm:cxn modelId="{7EF7B664-002D-4515-81EE-512825C4F008}" srcId="{8A145C6E-5D82-448B-B51A-528738B09641}" destId="{CDB7B9CA-62D1-473A-8D88-DB22AA628258}" srcOrd="0" destOrd="0" parTransId="{1F02A8F3-0CE9-4D86-84BC-351752F209C9}" sibTransId="{2BE5F165-B89E-4DF0-BBF3-D3A77DBD9DF5}"/>
    <dgm:cxn modelId="{C989A34E-6021-4BB9-8810-F3565A92ACE3}" type="presOf" srcId="{CE52EE4C-E705-4560-867F-9ADF95087814}" destId="{4CA5B660-2E3D-462B-BB96-710156A5218C}" srcOrd="0" destOrd="0" presId="urn:microsoft.com/office/officeart/2005/8/layout/StepDownProcess"/>
    <dgm:cxn modelId="{C5740F74-3737-4A67-A75A-CF9CEC800FD0}" type="presOf" srcId="{71281537-D082-4F91-8E2D-AE25AE97128D}" destId="{543573B7-108C-4504-8435-07CE5DA3EA2F}" srcOrd="0" destOrd="0" presId="urn:microsoft.com/office/officeart/2005/8/layout/StepDownProcess"/>
    <dgm:cxn modelId="{84B5F654-59C7-486D-A5BA-A29C27E35C63}" type="presOf" srcId="{6ED10B36-89C8-446F-BD6E-85CB15848BCB}" destId="{102B6AE1-60D1-4824-8F52-5BAC71ADEC33}" srcOrd="0" destOrd="0" presId="urn:microsoft.com/office/officeart/2005/8/layout/StepDownProcess"/>
    <dgm:cxn modelId="{042BFF7F-982F-4066-8C36-C9BEA5D12937}" srcId="{71281537-D082-4F91-8E2D-AE25AE97128D}" destId="{EB9ACBDA-FD63-45E5-8D4A-DE6E1BB59322}" srcOrd="1" destOrd="0" parTransId="{527E227F-7C82-4366-84F9-CB07626A6C0F}" sibTransId="{89245AD7-6206-46A3-9960-E432612D7FB4}"/>
    <dgm:cxn modelId="{6BA4C48E-2679-4F08-9011-923745A1B1D0}" srcId="{6ED10B36-89C8-446F-BD6E-85CB15848BCB}" destId="{71281537-D082-4F91-8E2D-AE25AE97128D}" srcOrd="2" destOrd="0" parTransId="{03A107D9-BC4B-4D41-963B-D0A41C57202D}" sibTransId="{91A59925-95CE-4889-8954-9BF7AC5C273B}"/>
    <dgm:cxn modelId="{4A4F5AA2-C4C9-4FB5-8CDF-0C624382214D}" type="presOf" srcId="{8A145C6E-5D82-448B-B51A-528738B09641}" destId="{400698AE-7B0C-4B00-ADAF-23F9FD4CDFA6}" srcOrd="0" destOrd="0" presId="urn:microsoft.com/office/officeart/2005/8/layout/StepDownProcess"/>
    <dgm:cxn modelId="{BEE342C3-C2D4-4918-B759-E0B56C1633C5}" srcId="{6ED10B36-89C8-446F-BD6E-85CB15848BCB}" destId="{FEC509FA-F18A-4F12-9F5D-2C8405123DB0}" srcOrd="0" destOrd="0" parTransId="{017C455A-8A2C-4AE9-8350-6433B624519C}" sibTransId="{4409D26D-D671-4092-BBC1-6AD2DB26C168}"/>
    <dgm:cxn modelId="{84C9A4C7-173A-42E5-BEEE-AAA9AC215436}" type="presOf" srcId="{EB9ACBDA-FD63-45E5-8D4A-DE6E1BB59322}" destId="{4CA5B660-2E3D-462B-BB96-710156A5218C}" srcOrd="0" destOrd="1" presId="urn:microsoft.com/office/officeart/2005/8/layout/StepDownProcess"/>
    <dgm:cxn modelId="{8D371EFA-6C0C-4696-A1B9-9CD2E126EDE4}" srcId="{FEC509FA-F18A-4F12-9F5D-2C8405123DB0}" destId="{FD2F603A-D224-4192-AA02-1D048E31CA61}" srcOrd="0" destOrd="0" parTransId="{2D595D9F-DAC9-40AB-97CC-C9A3F9D5EBA3}" sibTransId="{A085A1C1-744E-4F92-A39A-BB682F367B19}"/>
    <dgm:cxn modelId="{80FA326E-A3CF-41D2-BFB4-CC7894424777}" type="presParOf" srcId="{102B6AE1-60D1-4824-8F52-5BAC71ADEC33}" destId="{5D2ECE66-884E-425F-918F-C9AA15AB8D2D}" srcOrd="0" destOrd="0" presId="urn:microsoft.com/office/officeart/2005/8/layout/StepDownProcess"/>
    <dgm:cxn modelId="{469FBB70-980F-4133-B83F-06EBFA2350A5}" type="presParOf" srcId="{5D2ECE66-884E-425F-918F-C9AA15AB8D2D}" destId="{90D3F567-10F1-4C88-BF4E-0B1B4E335845}" srcOrd="0" destOrd="0" presId="urn:microsoft.com/office/officeart/2005/8/layout/StepDownProcess"/>
    <dgm:cxn modelId="{AAFB1F75-924E-4A48-B3EE-AB95378C48F4}" type="presParOf" srcId="{5D2ECE66-884E-425F-918F-C9AA15AB8D2D}" destId="{68FCC1F7-108E-49DF-A64B-4488ED1949D6}" srcOrd="1" destOrd="0" presId="urn:microsoft.com/office/officeart/2005/8/layout/StepDownProcess"/>
    <dgm:cxn modelId="{9FDE4270-4F81-4D36-AB1F-611854E62BBB}" type="presParOf" srcId="{5D2ECE66-884E-425F-918F-C9AA15AB8D2D}" destId="{2B09BA33-1B43-41BF-9E7D-25D094FD4F51}" srcOrd="2" destOrd="0" presId="urn:microsoft.com/office/officeart/2005/8/layout/StepDownProcess"/>
    <dgm:cxn modelId="{972193FA-9CE1-4A05-9B6F-B2E7FB893CD6}" type="presParOf" srcId="{102B6AE1-60D1-4824-8F52-5BAC71ADEC33}" destId="{C9F824C1-C8EB-4840-ACB4-E6340390F947}" srcOrd="1" destOrd="0" presId="urn:microsoft.com/office/officeart/2005/8/layout/StepDownProcess"/>
    <dgm:cxn modelId="{79B8171A-92E3-4489-9C66-29B3D8229D3E}" type="presParOf" srcId="{102B6AE1-60D1-4824-8F52-5BAC71ADEC33}" destId="{04EA76B1-526C-4C12-A4EB-38735E6B8708}" srcOrd="2" destOrd="0" presId="urn:microsoft.com/office/officeart/2005/8/layout/StepDownProcess"/>
    <dgm:cxn modelId="{3BAE5727-4DF3-44F9-92D3-5E6243D01782}" type="presParOf" srcId="{04EA76B1-526C-4C12-A4EB-38735E6B8708}" destId="{37EAD4C4-C55F-41C9-9668-6543828D9122}" srcOrd="0" destOrd="0" presId="urn:microsoft.com/office/officeart/2005/8/layout/StepDownProcess"/>
    <dgm:cxn modelId="{89FBA4A5-10E4-4AA7-9FFE-0E0E3C79AFF5}" type="presParOf" srcId="{04EA76B1-526C-4C12-A4EB-38735E6B8708}" destId="{400698AE-7B0C-4B00-ADAF-23F9FD4CDFA6}" srcOrd="1" destOrd="0" presId="urn:microsoft.com/office/officeart/2005/8/layout/StepDownProcess"/>
    <dgm:cxn modelId="{BE114F3C-9EE5-4DF1-A82D-85FC7323BED1}" type="presParOf" srcId="{04EA76B1-526C-4C12-A4EB-38735E6B8708}" destId="{7059BA6E-4454-455B-B3C7-34535F4CBAE0}" srcOrd="2" destOrd="0" presId="urn:microsoft.com/office/officeart/2005/8/layout/StepDownProcess"/>
    <dgm:cxn modelId="{112AE81B-09B4-4FF4-9349-D153E3432430}" type="presParOf" srcId="{102B6AE1-60D1-4824-8F52-5BAC71ADEC33}" destId="{D4573270-E0F7-4303-ADEA-4A26C3007671}" srcOrd="3" destOrd="0" presId="urn:microsoft.com/office/officeart/2005/8/layout/StepDownProcess"/>
    <dgm:cxn modelId="{1E9C0234-FD3D-4461-8279-047B901BFDFD}" type="presParOf" srcId="{102B6AE1-60D1-4824-8F52-5BAC71ADEC33}" destId="{651C9947-F021-4A26-80EF-0FA25EB3C6CD}" srcOrd="4" destOrd="0" presId="urn:microsoft.com/office/officeart/2005/8/layout/StepDownProcess"/>
    <dgm:cxn modelId="{F455C1E5-213D-4F36-B4C8-73C49CAC923D}" type="presParOf" srcId="{651C9947-F021-4A26-80EF-0FA25EB3C6CD}" destId="{543573B7-108C-4504-8435-07CE5DA3EA2F}" srcOrd="0" destOrd="0" presId="urn:microsoft.com/office/officeart/2005/8/layout/StepDownProcess"/>
    <dgm:cxn modelId="{E6FB0C07-0D49-4F87-A03F-F8E5EDC98BFF}" type="presParOf" srcId="{651C9947-F021-4A26-80EF-0FA25EB3C6CD}" destId="{4CA5B660-2E3D-462B-BB96-710156A5218C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D10B36-89C8-446F-BD6E-85CB15848BCB}" type="doc">
      <dgm:prSet loTypeId="urn:microsoft.com/office/officeart/2005/8/layout/StepDownProcess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IN"/>
        </a:p>
      </dgm:t>
    </dgm:pt>
    <dgm:pt modelId="{FEC509FA-F18A-4F12-9F5D-2C8405123DB0}">
      <dgm:prSet phldrT="[Text]" custT="1"/>
      <dgm:spPr/>
      <dgm:t>
        <a:bodyPr/>
        <a:lstStyle/>
        <a:p>
          <a:r>
            <a:rPr lang="en-IN" sz="3200" dirty="0"/>
            <a:t>Model 1</a:t>
          </a:r>
        </a:p>
      </dgm:t>
    </dgm:pt>
    <dgm:pt modelId="{017C455A-8A2C-4AE9-8350-6433B624519C}" type="parTrans" cxnId="{BEE342C3-C2D4-4918-B759-E0B56C1633C5}">
      <dgm:prSet/>
      <dgm:spPr/>
      <dgm:t>
        <a:bodyPr/>
        <a:lstStyle/>
        <a:p>
          <a:endParaRPr lang="en-IN"/>
        </a:p>
      </dgm:t>
    </dgm:pt>
    <dgm:pt modelId="{4409D26D-D671-4092-BBC1-6AD2DB26C168}" type="sibTrans" cxnId="{BEE342C3-C2D4-4918-B759-E0B56C1633C5}">
      <dgm:prSet/>
      <dgm:spPr/>
      <dgm:t>
        <a:bodyPr/>
        <a:lstStyle/>
        <a:p>
          <a:endParaRPr lang="en-IN"/>
        </a:p>
      </dgm:t>
    </dgm:pt>
    <dgm:pt modelId="{FD2F603A-D224-4192-AA02-1D048E31CA61}">
      <dgm:prSet phldrT="[Text]" custT="1"/>
      <dgm:spPr/>
      <dgm:t>
        <a:bodyPr/>
        <a:lstStyle/>
        <a:p>
          <a:pPr algn="ctr">
            <a:buNone/>
          </a:pPr>
          <a:r>
            <a:rPr lang="en-IN" sz="2000" dirty="0"/>
            <a:t>We eliminate </a:t>
          </a:r>
          <a:r>
            <a:rPr lang="en-US" sz="2000" dirty="0"/>
            <a:t>money supply, consumer confidence index and BBB </a:t>
          </a:r>
          <a:r>
            <a:rPr lang="en-US" sz="2000" dirty="0" err="1"/>
            <a:t>corparate</a:t>
          </a:r>
          <a:r>
            <a:rPr lang="en-US" sz="2000" dirty="0"/>
            <a:t> yield due to very high correlation between them</a:t>
          </a:r>
          <a:endParaRPr lang="en-IN" sz="2000" dirty="0"/>
        </a:p>
      </dgm:t>
    </dgm:pt>
    <dgm:pt modelId="{2D595D9F-DAC9-40AB-97CC-C9A3F9D5EBA3}" type="parTrans" cxnId="{8D371EFA-6C0C-4696-A1B9-9CD2E126EDE4}">
      <dgm:prSet/>
      <dgm:spPr/>
      <dgm:t>
        <a:bodyPr/>
        <a:lstStyle/>
        <a:p>
          <a:endParaRPr lang="en-IN"/>
        </a:p>
      </dgm:t>
    </dgm:pt>
    <dgm:pt modelId="{A085A1C1-744E-4F92-A39A-BB682F367B19}" type="sibTrans" cxnId="{8D371EFA-6C0C-4696-A1B9-9CD2E126EDE4}">
      <dgm:prSet/>
      <dgm:spPr/>
      <dgm:t>
        <a:bodyPr/>
        <a:lstStyle/>
        <a:p>
          <a:endParaRPr lang="en-IN"/>
        </a:p>
      </dgm:t>
    </dgm:pt>
    <dgm:pt modelId="{8A145C6E-5D82-448B-B51A-528738B09641}">
      <dgm:prSet phldrT="[Text]" custT="1"/>
      <dgm:spPr/>
      <dgm:t>
        <a:bodyPr/>
        <a:lstStyle/>
        <a:p>
          <a:r>
            <a:rPr lang="en-IN" sz="3200" dirty="0"/>
            <a:t>Model 2</a:t>
          </a:r>
        </a:p>
      </dgm:t>
    </dgm:pt>
    <dgm:pt modelId="{1E08B801-4046-474A-888A-44EAF301C3D0}" type="parTrans" cxnId="{2576EC13-11BC-4ED7-B078-4FDA60EAADA4}">
      <dgm:prSet/>
      <dgm:spPr/>
      <dgm:t>
        <a:bodyPr/>
        <a:lstStyle/>
        <a:p>
          <a:endParaRPr lang="en-IN"/>
        </a:p>
      </dgm:t>
    </dgm:pt>
    <dgm:pt modelId="{C68FBB8E-AF03-4E9C-A058-C281F6E28765}" type="sibTrans" cxnId="{2576EC13-11BC-4ED7-B078-4FDA60EAADA4}">
      <dgm:prSet/>
      <dgm:spPr/>
      <dgm:t>
        <a:bodyPr/>
        <a:lstStyle/>
        <a:p>
          <a:endParaRPr lang="en-IN"/>
        </a:p>
      </dgm:t>
    </dgm:pt>
    <dgm:pt modelId="{CDB7B9CA-62D1-473A-8D88-DB22AA628258}">
      <dgm:prSet phldrT="[Text]" custT="1"/>
      <dgm:spPr/>
      <dgm:t>
        <a:bodyPr/>
        <a:lstStyle/>
        <a:p>
          <a:pPr>
            <a:buNone/>
          </a:pPr>
          <a:r>
            <a:rPr lang="en-IN" sz="2000" dirty="0"/>
            <a:t>We eliminate </a:t>
          </a:r>
          <a:r>
            <a:rPr lang="en-US" sz="2000" dirty="0"/>
            <a:t>USD/euro and business confidence index have a very high p value</a:t>
          </a:r>
          <a:endParaRPr lang="en-IN" sz="2000" dirty="0"/>
        </a:p>
      </dgm:t>
    </dgm:pt>
    <dgm:pt modelId="{1F02A8F3-0CE9-4D86-84BC-351752F209C9}" type="parTrans" cxnId="{7EF7B664-002D-4515-81EE-512825C4F008}">
      <dgm:prSet/>
      <dgm:spPr/>
      <dgm:t>
        <a:bodyPr/>
        <a:lstStyle/>
        <a:p>
          <a:endParaRPr lang="en-IN"/>
        </a:p>
      </dgm:t>
    </dgm:pt>
    <dgm:pt modelId="{2BE5F165-B89E-4DF0-BBF3-D3A77DBD9DF5}" type="sibTrans" cxnId="{7EF7B664-002D-4515-81EE-512825C4F008}">
      <dgm:prSet/>
      <dgm:spPr/>
      <dgm:t>
        <a:bodyPr/>
        <a:lstStyle/>
        <a:p>
          <a:endParaRPr lang="en-IN"/>
        </a:p>
      </dgm:t>
    </dgm:pt>
    <dgm:pt modelId="{71281537-D082-4F91-8E2D-AE25AE97128D}">
      <dgm:prSet phldrT="[Text]" custT="1"/>
      <dgm:spPr/>
      <dgm:t>
        <a:bodyPr/>
        <a:lstStyle/>
        <a:p>
          <a:r>
            <a:rPr lang="en-IN" sz="3200" dirty="0"/>
            <a:t>Model 3</a:t>
          </a:r>
        </a:p>
      </dgm:t>
    </dgm:pt>
    <dgm:pt modelId="{03A107D9-BC4B-4D41-963B-D0A41C57202D}" type="parTrans" cxnId="{6BA4C48E-2679-4F08-9011-923745A1B1D0}">
      <dgm:prSet/>
      <dgm:spPr/>
      <dgm:t>
        <a:bodyPr/>
        <a:lstStyle/>
        <a:p>
          <a:endParaRPr lang="en-IN"/>
        </a:p>
      </dgm:t>
    </dgm:pt>
    <dgm:pt modelId="{91A59925-95CE-4889-8954-9BF7AC5C273B}" type="sibTrans" cxnId="{6BA4C48E-2679-4F08-9011-923745A1B1D0}">
      <dgm:prSet/>
      <dgm:spPr/>
      <dgm:t>
        <a:bodyPr/>
        <a:lstStyle/>
        <a:p>
          <a:endParaRPr lang="en-IN"/>
        </a:p>
      </dgm:t>
    </dgm:pt>
    <dgm:pt modelId="{CE52EE4C-E705-4560-867F-9ADF95087814}">
      <dgm:prSet phldrT="[Text]" custT="1"/>
      <dgm:spPr>
        <a:blipFill>
          <a:blip xmlns:r="http://schemas.openxmlformats.org/officeDocument/2006/relationships" r:embed="rId1"/>
          <a:stretch>
            <a:fillRect l="-1474" t="-1156"/>
          </a:stretch>
        </a:blipFill>
      </dgm:spPr>
      <dgm:t>
        <a:bodyPr/>
        <a:lstStyle/>
        <a:p>
          <a:r>
            <a:rPr lang="en-IN">
              <a:noFill/>
            </a:rPr>
            <a:t> </a:t>
          </a:r>
        </a:p>
      </dgm:t>
    </dgm:pt>
    <dgm:pt modelId="{A6C88AC2-865D-4C3D-A151-A2EED16DF074}" type="parTrans" cxnId="{C2152434-F462-454B-BA45-C41B8204EDFF}">
      <dgm:prSet/>
      <dgm:spPr/>
      <dgm:t>
        <a:bodyPr/>
        <a:lstStyle/>
        <a:p>
          <a:endParaRPr lang="en-IN"/>
        </a:p>
      </dgm:t>
    </dgm:pt>
    <dgm:pt modelId="{B3BD14CC-3F8F-4D66-A4A7-BEB9B7C442CD}" type="sibTrans" cxnId="{C2152434-F462-454B-BA45-C41B8204EDFF}">
      <dgm:prSet/>
      <dgm:spPr/>
      <dgm:t>
        <a:bodyPr/>
        <a:lstStyle/>
        <a:p>
          <a:endParaRPr lang="en-IN"/>
        </a:p>
      </dgm:t>
    </dgm:pt>
    <dgm:pt modelId="{EB9ACBDA-FD63-45E5-8D4A-DE6E1BB59322}">
      <dgm:prSet phldrT="[Text]"/>
      <dgm:spPr/>
      <dgm:t>
        <a:bodyPr/>
        <a:lstStyle/>
        <a:p>
          <a:r>
            <a:rPr lang="en-IN">
              <a:noFill/>
            </a:rPr>
            <a:t> </a:t>
          </a:r>
        </a:p>
      </dgm:t>
    </dgm:pt>
    <dgm:pt modelId="{527E227F-7C82-4366-84F9-CB07626A6C0F}" type="parTrans" cxnId="{042BFF7F-982F-4066-8C36-C9BEA5D12937}">
      <dgm:prSet/>
      <dgm:spPr/>
      <dgm:t>
        <a:bodyPr/>
        <a:lstStyle/>
        <a:p>
          <a:endParaRPr lang="en-IN"/>
        </a:p>
      </dgm:t>
    </dgm:pt>
    <dgm:pt modelId="{89245AD7-6206-46A3-9960-E432612D7FB4}" type="sibTrans" cxnId="{042BFF7F-982F-4066-8C36-C9BEA5D12937}">
      <dgm:prSet/>
      <dgm:spPr/>
      <dgm:t>
        <a:bodyPr/>
        <a:lstStyle/>
        <a:p>
          <a:endParaRPr lang="en-IN"/>
        </a:p>
      </dgm:t>
    </dgm:pt>
    <dgm:pt modelId="{102B6AE1-60D1-4824-8F52-5BAC71ADEC33}" type="pres">
      <dgm:prSet presAssocID="{6ED10B36-89C8-446F-BD6E-85CB15848BCB}" presName="rootnode" presStyleCnt="0">
        <dgm:presLayoutVars>
          <dgm:chMax/>
          <dgm:chPref/>
          <dgm:dir/>
          <dgm:animLvl val="lvl"/>
        </dgm:presLayoutVars>
      </dgm:prSet>
      <dgm:spPr/>
    </dgm:pt>
    <dgm:pt modelId="{5D2ECE66-884E-425F-918F-C9AA15AB8D2D}" type="pres">
      <dgm:prSet presAssocID="{FEC509FA-F18A-4F12-9F5D-2C8405123DB0}" presName="composite" presStyleCnt="0"/>
      <dgm:spPr/>
    </dgm:pt>
    <dgm:pt modelId="{90D3F567-10F1-4C88-BF4E-0B1B4E335845}" type="pres">
      <dgm:prSet presAssocID="{FEC509FA-F18A-4F12-9F5D-2C8405123DB0}" presName="bentUpArrow1" presStyleLbl="alignImgPlace1" presStyleIdx="0" presStyleCnt="2"/>
      <dgm:spPr/>
    </dgm:pt>
    <dgm:pt modelId="{68FCC1F7-108E-49DF-A64B-4488ED1949D6}" type="pres">
      <dgm:prSet presAssocID="{FEC509FA-F18A-4F12-9F5D-2C8405123DB0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2B09BA33-1B43-41BF-9E7D-25D094FD4F51}" type="pres">
      <dgm:prSet presAssocID="{FEC509FA-F18A-4F12-9F5D-2C8405123DB0}" presName="ChildText" presStyleLbl="revTx" presStyleIdx="0" presStyleCnt="3" custScaleX="568613" custLinFactX="100000" custLinFactNeighborX="134945" custLinFactNeighborY="-4295">
        <dgm:presLayoutVars>
          <dgm:chMax val="0"/>
          <dgm:chPref val="0"/>
          <dgm:bulletEnabled val="1"/>
        </dgm:presLayoutVars>
      </dgm:prSet>
      <dgm:spPr/>
    </dgm:pt>
    <dgm:pt modelId="{C9F824C1-C8EB-4840-ACB4-E6340390F947}" type="pres">
      <dgm:prSet presAssocID="{4409D26D-D671-4092-BBC1-6AD2DB26C168}" presName="sibTrans" presStyleCnt="0"/>
      <dgm:spPr/>
    </dgm:pt>
    <dgm:pt modelId="{04EA76B1-526C-4C12-A4EB-38735E6B8708}" type="pres">
      <dgm:prSet presAssocID="{8A145C6E-5D82-448B-B51A-528738B09641}" presName="composite" presStyleCnt="0"/>
      <dgm:spPr/>
    </dgm:pt>
    <dgm:pt modelId="{37EAD4C4-C55F-41C9-9668-6543828D9122}" type="pres">
      <dgm:prSet presAssocID="{8A145C6E-5D82-448B-B51A-528738B09641}" presName="bentUpArrow1" presStyleLbl="alignImgPlace1" presStyleIdx="1" presStyleCnt="2" custLinFactNeighborX="-68625"/>
      <dgm:spPr/>
    </dgm:pt>
    <dgm:pt modelId="{400698AE-7B0C-4B00-ADAF-23F9FD4CDFA6}" type="pres">
      <dgm:prSet presAssocID="{8A145C6E-5D82-448B-B51A-528738B09641}" presName="ParentText" presStyleLbl="node1" presStyleIdx="1" presStyleCnt="3" custLinFactNeighborX="-46397">
        <dgm:presLayoutVars>
          <dgm:chMax val="1"/>
          <dgm:chPref val="1"/>
          <dgm:bulletEnabled val="1"/>
        </dgm:presLayoutVars>
      </dgm:prSet>
      <dgm:spPr/>
    </dgm:pt>
    <dgm:pt modelId="{7059BA6E-4454-455B-B3C7-34535F4CBAE0}" type="pres">
      <dgm:prSet presAssocID="{8A145C6E-5D82-448B-B51A-528738B09641}" presName="ChildText" presStyleLbl="revTx" presStyleIdx="1" presStyleCnt="3" custScaleX="451200" custLinFactX="15257" custLinFactNeighborX="100000" custLinFactNeighborY="-6380">
        <dgm:presLayoutVars>
          <dgm:chMax val="0"/>
          <dgm:chPref val="0"/>
          <dgm:bulletEnabled val="1"/>
        </dgm:presLayoutVars>
      </dgm:prSet>
      <dgm:spPr/>
    </dgm:pt>
    <dgm:pt modelId="{D4573270-E0F7-4303-ADEA-4A26C3007671}" type="pres">
      <dgm:prSet presAssocID="{C68FBB8E-AF03-4E9C-A058-C281F6E28765}" presName="sibTrans" presStyleCnt="0"/>
      <dgm:spPr/>
    </dgm:pt>
    <dgm:pt modelId="{651C9947-F021-4A26-80EF-0FA25EB3C6CD}" type="pres">
      <dgm:prSet presAssocID="{71281537-D082-4F91-8E2D-AE25AE97128D}" presName="composite" presStyleCnt="0"/>
      <dgm:spPr/>
    </dgm:pt>
    <dgm:pt modelId="{543573B7-108C-4504-8435-07CE5DA3EA2F}" type="pres">
      <dgm:prSet presAssocID="{71281537-D082-4F91-8E2D-AE25AE97128D}" presName="ParentText" presStyleLbl="node1" presStyleIdx="2" presStyleCnt="3" custLinFactX="-12359" custLinFactNeighborX="-100000">
        <dgm:presLayoutVars>
          <dgm:chMax val="1"/>
          <dgm:chPref val="1"/>
          <dgm:bulletEnabled val="1"/>
        </dgm:presLayoutVars>
      </dgm:prSet>
      <dgm:spPr/>
    </dgm:pt>
    <dgm:pt modelId="{4CA5B660-2E3D-462B-BB96-710156A5218C}" type="pres">
      <dgm:prSet presAssocID="{71281537-D082-4F91-8E2D-AE25AE97128D}" presName="FinalChildText" presStyleLbl="revTx" presStyleIdx="2" presStyleCnt="3" custScaleX="396989" custLinFactNeighborX="10001" custLinFactNeighborY="321">
        <dgm:presLayoutVars>
          <dgm:chMax val="0"/>
          <dgm:chPref val="0"/>
          <dgm:bulletEnabled val="1"/>
        </dgm:presLayoutVars>
      </dgm:prSet>
      <dgm:spPr/>
    </dgm:pt>
  </dgm:ptLst>
  <dgm:cxnLst>
    <dgm:cxn modelId="{1EAB0707-6D5B-466A-B139-F7470F63A788}" type="presOf" srcId="{CDB7B9CA-62D1-473A-8D88-DB22AA628258}" destId="{7059BA6E-4454-455B-B3C7-34535F4CBAE0}" srcOrd="0" destOrd="0" presId="urn:microsoft.com/office/officeart/2005/8/layout/StepDownProcess"/>
    <dgm:cxn modelId="{2576EC13-11BC-4ED7-B078-4FDA60EAADA4}" srcId="{6ED10B36-89C8-446F-BD6E-85CB15848BCB}" destId="{8A145C6E-5D82-448B-B51A-528738B09641}" srcOrd="1" destOrd="0" parTransId="{1E08B801-4046-474A-888A-44EAF301C3D0}" sibTransId="{C68FBB8E-AF03-4E9C-A058-C281F6E28765}"/>
    <dgm:cxn modelId="{2B82FC1E-EC32-4E16-8C73-982EF0089969}" type="presOf" srcId="{FD2F603A-D224-4192-AA02-1D048E31CA61}" destId="{2B09BA33-1B43-41BF-9E7D-25D094FD4F51}" srcOrd="0" destOrd="0" presId="urn:microsoft.com/office/officeart/2005/8/layout/StepDownProcess"/>
    <dgm:cxn modelId="{C2152434-F462-454B-BA45-C41B8204EDFF}" srcId="{71281537-D082-4F91-8E2D-AE25AE97128D}" destId="{CE52EE4C-E705-4560-867F-9ADF95087814}" srcOrd="0" destOrd="0" parTransId="{A6C88AC2-865D-4C3D-A151-A2EED16DF074}" sibTransId="{B3BD14CC-3F8F-4D66-A4A7-BEB9B7C442CD}"/>
    <dgm:cxn modelId="{E2E29040-0113-452E-AF74-8B91ECB32E28}" type="presOf" srcId="{FEC509FA-F18A-4F12-9F5D-2C8405123DB0}" destId="{68FCC1F7-108E-49DF-A64B-4488ED1949D6}" srcOrd="0" destOrd="0" presId="urn:microsoft.com/office/officeart/2005/8/layout/StepDownProcess"/>
    <dgm:cxn modelId="{7EF7B664-002D-4515-81EE-512825C4F008}" srcId="{8A145C6E-5D82-448B-B51A-528738B09641}" destId="{CDB7B9CA-62D1-473A-8D88-DB22AA628258}" srcOrd="0" destOrd="0" parTransId="{1F02A8F3-0CE9-4D86-84BC-351752F209C9}" sibTransId="{2BE5F165-B89E-4DF0-BBF3-D3A77DBD9DF5}"/>
    <dgm:cxn modelId="{C989A34E-6021-4BB9-8810-F3565A92ACE3}" type="presOf" srcId="{CE52EE4C-E705-4560-867F-9ADF95087814}" destId="{4CA5B660-2E3D-462B-BB96-710156A5218C}" srcOrd="0" destOrd="0" presId="urn:microsoft.com/office/officeart/2005/8/layout/StepDownProcess"/>
    <dgm:cxn modelId="{C5740F74-3737-4A67-A75A-CF9CEC800FD0}" type="presOf" srcId="{71281537-D082-4F91-8E2D-AE25AE97128D}" destId="{543573B7-108C-4504-8435-07CE5DA3EA2F}" srcOrd="0" destOrd="0" presId="urn:microsoft.com/office/officeart/2005/8/layout/StepDownProcess"/>
    <dgm:cxn modelId="{84B5F654-59C7-486D-A5BA-A29C27E35C63}" type="presOf" srcId="{6ED10B36-89C8-446F-BD6E-85CB15848BCB}" destId="{102B6AE1-60D1-4824-8F52-5BAC71ADEC33}" srcOrd="0" destOrd="0" presId="urn:microsoft.com/office/officeart/2005/8/layout/StepDownProcess"/>
    <dgm:cxn modelId="{042BFF7F-982F-4066-8C36-C9BEA5D12937}" srcId="{71281537-D082-4F91-8E2D-AE25AE97128D}" destId="{EB9ACBDA-FD63-45E5-8D4A-DE6E1BB59322}" srcOrd="1" destOrd="0" parTransId="{527E227F-7C82-4366-84F9-CB07626A6C0F}" sibTransId="{89245AD7-6206-46A3-9960-E432612D7FB4}"/>
    <dgm:cxn modelId="{6BA4C48E-2679-4F08-9011-923745A1B1D0}" srcId="{6ED10B36-89C8-446F-BD6E-85CB15848BCB}" destId="{71281537-D082-4F91-8E2D-AE25AE97128D}" srcOrd="2" destOrd="0" parTransId="{03A107D9-BC4B-4D41-963B-D0A41C57202D}" sibTransId="{91A59925-95CE-4889-8954-9BF7AC5C273B}"/>
    <dgm:cxn modelId="{4A4F5AA2-C4C9-4FB5-8CDF-0C624382214D}" type="presOf" srcId="{8A145C6E-5D82-448B-B51A-528738B09641}" destId="{400698AE-7B0C-4B00-ADAF-23F9FD4CDFA6}" srcOrd="0" destOrd="0" presId="urn:microsoft.com/office/officeart/2005/8/layout/StepDownProcess"/>
    <dgm:cxn modelId="{BEE342C3-C2D4-4918-B759-E0B56C1633C5}" srcId="{6ED10B36-89C8-446F-BD6E-85CB15848BCB}" destId="{FEC509FA-F18A-4F12-9F5D-2C8405123DB0}" srcOrd="0" destOrd="0" parTransId="{017C455A-8A2C-4AE9-8350-6433B624519C}" sibTransId="{4409D26D-D671-4092-BBC1-6AD2DB26C168}"/>
    <dgm:cxn modelId="{84C9A4C7-173A-42E5-BEEE-AAA9AC215436}" type="presOf" srcId="{EB9ACBDA-FD63-45E5-8D4A-DE6E1BB59322}" destId="{4CA5B660-2E3D-462B-BB96-710156A5218C}" srcOrd="0" destOrd="1" presId="urn:microsoft.com/office/officeart/2005/8/layout/StepDownProcess"/>
    <dgm:cxn modelId="{8D371EFA-6C0C-4696-A1B9-9CD2E126EDE4}" srcId="{FEC509FA-F18A-4F12-9F5D-2C8405123DB0}" destId="{FD2F603A-D224-4192-AA02-1D048E31CA61}" srcOrd="0" destOrd="0" parTransId="{2D595D9F-DAC9-40AB-97CC-C9A3F9D5EBA3}" sibTransId="{A085A1C1-744E-4F92-A39A-BB682F367B19}"/>
    <dgm:cxn modelId="{80FA326E-A3CF-41D2-BFB4-CC7894424777}" type="presParOf" srcId="{102B6AE1-60D1-4824-8F52-5BAC71ADEC33}" destId="{5D2ECE66-884E-425F-918F-C9AA15AB8D2D}" srcOrd="0" destOrd="0" presId="urn:microsoft.com/office/officeart/2005/8/layout/StepDownProcess"/>
    <dgm:cxn modelId="{469FBB70-980F-4133-B83F-06EBFA2350A5}" type="presParOf" srcId="{5D2ECE66-884E-425F-918F-C9AA15AB8D2D}" destId="{90D3F567-10F1-4C88-BF4E-0B1B4E335845}" srcOrd="0" destOrd="0" presId="urn:microsoft.com/office/officeart/2005/8/layout/StepDownProcess"/>
    <dgm:cxn modelId="{AAFB1F75-924E-4A48-B3EE-AB95378C48F4}" type="presParOf" srcId="{5D2ECE66-884E-425F-918F-C9AA15AB8D2D}" destId="{68FCC1F7-108E-49DF-A64B-4488ED1949D6}" srcOrd="1" destOrd="0" presId="urn:microsoft.com/office/officeart/2005/8/layout/StepDownProcess"/>
    <dgm:cxn modelId="{9FDE4270-4F81-4D36-AB1F-611854E62BBB}" type="presParOf" srcId="{5D2ECE66-884E-425F-918F-C9AA15AB8D2D}" destId="{2B09BA33-1B43-41BF-9E7D-25D094FD4F51}" srcOrd="2" destOrd="0" presId="urn:microsoft.com/office/officeart/2005/8/layout/StepDownProcess"/>
    <dgm:cxn modelId="{972193FA-9CE1-4A05-9B6F-B2E7FB893CD6}" type="presParOf" srcId="{102B6AE1-60D1-4824-8F52-5BAC71ADEC33}" destId="{C9F824C1-C8EB-4840-ACB4-E6340390F947}" srcOrd="1" destOrd="0" presId="urn:microsoft.com/office/officeart/2005/8/layout/StepDownProcess"/>
    <dgm:cxn modelId="{79B8171A-92E3-4489-9C66-29B3D8229D3E}" type="presParOf" srcId="{102B6AE1-60D1-4824-8F52-5BAC71ADEC33}" destId="{04EA76B1-526C-4C12-A4EB-38735E6B8708}" srcOrd="2" destOrd="0" presId="urn:microsoft.com/office/officeart/2005/8/layout/StepDownProcess"/>
    <dgm:cxn modelId="{3BAE5727-4DF3-44F9-92D3-5E6243D01782}" type="presParOf" srcId="{04EA76B1-526C-4C12-A4EB-38735E6B8708}" destId="{37EAD4C4-C55F-41C9-9668-6543828D9122}" srcOrd="0" destOrd="0" presId="urn:microsoft.com/office/officeart/2005/8/layout/StepDownProcess"/>
    <dgm:cxn modelId="{89FBA4A5-10E4-4AA7-9FFE-0E0E3C79AFF5}" type="presParOf" srcId="{04EA76B1-526C-4C12-A4EB-38735E6B8708}" destId="{400698AE-7B0C-4B00-ADAF-23F9FD4CDFA6}" srcOrd="1" destOrd="0" presId="urn:microsoft.com/office/officeart/2005/8/layout/StepDownProcess"/>
    <dgm:cxn modelId="{BE114F3C-9EE5-4DF1-A82D-85FC7323BED1}" type="presParOf" srcId="{04EA76B1-526C-4C12-A4EB-38735E6B8708}" destId="{7059BA6E-4454-455B-B3C7-34535F4CBAE0}" srcOrd="2" destOrd="0" presId="urn:microsoft.com/office/officeart/2005/8/layout/StepDownProcess"/>
    <dgm:cxn modelId="{112AE81B-09B4-4FF4-9349-D153E3432430}" type="presParOf" srcId="{102B6AE1-60D1-4824-8F52-5BAC71ADEC33}" destId="{D4573270-E0F7-4303-ADEA-4A26C3007671}" srcOrd="3" destOrd="0" presId="urn:microsoft.com/office/officeart/2005/8/layout/StepDownProcess"/>
    <dgm:cxn modelId="{1E9C0234-FD3D-4461-8279-047B901BFDFD}" type="presParOf" srcId="{102B6AE1-60D1-4824-8F52-5BAC71ADEC33}" destId="{651C9947-F021-4A26-80EF-0FA25EB3C6CD}" srcOrd="4" destOrd="0" presId="urn:microsoft.com/office/officeart/2005/8/layout/StepDownProcess"/>
    <dgm:cxn modelId="{F455C1E5-213D-4F36-B4C8-73C49CAC923D}" type="presParOf" srcId="{651C9947-F021-4A26-80EF-0FA25EB3C6CD}" destId="{543573B7-108C-4504-8435-07CE5DA3EA2F}" srcOrd="0" destOrd="0" presId="urn:microsoft.com/office/officeart/2005/8/layout/StepDownProcess"/>
    <dgm:cxn modelId="{E6FB0C07-0D49-4F87-A03F-F8E5EDC98BFF}" type="presParOf" srcId="{651C9947-F021-4A26-80EF-0FA25EB3C6CD}" destId="{4CA5B660-2E3D-462B-BB96-710156A5218C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CD544F-0CC4-40A0-B948-20E3363F9A0F}" type="doc">
      <dgm:prSet loTypeId="urn:microsoft.com/office/officeart/2005/8/layout/StepDownProcess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IN"/>
        </a:p>
      </dgm:t>
    </dgm:pt>
    <dgm:pt modelId="{932D514E-5635-4EDA-9E67-4A1E02EC68FD}">
      <dgm:prSet phldrT="[Text]" custT="1"/>
      <dgm:spPr/>
      <dgm:t>
        <a:bodyPr/>
        <a:lstStyle/>
        <a:p>
          <a:r>
            <a:rPr lang="en-IN" sz="3200" dirty="0"/>
            <a:t>Model 4</a:t>
          </a:r>
        </a:p>
      </dgm:t>
    </dgm:pt>
    <dgm:pt modelId="{442B146F-FD4C-43E5-8826-AB849DC97A7E}" type="parTrans" cxnId="{E51BB0E8-E982-4655-9F71-5922A8CBBC2B}">
      <dgm:prSet/>
      <dgm:spPr/>
      <dgm:t>
        <a:bodyPr/>
        <a:lstStyle/>
        <a:p>
          <a:endParaRPr lang="en-IN"/>
        </a:p>
      </dgm:t>
    </dgm:pt>
    <dgm:pt modelId="{7875B54B-5E02-4AC2-9655-84A82356F3DE}" type="sibTrans" cxnId="{E51BB0E8-E982-4655-9F71-5922A8CBBC2B}">
      <dgm:prSet/>
      <dgm:spPr/>
      <dgm:t>
        <a:bodyPr/>
        <a:lstStyle/>
        <a:p>
          <a:endParaRPr lang="en-IN"/>
        </a:p>
      </dgm:t>
    </dgm:pt>
    <dgm:pt modelId="{C949EE8D-12E9-45F5-BE29-FB49487D1003}">
      <dgm:prSet phldrT="[Text]" custT="1"/>
      <dgm:spPr/>
      <dgm:t>
        <a:bodyPr/>
        <a:lstStyle/>
        <a:p>
          <a:r>
            <a:rPr lang="en-IN" sz="2000" dirty="0"/>
            <a:t>Failed Linearity Test</a:t>
          </a:r>
        </a:p>
      </dgm:t>
    </dgm:pt>
    <dgm:pt modelId="{5183566F-C163-4C51-BB16-43012A230737}" type="parTrans" cxnId="{E2834886-5C2D-449F-BD81-A35E1B36F928}">
      <dgm:prSet/>
      <dgm:spPr/>
      <dgm:t>
        <a:bodyPr/>
        <a:lstStyle/>
        <a:p>
          <a:endParaRPr lang="en-IN"/>
        </a:p>
      </dgm:t>
    </dgm:pt>
    <dgm:pt modelId="{34190419-56FA-4AE5-B4C3-984C921DB9D2}" type="sibTrans" cxnId="{E2834886-5C2D-449F-BD81-A35E1B36F928}">
      <dgm:prSet/>
      <dgm:spPr/>
      <dgm:t>
        <a:bodyPr/>
        <a:lstStyle/>
        <a:p>
          <a:endParaRPr lang="en-IN"/>
        </a:p>
      </dgm:t>
    </dgm:pt>
    <dgm:pt modelId="{958D7592-5002-465F-BD7F-1CC1AB09A484}">
      <dgm:prSet phldrT="[Text]" custT="1"/>
      <dgm:spPr/>
      <dgm:t>
        <a:bodyPr/>
        <a:lstStyle/>
        <a:p>
          <a:r>
            <a:rPr lang="en-IN" sz="3200" dirty="0"/>
            <a:t>Model 5</a:t>
          </a:r>
        </a:p>
      </dgm:t>
    </dgm:pt>
    <dgm:pt modelId="{23D8B312-F7EA-4F77-AC86-961E09973E3D}" type="parTrans" cxnId="{B671FE7D-DAF7-4EC3-864A-357A7FFE247B}">
      <dgm:prSet/>
      <dgm:spPr/>
      <dgm:t>
        <a:bodyPr/>
        <a:lstStyle/>
        <a:p>
          <a:endParaRPr lang="en-IN"/>
        </a:p>
      </dgm:t>
    </dgm:pt>
    <dgm:pt modelId="{9FAFCA43-E231-49EB-BEFD-052CD2F0463C}" type="sibTrans" cxnId="{B671FE7D-DAF7-4EC3-864A-357A7FFE247B}">
      <dgm:prSet/>
      <dgm:spPr/>
      <dgm:t>
        <a:bodyPr/>
        <a:lstStyle/>
        <a:p>
          <a:endParaRPr lang="en-IN"/>
        </a:p>
      </dgm:t>
    </dgm:pt>
    <dgm:pt modelId="{928DFCE4-B386-4CDA-A8ED-12C444C76FD8}">
      <dgm:prSet phldrT="[Text]" custT="1"/>
      <dgm:spPr/>
      <dgm:t>
        <a:bodyPr/>
        <a:lstStyle/>
        <a:p>
          <a:r>
            <a:rPr lang="en-IN" sz="2000" dirty="0"/>
            <a:t>Failed Linearity Test</a:t>
          </a:r>
        </a:p>
      </dgm:t>
    </dgm:pt>
    <dgm:pt modelId="{4770B494-3AFD-42C8-9000-99FD413B98E0}" type="parTrans" cxnId="{782127AA-9A40-403C-8B85-6C15530E44E5}">
      <dgm:prSet/>
      <dgm:spPr/>
      <dgm:t>
        <a:bodyPr/>
        <a:lstStyle/>
        <a:p>
          <a:endParaRPr lang="en-IN"/>
        </a:p>
      </dgm:t>
    </dgm:pt>
    <dgm:pt modelId="{D941B7D2-2153-45D6-A900-7490CBE34271}" type="sibTrans" cxnId="{782127AA-9A40-403C-8B85-6C15530E44E5}">
      <dgm:prSet/>
      <dgm:spPr/>
      <dgm:t>
        <a:bodyPr/>
        <a:lstStyle/>
        <a:p>
          <a:endParaRPr lang="en-IN"/>
        </a:p>
      </dgm:t>
    </dgm:pt>
    <dgm:pt modelId="{878E8A2A-8505-4DCF-AADD-5749467F7847}">
      <dgm:prSet phldrT="[Text]" custT="1"/>
      <dgm:spPr/>
      <dgm:t>
        <a:bodyPr/>
        <a:lstStyle/>
        <a:p>
          <a:r>
            <a:rPr lang="en-IN" sz="3200" dirty="0"/>
            <a:t>Model 6</a:t>
          </a:r>
        </a:p>
      </dgm:t>
    </dgm:pt>
    <dgm:pt modelId="{70007BFE-C29D-4FED-929E-F6C3FC2317B8}" type="parTrans" cxnId="{978604A2-3447-43CD-A417-D4086AF335F9}">
      <dgm:prSet/>
      <dgm:spPr/>
      <dgm:t>
        <a:bodyPr/>
        <a:lstStyle/>
        <a:p>
          <a:endParaRPr lang="en-IN"/>
        </a:p>
      </dgm:t>
    </dgm:pt>
    <dgm:pt modelId="{3C92A61E-FC0B-4FBE-85F6-0D14F04A4BFB}" type="sibTrans" cxnId="{978604A2-3447-43CD-A417-D4086AF335F9}">
      <dgm:prSet/>
      <dgm:spPr/>
      <dgm:t>
        <a:bodyPr/>
        <a:lstStyle/>
        <a:p>
          <a:endParaRPr lang="en-IN"/>
        </a:p>
      </dgm:t>
    </dgm:pt>
    <dgm:pt modelId="{7098DF10-7A84-4F04-8653-9A668974BDA3}">
      <dgm:prSet phldrT="[Text]" custT="1"/>
      <dgm:spPr/>
      <dgm:t>
        <a:bodyPr/>
        <a:lstStyle/>
        <a:p>
          <a:r>
            <a:rPr lang="en-IN" sz="2000" dirty="0"/>
            <a:t>Model has passed all Statistical tests</a:t>
          </a:r>
        </a:p>
      </dgm:t>
    </dgm:pt>
    <dgm:pt modelId="{40EC4F46-2F2A-40B7-97F8-3FE64473AAF3}" type="parTrans" cxnId="{2FD1A35D-E217-426D-9E12-B7660885949E}">
      <dgm:prSet/>
      <dgm:spPr/>
      <dgm:t>
        <a:bodyPr/>
        <a:lstStyle/>
        <a:p>
          <a:endParaRPr lang="en-IN"/>
        </a:p>
      </dgm:t>
    </dgm:pt>
    <dgm:pt modelId="{CA32F412-878C-4D31-A950-E046D0D72642}" type="sibTrans" cxnId="{2FD1A35D-E217-426D-9E12-B7660885949E}">
      <dgm:prSet/>
      <dgm:spPr/>
      <dgm:t>
        <a:bodyPr/>
        <a:lstStyle/>
        <a:p>
          <a:endParaRPr lang="en-IN"/>
        </a:p>
      </dgm:t>
    </dgm:pt>
    <dgm:pt modelId="{535DD431-309F-421D-BCA6-EBFEF07213B0}">
      <dgm:prSet phldrT="[Text]" custT="1"/>
      <dgm:spPr/>
      <dgm:t>
        <a:bodyPr/>
        <a:lstStyle/>
        <a:p>
          <a:r>
            <a:rPr lang="en-IN" sz="2000" dirty="0"/>
            <a:t>Log transformed Portfolio Values </a:t>
          </a:r>
        </a:p>
      </dgm:t>
    </dgm:pt>
    <dgm:pt modelId="{527B9A7B-E10F-4513-80E6-2D72B62BE232}" type="parTrans" cxnId="{9F4AA146-24F7-4193-9CA4-6707C381DFFC}">
      <dgm:prSet/>
      <dgm:spPr/>
      <dgm:t>
        <a:bodyPr/>
        <a:lstStyle/>
        <a:p>
          <a:endParaRPr lang="en-IN"/>
        </a:p>
      </dgm:t>
    </dgm:pt>
    <dgm:pt modelId="{08B672E2-83C8-4149-9BE6-F3304CFEFF12}" type="sibTrans" cxnId="{9F4AA146-24F7-4193-9CA4-6707C381DFFC}">
      <dgm:prSet/>
      <dgm:spPr/>
      <dgm:t>
        <a:bodyPr/>
        <a:lstStyle/>
        <a:p>
          <a:endParaRPr lang="en-IN"/>
        </a:p>
      </dgm:t>
    </dgm:pt>
    <dgm:pt modelId="{DFE2C5C1-303C-40C8-920D-2B904B27F9CC}">
      <dgm:prSet phldrT="[Text]" custT="1"/>
      <dgm:spPr/>
      <dgm:t>
        <a:bodyPr/>
        <a:lstStyle/>
        <a:p>
          <a:r>
            <a:rPr lang="en-IN" sz="2000" dirty="0"/>
            <a:t>Log transformed Independent Variables</a:t>
          </a:r>
        </a:p>
      </dgm:t>
    </dgm:pt>
    <dgm:pt modelId="{53603835-2024-4F09-92BB-4B6933759E26}" type="parTrans" cxnId="{59105962-B477-4478-BB11-DF720BDFCECB}">
      <dgm:prSet/>
      <dgm:spPr/>
      <dgm:t>
        <a:bodyPr/>
        <a:lstStyle/>
        <a:p>
          <a:endParaRPr lang="en-IN"/>
        </a:p>
      </dgm:t>
    </dgm:pt>
    <dgm:pt modelId="{2AA7D939-DAC0-45EA-A613-FBCDB72203D9}" type="sibTrans" cxnId="{59105962-B477-4478-BB11-DF720BDFCECB}">
      <dgm:prSet/>
      <dgm:spPr/>
      <dgm:t>
        <a:bodyPr/>
        <a:lstStyle/>
        <a:p>
          <a:endParaRPr lang="en-IN"/>
        </a:p>
      </dgm:t>
    </dgm:pt>
    <dgm:pt modelId="{95632C54-BF7B-4F44-AAF7-ED939A165EBA}" type="pres">
      <dgm:prSet presAssocID="{62CD544F-0CC4-40A0-B948-20E3363F9A0F}" presName="rootnode" presStyleCnt="0">
        <dgm:presLayoutVars>
          <dgm:chMax/>
          <dgm:chPref/>
          <dgm:dir/>
          <dgm:animLvl val="lvl"/>
        </dgm:presLayoutVars>
      </dgm:prSet>
      <dgm:spPr/>
    </dgm:pt>
    <dgm:pt modelId="{DDC588CD-AD37-4F83-A1C6-21EE51981202}" type="pres">
      <dgm:prSet presAssocID="{932D514E-5635-4EDA-9E67-4A1E02EC68FD}" presName="composite" presStyleCnt="0"/>
      <dgm:spPr/>
    </dgm:pt>
    <dgm:pt modelId="{4FF71813-711F-4E1D-AD53-C4B55D97329A}" type="pres">
      <dgm:prSet presAssocID="{932D514E-5635-4EDA-9E67-4A1E02EC68FD}" presName="bentUpArrow1" presStyleLbl="alignImgPlace1" presStyleIdx="0" presStyleCnt="2"/>
      <dgm:spPr/>
    </dgm:pt>
    <dgm:pt modelId="{79EDD8D6-54E4-4ECF-B2D6-840D300AC68C}" type="pres">
      <dgm:prSet presAssocID="{932D514E-5635-4EDA-9E67-4A1E02EC68FD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E5430CC7-8DF3-4507-AB57-0A883223F9B8}" type="pres">
      <dgm:prSet presAssocID="{932D514E-5635-4EDA-9E67-4A1E02EC68FD}" presName="ChildText" presStyleLbl="revTx" presStyleIdx="0" presStyleCnt="3" custScaleX="392721" custLinFactX="50755" custLinFactNeighborX="100000" custLinFactNeighborY="4591">
        <dgm:presLayoutVars>
          <dgm:chMax val="0"/>
          <dgm:chPref val="0"/>
          <dgm:bulletEnabled val="1"/>
        </dgm:presLayoutVars>
      </dgm:prSet>
      <dgm:spPr/>
    </dgm:pt>
    <dgm:pt modelId="{A786D5AB-16F0-4814-BD0E-B57740262EC9}" type="pres">
      <dgm:prSet presAssocID="{7875B54B-5E02-4AC2-9655-84A82356F3DE}" presName="sibTrans" presStyleCnt="0"/>
      <dgm:spPr/>
    </dgm:pt>
    <dgm:pt modelId="{90F95F6A-A1D6-4892-BAC6-0E9CACDC8095}" type="pres">
      <dgm:prSet presAssocID="{958D7592-5002-465F-BD7F-1CC1AB09A484}" presName="composite" presStyleCnt="0"/>
      <dgm:spPr/>
    </dgm:pt>
    <dgm:pt modelId="{6FE636AF-E87B-40B8-A696-60C1D4EB785C}" type="pres">
      <dgm:prSet presAssocID="{958D7592-5002-465F-BD7F-1CC1AB09A484}" presName="bentUpArrow1" presStyleLbl="alignImgPlace1" presStyleIdx="1" presStyleCnt="2"/>
      <dgm:spPr/>
    </dgm:pt>
    <dgm:pt modelId="{A9272639-376E-4205-9E81-CD3CD5932F0C}" type="pres">
      <dgm:prSet presAssocID="{958D7592-5002-465F-BD7F-1CC1AB09A484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</dgm:pt>
    <dgm:pt modelId="{C9D8C95D-740B-4D86-BEC8-F8616E098A5B}" type="pres">
      <dgm:prSet presAssocID="{958D7592-5002-465F-BD7F-1CC1AB09A484}" presName="ChildText" presStyleLbl="revTx" presStyleIdx="1" presStyleCnt="3" custScaleX="372871" custLinFactX="50755" custLinFactNeighborX="100000" custLinFactNeighborY="4591">
        <dgm:presLayoutVars>
          <dgm:chMax val="0"/>
          <dgm:chPref val="0"/>
          <dgm:bulletEnabled val="1"/>
        </dgm:presLayoutVars>
      </dgm:prSet>
      <dgm:spPr/>
    </dgm:pt>
    <dgm:pt modelId="{C0FE258C-BA1A-4908-8112-80623EC8D9AA}" type="pres">
      <dgm:prSet presAssocID="{9FAFCA43-E231-49EB-BEFD-052CD2F0463C}" presName="sibTrans" presStyleCnt="0"/>
      <dgm:spPr/>
    </dgm:pt>
    <dgm:pt modelId="{6E13B361-C47B-45DC-B2A1-9A809DF55324}" type="pres">
      <dgm:prSet presAssocID="{878E8A2A-8505-4DCF-AADD-5749467F7847}" presName="composite" presStyleCnt="0"/>
      <dgm:spPr/>
    </dgm:pt>
    <dgm:pt modelId="{E1C64C33-6101-4F1B-B816-C2929C5A174C}" type="pres">
      <dgm:prSet presAssocID="{878E8A2A-8505-4DCF-AADD-5749467F7847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</dgm:pt>
    <dgm:pt modelId="{871A76A4-0E59-4605-B558-89A4F7FB9D60}" type="pres">
      <dgm:prSet presAssocID="{878E8A2A-8505-4DCF-AADD-5749467F7847}" presName="FinalChildText" presStyleLbl="revTx" presStyleIdx="2" presStyleCnt="3" custScaleX="257633" custLinFactNeighborX="79276" custLinFactNeighborY="1820">
        <dgm:presLayoutVars>
          <dgm:chMax val="0"/>
          <dgm:chPref val="0"/>
          <dgm:bulletEnabled val="1"/>
        </dgm:presLayoutVars>
      </dgm:prSet>
      <dgm:spPr/>
    </dgm:pt>
  </dgm:ptLst>
  <dgm:cxnLst>
    <dgm:cxn modelId="{5B2E5B26-7FB4-4EC3-A324-02AAE73E31B9}" type="presOf" srcId="{928DFCE4-B386-4CDA-A8ED-12C444C76FD8}" destId="{C9D8C95D-740B-4D86-BEC8-F8616E098A5B}" srcOrd="0" destOrd="0" presId="urn:microsoft.com/office/officeart/2005/8/layout/StepDownProcess"/>
    <dgm:cxn modelId="{2FD1A35D-E217-426D-9E12-B7660885949E}" srcId="{878E8A2A-8505-4DCF-AADD-5749467F7847}" destId="{7098DF10-7A84-4F04-8653-9A668974BDA3}" srcOrd="0" destOrd="0" parTransId="{40EC4F46-2F2A-40B7-97F8-3FE64473AAF3}" sibTransId="{CA32F412-878C-4D31-A950-E046D0D72642}"/>
    <dgm:cxn modelId="{29147742-7BC3-4451-93A8-64C277963960}" type="presOf" srcId="{DFE2C5C1-303C-40C8-920D-2B904B27F9CC}" destId="{C9D8C95D-740B-4D86-BEC8-F8616E098A5B}" srcOrd="0" destOrd="1" presId="urn:microsoft.com/office/officeart/2005/8/layout/StepDownProcess"/>
    <dgm:cxn modelId="{59105962-B477-4478-BB11-DF720BDFCECB}" srcId="{958D7592-5002-465F-BD7F-1CC1AB09A484}" destId="{DFE2C5C1-303C-40C8-920D-2B904B27F9CC}" srcOrd="1" destOrd="0" parTransId="{53603835-2024-4F09-92BB-4B6933759E26}" sibTransId="{2AA7D939-DAC0-45EA-A613-FBCDB72203D9}"/>
    <dgm:cxn modelId="{9F4AA146-24F7-4193-9CA4-6707C381DFFC}" srcId="{932D514E-5635-4EDA-9E67-4A1E02EC68FD}" destId="{535DD431-309F-421D-BCA6-EBFEF07213B0}" srcOrd="1" destOrd="0" parTransId="{527B9A7B-E10F-4513-80E6-2D72B62BE232}" sibTransId="{08B672E2-83C8-4149-9BE6-F3304CFEFF12}"/>
    <dgm:cxn modelId="{9A5A4F71-CABD-4513-8149-E166224A8464}" type="presOf" srcId="{932D514E-5635-4EDA-9E67-4A1E02EC68FD}" destId="{79EDD8D6-54E4-4ECF-B2D6-840D300AC68C}" srcOrd="0" destOrd="0" presId="urn:microsoft.com/office/officeart/2005/8/layout/StepDownProcess"/>
    <dgm:cxn modelId="{95CA0472-4F6F-4ED2-B71A-2B6FBDC0E2D2}" type="presOf" srcId="{C949EE8D-12E9-45F5-BE29-FB49487D1003}" destId="{E5430CC7-8DF3-4507-AB57-0A883223F9B8}" srcOrd="0" destOrd="0" presId="urn:microsoft.com/office/officeart/2005/8/layout/StepDownProcess"/>
    <dgm:cxn modelId="{B671FE7D-DAF7-4EC3-864A-357A7FFE247B}" srcId="{62CD544F-0CC4-40A0-B948-20E3363F9A0F}" destId="{958D7592-5002-465F-BD7F-1CC1AB09A484}" srcOrd="1" destOrd="0" parTransId="{23D8B312-F7EA-4F77-AC86-961E09973E3D}" sibTransId="{9FAFCA43-E231-49EB-BEFD-052CD2F0463C}"/>
    <dgm:cxn modelId="{E2834886-5C2D-449F-BD81-A35E1B36F928}" srcId="{932D514E-5635-4EDA-9E67-4A1E02EC68FD}" destId="{C949EE8D-12E9-45F5-BE29-FB49487D1003}" srcOrd="0" destOrd="0" parTransId="{5183566F-C163-4C51-BB16-43012A230737}" sibTransId="{34190419-56FA-4AE5-B4C3-984C921DB9D2}"/>
    <dgm:cxn modelId="{978604A2-3447-43CD-A417-D4086AF335F9}" srcId="{62CD544F-0CC4-40A0-B948-20E3363F9A0F}" destId="{878E8A2A-8505-4DCF-AADD-5749467F7847}" srcOrd="2" destOrd="0" parTransId="{70007BFE-C29D-4FED-929E-F6C3FC2317B8}" sibTransId="{3C92A61E-FC0B-4FBE-85F6-0D14F04A4BFB}"/>
    <dgm:cxn modelId="{782127AA-9A40-403C-8B85-6C15530E44E5}" srcId="{958D7592-5002-465F-BD7F-1CC1AB09A484}" destId="{928DFCE4-B386-4CDA-A8ED-12C444C76FD8}" srcOrd="0" destOrd="0" parTransId="{4770B494-3AFD-42C8-9000-99FD413B98E0}" sibTransId="{D941B7D2-2153-45D6-A900-7490CBE34271}"/>
    <dgm:cxn modelId="{BABAF5AC-9FA3-43B3-86A3-5C1E780E6879}" type="presOf" srcId="{958D7592-5002-465F-BD7F-1CC1AB09A484}" destId="{A9272639-376E-4205-9E81-CD3CD5932F0C}" srcOrd="0" destOrd="0" presId="urn:microsoft.com/office/officeart/2005/8/layout/StepDownProcess"/>
    <dgm:cxn modelId="{EC86B1D1-C443-4A58-8FDE-18BF2F55A1E7}" type="presOf" srcId="{7098DF10-7A84-4F04-8653-9A668974BDA3}" destId="{871A76A4-0E59-4605-B558-89A4F7FB9D60}" srcOrd="0" destOrd="0" presId="urn:microsoft.com/office/officeart/2005/8/layout/StepDownProcess"/>
    <dgm:cxn modelId="{E51BB0E8-E982-4655-9F71-5922A8CBBC2B}" srcId="{62CD544F-0CC4-40A0-B948-20E3363F9A0F}" destId="{932D514E-5635-4EDA-9E67-4A1E02EC68FD}" srcOrd="0" destOrd="0" parTransId="{442B146F-FD4C-43E5-8826-AB849DC97A7E}" sibTransId="{7875B54B-5E02-4AC2-9655-84A82356F3DE}"/>
    <dgm:cxn modelId="{703A28EA-7B4A-4EBC-A7EE-D075DF21366C}" type="presOf" srcId="{535DD431-309F-421D-BCA6-EBFEF07213B0}" destId="{E5430CC7-8DF3-4507-AB57-0A883223F9B8}" srcOrd="0" destOrd="1" presId="urn:microsoft.com/office/officeart/2005/8/layout/StepDownProcess"/>
    <dgm:cxn modelId="{E50D3EEF-A81B-4246-A0A8-142F90C3D94F}" type="presOf" srcId="{878E8A2A-8505-4DCF-AADD-5749467F7847}" destId="{E1C64C33-6101-4F1B-B816-C2929C5A174C}" srcOrd="0" destOrd="0" presId="urn:microsoft.com/office/officeart/2005/8/layout/StepDownProcess"/>
    <dgm:cxn modelId="{B70A2BF5-B742-452F-97E5-021D50520A66}" type="presOf" srcId="{62CD544F-0CC4-40A0-B948-20E3363F9A0F}" destId="{95632C54-BF7B-4F44-AAF7-ED939A165EBA}" srcOrd="0" destOrd="0" presId="urn:microsoft.com/office/officeart/2005/8/layout/StepDownProcess"/>
    <dgm:cxn modelId="{EF4BAC64-773D-4AD0-BE19-6DB379FB33F3}" type="presParOf" srcId="{95632C54-BF7B-4F44-AAF7-ED939A165EBA}" destId="{DDC588CD-AD37-4F83-A1C6-21EE51981202}" srcOrd="0" destOrd="0" presId="urn:microsoft.com/office/officeart/2005/8/layout/StepDownProcess"/>
    <dgm:cxn modelId="{D964CA7A-A7B0-4878-9642-BEDB881ACD06}" type="presParOf" srcId="{DDC588CD-AD37-4F83-A1C6-21EE51981202}" destId="{4FF71813-711F-4E1D-AD53-C4B55D97329A}" srcOrd="0" destOrd="0" presId="urn:microsoft.com/office/officeart/2005/8/layout/StepDownProcess"/>
    <dgm:cxn modelId="{A0F84D0F-1385-4749-AEB0-6440E113FCB7}" type="presParOf" srcId="{DDC588CD-AD37-4F83-A1C6-21EE51981202}" destId="{79EDD8D6-54E4-4ECF-B2D6-840D300AC68C}" srcOrd="1" destOrd="0" presId="urn:microsoft.com/office/officeart/2005/8/layout/StepDownProcess"/>
    <dgm:cxn modelId="{93F784F8-E192-4822-AAB4-993D68521042}" type="presParOf" srcId="{DDC588CD-AD37-4F83-A1C6-21EE51981202}" destId="{E5430CC7-8DF3-4507-AB57-0A883223F9B8}" srcOrd="2" destOrd="0" presId="urn:microsoft.com/office/officeart/2005/8/layout/StepDownProcess"/>
    <dgm:cxn modelId="{723D1EA7-FAD5-4559-B7BB-8F75C52C51D9}" type="presParOf" srcId="{95632C54-BF7B-4F44-AAF7-ED939A165EBA}" destId="{A786D5AB-16F0-4814-BD0E-B57740262EC9}" srcOrd="1" destOrd="0" presId="urn:microsoft.com/office/officeart/2005/8/layout/StepDownProcess"/>
    <dgm:cxn modelId="{A006A628-BDEE-49DC-B49D-C1348AA8F076}" type="presParOf" srcId="{95632C54-BF7B-4F44-AAF7-ED939A165EBA}" destId="{90F95F6A-A1D6-4892-BAC6-0E9CACDC8095}" srcOrd="2" destOrd="0" presId="urn:microsoft.com/office/officeart/2005/8/layout/StepDownProcess"/>
    <dgm:cxn modelId="{AA88EB1C-9EC2-46D4-96E7-3E340CD06789}" type="presParOf" srcId="{90F95F6A-A1D6-4892-BAC6-0E9CACDC8095}" destId="{6FE636AF-E87B-40B8-A696-60C1D4EB785C}" srcOrd="0" destOrd="0" presId="urn:microsoft.com/office/officeart/2005/8/layout/StepDownProcess"/>
    <dgm:cxn modelId="{BAA2D26D-19B4-46FD-AF4C-CF06009C6D73}" type="presParOf" srcId="{90F95F6A-A1D6-4892-BAC6-0E9CACDC8095}" destId="{A9272639-376E-4205-9E81-CD3CD5932F0C}" srcOrd="1" destOrd="0" presId="urn:microsoft.com/office/officeart/2005/8/layout/StepDownProcess"/>
    <dgm:cxn modelId="{38D2869B-6242-461E-81B2-2B1F9362FBBC}" type="presParOf" srcId="{90F95F6A-A1D6-4892-BAC6-0E9CACDC8095}" destId="{C9D8C95D-740B-4D86-BEC8-F8616E098A5B}" srcOrd="2" destOrd="0" presId="urn:microsoft.com/office/officeart/2005/8/layout/StepDownProcess"/>
    <dgm:cxn modelId="{FF7A937B-DD4B-46DD-BBA7-512CB346938F}" type="presParOf" srcId="{95632C54-BF7B-4F44-AAF7-ED939A165EBA}" destId="{C0FE258C-BA1A-4908-8112-80623EC8D9AA}" srcOrd="3" destOrd="0" presId="urn:microsoft.com/office/officeart/2005/8/layout/StepDownProcess"/>
    <dgm:cxn modelId="{E0AC0669-5758-4F83-937C-998993A76D24}" type="presParOf" srcId="{95632C54-BF7B-4F44-AAF7-ED939A165EBA}" destId="{6E13B361-C47B-45DC-B2A1-9A809DF55324}" srcOrd="4" destOrd="0" presId="urn:microsoft.com/office/officeart/2005/8/layout/StepDownProcess"/>
    <dgm:cxn modelId="{C2FFFA3F-F3EB-4982-B4EF-1E47F57469EC}" type="presParOf" srcId="{6E13B361-C47B-45DC-B2A1-9A809DF55324}" destId="{E1C64C33-6101-4F1B-B816-C2929C5A174C}" srcOrd="0" destOrd="0" presId="urn:microsoft.com/office/officeart/2005/8/layout/StepDownProcess"/>
    <dgm:cxn modelId="{B54BFF25-63C3-4144-8497-C24999ECF071}" type="presParOf" srcId="{6E13B361-C47B-45DC-B2A1-9A809DF55324}" destId="{871A76A4-0E59-4605-B558-89A4F7FB9D60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6D971E-91C5-404D-8152-A24C47006518}">
      <dsp:nvSpPr>
        <dsp:cNvPr id="0" name=""/>
        <dsp:cNvSpPr/>
      </dsp:nvSpPr>
      <dsp:spPr>
        <a:xfrm>
          <a:off x="7553" y="1498330"/>
          <a:ext cx="2257793" cy="135467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 dirty="0"/>
            <a:t>Identify Raw Data </a:t>
          </a:r>
        </a:p>
      </dsp:txBody>
      <dsp:txXfrm>
        <a:off x="47230" y="1538007"/>
        <a:ext cx="2178439" cy="1275322"/>
      </dsp:txXfrm>
    </dsp:sp>
    <dsp:sp modelId="{EA3C9775-C357-4B61-81DA-F09025597CD4}">
      <dsp:nvSpPr>
        <dsp:cNvPr id="0" name=""/>
        <dsp:cNvSpPr/>
      </dsp:nvSpPr>
      <dsp:spPr>
        <a:xfrm>
          <a:off x="2491127" y="1895702"/>
          <a:ext cx="478652" cy="55993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800" kern="1200"/>
        </a:p>
      </dsp:txBody>
      <dsp:txXfrm>
        <a:off x="2491127" y="2007688"/>
        <a:ext cx="335056" cy="335960"/>
      </dsp:txXfrm>
    </dsp:sp>
    <dsp:sp modelId="{62D306F4-7F69-4A0F-9277-FB8D58BA53B9}">
      <dsp:nvSpPr>
        <dsp:cNvPr id="0" name=""/>
        <dsp:cNvSpPr/>
      </dsp:nvSpPr>
      <dsp:spPr>
        <a:xfrm>
          <a:off x="3168465" y="1498330"/>
          <a:ext cx="2257793" cy="135467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 dirty="0"/>
            <a:t>Importing Raw Data into Data Frames </a:t>
          </a:r>
        </a:p>
      </dsp:txBody>
      <dsp:txXfrm>
        <a:off x="3208142" y="1538007"/>
        <a:ext cx="2178439" cy="1275322"/>
      </dsp:txXfrm>
    </dsp:sp>
    <dsp:sp modelId="{14E68DE0-3185-4999-9E11-E533E7DA5CCF}">
      <dsp:nvSpPr>
        <dsp:cNvPr id="0" name=""/>
        <dsp:cNvSpPr/>
      </dsp:nvSpPr>
      <dsp:spPr>
        <a:xfrm>
          <a:off x="5652038" y="1895702"/>
          <a:ext cx="478652" cy="55993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800" kern="1200"/>
        </a:p>
      </dsp:txBody>
      <dsp:txXfrm>
        <a:off x="5652038" y="2007688"/>
        <a:ext cx="335056" cy="335960"/>
      </dsp:txXfrm>
    </dsp:sp>
    <dsp:sp modelId="{F092BC64-BA76-4732-BC02-B41A312CF4A4}">
      <dsp:nvSpPr>
        <dsp:cNvPr id="0" name=""/>
        <dsp:cNvSpPr/>
      </dsp:nvSpPr>
      <dsp:spPr>
        <a:xfrm>
          <a:off x="6329377" y="1498330"/>
          <a:ext cx="2257793" cy="135467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 dirty="0"/>
            <a:t>Analyse, Clean and Aggregate Data</a:t>
          </a:r>
        </a:p>
      </dsp:txBody>
      <dsp:txXfrm>
        <a:off x="6369054" y="1538007"/>
        <a:ext cx="2178439" cy="12753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D3F567-10F1-4C88-BF4E-0B1B4E335845}">
      <dsp:nvSpPr>
        <dsp:cNvPr id="0" name=""/>
        <dsp:cNvSpPr/>
      </dsp:nvSpPr>
      <dsp:spPr>
        <a:xfrm rot="5400000">
          <a:off x="1613283" y="1296291"/>
          <a:ext cx="1106558" cy="125977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dk2">
              <a:tint val="50000"/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8FCC1F7-108E-49DF-A64B-4488ED1949D6}">
      <dsp:nvSpPr>
        <dsp:cNvPr id="0" name=""/>
        <dsp:cNvSpPr/>
      </dsp:nvSpPr>
      <dsp:spPr>
        <a:xfrm>
          <a:off x="1320112" y="69649"/>
          <a:ext cx="1862793" cy="1303895"/>
        </a:xfrm>
        <a:prstGeom prst="roundRect">
          <a:avLst>
            <a:gd name="adj" fmla="val 166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dk2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kern="1200" dirty="0"/>
            <a:t>Model 1</a:t>
          </a:r>
        </a:p>
      </dsp:txBody>
      <dsp:txXfrm>
        <a:off x="1383774" y="133311"/>
        <a:ext cx="1735469" cy="1176571"/>
      </dsp:txXfrm>
    </dsp:sp>
    <dsp:sp modelId="{2B09BA33-1B43-41BF-9E7D-25D094FD4F51}">
      <dsp:nvSpPr>
        <dsp:cNvPr id="0" name=""/>
        <dsp:cNvSpPr/>
      </dsp:nvSpPr>
      <dsp:spPr>
        <a:xfrm>
          <a:off x="3191556" y="148741"/>
          <a:ext cx="7703675" cy="1053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IN" sz="2000" kern="1200" dirty="0"/>
            <a:t>We eliminate </a:t>
          </a:r>
          <a:r>
            <a:rPr lang="en-US" sz="2000" kern="1200" dirty="0"/>
            <a:t>money supply, consumer confidence index and BBB </a:t>
          </a:r>
          <a:r>
            <a:rPr lang="en-US" sz="2000" kern="1200" dirty="0" err="1"/>
            <a:t>corparate</a:t>
          </a:r>
          <a:r>
            <a:rPr lang="en-US" sz="2000" kern="1200" dirty="0"/>
            <a:t> yield due to very high correlation between them</a:t>
          </a:r>
          <a:endParaRPr lang="en-IN" sz="2000" kern="1200" dirty="0"/>
        </a:p>
      </dsp:txBody>
      <dsp:txXfrm>
        <a:off x="3191556" y="148741"/>
        <a:ext cx="7703675" cy="1053865"/>
      </dsp:txXfrm>
    </dsp:sp>
    <dsp:sp modelId="{37EAD4C4-C55F-41C9-9668-6543828D9122}">
      <dsp:nvSpPr>
        <dsp:cNvPr id="0" name=""/>
        <dsp:cNvSpPr/>
      </dsp:nvSpPr>
      <dsp:spPr>
        <a:xfrm rot="5400000">
          <a:off x="3651158" y="2760996"/>
          <a:ext cx="1106558" cy="125977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dk2">
              <a:tint val="50000"/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00698AE-7B0C-4B00-ADAF-23F9FD4CDFA6}">
      <dsp:nvSpPr>
        <dsp:cNvPr id="0" name=""/>
        <dsp:cNvSpPr/>
      </dsp:nvSpPr>
      <dsp:spPr>
        <a:xfrm>
          <a:off x="3358229" y="1534353"/>
          <a:ext cx="1862793" cy="1303895"/>
        </a:xfrm>
        <a:prstGeom prst="roundRect">
          <a:avLst>
            <a:gd name="adj" fmla="val 166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dk2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kern="1200" dirty="0"/>
            <a:t>Model 2</a:t>
          </a:r>
        </a:p>
      </dsp:txBody>
      <dsp:txXfrm>
        <a:off x="3421891" y="1598015"/>
        <a:ext cx="1735469" cy="1176571"/>
      </dsp:txXfrm>
    </dsp:sp>
    <dsp:sp modelId="{7059BA6E-4454-455B-B3C7-34535F4CBAE0}">
      <dsp:nvSpPr>
        <dsp:cNvPr id="0" name=""/>
        <dsp:cNvSpPr/>
      </dsp:nvSpPr>
      <dsp:spPr>
        <a:xfrm>
          <a:off x="5267765" y="1591473"/>
          <a:ext cx="6112942" cy="1053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IN" sz="2000" kern="1200" dirty="0"/>
            <a:t>We eliminate </a:t>
          </a:r>
          <a:r>
            <a:rPr lang="en-US" sz="2000" kern="1200" dirty="0"/>
            <a:t>USD/euro and business confidence index have a very high p value</a:t>
          </a:r>
          <a:endParaRPr lang="en-IN" sz="2000" kern="1200" dirty="0"/>
        </a:p>
      </dsp:txBody>
      <dsp:txXfrm>
        <a:off x="5267765" y="1591473"/>
        <a:ext cx="6112942" cy="1053865"/>
      </dsp:txXfrm>
    </dsp:sp>
    <dsp:sp modelId="{543573B7-108C-4504-8435-07CE5DA3EA2F}">
      <dsp:nvSpPr>
        <dsp:cNvPr id="0" name=""/>
        <dsp:cNvSpPr/>
      </dsp:nvSpPr>
      <dsp:spPr>
        <a:xfrm>
          <a:off x="5460027" y="2999058"/>
          <a:ext cx="1862793" cy="1303895"/>
        </a:xfrm>
        <a:prstGeom prst="roundRect">
          <a:avLst>
            <a:gd name="adj" fmla="val 166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dk2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kern="1200" dirty="0"/>
            <a:t>Model 3</a:t>
          </a:r>
        </a:p>
      </dsp:txBody>
      <dsp:txXfrm>
        <a:off x="5523689" y="3062720"/>
        <a:ext cx="1735469" cy="1176571"/>
      </dsp:txXfrm>
    </dsp:sp>
    <dsp:sp modelId="{4CA5B660-2E3D-462B-BB96-710156A5218C}">
      <dsp:nvSpPr>
        <dsp:cNvPr id="0" name=""/>
        <dsp:cNvSpPr/>
      </dsp:nvSpPr>
      <dsp:spPr>
        <a:xfrm>
          <a:off x="7412484" y="3126797"/>
          <a:ext cx="5378481" cy="1053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IN" sz="2000" kern="1200" dirty="0"/>
            <a:t>We eliminate Consumer Confidence Index for better </a:t>
          </a:r>
          <a14:m xmlns:a14="http://schemas.microsoft.com/office/drawing/2010/main">
            <m:oMath xmlns:m="http://schemas.openxmlformats.org/officeDocument/2006/math">
              <m:sSup>
                <m:sSupPr>
                  <m:ctrlPr>
                    <a:rPr lang="en-IN" sz="2000" b="0" i="1" kern="1200" smtClean="0">
                      <a:latin typeface="Cambria Math" panose="02040503050406030204" pitchFamily="18" charset="0"/>
                    </a:rPr>
                  </m:ctrlPr>
                </m:sSupPr>
                <m:e>
                  <m:r>
                    <a:rPr lang="en-IN" sz="2000" b="0" i="1" kern="1200" smtClean="0">
                      <a:latin typeface="Cambria Math" panose="02040503050406030204" pitchFamily="18" charset="0"/>
                    </a:rPr>
                    <m:t>𝑅</m:t>
                  </m:r>
                </m:e>
                <m:sup>
                  <m:r>
                    <a:rPr lang="en-IN" sz="2000" b="0" i="1" kern="1200" smtClean="0">
                      <a:latin typeface="Cambria Math" panose="02040503050406030204" pitchFamily="18" charset="0"/>
                    </a:rPr>
                    <m:t>2</m:t>
                  </m:r>
                </m:sup>
              </m:sSup>
            </m:oMath>
          </a14:m>
          <a:r>
            <a:rPr lang="en-IN" sz="2000" kern="1200" dirty="0"/>
            <a:t> value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IN" sz="1900" kern="1200" dirty="0"/>
        </a:p>
      </dsp:txBody>
      <dsp:txXfrm>
        <a:off x="7412484" y="3126797"/>
        <a:ext cx="5378481" cy="10538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F71813-711F-4E1D-AD53-C4B55D97329A}">
      <dsp:nvSpPr>
        <dsp:cNvPr id="0" name=""/>
        <dsp:cNvSpPr/>
      </dsp:nvSpPr>
      <dsp:spPr>
        <a:xfrm rot="5400000">
          <a:off x="1885556" y="1282817"/>
          <a:ext cx="1134541" cy="129163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dk2">
              <a:tint val="50000"/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9EDD8D6-54E4-4ECF-B2D6-840D300AC68C}">
      <dsp:nvSpPr>
        <dsp:cNvPr id="0" name=""/>
        <dsp:cNvSpPr/>
      </dsp:nvSpPr>
      <dsp:spPr>
        <a:xfrm>
          <a:off x="1584971" y="25155"/>
          <a:ext cx="1909900" cy="1336868"/>
        </a:xfrm>
        <a:prstGeom prst="roundRect">
          <a:avLst>
            <a:gd name="adj" fmla="val 166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dk2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kern="1200" dirty="0"/>
            <a:t>Model 4</a:t>
          </a:r>
        </a:p>
      </dsp:txBody>
      <dsp:txXfrm>
        <a:off x="1650243" y="90427"/>
        <a:ext cx="1779356" cy="1206324"/>
      </dsp:txXfrm>
    </dsp:sp>
    <dsp:sp modelId="{E5430CC7-8DF3-4507-AB57-0A883223F9B8}">
      <dsp:nvSpPr>
        <dsp:cNvPr id="0" name=""/>
        <dsp:cNvSpPr/>
      </dsp:nvSpPr>
      <dsp:spPr>
        <a:xfrm>
          <a:off x="3555914" y="202262"/>
          <a:ext cx="5455206" cy="1080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2000" kern="1200" dirty="0"/>
            <a:t>Failed Linearity Test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2000" kern="1200" dirty="0"/>
            <a:t>Log transformed Portfolio Values </a:t>
          </a:r>
        </a:p>
      </dsp:txBody>
      <dsp:txXfrm>
        <a:off x="3555914" y="202262"/>
        <a:ext cx="5455206" cy="1080515"/>
      </dsp:txXfrm>
    </dsp:sp>
    <dsp:sp modelId="{6FE636AF-E87B-40B8-A696-60C1D4EB785C}">
      <dsp:nvSpPr>
        <dsp:cNvPr id="0" name=""/>
        <dsp:cNvSpPr/>
      </dsp:nvSpPr>
      <dsp:spPr>
        <a:xfrm rot="5400000">
          <a:off x="4380891" y="2784561"/>
          <a:ext cx="1134541" cy="129163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dk2">
              <a:tint val="50000"/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9272639-376E-4205-9E81-CD3CD5932F0C}">
      <dsp:nvSpPr>
        <dsp:cNvPr id="0" name=""/>
        <dsp:cNvSpPr/>
      </dsp:nvSpPr>
      <dsp:spPr>
        <a:xfrm>
          <a:off x="4080307" y="1526899"/>
          <a:ext cx="1909900" cy="1336868"/>
        </a:xfrm>
        <a:prstGeom prst="roundRect">
          <a:avLst>
            <a:gd name="adj" fmla="val 166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dk2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kern="1200" dirty="0"/>
            <a:t>Model 5</a:t>
          </a:r>
        </a:p>
      </dsp:txBody>
      <dsp:txXfrm>
        <a:off x="4145579" y="1592171"/>
        <a:ext cx="1779356" cy="1206324"/>
      </dsp:txXfrm>
    </dsp:sp>
    <dsp:sp modelId="{C9D8C95D-740B-4D86-BEC8-F8616E098A5B}">
      <dsp:nvSpPr>
        <dsp:cNvPr id="0" name=""/>
        <dsp:cNvSpPr/>
      </dsp:nvSpPr>
      <dsp:spPr>
        <a:xfrm>
          <a:off x="6189116" y="1704006"/>
          <a:ext cx="5179473" cy="1080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2000" kern="1200" dirty="0"/>
            <a:t>Failed Linearity Test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2000" kern="1200" dirty="0"/>
            <a:t>Log transformed Independent Variables</a:t>
          </a:r>
        </a:p>
      </dsp:txBody>
      <dsp:txXfrm>
        <a:off x="6189116" y="1704006"/>
        <a:ext cx="5179473" cy="1080515"/>
      </dsp:txXfrm>
    </dsp:sp>
    <dsp:sp modelId="{E1C64C33-6101-4F1B-B816-C2929C5A174C}">
      <dsp:nvSpPr>
        <dsp:cNvPr id="0" name=""/>
        <dsp:cNvSpPr/>
      </dsp:nvSpPr>
      <dsp:spPr>
        <a:xfrm>
          <a:off x="6698805" y="3028643"/>
          <a:ext cx="1909900" cy="1336868"/>
        </a:xfrm>
        <a:prstGeom prst="roundRect">
          <a:avLst>
            <a:gd name="adj" fmla="val 166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dk2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kern="1200" dirty="0"/>
            <a:t>Model 6</a:t>
          </a:r>
        </a:p>
      </dsp:txBody>
      <dsp:txXfrm>
        <a:off x="6764077" y="3093915"/>
        <a:ext cx="1779356" cy="1206324"/>
      </dsp:txXfrm>
    </dsp:sp>
    <dsp:sp modelId="{871A76A4-0E59-4605-B558-89A4F7FB9D60}">
      <dsp:nvSpPr>
        <dsp:cNvPr id="0" name=""/>
        <dsp:cNvSpPr/>
      </dsp:nvSpPr>
      <dsp:spPr>
        <a:xfrm>
          <a:off x="8615088" y="3175809"/>
          <a:ext cx="3578726" cy="1080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2000" kern="1200" dirty="0"/>
            <a:t>Model has passed all Statistical tests</a:t>
          </a:r>
        </a:p>
      </dsp:txBody>
      <dsp:txXfrm>
        <a:off x="8615088" y="3175809"/>
        <a:ext cx="3578726" cy="10805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CF1A1B0-862D-4909-A7DB-D8ADA062DFCA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45720" tIns="45720" rIns="45720" bIns="45720" rtlCol="0" anchor="ctr">
            <a:normAutofit/>
          </a:bodyPr>
          <a:lstStyle>
            <a:lvl1pPr>
              <a:defRPr lang="en-US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56144-9CB7-4E3A-B87E-A382F9BE05EF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3D55F-46AB-4791-9172-4FA8DD3A6A9C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6881-8A08-449C-8D73-E5F201F814C1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B5A5E-0C07-4E93-A112-D37B4D166B30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71C5-DC57-4358-A1EA-30C08AF6E3C5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6480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lang="en-US" sz="2000" b="0" kern="1200" spc="10" baseline="0" dirty="0">
                <a:solidFill>
                  <a:schemeClr val="tx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1DBA-DE60-4731-B773-47AAA185C143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A628-C83B-4C66-83F4-1711CE3738FD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C1D73-9400-43CA-A37F-F9B7D00DE14C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B7711-B905-4633-B4D7-6F3A49A2E7D9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9C235CF-BDA2-4E7E-8BBD-350479985E74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96969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rgbClr val="777777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52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0BE95-184E-42CB-8FB2-D67B516D20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4171" y="-1869947"/>
            <a:ext cx="9739503" cy="4041648"/>
          </a:xfrm>
        </p:spPr>
        <p:txBody>
          <a:bodyPr/>
          <a:lstStyle/>
          <a:p>
            <a:r>
              <a:rPr lang="en-IN" sz="6000" b="1" dirty="0"/>
              <a:t>Quantitative Modeling (R)</a:t>
            </a:r>
            <a:endParaRPr lang="en-IN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B856EF-EB91-418E-8C3C-EDB1727C9F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4171" y="2400300"/>
            <a:ext cx="9418320" cy="1691640"/>
          </a:xfrm>
        </p:spPr>
        <p:txBody>
          <a:bodyPr/>
          <a:lstStyle/>
          <a:p>
            <a:r>
              <a:rPr lang="en-IN" sz="2400" dirty="0"/>
              <a:t>Case Study - Econometric models in the Banking industry</a:t>
            </a:r>
            <a:endParaRPr lang="en-IN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C03FDBD-2291-4A72-9A67-E5414BCFA9DD}"/>
              </a:ext>
            </a:extLst>
          </p:cNvPr>
          <p:cNvSpPr/>
          <p:nvPr/>
        </p:nvSpPr>
        <p:spPr>
          <a:xfrm>
            <a:off x="614171" y="2171701"/>
            <a:ext cx="9272779" cy="4571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6C967A-1BCD-4DF1-929A-35A7BAC5354B}"/>
              </a:ext>
            </a:extLst>
          </p:cNvPr>
          <p:cNvSpPr txBox="1"/>
          <p:nvPr/>
        </p:nvSpPr>
        <p:spPr>
          <a:xfrm>
            <a:off x="9031033" y="5747385"/>
            <a:ext cx="2324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/>
              <a:t>Jash</a:t>
            </a:r>
            <a:r>
              <a:rPr lang="en-IN" dirty="0"/>
              <a:t> Dattani </a:t>
            </a:r>
          </a:p>
          <a:p>
            <a:r>
              <a:rPr lang="en-IN" dirty="0"/>
              <a:t>Roll No.: 27</a:t>
            </a:r>
          </a:p>
        </p:txBody>
      </p:sp>
    </p:spTree>
    <p:extLst>
      <p:ext uri="{BB962C8B-B14F-4D97-AF65-F5344CB8AC3E}">
        <p14:creationId xmlns:p14="http://schemas.microsoft.com/office/powerpoint/2010/main" val="3112783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04F8C-83A6-4F42-9B9F-DC0E192EE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0857037-0CC9-4D4E-BC1B-C876A6EDE1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0470" y="170121"/>
            <a:ext cx="10231060" cy="6517758"/>
          </a:xfrm>
        </p:spPr>
      </p:pic>
    </p:spTree>
    <p:extLst>
      <p:ext uri="{BB962C8B-B14F-4D97-AF65-F5344CB8AC3E}">
        <p14:creationId xmlns:p14="http://schemas.microsoft.com/office/powerpoint/2010/main" val="3451685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DEB45-D75E-4349-B940-05F066A59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Correlation Test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59FCE2-1572-42BF-AA91-9849BB9E952E}"/>
              </a:ext>
            </a:extLst>
          </p:cNvPr>
          <p:cNvSpPr txBox="1"/>
          <p:nvPr/>
        </p:nvSpPr>
        <p:spPr>
          <a:xfrm>
            <a:off x="1261872" y="1691322"/>
            <a:ext cx="9860392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IN" dirty="0"/>
              <a:t>&gt; </a:t>
            </a:r>
            <a:r>
              <a:rPr lang="en-IN" dirty="0" err="1"/>
              <a:t>ifelse</a:t>
            </a:r>
            <a:r>
              <a:rPr lang="en-IN" dirty="0"/>
              <a:t>(c(</a:t>
            </a:r>
            <a:r>
              <a:rPr lang="en-IN" dirty="0" err="1"/>
              <a:t>NDI,BBC,CREPI,MS,CCI,BCI,Exchange</a:t>
            </a:r>
            <a:r>
              <a:rPr lang="en-IN" dirty="0"/>
              <a:t>)&gt;0.6 | c(NDI,BBC,CREPI,MS,CCI,BCI,</a:t>
            </a:r>
          </a:p>
          <a:p>
            <a:pPr marL="0" indent="0">
              <a:buNone/>
            </a:pPr>
            <a:r>
              <a:rPr lang="en-IN" dirty="0"/>
              <a:t>+                                                                             Exchange)&lt; -0.6 , "pass", "fail")</a:t>
            </a:r>
          </a:p>
          <a:p>
            <a:pPr marL="0" indent="0">
              <a:buNone/>
            </a:pPr>
            <a:r>
              <a:rPr lang="en-IN" dirty="0"/>
              <a:t>[1] "fail" "pass" "pass" "pass" "pass" "pass" "pass"</a:t>
            </a:r>
          </a:p>
          <a:p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2C9BEE-E61E-4505-BD66-D7CEAB84A0ED}"/>
              </a:ext>
            </a:extLst>
          </p:cNvPr>
          <p:cNvSpPr/>
          <p:nvPr/>
        </p:nvSpPr>
        <p:spPr>
          <a:xfrm flipH="1">
            <a:off x="925831" y="1028541"/>
            <a:ext cx="45719" cy="59055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2107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D02D7-1B4C-411A-B0EF-6F76D6515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247282"/>
            <a:ext cx="9692640" cy="1325562"/>
          </a:xfrm>
        </p:spPr>
        <p:txBody>
          <a:bodyPr anchor="t">
            <a:normAutofit/>
          </a:bodyPr>
          <a:lstStyle/>
          <a:p>
            <a:pPr algn="ctr"/>
            <a:r>
              <a:rPr lang="en-IN" dirty="0"/>
              <a:t>Model 1</a:t>
            </a:r>
            <a:br>
              <a:rPr lang="en-IN" dirty="0"/>
            </a:br>
            <a:endParaRPr lang="en-IN" sz="20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595A9E6-F4E9-4A79-9214-18C35E54AC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1872" y="1807534"/>
            <a:ext cx="9692640" cy="505046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56B583D-BF3A-4737-9B9D-86219395CA82}"/>
              </a:ext>
            </a:extLst>
          </p:cNvPr>
          <p:cNvSpPr txBox="1"/>
          <p:nvPr/>
        </p:nvSpPr>
        <p:spPr>
          <a:xfrm>
            <a:off x="1249680" y="910063"/>
            <a:ext cx="97821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/>
              <a:t>model_01 = </a:t>
            </a:r>
            <a:r>
              <a:rPr lang="en-IN" sz="1600" dirty="0" err="1"/>
              <a:t>lm</a:t>
            </a:r>
            <a:r>
              <a:rPr lang="en-IN" sz="1600" dirty="0"/>
              <a:t>(`Portfolio Values` ~ `BBB.Corporate.Yeild`+`Commercial.Real.Estate.Price.Index`+`Money.Supply`+`consumer.confidence.index`+`Business.Confidence.Index`+`X.USD.euro.`,data = df_1)</a:t>
            </a:r>
          </a:p>
        </p:txBody>
      </p:sp>
    </p:spTree>
    <p:extLst>
      <p:ext uri="{BB962C8B-B14F-4D97-AF65-F5344CB8AC3E}">
        <p14:creationId xmlns:p14="http://schemas.microsoft.com/office/powerpoint/2010/main" val="1904168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76EE7-97FF-453B-96D7-8555959B9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Multi-collinearity Matrix 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F5A056A-150F-4B57-BAF7-15A5424430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871" y="1691322"/>
            <a:ext cx="8817793" cy="49648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0CA1C64-2328-44C1-AA27-A5BCFEB0E48D}"/>
              </a:ext>
            </a:extLst>
          </p:cNvPr>
          <p:cNvSpPr/>
          <p:nvPr/>
        </p:nvSpPr>
        <p:spPr>
          <a:xfrm flipH="1">
            <a:off x="954406" y="1028541"/>
            <a:ext cx="45719" cy="59055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4991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79094-7C98-4540-9C48-A78055605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Multi-collinearity Plot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F1592603-AF5E-4FF1-B93A-C13EF8594B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4590" t="21503"/>
          <a:stretch/>
        </p:blipFill>
        <p:spPr>
          <a:xfrm>
            <a:off x="1261872" y="1769201"/>
            <a:ext cx="8551979" cy="4874843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18D553F-3509-4345-A618-C20143AA2C6B}"/>
              </a:ext>
            </a:extLst>
          </p:cNvPr>
          <p:cNvSpPr/>
          <p:nvPr/>
        </p:nvSpPr>
        <p:spPr>
          <a:xfrm flipH="1">
            <a:off x="982981" y="1028541"/>
            <a:ext cx="45719" cy="59055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0572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D9B5D-2E89-4BA7-BCB1-88E033F8E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Model Iteration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968C13D0-DB36-4D90-92B4-75761C029EC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964164679"/>
                  </p:ext>
                </p:extLst>
              </p:nvPr>
            </p:nvGraphicFramePr>
            <p:xfrm>
              <a:off x="-1244008" y="1796902"/>
              <a:ext cx="12790966" cy="437260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968C13D0-DB36-4D90-92B4-75761C029EC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964164679"/>
                  </p:ext>
                </p:extLst>
              </p:nvPr>
            </p:nvGraphicFramePr>
            <p:xfrm>
              <a:off x="-1244008" y="1796902"/>
              <a:ext cx="12790966" cy="437260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3" r:qs="rId4" r:cs="rId5"/>
              </a:graphicData>
            </a:graphic>
          </p:graphicFrame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51E4F8C2-47F9-4D98-8B9C-6F7039C75996}"/>
              </a:ext>
            </a:extLst>
          </p:cNvPr>
          <p:cNvSpPr/>
          <p:nvPr/>
        </p:nvSpPr>
        <p:spPr>
          <a:xfrm flipH="1">
            <a:off x="992506" y="1028541"/>
            <a:ext cx="45719" cy="59055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051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D3F567-10F1-4C88-BF4E-0B1B4E3358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90D3F567-10F1-4C88-BF4E-0B1B4E3358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90D3F567-10F1-4C88-BF4E-0B1B4E3358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8FCC1F7-108E-49DF-A64B-4488ED1949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68FCC1F7-108E-49DF-A64B-4488ED1949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68FCC1F7-108E-49DF-A64B-4488ED1949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09BA33-1B43-41BF-9E7D-25D094FD4F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2B09BA33-1B43-41BF-9E7D-25D094FD4F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2B09BA33-1B43-41BF-9E7D-25D094FD4F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EAD4C4-C55F-41C9-9668-6543828D91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37EAD4C4-C55F-41C9-9668-6543828D91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37EAD4C4-C55F-41C9-9668-6543828D91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0698AE-7B0C-4B00-ADAF-23F9FD4CDF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400698AE-7B0C-4B00-ADAF-23F9FD4CDF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400698AE-7B0C-4B00-ADAF-23F9FD4CDF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59BA6E-4454-455B-B3C7-34535F4CB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7059BA6E-4454-455B-B3C7-34535F4CB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7059BA6E-4454-455B-B3C7-34535F4CB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43573B7-108C-4504-8435-07CE5DA3EA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graphicEl>
                                              <a:dgm id="{543573B7-108C-4504-8435-07CE5DA3EA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graphicEl>
                                              <a:dgm id="{543573B7-108C-4504-8435-07CE5DA3EA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CA5B660-2E3D-462B-BB96-710156A521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graphicEl>
                                              <a:dgm id="{4CA5B660-2E3D-462B-BB96-710156A521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graphicEl>
                                              <a:dgm id="{4CA5B660-2E3D-462B-BB96-710156A521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D8365-888E-4F63-AE48-D8E112772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Model Iteration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FB9BD552-733F-419E-9F8C-E4F790445A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6292129"/>
              </p:ext>
            </p:extLst>
          </p:nvPr>
        </p:nvGraphicFramePr>
        <p:xfrm>
          <a:off x="-1453800" y="1828800"/>
          <a:ext cx="12554417" cy="4390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1D39FE3C-398B-4E58-9617-BCFC1EE790D5}"/>
              </a:ext>
            </a:extLst>
          </p:cNvPr>
          <p:cNvSpPr/>
          <p:nvPr/>
        </p:nvSpPr>
        <p:spPr>
          <a:xfrm flipH="1">
            <a:off x="992506" y="1028541"/>
            <a:ext cx="45719" cy="59055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817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4FF71813-711F-4E1D-AD53-C4B55D9732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graphicEl>
                                              <a:dgm id="{4FF71813-711F-4E1D-AD53-C4B55D9732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graphicEl>
                                              <a:dgm id="{4FF71813-711F-4E1D-AD53-C4B55D9732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79EDD8D6-54E4-4ECF-B2D6-840D300AC6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>
                                            <p:graphicEl>
                                              <a:dgm id="{79EDD8D6-54E4-4ECF-B2D6-840D300AC6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>
                                            <p:graphicEl>
                                              <a:dgm id="{79EDD8D6-54E4-4ECF-B2D6-840D300AC6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E5430CC7-8DF3-4507-AB57-0A883223F9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>
                                            <p:graphicEl>
                                              <a:dgm id="{E5430CC7-8DF3-4507-AB57-0A883223F9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graphicEl>
                                              <a:dgm id="{E5430CC7-8DF3-4507-AB57-0A883223F9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6FE636AF-E87B-40B8-A696-60C1D4EB78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>
                                            <p:graphicEl>
                                              <a:dgm id="{6FE636AF-E87B-40B8-A696-60C1D4EB78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graphicEl>
                                              <a:dgm id="{6FE636AF-E87B-40B8-A696-60C1D4EB78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A9272639-376E-4205-9E81-CD3CD5932F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>
                                            <p:graphicEl>
                                              <a:dgm id="{A9272639-376E-4205-9E81-CD3CD5932F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>
                                            <p:graphicEl>
                                              <a:dgm id="{A9272639-376E-4205-9E81-CD3CD5932F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C9D8C95D-740B-4D86-BEC8-F8616E098A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>
                                            <p:graphicEl>
                                              <a:dgm id="{C9D8C95D-740B-4D86-BEC8-F8616E098A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>
                                            <p:graphicEl>
                                              <a:dgm id="{C9D8C95D-740B-4D86-BEC8-F8616E098A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E1C64C33-6101-4F1B-B816-C2929C5A17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>
                                            <p:graphicEl>
                                              <a:dgm id="{E1C64C33-6101-4F1B-B816-C2929C5A17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>
                                            <p:graphicEl>
                                              <a:dgm id="{E1C64C33-6101-4F1B-B816-C2929C5A17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871A76A4-0E59-4605-B558-89A4F7FB9D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>
                                            <p:graphicEl>
                                              <a:dgm id="{871A76A4-0E59-4605-B558-89A4F7FB9D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>
                                            <p:graphicEl>
                                              <a:dgm id="{871A76A4-0E59-4605-B558-89A4F7FB9D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Sub>
          <a:bldDgm bld="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EA498-EA93-439E-B136-40EB185BF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Quantitative Tests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A9E4DFC-AEBF-40DB-A981-A1ACC660FE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634770"/>
              </p:ext>
            </p:extLst>
          </p:nvPr>
        </p:nvGraphicFramePr>
        <p:xfrm>
          <a:off x="128397" y="1681797"/>
          <a:ext cx="10968228" cy="5090477"/>
        </p:xfrm>
        <a:graphic>
          <a:graphicData uri="http://schemas.openxmlformats.org/drawingml/2006/table">
            <a:tbl>
              <a:tblPr/>
              <a:tblGrid>
                <a:gridCol w="2474183">
                  <a:extLst>
                    <a:ext uri="{9D8B030D-6E8A-4147-A177-3AD203B41FA5}">
                      <a16:colId xmlns:a16="http://schemas.microsoft.com/office/drawing/2014/main" val="2378451656"/>
                    </a:ext>
                  </a:extLst>
                </a:gridCol>
                <a:gridCol w="3791088">
                  <a:extLst>
                    <a:ext uri="{9D8B030D-6E8A-4147-A177-3AD203B41FA5}">
                      <a16:colId xmlns:a16="http://schemas.microsoft.com/office/drawing/2014/main" val="841723210"/>
                    </a:ext>
                  </a:extLst>
                </a:gridCol>
                <a:gridCol w="1507948">
                  <a:extLst>
                    <a:ext uri="{9D8B030D-6E8A-4147-A177-3AD203B41FA5}">
                      <a16:colId xmlns:a16="http://schemas.microsoft.com/office/drawing/2014/main" val="585319359"/>
                    </a:ext>
                  </a:extLst>
                </a:gridCol>
                <a:gridCol w="3195009">
                  <a:extLst>
                    <a:ext uri="{9D8B030D-6E8A-4147-A177-3AD203B41FA5}">
                      <a16:colId xmlns:a16="http://schemas.microsoft.com/office/drawing/2014/main" val="2638647218"/>
                    </a:ext>
                  </a:extLst>
                </a:gridCol>
              </a:tblGrid>
              <a:tr h="47987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Condition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Test Name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P-Value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Result (5% threshold)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1408458"/>
                  </a:ext>
                </a:extLst>
              </a:tr>
              <a:tr h="31434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Stationarity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Phillips Peron Test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0.7943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Stationary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886099"/>
                  </a:ext>
                </a:extLst>
              </a:tr>
              <a:tr h="62226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Kwiatkowski–Phillips–Schmidt–Shin (KPSS) test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Stationary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022286"/>
                  </a:ext>
                </a:extLst>
              </a:tr>
              <a:tr h="31434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ADF Test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0.5592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Stationary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086065"/>
                  </a:ext>
                </a:extLst>
              </a:tr>
              <a:tr h="31434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Linearity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Ramsay-Reset Test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0.5181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Linear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242589"/>
                  </a:ext>
                </a:extLst>
              </a:tr>
              <a:tr h="31434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Multicollinearity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Variance Inflation Factor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 multicollinearity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565145"/>
                  </a:ext>
                </a:extLst>
              </a:tr>
              <a:tr h="31434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Normality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Jarque</a:t>
                      </a:r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IN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Bera</a:t>
                      </a:r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Test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0.8392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Normal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843301"/>
                  </a:ext>
                </a:extLst>
              </a:tr>
              <a:tr h="31434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Shapiro Wilk Test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0.7000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Normal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152652"/>
                  </a:ext>
                </a:extLst>
              </a:tr>
              <a:tr h="31434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Kolmogrov</a:t>
                      </a:r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-Smirnov Test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Normal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77580"/>
                  </a:ext>
                </a:extLst>
              </a:tr>
              <a:tr h="54339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Heteroskedasticity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Breush</a:t>
                      </a:r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Pagan Test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0.1130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Heteroskedastic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286146"/>
                  </a:ext>
                </a:extLst>
              </a:tr>
              <a:tr h="6222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Auto-correlation of errors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Durbin-Watson Test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Autocorrelation between Residuals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35855"/>
                  </a:ext>
                </a:extLst>
              </a:tr>
              <a:tr h="62226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BG Test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Autocorrelation between Residuals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449751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487F81A-4C90-4D62-B719-110241942361}"/>
              </a:ext>
            </a:extLst>
          </p:cNvPr>
          <p:cNvSpPr/>
          <p:nvPr/>
        </p:nvSpPr>
        <p:spPr>
          <a:xfrm flipH="1">
            <a:off x="992506" y="1028541"/>
            <a:ext cx="45719" cy="59055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7592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B2451-6DE6-4F74-9893-63A4B112F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Qualitative Test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6DF2D3-A365-4049-92F0-E2322C6B7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1" y="1691322"/>
            <a:ext cx="5822441" cy="30273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26B3B3A-F112-4F27-9E22-4237497A5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3830613"/>
            <a:ext cx="5429250" cy="302738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A3785AB-BC32-4228-A4EC-49902DF0ABFA}"/>
              </a:ext>
            </a:extLst>
          </p:cNvPr>
          <p:cNvSpPr/>
          <p:nvPr/>
        </p:nvSpPr>
        <p:spPr>
          <a:xfrm flipH="1">
            <a:off x="964692" y="1028541"/>
            <a:ext cx="45719" cy="59055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59730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D16F8-C4DF-4042-B10E-C22EE4B94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" y="365760"/>
            <a:ext cx="9401175" cy="1325562"/>
          </a:xfrm>
        </p:spPr>
        <p:txBody>
          <a:bodyPr/>
          <a:lstStyle/>
          <a:p>
            <a:pPr algn="ctr"/>
            <a:r>
              <a:rPr lang="en-IN" dirty="0"/>
              <a:t>Actual vs Predicted </a:t>
            </a:r>
            <a:br>
              <a:rPr lang="en-IN" dirty="0"/>
            </a:br>
            <a:r>
              <a:rPr lang="en-IN" dirty="0"/>
              <a:t>(In-Sample)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D25727-C9B7-42AD-8E07-3715B960E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1691322"/>
            <a:ext cx="9572625" cy="5146380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EBD76A8-A57D-4DFC-B796-6EF55F740F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119981"/>
              </p:ext>
            </p:extLst>
          </p:nvPr>
        </p:nvGraphicFramePr>
        <p:xfrm>
          <a:off x="8915401" y="95450"/>
          <a:ext cx="2343150" cy="159587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27531">
                  <a:extLst>
                    <a:ext uri="{9D8B030D-6E8A-4147-A177-3AD203B41FA5}">
                      <a16:colId xmlns:a16="http://schemas.microsoft.com/office/drawing/2014/main" val="3370092590"/>
                    </a:ext>
                  </a:extLst>
                </a:gridCol>
                <a:gridCol w="1215619">
                  <a:extLst>
                    <a:ext uri="{9D8B030D-6E8A-4147-A177-3AD203B41FA5}">
                      <a16:colId xmlns:a16="http://schemas.microsoft.com/office/drawing/2014/main" val="3042261175"/>
                    </a:ext>
                  </a:extLst>
                </a:gridCol>
              </a:tblGrid>
              <a:tr h="39896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Residual Analysis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055110"/>
                  </a:ext>
                </a:extLst>
              </a:tr>
              <a:tr h="398968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MSE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14491.18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72024878"/>
                  </a:ext>
                </a:extLst>
              </a:tr>
              <a:tr h="398968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RMSE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120.38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78670593"/>
                  </a:ext>
                </a:extLst>
              </a:tr>
              <a:tr h="398968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MAPE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6.28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93440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2698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716B9-82E3-4BB6-92D2-B3A473547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365B4-E251-49BE-AC11-1AA8C9C5D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effectLst/>
              </a:rPr>
              <a:t>An econometric model specifies the </a:t>
            </a:r>
            <a:r>
              <a:rPr lang="en-US" b="0" i="0" strike="noStrike" dirty="0">
                <a:effectLst/>
              </a:rPr>
              <a:t>statistical</a:t>
            </a:r>
            <a:r>
              <a:rPr lang="en-US" b="0" i="0" dirty="0">
                <a:effectLst/>
              </a:rPr>
              <a:t> relationship that is believed to hold between the various economic quantities pertaining to a particular economic phenomenon.</a:t>
            </a:r>
          </a:p>
          <a:p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A83D51-0068-4535-95C2-DA0D6B6A21F7}"/>
              </a:ext>
            </a:extLst>
          </p:cNvPr>
          <p:cNvSpPr/>
          <p:nvPr/>
        </p:nvSpPr>
        <p:spPr>
          <a:xfrm flipH="1">
            <a:off x="992506" y="1028541"/>
            <a:ext cx="45719" cy="59055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05443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31180-DA84-41DC-BCAF-A8743DC2F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" y="365760"/>
            <a:ext cx="9601201" cy="1325562"/>
          </a:xfrm>
        </p:spPr>
        <p:txBody>
          <a:bodyPr/>
          <a:lstStyle/>
          <a:p>
            <a:pPr algn="ctr"/>
            <a:r>
              <a:rPr lang="en-IN" dirty="0"/>
              <a:t>Actual vs Predicted </a:t>
            </a:r>
            <a:br>
              <a:rPr lang="en-IN" dirty="0"/>
            </a:br>
            <a:r>
              <a:rPr lang="en-IN" dirty="0"/>
              <a:t>(Out of Sample)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A02183-9D5F-4A3E-82A7-48F9D7E629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49" y="1691322"/>
            <a:ext cx="9601201" cy="5149214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CBD9E23-0FE1-43BA-86FF-5CA4A51789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232696"/>
              </p:ext>
            </p:extLst>
          </p:nvPr>
        </p:nvGraphicFramePr>
        <p:xfrm>
          <a:off x="8896350" y="83344"/>
          <a:ext cx="2359026" cy="16079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79513">
                  <a:extLst>
                    <a:ext uri="{9D8B030D-6E8A-4147-A177-3AD203B41FA5}">
                      <a16:colId xmlns:a16="http://schemas.microsoft.com/office/drawing/2014/main" val="216471230"/>
                    </a:ext>
                  </a:extLst>
                </a:gridCol>
                <a:gridCol w="1179513">
                  <a:extLst>
                    <a:ext uri="{9D8B030D-6E8A-4147-A177-3AD203B41FA5}">
                      <a16:colId xmlns:a16="http://schemas.microsoft.com/office/drawing/2014/main" val="3799344821"/>
                    </a:ext>
                  </a:extLst>
                </a:gridCol>
              </a:tblGrid>
              <a:tr h="40199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Residual Analysis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1338912"/>
                  </a:ext>
                </a:extLst>
              </a:tr>
              <a:tr h="401995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MSE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27832.86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06650438"/>
                  </a:ext>
                </a:extLst>
              </a:tr>
              <a:tr h="401995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RMSE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120.38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11441807"/>
                  </a:ext>
                </a:extLst>
              </a:tr>
              <a:tr h="401995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MAPE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6.02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76176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04370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20B7B-34F6-4AEB-9CFE-B20EBC45F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Scenario Analysis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DBBB5C6-E6E2-4310-870D-A59A96AA2E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9648873"/>
              </p:ext>
            </p:extLst>
          </p:nvPr>
        </p:nvGraphicFramePr>
        <p:xfrm>
          <a:off x="1343025" y="1691323"/>
          <a:ext cx="8667751" cy="50619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722612">
                  <a:extLst>
                    <a:ext uri="{9D8B030D-6E8A-4147-A177-3AD203B41FA5}">
                      <a16:colId xmlns:a16="http://schemas.microsoft.com/office/drawing/2014/main" val="2282548519"/>
                    </a:ext>
                  </a:extLst>
                </a:gridCol>
                <a:gridCol w="1968701">
                  <a:extLst>
                    <a:ext uri="{9D8B030D-6E8A-4147-A177-3AD203B41FA5}">
                      <a16:colId xmlns:a16="http://schemas.microsoft.com/office/drawing/2014/main" val="3529031893"/>
                    </a:ext>
                  </a:extLst>
                </a:gridCol>
                <a:gridCol w="1941358">
                  <a:extLst>
                    <a:ext uri="{9D8B030D-6E8A-4147-A177-3AD203B41FA5}">
                      <a16:colId xmlns:a16="http://schemas.microsoft.com/office/drawing/2014/main" val="3910984753"/>
                    </a:ext>
                  </a:extLst>
                </a:gridCol>
                <a:gridCol w="3035080">
                  <a:extLst>
                    <a:ext uri="{9D8B030D-6E8A-4147-A177-3AD203B41FA5}">
                      <a16:colId xmlns:a16="http://schemas.microsoft.com/office/drawing/2014/main" val="3595756031"/>
                    </a:ext>
                  </a:extLst>
                </a:gridCol>
              </a:tblGrid>
              <a:tr h="33746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Portfolio Value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6306039"/>
                  </a:ext>
                </a:extLst>
              </a:tr>
              <a:tr h="33746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Quarter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Baseline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Adverse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Severely Adverse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648994"/>
                  </a:ext>
                </a:extLst>
              </a:tr>
              <a:tr h="33746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Q1 2018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2,415.34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₹ 2,481.22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₹ 1,435.30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93636615"/>
                  </a:ext>
                </a:extLst>
              </a:tr>
              <a:tr h="33746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Q2 2018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2,355.25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2,204.38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1,203.11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67231412"/>
                  </a:ext>
                </a:extLst>
              </a:tr>
              <a:tr h="33746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Q3 2018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2,335.04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₹ 2,058.96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1,070.06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79244220"/>
                  </a:ext>
                </a:extLst>
              </a:tr>
              <a:tr h="33746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Q4 2018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2,323.47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₹ 1,932.14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976.24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17061655"/>
                  </a:ext>
                </a:extLst>
              </a:tr>
              <a:tr h="33746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Q1 2019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₹ 2,312.47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1,829.27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₹ 898.69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9695516"/>
                  </a:ext>
                </a:extLst>
              </a:tr>
              <a:tr h="33746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Q2 2019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2,294.55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1,807.16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₹ 877.70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20050814"/>
                  </a:ext>
                </a:extLst>
              </a:tr>
              <a:tr h="33746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Q3 2019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2,284.71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1,823.52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₹ 884.81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50011659"/>
                  </a:ext>
                </a:extLst>
              </a:tr>
              <a:tr h="33746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Q4 2019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2,275.34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1,855.86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₹ 925.34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55109457"/>
                  </a:ext>
                </a:extLst>
              </a:tr>
              <a:tr h="33746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Q1 2020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2,216.09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1,855.86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₹ 970.25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75686195"/>
                  </a:ext>
                </a:extLst>
              </a:tr>
              <a:tr h="33746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Q2 2020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2,236.99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1,932.43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₹ 1,038.17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10365134"/>
                  </a:ext>
                </a:extLst>
              </a:tr>
              <a:tr h="33746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Q3 2020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2,215.48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1,977.15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₹ 1,107.90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28786290"/>
                  </a:ext>
                </a:extLst>
              </a:tr>
              <a:tr h="33746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Q4 2020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2,229.19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2,023.76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₹ 1,199.92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33125208"/>
                  </a:ext>
                </a:extLst>
              </a:tr>
              <a:tr h="33746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Q1 2021</a:t>
                      </a:r>
                      <a:endParaRPr lang="en-IN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2,249.75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>
                          <a:solidFill>
                            <a:schemeClr val="tx1"/>
                          </a:solidFill>
                          <a:effectLst/>
                        </a:rPr>
                        <a:t>₹ 2,123.19</a:t>
                      </a:r>
                      <a:endParaRPr lang="en-IN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₹ 1,325.85</a:t>
                      </a:r>
                      <a:endParaRPr lang="en-IN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85039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52422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353BD-434F-4561-9D4D-A5B61134C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Capital Requirement Calculation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758AC-7E97-42FD-B012-9CC51CD54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000" dirty="0"/>
              <a:t>Base value = </a:t>
            </a:r>
            <a:r>
              <a:rPr lang="en-IN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N" sz="2000" b="0" i="0" u="none" strike="noStrike" dirty="0">
                <a:effectLst/>
                <a:latin typeface="Calibri" panose="020F0502020204030204" pitchFamily="34" charset="0"/>
              </a:rPr>
              <a:t>2,733.48 </a:t>
            </a:r>
            <a:endParaRPr lang="en-IN" sz="2000" dirty="0"/>
          </a:p>
          <a:p>
            <a:r>
              <a:rPr lang="en-IN" sz="2000" dirty="0"/>
              <a:t>CRP = (0.5*(bas_value-2216.089)+0.35*(bas_value-1855.857)+0.15*(bas_value-970.2475))*0.2</a:t>
            </a:r>
          </a:p>
          <a:p>
            <a:r>
              <a:rPr lang="en-IN" sz="2000" dirty="0"/>
              <a:t>CRP =</a:t>
            </a:r>
            <a:r>
              <a:rPr lang="en-IN" sz="1800" b="0" i="0" u="none" strike="noStrike" dirty="0">
                <a:effectLst/>
                <a:latin typeface="Century Schoolbook" panose="02040604050505020304" pitchFamily="18" charset="0"/>
              </a:rPr>
              <a:t> 166.07</a:t>
            </a:r>
          </a:p>
          <a:p>
            <a:r>
              <a:rPr lang="en-IN" dirty="0">
                <a:latin typeface="Century Schoolbook" panose="02040604050505020304" pitchFamily="18" charset="0"/>
              </a:rPr>
              <a:t>Therefore, </a:t>
            </a:r>
            <a:r>
              <a:rPr lang="en-US" dirty="0">
                <a:latin typeface="Century Schoolbook" panose="02040604050505020304" pitchFamily="18" charset="0"/>
              </a:rPr>
              <a:t>the capital requirement of portfolio is 166.07</a:t>
            </a:r>
            <a:r>
              <a:rPr lang="en-IN" sz="1800" b="0" i="0" u="none" strike="noStrike" dirty="0">
                <a:effectLst/>
                <a:latin typeface="Century Schoolbook" panose="02040604050505020304" pitchFamily="18" charset="0"/>
              </a:rPr>
              <a:t> </a:t>
            </a:r>
            <a:endParaRPr lang="en-IN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B6B72A-1F25-4867-84FC-7B05FAE50D49}"/>
              </a:ext>
            </a:extLst>
          </p:cNvPr>
          <p:cNvSpPr/>
          <p:nvPr/>
        </p:nvSpPr>
        <p:spPr>
          <a:xfrm flipH="1">
            <a:off x="992506" y="1028541"/>
            <a:ext cx="45719" cy="59055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80401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DB865-80CB-4213-B846-F53027FDD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142875"/>
            <a:ext cx="9692640" cy="6553199"/>
          </a:xfrm>
        </p:spPr>
        <p:txBody>
          <a:bodyPr anchor="ctr">
            <a:normAutofit/>
          </a:bodyPr>
          <a:lstStyle/>
          <a:p>
            <a:pPr algn="ctr"/>
            <a:r>
              <a:rPr lang="en-IN" sz="8000" dirty="0"/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3123346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3CA3C-7DA6-48D7-B656-FA54522B7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Packages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B36C0-7D86-4D99-9F77-9248D5AEC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r>
              <a:rPr lang="en-IN" dirty="0" err="1"/>
              <a:t>dplyr</a:t>
            </a:r>
            <a:endParaRPr lang="en-IN" dirty="0"/>
          </a:p>
          <a:p>
            <a:r>
              <a:rPr lang="en-IN" dirty="0" err="1"/>
              <a:t>tidyverse</a:t>
            </a:r>
            <a:endParaRPr lang="en-IN" dirty="0"/>
          </a:p>
          <a:p>
            <a:r>
              <a:rPr lang="en-IN" dirty="0"/>
              <a:t> </a:t>
            </a:r>
            <a:r>
              <a:rPr lang="en-IN" dirty="0" err="1"/>
              <a:t>readxl</a:t>
            </a:r>
            <a:endParaRPr lang="en-IN" dirty="0"/>
          </a:p>
          <a:p>
            <a:r>
              <a:rPr lang="en-IN" dirty="0"/>
              <a:t> ggplot2</a:t>
            </a:r>
          </a:p>
          <a:p>
            <a:r>
              <a:rPr lang="en-IN" dirty="0"/>
              <a:t> zoo</a:t>
            </a:r>
          </a:p>
          <a:p>
            <a:r>
              <a:rPr lang="en-IN" dirty="0"/>
              <a:t> </a:t>
            </a:r>
            <a:r>
              <a:rPr lang="en-IN" dirty="0" err="1"/>
              <a:t>imputeTS</a:t>
            </a:r>
            <a:endParaRPr lang="en-IN" dirty="0"/>
          </a:p>
          <a:p>
            <a:r>
              <a:rPr lang="en-IN" dirty="0"/>
              <a:t> </a:t>
            </a:r>
            <a:r>
              <a:rPr lang="en-IN" dirty="0" err="1"/>
              <a:t>caTools</a:t>
            </a:r>
            <a:endParaRPr lang="en-IN" dirty="0"/>
          </a:p>
          <a:p>
            <a:r>
              <a:rPr lang="en-IN" dirty="0"/>
              <a:t> car</a:t>
            </a:r>
          </a:p>
          <a:p>
            <a:r>
              <a:rPr lang="en-IN" dirty="0"/>
              <a:t> </a:t>
            </a:r>
            <a:r>
              <a:rPr lang="en-IN" dirty="0" err="1"/>
              <a:t>corrplot</a:t>
            </a:r>
            <a:endParaRPr lang="en-IN" dirty="0"/>
          </a:p>
          <a:p>
            <a:r>
              <a:rPr lang="en-IN" dirty="0"/>
              <a:t> </a:t>
            </a:r>
            <a:r>
              <a:rPr lang="en-IN" dirty="0" err="1"/>
              <a:t>lmtest</a:t>
            </a:r>
            <a:endParaRPr lang="en-IN" dirty="0"/>
          </a:p>
          <a:p>
            <a:r>
              <a:rPr lang="en-IN" dirty="0"/>
              <a:t> </a:t>
            </a:r>
            <a:r>
              <a:rPr lang="en-IN" dirty="0" err="1"/>
              <a:t>tseries</a:t>
            </a:r>
            <a:endParaRPr lang="en-IN" dirty="0"/>
          </a:p>
          <a:p>
            <a:r>
              <a:rPr lang="en-IN" dirty="0"/>
              <a:t> </a:t>
            </a:r>
            <a:r>
              <a:rPr lang="en-IN" dirty="0" err="1"/>
              <a:t>quantmod</a:t>
            </a:r>
            <a:endParaRPr lang="en-IN" dirty="0"/>
          </a:p>
          <a:p>
            <a:r>
              <a:rPr lang="en-IN" dirty="0"/>
              <a:t> scales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BBB45A-2818-4E6C-B817-54953F1CE603}"/>
              </a:ext>
            </a:extLst>
          </p:cNvPr>
          <p:cNvSpPr/>
          <p:nvPr/>
        </p:nvSpPr>
        <p:spPr>
          <a:xfrm flipH="1">
            <a:off x="992506" y="1028541"/>
            <a:ext cx="45719" cy="59055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966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AFD78F1-448D-4135-B310-1052291917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5598672"/>
              </p:ext>
            </p:extLst>
          </p:nvPr>
        </p:nvGraphicFramePr>
        <p:xfrm>
          <a:off x="1798637" y="1253331"/>
          <a:ext cx="859472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itle 1">
            <a:extLst>
              <a:ext uri="{FF2B5EF4-FFF2-40B4-BE49-F238E27FC236}">
                <a16:creationId xmlns:a16="http://schemas.microsoft.com/office/drawing/2014/main" id="{84D3FB1F-73EB-47D2-A963-05EB09664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/>
          <a:lstStyle/>
          <a:p>
            <a:r>
              <a:rPr lang="en-IN" dirty="0"/>
              <a:t>Initial Steps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A25A189-F515-4F2D-BE47-0871A6FD694E}"/>
              </a:ext>
            </a:extLst>
          </p:cNvPr>
          <p:cNvSpPr/>
          <p:nvPr/>
        </p:nvSpPr>
        <p:spPr>
          <a:xfrm flipH="1">
            <a:off x="970630" y="958056"/>
            <a:ext cx="45719" cy="59055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6211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36D971E-91C5-404D-8152-A24C470065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236D971E-91C5-404D-8152-A24C470065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236D971E-91C5-404D-8152-A24C470065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3C9775-C357-4B61-81DA-F09025597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EA3C9775-C357-4B61-81DA-F09025597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EA3C9775-C357-4B61-81DA-F09025597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D306F4-7F69-4A0F-9277-FB8D58BA53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62D306F4-7F69-4A0F-9277-FB8D58BA53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62D306F4-7F69-4A0F-9277-FB8D58BA53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E68DE0-3185-4999-9E11-E533E7DA5C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14E68DE0-3185-4999-9E11-E533E7DA5C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14E68DE0-3185-4999-9E11-E533E7DA5C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92BC64-BA76-4732-BC02-B41A312CF4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F092BC64-BA76-4732-BC02-B41A312CF4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F092BC64-BA76-4732-BC02-B41A312CF4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1BC56CB-28EC-4713-8B2F-8233315875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896431"/>
            <a:ext cx="5483656" cy="2621289"/>
          </a:xfr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1750E5F8-8A74-42FD-BD37-A7777310F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656" y="3771443"/>
            <a:ext cx="5806127" cy="3086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450F7A2-F5B1-4162-BC35-5CA66670C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649695"/>
            <a:ext cx="9692640" cy="936410"/>
          </a:xfrm>
        </p:spPr>
        <p:txBody>
          <a:bodyPr/>
          <a:lstStyle/>
          <a:p>
            <a:r>
              <a:rPr lang="en-IN" dirty="0" err="1"/>
              <a:t>Orignal</a:t>
            </a:r>
            <a:r>
              <a:rPr lang="en-IN" dirty="0"/>
              <a:t> Data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F90E22-F9C5-46C4-8C62-57F2898B366A}"/>
              </a:ext>
            </a:extLst>
          </p:cNvPr>
          <p:cNvSpPr/>
          <p:nvPr/>
        </p:nvSpPr>
        <p:spPr>
          <a:xfrm flipH="1">
            <a:off x="991895" y="822625"/>
            <a:ext cx="45719" cy="59055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759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BC5D7-E886-47EC-A8DD-7DDD82DBF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Cleaned Data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72E97A3-440C-4BB4-A9ED-259BC0B05A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43870" y="3789819"/>
            <a:ext cx="5816447" cy="308998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6E37AB-EC4F-4FE0-95C6-12A3035727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70211"/>
            <a:ext cx="5443870" cy="289205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7856B03-68F1-4FEB-A07F-5145B5C651FB}"/>
              </a:ext>
            </a:extLst>
          </p:cNvPr>
          <p:cNvSpPr/>
          <p:nvPr/>
        </p:nvSpPr>
        <p:spPr>
          <a:xfrm flipH="1">
            <a:off x="959997" y="1028541"/>
            <a:ext cx="45719" cy="59055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4351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9FEC9-408F-4B36-BF06-D61CB19BE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106326"/>
            <a:ext cx="9692640" cy="6592186"/>
          </a:xfrm>
        </p:spPr>
        <p:txBody>
          <a:bodyPr anchor="ctr"/>
          <a:lstStyle/>
          <a:p>
            <a:pPr algn="ctr"/>
            <a:r>
              <a:rPr lang="en-IN" dirty="0"/>
              <a:t>Correlation Analysis Using Graphs </a:t>
            </a:r>
          </a:p>
        </p:txBody>
      </p:sp>
    </p:spTree>
    <p:extLst>
      <p:ext uri="{BB962C8B-B14F-4D97-AF65-F5344CB8AC3E}">
        <p14:creationId xmlns:p14="http://schemas.microsoft.com/office/powerpoint/2010/main" val="2778666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806AA0-5E89-472D-BD4B-AA8DA0D48D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1857" y="276447"/>
            <a:ext cx="7272670" cy="6301076"/>
          </a:xfrm>
        </p:spPr>
      </p:pic>
    </p:spTree>
    <p:extLst>
      <p:ext uri="{BB962C8B-B14F-4D97-AF65-F5344CB8AC3E}">
        <p14:creationId xmlns:p14="http://schemas.microsoft.com/office/powerpoint/2010/main" val="1162503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E29067-E07A-4336-97AC-E9D78CCE81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69719" y="159488"/>
            <a:ext cx="7276946" cy="6539024"/>
          </a:xfrm>
        </p:spPr>
      </p:pic>
    </p:spTree>
    <p:extLst>
      <p:ext uri="{BB962C8B-B14F-4D97-AF65-F5344CB8AC3E}">
        <p14:creationId xmlns:p14="http://schemas.microsoft.com/office/powerpoint/2010/main" val="930944732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B4B30"/>
      </a:accent2>
      <a:accent3>
        <a:srgbClr val="B5AE53"/>
      </a:accent3>
      <a:accent4>
        <a:srgbClr val="6F6A7A"/>
      </a:accent4>
      <a:accent5>
        <a:srgbClr val="E8B54D"/>
      </a:accent5>
      <a:accent6>
        <a:srgbClr val="8A7952"/>
      </a:accent6>
      <a:hlink>
        <a:srgbClr val="9F9F0B"/>
      </a:hlink>
      <a:folHlink>
        <a:srgbClr val="B2B2B2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3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866257B-E5CE-4C43-9210-F2DE76BE10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1484</TotalTime>
  <Words>584</Words>
  <Application>Microsoft Office PowerPoint</Application>
  <PresentationFormat>Widescreen</PresentationFormat>
  <Paragraphs>176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Cambria Math</vt:lpstr>
      <vt:lpstr>Century Schoolbook</vt:lpstr>
      <vt:lpstr>Wingdings 2</vt:lpstr>
      <vt:lpstr>View</vt:lpstr>
      <vt:lpstr>Quantitative Modeling (R)</vt:lpstr>
      <vt:lpstr>Introduction</vt:lpstr>
      <vt:lpstr>Packages </vt:lpstr>
      <vt:lpstr>Initial Steps </vt:lpstr>
      <vt:lpstr>Orignal Data</vt:lpstr>
      <vt:lpstr>Cleaned Data</vt:lpstr>
      <vt:lpstr>Correlation Analysis Using Graphs </vt:lpstr>
      <vt:lpstr>PowerPoint Presentation</vt:lpstr>
      <vt:lpstr>PowerPoint Presentation</vt:lpstr>
      <vt:lpstr>PowerPoint Presentation</vt:lpstr>
      <vt:lpstr>Correlation Test </vt:lpstr>
      <vt:lpstr>Model 1 </vt:lpstr>
      <vt:lpstr>Multi-collinearity Matrix </vt:lpstr>
      <vt:lpstr>Multi-collinearity Plot</vt:lpstr>
      <vt:lpstr>Model Iteration </vt:lpstr>
      <vt:lpstr>Model Iteration</vt:lpstr>
      <vt:lpstr>Quantitative Tests </vt:lpstr>
      <vt:lpstr>Qualitative Test </vt:lpstr>
      <vt:lpstr>Actual vs Predicted  (In-Sample) </vt:lpstr>
      <vt:lpstr>Actual vs Predicted  (Out of Sample) </vt:lpstr>
      <vt:lpstr>Scenario Analysis</vt:lpstr>
      <vt:lpstr>Capital Requirement Calculation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Quantitative Modeling (R)</dc:title>
  <dc:creator>Dhruvi Dattani</dc:creator>
  <cp:lastModifiedBy>Dhruvi Dattani</cp:lastModifiedBy>
  <cp:revision>1</cp:revision>
  <dcterms:created xsi:type="dcterms:W3CDTF">2021-10-11T14:41:27Z</dcterms:created>
  <dcterms:modified xsi:type="dcterms:W3CDTF">2021-10-12T15:26:20Z</dcterms:modified>
</cp:coreProperties>
</file>