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Nunito SemiBold"/>
      <p:regular r:id="rId25"/>
      <p:bold r:id="rId26"/>
      <p:italic r:id="rId27"/>
      <p:boldItalic r:id="rId28"/>
    </p:embeddedFont>
    <p:embeddedFont>
      <p:font typeface="Roboto"/>
      <p:regular r:id="rId29"/>
      <p:bold r:id="rId30"/>
      <p:italic r:id="rId31"/>
      <p:boldItalic r:id="rId32"/>
    </p:embeddedFont>
    <p:embeddedFont>
      <p:font typeface="Inconsolata"/>
      <p:regular r:id="rId33"/>
      <p:bold r:id="rId34"/>
    </p:embeddedFont>
    <p:embeddedFont>
      <p:font typeface="PT Sans Narrow"/>
      <p:regular r:id="rId35"/>
      <p:bold r:id="rId36"/>
    </p:embeddedFont>
    <p:embeddedFont>
      <p:font typeface="Maven Pro"/>
      <p:regular r:id="rId37"/>
      <p:bold r:id="rId38"/>
    </p:embeddedFont>
    <p:embeddedFont>
      <p:font typeface="Open Sans Medium"/>
      <p:regular r:id="rId39"/>
      <p:bold r:id="rId40"/>
      <p:italic r:id="rId41"/>
      <p:boldItalic r:id="rId42"/>
    </p:embeddedFont>
    <p:embeddedFont>
      <p:font typeface="Nunito Ligh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Medium-bold.fntdata"/><Relationship Id="rId42" Type="http://schemas.openxmlformats.org/officeDocument/2006/relationships/font" Target="fonts/OpenSansMedium-boldItalic.fntdata"/><Relationship Id="rId41" Type="http://schemas.openxmlformats.org/officeDocument/2006/relationships/font" Target="fonts/OpenSansMedium-italic.fntdata"/><Relationship Id="rId44" Type="http://schemas.openxmlformats.org/officeDocument/2006/relationships/font" Target="fonts/NunitoLight-bold.fntdata"/><Relationship Id="rId43" Type="http://schemas.openxmlformats.org/officeDocument/2006/relationships/font" Target="fonts/NunitoLight-regular.fntdata"/><Relationship Id="rId46" Type="http://schemas.openxmlformats.org/officeDocument/2006/relationships/font" Target="fonts/NunitoLight-boldItalic.fntdata"/><Relationship Id="rId45" Type="http://schemas.openxmlformats.org/officeDocument/2006/relationships/font" Target="fonts/Nuni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33" Type="http://schemas.openxmlformats.org/officeDocument/2006/relationships/font" Target="fonts/Inconsolata-regular.fntdata"/><Relationship Id="rId32" Type="http://schemas.openxmlformats.org/officeDocument/2006/relationships/font" Target="fonts/Roboto-boldItalic.fntdata"/><Relationship Id="rId35" Type="http://schemas.openxmlformats.org/officeDocument/2006/relationships/font" Target="fonts/PTSansNarrow-regular.fntdata"/><Relationship Id="rId34" Type="http://schemas.openxmlformats.org/officeDocument/2006/relationships/font" Target="fonts/Inconsolata-bold.fntdata"/><Relationship Id="rId37" Type="http://schemas.openxmlformats.org/officeDocument/2006/relationships/font" Target="fonts/MavenPro-regular.fntdata"/><Relationship Id="rId36" Type="http://schemas.openxmlformats.org/officeDocument/2006/relationships/font" Target="fonts/PTSansNarrow-bold.fntdata"/><Relationship Id="rId39" Type="http://schemas.openxmlformats.org/officeDocument/2006/relationships/font" Target="fonts/OpenSansMedium-regular.fntdata"/><Relationship Id="rId38" Type="http://schemas.openxmlformats.org/officeDocument/2006/relationships/font" Target="fonts/MavenPr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NunitoSemiBold-bold.fntdata"/><Relationship Id="rId25" Type="http://schemas.openxmlformats.org/officeDocument/2006/relationships/font" Target="fonts/NunitoSemiBold-regular.fntdata"/><Relationship Id="rId28" Type="http://schemas.openxmlformats.org/officeDocument/2006/relationships/font" Target="fonts/NunitoSemiBold-boldItalic.fntdata"/><Relationship Id="rId27" Type="http://schemas.openxmlformats.org/officeDocument/2006/relationships/font" Target="fonts/NunitoSemiBold-italic.fntdata"/><Relationship Id="rId29" Type="http://schemas.openxmlformats.org/officeDocument/2006/relationships/font" Target="fonts/Roboto-regular.fnt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b6ded00e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b6ded00e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b6ded00ed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b6ded00ed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b73e31c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0b73e31c5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b73e31c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0b73e31c5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b73e31c5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0b73e31c57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b73e31c5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0b73e31c57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b73e31c5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0b73e31c57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b73e31c5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10b73e31c57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a6bb2072b_1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a6bb2072b_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b8828ebcc_0_2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0b8828ebcc_0_2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b8828eb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b8828eb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a6bb2072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a6bb2072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b6ded00ed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b6ded00ed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a6bb2072b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a6bb2072b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b6ded00ed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b6ded00ed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b6ded00e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b6ded00e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b6ded00e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b6ded00e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b6ded00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b6ded00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3650" y="14001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Calculus Project</a:t>
            </a:r>
            <a:endParaRPr/>
          </a:p>
        </p:txBody>
      </p:sp>
      <p:sp>
        <p:nvSpPr>
          <p:cNvPr id="67" name="Google Shape;67;p13"/>
          <p:cNvSpPr txBox="1"/>
          <p:nvPr>
            <p:ph idx="1" type="subTitle"/>
          </p:nvPr>
        </p:nvSpPr>
        <p:spPr>
          <a:xfrm>
            <a:off x="2697350" y="2774175"/>
            <a:ext cx="3546000" cy="15942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t>Indrayani Bhatawdekar (07)</a:t>
            </a:r>
            <a:endParaRPr/>
          </a:p>
          <a:p>
            <a:pPr indent="0" lvl="0" marL="0" rtl="0" algn="ctr">
              <a:spcBef>
                <a:spcPts val="0"/>
              </a:spcBef>
              <a:spcAft>
                <a:spcPts val="0"/>
              </a:spcAft>
              <a:buNone/>
            </a:pPr>
            <a:r>
              <a:rPr lang="en"/>
              <a:t>Simran Bhurji (08)</a:t>
            </a:r>
            <a:endParaRPr/>
          </a:p>
          <a:p>
            <a:pPr indent="0" lvl="0" marL="0" rtl="0" algn="ctr">
              <a:spcBef>
                <a:spcPts val="0"/>
              </a:spcBef>
              <a:spcAft>
                <a:spcPts val="0"/>
              </a:spcAft>
              <a:buNone/>
            </a:pPr>
            <a:r>
              <a:rPr lang="en"/>
              <a:t>Devyani Chaudhari (09)</a:t>
            </a:r>
            <a:endParaRPr/>
          </a:p>
          <a:p>
            <a:pPr indent="0" lvl="0" marL="0" rtl="0" algn="ctr">
              <a:spcBef>
                <a:spcPts val="0"/>
              </a:spcBef>
              <a:spcAft>
                <a:spcPts val="0"/>
              </a:spcAft>
              <a:buNone/>
            </a:pPr>
            <a:r>
              <a:rPr lang="en"/>
              <a:t>Ganesh Chaudhary (10)</a:t>
            </a:r>
            <a:endParaRPr/>
          </a:p>
          <a:p>
            <a:pPr indent="0" lvl="0" marL="0" rtl="0" algn="ctr">
              <a:spcBef>
                <a:spcPts val="0"/>
              </a:spcBef>
              <a:spcAft>
                <a:spcPts val="0"/>
              </a:spcAft>
              <a:buNone/>
            </a:pPr>
            <a:r>
              <a:rPr lang="en"/>
              <a:t>Nimitt Chauhan (11)</a:t>
            </a:r>
            <a:endParaRPr/>
          </a:p>
          <a:p>
            <a:pPr indent="0" lvl="0" marL="0" rtl="0" algn="ctr">
              <a:spcBef>
                <a:spcPts val="0"/>
              </a:spcBef>
              <a:spcAft>
                <a:spcPts val="0"/>
              </a:spcAft>
              <a:buNone/>
            </a:pPr>
            <a:r>
              <a:rPr lang="en"/>
              <a:t>Gurleen Chilotre (12)</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Calculations in rendering objects </a:t>
            </a:r>
            <a:endParaRPr/>
          </a:p>
        </p:txBody>
      </p:sp>
      <p:sp>
        <p:nvSpPr>
          <p:cNvPr id="120" name="Google Shape;120;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200"/>
              <a:t>T</a:t>
            </a:r>
            <a:r>
              <a:rPr lang="en" sz="1200"/>
              <a:t>o know how much light arrives at point zero, we must sum up all the incoming light rays. Kajiya’s rendering equation is the most fundamental equation and describes the process for the integral. Some example which include the algorithm is path tracing, photo mapping and bidirectional path tracing. </a:t>
            </a:r>
            <a:endParaRPr sz="1200"/>
          </a:p>
          <a:p>
            <a:pPr indent="0" lvl="0" marL="0" rtl="0" algn="just">
              <a:spcBef>
                <a:spcPts val="1200"/>
              </a:spcBef>
              <a:spcAft>
                <a:spcPts val="1200"/>
              </a:spcAft>
              <a:buNone/>
            </a:pPr>
            <a:r>
              <a:rPr lang="en" sz="1200"/>
              <a:t>Most current rendering algorithms are stochastic of this integral. Though, there are other non-stochastic rendering methods such as radiosity. It simulates heat transfer between objects and adapt to simulate light transfer and rendering. The main difference between them is how they choose to sample rays of light.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255450" y="6880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rendering equation</a:t>
            </a:r>
            <a:endParaRPr/>
          </a:p>
        </p:txBody>
      </p:sp>
      <p:sp>
        <p:nvSpPr>
          <p:cNvPr id="126" name="Google Shape;126;p23"/>
          <p:cNvSpPr txBox="1"/>
          <p:nvPr>
            <p:ph idx="2" type="body"/>
          </p:nvPr>
        </p:nvSpPr>
        <p:spPr>
          <a:xfrm>
            <a:off x="493025" y="2715475"/>
            <a:ext cx="3710700" cy="2249400"/>
          </a:xfrm>
          <a:prstGeom prst="rect">
            <a:avLst/>
          </a:prstGeom>
        </p:spPr>
        <p:txBody>
          <a:bodyPr anchorCtr="0" anchor="ctr" bIns="91425" lIns="91425" spcFirstLastPara="1" rIns="91425" wrap="square" tIns="91425">
            <a:normAutofit fontScale="92500" lnSpcReduction="10000"/>
          </a:bodyPr>
          <a:lstStyle/>
          <a:p>
            <a:pPr indent="0" lvl="0" marL="0" rtl="0" algn="just">
              <a:lnSpc>
                <a:spcPct val="100000"/>
              </a:lnSpc>
              <a:spcBef>
                <a:spcPts val="0"/>
              </a:spcBef>
              <a:spcAft>
                <a:spcPts val="0"/>
              </a:spcAft>
              <a:buNone/>
            </a:pPr>
            <a:r>
              <a:rPr lang="en">
                <a:solidFill>
                  <a:srgbClr val="262626"/>
                </a:solidFill>
                <a:latin typeface="Maven Pro"/>
                <a:ea typeface="Maven Pro"/>
                <a:cs typeface="Maven Pro"/>
                <a:sym typeface="Maven Pro"/>
              </a:rPr>
              <a:t>The rending equations contains many parameters: rendering light at a point, absorption, reflection, and refraction. They take the sum of all incoming light rays to compute the light at one given point, and this sum is represented as an integral over hemisphere. It is as follows- </a:t>
            </a:r>
            <a:endParaRPr>
              <a:solidFill>
                <a:srgbClr val="262626"/>
              </a:solidFill>
              <a:latin typeface="Maven Pro"/>
              <a:ea typeface="Maven Pro"/>
              <a:cs typeface="Maven Pro"/>
              <a:sym typeface="Maven Pro"/>
            </a:endParaRPr>
          </a:p>
          <a:p>
            <a:pPr indent="0" lvl="0" marL="0" rtl="0" algn="l">
              <a:lnSpc>
                <a:spcPct val="100000"/>
              </a:lnSpc>
              <a:spcBef>
                <a:spcPts val="0"/>
              </a:spcBef>
              <a:spcAft>
                <a:spcPts val="0"/>
              </a:spcAft>
              <a:buNone/>
            </a:pPr>
            <a:r>
              <a:t/>
            </a:r>
            <a:endParaRPr sz="1100">
              <a:latin typeface="Maven Pro"/>
              <a:ea typeface="Maven Pro"/>
              <a:cs typeface="Maven Pro"/>
              <a:sym typeface="Maven Pro"/>
            </a:endParaRPr>
          </a:p>
        </p:txBody>
      </p:sp>
      <p:pic>
        <p:nvPicPr>
          <p:cNvPr id="127" name="Google Shape;127;p23"/>
          <p:cNvPicPr preferRelativeResize="0"/>
          <p:nvPr/>
        </p:nvPicPr>
        <p:blipFill>
          <a:blip r:embed="rId3">
            <a:alphaModFix/>
          </a:blip>
          <a:stretch>
            <a:fillRect/>
          </a:stretch>
        </p:blipFill>
        <p:spPr>
          <a:xfrm>
            <a:off x="4862951" y="1429825"/>
            <a:ext cx="3905275" cy="181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ctrTitle"/>
          </p:nvPr>
        </p:nvSpPr>
        <p:spPr>
          <a:xfrm>
            <a:off x="698350" y="1421300"/>
            <a:ext cx="7499100" cy="15843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262626"/>
              </a:buClr>
              <a:buSzPts val="3690"/>
              <a:buFont typeface="Century Gothic"/>
              <a:buNone/>
            </a:pPr>
            <a:r>
              <a:rPr lang="en" sz="3459"/>
              <a:t>Camera control in movie making using approximation</a:t>
            </a:r>
            <a:endParaRPr sz="3459"/>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What do we know about approximation?</a:t>
            </a:r>
            <a:endParaRPr/>
          </a:p>
        </p:txBody>
      </p:sp>
      <p:sp>
        <p:nvSpPr>
          <p:cNvPr id="138" name="Google Shape;138;p25"/>
          <p:cNvSpPr txBox="1"/>
          <p:nvPr>
            <p:ph idx="1" type="body"/>
          </p:nvPr>
        </p:nvSpPr>
        <p:spPr>
          <a:xfrm>
            <a:off x="311700" y="1266325"/>
            <a:ext cx="8520600" cy="3302700"/>
          </a:xfrm>
          <a:prstGeom prst="rect">
            <a:avLst/>
          </a:prstGeom>
          <a:noFill/>
          <a:ln>
            <a:noFill/>
          </a:ln>
        </p:spPr>
        <p:txBody>
          <a:bodyPr anchorCtr="0" anchor="t" bIns="34275" lIns="68575" spcFirstLastPara="1" rIns="68575" wrap="square" tIns="34275">
            <a:normAutofit fontScale="92500" lnSpcReduction="10000"/>
          </a:bodyPr>
          <a:lstStyle/>
          <a:p>
            <a:pPr indent="-247332" lvl="0" marL="254000" rtl="0" algn="l">
              <a:spcBef>
                <a:spcPts val="0"/>
              </a:spcBef>
              <a:spcAft>
                <a:spcPts val="0"/>
              </a:spcAft>
              <a:buSzPct val="77777"/>
              <a:buChar char="●"/>
            </a:pPr>
            <a:r>
              <a:rPr b="1" lang="en"/>
              <a:t>Approximation is something which is similar to but not same as something else</a:t>
            </a:r>
            <a:r>
              <a:rPr lang="en"/>
              <a:t>.</a:t>
            </a:r>
            <a:endParaRPr/>
          </a:p>
          <a:p>
            <a:pPr indent="-247332" lvl="0" marL="254000" rtl="0" algn="l">
              <a:spcBef>
                <a:spcPts val="800"/>
              </a:spcBef>
              <a:spcAft>
                <a:spcPts val="0"/>
              </a:spcAft>
              <a:buSzPct val="77777"/>
              <a:buChar char="●"/>
            </a:pPr>
            <a:r>
              <a:rPr lang="en"/>
              <a:t>Approximation is used in many fields like in mathematics, science and also in our day to day life.</a:t>
            </a:r>
            <a:endParaRPr/>
          </a:p>
          <a:p>
            <a:pPr indent="-247332" lvl="0" marL="254000" rtl="0" algn="l">
              <a:spcBef>
                <a:spcPts val="800"/>
              </a:spcBef>
              <a:spcAft>
                <a:spcPts val="0"/>
              </a:spcAft>
              <a:buSzPct val="77777"/>
              <a:buChar char="●"/>
            </a:pPr>
            <a:r>
              <a:rPr lang="en"/>
              <a:t>Approximation theory is one of the parts of mathematics. </a:t>
            </a:r>
            <a:endParaRPr/>
          </a:p>
          <a:p>
            <a:pPr indent="-247332" lvl="0" marL="254000" rtl="0" algn="l">
              <a:spcBef>
                <a:spcPts val="800"/>
              </a:spcBef>
              <a:spcAft>
                <a:spcPts val="0"/>
              </a:spcAft>
              <a:buSzPct val="77777"/>
              <a:buChar char="●"/>
            </a:pPr>
            <a:r>
              <a:rPr lang="en"/>
              <a:t>Approximation is used when it is difficult to find the exact value of any number.</a:t>
            </a:r>
            <a:endParaRPr/>
          </a:p>
          <a:p>
            <a:pPr indent="-247332" lvl="0" marL="254000" rtl="0" algn="l">
              <a:spcBef>
                <a:spcPts val="800"/>
              </a:spcBef>
              <a:spcAft>
                <a:spcPts val="0"/>
              </a:spcAft>
              <a:buSzPct val="77777"/>
              <a:buChar char="●"/>
            </a:pPr>
            <a:r>
              <a:rPr lang="en"/>
              <a:t>It is also used to round off the errors leading to approximation.</a:t>
            </a:r>
            <a:endParaRPr/>
          </a:p>
          <a:p>
            <a:pPr indent="-247332" lvl="0" marL="254000" rtl="0" algn="l">
              <a:spcBef>
                <a:spcPts val="800"/>
              </a:spcBef>
              <a:spcAft>
                <a:spcPts val="0"/>
              </a:spcAft>
              <a:buSzPct val="77777"/>
              <a:buChar char="●"/>
            </a:pPr>
            <a:r>
              <a:rPr lang="en"/>
              <a:t>We use differentiation to find the approximate values of the certain quantities. If there is a very small change in one variable correspond to the other variable then we use the differentiation to find the approximate value.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Calculus in the film industry</a:t>
            </a:r>
            <a:endParaRPr/>
          </a:p>
        </p:txBody>
      </p:sp>
      <p:sp>
        <p:nvSpPr>
          <p:cNvPr id="144" name="Google Shape;144;p26"/>
          <p:cNvSpPr txBox="1"/>
          <p:nvPr>
            <p:ph idx="1" type="body"/>
          </p:nvPr>
        </p:nvSpPr>
        <p:spPr>
          <a:xfrm>
            <a:off x="311700" y="1266325"/>
            <a:ext cx="8520600" cy="3302700"/>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 There are many factors that have to be kept in mind while making a movie.</a:t>
            </a:r>
            <a:endParaRPr/>
          </a:p>
          <a:p>
            <a:pPr indent="-165100" lvl="0" marL="254000" rtl="0" algn="l">
              <a:spcBef>
                <a:spcPts val="800"/>
              </a:spcBef>
              <a:spcAft>
                <a:spcPts val="0"/>
              </a:spcAft>
              <a:buSzPts val="1400"/>
              <a:buNone/>
            </a:pPr>
            <a:r>
              <a:t/>
            </a:r>
            <a:endParaRPr/>
          </a:p>
          <a:p>
            <a:pPr indent="-254000" lvl="0" marL="254000" rtl="0" algn="l">
              <a:spcBef>
                <a:spcPts val="800"/>
              </a:spcBef>
              <a:spcAft>
                <a:spcPts val="0"/>
              </a:spcAft>
              <a:buSzPts val="1400"/>
              <a:buChar char="●"/>
            </a:pPr>
            <a:r>
              <a:rPr lang="en"/>
              <a:t>One such factor is camera control. The person behind the camera has to keep in mind a lot of things such as near distance, far distance, point of focus , relative aperture and focal length.</a:t>
            </a:r>
            <a:endParaRPr/>
          </a:p>
          <a:p>
            <a:pPr indent="-165100" lvl="0" marL="254000" rtl="0" algn="l">
              <a:spcBef>
                <a:spcPts val="800"/>
              </a:spcBef>
              <a:spcAft>
                <a:spcPts val="0"/>
              </a:spcAft>
              <a:buSzPts val="1400"/>
              <a:buNone/>
            </a:pPr>
            <a:r>
              <a:t/>
            </a:r>
            <a:endParaRPr/>
          </a:p>
          <a:p>
            <a:pPr indent="-254000" lvl="0" marL="254000" rtl="0" algn="l">
              <a:spcBef>
                <a:spcPts val="800"/>
              </a:spcBef>
              <a:spcAft>
                <a:spcPts val="0"/>
              </a:spcAft>
              <a:buSzPts val="1400"/>
              <a:buChar char="●"/>
            </a:pPr>
            <a:r>
              <a:rPr lang="en"/>
              <a:t>To make such calculations easy, we use a mathematical tool called approximation.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265500" y="1039675"/>
            <a:ext cx="4045200" cy="16758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64285"/>
              <a:buFont typeface="Century Gothic"/>
              <a:buNone/>
            </a:pPr>
            <a:r>
              <a:rPr lang="en"/>
              <a:t>Some formulas used by cinematographers are:</a:t>
            </a:r>
            <a:endParaRPr/>
          </a:p>
        </p:txBody>
      </p:sp>
      <p:pic>
        <p:nvPicPr>
          <p:cNvPr id="150" name="Google Shape;150;p27"/>
          <p:cNvPicPr preferRelativeResize="0"/>
          <p:nvPr/>
        </p:nvPicPr>
        <p:blipFill rotWithShape="1">
          <a:blip r:embed="rId3">
            <a:alphaModFix/>
          </a:blip>
          <a:srcRect b="0" l="0" r="0" t="0"/>
          <a:stretch/>
        </p:blipFill>
        <p:spPr>
          <a:xfrm>
            <a:off x="4631175" y="2365375"/>
            <a:ext cx="4437550" cy="1146075"/>
          </a:xfrm>
          <a:prstGeom prst="rect">
            <a:avLst/>
          </a:prstGeom>
          <a:noFill/>
          <a:ln>
            <a:noFill/>
          </a:ln>
        </p:spPr>
      </p:pic>
      <p:pic>
        <p:nvPicPr>
          <p:cNvPr id="151" name="Google Shape;151;p27"/>
          <p:cNvPicPr preferRelativeResize="0"/>
          <p:nvPr/>
        </p:nvPicPr>
        <p:blipFill rotWithShape="1">
          <a:blip r:embed="rId4">
            <a:alphaModFix/>
          </a:blip>
          <a:srcRect b="0" l="0" r="0" t="0"/>
          <a:stretch/>
        </p:blipFill>
        <p:spPr>
          <a:xfrm>
            <a:off x="5136706" y="1039670"/>
            <a:ext cx="3557588" cy="94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75000"/>
              <a:buFont typeface="Century Gothic"/>
              <a:buNone/>
            </a:pPr>
            <a:r>
              <a:rPr lang="en"/>
              <a:t>The following quantities can be computed using the formulas:</a:t>
            </a:r>
            <a:endParaRPr/>
          </a:p>
        </p:txBody>
      </p:sp>
      <p:sp>
        <p:nvSpPr>
          <p:cNvPr id="157" name="Google Shape;157;p28"/>
          <p:cNvSpPr txBox="1"/>
          <p:nvPr>
            <p:ph idx="1" type="body"/>
          </p:nvPr>
        </p:nvSpPr>
        <p:spPr>
          <a:xfrm>
            <a:off x="311700" y="1507425"/>
            <a:ext cx="8520600" cy="3302700"/>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i) The Chief's angular rate -- a constant w</a:t>
            </a:r>
            <a:r>
              <a:rPr baseline="-25000" lang="en"/>
              <a:t>c</a:t>
            </a:r>
            <a:r>
              <a:rPr lang="en"/>
              <a:t>t deciradians per second.</a:t>
            </a:r>
            <a:endParaRPr/>
          </a:p>
          <a:p>
            <a:pPr indent="-254000" lvl="0" marL="254000" rtl="0" algn="l">
              <a:spcBef>
                <a:spcPts val="800"/>
              </a:spcBef>
              <a:spcAft>
                <a:spcPts val="0"/>
              </a:spcAft>
              <a:buSzPts val="1400"/>
              <a:buChar char="●"/>
            </a:pPr>
            <a:r>
              <a:rPr lang="en"/>
              <a:t>ii) The Chief's angular position -- w</a:t>
            </a:r>
            <a:r>
              <a:rPr baseline="-25000" lang="en"/>
              <a:t>c</a:t>
            </a:r>
            <a:r>
              <a:rPr lang="en"/>
              <a:t>t deciradians </a:t>
            </a:r>
            <a:endParaRPr/>
          </a:p>
          <a:p>
            <a:pPr indent="-254000" lvl="0" marL="254000" rtl="0" algn="l">
              <a:spcBef>
                <a:spcPts val="800"/>
              </a:spcBef>
              <a:spcAft>
                <a:spcPts val="0"/>
              </a:spcAft>
              <a:buSzPts val="1400"/>
              <a:buChar char="●"/>
            </a:pPr>
            <a:r>
              <a:rPr lang="en"/>
              <a:t>iii) The angular rate of the camera platform</a:t>
            </a:r>
            <a:endParaRPr/>
          </a:p>
          <a:p>
            <a:pPr indent="-254000" lvl="0" marL="254000" rtl="0" algn="l">
              <a:spcBef>
                <a:spcPts val="800"/>
              </a:spcBef>
              <a:spcAft>
                <a:spcPts val="0"/>
              </a:spcAft>
              <a:buSzPts val="1400"/>
              <a:buChar char="●"/>
            </a:pPr>
            <a:r>
              <a:rPr lang="en"/>
              <a:t>iv) The angular position error of the camera platform </a:t>
            </a:r>
            <a:endParaRPr/>
          </a:p>
          <a:p>
            <a:pPr indent="-254000" lvl="0" marL="254000" rtl="0" algn="l">
              <a:spcBef>
                <a:spcPts val="800"/>
              </a:spcBef>
              <a:spcAft>
                <a:spcPts val="0"/>
              </a:spcAft>
              <a:buSzPts val="1400"/>
              <a:buChar char="●"/>
            </a:pPr>
            <a:r>
              <a:rPr lang="en"/>
              <a:t>v) The angular position of the camera -- given by (w</a:t>
            </a:r>
            <a:r>
              <a:rPr baseline="-25000" lang="en"/>
              <a:t>c</a:t>
            </a:r>
            <a:r>
              <a:rPr lang="en"/>
              <a:t>t + the platform angular position error.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75000"/>
              <a:buFont typeface="Century Gothic"/>
              <a:buNone/>
            </a:pPr>
            <a:r>
              <a:rPr lang="en"/>
              <a:t>Reasonable approximation for the solution numerically</a:t>
            </a:r>
            <a:endParaRPr/>
          </a:p>
        </p:txBody>
      </p:sp>
      <p:sp>
        <p:nvSpPr>
          <p:cNvPr id="163" name="Google Shape;163;p29"/>
          <p:cNvSpPr txBox="1"/>
          <p:nvPr>
            <p:ph idx="1" type="body"/>
          </p:nvPr>
        </p:nvSpPr>
        <p:spPr>
          <a:xfrm>
            <a:off x="311700" y="1266325"/>
            <a:ext cx="8520600" cy="33027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1400"/>
              <a:buNone/>
            </a:pPr>
            <a:r>
              <a:rPr lang="en"/>
              <a:t>The position error is found by evaluating the following integral</a:t>
            </a:r>
            <a:endParaRPr/>
          </a:p>
          <a:p>
            <a:pPr indent="-165100" lvl="0" marL="254000" rtl="0" algn="l">
              <a:spcBef>
                <a:spcPts val="800"/>
              </a:spcBef>
              <a:spcAft>
                <a:spcPts val="0"/>
              </a:spcAft>
              <a:buSzPts val="1400"/>
              <a:buNone/>
            </a:pPr>
            <a:r>
              <a:t/>
            </a:r>
            <a:endParaRPr/>
          </a:p>
          <a:p>
            <a:pPr indent="-165100" lvl="0" marL="254000" rtl="0" algn="l">
              <a:spcBef>
                <a:spcPts val="800"/>
              </a:spcBef>
              <a:spcAft>
                <a:spcPts val="0"/>
              </a:spcAft>
              <a:buSzPts val="1400"/>
              <a:buNone/>
            </a:pPr>
            <a:r>
              <a:rPr lang="en"/>
              <a:t>E(t)=∫(θ(τ)-⍵)dτ)</a:t>
            </a:r>
            <a:endParaRPr/>
          </a:p>
          <a:p>
            <a:pPr indent="-165100" lvl="0" marL="254000" rtl="0" algn="l">
              <a:spcBef>
                <a:spcPts val="800"/>
              </a:spcBef>
              <a:spcAft>
                <a:spcPts val="0"/>
              </a:spcAft>
              <a:buSzPts val="1400"/>
              <a:buNone/>
            </a:pPr>
            <a:r>
              <a:t/>
            </a:r>
            <a:endParaRPr/>
          </a:p>
          <a:p>
            <a:pPr indent="0" lvl="0" marL="0" rtl="0" algn="l">
              <a:spcBef>
                <a:spcPts val="800"/>
              </a:spcBef>
              <a:spcAft>
                <a:spcPts val="0"/>
              </a:spcAft>
              <a:buSzPts val="1400"/>
              <a:buNone/>
            </a:pPr>
            <a:r>
              <a:rPr lang="en"/>
              <a:t>and this can be approximated by summing the "signed areas" between the angular rate of the platform and the Chief. The "signed area" is positive when the platform rate exceeds the Chief's rate and negative if the reverse is true.</a:t>
            </a:r>
            <a:endParaRPr/>
          </a:p>
        </p:txBody>
      </p:sp>
      <p:sp>
        <p:nvSpPr>
          <p:cNvPr id="164" name="Google Shape;164;p29"/>
          <p:cNvSpPr txBox="1"/>
          <p:nvPr/>
        </p:nvSpPr>
        <p:spPr>
          <a:xfrm>
            <a:off x="923925" y="1986625"/>
            <a:ext cx="247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Open Sans"/>
                <a:ea typeface="Open Sans"/>
                <a:cs typeface="Open Sans"/>
                <a:sym typeface="Open Sans"/>
              </a:rPr>
              <a:t>t</a:t>
            </a:r>
            <a:endParaRPr sz="800">
              <a:latin typeface="Open Sans"/>
              <a:ea typeface="Open Sans"/>
              <a:cs typeface="Open Sans"/>
              <a:sym typeface="Open Sans"/>
            </a:endParaRPr>
          </a:p>
        </p:txBody>
      </p:sp>
      <p:sp>
        <p:nvSpPr>
          <p:cNvPr id="165" name="Google Shape;165;p29"/>
          <p:cNvSpPr txBox="1"/>
          <p:nvPr/>
        </p:nvSpPr>
        <p:spPr>
          <a:xfrm>
            <a:off x="876300" y="2294425"/>
            <a:ext cx="447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Open Sans"/>
                <a:ea typeface="Open Sans"/>
                <a:cs typeface="Open Sans"/>
                <a:sym typeface="Open Sans"/>
              </a:rPr>
              <a:t>0</a:t>
            </a:r>
            <a:endParaRPr sz="7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490250" y="526350"/>
            <a:ext cx="7215000" cy="4376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0" lang="en" sz="1900">
                <a:solidFill>
                  <a:srgbClr val="000000"/>
                </a:solidFill>
                <a:highlight>
                  <a:srgbClr val="FFFFFF"/>
                </a:highlight>
                <a:latin typeface="Nunito Light"/>
                <a:ea typeface="Nunito Light"/>
                <a:cs typeface="Nunito Light"/>
                <a:sym typeface="Nunito Light"/>
              </a:rPr>
              <a:t>Math and film are not two things commonly associated with one another, but if a person is to look at the specifics of film, they will find that mathematics is integrated into various aspects of the different occupations. Producers, editors, costume and set designers, producers, and animators are all careers that have ample amounts of various mathematics. The types of mathematics involved also include multiple different types, ranging from the basics of algebra and trigonometry to integral calculus and harmonic coordinates, and the combination with the above mentioned math techniques and the film industry show a practical use that students often demand in a theoretical classroom setting.</a:t>
            </a:r>
            <a:endParaRPr b="0" sz="1900">
              <a:solidFill>
                <a:srgbClr val="000000"/>
              </a:solidFill>
              <a:highlight>
                <a:srgbClr val="FFFFFF"/>
              </a:highlight>
              <a:latin typeface="Nunito Light"/>
              <a:ea typeface="Nunito Light"/>
              <a:cs typeface="Nunito Light"/>
              <a:sym typeface="Nunito Light"/>
            </a:endParaRPr>
          </a:p>
          <a:p>
            <a:pPr indent="0" lvl="0" marL="0" rtl="0" algn="l">
              <a:spcBef>
                <a:spcPts val="0"/>
              </a:spcBef>
              <a:spcAft>
                <a:spcPts val="0"/>
              </a:spcAft>
              <a:buNone/>
            </a:pPr>
            <a:r>
              <a:t/>
            </a:r>
            <a:endParaRPr b="0" sz="1500">
              <a:solidFill>
                <a:srgbClr val="000000"/>
              </a:solidFill>
              <a:highlight>
                <a:srgbClr val="FFFFFF"/>
              </a:highlight>
              <a:latin typeface="Nunito Light"/>
              <a:ea typeface="Nunito Light"/>
              <a:cs typeface="Nunito Light"/>
              <a:sym typeface="Nunito Light"/>
            </a:endParaRPr>
          </a:p>
          <a:p>
            <a:pPr indent="0" lvl="0" marL="0" rtl="0" algn="l">
              <a:spcBef>
                <a:spcPts val="0"/>
              </a:spcBef>
              <a:spcAft>
                <a:spcPts val="0"/>
              </a:spcAft>
              <a:buNone/>
            </a:pPr>
            <a:r>
              <a:t/>
            </a:r>
            <a:endParaRPr b="0" sz="1500">
              <a:solidFill>
                <a:srgbClr val="000000"/>
              </a:solidFill>
              <a:highlight>
                <a:srgbClr val="FFFFFF"/>
              </a:highlight>
              <a:latin typeface="Nunito Light"/>
              <a:ea typeface="Nunito Light"/>
              <a:cs typeface="Nunito Light"/>
              <a:sym typeface="Nuni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4" name="Shape 174"/>
        <p:cNvGrpSpPr/>
        <p:nvPr/>
      </p:nvGrpSpPr>
      <p:grpSpPr>
        <a:xfrm>
          <a:off x="0" y="0"/>
          <a:ext cx="0" cy="0"/>
          <a:chOff x="0" y="0"/>
          <a:chExt cx="0" cy="0"/>
        </a:xfrm>
      </p:grpSpPr>
      <p:sp>
        <p:nvSpPr>
          <p:cNvPr id="175" name="Google Shape;175;p31"/>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5500" u="sng">
                <a:solidFill>
                  <a:schemeClr val="accent6"/>
                </a:solidFill>
                <a:highlight>
                  <a:schemeClr val="lt1"/>
                </a:highlight>
              </a:rPr>
              <a:t>THANK YOU</a:t>
            </a:r>
            <a:endParaRPr b="1" sz="5500" u="sng">
              <a:solidFill>
                <a:schemeClr val="accent6"/>
              </a:solidFill>
              <a:highlight>
                <a:schemeClr val="lt1"/>
              </a:highlight>
            </a:endParaRPr>
          </a:p>
          <a:p>
            <a:pPr indent="0" lvl="0" marL="0" rtl="0" algn="l">
              <a:spcBef>
                <a:spcPts val="0"/>
              </a:spcBef>
              <a:spcAft>
                <a:spcPts val="0"/>
              </a:spcAft>
              <a:buNone/>
            </a:pPr>
            <a:r>
              <a:t/>
            </a:r>
            <a:endParaRPr b="1" sz="2200" u="sng">
              <a:solidFill>
                <a:schemeClr val="accent6"/>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65500" y="1209075"/>
            <a:ext cx="42048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00"/>
              <a:t>Acknowledgement</a:t>
            </a:r>
            <a:endParaRPr sz="3500"/>
          </a:p>
        </p:txBody>
      </p:sp>
      <p:sp>
        <p:nvSpPr>
          <p:cNvPr id="73" name="Google Shape;73;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500"/>
              <a:t>Working on the calculus project was  very interesting. We would like to thank our professor Mr. Anurag Gupta who gave us this unique opportunity to work on this project through which we could understand the real life application of calculus in movie making. </a:t>
            </a:r>
            <a:endParaRPr sz="1500"/>
          </a:p>
          <a:p>
            <a:pPr indent="0" lvl="0" marL="0" rtl="0" algn="l">
              <a:spcBef>
                <a:spcPts val="1200"/>
              </a:spcBef>
              <a:spcAft>
                <a:spcPts val="1200"/>
              </a:spcAft>
              <a:buNone/>
            </a:pPr>
            <a:r>
              <a:rPr lang="en" sz="1500"/>
              <a:t>Our group showed excellent team spirit due to which we could successfully complete our project within the given time frame</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Calculus</a:t>
            </a:r>
            <a:r>
              <a:rPr lang="en"/>
              <a:t> in movie making</a:t>
            </a:r>
            <a:endParaRPr/>
          </a:p>
        </p:txBody>
      </p:sp>
      <p:sp>
        <p:nvSpPr>
          <p:cNvPr id="79" name="Google Shape;79;p15"/>
          <p:cNvSpPr txBox="1"/>
          <p:nvPr>
            <p:ph idx="1" type="body"/>
          </p:nvPr>
        </p:nvSpPr>
        <p:spPr>
          <a:xfrm>
            <a:off x="419750" y="1192900"/>
            <a:ext cx="7978500" cy="3438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500">
                <a:solidFill>
                  <a:srgbClr val="000000"/>
                </a:solidFill>
                <a:highlight>
                  <a:srgbClr val="FFFFFF"/>
                </a:highlight>
                <a:latin typeface="Nunito Light"/>
                <a:ea typeface="Nunito Light"/>
                <a:cs typeface="Nunito Light"/>
                <a:sym typeface="Nunito Light"/>
              </a:rPr>
              <a:t>The film industry is a vast profession that encompasses several different types of occupations that each manage a different aspect of the film. When people think about this industry, they imagine the blinding lights, dedicated actors, and elaborate set. They rarely imagine how deeply math is integrated into the movies we watch. Math plays a critical role in several careers involved in the film industry, such as producers, camera operators, costume and set designers, editors, and most importantly animators.</a:t>
            </a:r>
            <a:endParaRPr sz="1500">
              <a:solidFill>
                <a:srgbClr val="000000"/>
              </a:solidFill>
              <a:highlight>
                <a:srgbClr val="FFFFFF"/>
              </a:highlight>
              <a:latin typeface="Nunito Light"/>
              <a:ea typeface="Nunito Light"/>
              <a:cs typeface="Nunito Light"/>
              <a:sym typeface="Nunito Light"/>
            </a:endParaRPr>
          </a:p>
          <a:p>
            <a:pPr indent="0" lvl="0" marL="0" rtl="0" algn="l">
              <a:spcBef>
                <a:spcPts val="1200"/>
              </a:spcBef>
              <a:spcAft>
                <a:spcPts val="0"/>
              </a:spcAft>
              <a:buNone/>
            </a:pPr>
            <a:r>
              <a:rPr lang="en" sz="1400"/>
              <a:t>In the old days for animation, it took 24 frames to capture 1 second of motion, so you’d need that calculation for timing the shots.</a:t>
            </a:r>
            <a:endParaRPr sz="1400"/>
          </a:p>
          <a:p>
            <a:pPr indent="0" lvl="0" marL="0" rtl="0" algn="l">
              <a:spcBef>
                <a:spcPts val="800"/>
              </a:spcBef>
              <a:spcAft>
                <a:spcPts val="0"/>
              </a:spcAft>
              <a:buNone/>
            </a:pPr>
            <a:r>
              <a:rPr lang="en" sz="1400"/>
              <a:t>Producers and directors are often asked to calculate and compile detailed and elaborate budgets for movie making </a:t>
            </a:r>
            <a:endParaRPr sz="1400"/>
          </a:p>
          <a:p>
            <a:pPr indent="0" lvl="0" marL="0" rtl="0" algn="l">
              <a:lnSpc>
                <a:spcPct val="95000"/>
              </a:lnSpc>
              <a:spcBef>
                <a:spcPts val="0"/>
              </a:spcBef>
              <a:spcAft>
                <a:spcPts val="0"/>
              </a:spcAft>
              <a:buNone/>
            </a:pPr>
            <a:r>
              <a:t/>
            </a:r>
            <a:endParaRPr sz="1100">
              <a:solidFill>
                <a:srgbClr val="000000"/>
              </a:solidFill>
              <a:highlight>
                <a:srgbClr val="FFFFFF"/>
              </a:highlight>
              <a:latin typeface="Nunito Light"/>
              <a:ea typeface="Nunito Light"/>
              <a:cs typeface="Nunito Light"/>
              <a:sym typeface="Nunito Light"/>
            </a:endParaRPr>
          </a:p>
          <a:p>
            <a:pPr indent="0" lvl="0" marL="0" rtl="0" algn="l">
              <a:lnSpc>
                <a:spcPct val="95000"/>
              </a:lnSpc>
              <a:spcBef>
                <a:spcPts val="1200"/>
              </a:spcBef>
              <a:spcAft>
                <a:spcPts val="1200"/>
              </a:spcAft>
              <a:buNone/>
            </a:pPr>
            <a:r>
              <a:t/>
            </a:r>
            <a:endParaRPr sz="1500">
              <a:solidFill>
                <a:srgbClr val="000000"/>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286350" y="3125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Math and animation</a:t>
            </a:r>
            <a:endParaRPr/>
          </a:p>
        </p:txBody>
      </p:sp>
      <p:sp>
        <p:nvSpPr>
          <p:cNvPr id="85" name="Google Shape;85;p16"/>
          <p:cNvSpPr txBox="1"/>
          <p:nvPr>
            <p:ph idx="4294967295" type="body"/>
          </p:nvPr>
        </p:nvSpPr>
        <p:spPr>
          <a:xfrm>
            <a:off x="1273675" y="1366800"/>
            <a:ext cx="7247400" cy="300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All types of math are essential in the art of animation. For example integral calculus is used to stimulate the bouncing of light, subdivision and geometry are used in creating smooth surfaces and harmonic coordinates are used in making characters move realistically. </a:t>
            </a:r>
            <a:endParaRPr sz="1500"/>
          </a:p>
          <a:p>
            <a:pPr indent="0" lvl="0" marL="0" rtl="0" algn="l">
              <a:spcBef>
                <a:spcPts val="1200"/>
              </a:spcBef>
              <a:spcAft>
                <a:spcPts val="0"/>
              </a:spcAft>
              <a:buNone/>
            </a:pPr>
            <a:r>
              <a:rPr lang="en" sz="1500"/>
              <a:t>Calculus generally plays a role in contributing to two main functions that are used in animation: </a:t>
            </a:r>
            <a:endParaRPr sz="1500"/>
          </a:p>
          <a:p>
            <a:pPr indent="-323850" lvl="0" marL="457200" rtl="0" algn="l">
              <a:spcBef>
                <a:spcPts val="1200"/>
              </a:spcBef>
              <a:spcAft>
                <a:spcPts val="0"/>
              </a:spcAft>
              <a:buSzPts val="1500"/>
              <a:buAutoNum type="arabicPeriod"/>
            </a:pPr>
            <a:r>
              <a:rPr lang="en" sz="1500"/>
              <a:t>Powering physical engines</a:t>
            </a:r>
            <a:endParaRPr sz="1500"/>
          </a:p>
          <a:p>
            <a:pPr indent="-323850" lvl="0" marL="457200" rtl="0" algn="l">
              <a:spcBef>
                <a:spcPts val="0"/>
              </a:spcBef>
              <a:spcAft>
                <a:spcPts val="0"/>
              </a:spcAft>
              <a:buSzPts val="1500"/>
              <a:buAutoNum type="arabicPeriod"/>
            </a:pPr>
            <a:r>
              <a:rPr lang="en" sz="1500"/>
              <a:t>Rendering objects</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4294967295" type="body"/>
          </p:nvPr>
        </p:nvSpPr>
        <p:spPr>
          <a:xfrm>
            <a:off x="1383650" y="762675"/>
            <a:ext cx="7030500" cy="4271100"/>
          </a:xfrm>
          <a:prstGeom prst="rect">
            <a:avLst/>
          </a:prstGeom>
        </p:spPr>
        <p:txBody>
          <a:bodyPr anchorCtr="0" anchor="t" bIns="91425" lIns="91425" spcFirstLastPara="1" rIns="91425" wrap="square" tIns="91425">
            <a:noAutofit/>
          </a:bodyPr>
          <a:lstStyle/>
          <a:p>
            <a:pPr indent="0" lvl="0" marL="0" rtl="0" algn="l">
              <a:spcBef>
                <a:spcPts val="1400"/>
              </a:spcBef>
              <a:spcAft>
                <a:spcPts val="2100"/>
              </a:spcAft>
              <a:buNone/>
            </a:pPr>
            <a:r>
              <a:rPr lang="en" sz="1500">
                <a:solidFill>
                  <a:srgbClr val="000000"/>
                </a:solidFill>
                <a:highlight>
                  <a:srgbClr val="FFFFFF"/>
                </a:highlight>
                <a:latin typeface="Nunito Light"/>
                <a:ea typeface="Nunito Light"/>
                <a:cs typeface="Nunito Light"/>
                <a:sym typeface="Nunito Light"/>
              </a:rPr>
              <a:t>Animators are arguably those in the film industry who use mathematics the most. An animator may use trigonometry, algebra, integral calculus, subdivision surfaces, and harmonic coordinates, depending on which element of animation that they are controlling. Subdivision surfaces are generally used while the animator is creating a setting, for they control the smoothness of the surface. This process incorporates much geometry, for it is a specific math inspired by the film industry that allows even an uneven surface to maintain a realistic smoothness. Integral calculus is used to determine how light reflects upon these smooth surfaces, and this is done by calculating how much light is traveling from one point to another and later creating a rendering equation for this factor. Basic algebra is also incorporated in this process because it is used to give the light and objects additional shine. Character movement is determined by harmonic coordinates, a type of math that applies to any dimension and uses Laplace’s equation. The combination of trigonometry and harmonic coordinates simplify how the characters move, and it allows the animators to move the characters with less effort.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Physical engines</a:t>
            </a:r>
            <a:endParaRPr/>
          </a:p>
        </p:txBody>
      </p:sp>
      <p:sp>
        <p:nvSpPr>
          <p:cNvPr id="96" name="Google Shape;96;p18"/>
          <p:cNvSpPr txBox="1"/>
          <p:nvPr>
            <p:ph idx="1" type="body"/>
          </p:nvPr>
        </p:nvSpPr>
        <p:spPr>
          <a:xfrm>
            <a:off x="1007100" y="1264450"/>
            <a:ext cx="7554600" cy="334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Inconsolata"/>
                <a:ea typeface="Inconsolata"/>
                <a:cs typeface="Inconsolata"/>
                <a:sym typeface="Inconsolata"/>
              </a:rPr>
              <a:t>What are physical engines?</a:t>
            </a:r>
            <a:endParaRPr b="1" sz="1500">
              <a:latin typeface="Inconsolata"/>
              <a:ea typeface="Inconsolata"/>
              <a:cs typeface="Inconsolata"/>
              <a:sym typeface="Inconsolata"/>
            </a:endParaRPr>
          </a:p>
          <a:p>
            <a:pPr indent="0" lvl="0" marL="0" rtl="0" algn="l">
              <a:spcBef>
                <a:spcPts val="1200"/>
              </a:spcBef>
              <a:spcAft>
                <a:spcPts val="0"/>
              </a:spcAft>
              <a:buNone/>
            </a:pPr>
            <a:r>
              <a:rPr lang="en" sz="1450">
                <a:solidFill>
                  <a:srgbClr val="202122"/>
                </a:solidFill>
                <a:highlight>
                  <a:srgbClr val="FFFFFF"/>
                </a:highlight>
                <a:latin typeface="Arial"/>
                <a:ea typeface="Arial"/>
                <a:cs typeface="Arial"/>
                <a:sym typeface="Arial"/>
              </a:rPr>
              <a:t>A physical engine is a computer software that </a:t>
            </a:r>
            <a:r>
              <a:rPr lang="en" sz="1450">
                <a:solidFill>
                  <a:srgbClr val="202122"/>
                </a:solidFill>
                <a:highlight>
                  <a:srgbClr val="FFFFFF"/>
                </a:highlight>
                <a:latin typeface="Arial"/>
                <a:ea typeface="Arial"/>
                <a:cs typeface="Arial"/>
                <a:sym typeface="Arial"/>
              </a:rPr>
              <a:t>provides</a:t>
            </a:r>
            <a:r>
              <a:rPr lang="en" sz="1450">
                <a:solidFill>
                  <a:srgbClr val="202122"/>
                </a:solidFill>
                <a:highlight>
                  <a:srgbClr val="FFFFFF"/>
                </a:highlight>
                <a:latin typeface="Arial"/>
                <a:ea typeface="Arial"/>
                <a:cs typeface="Arial"/>
                <a:sym typeface="Arial"/>
              </a:rPr>
              <a:t> an approximate simulation of certain physical systems, such as rigid body dynamics, soft body dynamics and fluid dynamics, often used in the domains of computer graphics,  video games and film.</a:t>
            </a:r>
            <a:endParaRPr sz="14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b="1" lang="en" sz="1450">
                <a:solidFill>
                  <a:srgbClr val="202122"/>
                </a:solidFill>
                <a:highlight>
                  <a:srgbClr val="FFFFFF"/>
                </a:highlight>
                <a:latin typeface="Inconsolata"/>
                <a:ea typeface="Inconsolata"/>
                <a:cs typeface="Inconsolata"/>
                <a:sym typeface="Inconsolata"/>
              </a:rPr>
              <a:t>Application of Physical engines in animation </a:t>
            </a:r>
            <a:endParaRPr b="1" sz="1450">
              <a:solidFill>
                <a:srgbClr val="202122"/>
              </a:solidFill>
              <a:highlight>
                <a:srgbClr val="FFFFFF"/>
              </a:highlight>
              <a:latin typeface="Inconsolata"/>
              <a:ea typeface="Inconsolata"/>
              <a:cs typeface="Inconsolata"/>
              <a:sym typeface="Inconsolata"/>
            </a:endParaRPr>
          </a:p>
          <a:p>
            <a:pPr indent="0" lvl="0" marL="0" rtl="0" algn="l">
              <a:spcBef>
                <a:spcPts val="1200"/>
              </a:spcBef>
              <a:spcAft>
                <a:spcPts val="1200"/>
              </a:spcAft>
              <a:buNone/>
            </a:pPr>
            <a:r>
              <a:rPr lang="en" sz="1400">
                <a:solidFill>
                  <a:srgbClr val="333333"/>
                </a:solidFill>
                <a:highlight>
                  <a:srgbClr val="FFFFFF"/>
                </a:highlight>
                <a:latin typeface="Roboto"/>
                <a:ea typeface="Roboto"/>
                <a:cs typeface="Roboto"/>
                <a:sym typeface="Roboto"/>
              </a:rPr>
              <a:t>Since Physics Engines were originally created for video games, they specialize in character interactions and movements. Animated movies like Klaus and Frozen 2 are the perfect example of how much </a:t>
            </a:r>
            <a:r>
              <a:rPr lang="en" sz="1400">
                <a:solidFill>
                  <a:srgbClr val="000000"/>
                </a:solidFill>
                <a:highlight>
                  <a:schemeClr val="lt1"/>
                </a:highlight>
                <a:latin typeface="Roboto"/>
                <a:ea typeface="Roboto"/>
                <a:cs typeface="Roboto"/>
                <a:sym typeface="Roboto"/>
              </a:rPr>
              <a:t>thought</a:t>
            </a:r>
            <a:r>
              <a:rPr lang="en" sz="1400">
                <a:solidFill>
                  <a:srgbClr val="333333"/>
                </a:solidFill>
                <a:highlight>
                  <a:srgbClr val="FFFFFF"/>
                </a:highlight>
                <a:latin typeface="Roboto"/>
                <a:ea typeface="Roboto"/>
                <a:cs typeface="Roboto"/>
                <a:sym typeface="Roboto"/>
              </a:rPr>
              <a:t> and details are put into animation these days.The movements are realistic and smooth thanks to the artificial intelligence that comes embedded in Physics Engines. You can even add layers upon layers of scenery to give it depth and give the viewer an immersive and mesmerizing experience.</a:t>
            </a:r>
            <a:endParaRPr sz="1450">
              <a:solidFill>
                <a:srgbClr val="202122"/>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Calculus in physical engines</a:t>
            </a:r>
            <a:endParaRPr/>
          </a:p>
        </p:txBody>
      </p:sp>
      <p:sp>
        <p:nvSpPr>
          <p:cNvPr id="102" name="Google Shape;102;p19"/>
          <p:cNvSpPr txBox="1"/>
          <p:nvPr>
            <p:ph idx="1" type="body"/>
          </p:nvPr>
        </p:nvSpPr>
        <p:spPr>
          <a:xfrm>
            <a:off x="713250" y="1152425"/>
            <a:ext cx="7859100" cy="35088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t/>
            </a:r>
            <a:endParaRPr sz="1820">
              <a:latin typeface="Open Sans Medium"/>
              <a:ea typeface="Open Sans Medium"/>
              <a:cs typeface="Open Sans Medium"/>
              <a:sym typeface="Open Sans Medium"/>
            </a:endParaRPr>
          </a:p>
          <a:p>
            <a:pPr indent="0" lvl="0" marL="0" rtl="0" algn="l">
              <a:spcBef>
                <a:spcPts val="1200"/>
              </a:spcBef>
              <a:spcAft>
                <a:spcPts val="0"/>
              </a:spcAft>
              <a:buNone/>
            </a:pPr>
            <a:r>
              <a:rPr lang="en" sz="2935">
                <a:latin typeface="Open Sans Medium"/>
                <a:ea typeface="Open Sans Medium"/>
                <a:cs typeface="Open Sans Medium"/>
                <a:sym typeface="Open Sans Medium"/>
              </a:rPr>
              <a:t>I</a:t>
            </a:r>
            <a:r>
              <a:rPr lang="en" sz="4134">
                <a:latin typeface="Open Sans Medium"/>
                <a:ea typeface="Open Sans Medium"/>
                <a:cs typeface="Open Sans Medium"/>
                <a:sym typeface="Open Sans Medium"/>
              </a:rPr>
              <a:t>n animation calculus is used in the physical concept of motion. Different mediums such as hair, smoke, fire all react differently to the environment and move differently. Therefore they all need their own physical engines. These basic engines are designed to produce specific outcomes in movement.</a:t>
            </a:r>
            <a:endParaRPr sz="4134">
              <a:latin typeface="Open Sans Medium"/>
              <a:ea typeface="Open Sans Medium"/>
              <a:cs typeface="Open Sans Medium"/>
              <a:sym typeface="Open Sans Medium"/>
            </a:endParaRPr>
          </a:p>
          <a:p>
            <a:pPr indent="0" lvl="0" marL="0" rtl="0" algn="l">
              <a:spcBef>
                <a:spcPts val="1200"/>
              </a:spcBef>
              <a:spcAft>
                <a:spcPts val="0"/>
              </a:spcAft>
              <a:buNone/>
            </a:pPr>
            <a:r>
              <a:t/>
            </a:r>
            <a:endParaRPr sz="4158">
              <a:latin typeface="Open Sans Medium"/>
              <a:ea typeface="Open Sans Medium"/>
              <a:cs typeface="Open Sans Medium"/>
              <a:sym typeface="Open Sans Medium"/>
            </a:endParaRPr>
          </a:p>
          <a:p>
            <a:pPr indent="0" lvl="0" marL="0" rtl="0" algn="l">
              <a:spcBef>
                <a:spcPts val="1200"/>
              </a:spcBef>
              <a:spcAft>
                <a:spcPts val="0"/>
              </a:spcAft>
              <a:buNone/>
            </a:pPr>
            <a:r>
              <a:rPr lang="en" sz="4158">
                <a:latin typeface="Open Sans Medium"/>
                <a:ea typeface="Open Sans Medium"/>
                <a:cs typeface="Open Sans Medium"/>
                <a:sym typeface="Open Sans Medium"/>
              </a:rPr>
              <a:t>In the last few decades the engines have been updated to adopt more advanced calculus to the effect of more believable interactions. </a:t>
            </a:r>
            <a:r>
              <a:rPr lang="en" sz="4008">
                <a:solidFill>
                  <a:srgbClr val="444444"/>
                </a:solidFill>
                <a:highlight>
                  <a:srgbClr val="FFFFFF"/>
                </a:highlight>
                <a:latin typeface="Open Sans Medium"/>
                <a:ea typeface="Open Sans Medium"/>
                <a:cs typeface="Open Sans Medium"/>
                <a:sym typeface="Open Sans Medium"/>
              </a:rPr>
              <a:t>In order to apply the level of calculus necessary to achieve such effects, physics engines use a segment of code called an integrator. The </a:t>
            </a:r>
            <a:r>
              <a:rPr lang="en" sz="4008">
                <a:solidFill>
                  <a:srgbClr val="000000"/>
                </a:solidFill>
                <a:highlight>
                  <a:schemeClr val="lt1"/>
                </a:highlight>
                <a:latin typeface="Open Sans Medium"/>
                <a:ea typeface="Open Sans Medium"/>
                <a:cs typeface="Open Sans Medium"/>
                <a:sym typeface="Open Sans Medium"/>
              </a:rPr>
              <a:t>integrator</a:t>
            </a:r>
            <a:r>
              <a:rPr lang="en" sz="4008">
                <a:solidFill>
                  <a:srgbClr val="444444"/>
                </a:solidFill>
                <a:highlight>
                  <a:srgbClr val="FFFFFF"/>
                </a:highlight>
                <a:latin typeface="Open Sans Medium"/>
                <a:ea typeface="Open Sans Medium"/>
                <a:cs typeface="Open Sans Medium"/>
                <a:sym typeface="Open Sans Medium"/>
              </a:rPr>
              <a:t> of a physics engine would take in information of an object at time </a:t>
            </a:r>
            <a:r>
              <a:rPr i="1" lang="en" sz="4008">
                <a:solidFill>
                  <a:srgbClr val="444444"/>
                </a:solidFill>
                <a:highlight>
                  <a:srgbClr val="FFFFFF"/>
                </a:highlight>
                <a:latin typeface="Open Sans Medium"/>
                <a:ea typeface="Open Sans Medium"/>
                <a:cs typeface="Open Sans Medium"/>
                <a:sym typeface="Open Sans Medium"/>
              </a:rPr>
              <a:t>t</a:t>
            </a:r>
            <a:r>
              <a:rPr lang="en" sz="4008">
                <a:solidFill>
                  <a:srgbClr val="444444"/>
                </a:solidFill>
                <a:highlight>
                  <a:srgbClr val="FFFFFF"/>
                </a:highlight>
                <a:latin typeface="Open Sans Medium"/>
                <a:ea typeface="Open Sans Medium"/>
                <a:cs typeface="Open Sans Medium"/>
                <a:sym typeface="Open Sans Medium"/>
              </a:rPr>
              <a:t> and apply that information to formulas in order to determine the new position/vector of said object.</a:t>
            </a:r>
            <a:endParaRPr sz="4008">
              <a:solidFill>
                <a:srgbClr val="444444"/>
              </a:solidFill>
              <a:highlight>
                <a:srgbClr val="FFFFFF"/>
              </a:highlight>
              <a:latin typeface="Open Sans Medium"/>
              <a:ea typeface="Open Sans Medium"/>
              <a:cs typeface="Open Sans Medium"/>
              <a:sym typeface="Open Sans Medium"/>
            </a:endParaRPr>
          </a:p>
          <a:p>
            <a:pPr indent="0" lvl="0" marL="0" rtl="0" algn="l">
              <a:spcBef>
                <a:spcPts val="1200"/>
              </a:spcBef>
              <a:spcAft>
                <a:spcPts val="0"/>
              </a:spcAft>
              <a:buNone/>
            </a:pPr>
            <a:r>
              <a:t/>
            </a:r>
            <a:endParaRPr sz="2699"/>
          </a:p>
          <a:p>
            <a:pPr indent="0" lvl="0" marL="0" rtl="0" algn="l">
              <a:spcBef>
                <a:spcPts val="1200"/>
              </a:spcBef>
              <a:spcAft>
                <a:spcPts val="0"/>
              </a:spcAft>
              <a:buNone/>
            </a:pPr>
            <a:r>
              <a:t/>
            </a:r>
            <a:endParaRPr sz="2015"/>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2" type="body"/>
          </p:nvPr>
        </p:nvSpPr>
        <p:spPr>
          <a:xfrm>
            <a:off x="408800" y="10054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450">
                <a:solidFill>
                  <a:srgbClr val="FF0000"/>
                </a:solidFill>
                <a:highlight>
                  <a:srgbClr val="FFFFFF"/>
                </a:highlight>
                <a:latin typeface="Nunito SemiBold"/>
                <a:ea typeface="Nunito SemiBold"/>
                <a:cs typeface="Nunito SemiBold"/>
                <a:sym typeface="Nunito SemiBold"/>
              </a:rPr>
              <a:t>Here are some of the formulas used by a physical engine integrator</a:t>
            </a:r>
            <a:endParaRPr sz="1450">
              <a:solidFill>
                <a:srgbClr val="FF0000"/>
              </a:solidFill>
              <a:highlight>
                <a:srgbClr val="FFFFFF"/>
              </a:highlight>
              <a:latin typeface="Nunito SemiBold"/>
              <a:ea typeface="Nunito SemiBold"/>
              <a:cs typeface="Nunito SemiBold"/>
              <a:sym typeface="Nunito SemiBold"/>
            </a:endParaRPr>
          </a:p>
          <a:p>
            <a:pPr indent="0" lvl="0" marL="0" rtl="0" algn="l">
              <a:spcBef>
                <a:spcPts val="1200"/>
              </a:spcBef>
              <a:spcAft>
                <a:spcPts val="0"/>
              </a:spcAft>
              <a:buNone/>
            </a:pPr>
            <a:r>
              <a:t/>
            </a:r>
            <a:endParaRPr sz="1150">
              <a:solidFill>
                <a:srgbClr val="444444"/>
              </a:solidFill>
              <a:highlight>
                <a:srgbClr val="FFFFFF"/>
              </a:highlight>
              <a:latin typeface="Arial"/>
              <a:ea typeface="Arial"/>
              <a:cs typeface="Arial"/>
              <a:sym typeface="Arial"/>
            </a:endParaRPr>
          </a:p>
          <a:p>
            <a:pPr indent="0" lvl="0" marL="0" rtl="0" algn="l">
              <a:spcBef>
                <a:spcPts val="1200"/>
              </a:spcBef>
              <a:spcAft>
                <a:spcPts val="0"/>
              </a:spcAft>
              <a:buNone/>
            </a:pPr>
            <a:r>
              <a:t/>
            </a:r>
            <a:endParaRPr>
              <a:solidFill>
                <a:srgbClr val="444444"/>
              </a:solidFill>
              <a:highlight>
                <a:srgbClr val="FFFFFF"/>
              </a:highlight>
              <a:latin typeface="Arial"/>
              <a:ea typeface="Arial"/>
              <a:cs typeface="Arial"/>
              <a:sym typeface="Arial"/>
            </a:endParaRPr>
          </a:p>
          <a:p>
            <a:pPr indent="0" lvl="0" marL="0" rtl="0" algn="l">
              <a:spcBef>
                <a:spcPts val="0"/>
              </a:spcBef>
              <a:spcAft>
                <a:spcPts val="0"/>
              </a:spcAft>
              <a:buNone/>
            </a:pPr>
            <a:r>
              <a:t/>
            </a:r>
            <a:endParaRPr sz="1150">
              <a:solidFill>
                <a:srgbClr val="444444"/>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150">
              <a:solidFill>
                <a:srgbClr val="444444"/>
              </a:solidFill>
              <a:highlight>
                <a:srgbClr val="FFFFFF"/>
              </a:highlight>
              <a:latin typeface="Arial"/>
              <a:ea typeface="Arial"/>
              <a:cs typeface="Arial"/>
              <a:sym typeface="Arial"/>
            </a:endParaRPr>
          </a:p>
        </p:txBody>
      </p:sp>
      <p:pic>
        <p:nvPicPr>
          <p:cNvPr id="108" name="Google Shape;108;p20"/>
          <p:cNvPicPr preferRelativeResize="0"/>
          <p:nvPr/>
        </p:nvPicPr>
        <p:blipFill>
          <a:blip r:embed="rId3">
            <a:alphaModFix/>
          </a:blip>
          <a:stretch>
            <a:fillRect/>
          </a:stretch>
        </p:blipFill>
        <p:spPr>
          <a:xfrm>
            <a:off x="5615600" y="779563"/>
            <a:ext cx="2803549" cy="38456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Rendering objects</a:t>
            </a:r>
            <a:r>
              <a:rPr lang="en"/>
              <a:t> </a:t>
            </a:r>
            <a:endParaRPr/>
          </a:p>
        </p:txBody>
      </p:sp>
      <p:sp>
        <p:nvSpPr>
          <p:cNvPr id="114" name="Google Shape;114;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What is rendering objects?</a:t>
            </a:r>
            <a:endParaRPr/>
          </a:p>
          <a:p>
            <a:pPr indent="0" lvl="0" marL="0" rtl="0" algn="just">
              <a:spcBef>
                <a:spcPts val="1200"/>
              </a:spcBef>
              <a:spcAft>
                <a:spcPts val="0"/>
              </a:spcAft>
              <a:buNone/>
            </a:pPr>
            <a:r>
              <a:rPr lang="en" sz="1200">
                <a:solidFill>
                  <a:srgbClr val="282829"/>
                </a:solidFill>
                <a:highlight>
                  <a:srgbClr val="FFFFFF"/>
                </a:highlight>
                <a:latin typeface="Open Sans Medium"/>
                <a:ea typeface="Open Sans Medium"/>
                <a:cs typeface="Open Sans Medium"/>
                <a:sym typeface="Open Sans Medium"/>
              </a:rPr>
              <a:t>Rendering is the process of turning a 3D model into a 2D image, which requires the simulation of light bouncing around in a scene as it finally makes its way to the camera or viewpoint.</a:t>
            </a:r>
            <a:endParaRPr sz="1200">
              <a:latin typeface="Open Sans Medium"/>
              <a:ea typeface="Open Sans Medium"/>
              <a:cs typeface="Open Sans Medium"/>
              <a:sym typeface="Open Sans Medium"/>
            </a:endParaRPr>
          </a:p>
          <a:p>
            <a:pPr indent="0" lvl="0" marL="0" rtl="0" algn="just">
              <a:spcBef>
                <a:spcPts val="1200"/>
              </a:spcBef>
              <a:spcAft>
                <a:spcPts val="0"/>
              </a:spcAft>
              <a:buNone/>
            </a:pPr>
            <a:r>
              <a:rPr lang="en"/>
              <a:t>Application of rendering in animation</a:t>
            </a:r>
            <a:endParaRPr/>
          </a:p>
          <a:p>
            <a:pPr indent="0" lvl="0" marL="0" rtl="0" algn="just">
              <a:spcBef>
                <a:spcPts val="1200"/>
              </a:spcBef>
              <a:spcAft>
                <a:spcPts val="1200"/>
              </a:spcAft>
              <a:buNone/>
            </a:pPr>
            <a:r>
              <a:rPr lang="en" sz="1200">
                <a:latin typeface="Open Sans Medium"/>
                <a:ea typeface="Open Sans Medium"/>
                <a:cs typeface="Open Sans Medium"/>
                <a:sym typeface="Open Sans Medium"/>
              </a:rPr>
              <a:t>To render a object, we must know the amount of light arriving from different sources and the amount of light reflected from other sources in the scene. This is a recursive problem. The rendering procedures simulates the lighting of 3D model, based on the methods and techniques it is categorised into. Ray casting is a popular method and it is popularly used in various games like Wolfestein3D</a:t>
            </a:r>
            <a:endParaRPr sz="1200">
              <a:latin typeface="Open Sans Medium"/>
              <a:ea typeface="Open Sans Medium"/>
              <a:cs typeface="Open Sans Medium"/>
              <a:sym typeface="Open Sans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