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24" r:id="rId5"/>
    <p:sldId id="302" r:id="rId6"/>
    <p:sldId id="315" r:id="rId7"/>
    <p:sldId id="327" r:id="rId8"/>
    <p:sldId id="329" r:id="rId9"/>
    <p:sldId id="335" r:id="rId10"/>
    <p:sldId id="336" r:id="rId11"/>
    <p:sldId id="337" r:id="rId12"/>
    <p:sldId id="330" r:id="rId13"/>
    <p:sldId id="353" r:id="rId14"/>
    <p:sldId id="331" r:id="rId15"/>
    <p:sldId id="332" r:id="rId16"/>
    <p:sldId id="338" r:id="rId17"/>
    <p:sldId id="340" r:id="rId18"/>
    <p:sldId id="341" r:id="rId19"/>
    <p:sldId id="342" r:id="rId20"/>
    <p:sldId id="339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4" r:id="rId32"/>
    <p:sldId id="355" r:id="rId33"/>
    <p:sldId id="356" r:id="rId34"/>
    <p:sldId id="361" r:id="rId35"/>
    <p:sldId id="357" r:id="rId36"/>
    <p:sldId id="358" r:id="rId37"/>
    <p:sldId id="36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256" autoAdjust="0"/>
  </p:normalViewPr>
  <p:slideViewPr>
    <p:cSldViewPr snapToGrid="0">
      <p:cViewPr>
        <p:scale>
          <a:sx n="75" d="100"/>
          <a:sy n="75" d="100"/>
        </p:scale>
        <p:origin x="811" y="211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4:42.78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 0,'779'0,"-737"3,-40-3,0 1,0-1,0 0,0 1,0 0,0-1,0 1,0 0,0 0,0 0,0 0,0 1,-1-1,1 0,0 1,2 2,-4-3,0-1,0 1,1 0,-1-1,0 1,0 0,0-1,0 1,0 0,0 0,0-1,0 1,0 0,0-1,-1 1,1 0,0-1,0 1,0-1,-1 1,1 0,0-1,-1 1,1-1,-1 1,1-1,-1 1,1-1,-1 1,1-1,-1 1,1-1,-1 0,0 1,1-1,-1 0,1 0,-1 1,0-1,1 0,-1 0,-1 0,-30 8,-22-3,-86-3,83-3,-71 7,-273 10,393-16,-38-5,30-1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4:43.8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1,'15'11,"0"-1,0-1,1 0,1-1,-1-1,1 0,20 4,-22-5,101 31,172 34,-219-60,108 2,70-14,-88-1,-135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4:45.28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0,'1207'294,"-607"-132,150 37,-119-22,-297-79,193 19,7-36,-123 11,-48-25,-306-61,81-2,-117-4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4:50.8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3157 0,'-29'110,"-48"121,35-113,-101 271,136-371,2 0,1 1,0 0,1 0,1 0,1 0,1 0,2 27,1-16,-1-15,0 0,-1 0,-1-1,0 1,-1 0,-1 0,-4 21,6-35,-1 0,1 1,0-1,0 0,-1 0,1 0,-1 0,1 0,-1 0,0 0,1 0,-1 0,0 0,1 0,-1 0,0-1,0 1,0 0,0-1,0 1,0 0,0-1,0 1,0-1,0 1,0-1,0 0,0 0,-1 1,1-1,0 0,0 0,0 0,0 0,0 0,-1 0,1-1,0 1,0 0,0 0,0-1,0 1,0-1,0 1,0-1,0 1,0-1,0 0,0 0,0 1,0-1,0 0,1 0,-2-1,-4-4,1 0,-1-1,1 0,0 0,-7-14,5 7,-1 1,-1 0,0 0,-1 1,0 1,-1-1,0 2,-1-1,-20-13,-2-2,8 4,-2 2,0 1,-1 1,-41-17,-201-84,-265-89,-243-70,-53-7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4:59.89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0,'171'12,"-53"-3,571-1,-430-10,-214 5,1 1,65 15,-62-9,86 6,117-17,42 2,-182 11,18 1,325-11,-236-4,-197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12:05:25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593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299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19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10/12/2021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5.xml"/><Relationship Id="rId2" Type="http://schemas.openxmlformats.org/officeDocument/2006/relationships/customXml" Target="../ink/ink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4" Type="http://schemas.openxmlformats.org/officeDocument/2006/relationships/customXml" Target="../ink/ink2.xml"/><Relationship Id="rId14" Type="http://schemas.openxmlformats.org/officeDocument/2006/relationships/customXml" Target="../ink/ink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8" y="1857358"/>
            <a:ext cx="3924935" cy="1695637"/>
          </a:xfrm>
        </p:spPr>
        <p:txBody>
          <a:bodyPr/>
          <a:lstStyle/>
          <a:p>
            <a:r>
              <a:rPr lang="en-US" sz="4400" dirty="0"/>
              <a:t>Applications of Econometric Models in the Banking Industry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5150" y="1135152"/>
            <a:ext cx="3924934" cy="490538"/>
          </a:xfrm>
        </p:spPr>
        <p:txBody>
          <a:bodyPr/>
          <a:lstStyle/>
          <a:p>
            <a:r>
              <a:rPr lang="en-US" dirty="0"/>
              <a:t>R Project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1" y="4653464"/>
            <a:ext cx="3222836" cy="1168530"/>
          </a:xfrm>
        </p:spPr>
        <p:txBody>
          <a:bodyPr/>
          <a:lstStyle/>
          <a:p>
            <a:r>
              <a:rPr lang="en-US" dirty="0"/>
              <a:t>Kshitij Srivastava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1AD4099-B5A9-4A28-AE46-668765EB0E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E68BF-A3F5-4227-81DF-8F25AE62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A7CA5-82E2-406A-812A-116C6FCFC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546082" cy="3560763"/>
          </a:xfrm>
        </p:spPr>
        <p:txBody>
          <a:bodyPr/>
          <a:lstStyle/>
          <a:p>
            <a:r>
              <a:rPr lang="en-US" dirty="0"/>
              <a:t>We will now regress the dependent variable “Portfolio Values” against the independent variables.</a:t>
            </a:r>
          </a:p>
          <a:p>
            <a:r>
              <a:rPr lang="en-US" dirty="0"/>
              <a:t>Looking at the correlation plot, we see that the </a:t>
            </a:r>
            <a:r>
              <a:rPr lang="en-US" b="1" dirty="0"/>
              <a:t>predictor variable “Money Supply” has high correlation with “BBB Corporate Yield” and “Consumer Confidence Index”</a:t>
            </a:r>
          </a:p>
          <a:p>
            <a:r>
              <a:rPr lang="en-US" dirty="0"/>
              <a:t>Therefore, we remove this variable on the grounds of multicollinearity, as its effects are already reflected in other predictor variables.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FCD656-6F3F-41CA-8E65-2227D317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947298" cy="830997"/>
          </a:xfrm>
        </p:spPr>
        <p:txBody>
          <a:bodyPr/>
          <a:lstStyle/>
          <a:p>
            <a:r>
              <a:rPr lang="en-US" dirty="0"/>
              <a:t>Linear regression</a:t>
            </a:r>
            <a:endParaRPr lang="en-IN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CAF6491-5066-4E36-8C65-CCBBD8C9A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3F864-5C99-4042-BF43-35B23187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6" t="18676" r="19525" b="8615"/>
          <a:stretch/>
        </p:blipFill>
        <p:spPr>
          <a:xfrm>
            <a:off x="7071360" y="1016113"/>
            <a:ext cx="5038738" cy="48257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E51719-2511-4A48-B12D-84168FED5563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33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4B270-560C-4926-B26E-21205BB5C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1</a:t>
            </a:r>
            <a:r>
              <a:rPr lang="en-US" baseline="30000" dirty="0"/>
              <a:t>st</a:t>
            </a:r>
            <a:r>
              <a:rPr lang="en-US" dirty="0"/>
              <a:t> iteration of the model, we regress portfolio values against</a:t>
            </a:r>
          </a:p>
          <a:p>
            <a:pPr lvl="1"/>
            <a:r>
              <a:rPr lang="en-US" dirty="0"/>
              <a:t>BBB Corporate Yield</a:t>
            </a:r>
          </a:p>
          <a:p>
            <a:pPr lvl="1"/>
            <a:r>
              <a:rPr lang="en-US" dirty="0"/>
              <a:t>Commercial Real Estate Price Index</a:t>
            </a:r>
          </a:p>
          <a:p>
            <a:pPr lvl="1"/>
            <a:r>
              <a:rPr lang="en-US" dirty="0"/>
              <a:t>Consumer Confidence Index</a:t>
            </a:r>
          </a:p>
          <a:p>
            <a:pPr lvl="1"/>
            <a:r>
              <a:rPr lang="en-US" dirty="0"/>
              <a:t>Business Confidence Index</a:t>
            </a:r>
          </a:p>
          <a:p>
            <a:pPr lvl="1"/>
            <a:r>
              <a:rPr lang="en-US" dirty="0"/>
              <a:t>(USD/euro)</a:t>
            </a:r>
          </a:p>
          <a:p>
            <a:r>
              <a:rPr lang="en-US" dirty="0"/>
              <a:t>The Adjusted R-squared value of the model is </a:t>
            </a:r>
            <a:r>
              <a:rPr lang="en-US" b="1" dirty="0"/>
              <a:t>91.55%</a:t>
            </a:r>
          </a:p>
          <a:p>
            <a:endParaRPr lang="en-IN" dirty="0"/>
          </a:p>
          <a:p>
            <a:pPr lvl="1"/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28A815-F794-4C5E-81D7-108F288F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881984" cy="830997"/>
          </a:xfrm>
        </p:spPr>
        <p:txBody>
          <a:bodyPr/>
          <a:lstStyle/>
          <a:p>
            <a:r>
              <a:rPr lang="en-US" dirty="0"/>
              <a:t>Model Iteration 1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66685-E6A6-4131-B9A5-5E9D8B0D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49" y="2035369"/>
            <a:ext cx="6416351" cy="3328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08FC95-A8C9-4FBE-9751-5677FD3C69E0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76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6D17E-136E-4E67-815C-D903B7A73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2</a:t>
            </a:r>
            <a:r>
              <a:rPr lang="en-US" baseline="30000" dirty="0"/>
              <a:t>nd</a:t>
            </a:r>
            <a:r>
              <a:rPr lang="en-US" dirty="0"/>
              <a:t> Iteration of the model, we </a:t>
            </a:r>
            <a:r>
              <a:rPr lang="en-US" b="1" dirty="0"/>
              <a:t>remove the variables “Business Confidence Index” and “(USD/euro)”, </a:t>
            </a:r>
            <a:r>
              <a:rPr lang="en-US" dirty="0"/>
              <a:t>as they did not have a significant influence on the previous model</a:t>
            </a:r>
            <a:r>
              <a:rPr lang="en-IN" dirty="0"/>
              <a:t>.</a:t>
            </a:r>
          </a:p>
          <a:p>
            <a:r>
              <a:rPr lang="en-IN" dirty="0"/>
              <a:t>The adjusted R-squared value of the model is </a:t>
            </a:r>
            <a:r>
              <a:rPr lang="en-IN" b="1" dirty="0"/>
              <a:t>91.79%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971AE3-E5D6-48B1-A80D-8E2B43D3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4807339" cy="830997"/>
          </a:xfrm>
        </p:spPr>
        <p:txBody>
          <a:bodyPr/>
          <a:lstStyle/>
          <a:p>
            <a:r>
              <a:rPr lang="en-US" dirty="0"/>
              <a:t>Model Iteration 2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5FC59-62C3-40E7-B2E3-4D5671E7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2" y="2035369"/>
            <a:ext cx="6518988" cy="335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6EDE3B-45D4-4A3C-941D-48B8F91F1B86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35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63AC4-7575-4106-86BD-A937264929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remove “Consumer Confidence Index” from the model as it did not have a very high influence on the previous model.</a:t>
            </a:r>
          </a:p>
          <a:p>
            <a:r>
              <a:rPr lang="en-US" dirty="0"/>
              <a:t>Moreover, it is highly correlated with “BBB Corporate Yield”, so its effects will already be incorporated.</a:t>
            </a:r>
          </a:p>
          <a:p>
            <a:r>
              <a:rPr lang="en-US" dirty="0"/>
              <a:t>The adjusted R-squared value of this model is </a:t>
            </a:r>
            <a:r>
              <a:rPr lang="en-US" b="1" dirty="0"/>
              <a:t>91.24%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7F09E1-7143-46CA-A86E-FB23EFB5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4928637" cy="830997"/>
          </a:xfrm>
        </p:spPr>
        <p:txBody>
          <a:bodyPr/>
          <a:lstStyle/>
          <a:p>
            <a:r>
              <a:rPr lang="en-US" dirty="0"/>
              <a:t>Model Iteration 3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09D3D-7B59-4B0C-968C-E2529AF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538" y="2044700"/>
            <a:ext cx="7256462" cy="3195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8F2E93-5B17-47F7-AD41-48C984DE8B80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04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6E4CB4-1002-4946-A574-93CCA1FDE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12038563" cy="3560763"/>
          </a:xfrm>
        </p:spPr>
        <p:txBody>
          <a:bodyPr/>
          <a:lstStyle/>
          <a:p>
            <a:r>
              <a:rPr lang="en-US" dirty="0"/>
              <a:t>The Ramsay RESET test checks the </a:t>
            </a:r>
            <a:r>
              <a:rPr lang="en-US" b="1" dirty="0"/>
              <a:t>linearity </a:t>
            </a:r>
            <a:r>
              <a:rPr lang="en-US" dirty="0"/>
              <a:t>of the model</a:t>
            </a:r>
          </a:p>
          <a:p>
            <a:r>
              <a:rPr lang="en-US" dirty="0"/>
              <a:t>H0 : The model is linear</a:t>
            </a:r>
          </a:p>
          <a:p>
            <a:r>
              <a:rPr lang="en-US" dirty="0"/>
              <a:t>H1 : The model is not linear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p-value &lt; 0.05, we </a:t>
            </a:r>
            <a:r>
              <a:rPr lang="en-US" b="1" dirty="0"/>
              <a:t>reject the null hypothesis and conclude that the model is not linear.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3F366-41E2-473F-B8BD-F8593382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6029649" cy="830997"/>
          </a:xfrm>
        </p:spPr>
        <p:txBody>
          <a:bodyPr/>
          <a:lstStyle/>
          <a:p>
            <a:r>
              <a:rPr lang="en-US" dirty="0"/>
              <a:t>Ramsay RESET Test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AB795-E05B-48C6-9745-65114A0E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32" y="3429000"/>
            <a:ext cx="5553850" cy="1047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786A2-8B38-40D4-8589-AB8D5C23C6BB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05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BC1354-7B8E-40C8-9F32-6BC920BDE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755" y="2016708"/>
            <a:ext cx="5059265" cy="3560763"/>
          </a:xfrm>
        </p:spPr>
        <p:txBody>
          <a:bodyPr/>
          <a:lstStyle/>
          <a:p>
            <a:r>
              <a:rPr lang="en-US" b="1" dirty="0"/>
              <a:t>Applying log transformation </a:t>
            </a:r>
            <a:r>
              <a:rPr lang="en-US" dirty="0"/>
              <a:t>to model variables in order to increase linearity.</a:t>
            </a:r>
          </a:p>
          <a:p>
            <a:r>
              <a:rPr lang="en-US" dirty="0"/>
              <a:t>The final (log-transformed) model passes the RESET test which indicates linearity in the model.</a:t>
            </a:r>
          </a:p>
          <a:p>
            <a:r>
              <a:rPr lang="en-US" dirty="0"/>
              <a:t>The final model has an adjusted R-squared value of </a:t>
            </a:r>
            <a:r>
              <a:rPr lang="en-US" b="1" dirty="0"/>
              <a:t>92.79%.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D8B7B2-FB5C-4F05-9422-D6489A56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4984621" cy="830997"/>
          </a:xfrm>
        </p:spPr>
        <p:txBody>
          <a:bodyPr/>
          <a:lstStyle/>
          <a:p>
            <a:r>
              <a:rPr lang="en-US" dirty="0"/>
              <a:t>Model Iteration 4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1BC0E-6761-404F-9C73-84003813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65" y="880508"/>
            <a:ext cx="6554115" cy="3753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1E0E9-5FB3-4380-B946-649540D22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65" y="4780353"/>
            <a:ext cx="6472335" cy="1197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5D3A9D-08B3-4938-812E-78550BBD284D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66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E1AD1-498D-48BB-8BDB-4D83EBBDB3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8352972" cy="3560763"/>
          </a:xfrm>
        </p:spPr>
        <p:txBody>
          <a:bodyPr/>
          <a:lstStyle/>
          <a:p>
            <a:r>
              <a:rPr lang="en-US" dirty="0"/>
              <a:t>We assess Stationarity of the values using the Phillips-Perron Test</a:t>
            </a:r>
          </a:p>
          <a:p>
            <a:r>
              <a:rPr lang="en-US" dirty="0"/>
              <a:t>H0 : The model values are stationary</a:t>
            </a:r>
          </a:p>
          <a:p>
            <a:r>
              <a:rPr lang="en-US" dirty="0"/>
              <a:t>H1 : The model values are not stationary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fail to reject the null hypothesis, i.e., the model values are </a:t>
            </a:r>
            <a:r>
              <a:rPr lang="en-US" b="1" dirty="0"/>
              <a:t>stationary.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B2A101-0527-48B8-BE40-1D03CE2D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48302" cy="830997"/>
          </a:xfrm>
        </p:spPr>
        <p:txBody>
          <a:bodyPr/>
          <a:lstStyle/>
          <a:p>
            <a:r>
              <a:rPr lang="en-US" dirty="0"/>
              <a:t>Phillips-Peron Test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D71FD-51E1-4916-814A-B361C195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16" y="3517088"/>
            <a:ext cx="7525800" cy="962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44BACE-5F71-4023-A6F1-CB743A882BF1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38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979BE-7E37-414D-A548-CF98903F0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9547290" cy="3560763"/>
          </a:xfrm>
        </p:spPr>
        <p:txBody>
          <a:bodyPr/>
          <a:lstStyle/>
          <a:p>
            <a:r>
              <a:rPr lang="en-US" dirty="0"/>
              <a:t>The Kwiatkowski–Phillips–Schmidt–Shin test is used for testing a null hypothesis that an observable time series is stationary around a deterministic trend.</a:t>
            </a:r>
          </a:p>
          <a:p>
            <a:r>
              <a:rPr lang="en-US" dirty="0"/>
              <a:t>H0 : The model values are stationary</a:t>
            </a:r>
          </a:p>
          <a:p>
            <a:r>
              <a:rPr lang="en-US" dirty="0"/>
              <a:t>H1 : The model values are not stationary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 the null hypothesis, i.e., the model values are </a:t>
            </a:r>
            <a:r>
              <a:rPr lang="en-US" b="1" dirty="0"/>
              <a:t>not stationary.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F8773-ADBC-492D-96AA-45F2B12B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760"/>
            <a:ext cx="12820261" cy="830997"/>
          </a:xfrm>
        </p:spPr>
        <p:txBody>
          <a:bodyPr/>
          <a:lstStyle/>
          <a:p>
            <a:r>
              <a:rPr lang="en-IN" sz="4400" dirty="0"/>
              <a:t>Kwiatkowski–Phillips–Schmidt–Shin (KPSS)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D2302-2B05-460E-B327-385B474C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47" y="3825081"/>
            <a:ext cx="8554196" cy="1289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CF0C8F-C86E-451A-AAA7-087CD0287B72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89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EEA98-93BE-4C49-887F-7DC85EF0B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10704286" cy="3560763"/>
          </a:xfrm>
        </p:spPr>
        <p:txBody>
          <a:bodyPr/>
          <a:lstStyle/>
          <a:p>
            <a:r>
              <a:rPr lang="en-US" dirty="0"/>
              <a:t>ADF Test is a common statistical test used to test whether a given Time series is stationary or not.</a:t>
            </a:r>
          </a:p>
          <a:p>
            <a:r>
              <a:rPr lang="en-US" dirty="0"/>
              <a:t>H0 : The model values are not stationary</a:t>
            </a:r>
          </a:p>
          <a:p>
            <a:r>
              <a:rPr lang="en-US" dirty="0"/>
              <a:t>H1 : The model values are stationary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fail to reject the null hypothesis, i.e., the model values are </a:t>
            </a:r>
            <a:r>
              <a:rPr lang="en-US" b="1" dirty="0"/>
              <a:t>not stationary.</a:t>
            </a:r>
            <a:endParaRPr lang="en-IN" b="1" dirty="0"/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22384-A4D4-4F2A-AD27-BA044E14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10209763" cy="830997"/>
          </a:xfrm>
        </p:spPr>
        <p:txBody>
          <a:bodyPr/>
          <a:lstStyle/>
          <a:p>
            <a:r>
              <a:rPr lang="en-US" dirty="0"/>
              <a:t>Augmented Dickey-Fuller (ADF) Test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91E06-8C75-49CE-8500-F2C7EBB9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4" y="3311031"/>
            <a:ext cx="8585272" cy="1382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7234D7-D4CB-48FA-AA1B-414C0307DEAA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91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30" y="208740"/>
            <a:ext cx="4275138" cy="830997"/>
          </a:xfrm>
        </p:spPr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830" y="957580"/>
            <a:ext cx="4275138" cy="5691680"/>
          </a:xfrm>
        </p:spPr>
        <p:txBody>
          <a:bodyPr/>
          <a:lstStyle/>
          <a:p>
            <a:r>
              <a:rPr lang="en-US" sz="1800" dirty="0"/>
              <a:t>Introduction</a:t>
            </a:r>
          </a:p>
          <a:p>
            <a:r>
              <a:rPr lang="en-US" sz="1800" dirty="0"/>
              <a:t>Objectives</a:t>
            </a:r>
          </a:p>
          <a:p>
            <a:r>
              <a:rPr lang="en-US" sz="1800" dirty="0"/>
              <a:t>Data Analysis</a:t>
            </a:r>
          </a:p>
          <a:p>
            <a:r>
              <a:rPr lang="en-US" sz="1800" dirty="0"/>
              <a:t>Data Cleaning</a:t>
            </a:r>
          </a:p>
          <a:p>
            <a:r>
              <a:rPr lang="en-US" sz="1800" dirty="0"/>
              <a:t>Model Iterations</a:t>
            </a:r>
          </a:p>
          <a:p>
            <a:r>
              <a:rPr lang="en-US" sz="1800" dirty="0"/>
              <a:t>Statistical Tests</a:t>
            </a:r>
          </a:p>
          <a:p>
            <a:r>
              <a:rPr lang="en-US" sz="1800" dirty="0"/>
              <a:t>In-Sample Analysis</a:t>
            </a:r>
          </a:p>
          <a:p>
            <a:r>
              <a:rPr lang="en-US" sz="1800" dirty="0"/>
              <a:t>Out-of-Sample Analysis</a:t>
            </a:r>
          </a:p>
          <a:p>
            <a:r>
              <a:rPr lang="en-US" sz="1800" dirty="0"/>
              <a:t>Forecasts</a:t>
            </a:r>
          </a:p>
          <a:p>
            <a:r>
              <a:rPr lang="en-US" sz="1800" dirty="0"/>
              <a:t>CRP Calculation</a:t>
            </a:r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0AD870-28F7-4566-B006-D42C8A081C3B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6235E-7A9F-4278-9185-E434544AE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10871199" cy="3560763"/>
          </a:xfrm>
        </p:spPr>
        <p:txBody>
          <a:bodyPr/>
          <a:lstStyle/>
          <a:p>
            <a:r>
              <a:rPr lang="en-US" dirty="0"/>
              <a:t>Variance inflation factor (VIF) is a measure of the amount of multicollinearity in a set of multiple regression variables.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VIF values are &lt; 5, and thus we conclude that </a:t>
            </a:r>
            <a:r>
              <a:rPr lang="en-US" b="1" dirty="0"/>
              <a:t>multicollinearity does not exist.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1F38F-DB23-4764-B5AF-A45D5F8D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8259665" cy="830997"/>
          </a:xfrm>
        </p:spPr>
        <p:txBody>
          <a:bodyPr/>
          <a:lstStyle/>
          <a:p>
            <a:r>
              <a:rPr lang="en-US" dirty="0"/>
              <a:t>Variance Inflation Factor (VIF)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1E358-412E-4FE5-9772-F7F330E2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06" y="2971719"/>
            <a:ext cx="6206370" cy="1194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00FBE-D1B1-4B9F-9474-39EB5480826B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7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91741E-457B-44F6-B278-A86CEC0FC0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10685624" cy="3560763"/>
          </a:xfrm>
        </p:spPr>
        <p:txBody>
          <a:bodyPr/>
          <a:lstStyle/>
          <a:p>
            <a:r>
              <a:rPr lang="en-US" dirty="0"/>
              <a:t>the Jarque–Bera test is a goodness-of-fit test of whether sample data have the skewness and kurtosis matching a normal distribution.</a:t>
            </a:r>
          </a:p>
          <a:p>
            <a:r>
              <a:rPr lang="en-US" dirty="0"/>
              <a:t>H0 : Skewness and kurtosis match a normal distribution.</a:t>
            </a:r>
          </a:p>
          <a:p>
            <a:r>
              <a:rPr lang="en-US" dirty="0"/>
              <a:t>H1 : Skewness and kurtosis do not match a normal distribution.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fail to reject the null hypothesis, i.e., the data appears to be </a:t>
            </a:r>
            <a:r>
              <a:rPr lang="en-US" b="1" dirty="0"/>
              <a:t>normally distributed.</a:t>
            </a:r>
            <a:endParaRPr lang="en-IN" b="1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37E6-3FE9-4184-8E7E-BD08F085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6150947" cy="830997"/>
          </a:xfrm>
        </p:spPr>
        <p:txBody>
          <a:bodyPr/>
          <a:lstStyle/>
          <a:p>
            <a:r>
              <a:rPr lang="en-IN" dirty="0" err="1"/>
              <a:t>Jarque</a:t>
            </a:r>
            <a:r>
              <a:rPr lang="en-IN" dirty="0"/>
              <a:t> </a:t>
            </a:r>
            <a:r>
              <a:rPr lang="en-IN" dirty="0" err="1"/>
              <a:t>Bera</a:t>
            </a:r>
            <a:r>
              <a:rPr lang="en-IN" dirty="0"/>
              <a:t>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55808-4122-40B9-A80C-F7B84531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67" y="3698936"/>
            <a:ext cx="5372850" cy="9716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F0B9B0-36E9-42FB-AA75-8B88B19AFF95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26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5A1BA-10B0-4BFF-99DD-A51C00FA3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9883192" cy="3560763"/>
          </a:xfrm>
        </p:spPr>
        <p:txBody>
          <a:bodyPr/>
          <a:lstStyle/>
          <a:p>
            <a:r>
              <a:rPr lang="en-US" dirty="0"/>
              <a:t>The Shapiro-Wilk test is a way to tell if a random sample comes from a normal distribution. </a:t>
            </a:r>
          </a:p>
          <a:p>
            <a:r>
              <a:rPr lang="en-US" dirty="0"/>
              <a:t>H0 : The random sample comes from a normal distribution.</a:t>
            </a:r>
          </a:p>
          <a:p>
            <a:r>
              <a:rPr lang="en-US" dirty="0"/>
              <a:t>H1 : The random sample does not come from a normal distribution.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We fail to reject the null hypothesis, i.e., the random sample comes from a </a:t>
            </a:r>
            <a:r>
              <a:rPr lang="en-IN" b="1" dirty="0"/>
              <a:t>normal distribution.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C377E8-FB81-4AB0-BF17-99EDB69C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5768392" cy="830997"/>
          </a:xfrm>
        </p:spPr>
        <p:txBody>
          <a:bodyPr/>
          <a:lstStyle/>
          <a:p>
            <a:r>
              <a:rPr lang="en-IN" dirty="0"/>
              <a:t>Shapiro Wilk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85719-206F-46C6-B485-EC40669F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16" y="2394455"/>
            <a:ext cx="4281897" cy="2373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F967C-7771-479A-A31F-498EC385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1" y="3298371"/>
            <a:ext cx="4344006" cy="857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8F81FA-4F4A-4490-98E5-A55C7EDC2F23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89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04C2A-D708-4EB2-992F-7667538F1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07378"/>
            <a:ext cx="11152155" cy="3560763"/>
          </a:xfrm>
        </p:spPr>
        <p:txBody>
          <a:bodyPr/>
          <a:lstStyle/>
          <a:p>
            <a:r>
              <a:rPr lang="en-US" dirty="0"/>
              <a:t>The Kolmogorov-Smirnov test  is used to decide if a sample comes from a population with a specific distribution. Here, we have tested it with a normal distribution.</a:t>
            </a:r>
          </a:p>
          <a:p>
            <a:r>
              <a:rPr lang="en-US" dirty="0"/>
              <a:t>H0: Sample comes from a normal distribution.</a:t>
            </a:r>
          </a:p>
          <a:p>
            <a:r>
              <a:rPr lang="en-US" dirty="0"/>
              <a:t>H1: Sample does not come from a normal distribution.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fail to reject the null hypothesis, i.e., it indicates that the values are </a:t>
            </a:r>
            <a:r>
              <a:rPr lang="en-US" b="1" dirty="0"/>
              <a:t>not from a normal distribution.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85C8D7-5119-4624-83CC-FCA9918F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9090090" cy="830997"/>
          </a:xfrm>
        </p:spPr>
        <p:txBody>
          <a:bodyPr/>
          <a:lstStyle/>
          <a:p>
            <a:r>
              <a:rPr lang="en-IN" dirty="0" err="1"/>
              <a:t>Kolmogrov</a:t>
            </a:r>
            <a:r>
              <a:rPr lang="en-IN" dirty="0"/>
              <a:t>-Smirnov (KS)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51229-36B7-4B1A-B19E-1C002EC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25" y="3565960"/>
            <a:ext cx="4677428" cy="12003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A1FB12-1734-437B-8847-0936A6ACD415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81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C8690D-EFEA-4029-8680-23EBA9269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07377"/>
            <a:ext cx="10685624" cy="3469692"/>
          </a:xfrm>
        </p:spPr>
        <p:txBody>
          <a:bodyPr/>
          <a:lstStyle/>
          <a:p>
            <a:r>
              <a:rPr lang="en-US" dirty="0"/>
              <a:t>The Breusch-Pagan Test is used to test for heteroscedasticity in a linear regression model.</a:t>
            </a:r>
          </a:p>
          <a:p>
            <a:r>
              <a:rPr lang="en-US" dirty="0" err="1"/>
              <a:t>Heteroscedastity</a:t>
            </a:r>
            <a:r>
              <a:rPr lang="en-US" dirty="0"/>
              <a:t> - when the standard deviations of a predicted variable, monitored over different time periods, are non-constant.</a:t>
            </a:r>
          </a:p>
          <a:p>
            <a:r>
              <a:rPr lang="en-US" dirty="0"/>
              <a:t>H0: Values are Homoscedastic (constant standard deviation)</a:t>
            </a:r>
          </a:p>
          <a:p>
            <a:r>
              <a:rPr lang="en-US" dirty="0"/>
              <a:t>H1: Values are not Homoscedastic (they are heteroscedastic)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fail to reject the null hypothesis, and conclude that the </a:t>
            </a:r>
            <a:r>
              <a:rPr lang="en-US" b="1" dirty="0"/>
              <a:t>residuals are homoscedastic.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5D660-3D9A-4183-A91B-369693A0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5544457" cy="830997"/>
          </a:xfrm>
        </p:spPr>
        <p:txBody>
          <a:bodyPr/>
          <a:lstStyle/>
          <a:p>
            <a:r>
              <a:rPr lang="en-IN" dirty="0"/>
              <a:t>Breusch Pagan Test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CE914-3334-4E03-B38F-ADA1463F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27" y="3992361"/>
            <a:ext cx="4763165" cy="1019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34E369-DA78-4AA8-8D63-93D116862355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704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8CB2F-2016-443D-A7CE-DF87B440D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10872238" cy="3560763"/>
          </a:xfrm>
        </p:spPr>
        <p:txBody>
          <a:bodyPr/>
          <a:lstStyle/>
          <a:p>
            <a:r>
              <a:rPr lang="en-US" dirty="0"/>
              <a:t>The Durbin Watson (DW) statistic is a test for autocorrelation in the residuals from a statistical model or regression analysis. </a:t>
            </a:r>
          </a:p>
          <a:p>
            <a:r>
              <a:rPr lang="en-US" dirty="0"/>
              <a:t>H0 : There is no autocorrelation between residuals</a:t>
            </a:r>
          </a:p>
          <a:p>
            <a:r>
              <a:rPr lang="en-US" dirty="0"/>
              <a:t>H1 : There is autocorrelation between residuals.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reject the null hypothesis, i.e., there is evidence of </a:t>
            </a:r>
            <a:r>
              <a:rPr lang="en-US" b="1" dirty="0"/>
              <a:t>autocorrelation between residuals.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10AC80-ABF9-481C-B13E-31F2F798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197600" cy="830997"/>
          </a:xfrm>
        </p:spPr>
        <p:txBody>
          <a:bodyPr/>
          <a:lstStyle/>
          <a:p>
            <a:r>
              <a:rPr lang="en-IN" dirty="0"/>
              <a:t>Durbin-Watson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6D714-C164-4697-825B-186D5534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56" y="3611568"/>
            <a:ext cx="5572903" cy="8478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0E9B61-C660-4B0E-B61B-B032C283125A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08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DD6DCC-A186-4D27-A3CB-B3CC683ED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11021527" cy="3560763"/>
          </a:xfrm>
        </p:spPr>
        <p:txBody>
          <a:bodyPr/>
          <a:lstStyle/>
          <a:p>
            <a:pPr algn="l" fontAlgn="base"/>
            <a:r>
              <a:rPr lang="en-US" dirty="0"/>
              <a:t>One of the key assumptions in linear regression is that there is no correlation between the residuals.</a:t>
            </a:r>
          </a:p>
          <a:p>
            <a:pPr algn="l" fontAlgn="base"/>
            <a:r>
              <a:rPr lang="en-US" dirty="0"/>
              <a:t>H0 : There is no autocorrelation.</a:t>
            </a:r>
          </a:p>
          <a:p>
            <a:pPr algn="l" fontAlgn="base"/>
            <a:r>
              <a:rPr lang="en-US" dirty="0"/>
              <a:t>H1 : There exists some autocorrelation.</a:t>
            </a:r>
          </a:p>
          <a:p>
            <a:pPr algn="l" fontAlgn="base"/>
            <a:endParaRPr lang="en-US" dirty="0"/>
          </a:p>
          <a:p>
            <a:pPr algn="l" fontAlgn="base"/>
            <a:endParaRPr lang="en-US" dirty="0"/>
          </a:p>
          <a:p>
            <a:pPr algn="l" fontAlgn="base"/>
            <a:endParaRPr lang="en-US" dirty="0"/>
          </a:p>
          <a:p>
            <a:pPr algn="l" fontAlgn="base"/>
            <a:endParaRPr lang="en-US" dirty="0"/>
          </a:p>
          <a:p>
            <a:pPr marL="0" indent="0" algn="l" fontAlgn="base">
              <a:buNone/>
            </a:pPr>
            <a:r>
              <a:rPr lang="en-US" dirty="0"/>
              <a:t>We reject the null hypothesis, i.e., there is evidence of </a:t>
            </a:r>
            <a:r>
              <a:rPr lang="en-US" b="1" dirty="0"/>
              <a:t>autocorrelation between residuals.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F616C-6A40-46D1-8434-D8271554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5936343" cy="830997"/>
          </a:xfrm>
        </p:spPr>
        <p:txBody>
          <a:bodyPr/>
          <a:lstStyle/>
          <a:p>
            <a:r>
              <a:rPr lang="en-IN" dirty="0"/>
              <a:t>Breusch Godfrey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ADCFF-40BF-4024-BE70-000EAA2E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63" y="3429000"/>
            <a:ext cx="7878274" cy="11812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BE3EAE-0AB8-4882-93DB-D978B8AAC74A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837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9D36E-4C9F-430B-9502-CFD445498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ACF values die out at </a:t>
            </a:r>
            <a:r>
              <a:rPr lang="en-US" b="1" dirty="0"/>
              <a:t>lag 1</a:t>
            </a:r>
            <a:r>
              <a:rPr lang="en-IN" b="1" dirty="0"/>
              <a:t>.</a:t>
            </a:r>
          </a:p>
          <a:p>
            <a:r>
              <a:rPr lang="en-IN" dirty="0"/>
              <a:t>PACF values die out at </a:t>
            </a:r>
            <a:r>
              <a:rPr lang="en-IN" b="1" dirty="0"/>
              <a:t>lag 8.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0427F0-F77C-400C-BFCF-97DAB942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1540"/>
            <a:ext cx="10209763" cy="830997"/>
          </a:xfrm>
        </p:spPr>
        <p:txBody>
          <a:bodyPr/>
          <a:lstStyle/>
          <a:p>
            <a:r>
              <a:rPr lang="en-US" dirty="0"/>
              <a:t>Auto Correlation Function (ACF) and Partial ACF Plot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F8792-B30C-4B5F-9647-4EDAB854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18" y="1181106"/>
            <a:ext cx="5622282" cy="2627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333BA-3666-4F70-9AEA-C7AFC6B2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18" y="3808783"/>
            <a:ext cx="5622282" cy="26276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C48628-2B0F-4624-B48B-B827B3DAAA48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86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9CD75-EF31-4184-ACB5-4EBBB87C48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There is a straight line between residuals and fitted values indicating that there is a </a:t>
            </a:r>
            <a:r>
              <a:rPr lang="en-US" b="1" dirty="0"/>
              <a:t>linear relationship</a:t>
            </a:r>
            <a:r>
              <a:rPr lang="en-US" dirty="0"/>
              <a:t> between them.</a:t>
            </a:r>
          </a:p>
          <a:p>
            <a:r>
              <a:rPr lang="en-US" dirty="0"/>
              <a:t>Model residuals have </a:t>
            </a:r>
            <a:r>
              <a:rPr lang="en-US" b="1" dirty="0"/>
              <a:t>passed normality test.</a:t>
            </a:r>
          </a:p>
          <a:p>
            <a:r>
              <a:rPr lang="en-US" dirty="0"/>
              <a:t>Plot shows </a:t>
            </a:r>
            <a:r>
              <a:rPr lang="en-US" b="1" dirty="0"/>
              <a:t>presence of heteroscedasticity.</a:t>
            </a:r>
          </a:p>
          <a:p>
            <a:r>
              <a:rPr lang="en-US" dirty="0"/>
              <a:t>There is </a:t>
            </a:r>
            <a:r>
              <a:rPr lang="en-US" b="1" dirty="0"/>
              <a:t>no significant outlier </a:t>
            </a:r>
            <a:r>
              <a:rPr lang="en-US" dirty="0"/>
              <a:t>present.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43CF18-2602-42D0-BC26-2E857D78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analysis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59888-94D3-4F6E-A774-7CC7178D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51" y="1483574"/>
            <a:ext cx="6104149" cy="4598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7CE01C-91AC-47E2-AD5E-89B104985D7A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402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FC8FA-E48C-48C7-8345-A76697951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2044700"/>
            <a:ext cx="5703079" cy="3560763"/>
          </a:xfrm>
        </p:spPr>
        <p:txBody>
          <a:bodyPr/>
          <a:lstStyle/>
          <a:p>
            <a:r>
              <a:rPr lang="en-US" dirty="0"/>
              <a:t>The solid line represents the actual values, and the dotted line represents the fitted values.</a:t>
            </a:r>
          </a:p>
          <a:p>
            <a:r>
              <a:rPr lang="en-US" dirty="0"/>
              <a:t>MSE (Mean Squared Error) = </a:t>
            </a:r>
            <a:r>
              <a:rPr lang="en-US" b="1" dirty="0"/>
              <a:t>15227.82</a:t>
            </a:r>
          </a:p>
          <a:p>
            <a:r>
              <a:rPr lang="en-US" dirty="0"/>
              <a:t>RMSE (Root Mean Squared Error) = </a:t>
            </a:r>
            <a:r>
              <a:rPr lang="en-US" b="1" dirty="0"/>
              <a:t>123.4011</a:t>
            </a:r>
          </a:p>
          <a:p>
            <a:r>
              <a:rPr lang="en-US" dirty="0"/>
              <a:t>MAPE (Mean Absolute Percentage Error) = </a:t>
            </a:r>
            <a:r>
              <a:rPr lang="en-US" b="1" dirty="0"/>
              <a:t>6.25%</a:t>
            </a:r>
          </a:p>
          <a:p>
            <a:r>
              <a:rPr lang="en-US" dirty="0"/>
              <a:t>The major upward and downward movements in the actual values are reflected in the fitted values.</a:t>
            </a:r>
          </a:p>
          <a:p>
            <a:r>
              <a:rPr lang="en-US" dirty="0"/>
              <a:t>The model has an MAPE less than 10%, which makes it a reasonable fit.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DA10F6-94C1-406D-9B5E-71274A72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5619102" cy="830997"/>
          </a:xfrm>
        </p:spPr>
        <p:txBody>
          <a:bodyPr/>
          <a:lstStyle/>
          <a:p>
            <a:r>
              <a:rPr lang="en-US" dirty="0"/>
              <a:t>In-Sample Analysis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5EA1D-8D4D-4095-9336-1FD35B6F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51" y="1979810"/>
            <a:ext cx="6104149" cy="33835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BAE7D0-138F-42D2-B654-8556CC3CDD6B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73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What are Econometric Models?</a:t>
            </a:r>
          </a:p>
          <a:p>
            <a:pPr marL="0" indent="0">
              <a:buNone/>
            </a:pPr>
            <a:r>
              <a:rPr lang="en-US" dirty="0"/>
              <a:t>An econometric model specifies the </a:t>
            </a:r>
            <a:r>
              <a:rPr lang="en-US" b="1" dirty="0"/>
              <a:t>statistical relationship </a:t>
            </a:r>
            <a:r>
              <a:rPr lang="en-US" dirty="0"/>
              <a:t>that is believed to hold between the various economic quantities pertaining to a particular economic phenomena.</a:t>
            </a:r>
          </a:p>
          <a:p>
            <a:pPr marL="0" indent="0">
              <a:buNone/>
            </a:pPr>
            <a:r>
              <a:rPr lang="en-US" dirty="0"/>
              <a:t>These models are usually</a:t>
            </a:r>
            <a:r>
              <a:rPr lang="en-US" b="1" dirty="0"/>
              <a:t> based on economic theories</a:t>
            </a:r>
            <a:r>
              <a:rPr lang="en-US" dirty="0"/>
              <a:t> that assume optimizing behavior on the part of economic agents.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88A27-B468-4517-AA73-BCAC420F8B47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D6A43-ADFF-4B16-9347-BE8C4212ED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5581060" cy="3560763"/>
          </a:xfrm>
        </p:spPr>
        <p:txBody>
          <a:bodyPr/>
          <a:lstStyle/>
          <a:p>
            <a:r>
              <a:rPr lang="en-US" dirty="0"/>
              <a:t>The solid line represents the actual values, and the dotted line represents the fitted values.</a:t>
            </a:r>
          </a:p>
          <a:p>
            <a:r>
              <a:rPr lang="en-US" dirty="0"/>
              <a:t>MSE (Mean Squared Error) = </a:t>
            </a:r>
            <a:r>
              <a:rPr lang="en-US" b="1" dirty="0"/>
              <a:t>35380.15</a:t>
            </a:r>
          </a:p>
          <a:p>
            <a:r>
              <a:rPr lang="en-US" dirty="0"/>
              <a:t>RMSE (Root Mean Squared Error)= </a:t>
            </a:r>
            <a:r>
              <a:rPr lang="en-US" b="1" dirty="0"/>
              <a:t>188.0961</a:t>
            </a:r>
          </a:p>
          <a:p>
            <a:r>
              <a:rPr lang="en-US" dirty="0"/>
              <a:t>MAPE (Mean Absolute Percentage Error) = </a:t>
            </a:r>
            <a:r>
              <a:rPr lang="en-US" b="1" dirty="0"/>
              <a:t>6.62%</a:t>
            </a:r>
          </a:p>
          <a:p>
            <a:r>
              <a:rPr lang="en-US" dirty="0"/>
              <a:t>The predicted values hover around the actual values in most of the areas.</a:t>
            </a:r>
          </a:p>
          <a:p>
            <a:r>
              <a:rPr lang="en-US" dirty="0"/>
              <a:t>The model has an MAPE less than 10%, which makes it a reasonable fit.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E4915F-3F97-4A4E-A8EA-2AE29D2C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6449527" cy="830997"/>
          </a:xfrm>
        </p:spPr>
        <p:txBody>
          <a:bodyPr/>
          <a:lstStyle/>
          <a:p>
            <a:r>
              <a:rPr lang="en-US" dirty="0"/>
              <a:t>Out-of-Sample Analysis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1ED838-D0E7-458F-A56E-98D1C5BDFD21}"/>
                  </a:ext>
                </a:extLst>
              </p14:cNvPr>
              <p14:cNvContentPartPr/>
              <p14:nvPr/>
            </p14:nvContentPartPr>
            <p14:xfrm>
              <a:off x="6703229" y="4860771"/>
              <a:ext cx="323640" cy="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1ED838-D0E7-458F-A56E-98D1C5BDFD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589" y="4752771"/>
                <a:ext cx="431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714C55-1173-40BE-876C-C7B7DB080579}"/>
                  </a:ext>
                </a:extLst>
              </p14:cNvPr>
              <p14:cNvContentPartPr/>
              <p14:nvPr/>
            </p14:nvContentPartPr>
            <p14:xfrm>
              <a:off x="6698909" y="4879491"/>
              <a:ext cx="447840" cy="75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714C55-1173-40BE-876C-C7B7DB0805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4909" y="4771851"/>
                <a:ext cx="5554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3B9179-9F7C-4EED-A8CC-D39BBF1E5B3A}"/>
                  </a:ext>
                </a:extLst>
              </p14:cNvPr>
              <p14:cNvContentPartPr/>
              <p14:nvPr/>
            </p14:nvContentPartPr>
            <p14:xfrm>
              <a:off x="4067669" y="1184811"/>
              <a:ext cx="2006640" cy="46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3B9179-9F7C-4EED-A8CC-D39BBF1E5B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3669" y="1076811"/>
                <a:ext cx="211428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2EFFC0-2ABB-4514-907A-15494F83D7B6}"/>
                  </a:ext>
                </a:extLst>
              </p14:cNvPr>
              <p14:cNvContentPartPr/>
              <p14:nvPr/>
            </p14:nvContentPartPr>
            <p14:xfrm>
              <a:off x="8361749" y="5579331"/>
              <a:ext cx="1136520" cy="44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2EFFC0-2ABB-4514-907A-15494F83D7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08109" y="5471331"/>
                <a:ext cx="124416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602B3D-931D-4CA7-8E1D-B464E0A6076F}"/>
                  </a:ext>
                </a:extLst>
              </p14:cNvPr>
              <p14:cNvContentPartPr/>
              <p14:nvPr/>
            </p14:nvContentPartPr>
            <p14:xfrm>
              <a:off x="6717629" y="4860771"/>
              <a:ext cx="1118880" cy="38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602B3D-931D-4CA7-8E1D-B464E0A607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63989" y="4752771"/>
                <a:ext cx="12265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68BF93-51D8-45E2-AC6E-E57CBBB4D240}"/>
                  </a:ext>
                </a:extLst>
              </p14:cNvPr>
              <p14:cNvContentPartPr/>
              <p14:nvPr/>
            </p14:nvContentPartPr>
            <p14:xfrm>
              <a:off x="514829" y="262877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68BF93-51D8-45E2-AC6E-E57CBBB4D2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829" y="261977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A3DBA32C-AC06-4D9D-8959-A16604C5FB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74309" y="2015808"/>
            <a:ext cx="6104149" cy="33835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C8A4D9-B399-4A5B-B3B3-D4014ADADE67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050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5C1F18-4CAE-4C0C-BD81-17117673E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21956"/>
              </p:ext>
            </p:extLst>
          </p:nvPr>
        </p:nvGraphicFramePr>
        <p:xfrm>
          <a:off x="1544320" y="0"/>
          <a:ext cx="8890000" cy="68580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3644691163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675491851"/>
                    </a:ext>
                  </a:extLst>
                </a:gridCol>
              </a:tblGrid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81056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RESET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63980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Phillips Peron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Stationary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23283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ADF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Stationary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01442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KPSS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Stationary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962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VIF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multicollinearity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97576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Jarque Bera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0030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Shapiro Wilk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32024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KS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Normal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199563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Breusch Pagan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Homoscedastic Residuals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23389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Durbin Watson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Autocorrelation between residuals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23751"/>
                  </a:ext>
                </a:extLst>
              </a:tr>
              <a:tr h="405044">
                <a:tc>
                  <a:txBody>
                    <a:bodyPr/>
                    <a:lstStyle/>
                    <a:p>
                      <a:r>
                        <a:rPr lang="en-US" dirty="0"/>
                        <a:t>Breusch Godfrey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Autocorrelation between residuals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67840"/>
                  </a:ext>
                </a:extLst>
              </a:tr>
              <a:tr h="998737">
                <a:tc>
                  <a:txBody>
                    <a:bodyPr/>
                    <a:lstStyle/>
                    <a:p>
                      <a:r>
                        <a:rPr lang="en-US" dirty="0"/>
                        <a:t>In-Sample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MSE = 15227.82</a:t>
                      </a:r>
                    </a:p>
                    <a:p>
                      <a:r>
                        <a:rPr lang="en-US" dirty="0"/>
                        <a:t>RMSE = 123.4011</a:t>
                      </a:r>
                    </a:p>
                    <a:p>
                      <a:r>
                        <a:rPr lang="en-US" dirty="0"/>
                        <a:t>MAPE = 6.25%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36402"/>
                  </a:ext>
                </a:extLst>
              </a:tr>
              <a:tr h="998737">
                <a:tc>
                  <a:txBody>
                    <a:bodyPr/>
                    <a:lstStyle/>
                    <a:p>
                      <a:r>
                        <a:rPr lang="en-US" dirty="0"/>
                        <a:t>Out-of-Sample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MSE = 35380.15</a:t>
                      </a:r>
                      <a:br>
                        <a:rPr lang="en-US" dirty="0"/>
                      </a:br>
                      <a:r>
                        <a:rPr lang="en-US" dirty="0"/>
                        <a:t>RMSE = 188.0961</a:t>
                      </a:r>
                      <a:br>
                        <a:rPr lang="en-US" dirty="0"/>
                      </a:br>
                      <a:r>
                        <a:rPr lang="en-US" dirty="0"/>
                        <a:t>MAPE = </a:t>
                      </a:r>
                      <a:r>
                        <a:rPr lang="en-US" b="0" dirty="0"/>
                        <a:t>6.62%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43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53C0A-B937-4A56-BDD3-209AF9A48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10433698" cy="3560763"/>
          </a:xfrm>
        </p:spPr>
        <p:txBody>
          <a:bodyPr/>
          <a:lstStyle/>
          <a:p>
            <a:r>
              <a:rPr lang="en-US" dirty="0"/>
              <a:t>The solid line represents the baseline predictions, the dashes represent the adverse predictions, and the dotted line represents the severely adverse predictions.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E9309-3F9C-407D-B451-84F97E6C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7223760" cy="830997"/>
          </a:xfrm>
        </p:spPr>
        <p:txBody>
          <a:bodyPr/>
          <a:lstStyle/>
          <a:p>
            <a:r>
              <a:rPr lang="en-US" dirty="0"/>
              <a:t>Portfolio Forecasts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C32AB-5286-482E-937B-E546AEB4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87" y="3070645"/>
            <a:ext cx="4086540" cy="3210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7F9F26-EB50-437C-8B11-EBB57C470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62" y="2984286"/>
            <a:ext cx="6104149" cy="33835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96B25D-26EF-4448-A5FC-3D6B2C06E4E6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387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DC910-EB5D-46B9-A238-612B4A58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815373"/>
            <a:ext cx="12029440" cy="830997"/>
          </a:xfrm>
        </p:spPr>
        <p:txBody>
          <a:bodyPr/>
          <a:lstStyle/>
          <a:p>
            <a:r>
              <a:rPr lang="en-US" dirty="0"/>
              <a:t>Capital Requirement at Portfolio Level (CRP)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E7141-B66D-48EB-849E-20940522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4" y="1657795"/>
            <a:ext cx="7059010" cy="885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255C3-951C-4981-BF7F-C32083F85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07" y="2933059"/>
            <a:ext cx="5147984" cy="6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9BA61-4507-405E-8088-44BA1C1CD717}"/>
              </a:ext>
            </a:extLst>
          </p:cNvPr>
          <p:cNvSpPr txBox="1"/>
          <p:nvPr/>
        </p:nvSpPr>
        <p:spPr>
          <a:xfrm>
            <a:off x="1513839" y="3956350"/>
            <a:ext cx="91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basis of this,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73666-5BCF-4A3A-82ED-F4267440FD0E}"/>
              </a:ext>
            </a:extLst>
          </p:cNvPr>
          <p:cNvSpPr/>
          <p:nvPr/>
        </p:nvSpPr>
        <p:spPr>
          <a:xfrm>
            <a:off x="2113983" y="4471312"/>
            <a:ext cx="7964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CRP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USD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166.2034 Million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FDA15-628E-46B8-8F27-494BCCE5CF61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45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81" y="2819761"/>
            <a:ext cx="3924935" cy="1695637"/>
          </a:xfrm>
        </p:spPr>
        <p:txBody>
          <a:bodyPr/>
          <a:lstStyle/>
          <a:p>
            <a:r>
              <a:rPr lang="en-US" sz="4400" i="1" dirty="0"/>
              <a:t>Thank You!!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5150" y="1135152"/>
            <a:ext cx="3924934" cy="490538"/>
          </a:xfrm>
        </p:spPr>
        <p:txBody>
          <a:bodyPr/>
          <a:lstStyle/>
          <a:p>
            <a:r>
              <a:rPr lang="en-US" dirty="0"/>
              <a:t>R Project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1" y="4653464"/>
            <a:ext cx="3222836" cy="1168530"/>
          </a:xfrm>
        </p:spPr>
        <p:txBody>
          <a:bodyPr/>
          <a:lstStyle/>
          <a:p>
            <a:r>
              <a:rPr lang="en-US" dirty="0"/>
              <a:t>Kshitij Srivastava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23534-92BD-47FB-9CA1-C40F9943A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382721"/>
            <a:ext cx="4275138" cy="3560763"/>
          </a:xfrm>
        </p:spPr>
        <p:txBody>
          <a:bodyPr/>
          <a:lstStyle/>
          <a:p>
            <a:r>
              <a:rPr lang="en-US" dirty="0"/>
              <a:t>In order to comply with regulations,  a bank’s equity portfolio has to be forecasted so that there is </a:t>
            </a:r>
            <a:r>
              <a:rPr lang="en-US" b="1" dirty="0"/>
              <a:t>adequate capital reserve.</a:t>
            </a:r>
          </a:p>
          <a:p>
            <a:r>
              <a:rPr lang="en-US" dirty="0"/>
              <a:t>We have been provided with historical macroeconomic variables and their forecasts in baseline, adverse, and severely adverse scenarios. The historical portfolio values of the bank have also been provided.</a:t>
            </a:r>
          </a:p>
          <a:p>
            <a:r>
              <a:rPr lang="en-US" dirty="0"/>
              <a:t>The objective will be to </a:t>
            </a:r>
            <a:r>
              <a:rPr lang="en-US" b="1" dirty="0"/>
              <a:t>forecast the portfolio values in all 3 scenarios on the basis of the macroeconomic variables </a:t>
            </a:r>
            <a:r>
              <a:rPr lang="en-US" dirty="0"/>
              <a:t>so that the capital reserve can be calculated.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451891-00F6-46C7-9045-1CCE9373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70682"/>
            <a:ext cx="4275138" cy="830997"/>
          </a:xfrm>
        </p:spPr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pic>
        <p:nvPicPr>
          <p:cNvPr id="1026" name="Picture 2" descr="Top 5 Best Stock Portfolio Tracker - Warrior Trading">
            <a:extLst>
              <a:ext uri="{FF2B5EF4-FFF2-40B4-BE49-F238E27FC236}">
                <a16:creationId xmlns:a16="http://schemas.microsoft.com/office/drawing/2014/main" id="{E915EF43-1794-448F-9071-283892B3F69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r="274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371167-8023-4AA6-A132-92FDB9EF4136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6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29653-E95F-4641-B921-54667BF7E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27" y="2057917"/>
            <a:ext cx="10844393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been provided with 3 datasets -</a:t>
            </a:r>
          </a:p>
          <a:p>
            <a:r>
              <a:rPr lang="en-US" b="1" dirty="0"/>
              <a:t>Bank’s Equity Portfolio </a:t>
            </a:r>
            <a:r>
              <a:rPr lang="en-US" dirty="0"/>
              <a:t>– contains 52 rows and 2 columns, showing the portfolio values quarter wise from Q1 2005 to Q4 2017.</a:t>
            </a:r>
          </a:p>
          <a:p>
            <a:r>
              <a:rPr lang="en-US" b="1" dirty="0"/>
              <a:t>Historical Macroeconomic Variables – </a:t>
            </a:r>
            <a:r>
              <a:rPr lang="en-US" dirty="0"/>
              <a:t>contains 72 rows and 26 columns, showing the macroeconomic variables from Q1 2000 to Q4 2017.</a:t>
            </a:r>
          </a:p>
          <a:p>
            <a:r>
              <a:rPr lang="en-US" b="1" dirty="0"/>
              <a:t>Forecasts for Macroeconomic Variables – </a:t>
            </a:r>
            <a:r>
              <a:rPr lang="en-US" dirty="0"/>
              <a:t>3 sheets each containing 13 rows and 26 columns, showing the baseline, adverse, and severely adverse predictions for the macroeconomic variables from Q1 2018 to Q1 2021.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589B8-E4A6-42B9-8C61-57524955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98179"/>
            <a:ext cx="4275138" cy="830997"/>
          </a:xfrm>
        </p:spPr>
        <p:txBody>
          <a:bodyPr/>
          <a:lstStyle/>
          <a:p>
            <a:r>
              <a:rPr lang="en-US" dirty="0"/>
              <a:t>Datasets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2695D-50F4-4636-BDF9-C6CD871F386B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87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EA32C-A4E1-43C9-A01F-B32DC7703A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data provided to us was tested for missing values and outliers.</a:t>
            </a:r>
          </a:p>
          <a:p>
            <a:r>
              <a:rPr lang="en-IN" dirty="0"/>
              <a:t>Through graphical analysis, we see that we have </a:t>
            </a:r>
            <a:r>
              <a:rPr lang="en-IN" b="1" dirty="0"/>
              <a:t>missing values </a:t>
            </a:r>
            <a:r>
              <a:rPr lang="en-IN" dirty="0"/>
              <a:t>in 2 instances –</a:t>
            </a:r>
          </a:p>
          <a:p>
            <a:pPr lvl="1"/>
            <a:r>
              <a:rPr lang="en-IN" dirty="0"/>
              <a:t>Q4 2009</a:t>
            </a:r>
          </a:p>
          <a:p>
            <a:pPr lvl="1"/>
            <a:r>
              <a:rPr lang="en-IN" dirty="0"/>
              <a:t>Q3 2016</a:t>
            </a:r>
          </a:p>
          <a:p>
            <a:r>
              <a:rPr lang="en-IN" dirty="0"/>
              <a:t>We </a:t>
            </a:r>
            <a:r>
              <a:rPr lang="en-IN" b="1" dirty="0"/>
              <a:t>interpolate</a:t>
            </a:r>
            <a:r>
              <a:rPr lang="en-IN" dirty="0"/>
              <a:t> these values to their nearest values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CB3719-E6F7-418B-AFE8-5A0FE9C3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42EA3-0F76-4CCF-B20B-93F5CFE8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6193"/>
            <a:ext cx="6016336" cy="28118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1DD932-42CF-4CAF-BBD5-1BC572B533F3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11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1F6FB-BA03-4982-87C5-3CC67989D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presence of </a:t>
            </a:r>
            <a:r>
              <a:rPr lang="en-US" b="1" dirty="0"/>
              <a:t>outliers</a:t>
            </a:r>
            <a:r>
              <a:rPr lang="en-US" dirty="0"/>
              <a:t> is also noticed, and is further illustrated via this histogram and boxplot.</a:t>
            </a:r>
          </a:p>
          <a:p>
            <a:r>
              <a:rPr lang="en-IN" dirty="0"/>
              <a:t>Upon further investigation, we find that the outliers are in Q3 2013 and Q4 2013.</a:t>
            </a:r>
          </a:p>
          <a:p>
            <a:r>
              <a:rPr lang="en-IN" dirty="0"/>
              <a:t>It is observed that we need to </a:t>
            </a:r>
            <a:r>
              <a:rPr lang="en-IN" b="1" dirty="0"/>
              <a:t>shift the decimal point towards the left </a:t>
            </a:r>
            <a:r>
              <a:rPr lang="en-IN" dirty="0"/>
              <a:t>in order to correct the outliers.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74BE-1E40-4EA5-B638-EFB7A4BA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817374" cy="830997"/>
          </a:xfrm>
        </p:spPr>
        <p:txBody>
          <a:bodyPr/>
          <a:lstStyle/>
          <a:p>
            <a:r>
              <a:rPr lang="en-US" dirty="0"/>
              <a:t>Data Cleaning (2)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AFC53-DB82-4343-896D-D434F7F3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584" y="125578"/>
            <a:ext cx="6464416" cy="3021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DFCD9-82C0-44F6-9408-28DC4C88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84" y="3197148"/>
            <a:ext cx="6464416" cy="3021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25B229-9407-4780-B77B-9D37DDE46DF4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2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0E2A6-1146-4C18-AA66-4B8A5A4669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371839"/>
            <a:ext cx="10769600" cy="3560763"/>
          </a:xfrm>
        </p:spPr>
        <p:txBody>
          <a:bodyPr/>
          <a:lstStyle/>
          <a:p>
            <a:r>
              <a:rPr lang="en-US" dirty="0"/>
              <a:t>Voila! Our data has been cleaned of outliers and missing values.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51DBF5-5FEB-416B-A9E5-17664687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1540"/>
            <a:ext cx="4275138" cy="830997"/>
          </a:xfrm>
        </p:spPr>
        <p:txBody>
          <a:bodyPr/>
          <a:lstStyle/>
          <a:p>
            <a:r>
              <a:rPr lang="en-US" dirty="0"/>
              <a:t>Cleaned Data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8AE80-78DE-491D-9EE7-C1335F2B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37" y="2052915"/>
            <a:ext cx="8613259" cy="4025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E11DE4-0754-474E-85CC-17BF200EACC0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82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CA401-C5F9-40CE-9035-6B9830E28F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99" y="1648618"/>
            <a:ext cx="4807339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macroeconomic variables which have an </a:t>
            </a:r>
            <a:r>
              <a:rPr lang="en-US" b="1" dirty="0"/>
              <a:t>absolute value of correlation greater than or equal to 0.6 </a:t>
            </a:r>
            <a:r>
              <a:rPr lang="en-US" dirty="0"/>
              <a:t>with the portfolio values are as follows-</a:t>
            </a:r>
          </a:p>
          <a:p>
            <a:r>
              <a:rPr lang="en-US" dirty="0"/>
              <a:t>BBB Corporate Yield</a:t>
            </a:r>
          </a:p>
          <a:p>
            <a:r>
              <a:rPr lang="en-US" dirty="0"/>
              <a:t>Commercial Real Estate Price Index</a:t>
            </a:r>
          </a:p>
          <a:p>
            <a:r>
              <a:rPr lang="en-US" dirty="0"/>
              <a:t>Money Supply</a:t>
            </a:r>
          </a:p>
          <a:p>
            <a:r>
              <a:rPr lang="en-US" dirty="0"/>
              <a:t>Consumer Confidence Index</a:t>
            </a:r>
          </a:p>
          <a:p>
            <a:r>
              <a:rPr lang="en-US" dirty="0"/>
              <a:t>Business Confidence Index</a:t>
            </a:r>
          </a:p>
          <a:p>
            <a:r>
              <a:rPr lang="en-US" dirty="0"/>
              <a:t>(USD/euro)</a:t>
            </a:r>
          </a:p>
          <a:p>
            <a:pPr marL="0" indent="0">
              <a:buNone/>
            </a:pPr>
            <a:r>
              <a:rPr lang="en-US" dirty="0"/>
              <a:t>The following slide contains a graphical analysis of all these variables with the quarterly portfolio values</a:t>
            </a: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861DB-1838-439A-A40D-0281870A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5884779" cy="830997"/>
          </a:xfrm>
        </p:spPr>
        <p:txBody>
          <a:bodyPr/>
          <a:lstStyle/>
          <a:p>
            <a:r>
              <a:rPr lang="en-US" dirty="0"/>
              <a:t>Correlation analysis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9FB02-0AD4-41E6-BC22-C349DDBCE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" t="-1065"/>
          <a:stretch/>
        </p:blipFill>
        <p:spPr>
          <a:xfrm>
            <a:off x="6096000" y="1616792"/>
            <a:ext cx="6096000" cy="44708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F7607-75F5-4F79-9096-AB21D6898A2D}"/>
              </a:ext>
            </a:extLst>
          </p:cNvPr>
          <p:cNvSpPr/>
          <p:nvPr/>
        </p:nvSpPr>
        <p:spPr>
          <a:xfrm>
            <a:off x="1492898" y="6419461"/>
            <a:ext cx="1017037" cy="2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31B15F0-4759-4863-9815-EE5E0366D254}"/>
              </a:ext>
            </a:extLst>
          </p:cNvPr>
          <p:cNvSpPr/>
          <p:nvPr/>
        </p:nvSpPr>
        <p:spPr>
          <a:xfrm>
            <a:off x="6913984" y="3312367"/>
            <a:ext cx="335902" cy="2612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01AAB1E-4AEC-4C6D-9C04-B9D530D4F397}"/>
              </a:ext>
            </a:extLst>
          </p:cNvPr>
          <p:cNvSpPr/>
          <p:nvPr/>
        </p:nvSpPr>
        <p:spPr>
          <a:xfrm>
            <a:off x="6377227" y="5321559"/>
            <a:ext cx="335902" cy="2612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4195E7D-70CB-4C61-875B-1173FCBF785B}"/>
              </a:ext>
            </a:extLst>
          </p:cNvPr>
          <p:cNvSpPr/>
          <p:nvPr/>
        </p:nvSpPr>
        <p:spPr>
          <a:xfrm>
            <a:off x="9548327" y="5004318"/>
            <a:ext cx="335902" cy="2612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E255059-1D81-4F9F-9328-5CBFB0F9659F}"/>
              </a:ext>
            </a:extLst>
          </p:cNvPr>
          <p:cNvSpPr/>
          <p:nvPr/>
        </p:nvSpPr>
        <p:spPr>
          <a:xfrm>
            <a:off x="10854613" y="5321558"/>
            <a:ext cx="335902" cy="2612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08354F0-C922-4D98-B50B-C9AF212D8799}"/>
              </a:ext>
            </a:extLst>
          </p:cNvPr>
          <p:cNvSpPr/>
          <p:nvPr/>
        </p:nvSpPr>
        <p:spPr>
          <a:xfrm>
            <a:off x="5704115" y="3968620"/>
            <a:ext cx="335902" cy="26125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ACD31BB-0022-401B-BBAC-1B716D5746DC}"/>
              </a:ext>
            </a:extLst>
          </p:cNvPr>
          <p:cNvSpPr/>
          <p:nvPr/>
        </p:nvSpPr>
        <p:spPr>
          <a:xfrm>
            <a:off x="7616890" y="4304522"/>
            <a:ext cx="335902" cy="26125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04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A9014-ED64-4558-B1E1-D03F0EE32B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3465</TotalTime>
  <Words>1724</Words>
  <Application>Microsoft Office PowerPoint</Application>
  <PresentationFormat>Widescreen</PresentationFormat>
  <Paragraphs>235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Wingdings</vt:lpstr>
      <vt:lpstr>Office Theme</vt:lpstr>
      <vt:lpstr>Applications of Econometric Models in the Banking Industry</vt:lpstr>
      <vt:lpstr>Index</vt:lpstr>
      <vt:lpstr>Introduction</vt:lpstr>
      <vt:lpstr>Objectives</vt:lpstr>
      <vt:lpstr>Datasets </vt:lpstr>
      <vt:lpstr>Data Cleaning</vt:lpstr>
      <vt:lpstr>Data Cleaning (2)</vt:lpstr>
      <vt:lpstr>Cleaned Data</vt:lpstr>
      <vt:lpstr>Correlation analysis</vt:lpstr>
      <vt:lpstr>PowerPoint Presentation</vt:lpstr>
      <vt:lpstr>Linear regression</vt:lpstr>
      <vt:lpstr>Model Iteration 1</vt:lpstr>
      <vt:lpstr>Model Iteration 2 </vt:lpstr>
      <vt:lpstr>Model Iteration 3</vt:lpstr>
      <vt:lpstr>Ramsay RESET Test</vt:lpstr>
      <vt:lpstr>Model Iteration 4</vt:lpstr>
      <vt:lpstr>Phillips-Peron Test</vt:lpstr>
      <vt:lpstr>Kwiatkowski–Phillips–Schmidt–Shin (KPSS) test</vt:lpstr>
      <vt:lpstr>Augmented Dickey-Fuller (ADF) Test</vt:lpstr>
      <vt:lpstr>Variance Inflation Factor (VIF)</vt:lpstr>
      <vt:lpstr>Jarque Bera Test</vt:lpstr>
      <vt:lpstr>Shapiro Wilk Test</vt:lpstr>
      <vt:lpstr>Kolmogrov-Smirnov (KS) Test</vt:lpstr>
      <vt:lpstr>Breusch Pagan Test </vt:lpstr>
      <vt:lpstr>Durbin-Watson Test</vt:lpstr>
      <vt:lpstr>Breusch Godfrey Test</vt:lpstr>
      <vt:lpstr>Auto Correlation Function (ACF) and Partial ACF Plot</vt:lpstr>
      <vt:lpstr>Model analysis</vt:lpstr>
      <vt:lpstr>In-Sample Analysis</vt:lpstr>
      <vt:lpstr>Out-of-Sample Analysis</vt:lpstr>
      <vt:lpstr>PowerPoint Presentation</vt:lpstr>
      <vt:lpstr>Portfolio Forecasts</vt:lpstr>
      <vt:lpstr>Capital Requirement at Portfolio Level (CRP) 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Econometric Models in the Banking Industry</dc:title>
  <dc:creator>Kshitij Srivastava</dc:creator>
  <cp:lastModifiedBy>Kshitij Srivastava</cp:lastModifiedBy>
  <cp:revision>8</cp:revision>
  <dcterms:created xsi:type="dcterms:W3CDTF">2021-10-08T06:18:06Z</dcterms:created>
  <dcterms:modified xsi:type="dcterms:W3CDTF">2021-10-12T10:40:32Z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