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8" r:id="rId4"/>
  </p:sldMasterIdLst>
  <p:notesMasterIdLst>
    <p:notesMasterId r:id="rId26"/>
  </p:notesMasterIdLst>
  <p:handoutMasterIdLst>
    <p:handoutMasterId r:id="rId27"/>
  </p:handoutMasterIdLst>
  <p:sldIdLst>
    <p:sldId id="256" r:id="rId5"/>
    <p:sldId id="261" r:id="rId6"/>
    <p:sldId id="262" r:id="rId7"/>
    <p:sldId id="258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6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04E931E3-E09A-47F2-BD23-A2A000AAED61}">
          <p14:sldIdLst>
            <p14:sldId id="256"/>
            <p14:sldId id="261"/>
          </p14:sldIdLst>
        </p14:section>
        <p14:section name="Data Cleaning and EDA" id="{259AAB57-802C-44CA-BEBA-D01DAA48A700}">
          <p14:sldIdLst>
            <p14:sldId id="262"/>
            <p14:sldId id="258"/>
            <p14:sldId id="264"/>
          </p14:sldIdLst>
        </p14:section>
        <p14:section name="Correlation Analysis" id="{8C1C464E-D810-4270-9D28-781715C9A77B}">
          <p14:sldIdLst>
            <p14:sldId id="265"/>
            <p14:sldId id="266"/>
            <p14:sldId id="267"/>
          </p14:sldIdLst>
        </p14:section>
        <p14:section name="Model Building" id="{D5B4B591-BB6C-4520-B772-D6A43D34AA22}">
          <p14:sldIdLst>
            <p14:sldId id="268"/>
            <p14:sldId id="269"/>
            <p14:sldId id="270"/>
            <p14:sldId id="271"/>
            <p14:sldId id="272"/>
            <p14:sldId id="273"/>
            <p14:sldId id="274"/>
            <p14:sldId id="276"/>
            <p14:sldId id="277"/>
            <p14:sldId id="278"/>
          </p14:sldIdLst>
        </p14:section>
        <p14:section name="Final Deployment" id="{6BC17098-0E9F-4A05-9F6D-EA7E03B3BE8A}">
          <p14:sldIdLst>
            <p14:sldId id="279"/>
            <p14:sldId id="280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navanth Mahendra" initials="GM" lastIdx="1" clrIdx="0">
    <p:extLst>
      <p:ext uri="{19B8F6BF-5375-455C-9EA6-DF929625EA0E}">
        <p15:presenceInfo xmlns:p15="http://schemas.microsoft.com/office/powerpoint/2012/main" userId="594572bd7824f98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B432F4-5FDB-4518-9272-2F3934AC6AA2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4BC708E-A0A1-4102-88E4-E75128B4E51E}">
      <dgm:prSet custT="1"/>
      <dgm:spPr/>
      <dgm:t>
        <a:bodyPr/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noProof="0" dirty="0">
              <a:solidFill>
                <a:srgbClr val="FFFFFF"/>
              </a:solidFill>
              <a:effectLst>
                <a:glow rad="152400">
                  <a:srgbClr val="000000">
                    <a:alpha val="19000"/>
                  </a:srgbClr>
                </a:glow>
              </a:effectLst>
              <a:latin typeface="Gill Sans MT" panose="020B0502020104020203"/>
              <a:ea typeface="+mn-ea"/>
              <a:cs typeface="+mn-cs"/>
            </a:rPr>
            <a:t>Model Testing</a:t>
          </a:r>
        </a:p>
      </dgm:t>
    </dgm:pt>
    <dgm:pt modelId="{CF221EFF-354A-47A9-A498-1F0BBF01ECB8}" type="parTrans" cxnId="{EB9839C5-F324-41C4-8950-5284E09FB71E}">
      <dgm:prSet/>
      <dgm:spPr/>
      <dgm:t>
        <a:bodyPr/>
        <a:lstStyle/>
        <a:p>
          <a:endParaRPr lang="en-US" noProof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7519C821-85FB-4CA3-BEB5-E4BFBC529B83}" type="sibTrans" cxnId="{EB9839C5-F324-41C4-8950-5284E09FB71E}">
      <dgm:prSet/>
      <dgm:spPr/>
      <dgm:t>
        <a:bodyPr/>
        <a:lstStyle/>
        <a:p>
          <a:endParaRPr lang="en-US" noProof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C6D21269-399B-4BA2-8621-C7B9DA1E1B8F}">
      <dgm:prSet custT="1"/>
      <dgm:spPr/>
      <dgm:t>
        <a:bodyPr/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noProof="0" dirty="0">
              <a:solidFill>
                <a:srgbClr val="FFFFFF"/>
              </a:solidFill>
              <a:effectLst>
                <a:glow rad="152400">
                  <a:srgbClr val="000000">
                    <a:alpha val="19000"/>
                  </a:srgbClr>
                </a:glow>
              </a:effectLst>
              <a:latin typeface="Gill Sans MT" panose="020B0502020104020203"/>
              <a:ea typeface="+mn-ea"/>
              <a:cs typeface="+mn-cs"/>
            </a:rPr>
            <a:t>Final Deployment</a:t>
          </a:r>
        </a:p>
      </dgm:t>
    </dgm:pt>
    <dgm:pt modelId="{AA3929B3-1058-4240-AD5D-9518D4976567}" type="parTrans" cxnId="{E4AD895B-72A4-4A6B-A7F4-C77A53EC51BC}">
      <dgm:prSet/>
      <dgm:spPr/>
      <dgm:t>
        <a:bodyPr/>
        <a:lstStyle/>
        <a:p>
          <a:endParaRPr lang="en-US" noProof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C79B0F2C-DDB4-44EB-89F7-717146B88B10}" type="sibTrans" cxnId="{E4AD895B-72A4-4A6B-A7F4-C77A53EC51BC}">
      <dgm:prSet/>
      <dgm:spPr/>
      <dgm:t>
        <a:bodyPr/>
        <a:lstStyle/>
        <a:p>
          <a:endParaRPr lang="en-US" noProof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ABC36FDE-3098-44B2-9FDF-6AF1185ECABA}">
      <dgm:prSet custT="1"/>
      <dgm:spPr/>
      <dgm:t>
        <a:bodyPr/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>
              <a:solidFill>
                <a:srgbClr val="FFFFFF"/>
              </a:solidFill>
              <a:effectLst>
                <a:glow rad="152400">
                  <a:srgbClr val="000000">
                    <a:alpha val="19000"/>
                  </a:srgbClr>
                </a:glow>
              </a:effectLst>
              <a:latin typeface="Gill Sans MT" panose="020B0502020104020203"/>
              <a:ea typeface="+mn-ea"/>
              <a:cs typeface="+mn-cs"/>
            </a:rPr>
            <a:t>Correlation Analysis</a:t>
          </a:r>
        </a:p>
      </dgm:t>
    </dgm:pt>
    <dgm:pt modelId="{2DAE2296-4EAB-4679-A930-9AA949308546}" type="parTrans" cxnId="{9A3E8A1F-CB04-4E09-B079-7309DC72DD4E}">
      <dgm:prSet/>
      <dgm:spPr/>
      <dgm:t>
        <a:bodyPr/>
        <a:lstStyle/>
        <a:p>
          <a:endParaRPr lang="en-IN"/>
        </a:p>
      </dgm:t>
    </dgm:pt>
    <dgm:pt modelId="{5B2D0566-69F6-4179-8EB6-83F5A01CE8BB}" type="sibTrans" cxnId="{9A3E8A1F-CB04-4E09-B079-7309DC72DD4E}">
      <dgm:prSet/>
      <dgm:spPr/>
      <dgm:t>
        <a:bodyPr/>
        <a:lstStyle/>
        <a:p>
          <a:endParaRPr lang="en-IN"/>
        </a:p>
      </dgm:t>
    </dgm:pt>
    <dgm:pt modelId="{B009EA20-2CAD-46A8-8DCF-0A9DCA82F386}">
      <dgm:prSet custT="1"/>
      <dgm:spPr/>
      <dgm:t>
        <a:bodyPr/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>
              <a:solidFill>
                <a:srgbClr val="FFFFFF"/>
              </a:solidFill>
              <a:effectLst>
                <a:glow rad="152400">
                  <a:srgbClr val="000000">
                    <a:alpha val="19000"/>
                  </a:srgbClr>
                </a:glow>
              </a:effectLst>
              <a:latin typeface="Gill Sans MT" panose="020B0502020104020203"/>
              <a:ea typeface="+mn-ea"/>
              <a:cs typeface="+mn-cs"/>
            </a:rPr>
            <a:t>Model Building</a:t>
          </a:r>
        </a:p>
      </dgm:t>
    </dgm:pt>
    <dgm:pt modelId="{15ECE95D-13E0-4490-BC40-076537F3614A}" type="parTrans" cxnId="{513556BA-F06B-41F6-8644-1FF7256355ED}">
      <dgm:prSet/>
      <dgm:spPr/>
      <dgm:t>
        <a:bodyPr/>
        <a:lstStyle/>
        <a:p>
          <a:endParaRPr lang="en-IN"/>
        </a:p>
      </dgm:t>
    </dgm:pt>
    <dgm:pt modelId="{069C7523-B7CF-4183-A0AA-169F23E7FBF8}" type="sibTrans" cxnId="{513556BA-F06B-41F6-8644-1FF7256355ED}">
      <dgm:prSet/>
      <dgm:spPr/>
      <dgm:t>
        <a:bodyPr/>
        <a:lstStyle/>
        <a:p>
          <a:endParaRPr lang="en-IN"/>
        </a:p>
      </dgm:t>
    </dgm:pt>
    <dgm:pt modelId="{B633A646-2062-4841-AF18-847B074C671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noProof="0" dirty="0">
              <a:solidFill>
                <a:schemeClr val="bg1"/>
              </a:solidFill>
              <a:effectLst>
                <a:glow rad="152400">
                  <a:schemeClr val="tx1">
                    <a:alpha val="19000"/>
                  </a:schemeClr>
                </a:glow>
              </a:effectLst>
            </a:rPr>
            <a:t>Data Cleaning and </a:t>
          </a:r>
          <a:r>
            <a:rPr lang="en-IN" dirty="0">
              <a:solidFill>
                <a:srgbClr val="FFFFFF"/>
              </a:solidFill>
              <a:effectLst>
                <a:glow rad="152400">
                  <a:schemeClr val="tx1">
                    <a:alpha val="19000"/>
                  </a:schemeClr>
                </a:glow>
              </a:effectLst>
              <a:latin typeface="Gill Sans MT" panose="020B0502020104020203"/>
              <a:ea typeface="+mn-ea"/>
              <a:cs typeface="+mn-cs"/>
            </a:rPr>
            <a:t>Exploratory Data Analysis</a:t>
          </a:r>
          <a:endParaRPr lang="en-US" noProof="0" dirty="0">
            <a:solidFill>
              <a:schemeClr val="bg1"/>
            </a:solidFill>
            <a:effectLst>
              <a:glow rad="152400">
                <a:schemeClr val="tx1">
                  <a:alpha val="19000"/>
                </a:schemeClr>
              </a:glow>
            </a:effectLst>
          </a:endParaRPr>
        </a:p>
      </dgm:t>
    </dgm:pt>
    <dgm:pt modelId="{1397C75F-5FD8-4120-9A24-A246D042942B}" type="sibTrans" cxnId="{56ADA02B-9055-4F39-B74D-2D556F11DDB6}">
      <dgm:prSet/>
      <dgm:spPr/>
      <dgm:t>
        <a:bodyPr/>
        <a:lstStyle/>
        <a:p>
          <a:endParaRPr lang="en-US" noProof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DB4A5689-BD48-4D3D-8017-D1E3C49B0DDB}" type="parTrans" cxnId="{56ADA02B-9055-4F39-B74D-2D556F11DDB6}">
      <dgm:prSet/>
      <dgm:spPr/>
      <dgm:t>
        <a:bodyPr/>
        <a:lstStyle/>
        <a:p>
          <a:endParaRPr lang="en-US" noProof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6FDDB25E-BD53-49EC-8488-6E9B7CAA26D2}">
      <dgm:prSet custT="1"/>
      <dgm:spPr/>
      <dgm:t>
        <a:bodyPr/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>
              <a:solidFill>
                <a:srgbClr val="FFFFFF"/>
              </a:solidFill>
              <a:effectLst>
                <a:glow rad="152400">
                  <a:srgbClr val="000000">
                    <a:alpha val="19000"/>
                  </a:srgbClr>
                </a:glow>
              </a:effectLst>
              <a:latin typeface="Gill Sans MT" panose="020B0502020104020203"/>
              <a:ea typeface="+mn-ea"/>
              <a:cs typeface="+mn-cs"/>
            </a:rPr>
            <a:t>Exploratory Data Analysis</a:t>
          </a:r>
        </a:p>
      </dgm:t>
    </dgm:pt>
    <dgm:pt modelId="{7B118E8D-EF5A-40B3-A9A3-E546121AC416}" type="parTrans" cxnId="{39746C90-47C1-481F-AA06-260EED418C94}">
      <dgm:prSet/>
      <dgm:spPr/>
      <dgm:t>
        <a:bodyPr/>
        <a:lstStyle/>
        <a:p>
          <a:endParaRPr lang="en-IN"/>
        </a:p>
      </dgm:t>
    </dgm:pt>
    <dgm:pt modelId="{A3C716F8-CAFE-4C5B-827E-FA28A27C9BCA}" type="sibTrans" cxnId="{39746C90-47C1-481F-AA06-260EED418C94}">
      <dgm:prSet/>
      <dgm:spPr/>
      <dgm:t>
        <a:bodyPr/>
        <a:lstStyle/>
        <a:p>
          <a:endParaRPr lang="en-IN"/>
        </a:p>
      </dgm:t>
    </dgm:pt>
    <dgm:pt modelId="{D40A0249-41A7-44A6-A657-361E8C18FD42}" type="pres">
      <dgm:prSet presAssocID="{E1B432F4-5FDB-4518-9272-2F3934AC6AA2}" presName="root" presStyleCnt="0">
        <dgm:presLayoutVars>
          <dgm:dir/>
          <dgm:resizeHandles val="exact"/>
        </dgm:presLayoutVars>
      </dgm:prSet>
      <dgm:spPr/>
    </dgm:pt>
    <dgm:pt modelId="{7D1F47A2-8F6C-4C7F-B3B3-2100C986DE32}" type="pres">
      <dgm:prSet presAssocID="{B633A646-2062-4841-AF18-847B074C6716}" presName="compNode" presStyleCnt="0"/>
      <dgm:spPr/>
    </dgm:pt>
    <dgm:pt modelId="{EC4D957C-BFAC-446D-9573-48333BEC34E6}" type="pres">
      <dgm:prSet presAssocID="{B633A646-2062-4841-AF18-847B074C6716}" presName="bgRect" presStyleLbl="bgShp" presStyleIdx="0" presStyleCnt="6"/>
      <dgm:spPr>
        <a:xfrm>
          <a:off x="0" y="1594"/>
          <a:ext cx="5607050" cy="679229"/>
        </a:xfrm>
        <a:prstGeom prst="roundRect">
          <a:avLst/>
        </a:prstGeom>
        <a:solidFill>
          <a:srgbClr val="000000">
            <a:alpha val="70000"/>
          </a:srgbClr>
        </a:solidFill>
        <a:ln>
          <a:solidFill>
            <a:srgbClr val="000000"/>
          </a:solidFill>
        </a:ln>
        <a:effectLst>
          <a:glow rad="101600">
            <a:srgbClr val="000000">
              <a:alpha val="60000"/>
            </a:srgbClr>
          </a:glow>
          <a:softEdge rad="12700"/>
        </a:effectLst>
      </dgm:spPr>
    </dgm:pt>
    <dgm:pt modelId="{BE6B2CCF-B717-4C6F-9115-44EF0ECE6018}" type="pres">
      <dgm:prSet presAssocID="{B633A646-2062-4841-AF18-847B074C6716}" presName="iconRect" presStyleLbl="node1" presStyleIdx="0" presStyleCnt="6" custScaleX="75132" custScaleY="7513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rver with solid fill"/>
        </a:ext>
      </dgm:extLst>
    </dgm:pt>
    <dgm:pt modelId="{95420642-092B-41B9-94FA-E0EC36F9AF7E}" type="pres">
      <dgm:prSet presAssocID="{B633A646-2062-4841-AF18-847B074C6716}" presName="spaceRect" presStyleCnt="0"/>
      <dgm:spPr/>
    </dgm:pt>
    <dgm:pt modelId="{C95AF6F0-F4DA-48FE-85EB-61ADFB42AA13}" type="pres">
      <dgm:prSet presAssocID="{B633A646-2062-4841-AF18-847B074C6716}" presName="parTx" presStyleLbl="revTx" presStyleIdx="0" presStyleCnt="6">
        <dgm:presLayoutVars>
          <dgm:chMax val="0"/>
          <dgm:chPref val="0"/>
        </dgm:presLayoutVars>
      </dgm:prSet>
      <dgm:spPr/>
    </dgm:pt>
    <dgm:pt modelId="{51DD96AA-8DD7-4B07-A561-5C9B41ACFA3C}" type="pres">
      <dgm:prSet presAssocID="{1397C75F-5FD8-4120-9A24-A246D042942B}" presName="sibTrans" presStyleCnt="0"/>
      <dgm:spPr/>
    </dgm:pt>
    <dgm:pt modelId="{973B00F1-DA68-4841-BA54-FA22010ABE9B}" type="pres">
      <dgm:prSet presAssocID="{6FDDB25E-BD53-49EC-8488-6E9B7CAA26D2}" presName="compNode" presStyleCnt="0"/>
      <dgm:spPr/>
    </dgm:pt>
    <dgm:pt modelId="{8931E37B-568A-4021-A6AD-539B5D2E720E}" type="pres">
      <dgm:prSet presAssocID="{6FDDB25E-BD53-49EC-8488-6E9B7CAA26D2}" presName="bgRect" presStyleLbl="bgShp" presStyleIdx="1" presStyleCnt="6"/>
      <dgm:spPr>
        <a:xfrm>
          <a:off x="0" y="850630"/>
          <a:ext cx="5607050" cy="679229"/>
        </a:xfrm>
        <a:prstGeom prst="roundRect">
          <a:avLst>
            <a:gd name="adj" fmla="val 10000"/>
          </a:avLst>
        </a:prstGeom>
        <a:solidFill>
          <a:srgbClr val="000000">
            <a:alpha val="70000"/>
          </a:srgbClr>
        </a:solidFill>
        <a:ln>
          <a:solidFill>
            <a:srgbClr val="000000"/>
          </a:solidFill>
        </a:ln>
        <a:effectLst>
          <a:glow rad="101600">
            <a:srgbClr val="000000">
              <a:alpha val="60000"/>
            </a:srgbClr>
          </a:glow>
          <a:softEdge rad="12700"/>
        </a:effectLst>
      </dgm:spPr>
    </dgm:pt>
    <dgm:pt modelId="{B306AC59-5032-465F-84F4-D2AF6A3E7AB5}" type="pres">
      <dgm:prSet presAssocID="{6FDDB25E-BD53-49EC-8488-6E9B7CAA26D2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search with solid fill"/>
        </a:ext>
      </dgm:extLst>
    </dgm:pt>
    <dgm:pt modelId="{343B77F5-E5F1-47A5-8EA5-4F33E4B907F3}" type="pres">
      <dgm:prSet presAssocID="{6FDDB25E-BD53-49EC-8488-6E9B7CAA26D2}" presName="spaceRect" presStyleCnt="0"/>
      <dgm:spPr/>
    </dgm:pt>
    <dgm:pt modelId="{89E181A8-30E8-4111-AB70-9C1FA2FAB2F7}" type="pres">
      <dgm:prSet presAssocID="{6FDDB25E-BD53-49EC-8488-6E9B7CAA26D2}" presName="parTx" presStyleLbl="revTx" presStyleIdx="1" presStyleCnt="6">
        <dgm:presLayoutVars>
          <dgm:chMax val="0"/>
          <dgm:chPref val="0"/>
        </dgm:presLayoutVars>
      </dgm:prSet>
      <dgm:spPr/>
    </dgm:pt>
    <dgm:pt modelId="{CF76095B-115E-4F6D-BACF-028077D12045}" type="pres">
      <dgm:prSet presAssocID="{A3C716F8-CAFE-4C5B-827E-FA28A27C9BCA}" presName="sibTrans" presStyleCnt="0"/>
      <dgm:spPr/>
    </dgm:pt>
    <dgm:pt modelId="{EFDE1CE8-0113-4C90-9F5A-03F22B365299}" type="pres">
      <dgm:prSet presAssocID="{ABC36FDE-3098-44B2-9FDF-6AF1185ECABA}" presName="compNode" presStyleCnt="0"/>
      <dgm:spPr/>
    </dgm:pt>
    <dgm:pt modelId="{612254FE-B6D2-4133-88C5-CCC275A194EA}" type="pres">
      <dgm:prSet presAssocID="{ABC36FDE-3098-44B2-9FDF-6AF1185ECABA}" presName="bgRect" presStyleLbl="bgShp" presStyleIdx="2" presStyleCnt="6"/>
      <dgm:spPr>
        <a:xfrm>
          <a:off x="0" y="1699667"/>
          <a:ext cx="5607050" cy="679229"/>
        </a:xfrm>
        <a:prstGeom prst="roundRect">
          <a:avLst>
            <a:gd name="adj" fmla="val 10000"/>
          </a:avLst>
        </a:prstGeom>
        <a:solidFill>
          <a:srgbClr val="000000">
            <a:alpha val="70000"/>
          </a:srgbClr>
        </a:solidFill>
        <a:ln>
          <a:solidFill>
            <a:srgbClr val="000000"/>
          </a:solidFill>
        </a:ln>
        <a:effectLst>
          <a:glow rad="101600">
            <a:srgbClr val="000000">
              <a:alpha val="60000"/>
            </a:srgbClr>
          </a:glow>
          <a:softEdge rad="12700"/>
        </a:effectLst>
      </dgm:spPr>
    </dgm:pt>
    <dgm:pt modelId="{4FD9ED5F-E783-4B37-BC54-92C6C081ECF4}" type="pres">
      <dgm:prSet presAssocID="{ABC36FDE-3098-44B2-9FDF-6AF1185ECABA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atistics with solid fill"/>
        </a:ext>
      </dgm:extLst>
    </dgm:pt>
    <dgm:pt modelId="{FFDD9307-5775-47AF-AD2B-DCEF1D2C749F}" type="pres">
      <dgm:prSet presAssocID="{ABC36FDE-3098-44B2-9FDF-6AF1185ECABA}" presName="spaceRect" presStyleCnt="0"/>
      <dgm:spPr/>
    </dgm:pt>
    <dgm:pt modelId="{9C75C62C-0202-4DCF-BE35-3AFD7FB616D6}" type="pres">
      <dgm:prSet presAssocID="{ABC36FDE-3098-44B2-9FDF-6AF1185ECABA}" presName="parTx" presStyleLbl="revTx" presStyleIdx="2" presStyleCnt="6">
        <dgm:presLayoutVars>
          <dgm:chMax val="0"/>
          <dgm:chPref val="0"/>
        </dgm:presLayoutVars>
      </dgm:prSet>
      <dgm:spPr/>
    </dgm:pt>
    <dgm:pt modelId="{DCBF5C69-B85A-403C-AD23-5EA7B5F58C74}" type="pres">
      <dgm:prSet presAssocID="{5B2D0566-69F6-4179-8EB6-83F5A01CE8BB}" presName="sibTrans" presStyleCnt="0"/>
      <dgm:spPr/>
    </dgm:pt>
    <dgm:pt modelId="{79D9EFA7-05FB-4317-98DA-6E4349A55E6E}" type="pres">
      <dgm:prSet presAssocID="{B009EA20-2CAD-46A8-8DCF-0A9DCA82F386}" presName="compNode" presStyleCnt="0"/>
      <dgm:spPr/>
    </dgm:pt>
    <dgm:pt modelId="{CBAE1718-EEB9-4FDF-BDB8-5BEBD6286A7B}" type="pres">
      <dgm:prSet presAssocID="{B009EA20-2CAD-46A8-8DCF-0A9DCA82F386}" presName="bgRect" presStyleLbl="bgShp" presStyleIdx="3" presStyleCnt="6" custLinFactNeighborX="-32"/>
      <dgm:spPr>
        <a:xfrm>
          <a:off x="0" y="2548703"/>
          <a:ext cx="5607050" cy="679229"/>
        </a:xfrm>
        <a:prstGeom prst="roundRect">
          <a:avLst>
            <a:gd name="adj" fmla="val 10000"/>
          </a:avLst>
        </a:prstGeom>
        <a:solidFill>
          <a:srgbClr val="000000">
            <a:alpha val="70000"/>
          </a:srgbClr>
        </a:solidFill>
        <a:ln>
          <a:solidFill>
            <a:srgbClr val="000000"/>
          </a:solidFill>
        </a:ln>
        <a:effectLst>
          <a:glow rad="101600">
            <a:srgbClr val="000000">
              <a:alpha val="60000"/>
            </a:srgbClr>
          </a:glow>
          <a:softEdge rad="12700"/>
        </a:effectLst>
      </dgm:spPr>
    </dgm:pt>
    <dgm:pt modelId="{A0CBF3BE-9CD5-437A-AB07-6DC568460628}" type="pres">
      <dgm:prSet presAssocID="{B009EA20-2CAD-46A8-8DCF-0A9DCA82F386}" presName="iconRect" presStyleLbl="node1" presStyleIdx="3" presStyleCnt="6"/>
      <dgm:spPr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tterplot with solid fill"/>
        </a:ext>
      </dgm:extLst>
    </dgm:pt>
    <dgm:pt modelId="{1B27105B-02D5-4378-A167-7C876523C8CE}" type="pres">
      <dgm:prSet presAssocID="{B009EA20-2CAD-46A8-8DCF-0A9DCA82F386}" presName="spaceRect" presStyleCnt="0"/>
      <dgm:spPr/>
    </dgm:pt>
    <dgm:pt modelId="{82197DAC-2083-4E7C-82EC-C6B7AD12BE31}" type="pres">
      <dgm:prSet presAssocID="{B009EA20-2CAD-46A8-8DCF-0A9DCA82F386}" presName="parTx" presStyleLbl="revTx" presStyleIdx="3" presStyleCnt="6">
        <dgm:presLayoutVars>
          <dgm:chMax val="0"/>
          <dgm:chPref val="0"/>
        </dgm:presLayoutVars>
      </dgm:prSet>
      <dgm:spPr/>
    </dgm:pt>
    <dgm:pt modelId="{24CB1B09-3D29-4528-93F7-16E843F6724D}" type="pres">
      <dgm:prSet presAssocID="{069C7523-B7CF-4183-A0AA-169F23E7FBF8}" presName="sibTrans" presStyleCnt="0"/>
      <dgm:spPr/>
    </dgm:pt>
    <dgm:pt modelId="{38E06421-A6BB-4D10-8565-2812C2C5C6B3}" type="pres">
      <dgm:prSet presAssocID="{14BC708E-A0A1-4102-88E4-E75128B4E51E}" presName="compNode" presStyleCnt="0"/>
      <dgm:spPr/>
    </dgm:pt>
    <dgm:pt modelId="{79919C57-A32A-40F6-B106-B4E0CE644E4C}" type="pres">
      <dgm:prSet presAssocID="{14BC708E-A0A1-4102-88E4-E75128B4E51E}" presName="bgRect" presStyleLbl="bgShp" presStyleIdx="4" presStyleCnt="6"/>
      <dgm:spPr>
        <a:xfrm>
          <a:off x="0" y="3397740"/>
          <a:ext cx="5607050" cy="679229"/>
        </a:xfrm>
        <a:prstGeom prst="roundRect">
          <a:avLst/>
        </a:prstGeom>
        <a:solidFill>
          <a:srgbClr val="000000">
            <a:alpha val="70000"/>
          </a:srgbClr>
        </a:solidFill>
        <a:ln>
          <a:solidFill>
            <a:srgbClr val="000000"/>
          </a:solidFill>
        </a:ln>
        <a:effectLst>
          <a:glow rad="101600">
            <a:srgbClr val="000000">
              <a:alpha val="60000"/>
            </a:srgbClr>
          </a:glow>
          <a:softEdge rad="12700"/>
        </a:effectLst>
      </dgm:spPr>
    </dgm:pt>
    <dgm:pt modelId="{99FDF55F-B3E9-423D-AD21-A6446C5D7455}" type="pres">
      <dgm:prSet presAssocID="{14BC708E-A0A1-4102-88E4-E75128B4E51E}" presName="iconRect" presStyleLbl="node1" presStyleIdx="4" presStyleCnt="6" custScaleX="75132" custScaleY="75132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tterplot with solid fill"/>
        </a:ext>
      </dgm:extLst>
    </dgm:pt>
    <dgm:pt modelId="{E98BD5F1-E6F1-491F-A8EE-6A9AD649521E}" type="pres">
      <dgm:prSet presAssocID="{14BC708E-A0A1-4102-88E4-E75128B4E51E}" presName="spaceRect" presStyleCnt="0"/>
      <dgm:spPr/>
    </dgm:pt>
    <dgm:pt modelId="{80F6AD63-74FB-40E4-9D40-4178AFD87F60}" type="pres">
      <dgm:prSet presAssocID="{14BC708E-A0A1-4102-88E4-E75128B4E51E}" presName="parTx" presStyleLbl="revTx" presStyleIdx="4" presStyleCnt="6">
        <dgm:presLayoutVars>
          <dgm:chMax val="0"/>
          <dgm:chPref val="0"/>
        </dgm:presLayoutVars>
      </dgm:prSet>
      <dgm:spPr/>
    </dgm:pt>
    <dgm:pt modelId="{1375F890-B8F8-4966-ABCD-B672FD4512B7}" type="pres">
      <dgm:prSet presAssocID="{7519C821-85FB-4CA3-BEB5-E4BFBC529B83}" presName="sibTrans" presStyleCnt="0"/>
      <dgm:spPr/>
    </dgm:pt>
    <dgm:pt modelId="{9887B295-B446-4B8E-AEA4-76754DE9DD89}" type="pres">
      <dgm:prSet presAssocID="{C6D21269-399B-4BA2-8621-C7B9DA1E1B8F}" presName="compNode" presStyleCnt="0"/>
      <dgm:spPr/>
    </dgm:pt>
    <dgm:pt modelId="{436A8B1C-2D30-44BB-9150-7099503C8960}" type="pres">
      <dgm:prSet presAssocID="{C6D21269-399B-4BA2-8621-C7B9DA1E1B8F}" presName="bgRect" presStyleLbl="bgShp" presStyleIdx="5" presStyleCnt="6"/>
      <dgm:spPr>
        <a:xfrm>
          <a:off x="0" y="4246776"/>
          <a:ext cx="5607050" cy="679229"/>
        </a:xfrm>
        <a:prstGeom prst="roundRect">
          <a:avLst/>
        </a:prstGeom>
        <a:solidFill>
          <a:srgbClr val="000000">
            <a:alpha val="70000"/>
          </a:srgbClr>
        </a:solidFill>
        <a:ln>
          <a:solidFill>
            <a:srgbClr val="000000"/>
          </a:solidFill>
        </a:ln>
        <a:effectLst>
          <a:glow rad="101600">
            <a:srgbClr val="000000">
              <a:alpha val="60000"/>
            </a:srgbClr>
          </a:glow>
          <a:softEdge rad="12700"/>
        </a:effectLst>
      </dgm:spPr>
    </dgm:pt>
    <dgm:pt modelId="{1A8B8B62-3037-4506-89D7-28710774070B}" type="pres">
      <dgm:prSet presAssocID="{C6D21269-399B-4BA2-8621-C7B9DA1E1B8F}" presName="iconRect" presStyleLbl="node1" presStyleIdx="5" presStyleCnt="6" custScaleX="68302" custScaleY="68302"/>
      <dgm:spPr>
        <a:blipFill rotWithShape="1"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2FFC6342-A780-4396-8FAC-8E7FAE77A6E2}" type="pres">
      <dgm:prSet presAssocID="{C6D21269-399B-4BA2-8621-C7B9DA1E1B8F}" presName="spaceRect" presStyleCnt="0"/>
      <dgm:spPr/>
    </dgm:pt>
    <dgm:pt modelId="{D5847293-6F0A-4807-B203-585610F4F535}" type="pres">
      <dgm:prSet presAssocID="{C6D21269-399B-4BA2-8621-C7B9DA1E1B8F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9A3E8A1F-CB04-4E09-B079-7309DC72DD4E}" srcId="{E1B432F4-5FDB-4518-9272-2F3934AC6AA2}" destId="{ABC36FDE-3098-44B2-9FDF-6AF1185ECABA}" srcOrd="2" destOrd="0" parTransId="{2DAE2296-4EAB-4679-A930-9AA949308546}" sibTransId="{5B2D0566-69F6-4179-8EB6-83F5A01CE8BB}"/>
    <dgm:cxn modelId="{944ABB28-0B7D-40F0-8726-3385D62BD567}" type="presOf" srcId="{B633A646-2062-4841-AF18-847B074C6716}" destId="{C95AF6F0-F4DA-48FE-85EB-61ADFB42AA13}" srcOrd="0" destOrd="0" presId="urn:microsoft.com/office/officeart/2018/2/layout/IconVerticalSolidList"/>
    <dgm:cxn modelId="{56ADA02B-9055-4F39-B74D-2D556F11DDB6}" srcId="{E1B432F4-5FDB-4518-9272-2F3934AC6AA2}" destId="{B633A646-2062-4841-AF18-847B074C6716}" srcOrd="0" destOrd="0" parTransId="{DB4A5689-BD48-4D3D-8017-D1E3C49B0DDB}" sibTransId="{1397C75F-5FD8-4120-9A24-A246D042942B}"/>
    <dgm:cxn modelId="{282E4C31-D2E4-4F2E-B7E4-7F072B61355B}" type="presOf" srcId="{E1B432F4-5FDB-4518-9272-2F3934AC6AA2}" destId="{D40A0249-41A7-44A6-A657-361E8C18FD42}" srcOrd="0" destOrd="0" presId="urn:microsoft.com/office/officeart/2018/2/layout/IconVerticalSolidList"/>
    <dgm:cxn modelId="{E4AD895B-72A4-4A6B-A7F4-C77A53EC51BC}" srcId="{E1B432F4-5FDB-4518-9272-2F3934AC6AA2}" destId="{C6D21269-399B-4BA2-8621-C7B9DA1E1B8F}" srcOrd="5" destOrd="0" parTransId="{AA3929B3-1058-4240-AD5D-9518D4976567}" sibTransId="{C79B0F2C-DDB4-44EB-89F7-717146B88B10}"/>
    <dgm:cxn modelId="{1E8E3766-E710-4541-B456-9017433C3AD1}" type="presOf" srcId="{ABC36FDE-3098-44B2-9FDF-6AF1185ECABA}" destId="{9C75C62C-0202-4DCF-BE35-3AFD7FB616D6}" srcOrd="0" destOrd="0" presId="urn:microsoft.com/office/officeart/2018/2/layout/IconVerticalSolidList"/>
    <dgm:cxn modelId="{39746C90-47C1-481F-AA06-260EED418C94}" srcId="{E1B432F4-5FDB-4518-9272-2F3934AC6AA2}" destId="{6FDDB25E-BD53-49EC-8488-6E9B7CAA26D2}" srcOrd="1" destOrd="0" parTransId="{7B118E8D-EF5A-40B3-A9A3-E546121AC416}" sibTransId="{A3C716F8-CAFE-4C5B-827E-FA28A27C9BCA}"/>
    <dgm:cxn modelId="{513556BA-F06B-41F6-8644-1FF7256355ED}" srcId="{E1B432F4-5FDB-4518-9272-2F3934AC6AA2}" destId="{B009EA20-2CAD-46A8-8DCF-0A9DCA82F386}" srcOrd="3" destOrd="0" parTransId="{15ECE95D-13E0-4490-BC40-076537F3614A}" sibTransId="{069C7523-B7CF-4183-A0AA-169F23E7FBF8}"/>
    <dgm:cxn modelId="{1E67D4BB-14CC-4CAE-8F6C-F556B5A1DA00}" type="presOf" srcId="{6FDDB25E-BD53-49EC-8488-6E9B7CAA26D2}" destId="{89E181A8-30E8-4111-AB70-9C1FA2FAB2F7}" srcOrd="0" destOrd="0" presId="urn:microsoft.com/office/officeart/2018/2/layout/IconVerticalSolidList"/>
    <dgm:cxn modelId="{EB9839C5-F324-41C4-8950-5284E09FB71E}" srcId="{E1B432F4-5FDB-4518-9272-2F3934AC6AA2}" destId="{14BC708E-A0A1-4102-88E4-E75128B4E51E}" srcOrd="4" destOrd="0" parTransId="{CF221EFF-354A-47A9-A498-1F0BBF01ECB8}" sibTransId="{7519C821-85FB-4CA3-BEB5-E4BFBC529B83}"/>
    <dgm:cxn modelId="{91564FC6-1310-4788-A81C-4153A86CE418}" type="presOf" srcId="{B009EA20-2CAD-46A8-8DCF-0A9DCA82F386}" destId="{82197DAC-2083-4E7C-82EC-C6B7AD12BE31}" srcOrd="0" destOrd="0" presId="urn:microsoft.com/office/officeart/2018/2/layout/IconVerticalSolidList"/>
    <dgm:cxn modelId="{4A4BD2E1-F579-4CB0-A349-6E4A603D3C1F}" type="presOf" srcId="{14BC708E-A0A1-4102-88E4-E75128B4E51E}" destId="{80F6AD63-74FB-40E4-9D40-4178AFD87F60}" srcOrd="0" destOrd="0" presId="urn:microsoft.com/office/officeart/2018/2/layout/IconVerticalSolidList"/>
    <dgm:cxn modelId="{0F0438E4-D0CA-47DC-8484-BFD8CF753812}" type="presOf" srcId="{C6D21269-399B-4BA2-8621-C7B9DA1E1B8F}" destId="{D5847293-6F0A-4807-B203-585610F4F535}" srcOrd="0" destOrd="0" presId="urn:microsoft.com/office/officeart/2018/2/layout/IconVerticalSolidList"/>
    <dgm:cxn modelId="{07CEADA1-F123-4E4C-9E9E-EDC53C6A9D42}" type="presParOf" srcId="{D40A0249-41A7-44A6-A657-361E8C18FD42}" destId="{7D1F47A2-8F6C-4C7F-B3B3-2100C986DE32}" srcOrd="0" destOrd="0" presId="urn:microsoft.com/office/officeart/2018/2/layout/IconVerticalSolidList"/>
    <dgm:cxn modelId="{F2FB5DCA-E48C-4F18-9E21-40A8BA4E97C5}" type="presParOf" srcId="{7D1F47A2-8F6C-4C7F-B3B3-2100C986DE32}" destId="{EC4D957C-BFAC-446D-9573-48333BEC34E6}" srcOrd="0" destOrd="0" presId="urn:microsoft.com/office/officeart/2018/2/layout/IconVerticalSolidList"/>
    <dgm:cxn modelId="{A830D3AF-7E56-4163-A545-B5B0E5253A32}" type="presParOf" srcId="{7D1F47A2-8F6C-4C7F-B3B3-2100C986DE32}" destId="{BE6B2CCF-B717-4C6F-9115-44EF0ECE6018}" srcOrd="1" destOrd="0" presId="urn:microsoft.com/office/officeart/2018/2/layout/IconVerticalSolidList"/>
    <dgm:cxn modelId="{C133A968-EF32-4D7B-99AB-467DBC63AA65}" type="presParOf" srcId="{7D1F47A2-8F6C-4C7F-B3B3-2100C986DE32}" destId="{95420642-092B-41B9-94FA-E0EC36F9AF7E}" srcOrd="2" destOrd="0" presId="urn:microsoft.com/office/officeart/2018/2/layout/IconVerticalSolidList"/>
    <dgm:cxn modelId="{D41F3259-A36F-405E-9981-26F5153F9ECE}" type="presParOf" srcId="{7D1F47A2-8F6C-4C7F-B3B3-2100C986DE32}" destId="{C95AF6F0-F4DA-48FE-85EB-61ADFB42AA13}" srcOrd="3" destOrd="0" presId="urn:microsoft.com/office/officeart/2018/2/layout/IconVerticalSolidList"/>
    <dgm:cxn modelId="{23EAD705-80C2-4A13-8B46-0FDB076A4FC2}" type="presParOf" srcId="{D40A0249-41A7-44A6-A657-361E8C18FD42}" destId="{51DD96AA-8DD7-4B07-A561-5C9B41ACFA3C}" srcOrd="1" destOrd="0" presId="urn:microsoft.com/office/officeart/2018/2/layout/IconVerticalSolidList"/>
    <dgm:cxn modelId="{B38FC663-CD94-4FF8-BB9E-1FBF10D93B62}" type="presParOf" srcId="{D40A0249-41A7-44A6-A657-361E8C18FD42}" destId="{973B00F1-DA68-4841-BA54-FA22010ABE9B}" srcOrd="2" destOrd="0" presId="urn:microsoft.com/office/officeart/2018/2/layout/IconVerticalSolidList"/>
    <dgm:cxn modelId="{869E5C50-1FED-4E55-A40C-1C43B3ABCFBD}" type="presParOf" srcId="{973B00F1-DA68-4841-BA54-FA22010ABE9B}" destId="{8931E37B-568A-4021-A6AD-539B5D2E720E}" srcOrd="0" destOrd="0" presId="urn:microsoft.com/office/officeart/2018/2/layout/IconVerticalSolidList"/>
    <dgm:cxn modelId="{8D90FB6A-9054-41CC-8768-71529D814AF9}" type="presParOf" srcId="{973B00F1-DA68-4841-BA54-FA22010ABE9B}" destId="{B306AC59-5032-465F-84F4-D2AF6A3E7AB5}" srcOrd="1" destOrd="0" presId="urn:microsoft.com/office/officeart/2018/2/layout/IconVerticalSolidList"/>
    <dgm:cxn modelId="{624954DD-B06C-4C61-A006-E043D4312724}" type="presParOf" srcId="{973B00F1-DA68-4841-BA54-FA22010ABE9B}" destId="{343B77F5-E5F1-47A5-8EA5-4F33E4B907F3}" srcOrd="2" destOrd="0" presId="urn:microsoft.com/office/officeart/2018/2/layout/IconVerticalSolidList"/>
    <dgm:cxn modelId="{675423CA-839A-4B9D-9028-D938B53B8A61}" type="presParOf" srcId="{973B00F1-DA68-4841-BA54-FA22010ABE9B}" destId="{89E181A8-30E8-4111-AB70-9C1FA2FAB2F7}" srcOrd="3" destOrd="0" presId="urn:microsoft.com/office/officeart/2018/2/layout/IconVerticalSolidList"/>
    <dgm:cxn modelId="{51CFDA20-5961-4360-9EAE-085BC1304055}" type="presParOf" srcId="{D40A0249-41A7-44A6-A657-361E8C18FD42}" destId="{CF76095B-115E-4F6D-BACF-028077D12045}" srcOrd="3" destOrd="0" presId="urn:microsoft.com/office/officeart/2018/2/layout/IconVerticalSolidList"/>
    <dgm:cxn modelId="{54F08D29-2486-4850-83C7-B325934538C7}" type="presParOf" srcId="{D40A0249-41A7-44A6-A657-361E8C18FD42}" destId="{EFDE1CE8-0113-4C90-9F5A-03F22B365299}" srcOrd="4" destOrd="0" presId="urn:microsoft.com/office/officeart/2018/2/layout/IconVerticalSolidList"/>
    <dgm:cxn modelId="{797FFBBC-54FA-4BE7-8728-D23CC7D6C0F6}" type="presParOf" srcId="{EFDE1CE8-0113-4C90-9F5A-03F22B365299}" destId="{612254FE-B6D2-4133-88C5-CCC275A194EA}" srcOrd="0" destOrd="0" presId="urn:microsoft.com/office/officeart/2018/2/layout/IconVerticalSolidList"/>
    <dgm:cxn modelId="{D202E8C2-F294-4A90-BBC3-515D0F22DBFC}" type="presParOf" srcId="{EFDE1CE8-0113-4C90-9F5A-03F22B365299}" destId="{4FD9ED5F-E783-4B37-BC54-92C6C081ECF4}" srcOrd="1" destOrd="0" presId="urn:microsoft.com/office/officeart/2018/2/layout/IconVerticalSolidList"/>
    <dgm:cxn modelId="{0CD05CA0-7A01-4E3B-BEB8-5FCF9F99F585}" type="presParOf" srcId="{EFDE1CE8-0113-4C90-9F5A-03F22B365299}" destId="{FFDD9307-5775-47AF-AD2B-DCEF1D2C749F}" srcOrd="2" destOrd="0" presId="urn:microsoft.com/office/officeart/2018/2/layout/IconVerticalSolidList"/>
    <dgm:cxn modelId="{AE063375-AEA8-4161-8B2D-EC7226705283}" type="presParOf" srcId="{EFDE1CE8-0113-4C90-9F5A-03F22B365299}" destId="{9C75C62C-0202-4DCF-BE35-3AFD7FB616D6}" srcOrd="3" destOrd="0" presId="urn:microsoft.com/office/officeart/2018/2/layout/IconVerticalSolidList"/>
    <dgm:cxn modelId="{B3771B80-1C07-4D28-9CC5-582395EC0219}" type="presParOf" srcId="{D40A0249-41A7-44A6-A657-361E8C18FD42}" destId="{DCBF5C69-B85A-403C-AD23-5EA7B5F58C74}" srcOrd="5" destOrd="0" presId="urn:microsoft.com/office/officeart/2018/2/layout/IconVerticalSolidList"/>
    <dgm:cxn modelId="{D5A119FA-6547-4E8A-A414-F1F8D54DBA19}" type="presParOf" srcId="{D40A0249-41A7-44A6-A657-361E8C18FD42}" destId="{79D9EFA7-05FB-4317-98DA-6E4349A55E6E}" srcOrd="6" destOrd="0" presId="urn:microsoft.com/office/officeart/2018/2/layout/IconVerticalSolidList"/>
    <dgm:cxn modelId="{71806642-3DF4-4F71-BA58-3A739C6F61EE}" type="presParOf" srcId="{79D9EFA7-05FB-4317-98DA-6E4349A55E6E}" destId="{CBAE1718-EEB9-4FDF-BDB8-5BEBD6286A7B}" srcOrd="0" destOrd="0" presId="urn:microsoft.com/office/officeart/2018/2/layout/IconVerticalSolidList"/>
    <dgm:cxn modelId="{42273DA8-5BF7-4CC7-B63F-660A57C640F4}" type="presParOf" srcId="{79D9EFA7-05FB-4317-98DA-6E4349A55E6E}" destId="{A0CBF3BE-9CD5-437A-AB07-6DC568460628}" srcOrd="1" destOrd="0" presId="urn:microsoft.com/office/officeart/2018/2/layout/IconVerticalSolidList"/>
    <dgm:cxn modelId="{7F172184-2AAC-43F2-9A2A-7F54E63928D0}" type="presParOf" srcId="{79D9EFA7-05FB-4317-98DA-6E4349A55E6E}" destId="{1B27105B-02D5-4378-A167-7C876523C8CE}" srcOrd="2" destOrd="0" presId="urn:microsoft.com/office/officeart/2018/2/layout/IconVerticalSolidList"/>
    <dgm:cxn modelId="{96DA30DA-3A2A-4C87-9617-112FA98B0ACD}" type="presParOf" srcId="{79D9EFA7-05FB-4317-98DA-6E4349A55E6E}" destId="{82197DAC-2083-4E7C-82EC-C6B7AD12BE31}" srcOrd="3" destOrd="0" presId="urn:microsoft.com/office/officeart/2018/2/layout/IconVerticalSolidList"/>
    <dgm:cxn modelId="{FC540225-268E-439E-B3A0-F88E5C194CB7}" type="presParOf" srcId="{D40A0249-41A7-44A6-A657-361E8C18FD42}" destId="{24CB1B09-3D29-4528-93F7-16E843F6724D}" srcOrd="7" destOrd="0" presId="urn:microsoft.com/office/officeart/2018/2/layout/IconVerticalSolidList"/>
    <dgm:cxn modelId="{37270FB1-E3CB-4E7A-934D-8AD3CE1A6A9C}" type="presParOf" srcId="{D40A0249-41A7-44A6-A657-361E8C18FD42}" destId="{38E06421-A6BB-4D10-8565-2812C2C5C6B3}" srcOrd="8" destOrd="0" presId="urn:microsoft.com/office/officeart/2018/2/layout/IconVerticalSolidList"/>
    <dgm:cxn modelId="{A2720370-712D-409A-A691-A76A6B58E669}" type="presParOf" srcId="{38E06421-A6BB-4D10-8565-2812C2C5C6B3}" destId="{79919C57-A32A-40F6-B106-B4E0CE644E4C}" srcOrd="0" destOrd="0" presId="urn:microsoft.com/office/officeart/2018/2/layout/IconVerticalSolidList"/>
    <dgm:cxn modelId="{7F0D094D-67F9-4096-8C3F-6FB86443B146}" type="presParOf" srcId="{38E06421-A6BB-4D10-8565-2812C2C5C6B3}" destId="{99FDF55F-B3E9-423D-AD21-A6446C5D7455}" srcOrd="1" destOrd="0" presId="urn:microsoft.com/office/officeart/2018/2/layout/IconVerticalSolidList"/>
    <dgm:cxn modelId="{A46EF107-6809-4A78-A437-DA4FD0910124}" type="presParOf" srcId="{38E06421-A6BB-4D10-8565-2812C2C5C6B3}" destId="{E98BD5F1-E6F1-491F-A8EE-6A9AD649521E}" srcOrd="2" destOrd="0" presId="urn:microsoft.com/office/officeart/2018/2/layout/IconVerticalSolidList"/>
    <dgm:cxn modelId="{A2F04EF7-8EDA-4B91-A3BA-95A8C47F2083}" type="presParOf" srcId="{38E06421-A6BB-4D10-8565-2812C2C5C6B3}" destId="{80F6AD63-74FB-40E4-9D40-4178AFD87F60}" srcOrd="3" destOrd="0" presId="urn:microsoft.com/office/officeart/2018/2/layout/IconVerticalSolidList"/>
    <dgm:cxn modelId="{600447EF-7DA9-4818-8D45-C741C5E6B34A}" type="presParOf" srcId="{D40A0249-41A7-44A6-A657-361E8C18FD42}" destId="{1375F890-B8F8-4966-ABCD-B672FD4512B7}" srcOrd="9" destOrd="0" presId="urn:microsoft.com/office/officeart/2018/2/layout/IconVerticalSolidList"/>
    <dgm:cxn modelId="{678E6197-2DF8-487D-80B8-DC5109CCDD3F}" type="presParOf" srcId="{D40A0249-41A7-44A6-A657-361E8C18FD42}" destId="{9887B295-B446-4B8E-AEA4-76754DE9DD89}" srcOrd="10" destOrd="0" presId="urn:microsoft.com/office/officeart/2018/2/layout/IconVerticalSolidList"/>
    <dgm:cxn modelId="{27C0A3EB-AFC3-4068-98D6-97C2AE9FB8D1}" type="presParOf" srcId="{9887B295-B446-4B8E-AEA4-76754DE9DD89}" destId="{436A8B1C-2D30-44BB-9150-7099503C8960}" srcOrd="0" destOrd="0" presId="urn:microsoft.com/office/officeart/2018/2/layout/IconVerticalSolidList"/>
    <dgm:cxn modelId="{3914B107-20DC-4ED8-B86C-19F61BC45DBB}" type="presParOf" srcId="{9887B295-B446-4B8E-AEA4-76754DE9DD89}" destId="{1A8B8B62-3037-4506-89D7-28710774070B}" srcOrd="1" destOrd="0" presId="urn:microsoft.com/office/officeart/2018/2/layout/IconVerticalSolidList"/>
    <dgm:cxn modelId="{8C250632-60D4-4813-9B7E-F468D972396C}" type="presParOf" srcId="{9887B295-B446-4B8E-AEA4-76754DE9DD89}" destId="{2FFC6342-A780-4396-8FAC-8E7FAE77A6E2}" srcOrd="2" destOrd="0" presId="urn:microsoft.com/office/officeart/2018/2/layout/IconVerticalSolidList"/>
    <dgm:cxn modelId="{84E4FB42-7EF6-4E5B-9E43-2F003B8E5D13}" type="presParOf" srcId="{9887B295-B446-4B8E-AEA4-76754DE9DD89}" destId="{D5847293-6F0A-4807-B203-585610F4F53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D957C-BFAC-446D-9573-48333BEC34E6}">
      <dsp:nvSpPr>
        <dsp:cNvPr id="0" name=""/>
        <dsp:cNvSpPr/>
      </dsp:nvSpPr>
      <dsp:spPr>
        <a:xfrm>
          <a:off x="0" y="1594"/>
          <a:ext cx="5607050" cy="679229"/>
        </a:xfrm>
        <a:prstGeom prst="roundRect">
          <a:avLst/>
        </a:prstGeom>
        <a:solidFill>
          <a:srgbClr val="000000">
            <a:alpha val="70000"/>
          </a:srgbClr>
        </a:solidFill>
        <a:ln>
          <a:solidFill>
            <a:srgbClr val="000000"/>
          </a:solidFill>
        </a:ln>
        <a:effectLst>
          <a:glow rad="101600">
            <a:srgbClr val="000000">
              <a:alpha val="60000"/>
            </a:srgbClr>
          </a:glo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6B2CCF-B717-4C6F-9115-44EF0ECE6018}">
      <dsp:nvSpPr>
        <dsp:cNvPr id="0" name=""/>
        <dsp:cNvSpPr/>
      </dsp:nvSpPr>
      <dsp:spPr>
        <a:xfrm>
          <a:off x="251917" y="200871"/>
          <a:ext cx="280675" cy="2806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5AF6F0-F4DA-48FE-85EB-61ADFB42AA13}">
      <dsp:nvSpPr>
        <dsp:cNvPr id="0" name=""/>
        <dsp:cNvSpPr/>
      </dsp:nvSpPr>
      <dsp:spPr>
        <a:xfrm>
          <a:off x="784509" y="1594"/>
          <a:ext cx="4822540" cy="679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885" tIns="71885" rIns="71885" bIns="7188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noProof="0" dirty="0">
              <a:solidFill>
                <a:schemeClr val="bg1"/>
              </a:solidFill>
              <a:effectLst>
                <a:glow rad="152400">
                  <a:schemeClr val="tx1">
                    <a:alpha val="19000"/>
                  </a:schemeClr>
                </a:glow>
              </a:effectLst>
            </a:rPr>
            <a:t>Data Cleaning and </a:t>
          </a:r>
          <a:r>
            <a:rPr lang="en-IN" sz="1900" kern="1200" dirty="0">
              <a:solidFill>
                <a:srgbClr val="FFFFFF"/>
              </a:solidFill>
              <a:effectLst>
                <a:glow rad="152400">
                  <a:schemeClr val="tx1">
                    <a:alpha val="19000"/>
                  </a:schemeClr>
                </a:glow>
              </a:effectLst>
              <a:latin typeface="Gill Sans MT" panose="020B0502020104020203"/>
              <a:ea typeface="+mn-ea"/>
              <a:cs typeface="+mn-cs"/>
            </a:rPr>
            <a:t>Exploratory Data Analysis</a:t>
          </a:r>
          <a:endParaRPr lang="en-US" sz="1900" kern="1200" noProof="0" dirty="0">
            <a:solidFill>
              <a:schemeClr val="bg1"/>
            </a:solidFill>
            <a:effectLst>
              <a:glow rad="152400">
                <a:schemeClr val="tx1">
                  <a:alpha val="19000"/>
                </a:schemeClr>
              </a:glow>
            </a:effectLst>
          </a:endParaRPr>
        </a:p>
      </dsp:txBody>
      <dsp:txXfrm>
        <a:off x="784509" y="1594"/>
        <a:ext cx="4822540" cy="679229"/>
      </dsp:txXfrm>
    </dsp:sp>
    <dsp:sp modelId="{8931E37B-568A-4021-A6AD-539B5D2E720E}">
      <dsp:nvSpPr>
        <dsp:cNvPr id="0" name=""/>
        <dsp:cNvSpPr/>
      </dsp:nvSpPr>
      <dsp:spPr>
        <a:xfrm>
          <a:off x="0" y="850630"/>
          <a:ext cx="5607050" cy="679229"/>
        </a:xfrm>
        <a:prstGeom prst="roundRect">
          <a:avLst>
            <a:gd name="adj" fmla="val 10000"/>
          </a:avLst>
        </a:prstGeom>
        <a:solidFill>
          <a:srgbClr val="000000">
            <a:alpha val="70000"/>
          </a:srgbClr>
        </a:solidFill>
        <a:ln>
          <a:solidFill>
            <a:srgbClr val="000000"/>
          </a:solidFill>
        </a:ln>
        <a:effectLst>
          <a:glow rad="101600">
            <a:srgbClr val="000000">
              <a:alpha val="60000"/>
            </a:srgbClr>
          </a:glo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06AC59-5032-465F-84F4-D2AF6A3E7AB5}">
      <dsp:nvSpPr>
        <dsp:cNvPr id="0" name=""/>
        <dsp:cNvSpPr/>
      </dsp:nvSpPr>
      <dsp:spPr>
        <a:xfrm>
          <a:off x="205466" y="1003457"/>
          <a:ext cx="373576" cy="37357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E181A8-30E8-4111-AB70-9C1FA2FAB2F7}">
      <dsp:nvSpPr>
        <dsp:cNvPr id="0" name=""/>
        <dsp:cNvSpPr/>
      </dsp:nvSpPr>
      <dsp:spPr>
        <a:xfrm>
          <a:off x="784509" y="850630"/>
          <a:ext cx="4822540" cy="679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885" tIns="71885" rIns="71885" bIns="7188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>
              <a:solidFill>
                <a:srgbClr val="FFFFFF"/>
              </a:solidFill>
              <a:effectLst>
                <a:glow rad="152400">
                  <a:srgbClr val="000000">
                    <a:alpha val="19000"/>
                  </a:srgbClr>
                </a:glow>
              </a:effectLst>
              <a:latin typeface="Gill Sans MT" panose="020B0502020104020203"/>
              <a:ea typeface="+mn-ea"/>
              <a:cs typeface="+mn-cs"/>
            </a:rPr>
            <a:t>Exploratory Data Analysis</a:t>
          </a:r>
        </a:p>
      </dsp:txBody>
      <dsp:txXfrm>
        <a:off x="784509" y="850630"/>
        <a:ext cx="4822540" cy="679229"/>
      </dsp:txXfrm>
    </dsp:sp>
    <dsp:sp modelId="{612254FE-B6D2-4133-88C5-CCC275A194EA}">
      <dsp:nvSpPr>
        <dsp:cNvPr id="0" name=""/>
        <dsp:cNvSpPr/>
      </dsp:nvSpPr>
      <dsp:spPr>
        <a:xfrm>
          <a:off x="0" y="1699667"/>
          <a:ext cx="5607050" cy="679229"/>
        </a:xfrm>
        <a:prstGeom prst="roundRect">
          <a:avLst>
            <a:gd name="adj" fmla="val 10000"/>
          </a:avLst>
        </a:prstGeom>
        <a:solidFill>
          <a:srgbClr val="000000">
            <a:alpha val="70000"/>
          </a:srgbClr>
        </a:solidFill>
        <a:ln>
          <a:solidFill>
            <a:srgbClr val="000000"/>
          </a:solidFill>
        </a:ln>
        <a:effectLst>
          <a:glow rad="101600">
            <a:srgbClr val="000000">
              <a:alpha val="60000"/>
            </a:srgbClr>
          </a:glo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FD9ED5F-E783-4B37-BC54-92C6C081ECF4}">
      <dsp:nvSpPr>
        <dsp:cNvPr id="0" name=""/>
        <dsp:cNvSpPr/>
      </dsp:nvSpPr>
      <dsp:spPr>
        <a:xfrm>
          <a:off x="205466" y="1852493"/>
          <a:ext cx="373576" cy="37357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75C62C-0202-4DCF-BE35-3AFD7FB616D6}">
      <dsp:nvSpPr>
        <dsp:cNvPr id="0" name=""/>
        <dsp:cNvSpPr/>
      </dsp:nvSpPr>
      <dsp:spPr>
        <a:xfrm>
          <a:off x="784509" y="1699667"/>
          <a:ext cx="4822540" cy="679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885" tIns="71885" rIns="71885" bIns="7188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>
              <a:solidFill>
                <a:srgbClr val="FFFFFF"/>
              </a:solidFill>
              <a:effectLst>
                <a:glow rad="152400">
                  <a:srgbClr val="000000">
                    <a:alpha val="19000"/>
                  </a:srgbClr>
                </a:glow>
              </a:effectLst>
              <a:latin typeface="Gill Sans MT" panose="020B0502020104020203"/>
              <a:ea typeface="+mn-ea"/>
              <a:cs typeface="+mn-cs"/>
            </a:rPr>
            <a:t>Correlation Analysis</a:t>
          </a:r>
        </a:p>
      </dsp:txBody>
      <dsp:txXfrm>
        <a:off x="784509" y="1699667"/>
        <a:ext cx="4822540" cy="679229"/>
      </dsp:txXfrm>
    </dsp:sp>
    <dsp:sp modelId="{CBAE1718-EEB9-4FDF-BDB8-5BEBD6286A7B}">
      <dsp:nvSpPr>
        <dsp:cNvPr id="0" name=""/>
        <dsp:cNvSpPr/>
      </dsp:nvSpPr>
      <dsp:spPr>
        <a:xfrm>
          <a:off x="0" y="2548703"/>
          <a:ext cx="5607050" cy="679229"/>
        </a:xfrm>
        <a:prstGeom prst="roundRect">
          <a:avLst>
            <a:gd name="adj" fmla="val 10000"/>
          </a:avLst>
        </a:prstGeom>
        <a:solidFill>
          <a:srgbClr val="000000">
            <a:alpha val="70000"/>
          </a:srgbClr>
        </a:solidFill>
        <a:ln>
          <a:solidFill>
            <a:srgbClr val="000000"/>
          </a:solidFill>
        </a:ln>
        <a:effectLst>
          <a:glow rad="101600">
            <a:srgbClr val="000000">
              <a:alpha val="60000"/>
            </a:srgbClr>
          </a:glo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CBF3BE-9CD5-437A-AB07-6DC568460628}">
      <dsp:nvSpPr>
        <dsp:cNvPr id="0" name=""/>
        <dsp:cNvSpPr/>
      </dsp:nvSpPr>
      <dsp:spPr>
        <a:xfrm>
          <a:off x="205466" y="2701530"/>
          <a:ext cx="373576" cy="373576"/>
        </a:xfrm>
        <a:prstGeom prst="rect">
          <a:avLst/>
        </a:prstGeom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197DAC-2083-4E7C-82EC-C6B7AD12BE31}">
      <dsp:nvSpPr>
        <dsp:cNvPr id="0" name=""/>
        <dsp:cNvSpPr/>
      </dsp:nvSpPr>
      <dsp:spPr>
        <a:xfrm>
          <a:off x="784509" y="2548703"/>
          <a:ext cx="4822540" cy="679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885" tIns="71885" rIns="71885" bIns="7188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>
              <a:solidFill>
                <a:srgbClr val="FFFFFF"/>
              </a:solidFill>
              <a:effectLst>
                <a:glow rad="152400">
                  <a:srgbClr val="000000">
                    <a:alpha val="19000"/>
                  </a:srgbClr>
                </a:glow>
              </a:effectLst>
              <a:latin typeface="Gill Sans MT" panose="020B0502020104020203"/>
              <a:ea typeface="+mn-ea"/>
              <a:cs typeface="+mn-cs"/>
            </a:rPr>
            <a:t>Model Building</a:t>
          </a:r>
        </a:p>
      </dsp:txBody>
      <dsp:txXfrm>
        <a:off x="784509" y="2548703"/>
        <a:ext cx="4822540" cy="679229"/>
      </dsp:txXfrm>
    </dsp:sp>
    <dsp:sp modelId="{79919C57-A32A-40F6-B106-B4E0CE644E4C}">
      <dsp:nvSpPr>
        <dsp:cNvPr id="0" name=""/>
        <dsp:cNvSpPr/>
      </dsp:nvSpPr>
      <dsp:spPr>
        <a:xfrm>
          <a:off x="0" y="3397740"/>
          <a:ext cx="5607050" cy="679229"/>
        </a:xfrm>
        <a:prstGeom prst="roundRect">
          <a:avLst/>
        </a:prstGeom>
        <a:solidFill>
          <a:srgbClr val="000000">
            <a:alpha val="70000"/>
          </a:srgbClr>
        </a:solidFill>
        <a:ln>
          <a:solidFill>
            <a:srgbClr val="000000"/>
          </a:solidFill>
        </a:ln>
        <a:effectLst>
          <a:glow rad="101600">
            <a:srgbClr val="000000">
              <a:alpha val="60000"/>
            </a:srgbClr>
          </a:glo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FDF55F-B3E9-423D-AD21-A6446C5D7455}">
      <dsp:nvSpPr>
        <dsp:cNvPr id="0" name=""/>
        <dsp:cNvSpPr/>
      </dsp:nvSpPr>
      <dsp:spPr>
        <a:xfrm>
          <a:off x="251917" y="3597017"/>
          <a:ext cx="280675" cy="28067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F6AD63-74FB-40E4-9D40-4178AFD87F60}">
      <dsp:nvSpPr>
        <dsp:cNvPr id="0" name=""/>
        <dsp:cNvSpPr/>
      </dsp:nvSpPr>
      <dsp:spPr>
        <a:xfrm>
          <a:off x="784509" y="3397740"/>
          <a:ext cx="4822540" cy="679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885" tIns="71885" rIns="71885" bIns="7188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noProof="0" dirty="0">
              <a:solidFill>
                <a:srgbClr val="FFFFFF"/>
              </a:solidFill>
              <a:effectLst>
                <a:glow rad="152400">
                  <a:srgbClr val="000000">
                    <a:alpha val="19000"/>
                  </a:srgbClr>
                </a:glow>
              </a:effectLst>
              <a:latin typeface="Gill Sans MT" panose="020B0502020104020203"/>
              <a:ea typeface="+mn-ea"/>
              <a:cs typeface="+mn-cs"/>
            </a:rPr>
            <a:t>Model Testing</a:t>
          </a:r>
        </a:p>
      </dsp:txBody>
      <dsp:txXfrm>
        <a:off x="784509" y="3397740"/>
        <a:ext cx="4822540" cy="679229"/>
      </dsp:txXfrm>
    </dsp:sp>
    <dsp:sp modelId="{436A8B1C-2D30-44BB-9150-7099503C8960}">
      <dsp:nvSpPr>
        <dsp:cNvPr id="0" name=""/>
        <dsp:cNvSpPr/>
      </dsp:nvSpPr>
      <dsp:spPr>
        <a:xfrm>
          <a:off x="0" y="4246776"/>
          <a:ext cx="5607050" cy="679229"/>
        </a:xfrm>
        <a:prstGeom prst="roundRect">
          <a:avLst/>
        </a:prstGeom>
        <a:solidFill>
          <a:srgbClr val="000000">
            <a:alpha val="70000"/>
          </a:srgbClr>
        </a:solidFill>
        <a:ln>
          <a:solidFill>
            <a:srgbClr val="000000"/>
          </a:solidFill>
        </a:ln>
        <a:effectLst>
          <a:glow rad="101600">
            <a:srgbClr val="000000">
              <a:alpha val="60000"/>
            </a:srgbClr>
          </a:glo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8B8B62-3037-4506-89D7-28710774070B}">
      <dsp:nvSpPr>
        <dsp:cNvPr id="0" name=""/>
        <dsp:cNvSpPr/>
      </dsp:nvSpPr>
      <dsp:spPr>
        <a:xfrm>
          <a:off x="264674" y="4458811"/>
          <a:ext cx="255159" cy="255159"/>
        </a:xfrm>
        <a:prstGeom prst="rect">
          <a:avLst/>
        </a:prstGeom>
        <a:blipFill rotWithShape="1"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847293-6F0A-4807-B203-585610F4F535}">
      <dsp:nvSpPr>
        <dsp:cNvPr id="0" name=""/>
        <dsp:cNvSpPr/>
      </dsp:nvSpPr>
      <dsp:spPr>
        <a:xfrm>
          <a:off x="784509" y="4246776"/>
          <a:ext cx="4822540" cy="679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885" tIns="71885" rIns="71885" bIns="7188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noProof="0" dirty="0">
              <a:solidFill>
                <a:srgbClr val="FFFFFF"/>
              </a:solidFill>
              <a:effectLst>
                <a:glow rad="152400">
                  <a:srgbClr val="000000">
                    <a:alpha val="19000"/>
                  </a:srgbClr>
                </a:glow>
              </a:effectLst>
              <a:latin typeface="Gill Sans MT" panose="020B0502020104020203"/>
              <a:ea typeface="+mn-ea"/>
              <a:cs typeface="+mn-cs"/>
            </a:rPr>
            <a:t>Final Deployment</a:t>
          </a:r>
        </a:p>
      </dsp:txBody>
      <dsp:txXfrm>
        <a:off x="784509" y="4246776"/>
        <a:ext cx="4822540" cy="679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A62EC2-9403-4E3F-B9EE-AC16CAC60F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89550C-613B-478E-B802-C73E628524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9C108-6DA3-45F2-AE7E-50E80854775B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013C7E-277B-477F-B8EF-FBEECB8A1F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96058-9ECC-48B6-8A85-7E3A3E39E8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ED09B-8056-4B81-BB5B-ECA7E0231E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30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A73B2-5605-4CC4-ADC6-622651651079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D664B-377C-4B68-AF4E-EBDA643118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45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D664B-377C-4B68-AF4E-EBDA643118D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299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2575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7880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54274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89521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3384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D664B-377C-4B68-AF4E-EBDA643118D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6717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D664B-377C-4B68-AF4E-EBDA643118D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7996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D664B-377C-4B68-AF4E-EBDA643118D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2289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D664B-377C-4B68-AF4E-EBDA643118D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5295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D664B-377C-4B68-AF4E-EBDA643118D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321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D664B-377C-4B68-AF4E-EBDA643118D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6413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D664B-377C-4B68-AF4E-EBDA643118D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5999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D664B-377C-4B68-AF4E-EBDA643118D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018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D664B-377C-4B68-AF4E-EBDA643118D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045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D664B-377C-4B68-AF4E-EBDA643118D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64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D664B-377C-4B68-AF4E-EBDA643118D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574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D664B-377C-4B68-AF4E-EBDA643118D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103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D664B-377C-4B68-AF4E-EBDA643118D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358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D664B-377C-4B68-AF4E-EBDA643118D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978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D664B-377C-4B68-AF4E-EBDA643118D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34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077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428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238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27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561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58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89930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77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98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352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16C4C9A-3960-41CF-A4E9-2A8FB932454B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78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90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transparency.nl/nieuws/2018/08/klokkenluider-goldman-sachs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hyperlink" Target="https://www.blogs.hss.ed.ac.uk/crag/2016/10/07/financial-automation-anthrobotics-reading-group-session-2/" TargetMode="External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US_Federal_Reserve_Eccles_Building_1937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81E6A2-4656-4CFE-9BF4-39D81EE2C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2594153"/>
            <a:ext cx="4486656" cy="1231106"/>
          </a:xfrm>
          <a:noFill/>
          <a:ln>
            <a:solidFill>
              <a:schemeClr val="tx1"/>
            </a:solidFill>
          </a:ln>
          <a:effectLst>
            <a:glow rad="152400">
              <a:schemeClr val="tx1">
                <a:alpha val="13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tx1"/>
                </a:solidFill>
              </a:rPr>
              <a:t>Statistical modelling in 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C7BD98-5486-489C-BAA0-A69CEFF69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3981815"/>
            <a:ext cx="4486656" cy="702702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Project on </a:t>
            </a:r>
          </a:p>
          <a:p>
            <a:r>
              <a:rPr lang="en-US" sz="1800" dirty="0">
                <a:solidFill>
                  <a:schemeClr val="tx1"/>
                </a:solidFill>
              </a:rPr>
              <a:t>Comprehensive Capital Analysis Review (CCAR)</a:t>
            </a:r>
          </a:p>
        </p:txBody>
      </p:sp>
      <p:pic>
        <p:nvPicPr>
          <p:cNvPr id="11" name="Picture 10" descr="A street sign on a pole&#10;&#10;Description automatically generated with medium confidence">
            <a:extLst>
              <a:ext uri="{FF2B5EF4-FFF2-40B4-BE49-F238E27FC236}">
                <a16:creationId xmlns:a16="http://schemas.microsoft.com/office/drawing/2014/main" id="{7D9B8BED-8FA0-4D96-897C-FE2694D84D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62E2C8C5-BFB3-4322-9B6A-609F8115AE02}"/>
              </a:ext>
            </a:extLst>
          </p:cNvPr>
          <p:cNvSpPr txBox="1">
            <a:spLocks/>
          </p:cNvSpPr>
          <p:nvPr/>
        </p:nvSpPr>
        <p:spPr>
          <a:xfrm>
            <a:off x="0" y="6582966"/>
            <a:ext cx="2494625" cy="2750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tx1"/>
                </a:solidFill>
              </a:rPr>
              <a:t>D Gunavanth Mahendra</a:t>
            </a:r>
          </a:p>
        </p:txBody>
      </p:sp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0EFA68-BB11-4854-827F-82305C1433AF}"/>
              </a:ext>
            </a:extLst>
          </p:cNvPr>
          <p:cNvSpPr/>
          <p:nvPr/>
        </p:nvSpPr>
        <p:spPr>
          <a:xfrm>
            <a:off x="5553075" y="0"/>
            <a:ext cx="6638925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115107-5DA3-4397-A1DA-67705DAE1EC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3466" y="681038"/>
            <a:ext cx="3363913" cy="648231"/>
          </a:xfr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Model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FD853D4-836C-4237-BCE5-8242A2C72B6E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0" y="1650836"/>
                <a:ext cx="5553075" cy="1909566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90000"/>
                  </a:lnSpc>
                  <a:buClr>
                    <a:schemeClr val="bg1"/>
                  </a:buClr>
                </a:pPr>
                <a:r>
                  <a:rPr lang="en-IN" sz="2300" dirty="0">
                    <a:solidFill>
                      <a:schemeClr val="bg1"/>
                    </a:solidFill>
                  </a:rPr>
                  <a:t>Initial model made by discarding Money Supply as covariate. </a:t>
                </a:r>
              </a:p>
              <a:p>
                <a:pPr>
                  <a:lnSpc>
                    <a:spcPct val="90000"/>
                  </a:lnSpc>
                  <a:buClr>
                    <a:schemeClr val="bg1"/>
                  </a:buClr>
                </a:pPr>
                <a:endParaRPr lang="en-IN" sz="2300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90000"/>
                  </a:lnSpc>
                  <a:buClr>
                    <a:schemeClr val="bg1"/>
                  </a:buClr>
                </a:pPr>
                <a:r>
                  <a:rPr lang="en-IN" sz="2300" dirty="0">
                    <a:solidFill>
                      <a:schemeClr val="bg1"/>
                    </a:solidFill>
                  </a:rPr>
                  <a:t>Model Formula: </a:t>
                </a:r>
              </a:p>
              <a:p>
                <a:pPr>
                  <a:lnSpc>
                    <a:spcPct val="90000"/>
                  </a:lnSpc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5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r>
                      <m:rPr>
                        <m:sty m:val="p"/>
                      </m:rPr>
                      <a:rPr lang="en-IN" sz="1500" b="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</m:t>
                    </m:r>
                    <m:r>
                      <a:rPr lang="en-IN" sz="1500" b="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en-IN" sz="15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IN" sz="15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IN" sz="15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5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IN" sz="15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15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𝐵𝐵𝐵</m:t>
                    </m:r>
                    <m:r>
                      <a:rPr lang="en-IN" sz="15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IN" sz="15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5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IN" sz="15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15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𝑅𝐸</m:t>
                    </m:r>
                    <m:r>
                      <a:rPr lang="en-IN" sz="15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sz="15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5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IN" sz="15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IN" sz="15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𝐶𝐶𝐼</m:t>
                    </m:r>
                    <m:r>
                      <a:rPr lang="en-IN" sz="15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IN" sz="15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5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IN" sz="15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IN" sz="15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𝐵𝐶𝐼</m:t>
                    </m:r>
                    <m:r>
                      <a:rPr lang="en-IN" sz="15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IN" sz="15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5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IN" sz="15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IN" sz="15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𝑈𝑆𝐷𝐸𝑈𝑅</m:t>
                    </m:r>
                  </m:oMath>
                </a14:m>
                <a:endParaRPr lang="en-IN" sz="1500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90000"/>
                  </a:lnSpc>
                  <a:buClr>
                    <a:schemeClr val="tx1"/>
                  </a:buClr>
                </a:pPr>
                <a:endParaRPr lang="en-IN" sz="1500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90000"/>
                  </a:lnSpc>
                  <a:buClr>
                    <a:schemeClr val="tx1"/>
                  </a:buClr>
                </a:pPr>
                <a:endParaRPr lang="en-IN" sz="1500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90000"/>
                  </a:lnSpc>
                  <a:buClr>
                    <a:schemeClr val="tx1"/>
                  </a:buClr>
                </a:pPr>
                <a:endParaRPr lang="en-IN" sz="1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FD853D4-836C-4237-BCE5-8242A2C72B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0" y="1650836"/>
                <a:ext cx="5553075" cy="1909566"/>
              </a:xfrm>
              <a:blipFill>
                <a:blip r:embed="rId3"/>
                <a:stretch>
                  <a:fillRect l="-1317" t="-63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08ED078-6E20-415D-A233-627962A8AE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937427"/>
              </p:ext>
            </p:extLst>
          </p:nvPr>
        </p:nvGraphicFramePr>
        <p:xfrm>
          <a:off x="5747152" y="1650836"/>
          <a:ext cx="6250771" cy="3852701"/>
        </p:xfrm>
        <a:graphic>
          <a:graphicData uri="http://schemas.openxmlformats.org/drawingml/2006/table">
            <a:tbl>
              <a:tblPr firstRow="1" firstCol="1" bandRow="1">
                <a:solidFill>
                  <a:srgbClr val="F2F2F2">
                    <a:alpha val="45098"/>
                  </a:srgbClr>
                </a:solidFill>
                <a:tableStyleId>{5C22544A-7EE6-4342-B048-85BDC9FD1C3A}</a:tableStyleId>
              </a:tblPr>
              <a:tblGrid>
                <a:gridCol w="1559604">
                  <a:extLst>
                    <a:ext uri="{9D8B030D-6E8A-4147-A177-3AD203B41FA5}">
                      <a16:colId xmlns:a16="http://schemas.microsoft.com/office/drawing/2014/main" val="2606046187"/>
                    </a:ext>
                  </a:extLst>
                </a:gridCol>
                <a:gridCol w="1303718">
                  <a:extLst>
                    <a:ext uri="{9D8B030D-6E8A-4147-A177-3AD203B41FA5}">
                      <a16:colId xmlns:a16="http://schemas.microsoft.com/office/drawing/2014/main" val="3286527740"/>
                    </a:ext>
                  </a:extLst>
                </a:gridCol>
                <a:gridCol w="1830797">
                  <a:extLst>
                    <a:ext uri="{9D8B030D-6E8A-4147-A177-3AD203B41FA5}">
                      <a16:colId xmlns:a16="http://schemas.microsoft.com/office/drawing/2014/main" val="3188639029"/>
                    </a:ext>
                  </a:extLst>
                </a:gridCol>
                <a:gridCol w="1556652">
                  <a:extLst>
                    <a:ext uri="{9D8B030D-6E8A-4147-A177-3AD203B41FA5}">
                      <a16:colId xmlns:a16="http://schemas.microsoft.com/office/drawing/2014/main" val="629206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900" b="0" cap="none" spc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IN" sz="1900" b="0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966" marR="397450" marT="121805" marB="132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900" b="0" cap="none" spc="0" dirty="0">
                          <a:solidFill>
                            <a:schemeClr val="bg1"/>
                          </a:solidFill>
                          <a:effectLst/>
                        </a:rPr>
                        <a:t>Estimate</a:t>
                      </a:r>
                      <a:endParaRPr lang="en-IN" sz="1900" b="0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966" marR="99362" marT="121805" marB="1324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900" b="0" cap="none" spc="0" dirty="0">
                          <a:solidFill>
                            <a:schemeClr val="bg1"/>
                          </a:solidFill>
                          <a:effectLst/>
                        </a:rPr>
                        <a:t>Standard Error</a:t>
                      </a:r>
                      <a:endParaRPr lang="en-IN" sz="1900" b="0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966" marR="99362" marT="121805" marB="1324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900" b="0" cap="none" spc="0" dirty="0">
                          <a:solidFill>
                            <a:schemeClr val="bg1"/>
                          </a:solidFill>
                          <a:effectLst/>
                        </a:rPr>
                        <a:t>P – value</a:t>
                      </a:r>
                      <a:endParaRPr lang="en-IN" sz="1900" b="0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966" marR="99362" marT="121805" marB="132483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840132"/>
                  </a:ext>
                </a:extLst>
              </a:tr>
              <a:tr h="5505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Intercept</a:t>
                      </a:r>
                      <a:endParaRPr lang="en-IN" sz="16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966" marR="397450" marT="121805" marB="1324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</a:rPr>
                        <a:t>-1707.4132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966" marR="99362" marT="121805" marB="13248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</a:rPr>
                        <a:t>2563.7383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966" marR="99362" marT="121805" marB="13248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</a:rPr>
                        <a:t>0.5087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966" marR="99362" marT="121805" marB="132483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931268"/>
                  </a:ext>
                </a:extLst>
              </a:tr>
              <a:tr h="5505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BBB</a:t>
                      </a:r>
                      <a:endParaRPr lang="en-IN" sz="16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966" marR="397450" marT="121805" marB="1324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</a:rPr>
                        <a:t>-170.3159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966" marR="99362" marT="121805" marB="13248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</a:rPr>
                        <a:t>26.8638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966" marR="99362" marT="121805" marB="13248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</a:rPr>
                        <a:t>8.94e-08 ***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966" marR="99362" marT="121805" marB="132483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846591"/>
                  </a:ext>
                </a:extLst>
              </a:tr>
              <a:tr h="5505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RE</a:t>
                      </a:r>
                      <a:endParaRPr lang="en-IN" sz="16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966" marR="397450" marT="121805" marB="1324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</a:rPr>
                        <a:t>8.2727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966" marR="99362" marT="121805" marB="13248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</a:rPr>
                        <a:t>0.8534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966" marR="99362" marT="121805" marB="13248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</a:rPr>
                        <a:t>1.08e-12 ***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966" marR="99362" marT="121805" marB="132483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450514"/>
                  </a:ext>
                </a:extLst>
              </a:tr>
              <a:tr h="5505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CCI</a:t>
                      </a:r>
                      <a:endParaRPr lang="en-IN" sz="16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966" marR="397450" marT="121805" marB="1324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</a:rPr>
                        <a:t>34.9014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966" marR="99362" marT="121805" marB="13248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</a:rPr>
                        <a:t>17.0428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966" marR="99362" marT="121805" marB="13248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</a:rPr>
                        <a:t>0.0463 *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966" marR="99362" marT="121805" marB="132483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474475"/>
                  </a:ext>
                </a:extLst>
              </a:tr>
              <a:tr h="5505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BCI</a:t>
                      </a:r>
                      <a:endParaRPr lang="en-IN" sz="16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966" marR="397450" marT="121805" marB="1324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</a:rPr>
                        <a:t>-12.6256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966" marR="99362" marT="121805" marB="13248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</a:rPr>
                        <a:t>18.6890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966" marR="99362" marT="121805" marB="13248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</a:rPr>
                        <a:t>0.5027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966" marR="99362" marT="121805" marB="132483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223007"/>
                  </a:ext>
                </a:extLst>
              </a:tr>
              <a:tr h="5505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USDEUR</a:t>
                      </a:r>
                      <a:endParaRPr lang="en-IN" sz="16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966" marR="397450" marT="121805" marB="1324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</a:rPr>
                        <a:t>121.0510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966" marR="99362" marT="121805" marB="13248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</a:rPr>
                        <a:t>202.0077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966" marR="99362" marT="121805" marB="13248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</a:rPr>
                        <a:t>0.5520</a:t>
                      </a:r>
                      <a:endParaRPr lang="en-IN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966" marR="99362" marT="121805" marB="132483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266941"/>
                  </a:ext>
                </a:extLst>
              </a:tr>
            </a:tbl>
          </a:graphicData>
        </a:graphic>
      </p:graphicFrame>
      <p:sp>
        <p:nvSpPr>
          <p:cNvPr id="17" name="Title 1">
            <a:extLst>
              <a:ext uri="{FF2B5EF4-FFF2-40B4-BE49-F238E27FC236}">
                <a16:creationId xmlns:a16="http://schemas.microsoft.com/office/drawing/2014/main" id="{621F4D25-2186-4D52-B1EA-7964D9AF5432}"/>
              </a:ext>
            </a:extLst>
          </p:cNvPr>
          <p:cNvSpPr txBox="1">
            <a:spLocks/>
          </p:cNvSpPr>
          <p:nvPr/>
        </p:nvSpPr>
        <p:spPr bwMode="black">
          <a:xfrm>
            <a:off x="7190580" y="681038"/>
            <a:ext cx="3363913" cy="648231"/>
          </a:xfrm>
          <a:prstGeom prst="rect">
            <a:avLst/>
          </a:prstGeom>
          <a:noFill/>
          <a:ln w="31750" cap="sq">
            <a:solidFill>
              <a:schemeClr val="tx1"/>
            </a:solidFill>
            <a:miter lim="800000"/>
          </a:ln>
        </p:spPr>
        <p:txBody>
          <a:bodyPr vert="horz" wrap="square" lIns="182880" tIns="182880" rIns="182880" bIns="182880" rtlCol="0" anchor="ctr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Model summary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C6686B-2A9D-406C-9AB8-8FA7BBADF459}"/>
              </a:ext>
            </a:extLst>
          </p:cNvPr>
          <p:cNvSpPr txBox="1"/>
          <p:nvPr/>
        </p:nvSpPr>
        <p:spPr>
          <a:xfrm>
            <a:off x="5747152" y="6004981"/>
            <a:ext cx="6250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Adjusted R Squared: 0.917</a:t>
            </a:r>
          </a:p>
        </p:txBody>
      </p:sp>
    </p:spTree>
    <p:extLst>
      <p:ext uri="{BB962C8B-B14F-4D97-AF65-F5344CB8AC3E}">
        <p14:creationId xmlns:p14="http://schemas.microsoft.com/office/powerpoint/2010/main" val="3932056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AEE76E8-9263-432C-889A-FAEF23F7A0F8}"/>
              </a:ext>
            </a:extLst>
          </p:cNvPr>
          <p:cNvSpPr/>
          <p:nvPr/>
        </p:nvSpPr>
        <p:spPr>
          <a:xfrm>
            <a:off x="5553072" y="0"/>
            <a:ext cx="6638925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FD853D4-836C-4237-BCE5-8242A2C72B6E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0" y="1879866"/>
                <a:ext cx="5553070" cy="20574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  <a:buClr>
                    <a:schemeClr val="bg1"/>
                  </a:buClr>
                </a:pPr>
                <a:r>
                  <a:rPr lang="en-IN" sz="2000" dirty="0">
                    <a:solidFill>
                      <a:schemeClr val="bg1"/>
                    </a:solidFill>
                  </a:rPr>
                  <a:t>Removing insignificant variables USDEUR and BCI. </a:t>
                </a:r>
              </a:p>
              <a:p>
                <a:pPr>
                  <a:lnSpc>
                    <a:spcPct val="90000"/>
                  </a:lnSpc>
                  <a:buClr>
                    <a:schemeClr val="bg1"/>
                  </a:buClr>
                </a:pPr>
                <a:endParaRPr lang="en-IN" sz="2000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90000"/>
                  </a:lnSpc>
                  <a:buClr>
                    <a:schemeClr val="bg1"/>
                  </a:buClr>
                </a:pPr>
                <a:r>
                  <a:rPr lang="en-IN" sz="2000" dirty="0">
                    <a:solidFill>
                      <a:schemeClr val="bg1"/>
                    </a:solidFill>
                  </a:rPr>
                  <a:t>Model Formula: </a:t>
                </a:r>
              </a:p>
              <a:p>
                <a:pPr>
                  <a:lnSpc>
                    <a:spcPct val="90000"/>
                  </a:lnSpc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PV</m:t>
                    </m:r>
                    <m:r>
                      <a:rPr lang="en-IN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IN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IN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IN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IN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𝐵𝐵𝐵</m:t>
                    </m:r>
                    <m:r>
                      <a:rPr lang="en-IN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IN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IN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𝑅𝐸</m:t>
                    </m:r>
                    <m:r>
                      <a:rPr lang="en-IN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IN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IN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𝐶𝐶𝐼</m:t>
                    </m:r>
                  </m:oMath>
                </a14:m>
                <a:endParaRPr lang="en-IN" sz="2000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90000"/>
                  </a:lnSpc>
                  <a:buClr>
                    <a:schemeClr val="tx1"/>
                  </a:buClr>
                </a:pPr>
                <a:endParaRPr lang="en-IN" sz="1700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90000"/>
                  </a:lnSpc>
                  <a:buClr>
                    <a:schemeClr val="tx1"/>
                  </a:buClr>
                </a:pPr>
                <a:endParaRPr lang="en-IN" sz="17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FD853D4-836C-4237-BCE5-8242A2C72B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0" y="1879866"/>
                <a:ext cx="5553070" cy="2057400"/>
              </a:xfrm>
              <a:blipFill>
                <a:blip r:embed="rId3"/>
                <a:stretch>
                  <a:fillRect l="-988" t="-29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15115107-5DA3-4397-A1DA-67705DAE1EC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3467" y="681038"/>
            <a:ext cx="3363913" cy="648231"/>
          </a:xfr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Model 2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F29FAC4-B5AF-4DDA-9479-955F91107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555092"/>
              </p:ext>
            </p:extLst>
          </p:nvPr>
        </p:nvGraphicFramePr>
        <p:xfrm>
          <a:off x="5747148" y="1879866"/>
          <a:ext cx="6250770" cy="2746617"/>
        </p:xfrm>
        <a:graphic>
          <a:graphicData uri="http://schemas.openxmlformats.org/drawingml/2006/table">
            <a:tbl>
              <a:tblPr firstRow="1" firstCol="1" bandRow="1">
                <a:solidFill>
                  <a:srgbClr val="F2F2F2">
                    <a:alpha val="45098"/>
                  </a:srgbClr>
                </a:solidFill>
                <a:tableStyleId>{5C22544A-7EE6-4342-B048-85BDC9FD1C3A}</a:tableStyleId>
              </a:tblPr>
              <a:tblGrid>
                <a:gridCol w="1570896">
                  <a:extLst>
                    <a:ext uri="{9D8B030D-6E8A-4147-A177-3AD203B41FA5}">
                      <a16:colId xmlns:a16="http://schemas.microsoft.com/office/drawing/2014/main" val="1476661682"/>
                    </a:ext>
                  </a:extLst>
                </a:gridCol>
                <a:gridCol w="1320105">
                  <a:extLst>
                    <a:ext uri="{9D8B030D-6E8A-4147-A177-3AD203B41FA5}">
                      <a16:colId xmlns:a16="http://schemas.microsoft.com/office/drawing/2014/main" val="1745091648"/>
                    </a:ext>
                  </a:extLst>
                </a:gridCol>
                <a:gridCol w="1850955">
                  <a:extLst>
                    <a:ext uri="{9D8B030D-6E8A-4147-A177-3AD203B41FA5}">
                      <a16:colId xmlns:a16="http://schemas.microsoft.com/office/drawing/2014/main" val="3982267011"/>
                    </a:ext>
                  </a:extLst>
                </a:gridCol>
                <a:gridCol w="1508814">
                  <a:extLst>
                    <a:ext uri="{9D8B030D-6E8A-4147-A177-3AD203B41FA5}">
                      <a16:colId xmlns:a16="http://schemas.microsoft.com/office/drawing/2014/main" val="13575632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900" b="0" cap="none" spc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IN" sz="1900" b="0" cap="none" spc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966" marR="397450" marT="121805" marB="132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900" b="0" cap="none" spc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Estimate</a:t>
                      </a:r>
                      <a:endParaRPr lang="en-IN" sz="1900" b="0" cap="none" spc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966" marR="99362" marT="121805" marB="1324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900" b="0" cap="none" spc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Standard Error</a:t>
                      </a:r>
                      <a:endParaRPr lang="en-IN" sz="1900" b="0" cap="none" spc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966" marR="99362" marT="121805" marB="1324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900" b="0" cap="none" spc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 – value</a:t>
                      </a:r>
                      <a:endParaRPr lang="en-IN" sz="1900" b="0" cap="none" spc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966" marR="99362" marT="121805" marB="132483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149798"/>
                  </a:ext>
                </a:extLst>
              </a:tr>
              <a:tr h="5505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Intercept</a:t>
                      </a:r>
                      <a:endParaRPr lang="en-IN" sz="1600" b="1" cap="none" spc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966" marR="397450" marT="121805" marB="1324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-2710.5448</a:t>
                      </a:r>
                    </a:p>
                  </a:txBody>
                  <a:tcPr marL="264966" marR="99362" marT="121805" marB="13248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1724.1416</a:t>
                      </a:r>
                    </a:p>
                  </a:txBody>
                  <a:tcPr marL="264966" marR="99362" marT="121805" marB="13248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0.1225</a:t>
                      </a:r>
                    </a:p>
                  </a:txBody>
                  <a:tcPr marL="264966" marR="99362" marT="121805" marB="132483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896139"/>
                  </a:ext>
                </a:extLst>
              </a:tr>
              <a:tr h="5505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BBB</a:t>
                      </a:r>
                      <a:endParaRPr lang="en-IN" sz="1600" b="1" cap="none" spc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966" marR="397450" marT="121805" marB="1324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-161.9066</a:t>
                      </a:r>
                    </a:p>
                  </a:txBody>
                  <a:tcPr marL="264966" marR="99362" marT="121805" marB="13248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24.4895</a:t>
                      </a:r>
                    </a:p>
                  </a:txBody>
                  <a:tcPr marL="264966" marR="99362" marT="121805" marB="13248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2.9e-08 ***</a:t>
                      </a:r>
                    </a:p>
                  </a:txBody>
                  <a:tcPr marL="264966" marR="99362" marT="121805" marB="132483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366196"/>
                  </a:ext>
                </a:extLst>
              </a:tr>
              <a:tr h="5505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</a:t>
                      </a:r>
                      <a:endParaRPr lang="en-IN" sz="1600" b="1" cap="none" spc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966" marR="397450" marT="121805" marB="1324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7.8067</a:t>
                      </a:r>
                    </a:p>
                  </a:txBody>
                  <a:tcPr marL="264966" marR="99362" marT="121805" marB="13248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0.6169</a:t>
                      </a:r>
                    </a:p>
                  </a:txBody>
                  <a:tcPr marL="264966" marR="99362" marT="121805" marB="13248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2e-16 ***</a:t>
                      </a:r>
                    </a:p>
                  </a:txBody>
                  <a:tcPr marL="264966" marR="99362" marT="121805" marB="132483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944310"/>
                  </a:ext>
                </a:extLst>
              </a:tr>
              <a:tr h="5505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CCI</a:t>
                      </a:r>
                      <a:endParaRPr lang="en-IN" sz="1600" b="1" cap="none" spc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966" marR="397450" marT="121805" marB="1324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34.4669</a:t>
                      </a:r>
                    </a:p>
                  </a:txBody>
                  <a:tcPr marL="264966" marR="99362" marT="121805" marB="13248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16.6673</a:t>
                      </a:r>
                    </a:p>
                  </a:txBody>
                  <a:tcPr marL="264966" marR="99362" marT="121805" marB="13248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0.0441 *</a:t>
                      </a:r>
                    </a:p>
                  </a:txBody>
                  <a:tcPr marL="264966" marR="99362" marT="121805" marB="132483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401450"/>
                  </a:ext>
                </a:extLst>
              </a:tr>
            </a:tbl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08FEB013-4FBD-4431-813C-F69744935567}"/>
              </a:ext>
            </a:extLst>
          </p:cNvPr>
          <p:cNvSpPr txBox="1">
            <a:spLocks/>
          </p:cNvSpPr>
          <p:nvPr/>
        </p:nvSpPr>
        <p:spPr bwMode="black">
          <a:xfrm>
            <a:off x="7190579" y="681037"/>
            <a:ext cx="3363913" cy="648231"/>
          </a:xfrm>
          <a:prstGeom prst="rect">
            <a:avLst/>
          </a:prstGeom>
          <a:noFill/>
          <a:ln w="31750" cap="sq">
            <a:solidFill>
              <a:schemeClr val="tx1"/>
            </a:solidFill>
            <a:miter lim="800000"/>
          </a:ln>
        </p:spPr>
        <p:txBody>
          <a:bodyPr vert="horz" wrap="square" lIns="182880" tIns="182880" rIns="182880" bIns="182880" rtlCol="0" anchor="ctr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Model summary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8D5652-038B-42B9-8774-73DC7F24CA66}"/>
              </a:ext>
            </a:extLst>
          </p:cNvPr>
          <p:cNvSpPr txBox="1"/>
          <p:nvPr/>
        </p:nvSpPr>
        <p:spPr>
          <a:xfrm>
            <a:off x="5747148" y="5095875"/>
            <a:ext cx="6250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Adjusted R Squared: 0.9193</a:t>
            </a:r>
          </a:p>
        </p:txBody>
      </p:sp>
    </p:spTree>
    <p:extLst>
      <p:ext uri="{BB962C8B-B14F-4D97-AF65-F5344CB8AC3E}">
        <p14:creationId xmlns:p14="http://schemas.microsoft.com/office/powerpoint/2010/main" val="1534155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FD853D4-836C-4237-BCE5-8242A2C72B6E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-2" y="2155164"/>
                <a:ext cx="5553072" cy="341471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  <a:buClr>
                    <a:schemeClr val="bg1"/>
                  </a:buClr>
                </a:pPr>
                <a:r>
                  <a:rPr lang="en-IN" sz="2000" dirty="0">
                    <a:solidFill>
                      <a:schemeClr val="bg1"/>
                    </a:solidFill>
                  </a:rPr>
                  <a:t>BBB is more significant than CCI. </a:t>
                </a:r>
              </a:p>
              <a:p>
                <a:pPr>
                  <a:lnSpc>
                    <a:spcPct val="90000"/>
                  </a:lnSpc>
                  <a:buClr>
                    <a:schemeClr val="tx1"/>
                  </a:buClr>
                </a:pPr>
                <a:r>
                  <a:rPr lang="en-IN" sz="2000" dirty="0">
                    <a:solidFill>
                      <a:schemeClr val="bg1"/>
                    </a:solidFill>
                  </a:rPr>
                  <a:t>We exclude CCI to remove any multicollinearity.</a:t>
                </a:r>
              </a:p>
              <a:p>
                <a:pPr>
                  <a:lnSpc>
                    <a:spcPct val="90000"/>
                  </a:lnSpc>
                  <a:buClr>
                    <a:schemeClr val="tx1"/>
                  </a:buClr>
                </a:pPr>
                <a:endParaRPr lang="en-IN" sz="2000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90000"/>
                  </a:lnSpc>
                  <a:buClr>
                    <a:schemeClr val="bg1"/>
                  </a:buClr>
                </a:pPr>
                <a:r>
                  <a:rPr lang="en-IN" sz="2000" dirty="0">
                    <a:solidFill>
                      <a:schemeClr val="bg1"/>
                    </a:solidFill>
                  </a:rPr>
                  <a:t>Model Formula: </a:t>
                </a:r>
              </a:p>
              <a:p>
                <a:pPr>
                  <a:lnSpc>
                    <a:spcPct val="90000"/>
                  </a:lnSpc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PV</m:t>
                    </m:r>
                    <m:r>
                      <a:rPr lang="en-IN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IN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IN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IN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IN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𝐵𝐵𝐵</m:t>
                    </m:r>
                    <m:r>
                      <a:rPr lang="en-IN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IN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IN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𝑅𝐸</m:t>
                    </m:r>
                  </m:oMath>
                </a14:m>
                <a:endParaRPr lang="en-IN" sz="2000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90000"/>
                  </a:lnSpc>
                  <a:buClr>
                    <a:schemeClr val="tx1"/>
                  </a:buClr>
                </a:pPr>
                <a:endParaRPr lang="en-IN" sz="2000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90000"/>
                  </a:lnSpc>
                  <a:buClr>
                    <a:schemeClr val="bg1"/>
                  </a:buClr>
                </a:pPr>
                <a:r>
                  <a:rPr lang="en-IN" sz="2000" dirty="0">
                    <a:solidFill>
                      <a:schemeClr val="bg1"/>
                    </a:solidFill>
                  </a:rPr>
                  <a:t>Ramsay Reset Test p-value:  4.228e-05 (Indicates misspecification).</a:t>
                </a:r>
              </a:p>
              <a:p>
                <a:pPr>
                  <a:lnSpc>
                    <a:spcPct val="90000"/>
                  </a:lnSpc>
                  <a:buClr>
                    <a:schemeClr val="bg1"/>
                  </a:buClr>
                </a:pPr>
                <a:endParaRPr lang="en-IN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FD853D4-836C-4237-BCE5-8242A2C72B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-2" y="2155164"/>
                <a:ext cx="5553072" cy="3414713"/>
              </a:xfrm>
              <a:blipFill>
                <a:blip r:embed="rId3"/>
                <a:stretch>
                  <a:fillRect l="-988" t="-19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FE630DBA-4CEF-4F4E-A654-BAAE3782E4F6}"/>
              </a:ext>
            </a:extLst>
          </p:cNvPr>
          <p:cNvSpPr/>
          <p:nvPr/>
        </p:nvSpPr>
        <p:spPr>
          <a:xfrm>
            <a:off x="5553072" y="0"/>
            <a:ext cx="6638925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DB48C36-BF6A-4099-90C9-45593C222A45}"/>
              </a:ext>
            </a:extLst>
          </p:cNvPr>
          <p:cNvSpPr txBox="1">
            <a:spLocks/>
          </p:cNvSpPr>
          <p:nvPr/>
        </p:nvSpPr>
        <p:spPr bwMode="black">
          <a:xfrm>
            <a:off x="643467" y="681038"/>
            <a:ext cx="3363913" cy="648231"/>
          </a:xfrm>
          <a:prstGeom prst="rect">
            <a:avLst/>
          </a:prstGeom>
          <a:noFill/>
          <a:ln w="31750" cap="sq">
            <a:solidFill>
              <a:schemeClr val="bg1"/>
            </a:solidFill>
            <a:miter lim="800000"/>
          </a:ln>
        </p:spPr>
        <p:txBody>
          <a:bodyPr vert="horz" wrap="square" lIns="182880" tIns="182880" rIns="182880" bIns="182880" rtlCol="0" anchor="ctr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Model 3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E9F59E2-945E-4781-A76A-B4FC2656B2A0}"/>
              </a:ext>
            </a:extLst>
          </p:cNvPr>
          <p:cNvSpPr txBox="1">
            <a:spLocks/>
          </p:cNvSpPr>
          <p:nvPr/>
        </p:nvSpPr>
        <p:spPr bwMode="black">
          <a:xfrm>
            <a:off x="7190579" y="681037"/>
            <a:ext cx="3363913" cy="648231"/>
          </a:xfrm>
          <a:prstGeom prst="rect">
            <a:avLst/>
          </a:prstGeom>
          <a:noFill/>
          <a:ln w="31750" cap="sq">
            <a:solidFill>
              <a:schemeClr val="tx1"/>
            </a:solidFill>
            <a:miter lim="800000"/>
          </a:ln>
        </p:spPr>
        <p:txBody>
          <a:bodyPr vert="horz" wrap="square" lIns="182880" tIns="182880" rIns="182880" bIns="182880" rtlCol="0" anchor="ctr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Model summary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A115B78-C528-41B2-93A9-EED092DF91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140518"/>
              </p:ext>
            </p:extLst>
          </p:nvPr>
        </p:nvGraphicFramePr>
        <p:xfrm>
          <a:off x="5747148" y="2155164"/>
          <a:ext cx="6250771" cy="2196020"/>
        </p:xfrm>
        <a:graphic>
          <a:graphicData uri="http://schemas.openxmlformats.org/drawingml/2006/table">
            <a:tbl>
              <a:tblPr firstRow="1" firstCol="1" bandRow="1">
                <a:solidFill>
                  <a:srgbClr val="F2F2F2">
                    <a:alpha val="45098"/>
                  </a:srgbClr>
                </a:solidFill>
                <a:tableStyleId>{5C22544A-7EE6-4342-B048-85BDC9FD1C3A}</a:tableStyleId>
              </a:tblPr>
              <a:tblGrid>
                <a:gridCol w="1580470">
                  <a:extLst>
                    <a:ext uri="{9D8B030D-6E8A-4147-A177-3AD203B41FA5}">
                      <a16:colId xmlns:a16="http://schemas.microsoft.com/office/drawing/2014/main" val="1476661682"/>
                    </a:ext>
                  </a:extLst>
                </a:gridCol>
                <a:gridCol w="1244726">
                  <a:extLst>
                    <a:ext uri="{9D8B030D-6E8A-4147-A177-3AD203B41FA5}">
                      <a16:colId xmlns:a16="http://schemas.microsoft.com/office/drawing/2014/main" val="1745091648"/>
                    </a:ext>
                  </a:extLst>
                </a:gridCol>
                <a:gridCol w="1857155">
                  <a:extLst>
                    <a:ext uri="{9D8B030D-6E8A-4147-A177-3AD203B41FA5}">
                      <a16:colId xmlns:a16="http://schemas.microsoft.com/office/drawing/2014/main" val="3982267011"/>
                    </a:ext>
                  </a:extLst>
                </a:gridCol>
                <a:gridCol w="1568420">
                  <a:extLst>
                    <a:ext uri="{9D8B030D-6E8A-4147-A177-3AD203B41FA5}">
                      <a16:colId xmlns:a16="http://schemas.microsoft.com/office/drawing/2014/main" val="13575632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900" b="0" cap="none" spc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IN" sz="1900" b="0" cap="none" spc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966" marR="397450" marT="121805" marB="132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900" b="0" cap="none" spc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Estimate</a:t>
                      </a:r>
                      <a:endParaRPr lang="en-IN" sz="1900" b="0" cap="none" spc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966" marR="99362" marT="121805" marB="1324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900" b="0" cap="none" spc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Standard Error</a:t>
                      </a:r>
                      <a:endParaRPr lang="en-IN" sz="1900" b="0" cap="none" spc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966" marR="99362" marT="121805" marB="1324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900" b="0" cap="none" spc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 – value</a:t>
                      </a:r>
                      <a:endParaRPr lang="en-IN" sz="1900" b="0" cap="none" spc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966" marR="99362" marT="121805" marB="132483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149798"/>
                  </a:ext>
                </a:extLst>
              </a:tr>
              <a:tr h="5505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Intercept</a:t>
                      </a:r>
                      <a:endParaRPr lang="en-IN" sz="1600" b="1" cap="none" spc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966" marR="397450" marT="121805" marB="1324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840.582</a:t>
                      </a:r>
                    </a:p>
                  </a:txBody>
                  <a:tcPr marL="264966" marR="99362" marT="121805" marB="13248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159.295</a:t>
                      </a:r>
                    </a:p>
                  </a:txBody>
                  <a:tcPr marL="264966" marR="99362" marT="121805" marB="13248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2.97e-06 ***</a:t>
                      </a:r>
                    </a:p>
                  </a:txBody>
                  <a:tcPr marL="264966" marR="99362" marT="121805" marB="132483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896139"/>
                  </a:ext>
                </a:extLst>
              </a:tr>
              <a:tr h="5505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BBB</a:t>
                      </a:r>
                      <a:endParaRPr lang="en-IN" sz="1600" b="1" cap="none" spc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966" marR="397450" marT="121805" marB="1324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-202.564</a:t>
                      </a:r>
                    </a:p>
                  </a:txBody>
                  <a:tcPr marL="264966" marR="99362" marT="121805" marB="13248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15.081</a:t>
                      </a:r>
                    </a:p>
                  </a:txBody>
                  <a:tcPr marL="264966" marR="99362" marT="121805" marB="13248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2e-16 ***</a:t>
                      </a:r>
                    </a:p>
                  </a:txBody>
                  <a:tcPr marL="264966" marR="99362" marT="121805" marB="132483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366196"/>
                  </a:ext>
                </a:extLst>
              </a:tr>
              <a:tr h="5505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</a:t>
                      </a:r>
                      <a:endParaRPr lang="en-IN" sz="1600" b="1" cap="none" spc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966" marR="397450" marT="121805" marB="1324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8.437</a:t>
                      </a:r>
                    </a:p>
                  </a:txBody>
                  <a:tcPr marL="264966" marR="99362" marT="121805" marB="13248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0.554</a:t>
                      </a:r>
                    </a:p>
                  </a:txBody>
                  <a:tcPr marL="264966" marR="99362" marT="121805" marB="13248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2e-16 ***</a:t>
                      </a:r>
                    </a:p>
                  </a:txBody>
                  <a:tcPr marL="264966" marR="99362" marT="121805" marB="132483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944310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BB4B13A5-3832-4F99-BF67-B627BE06D0FC}"/>
              </a:ext>
            </a:extLst>
          </p:cNvPr>
          <p:cNvSpPr txBox="1"/>
          <p:nvPr/>
        </p:nvSpPr>
        <p:spPr>
          <a:xfrm>
            <a:off x="5747148" y="5069481"/>
            <a:ext cx="6250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Adjusted R Squared: 0.9139 </a:t>
            </a:r>
          </a:p>
        </p:txBody>
      </p:sp>
    </p:spTree>
    <p:extLst>
      <p:ext uri="{BB962C8B-B14F-4D97-AF65-F5344CB8AC3E}">
        <p14:creationId xmlns:p14="http://schemas.microsoft.com/office/powerpoint/2010/main" val="689343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14C7551-A738-4878-88A6-3979FE6C6739}"/>
              </a:ext>
            </a:extLst>
          </p:cNvPr>
          <p:cNvSpPr/>
          <p:nvPr/>
        </p:nvSpPr>
        <p:spPr>
          <a:xfrm>
            <a:off x="5553072" y="0"/>
            <a:ext cx="6638925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FD853D4-836C-4237-BCE5-8242A2C72B6E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0" y="2431982"/>
                <a:ext cx="5553070" cy="367457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  <a:buClr>
                    <a:schemeClr val="bg1"/>
                  </a:buClr>
                </a:pPr>
                <a:r>
                  <a:rPr lang="en-IN" sz="2000" dirty="0">
                    <a:solidFill>
                      <a:schemeClr val="bg1"/>
                    </a:solidFill>
                  </a:rPr>
                  <a:t>Model 3 does not pass the Ramsey RESET test. Hence, we perform a log transformation on the dependent variable.</a:t>
                </a:r>
              </a:p>
              <a:p>
                <a:pPr marL="0" indent="0">
                  <a:lnSpc>
                    <a:spcPct val="90000"/>
                  </a:lnSpc>
                  <a:buClr>
                    <a:schemeClr val="tx1"/>
                  </a:buClr>
                  <a:buNone/>
                </a:pPr>
                <a:endParaRPr lang="en-IN" sz="2000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90000"/>
                  </a:lnSpc>
                  <a:buClr>
                    <a:schemeClr val="bg1"/>
                  </a:buClr>
                </a:pPr>
                <a:r>
                  <a:rPr lang="en-IN" sz="2000" dirty="0">
                    <a:solidFill>
                      <a:schemeClr val="bg1"/>
                    </a:solidFill>
                  </a:rPr>
                  <a:t>Model Formula: </a:t>
                </a:r>
              </a:p>
              <a:p>
                <a:pPr>
                  <a:lnSpc>
                    <a:spcPct val="90000"/>
                  </a:lnSpc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N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PV</m:t>
                    </m:r>
                    <m:r>
                      <a:rPr lang="en-IN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IN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IN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IN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IN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𝐵𝐵𝐵</m:t>
                    </m:r>
                    <m:r>
                      <a:rPr lang="en-IN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IN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IN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𝑅𝐸</m:t>
                    </m:r>
                  </m:oMath>
                </a14:m>
                <a:endParaRPr lang="en-IN" sz="2000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90000"/>
                  </a:lnSpc>
                  <a:buClr>
                    <a:schemeClr val="tx1"/>
                  </a:buClr>
                </a:pPr>
                <a:endParaRPr lang="en-IN" sz="2000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90000"/>
                  </a:lnSpc>
                  <a:buClr>
                    <a:schemeClr val="bg1"/>
                  </a:buClr>
                </a:pPr>
                <a:r>
                  <a:rPr lang="en-IN" sz="2000" dirty="0">
                    <a:solidFill>
                      <a:schemeClr val="bg1"/>
                    </a:solidFill>
                  </a:rPr>
                  <a:t>Ramsay Reset Test p-value:  0.2115</a:t>
                </a:r>
              </a:p>
              <a:p>
                <a:pPr>
                  <a:lnSpc>
                    <a:spcPct val="90000"/>
                  </a:lnSpc>
                  <a:buClr>
                    <a:schemeClr val="tx1"/>
                  </a:buClr>
                </a:pPr>
                <a:endParaRPr lang="en-IN" sz="1500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90000"/>
                  </a:lnSpc>
                  <a:buClr>
                    <a:schemeClr val="tx1"/>
                  </a:buClr>
                </a:pPr>
                <a:endParaRPr lang="en-IN" sz="1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FD853D4-836C-4237-BCE5-8242A2C72B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0" y="2431982"/>
                <a:ext cx="5553070" cy="3674573"/>
              </a:xfrm>
              <a:blipFill>
                <a:blip r:embed="rId3"/>
                <a:stretch>
                  <a:fillRect l="-988" t="-182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>
            <a:extLst>
              <a:ext uri="{FF2B5EF4-FFF2-40B4-BE49-F238E27FC236}">
                <a16:creationId xmlns:a16="http://schemas.microsoft.com/office/drawing/2014/main" id="{81864975-3564-4643-A677-BDD7C501E8BF}"/>
              </a:ext>
            </a:extLst>
          </p:cNvPr>
          <p:cNvSpPr txBox="1">
            <a:spLocks/>
          </p:cNvSpPr>
          <p:nvPr/>
        </p:nvSpPr>
        <p:spPr bwMode="black">
          <a:xfrm>
            <a:off x="643467" y="681038"/>
            <a:ext cx="3363913" cy="648231"/>
          </a:xfrm>
          <a:prstGeom prst="rect">
            <a:avLst/>
          </a:prstGeom>
          <a:noFill/>
          <a:ln w="31750" cap="sq">
            <a:solidFill>
              <a:schemeClr val="bg1"/>
            </a:solidFill>
            <a:miter lim="800000"/>
          </a:ln>
        </p:spPr>
        <p:txBody>
          <a:bodyPr vert="horz" wrap="square" lIns="182880" tIns="182880" rIns="182880" bIns="182880" rtlCol="0" anchor="ctr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Model 4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70CEABD-8035-4DEA-AD85-E81D37371B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828488"/>
              </p:ext>
            </p:extLst>
          </p:nvPr>
        </p:nvGraphicFramePr>
        <p:xfrm>
          <a:off x="5747148" y="2431982"/>
          <a:ext cx="6025962" cy="1994036"/>
        </p:xfrm>
        <a:graphic>
          <a:graphicData uri="http://schemas.openxmlformats.org/drawingml/2006/table">
            <a:tbl>
              <a:tblPr firstRow="1" firstCol="1" bandRow="1">
                <a:solidFill>
                  <a:srgbClr val="F2F2F2">
                    <a:alpha val="45098"/>
                  </a:srgbClr>
                </a:solidFill>
                <a:tableStyleId>{5C22544A-7EE6-4342-B048-85BDC9FD1C3A}</a:tableStyleId>
              </a:tblPr>
              <a:tblGrid>
                <a:gridCol w="1656735">
                  <a:extLst>
                    <a:ext uri="{9D8B030D-6E8A-4147-A177-3AD203B41FA5}">
                      <a16:colId xmlns:a16="http://schemas.microsoft.com/office/drawing/2014/main" val="1476661682"/>
                    </a:ext>
                  </a:extLst>
                </a:gridCol>
                <a:gridCol w="1126747">
                  <a:extLst>
                    <a:ext uri="{9D8B030D-6E8A-4147-A177-3AD203B41FA5}">
                      <a16:colId xmlns:a16="http://schemas.microsoft.com/office/drawing/2014/main" val="1745091648"/>
                    </a:ext>
                  </a:extLst>
                </a:gridCol>
                <a:gridCol w="1651219">
                  <a:extLst>
                    <a:ext uri="{9D8B030D-6E8A-4147-A177-3AD203B41FA5}">
                      <a16:colId xmlns:a16="http://schemas.microsoft.com/office/drawing/2014/main" val="3982267011"/>
                    </a:ext>
                  </a:extLst>
                </a:gridCol>
                <a:gridCol w="1591261">
                  <a:extLst>
                    <a:ext uri="{9D8B030D-6E8A-4147-A177-3AD203B41FA5}">
                      <a16:colId xmlns:a16="http://schemas.microsoft.com/office/drawing/2014/main" val="1357563274"/>
                    </a:ext>
                  </a:extLst>
                </a:gridCol>
              </a:tblGrid>
              <a:tr h="3384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 cap="none" spc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IN" sz="1600" b="0" cap="none" spc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966" marR="397450" marT="121805" marB="132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 cap="none" spc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Estimate</a:t>
                      </a:r>
                      <a:endParaRPr lang="en-IN" sz="1600" b="0" cap="none" spc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966" marR="99362" marT="121805" marB="1324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 cap="none" spc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Standard Error</a:t>
                      </a:r>
                      <a:endParaRPr lang="en-IN" sz="1600" b="0" cap="none" spc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966" marR="99362" marT="121805" marB="1324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 cap="none" spc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 – value</a:t>
                      </a:r>
                      <a:endParaRPr lang="en-IN" sz="1600" b="0" cap="none" spc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966" marR="99362" marT="121805" marB="132483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1497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Intercept</a:t>
                      </a:r>
                      <a:endParaRPr lang="en-IN" sz="1600" b="1" cap="none" spc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966" marR="397450" marT="121805" marB="1324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7.000177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986" marR="129986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0.083387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986" marR="129986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&lt; 2e-16 ***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986" marR="129986" marT="0" marB="0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896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BBB</a:t>
                      </a:r>
                      <a:endParaRPr lang="en-IN" sz="1600" b="1" cap="none" spc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966" marR="397450" marT="121805" marB="1324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-0.139067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986" marR="129986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0.007895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986" marR="129986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&lt; 2e-16 ***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986" marR="129986" marT="0" marB="0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366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</a:t>
                      </a:r>
                      <a:endParaRPr lang="en-IN" sz="1600" b="1" cap="none" spc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966" marR="397450" marT="121805" marB="1324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0.004934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986" marR="129986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0.000290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986" marR="129986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&lt; 2e-16 ***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986" marR="129986" marT="0" marB="0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944310"/>
                  </a:ext>
                </a:extLst>
              </a:tr>
            </a:tbl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3E6F84FB-9BB2-4B0A-A91C-2B14DCAC2242}"/>
              </a:ext>
            </a:extLst>
          </p:cNvPr>
          <p:cNvSpPr txBox="1">
            <a:spLocks/>
          </p:cNvSpPr>
          <p:nvPr/>
        </p:nvSpPr>
        <p:spPr bwMode="black">
          <a:xfrm>
            <a:off x="7190579" y="681037"/>
            <a:ext cx="3363913" cy="648231"/>
          </a:xfrm>
          <a:prstGeom prst="rect">
            <a:avLst/>
          </a:prstGeom>
          <a:noFill/>
          <a:ln w="31750" cap="sq">
            <a:solidFill>
              <a:schemeClr val="tx1"/>
            </a:solidFill>
            <a:miter lim="800000"/>
          </a:ln>
        </p:spPr>
        <p:txBody>
          <a:bodyPr vert="horz" wrap="square" lIns="182880" tIns="182880" rIns="182880" bIns="182880" rtlCol="0" anchor="ctr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Model summary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C649DD-FC1B-4B59-B654-68B69DBF18AC}"/>
              </a:ext>
            </a:extLst>
          </p:cNvPr>
          <p:cNvSpPr txBox="1"/>
          <p:nvPr/>
        </p:nvSpPr>
        <p:spPr>
          <a:xfrm>
            <a:off x="5747148" y="5069481"/>
            <a:ext cx="6250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Adjusted R Squared: 0.9393</a:t>
            </a:r>
          </a:p>
        </p:txBody>
      </p:sp>
    </p:spTree>
    <p:extLst>
      <p:ext uri="{BB962C8B-B14F-4D97-AF65-F5344CB8AC3E}">
        <p14:creationId xmlns:p14="http://schemas.microsoft.com/office/powerpoint/2010/main" val="3474564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14C7551-A738-4878-88A6-3979FE6C6739}"/>
              </a:ext>
            </a:extLst>
          </p:cNvPr>
          <p:cNvSpPr/>
          <p:nvPr/>
        </p:nvSpPr>
        <p:spPr>
          <a:xfrm>
            <a:off x="5553072" y="0"/>
            <a:ext cx="6638925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FD853D4-836C-4237-BCE5-8242A2C72B6E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-12" y="2256471"/>
                <a:ext cx="5553070" cy="2820777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  <a:buClr>
                    <a:schemeClr val="bg1"/>
                  </a:buClr>
                </a:pPr>
                <a:r>
                  <a:rPr lang="en-IN" sz="2000" dirty="0">
                    <a:solidFill>
                      <a:schemeClr val="bg1"/>
                    </a:solidFill>
                  </a:rPr>
                  <a:t>Building on model 4, we perform further transformations to better out model.</a:t>
                </a:r>
              </a:p>
              <a:p>
                <a:pPr>
                  <a:lnSpc>
                    <a:spcPct val="90000"/>
                  </a:lnSpc>
                  <a:buClr>
                    <a:schemeClr val="tx1"/>
                  </a:buClr>
                </a:pPr>
                <a:endParaRPr lang="en-IN" sz="2000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90000"/>
                  </a:lnSpc>
                  <a:buClr>
                    <a:schemeClr val="bg1"/>
                  </a:buClr>
                </a:pPr>
                <a:r>
                  <a:rPr lang="en-IN" sz="2000" dirty="0">
                    <a:solidFill>
                      <a:schemeClr val="bg1"/>
                    </a:solidFill>
                  </a:rPr>
                  <a:t>Model Formula: </a:t>
                </a:r>
              </a:p>
              <a:p>
                <a:pPr>
                  <a:lnSpc>
                    <a:spcPct val="90000"/>
                  </a:lnSpc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N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PV</m:t>
                    </m:r>
                    <m:r>
                      <a:rPr lang="en-IN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IN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IN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IN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IN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en-IN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𝐵𝐵𝐵</m:t>
                    </m:r>
                    <m:r>
                      <a:rPr lang="en-IN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IN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IN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IN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IN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𝑅𝐸</m:t>
                    </m:r>
                    <m:r>
                      <a:rPr lang="en-IN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000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90000"/>
                  </a:lnSpc>
                  <a:buClr>
                    <a:schemeClr val="tx1"/>
                  </a:buClr>
                </a:pPr>
                <a:endParaRPr lang="en-IN" sz="2000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90000"/>
                  </a:lnSpc>
                  <a:buClr>
                    <a:schemeClr val="bg1"/>
                  </a:buClr>
                </a:pPr>
                <a:r>
                  <a:rPr lang="en-IN" sz="2000" dirty="0">
                    <a:solidFill>
                      <a:schemeClr val="bg1"/>
                    </a:solidFill>
                  </a:rPr>
                  <a:t>Ramsay Reset Test p-value:  0.5181</a:t>
                </a:r>
              </a:p>
              <a:p>
                <a:pPr>
                  <a:lnSpc>
                    <a:spcPct val="90000"/>
                  </a:lnSpc>
                  <a:buClr>
                    <a:schemeClr val="tx1"/>
                  </a:buClr>
                </a:pPr>
                <a:endParaRPr lang="en-IN" sz="1500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90000"/>
                  </a:lnSpc>
                  <a:buClr>
                    <a:schemeClr val="tx1"/>
                  </a:buClr>
                </a:pPr>
                <a:endParaRPr lang="en-IN" sz="15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FD853D4-836C-4237-BCE5-8242A2C72B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-12" y="2256471"/>
                <a:ext cx="5553070" cy="2820777"/>
              </a:xfrm>
              <a:blipFill>
                <a:blip r:embed="rId3"/>
                <a:stretch>
                  <a:fillRect l="-988" t="-216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>
            <a:extLst>
              <a:ext uri="{FF2B5EF4-FFF2-40B4-BE49-F238E27FC236}">
                <a16:creationId xmlns:a16="http://schemas.microsoft.com/office/drawing/2014/main" id="{81864975-3564-4643-A677-BDD7C501E8BF}"/>
              </a:ext>
            </a:extLst>
          </p:cNvPr>
          <p:cNvSpPr txBox="1">
            <a:spLocks/>
          </p:cNvSpPr>
          <p:nvPr/>
        </p:nvSpPr>
        <p:spPr bwMode="black">
          <a:xfrm>
            <a:off x="643467" y="681038"/>
            <a:ext cx="3363913" cy="648231"/>
          </a:xfrm>
          <a:prstGeom prst="rect">
            <a:avLst/>
          </a:prstGeom>
          <a:noFill/>
          <a:ln w="31750" cap="sq">
            <a:solidFill>
              <a:schemeClr val="bg1"/>
            </a:solidFill>
            <a:miter lim="800000"/>
          </a:ln>
        </p:spPr>
        <p:txBody>
          <a:bodyPr vert="horz" wrap="square" lIns="182880" tIns="182880" rIns="182880" bIns="182880" rtlCol="0" anchor="ctr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Final Model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70CEABD-8035-4DEA-AD85-E81D37371B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624242"/>
              </p:ext>
            </p:extLst>
          </p:nvPr>
        </p:nvGraphicFramePr>
        <p:xfrm>
          <a:off x="5627599" y="973723"/>
          <a:ext cx="6489859" cy="1994036"/>
        </p:xfrm>
        <a:graphic>
          <a:graphicData uri="http://schemas.openxmlformats.org/drawingml/2006/table">
            <a:tbl>
              <a:tblPr firstRow="1" firstCol="1" bandRow="1">
                <a:solidFill>
                  <a:srgbClr val="F2F2F2">
                    <a:alpha val="45098"/>
                  </a:srgbClr>
                </a:solidFill>
                <a:tableStyleId>{5C22544A-7EE6-4342-B048-85BDC9FD1C3A}</a:tableStyleId>
              </a:tblPr>
              <a:tblGrid>
                <a:gridCol w="1742323">
                  <a:extLst>
                    <a:ext uri="{9D8B030D-6E8A-4147-A177-3AD203B41FA5}">
                      <a16:colId xmlns:a16="http://schemas.microsoft.com/office/drawing/2014/main" val="1476661682"/>
                    </a:ext>
                  </a:extLst>
                </a:gridCol>
                <a:gridCol w="1224305">
                  <a:extLst>
                    <a:ext uri="{9D8B030D-6E8A-4147-A177-3AD203B41FA5}">
                      <a16:colId xmlns:a16="http://schemas.microsoft.com/office/drawing/2014/main" val="1745091648"/>
                    </a:ext>
                  </a:extLst>
                </a:gridCol>
                <a:gridCol w="1794190">
                  <a:extLst>
                    <a:ext uri="{9D8B030D-6E8A-4147-A177-3AD203B41FA5}">
                      <a16:colId xmlns:a16="http://schemas.microsoft.com/office/drawing/2014/main" val="3982267011"/>
                    </a:ext>
                  </a:extLst>
                </a:gridCol>
                <a:gridCol w="1729041">
                  <a:extLst>
                    <a:ext uri="{9D8B030D-6E8A-4147-A177-3AD203B41FA5}">
                      <a16:colId xmlns:a16="http://schemas.microsoft.com/office/drawing/2014/main" val="1357563274"/>
                    </a:ext>
                  </a:extLst>
                </a:gridCol>
              </a:tblGrid>
              <a:tr h="3384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1600" b="0" cap="none" spc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966" marR="397450" marT="121805" marB="132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 cap="none" spc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Estimate</a:t>
                      </a:r>
                      <a:endParaRPr lang="en-IN" sz="1600" b="0" cap="none" spc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966" marR="99362" marT="121805" marB="1324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 cap="none" spc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Standard Error</a:t>
                      </a:r>
                      <a:endParaRPr lang="en-IN" sz="1600" b="0" cap="none" spc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966" marR="99362" marT="121805" marB="1324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 cap="none" spc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 – value</a:t>
                      </a:r>
                      <a:endParaRPr lang="en-IN" sz="1600" b="0" cap="none" spc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966" marR="99362" marT="121805" marB="132483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1497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Intercept</a:t>
                      </a:r>
                      <a:endParaRPr lang="en-IN" sz="1600" b="0" cap="none" spc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966" marR="397450" marT="121805" marB="1324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3.44342</a:t>
                      </a:r>
                    </a:p>
                  </a:txBody>
                  <a:tcPr marL="129986" marR="129986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0.39744</a:t>
                      </a:r>
                    </a:p>
                  </a:txBody>
                  <a:tcPr marL="129986" marR="129986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1.88e-11 ***</a:t>
                      </a:r>
                    </a:p>
                  </a:txBody>
                  <a:tcPr marL="129986" marR="129986" marT="0" marB="0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896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Log BBB</a:t>
                      </a:r>
                      <a:endParaRPr lang="en-IN" sz="1600" b="0" cap="none" spc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966" marR="397450" marT="121805" marB="1324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-0.81726</a:t>
                      </a:r>
                    </a:p>
                  </a:txBody>
                  <a:tcPr marL="129986" marR="129986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0.05071</a:t>
                      </a:r>
                    </a:p>
                  </a:txBody>
                  <a:tcPr marL="129986" marR="129986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&lt; 2e-16 ***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986" marR="129986" marT="0" marB="0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366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Log RE</a:t>
                      </a:r>
                      <a:endParaRPr lang="en-IN" sz="1600" b="0" cap="none" spc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966" marR="397450" marT="121805" marB="1324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0.97473</a:t>
                      </a:r>
                    </a:p>
                  </a:txBody>
                  <a:tcPr marL="129986" marR="129986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0.06851</a:t>
                      </a:r>
                    </a:p>
                  </a:txBody>
                  <a:tcPr marL="129986" marR="129986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&lt; 2e-16 ***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986" marR="129986" marT="0" marB="0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944310"/>
                  </a:ext>
                </a:extLst>
              </a:tr>
            </a:tbl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3E6F84FB-9BB2-4B0A-A91C-2B14DCAC2242}"/>
              </a:ext>
            </a:extLst>
          </p:cNvPr>
          <p:cNvSpPr txBox="1">
            <a:spLocks/>
          </p:cNvSpPr>
          <p:nvPr/>
        </p:nvSpPr>
        <p:spPr bwMode="black">
          <a:xfrm>
            <a:off x="7190569" y="370823"/>
            <a:ext cx="3363913" cy="414337"/>
          </a:xfrm>
          <a:prstGeom prst="rect">
            <a:avLst/>
          </a:prstGeom>
          <a:noFill/>
          <a:ln w="31750" cap="sq">
            <a:solidFill>
              <a:schemeClr val="tx1"/>
            </a:solidFill>
            <a:miter lim="800000"/>
          </a:ln>
        </p:spPr>
        <p:txBody>
          <a:bodyPr vert="horz" wrap="square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tx1"/>
                </a:solidFill>
              </a:rPr>
              <a:t>Model summary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C649DD-FC1B-4B59-B654-68B69DBF18AC}"/>
              </a:ext>
            </a:extLst>
          </p:cNvPr>
          <p:cNvSpPr txBox="1"/>
          <p:nvPr/>
        </p:nvSpPr>
        <p:spPr>
          <a:xfrm>
            <a:off x="5747142" y="3089819"/>
            <a:ext cx="6250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Adjusted R Squared: 0.9252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651C78C-52CC-4414-8CA8-8C0F55E184DC}"/>
              </a:ext>
            </a:extLst>
          </p:cNvPr>
          <p:cNvSpPr txBox="1">
            <a:spLocks/>
          </p:cNvSpPr>
          <p:nvPr/>
        </p:nvSpPr>
        <p:spPr bwMode="black">
          <a:xfrm>
            <a:off x="7190575" y="3666860"/>
            <a:ext cx="3363913" cy="414337"/>
          </a:xfrm>
          <a:prstGeom prst="rect">
            <a:avLst/>
          </a:prstGeom>
          <a:noFill/>
          <a:ln w="31750" cap="sq">
            <a:solidFill>
              <a:schemeClr val="tx1"/>
            </a:solidFill>
            <a:miter lim="800000"/>
          </a:ln>
        </p:spPr>
        <p:txBody>
          <a:bodyPr vert="horz" wrap="square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tx1"/>
                </a:solidFill>
              </a:rPr>
              <a:t>anova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BCED2C8-AB6E-4160-9DEA-B4A64E75FE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807475"/>
              </p:ext>
            </p:extLst>
          </p:nvPr>
        </p:nvGraphicFramePr>
        <p:xfrm>
          <a:off x="5627599" y="4325318"/>
          <a:ext cx="6489859" cy="1945395"/>
        </p:xfrm>
        <a:graphic>
          <a:graphicData uri="http://schemas.openxmlformats.org/drawingml/2006/table">
            <a:tbl>
              <a:tblPr firstRow="1" firstCol="1" bandRow="1">
                <a:solidFill>
                  <a:srgbClr val="F2F2F2">
                    <a:alpha val="45098"/>
                  </a:srgbClr>
                </a:solidFill>
                <a:tableStyleId>{5C22544A-7EE6-4342-B048-85BDC9FD1C3A}</a:tableStyleId>
              </a:tblPr>
              <a:tblGrid>
                <a:gridCol w="1468549">
                  <a:extLst>
                    <a:ext uri="{9D8B030D-6E8A-4147-A177-3AD203B41FA5}">
                      <a16:colId xmlns:a16="http://schemas.microsoft.com/office/drawing/2014/main" val="1476661682"/>
                    </a:ext>
                  </a:extLst>
                </a:gridCol>
                <a:gridCol w="1036259">
                  <a:extLst>
                    <a:ext uri="{9D8B030D-6E8A-4147-A177-3AD203B41FA5}">
                      <a16:colId xmlns:a16="http://schemas.microsoft.com/office/drawing/2014/main" val="1745091648"/>
                    </a:ext>
                  </a:extLst>
                </a:gridCol>
                <a:gridCol w="1355055">
                  <a:extLst>
                    <a:ext uri="{9D8B030D-6E8A-4147-A177-3AD203B41FA5}">
                      <a16:colId xmlns:a16="http://schemas.microsoft.com/office/drawing/2014/main" val="3982267011"/>
                    </a:ext>
                  </a:extLst>
                </a:gridCol>
                <a:gridCol w="1314998">
                  <a:extLst>
                    <a:ext uri="{9D8B030D-6E8A-4147-A177-3AD203B41FA5}">
                      <a16:colId xmlns:a16="http://schemas.microsoft.com/office/drawing/2014/main" val="1357563274"/>
                    </a:ext>
                  </a:extLst>
                </a:gridCol>
                <a:gridCol w="1314998">
                  <a:extLst>
                    <a:ext uri="{9D8B030D-6E8A-4147-A177-3AD203B41FA5}">
                      <a16:colId xmlns:a16="http://schemas.microsoft.com/office/drawing/2014/main" val="8307674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1200" b="0" cap="none" spc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966" marR="397450" marT="121805" marB="132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b="0" cap="none" spc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DF</a:t>
                      </a:r>
                      <a:endParaRPr lang="en-IN" sz="1200" b="0" cap="none" spc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966" marR="99362" marT="121805" marB="1324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b="0" cap="none" spc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 of Squares</a:t>
                      </a:r>
                    </a:p>
                  </a:txBody>
                  <a:tcPr marL="264966" marR="99362" marT="121805" marB="13248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b="0" cap="none" spc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 Sum of Squares</a:t>
                      </a:r>
                    </a:p>
                  </a:txBody>
                  <a:tcPr marL="264966" marR="99362" marT="121805" marB="132483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kern="1200" cap="none" spc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 – value</a:t>
                      </a:r>
                      <a:endParaRPr lang="en-IN" sz="1200" b="0" kern="1200" cap="none" spc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966" marR="99362" marT="121805" marB="132483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1497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b="0" kern="12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Log BBB</a:t>
                      </a:r>
                      <a:endParaRPr lang="en-IN" sz="1200" b="0" kern="1200" cap="none" spc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966" marR="397450" marT="121805" marB="1324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129986" marR="129986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2.69092</a:t>
                      </a:r>
                    </a:p>
                  </a:txBody>
                  <a:tcPr marL="129986" marR="129986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2.69092</a:t>
                      </a:r>
                    </a:p>
                  </a:txBody>
                  <a:tcPr marL="129986" marR="129986" marT="0" marB="0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&lt; 2.2e-16 ***</a:t>
                      </a:r>
                    </a:p>
                  </a:txBody>
                  <a:tcPr marL="129986" marR="129986" marT="0" marB="0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896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kern="12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Log RE</a:t>
                      </a:r>
                      <a:endParaRPr lang="en-IN" sz="1200" b="0" kern="1200" cap="none" spc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966" marR="397450" marT="121805" marB="1324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129986" marR="129986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1.26633</a:t>
                      </a:r>
                    </a:p>
                  </a:txBody>
                  <a:tcPr marL="129986" marR="129986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1.26633</a:t>
                      </a:r>
                    </a:p>
                  </a:txBody>
                  <a:tcPr marL="129986" marR="129986" marT="0" marB="0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2.2e-16 ***</a:t>
                      </a:r>
                    </a:p>
                  </a:txBody>
                  <a:tcPr marL="129986" marR="129986" marT="0" marB="0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366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b="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Residuals</a:t>
                      </a:r>
                    </a:p>
                  </a:txBody>
                  <a:tcPr marL="264966" marR="397450" marT="121805" marB="1324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129986" marR="129986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0.30653</a:t>
                      </a:r>
                    </a:p>
                  </a:txBody>
                  <a:tcPr marL="129986" marR="129986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+mj-lt"/>
                        </a:rPr>
                        <a:t>0.00626</a:t>
                      </a:r>
                      <a:endParaRPr lang="en-IN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986" marR="129986" marT="0" marB="0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9986" marR="129986" marT="0" marB="0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944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3472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DE503-F7C2-4A40-83F4-4DE931E7D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655" y="3055051"/>
            <a:ext cx="5404690" cy="747897"/>
          </a:xfrm>
          <a:noFill/>
          <a:ln>
            <a:solidFill>
              <a:schemeClr val="bg1"/>
            </a:solidFill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wrap="square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Model testing</a:t>
            </a:r>
          </a:p>
        </p:txBody>
      </p:sp>
    </p:spTree>
    <p:extLst>
      <p:ext uri="{BB962C8B-B14F-4D97-AF65-F5344CB8AC3E}">
        <p14:creationId xmlns:p14="http://schemas.microsoft.com/office/powerpoint/2010/main" val="816288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4698F7E-7843-41B4-AC3B-329C2A3D636C}"/>
              </a:ext>
            </a:extLst>
          </p:cNvPr>
          <p:cNvSpPr/>
          <p:nvPr/>
        </p:nvSpPr>
        <p:spPr>
          <a:xfrm>
            <a:off x="0" y="5775767"/>
            <a:ext cx="12192000" cy="10822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351B00-3487-4CA2-9348-8CB5DDF37A37}"/>
              </a:ext>
            </a:extLst>
          </p:cNvPr>
          <p:cNvSpPr txBox="1">
            <a:spLocks/>
          </p:cNvSpPr>
          <p:nvPr/>
        </p:nvSpPr>
        <p:spPr bwMode="black">
          <a:xfrm>
            <a:off x="3393655" y="5942934"/>
            <a:ext cx="5404690" cy="747897"/>
          </a:xfrm>
          <a:prstGeom prst="rect">
            <a:avLst/>
          </a:prstGeom>
          <a:noFill/>
          <a:ln w="31750" cap="sq">
            <a:solidFill>
              <a:schemeClr val="bg1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Quantitative tests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DB3103D5-9FD1-4D4A-8538-CE2B2FB357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708075"/>
              </p:ext>
            </p:extLst>
          </p:nvPr>
        </p:nvGraphicFramePr>
        <p:xfrm>
          <a:off x="253856" y="948825"/>
          <a:ext cx="11684287" cy="39785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14514">
                  <a:extLst>
                    <a:ext uri="{9D8B030D-6E8A-4147-A177-3AD203B41FA5}">
                      <a16:colId xmlns:a16="http://schemas.microsoft.com/office/drawing/2014/main" val="3800191462"/>
                    </a:ext>
                  </a:extLst>
                </a:gridCol>
                <a:gridCol w="2496439">
                  <a:extLst>
                    <a:ext uri="{9D8B030D-6E8A-4147-A177-3AD203B41FA5}">
                      <a16:colId xmlns:a16="http://schemas.microsoft.com/office/drawing/2014/main" val="2268936029"/>
                    </a:ext>
                  </a:extLst>
                </a:gridCol>
                <a:gridCol w="942447">
                  <a:extLst>
                    <a:ext uri="{9D8B030D-6E8A-4147-A177-3AD203B41FA5}">
                      <a16:colId xmlns:a16="http://schemas.microsoft.com/office/drawing/2014/main" val="1513110731"/>
                    </a:ext>
                  </a:extLst>
                </a:gridCol>
                <a:gridCol w="1059189">
                  <a:extLst>
                    <a:ext uri="{9D8B030D-6E8A-4147-A177-3AD203B41FA5}">
                      <a16:colId xmlns:a16="http://schemas.microsoft.com/office/drawing/2014/main" val="3435459574"/>
                    </a:ext>
                  </a:extLst>
                </a:gridCol>
                <a:gridCol w="4771698">
                  <a:extLst>
                    <a:ext uri="{9D8B030D-6E8A-4147-A177-3AD203B41FA5}">
                      <a16:colId xmlns:a16="http://schemas.microsoft.com/office/drawing/2014/main" val="3807325205"/>
                    </a:ext>
                  </a:extLst>
                </a:gridCol>
              </a:tblGrid>
              <a:tr h="446147">
                <a:tc>
                  <a:txBody>
                    <a:bodyPr/>
                    <a:lstStyle/>
                    <a:p>
                      <a:pPr algn="ctr"/>
                      <a:r>
                        <a:rPr lang="en-IN" b="0" dirty="0"/>
                        <a:t>Condition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0" dirty="0"/>
                        <a:t>Test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0" dirty="0"/>
                        <a:t>DF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0" dirty="0"/>
                        <a:t>P-Value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0" dirty="0"/>
                        <a:t>Conclusion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491234"/>
                  </a:ext>
                </a:extLst>
              </a:tr>
              <a:tr h="446147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Stationarity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ADF Fuller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0.9355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Not Stationary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4514435"/>
                  </a:ext>
                </a:extLst>
              </a:tr>
              <a:tr h="446147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Linearity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Ramsey RESET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(2, 47)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0.5181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Linear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027218"/>
                  </a:ext>
                </a:extLst>
              </a:tr>
              <a:tr h="446147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Multicollinearity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Variance Inflation 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No Multicollinearity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392331"/>
                  </a:ext>
                </a:extLst>
              </a:tr>
              <a:tr h="446147">
                <a:tc rowSpan="2">
                  <a:txBody>
                    <a:bodyPr/>
                    <a:lstStyle/>
                    <a:p>
                      <a:pPr algn="ctr"/>
                      <a:r>
                        <a:rPr lang="en-IN" dirty="0"/>
                        <a:t>Normality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Jarque Bera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0.8392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Residuals are normally distributed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247651"/>
                  </a:ext>
                </a:extLst>
              </a:tr>
              <a:tr h="446147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Shapario Wilk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Residuals are normally distributed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5530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Heteroskedasticity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Breush Pagan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0.113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No heteroskedasticity is present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373199"/>
                  </a:ext>
                </a:extLst>
              </a:tr>
              <a:tr h="935912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Auto – Correlation of errors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Durbin - Watson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Autocorrelation is present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079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5597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DE503-F7C2-4A40-83F4-4DE931E7D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1747" y="114959"/>
            <a:ext cx="3728505" cy="396240"/>
          </a:xfrm>
          <a:noFill/>
          <a:ln>
            <a:solidFill>
              <a:schemeClr val="bg1"/>
            </a:solidFill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wrap="square">
            <a:noAutofit/>
          </a:bodyPr>
          <a:lstStyle/>
          <a:p>
            <a:r>
              <a:rPr lang="en-US" sz="2300" dirty="0">
                <a:solidFill>
                  <a:schemeClr val="bg1"/>
                </a:solidFill>
              </a:rPr>
              <a:t>Qualitative tests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F16A94-E02E-4CCE-88E0-EC55D8CFD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354" y="670560"/>
            <a:ext cx="5741526" cy="29213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59DDFD-9799-4CD7-A2EA-231E5A77E9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7123" y="670560"/>
            <a:ext cx="5741526" cy="291722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1C658B3-5219-47F3-92DA-6725D4D147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351" y="3690279"/>
            <a:ext cx="5741525" cy="291722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DBB253D-6250-452E-BD53-ED065FD4A5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7124" y="3690279"/>
            <a:ext cx="5741525" cy="291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29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AF33C27-9C85-4B30-9AD7-879D48AFE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5089DD-882D-4413-B8BF-4798BFD84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4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627716B0-DF52-46CF-A774-E52E00F2C502}"/>
              </a:ext>
            </a:extLst>
          </p:cNvPr>
          <p:cNvSpPr txBox="1">
            <a:spLocks/>
          </p:cNvSpPr>
          <p:nvPr/>
        </p:nvSpPr>
        <p:spPr>
          <a:xfrm>
            <a:off x="7537704" y="556972"/>
            <a:ext cx="4654296" cy="23453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bg1"/>
              </a:buClr>
              <a:defRPr/>
            </a:pPr>
            <a:r>
              <a:rPr lang="en-IN" u="sng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In-sample Analysis</a:t>
            </a:r>
            <a:r>
              <a:rPr lang="en-IN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:</a:t>
            </a:r>
          </a:p>
          <a:p>
            <a:pPr algn="l">
              <a:buClr>
                <a:schemeClr val="bg1"/>
              </a:buClr>
              <a:defRPr/>
            </a:pPr>
            <a:r>
              <a:rPr lang="en-IN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Used same data as training for prediction.</a:t>
            </a:r>
          </a:p>
          <a:p>
            <a:pPr algn="l">
              <a:buClr>
                <a:schemeClr val="bg1"/>
              </a:buClr>
              <a:defRPr/>
            </a:pPr>
            <a:r>
              <a:rPr lang="en-IN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MAPE = 6.279519%</a:t>
            </a:r>
          </a:p>
          <a:p>
            <a:pPr algn="l">
              <a:buClr>
                <a:schemeClr val="bg1"/>
              </a:buClr>
              <a:defRPr/>
            </a:pPr>
            <a:r>
              <a:rPr lang="en-IN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MSE = 14491.18</a:t>
            </a:r>
          </a:p>
          <a:p>
            <a:pPr algn="l">
              <a:buClr>
                <a:schemeClr val="bg1"/>
              </a:buClr>
              <a:defRPr/>
            </a:pPr>
            <a:r>
              <a:rPr lang="en-IN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RMSE = 120.3793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5B5FE4-5EA9-42D2-BA42-70612BD8F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415" y="228436"/>
            <a:ext cx="5928874" cy="30024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AC65E6-A07A-4EFB-AF16-4ADE732A66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415" y="3339301"/>
            <a:ext cx="5928874" cy="32005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6CCFDECD-9800-4EA6-ABD1-9E790FE1B192}"/>
              </a:ext>
            </a:extLst>
          </p:cNvPr>
          <p:cNvSpPr txBox="1">
            <a:spLocks/>
          </p:cNvSpPr>
          <p:nvPr/>
        </p:nvSpPr>
        <p:spPr>
          <a:xfrm>
            <a:off x="7537703" y="3384150"/>
            <a:ext cx="4542535" cy="311086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bg1"/>
              </a:buClr>
              <a:defRPr/>
            </a:pPr>
            <a:r>
              <a:rPr lang="en-IN" u="sng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Out-sample Analysis</a:t>
            </a:r>
            <a:r>
              <a:rPr lang="en-IN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:</a:t>
            </a:r>
          </a:p>
          <a:p>
            <a:pPr algn="l">
              <a:buClr>
                <a:schemeClr val="bg1"/>
              </a:buClr>
              <a:defRPr/>
            </a:pPr>
            <a:r>
              <a:rPr lang="en-IN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Split data into training and testing sets.</a:t>
            </a:r>
          </a:p>
          <a:p>
            <a:pPr algn="l">
              <a:buClr>
                <a:schemeClr val="bg1"/>
              </a:buClr>
              <a:defRPr/>
            </a:pPr>
            <a:r>
              <a:rPr lang="en-IN" u="sng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Training</a:t>
            </a:r>
            <a:r>
              <a:rPr lang="en-IN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: Up to Q1 2015</a:t>
            </a:r>
          </a:p>
          <a:p>
            <a:pPr algn="l">
              <a:buClr>
                <a:schemeClr val="bg1"/>
              </a:buClr>
              <a:defRPr/>
            </a:pPr>
            <a:r>
              <a:rPr lang="en-IN" u="sng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Testing</a:t>
            </a:r>
            <a:r>
              <a:rPr lang="en-IN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: Q1 2015 to Q4 2017</a:t>
            </a:r>
          </a:p>
          <a:p>
            <a:pPr algn="l">
              <a:buClr>
                <a:schemeClr val="bg1"/>
              </a:buClr>
              <a:defRPr/>
            </a:pPr>
            <a:r>
              <a:rPr lang="en-IN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MAPE = 5.793201%</a:t>
            </a:r>
          </a:p>
          <a:p>
            <a:pPr algn="l">
              <a:buClr>
                <a:schemeClr val="bg1"/>
              </a:buClr>
              <a:defRPr/>
            </a:pPr>
            <a:r>
              <a:rPr lang="en-IN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MSE = 28990.97</a:t>
            </a:r>
          </a:p>
          <a:p>
            <a:pPr algn="l">
              <a:buClr>
                <a:schemeClr val="bg1"/>
              </a:buClr>
              <a:defRPr/>
            </a:pPr>
            <a:r>
              <a:rPr lang="en-IN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RMSE = 170.2674</a:t>
            </a:r>
          </a:p>
        </p:txBody>
      </p:sp>
    </p:spTree>
    <p:extLst>
      <p:ext uri="{BB962C8B-B14F-4D97-AF65-F5344CB8AC3E}">
        <p14:creationId xmlns:p14="http://schemas.microsoft.com/office/powerpoint/2010/main" val="3043260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DE503-F7C2-4A40-83F4-4DE931E7D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655" y="3055051"/>
            <a:ext cx="5404690" cy="747897"/>
          </a:xfrm>
          <a:noFill/>
          <a:ln>
            <a:solidFill>
              <a:schemeClr val="bg1"/>
            </a:solidFill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wrap="square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Final deployment</a:t>
            </a:r>
          </a:p>
        </p:txBody>
      </p:sp>
    </p:spTree>
    <p:extLst>
      <p:ext uri="{BB962C8B-B14F-4D97-AF65-F5344CB8AC3E}">
        <p14:creationId xmlns:p14="http://schemas.microsoft.com/office/powerpoint/2010/main" val="1528457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38F831A-F4F2-4861-B28C-83C3A774FB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650905" y="0"/>
            <a:ext cx="754109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9DE503-F7C2-4A40-83F4-4DE931E7D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process</a:t>
            </a:r>
          </a:p>
        </p:txBody>
      </p:sp>
      <p:graphicFrame>
        <p:nvGraphicFramePr>
          <p:cNvPr id="5" name="Content Placeholder 2" descr="Icon Bullets">
            <a:extLst>
              <a:ext uri="{FF2B5EF4-FFF2-40B4-BE49-F238E27FC236}">
                <a16:creationId xmlns:a16="http://schemas.microsoft.com/office/drawing/2014/main" id="{51938B4F-26EE-4238-880D-3CE26A7E4A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627912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24588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AF33C27-9C85-4B30-9AD7-879D48AFE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5089DD-882D-4413-B8BF-4798BFD84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4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2298C8-A0B5-4C74-9971-FBDFC14CD975}"/>
              </a:ext>
            </a:extLst>
          </p:cNvPr>
          <p:cNvSpPr txBox="1"/>
          <p:nvPr/>
        </p:nvSpPr>
        <p:spPr>
          <a:xfrm>
            <a:off x="447040" y="396240"/>
            <a:ext cx="664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Using Q4 2017 as the base value we get the following predictions: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02A905B-EBD7-4073-A09C-E019513EAE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506051"/>
              </p:ext>
            </p:extLst>
          </p:nvPr>
        </p:nvGraphicFramePr>
        <p:xfrm>
          <a:off x="83598" y="941492"/>
          <a:ext cx="7370509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68421">
                  <a:extLst>
                    <a:ext uri="{9D8B030D-6E8A-4147-A177-3AD203B41FA5}">
                      <a16:colId xmlns:a16="http://schemas.microsoft.com/office/drawing/2014/main" val="1774318965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471084025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615334766"/>
                    </a:ext>
                  </a:extLst>
                </a:gridCol>
                <a:gridCol w="1807528">
                  <a:extLst>
                    <a:ext uri="{9D8B030D-6E8A-4147-A177-3AD203B41FA5}">
                      <a16:colId xmlns:a16="http://schemas.microsoft.com/office/drawing/2014/main" val="36104654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b="0" dirty="0">
                          <a:solidFill>
                            <a:schemeClr val="tx1"/>
                          </a:solidFill>
                        </a:rPr>
                        <a:t>Baseline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b="0" dirty="0">
                          <a:solidFill>
                            <a:schemeClr val="tx1"/>
                          </a:solidFill>
                        </a:rPr>
                        <a:t>Adverse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b="0" dirty="0">
                          <a:solidFill>
                            <a:schemeClr val="tx1"/>
                          </a:solidFill>
                        </a:rPr>
                        <a:t>Severely </a:t>
                      </a:r>
                      <a:r>
                        <a:rPr lang="en-IN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Adverse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647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Base 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2733.48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93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Expected Value (after 9 Quarters)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2216.089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1855.857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970.2475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0874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Expected 9 Quarter Loss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517.3909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877.6234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1763.233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7934941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04AA2757-69BF-4D33-9DED-25DC9F9CE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415" y="2681912"/>
            <a:ext cx="5928874" cy="37798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348A825-DD07-426A-825D-4571605FC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419" y="236025"/>
            <a:ext cx="3848865" cy="355041"/>
          </a:xfrm>
          <a:noFill/>
          <a:ln>
            <a:solidFill>
              <a:schemeClr val="bg1"/>
            </a:solidFill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wrap="square">
            <a:no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06BD626-C1C7-4E71-9C39-568E626C401E}"/>
                  </a:ext>
                </a:extLst>
              </p:cNvPr>
              <p:cNvSpPr txBox="1"/>
              <p:nvPr/>
            </p:nvSpPr>
            <p:spPr>
              <a:xfrm>
                <a:off x="7537703" y="1266268"/>
                <a:ext cx="4654296" cy="2831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IN" dirty="0">
                    <a:solidFill>
                      <a:schemeClr val="bg1"/>
                    </a:solidFill>
                  </a:rPr>
                  <a:t>Using the formula:</a:t>
                </a:r>
              </a:p>
              <a:p>
                <a:pPr>
                  <a:buClr>
                    <a:schemeClr val="bg1"/>
                  </a:buClr>
                </a:pPr>
                <a:endParaRPr lang="en-IN" dirty="0">
                  <a:solidFill>
                    <a:schemeClr val="bg1"/>
                  </a:solidFill>
                </a:endParaRPr>
              </a:p>
              <a:p>
                <a:pPr>
                  <a:buClr>
                    <a:schemeClr val="bg1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18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𝐶𝑅𝑃</m:t>
                      </m:r>
                      <m:r>
                        <a:rPr lang="en-IN" sz="18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= 0.2 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16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N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IN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0.5 ∗</m:t>
                              </m:r>
                              <m:r>
                                <a:rPr lang="en-IN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  <m:r>
                                <a:rPr lang="en-IN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  <m:r>
                                <a:rPr lang="en-IN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IN" sz="1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18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𝐵𝑎𝑠𝑒𝑙𝑖𝑛𝑒</m:t>
                                  </m:r>
                                </m:e>
                              </m:d>
                              <m:r>
                                <a:rPr lang="en-IN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e>
                            <m:e>
                              <m:r>
                                <a:rPr lang="en-IN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0.35 ∗</m:t>
                              </m:r>
                              <m:r>
                                <a:rPr lang="en-IN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  <m:r>
                                <a:rPr lang="en-IN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  <m:r>
                                <a:rPr lang="en-IN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IN" sz="1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18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𝐴𝑑𝑣𝑒𝑟𝑠𝑒</m:t>
                                  </m:r>
                                </m:e>
                              </m:d>
                              <m:r>
                                <a:rPr lang="en-IN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e>
                            <m:e>
                              <m:r>
                                <a:rPr lang="en-IN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0.15∗</m:t>
                              </m:r>
                              <m:r>
                                <a:rPr lang="en-IN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  <m:r>
                                <a:rPr lang="en-IN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  <m:r>
                                <a:rPr lang="en-IN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IN" sz="1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18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𝑆𝑒𝑣𝑒𝑟𝑒𝑙𝑦</m:t>
                                  </m:r>
                                  <m:r>
                                    <a:rPr lang="en-IN" sz="18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IN" sz="18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𝐴𝑑𝑣𝑒𝑟𝑠𝑒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IN" sz="1500" b="0" dirty="0">
                  <a:solidFill>
                    <a:schemeClr val="bg1"/>
                  </a:solidFill>
                </a:endParaRPr>
              </a:p>
              <a:p>
                <a:pPr>
                  <a:buClr>
                    <a:schemeClr val="bg1"/>
                  </a:buClr>
                </a:pPr>
                <a:endParaRPr lang="en-IN" dirty="0">
                  <a:solidFill>
                    <a:schemeClr val="bg1"/>
                  </a:solidFill>
                </a:endParaRPr>
              </a:p>
              <a:p>
                <a:pPr>
                  <a:buClr>
                    <a:schemeClr val="bg1"/>
                  </a:buClr>
                </a:pPr>
                <a:endParaRPr lang="en-IN" dirty="0">
                  <a:solidFill>
                    <a:schemeClr val="bg1"/>
                  </a:solidFill>
                </a:endParaRPr>
              </a:p>
              <a:p>
                <a:pPr marL="285750" indent="-285750"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IN" dirty="0">
                    <a:solidFill>
                      <a:schemeClr val="bg1"/>
                    </a:solidFill>
                  </a:rPr>
                  <a:t>The Capital Requirement for the portfolio is</a:t>
                </a:r>
              </a:p>
              <a:p>
                <a:pPr>
                  <a:buClr>
                    <a:schemeClr val="bg1"/>
                  </a:buClr>
                </a:pPr>
                <a:r>
                  <a:rPr lang="en-IN" dirty="0">
                    <a:solidFill>
                      <a:schemeClr val="bg1"/>
                    </a:solidFill>
                  </a:rPr>
                  <a:t> </a:t>
                </a:r>
              </a:p>
              <a:p>
                <a:pPr marL="285750" indent="-285750">
                  <a:buClr>
                    <a:srgbClr val="0D0D0D"/>
                  </a:buClr>
                  <a:buFont typeface="Arial" panose="020B0604020202020204" pitchFamily="34" charset="0"/>
                  <a:buChar char="•"/>
                </a:pPr>
                <a:r>
                  <a:rPr lang="en-IN" u="sng" dirty="0">
                    <a:solidFill>
                      <a:schemeClr val="bg1"/>
                    </a:solidFill>
                  </a:rPr>
                  <a:t>$166.0697 Million</a:t>
                </a:r>
                <a:r>
                  <a:rPr lang="en-IN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06BD626-C1C7-4E71-9C39-568E626C40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703" y="1266268"/>
                <a:ext cx="4654296" cy="2831288"/>
              </a:xfrm>
              <a:prstGeom prst="rect">
                <a:avLst/>
              </a:prstGeom>
              <a:blipFill>
                <a:blip r:embed="rId4"/>
                <a:stretch>
                  <a:fillRect l="-785" t="-1293" b="-258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9311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26B3252-ABDB-4420-9E7E-F005B394D0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257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F70220-677A-411B-B416-94321A555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982388"/>
            <a:ext cx="8991600" cy="893224"/>
          </a:xfrm>
          <a:noFill/>
          <a:ln w="38100" cap="sq">
            <a:solidFill>
              <a:schemeClr val="tx1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800" dirty="0">
                <a:solidFill>
                  <a:schemeClr val="tx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73849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DE503-F7C2-4A40-83F4-4DE931E7D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655" y="2681103"/>
            <a:ext cx="5404690" cy="1495794"/>
          </a:xfrm>
          <a:noFill/>
          <a:ln>
            <a:solidFill>
              <a:schemeClr val="bg1"/>
            </a:solidFill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wrap="square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Data cleaning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and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Exploratory data analysis</a:t>
            </a:r>
          </a:p>
        </p:txBody>
      </p:sp>
    </p:spTree>
    <p:extLst>
      <p:ext uri="{BB962C8B-B14F-4D97-AF65-F5344CB8AC3E}">
        <p14:creationId xmlns:p14="http://schemas.microsoft.com/office/powerpoint/2010/main" val="2279033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AF33C27-9C85-4B30-9AD7-879D48AFE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5089DD-882D-4413-B8BF-4798BFD84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4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1D41EF-93C8-4425-A13A-A7D52DB81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54" y="319761"/>
            <a:ext cx="6243995" cy="28711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627716B0-DF52-46CF-A774-E52E00F2C502}"/>
              </a:ext>
            </a:extLst>
          </p:cNvPr>
          <p:cNvSpPr txBox="1">
            <a:spLocks/>
          </p:cNvSpPr>
          <p:nvPr/>
        </p:nvSpPr>
        <p:spPr>
          <a:xfrm>
            <a:off x="7537704" y="2006352"/>
            <a:ext cx="4654296" cy="317066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The initial graph has some discrepancies.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IN" dirty="0">
              <a:solidFill>
                <a:srgbClr val="FFFFFF">
                  <a:lumMod val="75000"/>
                  <a:lumOff val="25000"/>
                </a:srgbClr>
              </a:solidFill>
              <a:latin typeface="Gill Sans MT" panose="020B0502020104020203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Missing values at Q4 2009 and Q3 2016 obtained by interpolation.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IN" dirty="0">
              <a:solidFill>
                <a:srgbClr val="FFFFFF">
                  <a:lumMod val="75000"/>
                  <a:lumOff val="25000"/>
                </a:srgbClr>
              </a:solidFill>
              <a:latin typeface="Gill Sans MT" panose="020B0502020104020203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Irregular values at Q3 and Q4 2013 normalised by moving decimal point.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B7D37FB-A59B-4DB8-8AA9-F47BE6F0D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852" y="3428999"/>
            <a:ext cx="6243995" cy="31092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28952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AF33C27-9C85-4B30-9AD7-879D48AFE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5089DD-882D-4413-B8BF-4798BFD84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4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627716B0-DF52-46CF-A774-E52E00F2C502}"/>
              </a:ext>
            </a:extLst>
          </p:cNvPr>
          <p:cNvSpPr txBox="1">
            <a:spLocks/>
          </p:cNvSpPr>
          <p:nvPr/>
        </p:nvSpPr>
        <p:spPr>
          <a:xfrm>
            <a:off x="7537704" y="1885950"/>
            <a:ext cx="4654296" cy="24003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Tx/>
              <a:tabLst/>
              <a:defRPr/>
            </a:pP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  <a:lumOff val="2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Tx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Summary Statistics of the data are as follows:</a:t>
            </a:r>
            <a:endParaRPr lang="en-IN" sz="2000" noProof="0" dirty="0">
              <a:solidFill>
                <a:srgbClr val="FFFFFF">
                  <a:lumMod val="75000"/>
                  <a:lumOff val="25000"/>
                </a:srgbClr>
              </a:solidFill>
              <a:latin typeface="Gill Sans MT" panose="020B0502020104020203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Mean:  $1562.934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N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Median:  $1419.58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Standard Deviation:  $463.7314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IN" dirty="0">
              <a:solidFill>
                <a:srgbClr val="FFFFFF">
                  <a:lumMod val="75000"/>
                  <a:lumOff val="25000"/>
                </a:srgbClr>
              </a:solidFill>
              <a:latin typeface="Gill Sans MT" panose="020B0502020104020203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Tx/>
              <a:tabLst/>
              <a:defRPr/>
            </a:pP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  <a:lumOff val="2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0BBBDF-FA50-4ECD-9121-75E2A79DD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38" y="1409525"/>
            <a:ext cx="5928874" cy="40389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71358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DE503-F7C2-4A40-83F4-4DE931E7D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655" y="3055051"/>
            <a:ext cx="5404690" cy="747897"/>
          </a:xfrm>
          <a:noFill/>
          <a:ln>
            <a:solidFill>
              <a:schemeClr val="bg1"/>
            </a:solidFill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wrap="square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Correlation Analysis</a:t>
            </a:r>
          </a:p>
        </p:txBody>
      </p:sp>
    </p:spTree>
    <p:extLst>
      <p:ext uri="{BB962C8B-B14F-4D97-AF65-F5344CB8AC3E}">
        <p14:creationId xmlns:p14="http://schemas.microsoft.com/office/powerpoint/2010/main" val="579985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AF33C27-9C85-4B30-9AD7-879D48AFE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5089DD-882D-4413-B8BF-4798BFD84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4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627716B0-DF52-46CF-A774-E52E00F2C502}"/>
              </a:ext>
            </a:extLst>
          </p:cNvPr>
          <p:cNvSpPr txBox="1">
            <a:spLocks/>
          </p:cNvSpPr>
          <p:nvPr/>
        </p:nvSpPr>
        <p:spPr>
          <a:xfrm>
            <a:off x="7537704" y="723901"/>
            <a:ext cx="4654296" cy="450532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IN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Upon initial analysis we see that these variables </a:t>
            </a: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qualify the correlation threshold barrier of 0.6</a:t>
            </a:r>
            <a:r>
              <a:rPr lang="en-IN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: 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IN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BBB Corporate Yield (BBB)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IN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Real Estate Index (RE)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IN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Money Supply (MS)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IN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Consumer Confidence Index (CCI)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IN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Business Confidence Index (BCI)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IN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USDEUR Exchange Rate (USDEUR)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Tx/>
              <a:tabLst/>
              <a:defRPr/>
            </a:pP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  <a:lumOff val="2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N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On further analysis in relation to multicollinearity within the variables, we find that the pairs (BBB, MS), (BBB, CCI), (CCI, MS), and (BCI, RE) breach the 0.6 threshold.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D96081-C9D7-4AE9-8E11-FEC4DDC84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065" y="790575"/>
            <a:ext cx="5743575" cy="52768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09828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DE503-F7C2-4A40-83F4-4DE931E7D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655" y="142875"/>
            <a:ext cx="5404690" cy="1114425"/>
          </a:xfrm>
          <a:noFill/>
          <a:ln>
            <a:solidFill>
              <a:schemeClr val="bg1"/>
            </a:solidFill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wrap="square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Highly correlated variables vs portfolio value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C5AD6E-F192-4020-911E-569D7E956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26" y="1476375"/>
            <a:ext cx="3680974" cy="23467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A9E708-6740-4316-83CD-18D77E209E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5513" y="1476375"/>
            <a:ext cx="3680974" cy="23467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6FA9FB-7BC2-4441-ACD4-945119DB14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5300" y="1460914"/>
            <a:ext cx="3680974" cy="23467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FB6F22-B460-4450-AAB5-499B8102CD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726" y="4042189"/>
            <a:ext cx="3680973" cy="23467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5DD657-0A01-4801-9697-110D5756D1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5514" y="4042189"/>
            <a:ext cx="3680973" cy="23467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71B065-0E13-4573-A393-E62B98489E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5301" y="4042189"/>
            <a:ext cx="3680973" cy="234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58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DE503-F7C2-4A40-83F4-4DE931E7D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655" y="3055051"/>
            <a:ext cx="5404690" cy="747897"/>
          </a:xfrm>
          <a:noFill/>
          <a:ln>
            <a:solidFill>
              <a:schemeClr val="bg1"/>
            </a:solidFill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wrap="square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Model Building</a:t>
            </a:r>
          </a:p>
        </p:txBody>
      </p:sp>
    </p:spTree>
    <p:extLst>
      <p:ext uri="{BB962C8B-B14F-4D97-AF65-F5344CB8AC3E}">
        <p14:creationId xmlns:p14="http://schemas.microsoft.com/office/powerpoint/2010/main" val="51095292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8223DC-4748-4F7F-8D8D-E4EA5A6C18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4D5ADA-BB6C-46F4-9A97-3A3D44A9A8A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612D154-BCA4-47A9-881C-4EFB9658D8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2172</TotalTime>
  <Words>795</Words>
  <Application>Microsoft Office PowerPoint</Application>
  <PresentationFormat>Widescreen</PresentationFormat>
  <Paragraphs>285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Cambria Math</vt:lpstr>
      <vt:lpstr>Gill Sans MT</vt:lpstr>
      <vt:lpstr>Parcel</vt:lpstr>
      <vt:lpstr>Statistical modelling in R</vt:lpstr>
      <vt:lpstr>process</vt:lpstr>
      <vt:lpstr>Data cleaning and  Exploratory data analysis</vt:lpstr>
      <vt:lpstr>PowerPoint Presentation</vt:lpstr>
      <vt:lpstr>PowerPoint Presentation</vt:lpstr>
      <vt:lpstr>Correlation Analysis</vt:lpstr>
      <vt:lpstr>PowerPoint Presentation</vt:lpstr>
      <vt:lpstr>Highly correlated variables vs portfolio value</vt:lpstr>
      <vt:lpstr>Model Building</vt:lpstr>
      <vt:lpstr>Model 1</vt:lpstr>
      <vt:lpstr>Model 2</vt:lpstr>
      <vt:lpstr>PowerPoint Presentation</vt:lpstr>
      <vt:lpstr>PowerPoint Presentation</vt:lpstr>
      <vt:lpstr>PowerPoint Presentation</vt:lpstr>
      <vt:lpstr>Model testing</vt:lpstr>
      <vt:lpstr>PowerPoint Presentation</vt:lpstr>
      <vt:lpstr>Qualitative tests</vt:lpstr>
      <vt:lpstr>PowerPoint Presentation</vt:lpstr>
      <vt:lpstr>Final deployment</vt:lpstr>
      <vt:lpstr>results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modelling in R</dc:title>
  <dc:creator>Gunavanth Mahendra</dc:creator>
  <cp:lastModifiedBy>Gunavanth Mahendra</cp:lastModifiedBy>
  <cp:revision>14</cp:revision>
  <dcterms:created xsi:type="dcterms:W3CDTF">2021-10-10T09:24:23Z</dcterms:created>
  <dcterms:modified xsi:type="dcterms:W3CDTF">2021-10-12T16:15:49Z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