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324" r:id="rId3"/>
    <p:sldId id="325" r:id="rId4"/>
    <p:sldId id="333" r:id="rId5"/>
    <p:sldId id="326" r:id="rId6"/>
    <p:sldId id="328" r:id="rId7"/>
    <p:sldId id="335" r:id="rId8"/>
    <p:sldId id="336" r:id="rId9"/>
    <p:sldId id="337" r:id="rId10"/>
    <p:sldId id="338" r:id="rId11"/>
    <p:sldId id="340" r:id="rId12"/>
    <p:sldId id="339" r:id="rId13"/>
    <p:sldId id="341" r:id="rId14"/>
    <p:sldId id="344" r:id="rId15"/>
    <p:sldId id="343" r:id="rId16"/>
    <p:sldId id="342" r:id="rId17"/>
    <p:sldId id="334" r:id="rId18"/>
    <p:sldId id="327" r:id="rId19"/>
  </p:sldIdLst>
  <p:sldSz cx="12190413"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99CC"/>
    <a:srgbClr val="FF9933"/>
    <a:srgbClr val="FF3300"/>
    <a:srgbClr val="4360AA"/>
    <a:srgbClr val="1C629E"/>
    <a:srgbClr val="01A7EB"/>
    <a:srgbClr val="162A42"/>
    <a:srgbClr val="0499DE"/>
    <a:srgbClr val="005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94691"/>
  </p:normalViewPr>
  <p:slideViewPr>
    <p:cSldViewPr>
      <p:cViewPr varScale="1">
        <p:scale>
          <a:sx n="103" d="100"/>
          <a:sy n="103" d="100"/>
        </p:scale>
        <p:origin x="920" y="168"/>
      </p:cViewPr>
      <p:guideLst>
        <p:guide orient="horz" pos="2160"/>
        <p:guide pos="3839"/>
      </p:guideLst>
    </p:cSldViewPr>
  </p:slideViewPr>
  <p:notesTextViewPr>
    <p:cViewPr>
      <p:scale>
        <a:sx n="100" d="100"/>
        <a:sy n="10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93FCD-04C0-4610-BFC1-AB02FBE71BEA}" type="datetimeFigureOut">
              <a:rPr lang="zh-CN" altLang="en-US" smtClean="0"/>
              <a:t>2022/6/1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0CA56-5091-4339-91E6-32F457F630BB}" type="slidenum">
              <a:rPr lang="zh-CN" altLang="en-US" smtClean="0"/>
              <a:t>‹#›</a:t>
            </a:fld>
            <a:endParaRPr lang="zh-CN" altLang="en-US"/>
          </a:p>
        </p:txBody>
      </p:sp>
    </p:spTree>
    <p:extLst>
      <p:ext uri="{BB962C8B-B14F-4D97-AF65-F5344CB8AC3E}">
        <p14:creationId xmlns:p14="http://schemas.microsoft.com/office/powerpoint/2010/main" val="40995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E0CA56-5091-4339-91E6-32F457F630BB}" type="slidenum">
              <a:rPr lang="zh-CN" altLang="en-US" smtClean="0"/>
              <a:t>1</a:t>
            </a:fld>
            <a:endParaRPr lang="zh-CN" altLang="en-US"/>
          </a:p>
        </p:txBody>
      </p:sp>
    </p:spTree>
    <p:extLst>
      <p:ext uri="{BB962C8B-B14F-4D97-AF65-F5344CB8AC3E}">
        <p14:creationId xmlns:p14="http://schemas.microsoft.com/office/powerpoint/2010/main" val="173881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p:bg>
      <p:bgPr>
        <a:solidFill>
          <a:srgbClr val="162A4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bg>
      <p:bgPr>
        <a:solidFill>
          <a:srgbClr val="162A4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Tree>
    <p:extLst>
      <p:ext uri="{BB962C8B-B14F-4D97-AF65-F5344CB8AC3E}">
        <p14:creationId xmlns:p14="http://schemas.microsoft.com/office/powerpoint/2010/main" val="195737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3">
    <p:bg>
      <p:bgPr>
        <a:solidFill>
          <a:srgbClr val="162A4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Tree>
    <p:extLst>
      <p:ext uri="{BB962C8B-B14F-4D97-AF65-F5344CB8AC3E}">
        <p14:creationId xmlns:p14="http://schemas.microsoft.com/office/powerpoint/2010/main" val="105914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4">
    <p:bg>
      <p:bgPr>
        <a:solidFill>
          <a:srgbClr val="162A4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Tree>
    <p:extLst>
      <p:ext uri="{BB962C8B-B14F-4D97-AF65-F5344CB8AC3E}">
        <p14:creationId xmlns:p14="http://schemas.microsoft.com/office/powerpoint/2010/main" val="105914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5">
    <p:bg>
      <p:bgPr>
        <a:solidFill>
          <a:srgbClr val="162A4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Tree>
    <p:extLst>
      <p:ext uri="{BB962C8B-B14F-4D97-AF65-F5344CB8AC3E}">
        <p14:creationId xmlns:p14="http://schemas.microsoft.com/office/powerpoint/2010/main" val="105914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lide 6">
    <p:spTree>
      <p:nvGrpSpPr>
        <p:cNvPr id="1" name=""/>
        <p:cNvGrpSpPr/>
        <p:nvPr/>
      </p:nvGrpSpPr>
      <p:grpSpPr>
        <a:xfrm>
          <a:off x="0" y="0"/>
          <a:ext cx="0" cy="0"/>
          <a:chOff x="0" y="0"/>
          <a:chExt cx="0" cy="0"/>
        </a:xfrm>
      </p:grpSpPr>
      <p:sp>
        <p:nvSpPr>
          <p:cNvPr id="4" name="矩形 3"/>
          <p:cNvSpPr/>
          <p:nvPr userDrawn="1"/>
        </p:nvSpPr>
        <p:spPr>
          <a:xfrm>
            <a:off x="4295006" y="6328100"/>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pic>
        <p:nvPicPr>
          <p:cNvPr id="3" name="图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 id="2147483658" r:id="rId4"/>
    <p:sldLayoutId id="2147483659"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countinghub-online.com/how-to-calculate-internal-rate-of-return-irr/" TargetMode="External"/><Relationship Id="rId2" Type="http://schemas.openxmlformats.org/officeDocument/2006/relationships/hyperlink" Target="https://papers.ssrn.com/sol3/papers.cfm?abstract_id=290846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5375126" y="4293096"/>
            <a:ext cx="10801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26" name="Picture 2" descr="25+ Free Futuristic PowerPoint PPT Templates to Download 2022">
            <a:extLst>
              <a:ext uri="{FF2B5EF4-FFF2-40B4-BE49-F238E27FC236}">
                <a16:creationId xmlns:a16="http://schemas.microsoft.com/office/drawing/2014/main" id="{477C8662-A511-45CB-BCDA-19CA751A99EA}"/>
              </a:ext>
            </a:extLst>
          </p:cNvPr>
          <p:cNvPicPr>
            <a:picLocks noChangeAspect="1" noChangeArrowheads="1"/>
          </p:cNvPicPr>
          <p:nvPr/>
        </p:nvPicPr>
        <p:blipFill>
          <a:blip r:embed="rId5">
            <a:clrChange>
              <a:clrFrom>
                <a:srgbClr val="202561"/>
              </a:clrFrom>
              <a:clrTo>
                <a:srgbClr val="202561">
                  <a:alpha val="0"/>
                </a:srgbClr>
              </a:clrTo>
            </a:clrChang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 y="0"/>
            <a:ext cx="12190413" cy="6858000"/>
          </a:xfrm>
          <a:prstGeom prst="rect">
            <a:avLst/>
          </a:prstGeom>
          <a:noFill/>
          <a:ln>
            <a:solidFill>
              <a:srgbClr val="4360AA"/>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DF9D0A-0F37-46CB-BCB8-E96DB6AA9C8D}"/>
              </a:ext>
            </a:extLst>
          </p:cNvPr>
          <p:cNvSpPr txBox="1"/>
          <p:nvPr/>
        </p:nvSpPr>
        <p:spPr>
          <a:xfrm>
            <a:off x="2710830" y="476672"/>
            <a:ext cx="6012668" cy="2585323"/>
          </a:xfrm>
          <a:prstGeom prst="rect">
            <a:avLst/>
          </a:prstGeom>
          <a:noFill/>
        </p:spPr>
        <p:txBody>
          <a:bodyPr wrap="square" rtlCol="0">
            <a:spAutoFit/>
          </a:bodyPr>
          <a:lstStyle/>
          <a:p>
            <a:pPr algn="ctr"/>
            <a:r>
              <a:rPr lang="en-US" sz="5400" b="1" i="0" dirty="0">
                <a:ln w="19050">
                  <a:solidFill>
                    <a:srgbClr val="FFC000"/>
                  </a:solidFill>
                </a:ln>
                <a:solidFill>
                  <a:srgbClr val="FFFF00"/>
                </a:solidFill>
                <a:effectLst/>
                <a:latin typeface="Lucida Calligraphy" panose="03010101010101010101" pitchFamily="66" charset="0"/>
              </a:rPr>
              <a:t>Application of interpolation in banking system</a:t>
            </a:r>
            <a:endParaRPr lang="en-IN" sz="5400" b="1" dirty="0">
              <a:ln w="19050">
                <a:solidFill>
                  <a:srgbClr val="FFC000"/>
                </a:solidFill>
              </a:ln>
              <a:solidFill>
                <a:srgbClr val="FFFF00"/>
              </a:solidFill>
              <a:latin typeface="Lucida Calligraphy" panose="03010101010101010101" pitchFamily="66" charset="0"/>
            </a:endParaRPr>
          </a:p>
        </p:txBody>
      </p:sp>
      <p:sp>
        <p:nvSpPr>
          <p:cNvPr id="3" name="TextBox 2">
            <a:extLst>
              <a:ext uri="{FF2B5EF4-FFF2-40B4-BE49-F238E27FC236}">
                <a16:creationId xmlns:a16="http://schemas.microsoft.com/office/drawing/2014/main" id="{45AD0E17-827E-4B89-AEE8-3CAC4E9480BC}"/>
              </a:ext>
            </a:extLst>
          </p:cNvPr>
          <p:cNvSpPr txBox="1"/>
          <p:nvPr/>
        </p:nvSpPr>
        <p:spPr>
          <a:xfrm>
            <a:off x="374760" y="5301208"/>
            <a:ext cx="4280286" cy="830997"/>
          </a:xfrm>
          <a:prstGeom prst="rect">
            <a:avLst/>
          </a:prstGeom>
          <a:noFill/>
        </p:spPr>
        <p:txBody>
          <a:bodyPr wrap="square" rtlCol="0">
            <a:spAutoFit/>
          </a:bodyPr>
          <a:lstStyle/>
          <a:p>
            <a:r>
              <a:rPr lang="en-IN" sz="4800" b="1" dirty="0">
                <a:solidFill>
                  <a:srgbClr val="FF9933"/>
                </a:solidFill>
                <a:latin typeface="Gabriola" panose="04040605051002020D02" pitchFamily="82" charset="0"/>
              </a:rPr>
              <a:t>Roll Number : 19-24</a:t>
            </a:r>
          </a:p>
        </p:txBody>
      </p:sp>
    </p:spTree>
    <p:custDataLst>
      <p:tags r:id="rId1"/>
    </p:custDataLst>
    <p:extLst>
      <p:ext uri="{BB962C8B-B14F-4D97-AF65-F5344CB8AC3E}">
        <p14:creationId xmlns:p14="http://schemas.microsoft.com/office/powerpoint/2010/main" val="2694228838"/>
      </p:ext>
    </p:extLst>
  </p:cSld>
  <p:clrMapOvr>
    <a:masterClrMapping/>
  </p:clrMapOvr>
  <p:transition spd="slow" advClick="0" advTm="6549">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extLst>
    <p:ext uri="{E180D4A7-C9FB-4DFB-919C-405C955672EB}">
      <p14:showEvtLst xmlns:p14="http://schemas.microsoft.com/office/powerpoint/2010/main">
        <p14:playEvt time="0" objId="2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A0B0B-313F-5187-F471-72515862F4C3}"/>
              </a:ext>
            </a:extLst>
          </p:cNvPr>
          <p:cNvSpPr/>
          <p:nvPr/>
        </p:nvSpPr>
        <p:spPr>
          <a:xfrm>
            <a:off x="-673546" y="332656"/>
            <a:ext cx="8496944" cy="800219"/>
          </a:xfrm>
          <a:prstGeom prst="rect">
            <a:avLst/>
          </a:prstGeom>
          <a:noFill/>
        </p:spPr>
        <p:txBody>
          <a:bodyPr wrap="square" lIns="91440" tIns="45720" rIns="91440" bIns="45720">
            <a:spAutoFit/>
          </a:bodyPr>
          <a:lstStyle/>
          <a:p>
            <a:pPr algn="ctr"/>
            <a:r>
              <a:rPr lang="en-IN" sz="3200" b="1" dirty="0">
                <a:ln>
                  <a:solidFill>
                    <a:srgbClr val="FF3300"/>
                  </a:solidFill>
                </a:ln>
                <a:solidFill>
                  <a:srgbClr val="FFC000"/>
                </a:solidFill>
                <a:latin typeface="Lucida Calligraphy" panose="03010101010101010101" pitchFamily="66" charset="0"/>
              </a:rPr>
              <a:t>1) Bi-linear Interpolation</a:t>
            </a:r>
          </a:p>
          <a:p>
            <a:pPr algn="ctr"/>
            <a:endParaRPr lang="en-GB" sz="1400" b="1" dirty="0">
              <a:ln w="22225">
                <a:solidFill>
                  <a:srgbClr val="C00000"/>
                </a:solidFill>
                <a:prstDash val="solid"/>
              </a:ln>
              <a:solidFill>
                <a:srgbClr val="FF33CC"/>
              </a:solidFill>
            </a:endParaRPr>
          </a:p>
        </p:txBody>
      </p:sp>
      <p:sp>
        <p:nvSpPr>
          <p:cNvPr id="4" name="TextBox 3">
            <a:extLst>
              <a:ext uri="{FF2B5EF4-FFF2-40B4-BE49-F238E27FC236}">
                <a16:creationId xmlns:a16="http://schemas.microsoft.com/office/drawing/2014/main" id="{466962F9-AF1A-490F-6C42-E89C403650DF}"/>
              </a:ext>
            </a:extLst>
          </p:cNvPr>
          <p:cNvSpPr txBox="1"/>
          <p:nvPr/>
        </p:nvSpPr>
        <p:spPr>
          <a:xfrm>
            <a:off x="694606" y="1308550"/>
            <a:ext cx="10801200" cy="1815882"/>
          </a:xfrm>
          <a:prstGeom prst="rect">
            <a:avLst/>
          </a:prstGeom>
          <a:noFill/>
        </p:spPr>
        <p:txBody>
          <a:bodyPr wrap="square" rtlCol="0">
            <a:spAutoFit/>
          </a:bodyPr>
          <a:lstStyle/>
          <a:p>
            <a:r>
              <a:rPr lang="en-IN" sz="2800" dirty="0">
                <a:solidFill>
                  <a:schemeClr val="accent6">
                    <a:lumMod val="40000"/>
                    <a:lumOff val="60000"/>
                  </a:schemeClr>
                </a:solidFill>
                <a:latin typeface="Times New Roman" panose="02020603050405020304" charset="0"/>
                <a:cs typeface="Times New Roman" panose="02020603050405020304" charset="0"/>
              </a:rPr>
              <a:t>Bi-linear interpolation is an extension of linear interpolation applied to a two dimensional rectangular grid.  A bi-linear interpolation is essentially a linear interpolation of 2 values that are already linearly interpolated values.</a:t>
            </a:r>
            <a:endParaRPr lang="en-US" sz="2800" dirty="0">
              <a:solidFill>
                <a:schemeClr val="accent6">
                  <a:lumMod val="40000"/>
                  <a:lumOff val="60000"/>
                </a:schemeClr>
              </a:solidFill>
              <a:latin typeface="Times New Roman" panose="02020603050405020304" charset="0"/>
              <a:cs typeface="Times New Roman" panose="02020603050405020304" charset="0"/>
            </a:endParaRPr>
          </a:p>
        </p:txBody>
      </p:sp>
      <p:pic>
        <p:nvPicPr>
          <p:cNvPr id="8" name="Picture 7" descr="Chart, scatter chart&#10;&#10;Description automatically generated">
            <a:extLst>
              <a:ext uri="{FF2B5EF4-FFF2-40B4-BE49-F238E27FC236}">
                <a16:creationId xmlns:a16="http://schemas.microsoft.com/office/drawing/2014/main" id="{CB462088-EC8C-1557-9625-8D0EAB0F1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06" y="3429000"/>
            <a:ext cx="4788055" cy="3096344"/>
          </a:xfrm>
          <a:prstGeom prst="rect">
            <a:avLst/>
          </a:prstGeom>
        </p:spPr>
      </p:pic>
      <p:pic>
        <p:nvPicPr>
          <p:cNvPr id="10" name="Picture 9" descr="Table&#10;&#10;Description automatically generated">
            <a:extLst>
              <a:ext uri="{FF2B5EF4-FFF2-40B4-BE49-F238E27FC236}">
                <a16:creationId xmlns:a16="http://schemas.microsoft.com/office/drawing/2014/main" id="{C55DC5FB-B546-C644-F273-649C2F38D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190" y="3837742"/>
            <a:ext cx="5856777" cy="2278859"/>
          </a:xfrm>
          <a:prstGeom prst="rect">
            <a:avLst/>
          </a:prstGeom>
        </p:spPr>
      </p:pic>
    </p:spTree>
    <p:extLst>
      <p:ext uri="{BB962C8B-B14F-4D97-AF65-F5344CB8AC3E}">
        <p14:creationId xmlns:p14="http://schemas.microsoft.com/office/powerpoint/2010/main" val="298078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5E8925-3BC0-4EEB-8D64-C1042E22BB69}"/>
              </a:ext>
            </a:extLst>
          </p:cNvPr>
          <p:cNvSpPr/>
          <p:nvPr/>
        </p:nvSpPr>
        <p:spPr>
          <a:xfrm>
            <a:off x="847149" y="620688"/>
            <a:ext cx="6768751" cy="584775"/>
          </a:xfrm>
          <a:prstGeom prst="rect">
            <a:avLst/>
          </a:prstGeom>
          <a:noFill/>
        </p:spPr>
        <p:txBody>
          <a:bodyPr wrap="square" lIns="91440" tIns="45720" rIns="91440" bIns="45720">
            <a:spAutoFit/>
          </a:bodyPr>
          <a:lstStyle/>
          <a:p>
            <a:pPr fontAlgn="base"/>
            <a:r>
              <a:rPr lang="en-IN" sz="3200" b="1" dirty="0">
                <a:ln>
                  <a:solidFill>
                    <a:srgbClr val="FF3300"/>
                  </a:solidFill>
                </a:ln>
                <a:solidFill>
                  <a:srgbClr val="FFC000"/>
                </a:solidFill>
                <a:latin typeface="Lucida Calligraphy" panose="03010101010101010101" pitchFamily="66" charset="0"/>
              </a:rPr>
              <a:t>2) Tri-linear Interpolation</a:t>
            </a:r>
          </a:p>
        </p:txBody>
      </p:sp>
      <p:sp>
        <p:nvSpPr>
          <p:cNvPr id="8" name="Rectangle 7">
            <a:extLst>
              <a:ext uri="{FF2B5EF4-FFF2-40B4-BE49-F238E27FC236}">
                <a16:creationId xmlns:a16="http://schemas.microsoft.com/office/drawing/2014/main" id="{CEFC2526-EF82-6336-3082-EFB216F6A92F}"/>
              </a:ext>
            </a:extLst>
          </p:cNvPr>
          <p:cNvSpPr/>
          <p:nvPr/>
        </p:nvSpPr>
        <p:spPr>
          <a:xfrm>
            <a:off x="550589" y="1340768"/>
            <a:ext cx="11244061" cy="1569660"/>
          </a:xfrm>
          <a:prstGeom prst="rect">
            <a:avLst/>
          </a:prstGeom>
          <a:noFill/>
        </p:spPr>
        <p:txBody>
          <a:bodyPr wrap="square" lIns="91440" tIns="45720" rIns="91440" bIns="45720">
            <a:spAutoFit/>
          </a:bodyPr>
          <a:lstStyle/>
          <a:p>
            <a:pPr algn="ctr"/>
            <a:r>
              <a:rPr lang="en-IN" sz="2400" dirty="0">
                <a:solidFill>
                  <a:schemeClr val="accent6">
                    <a:lumMod val="40000"/>
                    <a:lumOff val="60000"/>
                  </a:schemeClr>
                </a:solidFill>
                <a:latin typeface="Times New Roman" panose="02020603050405020304" charset="0"/>
                <a:cs typeface="Times New Roman" panose="02020603050405020304" charset="0"/>
              </a:rPr>
              <a:t>Tri-linear interpolation is a further extension of linear and bi-linear interpolation applied to a three dimensional rectangular prism. A tri-linear interpolation is a linear interpolation between 2 already bi-linear interpolated values. Tri-linear interpolation is a weighted average of 8 neighbouring points.</a:t>
            </a:r>
            <a:endParaRPr lang="en-GB" sz="2400" dirty="0">
              <a:solidFill>
                <a:schemeClr val="accent6">
                  <a:lumMod val="40000"/>
                  <a:lumOff val="60000"/>
                </a:schemeClr>
              </a:solidFill>
              <a:latin typeface="Times New Roman" panose="02020603050405020304" charset="0"/>
              <a:cs typeface="Times New Roman" panose="02020603050405020304" charset="0"/>
            </a:endParaRPr>
          </a:p>
        </p:txBody>
      </p:sp>
      <p:pic>
        <p:nvPicPr>
          <p:cNvPr id="9" name="Picture 8">
            <a:extLst>
              <a:ext uri="{FF2B5EF4-FFF2-40B4-BE49-F238E27FC236}">
                <a16:creationId xmlns:a16="http://schemas.microsoft.com/office/drawing/2014/main" id="{C89DB6C0-CFD6-2072-A982-AFFD41E91757}"/>
              </a:ext>
            </a:extLst>
          </p:cNvPr>
          <p:cNvPicPr>
            <a:picLocks noChangeAspect="1"/>
          </p:cNvPicPr>
          <p:nvPr/>
        </p:nvPicPr>
        <p:blipFill>
          <a:blip r:embed="rId2"/>
          <a:stretch>
            <a:fillRect/>
          </a:stretch>
        </p:blipFill>
        <p:spPr>
          <a:xfrm>
            <a:off x="395763" y="3651384"/>
            <a:ext cx="4719041" cy="2935624"/>
          </a:xfrm>
          <a:prstGeom prst="rect">
            <a:avLst/>
          </a:prstGeom>
        </p:spPr>
      </p:pic>
      <p:pic>
        <p:nvPicPr>
          <p:cNvPr id="10" name="Picture 9">
            <a:extLst>
              <a:ext uri="{FF2B5EF4-FFF2-40B4-BE49-F238E27FC236}">
                <a16:creationId xmlns:a16="http://schemas.microsoft.com/office/drawing/2014/main" id="{5FA7D52B-606A-277D-7380-A2340E903D8D}"/>
              </a:ext>
            </a:extLst>
          </p:cNvPr>
          <p:cNvPicPr>
            <a:picLocks noChangeAspect="1"/>
          </p:cNvPicPr>
          <p:nvPr/>
        </p:nvPicPr>
        <p:blipFill>
          <a:blip r:embed="rId3"/>
          <a:stretch>
            <a:fillRect/>
          </a:stretch>
        </p:blipFill>
        <p:spPr>
          <a:xfrm>
            <a:off x="6084420" y="3729842"/>
            <a:ext cx="5843460" cy="2778708"/>
          </a:xfrm>
          <a:prstGeom prst="rect">
            <a:avLst/>
          </a:prstGeom>
        </p:spPr>
      </p:pic>
    </p:spTree>
    <p:extLst>
      <p:ext uri="{BB962C8B-B14F-4D97-AF65-F5344CB8AC3E}">
        <p14:creationId xmlns:p14="http://schemas.microsoft.com/office/powerpoint/2010/main" val="336757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11F6E6-7781-4906-4DD0-0079CA21F538}"/>
              </a:ext>
            </a:extLst>
          </p:cNvPr>
          <p:cNvSpPr/>
          <p:nvPr/>
        </p:nvSpPr>
        <p:spPr>
          <a:xfrm>
            <a:off x="622598" y="476672"/>
            <a:ext cx="9505056" cy="584775"/>
          </a:xfrm>
          <a:prstGeom prst="rect">
            <a:avLst/>
          </a:prstGeom>
          <a:noFill/>
        </p:spPr>
        <p:txBody>
          <a:bodyPr wrap="square" lIns="91440" tIns="45720" rIns="91440" bIns="45720">
            <a:spAutoFit/>
          </a:bodyPr>
          <a:lstStyle/>
          <a:p>
            <a:pPr fontAlgn="base"/>
            <a:r>
              <a:rPr lang="en-IN" sz="3200" b="1" dirty="0">
                <a:ln>
                  <a:solidFill>
                    <a:srgbClr val="FF3300"/>
                  </a:solidFill>
                </a:ln>
                <a:solidFill>
                  <a:srgbClr val="FFC000"/>
                </a:solidFill>
                <a:latin typeface="Lucida Calligraphy" panose="03010101010101010101" pitchFamily="66" charset="0"/>
              </a:rPr>
              <a:t>3) N-Dimensional Linear Interpolation</a:t>
            </a:r>
          </a:p>
        </p:txBody>
      </p:sp>
      <p:sp>
        <p:nvSpPr>
          <p:cNvPr id="5" name="Rectangle 4">
            <a:extLst>
              <a:ext uri="{FF2B5EF4-FFF2-40B4-BE49-F238E27FC236}">
                <a16:creationId xmlns:a16="http://schemas.microsoft.com/office/drawing/2014/main" id="{386711D5-347A-CB1B-325F-528ED16BE504}"/>
              </a:ext>
            </a:extLst>
          </p:cNvPr>
          <p:cNvSpPr/>
          <p:nvPr/>
        </p:nvSpPr>
        <p:spPr>
          <a:xfrm>
            <a:off x="-169490" y="1061447"/>
            <a:ext cx="12216229" cy="1938992"/>
          </a:xfrm>
          <a:prstGeom prst="rect">
            <a:avLst/>
          </a:prstGeom>
          <a:noFill/>
        </p:spPr>
        <p:txBody>
          <a:bodyPr wrap="none" lIns="91440" tIns="45720" rIns="91440" bIns="45720">
            <a:spAutoFit/>
          </a:bodyPr>
          <a:lstStyle/>
          <a:p>
            <a:pPr algn="ctr"/>
            <a:r>
              <a:rPr lang="en-IN" sz="2400" dirty="0">
                <a:solidFill>
                  <a:schemeClr val="accent6">
                    <a:lumMod val="40000"/>
                    <a:lumOff val="60000"/>
                  </a:schemeClr>
                </a:solidFill>
                <a:latin typeface="Times New Roman" panose="02020603050405020304" charset="0"/>
                <a:cs typeface="Times New Roman" panose="02020603050405020304" charset="0"/>
              </a:rPr>
              <a:t>By now it is clear that the simple linear interpolation can be extended to much higher the </a:t>
            </a:r>
          </a:p>
          <a:p>
            <a:pPr algn="ctr"/>
            <a:r>
              <a:rPr lang="en-IN" sz="2400" dirty="0">
                <a:solidFill>
                  <a:schemeClr val="accent6">
                    <a:lumMod val="40000"/>
                    <a:lumOff val="60000"/>
                  </a:schemeClr>
                </a:solidFill>
                <a:latin typeface="Times New Roman" panose="02020603050405020304" charset="0"/>
                <a:cs typeface="Times New Roman" panose="02020603050405020304" charset="0"/>
              </a:rPr>
              <a:t>dimensions. While the same principles hold, at higher dimensions it becomes harder to visualize </a:t>
            </a:r>
          </a:p>
          <a:p>
            <a:pPr algn="ctr"/>
            <a:r>
              <a:rPr lang="en-IN" sz="2400" dirty="0">
                <a:solidFill>
                  <a:schemeClr val="accent6">
                    <a:lumMod val="40000"/>
                    <a:lumOff val="60000"/>
                  </a:schemeClr>
                </a:solidFill>
                <a:latin typeface="Times New Roman" panose="02020603050405020304" charset="0"/>
                <a:cs typeface="Times New Roman" panose="02020603050405020304" charset="0"/>
              </a:rPr>
              <a:t>The  problem/solution and much more difficult to illustrate  In closing, we show how to quickly</a:t>
            </a:r>
          </a:p>
          <a:p>
            <a:pPr algn="ctr"/>
            <a:r>
              <a:rPr lang="en-IN" sz="2400" dirty="0">
                <a:solidFill>
                  <a:schemeClr val="accent6">
                    <a:lumMod val="40000"/>
                    <a:lumOff val="60000"/>
                  </a:schemeClr>
                </a:solidFill>
                <a:latin typeface="Times New Roman" panose="02020603050405020304" charset="0"/>
                <a:cs typeface="Times New Roman" panose="02020603050405020304" charset="0"/>
              </a:rPr>
              <a:t> implement an example where we interpolate across four continuous variables: Term-to-Maturity, </a:t>
            </a:r>
          </a:p>
          <a:p>
            <a:pPr algn="ctr"/>
            <a:r>
              <a:rPr lang="en-IN" sz="2400" dirty="0">
                <a:solidFill>
                  <a:schemeClr val="accent6">
                    <a:lumMod val="40000"/>
                    <a:lumOff val="60000"/>
                  </a:schemeClr>
                </a:solidFill>
                <a:latin typeface="Times New Roman" panose="02020603050405020304" charset="0"/>
                <a:cs typeface="Times New Roman" panose="02020603050405020304" charset="0"/>
              </a:rPr>
              <a:t>Correlation, LGD, and PD.</a:t>
            </a:r>
            <a:endParaRPr lang="en-GB" sz="2400" dirty="0">
              <a:solidFill>
                <a:schemeClr val="accent6">
                  <a:lumMod val="40000"/>
                  <a:lumOff val="60000"/>
                </a:schemeClr>
              </a:solidFill>
              <a:latin typeface="Times New Roman" panose="02020603050405020304" charset="0"/>
              <a:cs typeface="Times New Roman" panose="02020603050405020304" charset="0"/>
            </a:endParaRPr>
          </a:p>
        </p:txBody>
      </p:sp>
      <p:pic>
        <p:nvPicPr>
          <p:cNvPr id="6" name="Picture 5">
            <a:extLst>
              <a:ext uri="{FF2B5EF4-FFF2-40B4-BE49-F238E27FC236}">
                <a16:creationId xmlns:a16="http://schemas.microsoft.com/office/drawing/2014/main" id="{3CCE5141-06A9-120A-F29D-19A19EC345EC}"/>
              </a:ext>
            </a:extLst>
          </p:cNvPr>
          <p:cNvPicPr>
            <a:picLocks noChangeAspect="1"/>
          </p:cNvPicPr>
          <p:nvPr/>
        </p:nvPicPr>
        <p:blipFill>
          <a:blip r:embed="rId2"/>
          <a:stretch>
            <a:fillRect/>
          </a:stretch>
        </p:blipFill>
        <p:spPr>
          <a:xfrm>
            <a:off x="3214886" y="3068960"/>
            <a:ext cx="5303651" cy="3547137"/>
          </a:xfrm>
          <a:prstGeom prst="rect">
            <a:avLst/>
          </a:prstGeom>
        </p:spPr>
      </p:pic>
    </p:spTree>
    <p:extLst>
      <p:ext uri="{BB962C8B-B14F-4D97-AF65-F5344CB8AC3E}">
        <p14:creationId xmlns:p14="http://schemas.microsoft.com/office/powerpoint/2010/main" val="305240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22141-8EF3-1C30-3AC1-08C1FAB079DA}"/>
              </a:ext>
            </a:extLst>
          </p:cNvPr>
          <p:cNvSpPr/>
          <p:nvPr/>
        </p:nvSpPr>
        <p:spPr>
          <a:xfrm>
            <a:off x="-169490" y="597458"/>
            <a:ext cx="6120680" cy="707886"/>
          </a:xfrm>
          <a:prstGeom prst="rect">
            <a:avLst/>
          </a:prstGeom>
          <a:noFill/>
        </p:spPr>
        <p:txBody>
          <a:bodyPr wrap="square" lIns="91440" tIns="45720" rIns="91440" bIns="45720">
            <a:spAutoFit/>
          </a:bodyPr>
          <a:lstStyle/>
          <a:p>
            <a:pPr algn="ctr"/>
            <a:r>
              <a:rPr lang="en-GB" sz="4000" b="1" dirty="0">
                <a:ln>
                  <a:solidFill>
                    <a:srgbClr val="FF3300"/>
                  </a:solidFill>
                </a:ln>
                <a:solidFill>
                  <a:srgbClr val="FFC000"/>
                </a:solidFill>
                <a:latin typeface="Lucida Calligraphy" panose="03010101010101010101" pitchFamily="66" charset="0"/>
              </a:rPr>
              <a:t>FORMULAS</a:t>
            </a:r>
          </a:p>
        </p:txBody>
      </p:sp>
      <p:sp>
        <p:nvSpPr>
          <p:cNvPr id="3" name="Rectangle 2">
            <a:extLst>
              <a:ext uri="{FF2B5EF4-FFF2-40B4-BE49-F238E27FC236}">
                <a16:creationId xmlns:a16="http://schemas.microsoft.com/office/drawing/2014/main" id="{8489FF5F-F476-624C-8D28-02C12426745C}"/>
              </a:ext>
            </a:extLst>
          </p:cNvPr>
          <p:cNvSpPr/>
          <p:nvPr/>
        </p:nvSpPr>
        <p:spPr>
          <a:xfrm>
            <a:off x="934943" y="1748130"/>
            <a:ext cx="5616624" cy="584775"/>
          </a:xfrm>
          <a:prstGeom prst="rect">
            <a:avLst/>
          </a:prstGeom>
          <a:noFill/>
        </p:spPr>
        <p:txBody>
          <a:bodyPr wrap="square" lIns="91440" tIns="45720" rIns="91440" bIns="45720">
            <a:spAutoFit/>
          </a:bodyPr>
          <a:lstStyle/>
          <a:p>
            <a:pPr fontAlgn="base"/>
            <a:r>
              <a:rPr lang="en-IN" sz="3200" dirty="0">
                <a:solidFill>
                  <a:schemeClr val="accent6">
                    <a:lumMod val="40000"/>
                    <a:lumOff val="60000"/>
                  </a:schemeClr>
                </a:solidFill>
                <a:latin typeface="Times New Roman" panose="02020603050405020304" charset="0"/>
                <a:cs typeface="Times New Roman" panose="02020603050405020304" charset="0"/>
              </a:rPr>
              <a:t>1) Bi-linear Interpolation</a:t>
            </a:r>
          </a:p>
        </p:txBody>
      </p:sp>
      <p:pic>
        <p:nvPicPr>
          <p:cNvPr id="4" name="Picture 3">
            <a:extLst>
              <a:ext uri="{FF2B5EF4-FFF2-40B4-BE49-F238E27FC236}">
                <a16:creationId xmlns:a16="http://schemas.microsoft.com/office/drawing/2014/main" id="{26AF1973-6BFB-559E-A5FA-7A4CC19E4F0A}"/>
              </a:ext>
            </a:extLst>
          </p:cNvPr>
          <p:cNvPicPr>
            <a:picLocks noChangeAspect="1"/>
          </p:cNvPicPr>
          <p:nvPr/>
        </p:nvPicPr>
        <p:blipFill>
          <a:blip r:embed="rId2"/>
          <a:stretch>
            <a:fillRect/>
          </a:stretch>
        </p:blipFill>
        <p:spPr>
          <a:xfrm>
            <a:off x="1990750" y="2692060"/>
            <a:ext cx="8494712" cy="985498"/>
          </a:xfrm>
          <a:prstGeom prst="rect">
            <a:avLst/>
          </a:prstGeom>
        </p:spPr>
      </p:pic>
      <p:sp>
        <p:nvSpPr>
          <p:cNvPr id="5" name="Rectangle 4">
            <a:extLst>
              <a:ext uri="{FF2B5EF4-FFF2-40B4-BE49-F238E27FC236}">
                <a16:creationId xmlns:a16="http://schemas.microsoft.com/office/drawing/2014/main" id="{D013C0DC-4D27-B832-4901-7E31ED69905E}"/>
              </a:ext>
            </a:extLst>
          </p:cNvPr>
          <p:cNvSpPr/>
          <p:nvPr/>
        </p:nvSpPr>
        <p:spPr>
          <a:xfrm>
            <a:off x="934943" y="3908552"/>
            <a:ext cx="4399538" cy="584775"/>
          </a:xfrm>
          <a:prstGeom prst="rect">
            <a:avLst/>
          </a:prstGeom>
          <a:noFill/>
        </p:spPr>
        <p:txBody>
          <a:bodyPr wrap="none" lIns="91440" tIns="45720" rIns="91440" bIns="45720">
            <a:spAutoFit/>
          </a:bodyPr>
          <a:lstStyle/>
          <a:p>
            <a:pPr fontAlgn="base"/>
            <a:r>
              <a:rPr lang="en-IN" sz="3200" dirty="0">
                <a:solidFill>
                  <a:schemeClr val="accent6">
                    <a:lumMod val="40000"/>
                    <a:lumOff val="60000"/>
                  </a:schemeClr>
                </a:solidFill>
                <a:latin typeface="Times New Roman" panose="02020603050405020304" charset="0"/>
                <a:cs typeface="Times New Roman" panose="02020603050405020304" charset="0"/>
              </a:rPr>
              <a:t>2) Tri-linear Interpolation</a:t>
            </a:r>
          </a:p>
        </p:txBody>
      </p:sp>
      <p:pic>
        <p:nvPicPr>
          <p:cNvPr id="7" name="Picture 6">
            <a:extLst>
              <a:ext uri="{FF2B5EF4-FFF2-40B4-BE49-F238E27FC236}">
                <a16:creationId xmlns:a16="http://schemas.microsoft.com/office/drawing/2014/main" id="{A82698E0-CFA9-2EE2-2163-834A6B7CCF41}"/>
              </a:ext>
            </a:extLst>
          </p:cNvPr>
          <p:cNvPicPr>
            <a:picLocks noChangeAspect="1"/>
          </p:cNvPicPr>
          <p:nvPr/>
        </p:nvPicPr>
        <p:blipFill>
          <a:blip r:embed="rId3"/>
          <a:stretch>
            <a:fillRect/>
          </a:stretch>
        </p:blipFill>
        <p:spPr>
          <a:xfrm>
            <a:off x="1990750" y="4663329"/>
            <a:ext cx="8494712" cy="2025387"/>
          </a:xfrm>
          <a:prstGeom prst="rect">
            <a:avLst/>
          </a:prstGeom>
        </p:spPr>
      </p:pic>
    </p:spTree>
    <p:extLst>
      <p:ext uri="{BB962C8B-B14F-4D97-AF65-F5344CB8AC3E}">
        <p14:creationId xmlns:p14="http://schemas.microsoft.com/office/powerpoint/2010/main" val="116683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739EBB-AA19-1B1C-FA1D-85CFF88A585A}"/>
              </a:ext>
            </a:extLst>
          </p:cNvPr>
          <p:cNvSpPr txBox="1"/>
          <p:nvPr/>
        </p:nvSpPr>
        <p:spPr>
          <a:xfrm>
            <a:off x="1054646" y="548680"/>
            <a:ext cx="7416824" cy="584775"/>
          </a:xfrm>
          <a:prstGeom prst="rect">
            <a:avLst/>
          </a:prstGeom>
          <a:noFill/>
        </p:spPr>
        <p:txBody>
          <a:bodyPr wrap="square">
            <a:spAutoFit/>
          </a:bodyPr>
          <a:lstStyle/>
          <a:p>
            <a:pPr algn="l"/>
            <a:r>
              <a:rPr lang="en-IN" sz="3200" b="1" dirty="0">
                <a:ln>
                  <a:solidFill>
                    <a:srgbClr val="FF3300"/>
                  </a:solidFill>
                </a:ln>
                <a:solidFill>
                  <a:srgbClr val="FFC000"/>
                </a:solidFill>
                <a:latin typeface="Lucida Calligraphy" panose="03010101010101010101" pitchFamily="66" charset="0"/>
              </a:rPr>
              <a:t>Cubic Spline Interpolation</a:t>
            </a:r>
          </a:p>
        </p:txBody>
      </p:sp>
      <p:sp>
        <p:nvSpPr>
          <p:cNvPr id="5" name="TextBox 4">
            <a:extLst>
              <a:ext uri="{FF2B5EF4-FFF2-40B4-BE49-F238E27FC236}">
                <a16:creationId xmlns:a16="http://schemas.microsoft.com/office/drawing/2014/main" id="{0D5548FC-8607-42AA-C9DC-7236AFA4D835}"/>
              </a:ext>
            </a:extLst>
          </p:cNvPr>
          <p:cNvSpPr txBox="1"/>
          <p:nvPr/>
        </p:nvSpPr>
        <p:spPr>
          <a:xfrm>
            <a:off x="826190" y="1791697"/>
            <a:ext cx="8820980" cy="83099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accent6">
                    <a:lumMod val="40000"/>
                    <a:lumOff val="60000"/>
                  </a:schemeClr>
                </a:solidFill>
                <a:latin typeface="Times New Roman" panose="02020603050405020304" charset="0"/>
                <a:cs typeface="Times New Roman" panose="02020603050405020304" charset="0"/>
              </a:rPr>
              <a:t>The idea of a spline interpolation is to extend the single polynomial of linear interpolation to higher degrees. </a:t>
            </a:r>
          </a:p>
        </p:txBody>
      </p:sp>
      <p:sp>
        <p:nvSpPr>
          <p:cNvPr id="7" name="TextBox 6">
            <a:extLst>
              <a:ext uri="{FF2B5EF4-FFF2-40B4-BE49-F238E27FC236}">
                <a16:creationId xmlns:a16="http://schemas.microsoft.com/office/drawing/2014/main" id="{80C5DA0C-2E6B-C4BA-F5F5-180E5CA7F213}"/>
              </a:ext>
            </a:extLst>
          </p:cNvPr>
          <p:cNvSpPr txBox="1"/>
          <p:nvPr/>
        </p:nvSpPr>
        <p:spPr>
          <a:xfrm>
            <a:off x="802618" y="3013501"/>
            <a:ext cx="10261140" cy="83099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accent6">
                    <a:lumMod val="40000"/>
                    <a:lumOff val="60000"/>
                  </a:schemeClr>
                </a:solidFill>
                <a:latin typeface="Times New Roman" panose="02020603050405020304" charset="0"/>
                <a:cs typeface="Times New Roman" panose="02020603050405020304" charset="0"/>
              </a:rPr>
              <a:t>But unlike with piece-wise polynomials, the higher degree polynomials constructed by the cubic spline are different in each interval</a:t>
            </a:r>
            <a:endParaRPr lang="en-IN" sz="2400" dirty="0">
              <a:solidFill>
                <a:schemeClr val="accent6">
                  <a:lumMod val="40000"/>
                  <a:lumOff val="60000"/>
                </a:schemeClr>
              </a:solidFill>
              <a:latin typeface="Times New Roman" panose="02020603050405020304" charset="0"/>
              <a:cs typeface="Times New Roman" panose="02020603050405020304" charset="0"/>
            </a:endParaRPr>
          </a:p>
        </p:txBody>
      </p:sp>
      <p:sp>
        <p:nvSpPr>
          <p:cNvPr id="9" name="TextBox 8">
            <a:extLst>
              <a:ext uri="{FF2B5EF4-FFF2-40B4-BE49-F238E27FC236}">
                <a16:creationId xmlns:a16="http://schemas.microsoft.com/office/drawing/2014/main" id="{CC0D368D-A04A-E5E0-D070-C71E50DE164B}"/>
              </a:ext>
            </a:extLst>
          </p:cNvPr>
          <p:cNvSpPr txBox="1"/>
          <p:nvPr/>
        </p:nvSpPr>
        <p:spPr>
          <a:xfrm>
            <a:off x="777517" y="4215284"/>
            <a:ext cx="10502265"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accent6">
                    <a:lumMod val="40000"/>
                    <a:lumOff val="60000"/>
                  </a:schemeClr>
                </a:solidFill>
                <a:latin typeface="Times New Roman" panose="02020603050405020304" charset="0"/>
                <a:cs typeface="Times New Roman" panose="02020603050405020304" charset="0"/>
              </a:rPr>
              <a:t>Cubic spline interpolation is used along with linear interpolation to achieve “Smooth” Interest rate. "Smooth" means that the cubic spline interpolation is a continuously differentiable function, whereas the linear interpolation is merely a continuous function better Interest rate.</a:t>
            </a:r>
          </a:p>
        </p:txBody>
      </p:sp>
    </p:spTree>
    <p:extLst>
      <p:ext uri="{BB962C8B-B14F-4D97-AF65-F5344CB8AC3E}">
        <p14:creationId xmlns:p14="http://schemas.microsoft.com/office/powerpoint/2010/main" val="96746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031F94-9ED9-4955-6EA9-80D237C162CA}"/>
              </a:ext>
            </a:extLst>
          </p:cNvPr>
          <p:cNvSpPr txBox="1"/>
          <p:nvPr/>
        </p:nvSpPr>
        <p:spPr>
          <a:xfrm>
            <a:off x="622598" y="548680"/>
            <a:ext cx="11377264" cy="584775"/>
          </a:xfrm>
          <a:prstGeom prst="rect">
            <a:avLst/>
          </a:prstGeom>
          <a:noFill/>
        </p:spPr>
        <p:txBody>
          <a:bodyPr wrap="square">
            <a:spAutoFit/>
          </a:bodyPr>
          <a:lstStyle/>
          <a:p>
            <a:r>
              <a:rPr lang="en-IN" sz="3200" b="1" dirty="0">
                <a:ln>
                  <a:solidFill>
                    <a:srgbClr val="FF3300"/>
                  </a:solidFill>
                </a:ln>
                <a:solidFill>
                  <a:srgbClr val="FFC000"/>
                </a:solidFill>
                <a:latin typeface="Lucida Calligraphy" panose="03010101010101010101" pitchFamily="66" charset="0"/>
              </a:rPr>
              <a:t>Formula for Cubic Spline Interpolation</a:t>
            </a:r>
          </a:p>
        </p:txBody>
      </p:sp>
      <p:pic>
        <p:nvPicPr>
          <p:cNvPr id="5" name="Picture 4">
            <a:extLst>
              <a:ext uri="{FF2B5EF4-FFF2-40B4-BE49-F238E27FC236}">
                <a16:creationId xmlns:a16="http://schemas.microsoft.com/office/drawing/2014/main" id="{CE5E82CE-6B1F-B2E0-5C0E-924A47EF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97" y="1697401"/>
            <a:ext cx="10498584" cy="1872208"/>
          </a:xfrm>
          <a:prstGeom prst="rect">
            <a:avLst/>
          </a:prstGeom>
        </p:spPr>
      </p:pic>
      <p:sp>
        <p:nvSpPr>
          <p:cNvPr id="7" name="TextBox 6">
            <a:extLst>
              <a:ext uri="{FF2B5EF4-FFF2-40B4-BE49-F238E27FC236}">
                <a16:creationId xmlns:a16="http://schemas.microsoft.com/office/drawing/2014/main" id="{2225A42A-4522-DBD3-9A93-47B506FB68DE}"/>
              </a:ext>
            </a:extLst>
          </p:cNvPr>
          <p:cNvSpPr txBox="1"/>
          <p:nvPr/>
        </p:nvSpPr>
        <p:spPr>
          <a:xfrm>
            <a:off x="385361" y="3933056"/>
            <a:ext cx="11024749" cy="1200329"/>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accent6">
                    <a:lumMod val="40000"/>
                    <a:lumOff val="60000"/>
                  </a:schemeClr>
                </a:solidFill>
                <a:latin typeface="Times New Roman" panose="02020603050405020304" charset="0"/>
                <a:cs typeface="Times New Roman" panose="02020603050405020304" charset="0"/>
              </a:rPr>
              <a:t>If you compare the above expression with the linear interpolation, you will see that we have added two terms to the </a:t>
            </a:r>
            <a:r>
              <a:rPr lang="en-US" sz="2400" dirty="0" err="1">
                <a:solidFill>
                  <a:schemeClr val="accent6">
                    <a:lumMod val="40000"/>
                    <a:lumOff val="60000"/>
                  </a:schemeClr>
                </a:solidFill>
                <a:latin typeface="Times New Roman" panose="02020603050405020304" charset="0"/>
                <a:cs typeface="Times New Roman" panose="02020603050405020304" charset="0"/>
              </a:rPr>
              <a:t>rhs</a:t>
            </a:r>
            <a:r>
              <a:rPr lang="en-US" sz="2400" dirty="0">
                <a:solidFill>
                  <a:schemeClr val="accent6">
                    <a:lumMod val="40000"/>
                    <a:lumOff val="60000"/>
                  </a:schemeClr>
                </a:solidFill>
                <a:latin typeface="Times New Roman" panose="02020603050405020304" charset="0"/>
                <a:cs typeface="Times New Roman" panose="02020603050405020304" charset="0"/>
              </a:rPr>
              <a:t>. It is these extra terms that should allow us achieve greater precision.</a:t>
            </a:r>
            <a:endParaRPr lang="en-IN" sz="2400" dirty="0">
              <a:solidFill>
                <a:schemeClr val="accent6">
                  <a:lumMod val="40000"/>
                  <a:lumOff val="60000"/>
                </a:schemeClr>
              </a:solidFill>
              <a:latin typeface="Times New Roman" panose="02020603050405020304" charset="0"/>
              <a:cs typeface="Times New Roman" panose="02020603050405020304" charset="0"/>
            </a:endParaRPr>
          </a:p>
        </p:txBody>
      </p:sp>
      <p:sp>
        <p:nvSpPr>
          <p:cNvPr id="6" name="TextBox 5">
            <a:extLst>
              <a:ext uri="{FF2B5EF4-FFF2-40B4-BE49-F238E27FC236}">
                <a16:creationId xmlns:a16="http://schemas.microsoft.com/office/drawing/2014/main" id="{F593CAFB-2B47-AFCE-4DF3-C4D1DB3D3C29}"/>
              </a:ext>
            </a:extLst>
          </p:cNvPr>
          <p:cNvSpPr txBox="1"/>
          <p:nvPr/>
        </p:nvSpPr>
        <p:spPr>
          <a:xfrm>
            <a:off x="385361" y="5478323"/>
            <a:ext cx="11024749" cy="461665"/>
          </a:xfrm>
          <a:prstGeom prst="rect">
            <a:avLst/>
          </a:prstGeom>
          <a:noFill/>
        </p:spPr>
        <p:txBody>
          <a:bodyPr wrap="square">
            <a:spAutoFit/>
          </a:bodyPr>
          <a:lstStyle/>
          <a:p>
            <a:pPr marL="342900" indent="-342900">
              <a:buFont typeface="Arial" panose="020B0604020202020204" pitchFamily="34" charset="0"/>
              <a:buChar char="•"/>
            </a:pPr>
            <a:r>
              <a:rPr lang="en-IN" sz="2400" dirty="0">
                <a:solidFill>
                  <a:schemeClr val="accent6">
                    <a:lumMod val="40000"/>
                    <a:lumOff val="60000"/>
                  </a:schemeClr>
                </a:solidFill>
                <a:latin typeface="Times New Roman" panose="02020603050405020304" charset="0"/>
                <a:cs typeface="Times New Roman" panose="02020603050405020304" charset="0"/>
              </a:rPr>
              <a:t>Its is an alternative method to Linear Interpolation to estimate Interest Rates in Banks.</a:t>
            </a:r>
          </a:p>
        </p:txBody>
      </p:sp>
    </p:spTree>
    <p:extLst>
      <p:ext uri="{BB962C8B-B14F-4D97-AF65-F5344CB8AC3E}">
        <p14:creationId xmlns:p14="http://schemas.microsoft.com/office/powerpoint/2010/main" val="199651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3317C-4BCA-2FCC-1002-4C14060BCE55}"/>
              </a:ext>
            </a:extLst>
          </p:cNvPr>
          <p:cNvSpPr txBox="1"/>
          <p:nvPr/>
        </p:nvSpPr>
        <p:spPr>
          <a:xfrm>
            <a:off x="568592" y="476672"/>
            <a:ext cx="11053228" cy="523220"/>
          </a:xfrm>
          <a:prstGeom prst="rect">
            <a:avLst/>
          </a:prstGeom>
          <a:noFill/>
        </p:spPr>
        <p:txBody>
          <a:bodyPr wrap="square">
            <a:spAutoFit/>
          </a:bodyPr>
          <a:lstStyle/>
          <a:p>
            <a:r>
              <a:rPr lang="en-IN" sz="2800" b="1" dirty="0">
                <a:ln>
                  <a:solidFill>
                    <a:srgbClr val="FF3300"/>
                  </a:solidFill>
                </a:ln>
                <a:solidFill>
                  <a:srgbClr val="FFC000"/>
                </a:solidFill>
                <a:latin typeface="Lucida Calligraphy" panose="03010101010101010101" pitchFamily="66" charset="0"/>
              </a:rPr>
              <a:t>Linear Interpolation Vs Cubic Spline Interpolation</a:t>
            </a:r>
          </a:p>
        </p:txBody>
      </p:sp>
      <p:pic>
        <p:nvPicPr>
          <p:cNvPr id="7" name="Picture 6">
            <a:extLst>
              <a:ext uri="{FF2B5EF4-FFF2-40B4-BE49-F238E27FC236}">
                <a16:creationId xmlns:a16="http://schemas.microsoft.com/office/drawing/2014/main" id="{AD30C7DA-EAFE-168B-C90B-56BD207D4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718" y="1196752"/>
            <a:ext cx="8409925" cy="5362971"/>
          </a:xfrm>
          <a:prstGeom prst="rect">
            <a:avLst/>
          </a:prstGeom>
        </p:spPr>
      </p:pic>
    </p:spTree>
    <p:extLst>
      <p:ext uri="{BB962C8B-B14F-4D97-AF65-F5344CB8AC3E}">
        <p14:creationId xmlns:p14="http://schemas.microsoft.com/office/powerpoint/2010/main" val="324291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10807-FCD0-38A9-6840-EAA1D4B4C822}"/>
              </a:ext>
            </a:extLst>
          </p:cNvPr>
          <p:cNvSpPr txBox="1"/>
          <p:nvPr/>
        </p:nvSpPr>
        <p:spPr>
          <a:xfrm>
            <a:off x="2998862" y="548680"/>
            <a:ext cx="5976664" cy="769441"/>
          </a:xfrm>
          <a:prstGeom prst="rect">
            <a:avLst/>
          </a:prstGeom>
          <a:noFill/>
        </p:spPr>
        <p:txBody>
          <a:bodyPr wrap="square" rtlCol="0">
            <a:spAutoFit/>
          </a:bodyPr>
          <a:lstStyle/>
          <a:p>
            <a:pPr algn="ctr"/>
            <a:r>
              <a:rPr lang="en-IN" sz="4400" b="1" dirty="0">
                <a:ln>
                  <a:solidFill>
                    <a:srgbClr val="FF3300"/>
                  </a:solidFill>
                </a:ln>
                <a:solidFill>
                  <a:srgbClr val="FFC000"/>
                </a:solidFill>
                <a:latin typeface="Lucida Calligraphy" panose="03010101010101010101" pitchFamily="66" charset="0"/>
              </a:rPr>
              <a:t>BIBLIOGRAPHY</a:t>
            </a:r>
          </a:p>
        </p:txBody>
      </p:sp>
      <p:sp>
        <p:nvSpPr>
          <p:cNvPr id="3" name="TextBox 2">
            <a:extLst>
              <a:ext uri="{FF2B5EF4-FFF2-40B4-BE49-F238E27FC236}">
                <a16:creationId xmlns:a16="http://schemas.microsoft.com/office/drawing/2014/main" id="{A4F50154-33BD-C3BF-9812-A58137557BCB}"/>
              </a:ext>
            </a:extLst>
          </p:cNvPr>
          <p:cNvSpPr txBox="1"/>
          <p:nvPr/>
        </p:nvSpPr>
        <p:spPr>
          <a:xfrm>
            <a:off x="1054646" y="1556792"/>
            <a:ext cx="10081120" cy="3785652"/>
          </a:xfrm>
          <a:prstGeom prst="rect">
            <a:avLst/>
          </a:prstGeom>
          <a:noFill/>
        </p:spPr>
        <p:txBody>
          <a:bodyPr wrap="square" rtlCol="0">
            <a:spAutoFit/>
          </a:bodyPr>
          <a:lstStyle/>
          <a:p>
            <a:pPr marL="342900" indent="-342900">
              <a:buFont typeface="Arial" panose="020B0604020202020204" pitchFamily="34" charset="0"/>
              <a:buChar char="•"/>
            </a:pPr>
            <a:r>
              <a:rPr lang="en-IN" sz="2400" dirty="0">
                <a:solidFill>
                  <a:schemeClr val="accent6">
                    <a:lumMod val="40000"/>
                    <a:lumOff val="60000"/>
                  </a:schemeClr>
                </a:solidFill>
                <a:latin typeface="Times New Roman" panose="02020603050405020304" charset="0"/>
                <a:cs typeface="Times New Roman" panose="02020603050405020304" charset="0"/>
                <a:hlinkClick r:id="rId2">
                  <a:extLst>
                    <a:ext uri="{A12FA001-AC4F-418D-AE19-62706E023703}">
                      <ahyp:hlinkClr xmlns:ahyp="http://schemas.microsoft.com/office/drawing/2018/hyperlinkcolor" val="tx"/>
                    </a:ext>
                  </a:extLst>
                </a:hlinkClick>
              </a:rPr>
              <a:t>https://papers.ssrn.com/sol3/papers.cfm?abstract_id=2908468</a:t>
            </a:r>
            <a:endParaRPr lang="en-IN" sz="2400" dirty="0">
              <a:solidFill>
                <a:schemeClr val="accent6">
                  <a:lumMod val="40000"/>
                  <a:lumOff val="60000"/>
                </a:schemeClr>
              </a:solidFill>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IN" sz="2400" dirty="0">
                <a:solidFill>
                  <a:schemeClr val="accent6">
                    <a:lumMod val="40000"/>
                    <a:lumOff val="60000"/>
                  </a:schemeClr>
                </a:solidFill>
                <a:latin typeface="Times New Roman" panose="02020603050405020304" charset="0"/>
                <a:cs typeface="Times New Roman" panose="02020603050405020304" charset="0"/>
                <a:hlinkClick r:id="rId3">
                  <a:extLst>
                    <a:ext uri="{A12FA001-AC4F-418D-AE19-62706E023703}">
                      <ahyp:hlinkClr xmlns:ahyp="http://schemas.microsoft.com/office/drawing/2018/hyperlinkcolor" val="tx"/>
                    </a:ext>
                  </a:extLst>
                </a:hlinkClick>
              </a:rPr>
              <a:t>https://www.accountinghub-online.com/how-to-calculate-internal-rate-of-return-irr/</a:t>
            </a:r>
            <a:endParaRPr lang="en-IN" sz="2400" dirty="0">
              <a:solidFill>
                <a:schemeClr val="accent6">
                  <a:lumMod val="40000"/>
                  <a:lumOff val="60000"/>
                </a:schemeClr>
              </a:solidFill>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IN" sz="2400" dirty="0">
                <a:solidFill>
                  <a:schemeClr val="accent6">
                    <a:lumMod val="40000"/>
                    <a:lumOff val="60000"/>
                  </a:schemeClr>
                </a:solidFill>
                <a:latin typeface="Times New Roman" panose="02020603050405020304" charset="0"/>
                <a:cs typeface="Times New Roman" panose="02020603050405020304" charset="0"/>
              </a:rPr>
              <a:t>https://</a:t>
            </a:r>
            <a:r>
              <a:rPr lang="en-IN" sz="2400" dirty="0" err="1">
                <a:solidFill>
                  <a:schemeClr val="accent6">
                    <a:lumMod val="40000"/>
                    <a:lumOff val="60000"/>
                  </a:schemeClr>
                </a:solidFill>
                <a:latin typeface="Times New Roman" panose="02020603050405020304" charset="0"/>
                <a:cs typeface="Times New Roman" panose="02020603050405020304" charset="0"/>
              </a:rPr>
              <a:t>analyticsrusers.blog</a:t>
            </a:r>
            <a:r>
              <a:rPr lang="en-IN" sz="2400" dirty="0">
                <a:solidFill>
                  <a:schemeClr val="accent6">
                    <a:lumMod val="40000"/>
                    <a:lumOff val="60000"/>
                  </a:schemeClr>
                </a:solidFill>
                <a:latin typeface="Times New Roman" panose="02020603050405020304" charset="0"/>
                <a:cs typeface="Times New Roman" panose="02020603050405020304" charset="0"/>
              </a:rPr>
              <a:t>/2018/05/07/using-multidimensional-linear-interpolation-to-find-economic-capital-rates/</a:t>
            </a:r>
          </a:p>
          <a:p>
            <a:pPr marL="342900" indent="-342900">
              <a:buFont typeface="Arial" panose="020B0604020202020204" pitchFamily="34" charset="0"/>
              <a:buChar char="•"/>
            </a:pPr>
            <a:r>
              <a:rPr lang="en-IN" sz="2400" dirty="0">
                <a:solidFill>
                  <a:schemeClr val="accent6">
                    <a:lumMod val="40000"/>
                    <a:lumOff val="60000"/>
                  </a:schemeClr>
                </a:solidFill>
                <a:latin typeface="Times New Roman" panose="02020603050405020304" charset="0"/>
                <a:cs typeface="Times New Roman" panose="02020603050405020304" charset="0"/>
              </a:rPr>
              <a:t>https://</a:t>
            </a:r>
            <a:r>
              <a:rPr lang="en-IN" sz="2400" dirty="0" err="1">
                <a:solidFill>
                  <a:schemeClr val="accent6">
                    <a:lumMod val="40000"/>
                    <a:lumOff val="60000"/>
                  </a:schemeClr>
                </a:solidFill>
                <a:latin typeface="Times New Roman" panose="02020603050405020304" charset="0"/>
                <a:cs typeface="Times New Roman" panose="02020603050405020304" charset="0"/>
              </a:rPr>
              <a:t>www.econstor.eu</a:t>
            </a:r>
            <a:r>
              <a:rPr lang="en-IN" sz="2400" dirty="0">
                <a:solidFill>
                  <a:schemeClr val="accent6">
                    <a:lumMod val="40000"/>
                    <a:lumOff val="60000"/>
                  </a:schemeClr>
                </a:solidFill>
                <a:latin typeface="Times New Roman" panose="02020603050405020304" charset="0"/>
                <a:cs typeface="Times New Roman" panose="02020603050405020304" charset="0"/>
              </a:rPr>
              <a:t>/bitstream/10419/100789/1/wp1997-10.pdf</a:t>
            </a:r>
          </a:p>
          <a:p>
            <a:pPr marL="285750" indent="-285750">
              <a:buFont typeface="Wingdings" panose="05000000000000000000" pitchFamily="2" charset="2"/>
              <a:buChar char="Ø"/>
            </a:pPr>
            <a:endParaRPr lang="en-IN" sz="3200" dirty="0">
              <a:solidFill>
                <a:srgbClr val="FFC000"/>
              </a:solidFill>
              <a:latin typeface="Gabriola" panose="04040605051002020D02" pitchFamily="82" charset="0"/>
            </a:endParaRPr>
          </a:p>
          <a:p>
            <a:pPr marL="285750" indent="-285750">
              <a:buFont typeface="Wingdings" panose="05000000000000000000" pitchFamily="2" charset="2"/>
              <a:buChar char="Ø"/>
            </a:pPr>
            <a:endParaRPr lang="en-IN" sz="3200" dirty="0">
              <a:solidFill>
                <a:srgbClr val="0070C0"/>
              </a:solidFill>
              <a:latin typeface="Gabriola" panose="04040605051002020D02" pitchFamily="82" charset="0"/>
            </a:endParaRPr>
          </a:p>
          <a:p>
            <a:pPr marL="285750" indent="-285750">
              <a:buFont typeface="Wingdings" panose="05000000000000000000" pitchFamily="2" charset="2"/>
              <a:buChar char="Ø"/>
            </a:pPr>
            <a:endParaRPr lang="en-IN" sz="3200" dirty="0">
              <a:solidFill>
                <a:srgbClr val="FF9933"/>
              </a:solidFill>
              <a:latin typeface="Gabriola" panose="04040605051002020D02" pitchFamily="82" charset="0"/>
            </a:endParaRPr>
          </a:p>
        </p:txBody>
      </p:sp>
    </p:spTree>
    <p:extLst>
      <p:ext uri="{BB962C8B-B14F-4D97-AF65-F5344CB8AC3E}">
        <p14:creationId xmlns:p14="http://schemas.microsoft.com/office/powerpoint/2010/main" val="225099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7F7D88-B2FE-499D-88F2-80F825E32A87}"/>
              </a:ext>
            </a:extLst>
          </p:cNvPr>
          <p:cNvSpPr txBox="1"/>
          <p:nvPr/>
        </p:nvSpPr>
        <p:spPr>
          <a:xfrm>
            <a:off x="2494806" y="2028616"/>
            <a:ext cx="6192688" cy="2800767"/>
          </a:xfrm>
          <a:prstGeom prst="rect">
            <a:avLst/>
          </a:prstGeom>
          <a:noFill/>
        </p:spPr>
        <p:txBody>
          <a:bodyPr wrap="square" rtlCol="0">
            <a:spAutoFit/>
          </a:bodyPr>
          <a:lstStyle/>
          <a:p>
            <a:pPr algn="ctr"/>
            <a:r>
              <a:rPr lang="en-IN" sz="8800" b="1" dirty="0">
                <a:ln>
                  <a:solidFill>
                    <a:srgbClr val="FF3300"/>
                  </a:solidFill>
                </a:ln>
                <a:solidFill>
                  <a:srgbClr val="FFC000"/>
                </a:solidFill>
                <a:latin typeface="Lucida Calligraphy" panose="03010101010101010101" pitchFamily="66" charset="0"/>
              </a:rPr>
              <a:t>THANK YOU!</a:t>
            </a:r>
          </a:p>
        </p:txBody>
      </p:sp>
    </p:spTree>
    <p:extLst>
      <p:ext uri="{BB962C8B-B14F-4D97-AF65-F5344CB8AC3E}">
        <p14:creationId xmlns:p14="http://schemas.microsoft.com/office/powerpoint/2010/main" val="338551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CD3F8-BD89-4B61-8E7D-C7C9ADBF27B6}"/>
              </a:ext>
            </a:extLst>
          </p:cNvPr>
          <p:cNvSpPr txBox="1"/>
          <p:nvPr/>
        </p:nvSpPr>
        <p:spPr>
          <a:xfrm>
            <a:off x="1198662" y="1052736"/>
            <a:ext cx="9793088" cy="4862870"/>
          </a:xfrm>
          <a:prstGeom prst="rect">
            <a:avLst/>
          </a:prstGeom>
          <a:noFill/>
        </p:spPr>
        <p:txBody>
          <a:bodyPr wrap="square" rtlCol="0">
            <a:spAutoFit/>
          </a:bodyPr>
          <a:lstStyle/>
          <a:p>
            <a:pPr algn="ctr"/>
            <a:r>
              <a:rPr lang="en-IN" sz="5400" b="1" dirty="0">
                <a:ln w="19050">
                  <a:solidFill>
                    <a:srgbClr val="FFC000"/>
                  </a:solidFill>
                </a:ln>
                <a:solidFill>
                  <a:srgbClr val="FFFF00"/>
                </a:solidFill>
                <a:latin typeface="Lucida Calligraphy" panose="03010101010101010101" pitchFamily="66" charset="0"/>
              </a:rPr>
              <a:t>GROUP MEMBERS</a:t>
            </a:r>
          </a:p>
          <a:p>
            <a:pPr algn="ctr"/>
            <a:endParaRPr lang="en-IN" sz="4000" b="1" dirty="0">
              <a:latin typeface="Lucida Calligraphy" panose="03010101010101010101" pitchFamily="66" charset="0"/>
            </a:endParaRPr>
          </a:p>
          <a:p>
            <a:r>
              <a:rPr lang="en-IN" sz="3600" b="1" dirty="0">
                <a:solidFill>
                  <a:srgbClr val="FFC000"/>
                </a:solidFill>
                <a:latin typeface="Gabriola" panose="04040605051002020D02" pitchFamily="82" charset="0"/>
              </a:rPr>
              <a:t>19.	Rohit Dubey</a:t>
            </a:r>
          </a:p>
          <a:p>
            <a:r>
              <a:rPr lang="en-IN" sz="3600" b="1" dirty="0">
                <a:solidFill>
                  <a:srgbClr val="FFC000"/>
                </a:solidFill>
                <a:latin typeface="Gabriola" panose="04040605051002020D02" pitchFamily="82" charset="0"/>
              </a:rPr>
              <a:t>20.	Disha Dubhir</a:t>
            </a:r>
          </a:p>
          <a:p>
            <a:r>
              <a:rPr lang="en-IN" sz="3600" b="1" dirty="0">
                <a:solidFill>
                  <a:srgbClr val="FFC000"/>
                </a:solidFill>
                <a:latin typeface="Gabriola" panose="04040605051002020D02" pitchFamily="82" charset="0"/>
              </a:rPr>
              <a:t>21. 	Devin Gupta</a:t>
            </a:r>
            <a:br>
              <a:rPr lang="en-IN" sz="3600" b="1" dirty="0">
                <a:solidFill>
                  <a:srgbClr val="FFC000"/>
                </a:solidFill>
                <a:latin typeface="Gabriola" panose="04040605051002020D02" pitchFamily="82" charset="0"/>
              </a:rPr>
            </a:br>
            <a:r>
              <a:rPr lang="en-IN" sz="3600" b="1" dirty="0">
                <a:solidFill>
                  <a:srgbClr val="FFC000"/>
                </a:solidFill>
                <a:latin typeface="Gabriola" panose="04040605051002020D02" pitchFamily="82" charset="0"/>
              </a:rPr>
              <a:t>22. 	Kunal Gupta</a:t>
            </a:r>
          </a:p>
          <a:p>
            <a:r>
              <a:rPr lang="en-IN" sz="3600" b="1" dirty="0">
                <a:solidFill>
                  <a:srgbClr val="FFC000"/>
                </a:solidFill>
                <a:latin typeface="Gabriola" panose="04040605051002020D02" pitchFamily="82" charset="0"/>
              </a:rPr>
              <a:t>23. 	</a:t>
            </a:r>
            <a:r>
              <a:rPr lang="en-IN" sz="3600" b="1" dirty="0" err="1">
                <a:solidFill>
                  <a:srgbClr val="FFC000"/>
                </a:solidFill>
                <a:latin typeface="Gabriola" panose="04040605051002020D02" pitchFamily="82" charset="0"/>
              </a:rPr>
              <a:t>Priyansh</a:t>
            </a:r>
            <a:r>
              <a:rPr lang="en-IN" sz="3600" b="1" dirty="0">
                <a:solidFill>
                  <a:srgbClr val="FFC000"/>
                </a:solidFill>
                <a:latin typeface="Gabriola" panose="04040605051002020D02" pitchFamily="82" charset="0"/>
              </a:rPr>
              <a:t> Gupta</a:t>
            </a:r>
          </a:p>
          <a:p>
            <a:r>
              <a:rPr lang="en-IN" sz="3600" b="1" dirty="0">
                <a:solidFill>
                  <a:srgbClr val="FFC000"/>
                </a:solidFill>
                <a:latin typeface="Gabriola" panose="04040605051002020D02" pitchFamily="82" charset="0"/>
              </a:rPr>
              <a:t>24.	 Tarush Gupta</a:t>
            </a:r>
          </a:p>
        </p:txBody>
      </p:sp>
    </p:spTree>
    <p:extLst>
      <p:ext uri="{BB962C8B-B14F-4D97-AF65-F5344CB8AC3E}">
        <p14:creationId xmlns:p14="http://schemas.microsoft.com/office/powerpoint/2010/main" val="419109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7ABB-A151-B06B-5A57-C3D7E5BCB105}"/>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altLang="en-US" sz="5400" b="1" dirty="0">
                <a:ln>
                  <a:solidFill>
                    <a:srgbClr val="FF3300"/>
                  </a:solidFill>
                </a:ln>
                <a:solidFill>
                  <a:srgbClr val="FFC000"/>
                </a:solidFill>
                <a:latin typeface="Lucida Calligraphy" panose="03010101010101010101" pitchFamily="66" charset="0"/>
                <a:ea typeface="+mn-ea"/>
                <a:cs typeface="+mn-cs"/>
              </a:rPr>
              <a:t>Definition</a:t>
            </a:r>
          </a:p>
        </p:txBody>
      </p:sp>
      <p:sp>
        <p:nvSpPr>
          <p:cNvPr id="4" name="Content Placeholder 2">
            <a:extLst>
              <a:ext uri="{FF2B5EF4-FFF2-40B4-BE49-F238E27FC236}">
                <a16:creationId xmlns:a16="http://schemas.microsoft.com/office/drawing/2014/main" id="{B74936A6-D21E-5084-2406-83402E21C6B7}"/>
              </a:ext>
            </a:extLst>
          </p:cNvPr>
          <p:cNvSpPr txBox="1">
            <a:spLocks/>
          </p:cNvSpPr>
          <p:nvPr/>
        </p:nvSpPr>
        <p:spPr>
          <a:xfrm>
            <a:off x="1270670" y="1844824"/>
            <a:ext cx="10841355"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altLang="en-US" sz="3200" dirty="0">
                <a:solidFill>
                  <a:schemeClr val="accent6">
                    <a:lumMod val="40000"/>
                    <a:lumOff val="60000"/>
                  </a:schemeClr>
                </a:solidFill>
                <a:latin typeface="Times New Roman" panose="02020603050405020304" charset="0"/>
                <a:cs typeface="Times New Roman" panose="02020603050405020304" charset="0"/>
              </a:rPr>
              <a:t>Interpolation is a </a:t>
            </a:r>
            <a:r>
              <a:rPr lang="en-US" sz="3200" dirty="0">
                <a:solidFill>
                  <a:schemeClr val="accent6">
                    <a:lumMod val="40000"/>
                    <a:lumOff val="60000"/>
                  </a:schemeClr>
                </a:solidFill>
                <a:latin typeface="Times New Roman" panose="02020603050405020304" charset="0"/>
                <a:cs typeface="Times New Roman" panose="02020603050405020304" charset="0"/>
              </a:rPr>
              <a:t>type of estimation, of constructing (finding) new data points based on the range of a discrete set of known data points</a:t>
            </a:r>
            <a:r>
              <a:rPr lang="en-IN" altLang="en-US" sz="3200" dirty="0">
                <a:solidFill>
                  <a:schemeClr val="accent6">
                    <a:lumMod val="40000"/>
                    <a:lumOff val="60000"/>
                  </a:schemeClr>
                </a:solidFill>
                <a:latin typeface="Times New Roman" panose="02020603050405020304" charset="0"/>
                <a:cs typeface="Times New Roman" panose="02020603050405020304" charset="0"/>
              </a:rPr>
              <a:t>.</a:t>
            </a:r>
          </a:p>
          <a:p>
            <a:r>
              <a:rPr lang="en-IN" altLang="en-US" sz="3200" dirty="0">
                <a:solidFill>
                  <a:schemeClr val="accent6">
                    <a:lumMod val="40000"/>
                    <a:lumOff val="60000"/>
                  </a:schemeClr>
                </a:solidFill>
                <a:latin typeface="Times New Roman" panose="02020603050405020304" charset="0"/>
                <a:cs typeface="Times New Roman" panose="02020603050405020304" charset="0"/>
              </a:rPr>
              <a:t> A method of fitting the data points to represent the value of a function.</a:t>
            </a:r>
          </a:p>
          <a:p>
            <a:r>
              <a:rPr lang="en-IN" altLang="en-US" sz="3200" dirty="0">
                <a:solidFill>
                  <a:schemeClr val="accent6">
                    <a:lumMod val="40000"/>
                    <a:lumOff val="60000"/>
                  </a:schemeClr>
                </a:solidFill>
                <a:latin typeface="Times New Roman" panose="02020603050405020304" charset="0"/>
                <a:cs typeface="Times New Roman" panose="02020603050405020304" charset="0"/>
              </a:rPr>
              <a:t>A general formula for linear interpolation:</a:t>
            </a:r>
          </a:p>
          <a:p>
            <a:pPr marL="0" indent="0">
              <a:buNone/>
            </a:pPr>
            <a:endParaRPr lang="en-IN" altLang="en-US" sz="3200" dirty="0">
              <a:solidFill>
                <a:srgbClr val="92D050"/>
              </a:solidFill>
              <a:latin typeface="Times New Roman" panose="02020603050405020304" charset="0"/>
              <a:cs typeface="Times New Roman" panose="02020603050405020304" charset="0"/>
            </a:endParaRPr>
          </a:p>
        </p:txBody>
      </p:sp>
      <p:pic>
        <p:nvPicPr>
          <p:cNvPr id="6" name="Picture 5">
            <a:extLst>
              <a:ext uri="{FF2B5EF4-FFF2-40B4-BE49-F238E27FC236}">
                <a16:creationId xmlns:a16="http://schemas.microsoft.com/office/drawing/2014/main" id="{62B1D868-567B-E98F-4E43-B309720A2347}"/>
              </a:ext>
            </a:extLst>
          </p:cNvPr>
          <p:cNvPicPr>
            <a:picLocks noChangeAspect="1"/>
          </p:cNvPicPr>
          <p:nvPr/>
        </p:nvPicPr>
        <p:blipFill>
          <a:blip r:embed="rId2"/>
          <a:stretch>
            <a:fillRect/>
          </a:stretch>
        </p:blipFill>
        <p:spPr>
          <a:xfrm>
            <a:off x="3790950" y="4941168"/>
            <a:ext cx="3600400" cy="937341"/>
          </a:xfrm>
          <a:prstGeom prst="rect">
            <a:avLst/>
          </a:prstGeom>
        </p:spPr>
      </p:pic>
    </p:spTree>
    <p:extLst>
      <p:ext uri="{BB962C8B-B14F-4D97-AF65-F5344CB8AC3E}">
        <p14:creationId xmlns:p14="http://schemas.microsoft.com/office/powerpoint/2010/main" val="365352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DC80-43C9-B517-6FEC-357B1C51499F}"/>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IN" altLang="en-US" sz="8000" dirty="0">
              <a:solidFill>
                <a:srgbClr val="00B050"/>
              </a:solidFill>
              <a:latin typeface="Arial Black" panose="020B0A04020102020204" charset="0"/>
              <a:cs typeface="Arial Black" panose="020B0A04020102020204" charset="0"/>
            </a:endParaRPr>
          </a:p>
        </p:txBody>
      </p:sp>
      <p:sp>
        <p:nvSpPr>
          <p:cNvPr id="5" name="TextBox 4">
            <a:extLst>
              <a:ext uri="{FF2B5EF4-FFF2-40B4-BE49-F238E27FC236}">
                <a16:creationId xmlns:a16="http://schemas.microsoft.com/office/drawing/2014/main" id="{C2EE90F1-D764-1D20-8C0F-AF075A0BCFC6}"/>
              </a:ext>
            </a:extLst>
          </p:cNvPr>
          <p:cNvSpPr txBox="1"/>
          <p:nvPr/>
        </p:nvSpPr>
        <p:spPr>
          <a:xfrm>
            <a:off x="1774726" y="548680"/>
            <a:ext cx="9023878" cy="1323439"/>
          </a:xfrm>
          <a:prstGeom prst="rect">
            <a:avLst/>
          </a:prstGeom>
          <a:noFill/>
        </p:spPr>
        <p:txBody>
          <a:bodyPr wrap="square">
            <a:spAutoFit/>
          </a:bodyPr>
          <a:lstStyle/>
          <a:p>
            <a:pPr algn="ctr"/>
            <a:r>
              <a:rPr lang="en-US" sz="4000" b="1" dirty="0">
                <a:ln>
                  <a:solidFill>
                    <a:srgbClr val="FF3300"/>
                  </a:solidFill>
                </a:ln>
                <a:solidFill>
                  <a:srgbClr val="FFC000"/>
                </a:solidFill>
                <a:latin typeface="Lucida Calligraphy" panose="03010101010101010101" pitchFamily="66" charset="0"/>
              </a:rPr>
              <a:t>Linear Interpolation of Interbank Offered Rates</a:t>
            </a:r>
            <a:endParaRPr lang="en-IN" sz="4000" b="1" dirty="0">
              <a:ln>
                <a:solidFill>
                  <a:srgbClr val="FF3300"/>
                </a:solidFill>
              </a:ln>
              <a:solidFill>
                <a:srgbClr val="FFC000"/>
              </a:solidFill>
              <a:latin typeface="Lucida Calligraphy" panose="03010101010101010101" pitchFamily="66" charset="0"/>
            </a:endParaRPr>
          </a:p>
        </p:txBody>
      </p:sp>
      <p:sp>
        <p:nvSpPr>
          <p:cNvPr id="7" name="TextBox 6">
            <a:extLst>
              <a:ext uri="{FF2B5EF4-FFF2-40B4-BE49-F238E27FC236}">
                <a16:creationId xmlns:a16="http://schemas.microsoft.com/office/drawing/2014/main" id="{9271F3DD-2120-C9F8-B48D-766A757A0732}"/>
              </a:ext>
            </a:extLst>
          </p:cNvPr>
          <p:cNvSpPr txBox="1"/>
          <p:nvPr/>
        </p:nvSpPr>
        <p:spPr>
          <a:xfrm>
            <a:off x="376855" y="1872119"/>
            <a:ext cx="11593288" cy="4524315"/>
          </a:xfrm>
          <a:prstGeom prst="rect">
            <a:avLst/>
          </a:prstGeom>
          <a:noFill/>
        </p:spPr>
        <p:txBody>
          <a:bodyPr wrap="square">
            <a:spAutoFit/>
          </a:bodyPr>
          <a:lstStyle/>
          <a:p>
            <a:pPr marL="285750" indent="-285750">
              <a:buFont typeface="Wingdings" panose="05000000000000000000" pitchFamily="2" charset="2"/>
              <a:buChar char="Ø"/>
            </a:pPr>
            <a:r>
              <a:rPr lang="en-US" sz="2400" dirty="0">
                <a:solidFill>
                  <a:schemeClr val="accent6">
                    <a:lumMod val="40000"/>
                    <a:lumOff val="60000"/>
                  </a:schemeClr>
                </a:solidFill>
                <a:latin typeface="Times New Roman" panose="02020603050405020304" charset="0"/>
                <a:cs typeface="Times New Roman" panose="02020603050405020304" charset="0"/>
              </a:rPr>
              <a:t>Interbank offered rates (Ex: SOFR) are benchmark interest rates at which a selection of banks can borrow and lend to one another in a given currency on a short-term basis.</a:t>
            </a:r>
          </a:p>
          <a:p>
            <a:pPr marL="285750" indent="-285750">
              <a:buFont typeface="Wingdings" panose="05000000000000000000" pitchFamily="2" charset="2"/>
              <a:buChar char="Ø"/>
            </a:pPr>
            <a:r>
              <a:rPr lang="en-US" sz="2400" dirty="0">
                <a:solidFill>
                  <a:schemeClr val="accent6">
                    <a:lumMod val="40000"/>
                    <a:lumOff val="60000"/>
                  </a:schemeClr>
                </a:solidFill>
                <a:latin typeface="Times New Roman" panose="02020603050405020304" charset="0"/>
                <a:cs typeface="Times New Roman" panose="02020603050405020304" charset="0"/>
              </a:rPr>
              <a:t>However, these rates are only available for certain tenors thereby creating the need to interpolate rates for tenors without directly observable rates.</a:t>
            </a:r>
          </a:p>
          <a:p>
            <a:pPr marL="285750" indent="-285750">
              <a:buFont typeface="Wingdings" panose="05000000000000000000" pitchFamily="2" charset="2"/>
              <a:buChar char="Ø"/>
            </a:pPr>
            <a:r>
              <a:rPr lang="en-US" sz="2400" dirty="0">
                <a:solidFill>
                  <a:schemeClr val="accent6">
                    <a:lumMod val="40000"/>
                    <a:lumOff val="60000"/>
                  </a:schemeClr>
                </a:solidFill>
                <a:latin typeface="Times New Roman" panose="02020603050405020304" charset="0"/>
                <a:cs typeface="Times New Roman" panose="02020603050405020304" charset="0"/>
              </a:rPr>
              <a:t>Given two known rates and their maturities, the following formula can be used to determine the unknown rate:</a:t>
            </a:r>
          </a:p>
          <a:p>
            <a:pPr marL="285750" indent="-285750">
              <a:buFont typeface="Wingdings" panose="05000000000000000000" pitchFamily="2" charset="2"/>
              <a:buChar char="Ø"/>
            </a:pPr>
            <a:endParaRPr lang="en-US" sz="2400" dirty="0">
              <a:solidFill>
                <a:schemeClr val="accent6">
                  <a:lumMod val="40000"/>
                  <a:lumOff val="60000"/>
                </a:schemeClr>
              </a:solidFill>
              <a:latin typeface="Times New Roman" panose="02020603050405020304" charset="0"/>
              <a:cs typeface="Times New Roman" panose="02020603050405020304" charset="0"/>
            </a:endParaRPr>
          </a:p>
          <a:p>
            <a:endParaRPr lang="en-US" sz="2400" dirty="0">
              <a:solidFill>
                <a:schemeClr val="accent6">
                  <a:lumMod val="40000"/>
                  <a:lumOff val="60000"/>
                </a:schemeClr>
              </a:solidFill>
              <a:latin typeface="Times New Roman" panose="02020603050405020304" charset="0"/>
              <a:cs typeface="Times New Roman" panose="02020603050405020304" charset="0"/>
            </a:endParaRPr>
          </a:p>
          <a:p>
            <a:endParaRPr lang="en-US" sz="2400" dirty="0">
              <a:solidFill>
                <a:schemeClr val="accent6">
                  <a:lumMod val="40000"/>
                  <a:lumOff val="60000"/>
                </a:schemeClr>
              </a:solidFill>
              <a:latin typeface="Times New Roman" panose="02020603050405020304" charset="0"/>
              <a:cs typeface="Times New Roman" panose="02020603050405020304" charset="0"/>
            </a:endParaRPr>
          </a:p>
          <a:p>
            <a:r>
              <a:rPr lang="en-US" sz="2400" dirty="0">
                <a:solidFill>
                  <a:schemeClr val="accent6">
                    <a:lumMod val="40000"/>
                    <a:lumOff val="60000"/>
                  </a:schemeClr>
                </a:solidFill>
                <a:latin typeface="Times New Roman" panose="02020603050405020304" charset="0"/>
                <a:cs typeface="Times New Roman" panose="02020603050405020304" charset="0"/>
              </a:rPr>
              <a:t>Where R1 is the shorter rate with known maturity, t1 is the number of days to maturity R1, R2 is the known rate with longer maturity, t2 is the number of days to maturity R2, Rn is the unknown rate between R1 and R2, and tn is the number of days to cashflow at time n.</a:t>
            </a:r>
          </a:p>
        </p:txBody>
      </p:sp>
      <p:pic>
        <p:nvPicPr>
          <p:cNvPr id="9" name="Picture 8">
            <a:extLst>
              <a:ext uri="{FF2B5EF4-FFF2-40B4-BE49-F238E27FC236}">
                <a16:creationId xmlns:a16="http://schemas.microsoft.com/office/drawing/2014/main" id="{D6DF7D6A-3A2A-B862-A5EB-596E82125595}"/>
              </a:ext>
            </a:extLst>
          </p:cNvPr>
          <p:cNvPicPr>
            <a:picLocks noChangeAspect="1"/>
          </p:cNvPicPr>
          <p:nvPr/>
        </p:nvPicPr>
        <p:blipFill>
          <a:blip r:embed="rId2"/>
          <a:stretch>
            <a:fillRect/>
          </a:stretch>
        </p:blipFill>
        <p:spPr>
          <a:xfrm>
            <a:off x="4655046" y="4005064"/>
            <a:ext cx="3756986" cy="1044030"/>
          </a:xfrm>
          <a:prstGeom prst="rect">
            <a:avLst/>
          </a:prstGeom>
        </p:spPr>
      </p:pic>
    </p:spTree>
    <p:extLst>
      <p:ext uri="{BB962C8B-B14F-4D97-AF65-F5344CB8AC3E}">
        <p14:creationId xmlns:p14="http://schemas.microsoft.com/office/powerpoint/2010/main" val="361761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672D-56BE-9454-7180-8E7CA62FCCB6}"/>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altLang="en-US" sz="5400" b="1" dirty="0">
                <a:ln>
                  <a:solidFill>
                    <a:srgbClr val="FF3300"/>
                  </a:solidFill>
                </a:ln>
                <a:solidFill>
                  <a:srgbClr val="FFC000"/>
                </a:solidFill>
                <a:latin typeface="Lucida Calligraphy" panose="03010101010101010101" pitchFamily="66" charset="0"/>
                <a:ea typeface="+mn-ea"/>
                <a:cs typeface="+mn-cs"/>
              </a:rPr>
              <a:t>Example</a:t>
            </a:r>
          </a:p>
        </p:txBody>
      </p:sp>
      <p:sp>
        <p:nvSpPr>
          <p:cNvPr id="3" name="Content Placeholder 2">
            <a:extLst>
              <a:ext uri="{FF2B5EF4-FFF2-40B4-BE49-F238E27FC236}">
                <a16:creationId xmlns:a16="http://schemas.microsoft.com/office/drawing/2014/main" id="{4E953940-189B-DF92-7372-A8122136DF7D}"/>
              </a:ext>
            </a:extLst>
          </p:cNvPr>
          <p:cNvSpPr txBox="1">
            <a:spLocks/>
          </p:cNvSpPr>
          <p:nvPr/>
        </p:nvSpPr>
        <p:spPr>
          <a:xfrm>
            <a:off x="1054646" y="1690688"/>
            <a:ext cx="10681335" cy="4351655"/>
          </a:xfrm>
          <a:prstGeom prst="rect">
            <a:avLst/>
          </a:prstGeom>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6">
                    <a:lumMod val="40000"/>
                    <a:lumOff val="60000"/>
                  </a:schemeClr>
                </a:solidFill>
                <a:latin typeface="Times New Roman" panose="02020603050405020304" charset="0"/>
                <a:cs typeface="Times New Roman" panose="02020603050405020304" charset="0"/>
              </a:rPr>
              <a:t>Today’s date is </a:t>
            </a:r>
            <a:r>
              <a:rPr lang="en-IN" altLang="en-US" sz="2400" dirty="0">
                <a:solidFill>
                  <a:schemeClr val="accent6">
                    <a:lumMod val="40000"/>
                    <a:lumOff val="60000"/>
                  </a:schemeClr>
                </a:solidFill>
                <a:latin typeface="Times New Roman" panose="02020603050405020304" charset="0"/>
                <a:cs typeface="Times New Roman" panose="02020603050405020304" charset="0"/>
              </a:rPr>
              <a:t>May 27th</a:t>
            </a:r>
            <a:r>
              <a:rPr lang="en-US" sz="2400" dirty="0">
                <a:solidFill>
                  <a:schemeClr val="accent6">
                    <a:lumMod val="40000"/>
                    <a:lumOff val="60000"/>
                  </a:schemeClr>
                </a:solidFill>
                <a:latin typeface="Times New Roman" panose="02020603050405020304" charset="0"/>
                <a:cs typeface="Times New Roman" panose="02020603050405020304" charset="0"/>
              </a:rPr>
              <a:t>, 20</a:t>
            </a:r>
            <a:r>
              <a:rPr lang="en-IN" altLang="en-US" sz="2400" dirty="0">
                <a:solidFill>
                  <a:schemeClr val="accent6">
                    <a:lumMod val="40000"/>
                    <a:lumOff val="60000"/>
                  </a:schemeClr>
                </a:solidFill>
                <a:latin typeface="Times New Roman" panose="02020603050405020304" charset="0"/>
                <a:cs typeface="Times New Roman" panose="02020603050405020304" charset="0"/>
              </a:rPr>
              <a:t>22</a:t>
            </a:r>
            <a:r>
              <a:rPr lang="en-US" sz="2400" dirty="0">
                <a:solidFill>
                  <a:schemeClr val="accent6">
                    <a:lumMod val="40000"/>
                    <a:lumOff val="60000"/>
                  </a:schemeClr>
                </a:solidFill>
                <a:latin typeface="Times New Roman" panose="02020603050405020304" charset="0"/>
                <a:cs typeface="Times New Roman" panose="02020603050405020304" charset="0"/>
              </a:rPr>
              <a:t>. </a:t>
            </a:r>
          </a:p>
          <a:p>
            <a:r>
              <a:rPr lang="en-US" sz="2400" dirty="0">
                <a:solidFill>
                  <a:schemeClr val="accent6">
                    <a:lumMod val="40000"/>
                    <a:lumOff val="60000"/>
                  </a:schemeClr>
                </a:solidFill>
                <a:latin typeface="Times New Roman" panose="02020603050405020304" charset="0"/>
                <a:cs typeface="Times New Roman" panose="02020603050405020304" charset="0"/>
              </a:rPr>
              <a:t>A bank needs to determine a </a:t>
            </a:r>
            <a:r>
              <a:rPr lang="en-IN" altLang="en-US" sz="2400" dirty="0">
                <a:solidFill>
                  <a:schemeClr val="accent6">
                    <a:lumMod val="40000"/>
                    <a:lumOff val="60000"/>
                  </a:schemeClr>
                </a:solidFill>
                <a:latin typeface="Times New Roman" panose="02020603050405020304" charset="0"/>
                <a:cs typeface="Times New Roman" panose="02020603050405020304" charset="0"/>
              </a:rPr>
              <a:t>SOFR</a:t>
            </a:r>
            <a:r>
              <a:rPr lang="en-US" sz="2400" dirty="0">
                <a:solidFill>
                  <a:schemeClr val="accent6">
                    <a:lumMod val="40000"/>
                    <a:lumOff val="60000"/>
                  </a:schemeClr>
                </a:solidFill>
                <a:latin typeface="Times New Roman" panose="02020603050405020304" charset="0"/>
                <a:cs typeface="Times New Roman" panose="02020603050405020304" charset="0"/>
              </a:rPr>
              <a:t> rate</a:t>
            </a:r>
            <a:r>
              <a:rPr lang="en-IN" altLang="en-US" sz="2400" dirty="0">
                <a:solidFill>
                  <a:schemeClr val="accent6">
                    <a:lumMod val="40000"/>
                    <a:lumOff val="60000"/>
                  </a:schemeClr>
                </a:solidFill>
                <a:latin typeface="Times New Roman" panose="02020603050405020304" charset="0"/>
                <a:cs typeface="Times New Roman" panose="02020603050405020304" charset="0"/>
              </a:rPr>
              <a:t> </a:t>
            </a:r>
            <a:r>
              <a:rPr lang="en-US" sz="2400" dirty="0">
                <a:solidFill>
                  <a:schemeClr val="accent6">
                    <a:lumMod val="40000"/>
                    <a:lumOff val="60000"/>
                  </a:schemeClr>
                </a:solidFill>
                <a:latin typeface="Times New Roman" panose="02020603050405020304" charset="0"/>
                <a:cs typeface="Times New Roman" panose="02020603050405020304" charset="0"/>
              </a:rPr>
              <a:t>with a maturity of </a:t>
            </a:r>
            <a:r>
              <a:rPr lang="en-IN" altLang="en-US" sz="2400" dirty="0">
                <a:solidFill>
                  <a:schemeClr val="accent6">
                    <a:lumMod val="40000"/>
                    <a:lumOff val="60000"/>
                  </a:schemeClr>
                </a:solidFill>
                <a:latin typeface="Times New Roman" panose="02020603050405020304" charset="0"/>
                <a:cs typeface="Times New Roman" panose="02020603050405020304" charset="0"/>
              </a:rPr>
              <a:t>July 8th</a:t>
            </a:r>
            <a:r>
              <a:rPr lang="en-US" sz="2400" dirty="0">
                <a:solidFill>
                  <a:schemeClr val="accent6">
                    <a:lumMod val="40000"/>
                    <a:lumOff val="60000"/>
                  </a:schemeClr>
                </a:solidFill>
                <a:latin typeface="Times New Roman" panose="02020603050405020304" charset="0"/>
                <a:cs typeface="Times New Roman" panose="02020603050405020304" charset="0"/>
              </a:rPr>
              <a:t>, 20</a:t>
            </a:r>
            <a:r>
              <a:rPr lang="en-IN" altLang="en-US" sz="2400" dirty="0">
                <a:solidFill>
                  <a:schemeClr val="accent6">
                    <a:lumMod val="40000"/>
                    <a:lumOff val="60000"/>
                  </a:schemeClr>
                </a:solidFill>
                <a:latin typeface="Times New Roman" panose="02020603050405020304" charset="0"/>
                <a:cs typeface="Times New Roman" panose="02020603050405020304" charset="0"/>
              </a:rPr>
              <a:t>22</a:t>
            </a:r>
            <a:r>
              <a:rPr lang="en-US" sz="2400" dirty="0">
                <a:solidFill>
                  <a:schemeClr val="accent6">
                    <a:lumMod val="40000"/>
                    <a:lumOff val="60000"/>
                  </a:schemeClr>
                </a:solidFill>
                <a:latin typeface="Times New Roman" panose="02020603050405020304" charset="0"/>
                <a:cs typeface="Times New Roman" panose="02020603050405020304" charset="0"/>
              </a:rPr>
              <a:t>, which is approximately </a:t>
            </a:r>
            <a:r>
              <a:rPr lang="en-IN" altLang="en-US" sz="2400" dirty="0">
                <a:solidFill>
                  <a:schemeClr val="accent6">
                    <a:lumMod val="40000"/>
                    <a:lumOff val="60000"/>
                  </a:schemeClr>
                </a:solidFill>
                <a:latin typeface="Times New Roman" panose="02020603050405020304" charset="0"/>
                <a:cs typeface="Times New Roman" panose="02020603050405020304" charset="0"/>
              </a:rPr>
              <a:t>1.5 </a:t>
            </a:r>
            <a:r>
              <a:rPr lang="en-US" sz="2400" dirty="0">
                <a:solidFill>
                  <a:schemeClr val="accent6">
                    <a:lumMod val="40000"/>
                    <a:lumOff val="60000"/>
                  </a:schemeClr>
                </a:solidFill>
                <a:latin typeface="Times New Roman" panose="02020603050405020304" charset="0"/>
                <a:cs typeface="Times New Roman" panose="02020603050405020304" charset="0"/>
              </a:rPr>
              <a:t>months from today.</a:t>
            </a:r>
          </a:p>
          <a:p>
            <a:r>
              <a:rPr lang="en-US" sz="2400" dirty="0">
                <a:solidFill>
                  <a:schemeClr val="accent6">
                    <a:lumMod val="40000"/>
                    <a:lumOff val="60000"/>
                  </a:schemeClr>
                </a:solidFill>
                <a:latin typeface="Times New Roman" panose="02020603050405020304" charset="0"/>
                <a:cs typeface="Times New Roman" panose="02020603050405020304" charset="0"/>
              </a:rPr>
              <a:t> Rate source is </a:t>
            </a:r>
            <a:r>
              <a:rPr lang="en-IN" altLang="en-US" sz="2400" dirty="0">
                <a:solidFill>
                  <a:schemeClr val="accent6">
                    <a:lumMod val="40000"/>
                    <a:lumOff val="60000"/>
                  </a:schemeClr>
                </a:solidFill>
                <a:latin typeface="Times New Roman" panose="02020603050405020304" charset="0"/>
                <a:cs typeface="Times New Roman" panose="02020603050405020304" charset="0"/>
              </a:rPr>
              <a:t>taken from </a:t>
            </a:r>
            <a:r>
              <a:rPr lang="en-IN" altLang="en-US" sz="2400" dirty="0" err="1">
                <a:solidFill>
                  <a:schemeClr val="accent6">
                    <a:lumMod val="40000"/>
                    <a:lumOff val="60000"/>
                  </a:schemeClr>
                </a:solidFill>
                <a:latin typeface="Times New Roman" panose="02020603050405020304" charset="0"/>
                <a:cs typeface="Times New Roman" panose="02020603050405020304" charset="0"/>
              </a:rPr>
              <a:t>www.sofracademy.com</a:t>
            </a:r>
            <a:r>
              <a:rPr lang="en-US" sz="2400" dirty="0">
                <a:solidFill>
                  <a:schemeClr val="accent6">
                    <a:lumMod val="40000"/>
                    <a:lumOff val="60000"/>
                  </a:schemeClr>
                </a:solidFill>
                <a:latin typeface="Times New Roman" panose="02020603050405020304" charset="0"/>
                <a:cs typeface="Times New Roman" panose="02020603050405020304" charset="0"/>
              </a:rPr>
              <a:t>. </a:t>
            </a:r>
          </a:p>
          <a:p>
            <a:r>
              <a:rPr lang="en-US" sz="2400" dirty="0">
                <a:solidFill>
                  <a:schemeClr val="accent6">
                    <a:lumMod val="40000"/>
                    <a:lumOff val="60000"/>
                  </a:schemeClr>
                </a:solidFill>
                <a:latin typeface="Times New Roman" panose="02020603050405020304" charset="0"/>
                <a:cs typeface="Times New Roman" panose="02020603050405020304" charset="0"/>
              </a:rPr>
              <a:t>There is no current </a:t>
            </a:r>
            <a:r>
              <a:rPr lang="en-IN" altLang="en-US" sz="2400" dirty="0">
                <a:solidFill>
                  <a:schemeClr val="accent6">
                    <a:lumMod val="40000"/>
                    <a:lumOff val="60000"/>
                  </a:schemeClr>
                </a:solidFill>
                <a:latin typeface="Times New Roman" panose="02020603050405020304" charset="0"/>
                <a:cs typeface="Times New Roman" panose="02020603050405020304" charset="0"/>
              </a:rPr>
              <a:t>SOFR</a:t>
            </a:r>
            <a:r>
              <a:rPr lang="en-US" sz="2400" dirty="0">
                <a:solidFill>
                  <a:schemeClr val="accent6">
                    <a:lumMod val="40000"/>
                    <a:lumOff val="60000"/>
                  </a:schemeClr>
                </a:solidFill>
                <a:latin typeface="Times New Roman" panose="02020603050405020304" charset="0"/>
                <a:cs typeface="Times New Roman" panose="02020603050405020304" charset="0"/>
              </a:rPr>
              <a:t> quote available for</a:t>
            </a:r>
            <a:r>
              <a:rPr lang="en-IN" altLang="en-US" sz="2400" dirty="0">
                <a:solidFill>
                  <a:schemeClr val="accent6">
                    <a:lumMod val="40000"/>
                    <a:lumOff val="60000"/>
                  </a:schemeClr>
                </a:solidFill>
                <a:latin typeface="Times New Roman" panose="02020603050405020304" charset="0"/>
                <a:cs typeface="Times New Roman" panose="02020603050405020304" charset="0"/>
              </a:rPr>
              <a:t> </a:t>
            </a:r>
            <a:r>
              <a:rPr lang="en-US" sz="2400" dirty="0">
                <a:solidFill>
                  <a:schemeClr val="accent6">
                    <a:lumMod val="40000"/>
                    <a:lumOff val="60000"/>
                  </a:schemeClr>
                </a:solidFill>
                <a:latin typeface="Times New Roman" panose="02020603050405020304" charset="0"/>
                <a:cs typeface="Times New Roman" panose="02020603050405020304" charset="0"/>
              </a:rPr>
              <a:t>the required maturity, </a:t>
            </a:r>
          </a:p>
          <a:p>
            <a:r>
              <a:rPr lang="en-IN" altLang="en-US" sz="2400" dirty="0">
                <a:solidFill>
                  <a:schemeClr val="accent6">
                    <a:lumMod val="40000"/>
                    <a:lumOff val="60000"/>
                  </a:schemeClr>
                </a:solidFill>
                <a:latin typeface="Times New Roman" panose="02020603050405020304" charset="0"/>
                <a:cs typeface="Times New Roman" panose="02020603050405020304" charset="0"/>
              </a:rPr>
              <a:t>Therefore,</a:t>
            </a:r>
            <a:r>
              <a:rPr lang="en-US" sz="2400" dirty="0">
                <a:solidFill>
                  <a:schemeClr val="accent6">
                    <a:lumMod val="40000"/>
                    <a:lumOff val="60000"/>
                  </a:schemeClr>
                </a:solidFill>
                <a:latin typeface="Times New Roman" panose="02020603050405020304" charset="0"/>
                <a:cs typeface="Times New Roman" panose="02020603050405020304" charset="0"/>
              </a:rPr>
              <a:t> it is necessary to estimate the unknown rate</a:t>
            </a:r>
            <a:r>
              <a:rPr lang="en-IN" altLang="en-US" sz="2400" dirty="0">
                <a:solidFill>
                  <a:schemeClr val="accent6">
                    <a:lumMod val="40000"/>
                    <a:lumOff val="60000"/>
                  </a:schemeClr>
                </a:solidFill>
                <a:latin typeface="Times New Roman" panose="02020603050405020304" charset="0"/>
                <a:cs typeface="Times New Roman" panose="02020603050405020304" charset="0"/>
              </a:rPr>
              <a:t> </a:t>
            </a:r>
            <a:r>
              <a:rPr lang="en-US" sz="2400" dirty="0">
                <a:solidFill>
                  <a:schemeClr val="accent6">
                    <a:lumMod val="40000"/>
                    <a:lumOff val="60000"/>
                  </a:schemeClr>
                </a:solidFill>
                <a:latin typeface="Times New Roman" panose="02020603050405020304" charset="0"/>
                <a:cs typeface="Times New Roman" panose="02020603050405020304" charset="0"/>
              </a:rPr>
              <a:t>by means of linear interpolation. </a:t>
            </a:r>
          </a:p>
          <a:p>
            <a:r>
              <a:rPr lang="en-IN" altLang="en-US" sz="2400" dirty="0">
                <a:solidFill>
                  <a:schemeClr val="accent6">
                    <a:lumMod val="40000"/>
                    <a:lumOff val="60000"/>
                  </a:schemeClr>
                </a:solidFill>
                <a:latin typeface="Times New Roman" panose="02020603050405020304" charset="0"/>
                <a:cs typeface="Times New Roman" panose="02020603050405020304" charset="0"/>
              </a:rPr>
              <a:t>SOFR stands for Secured Overnight Financing Rate.</a:t>
            </a:r>
          </a:p>
        </p:txBody>
      </p:sp>
    </p:spTree>
    <p:extLst>
      <p:ext uri="{BB962C8B-B14F-4D97-AF65-F5344CB8AC3E}">
        <p14:creationId xmlns:p14="http://schemas.microsoft.com/office/powerpoint/2010/main" val="56525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B2E5-6904-A255-26FB-93A162B2E68B}"/>
              </a:ext>
            </a:extLst>
          </p:cNvPr>
          <p:cNvSpPr txBox="1">
            <a:spLocks/>
          </p:cNvSpPr>
          <p:nvPr/>
        </p:nvSpPr>
        <p:spPr>
          <a:xfrm>
            <a:off x="837406" y="188641"/>
            <a:ext cx="10515600" cy="9361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altLang="en-US" sz="5400" b="1" dirty="0">
                <a:ln>
                  <a:solidFill>
                    <a:srgbClr val="FF3300"/>
                  </a:solidFill>
                </a:ln>
                <a:solidFill>
                  <a:srgbClr val="FFC000"/>
                </a:solidFill>
                <a:latin typeface="Lucida Calligraphy" panose="03010101010101010101" pitchFamily="66" charset="0"/>
                <a:ea typeface="+mn-ea"/>
                <a:cs typeface="+mn-cs"/>
              </a:rPr>
              <a:t>Solution</a:t>
            </a:r>
          </a:p>
        </p:txBody>
      </p:sp>
      <p:sp>
        <p:nvSpPr>
          <p:cNvPr id="3" name="Content Placeholder 2">
            <a:extLst>
              <a:ext uri="{FF2B5EF4-FFF2-40B4-BE49-F238E27FC236}">
                <a16:creationId xmlns:a16="http://schemas.microsoft.com/office/drawing/2014/main" id="{B4D79B65-C6F1-4C19-BD5A-80B072AF5282}"/>
              </a:ext>
            </a:extLst>
          </p:cNvPr>
          <p:cNvSpPr txBox="1">
            <a:spLocks/>
          </p:cNvSpPr>
          <p:nvPr/>
        </p:nvSpPr>
        <p:spPr>
          <a:xfrm>
            <a:off x="1270670" y="1052736"/>
            <a:ext cx="10585176" cy="5080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6">
                    <a:lumMod val="40000"/>
                    <a:lumOff val="60000"/>
                  </a:schemeClr>
                </a:solidFill>
                <a:latin typeface="Times New Roman" panose="02020603050405020304" charset="0"/>
                <a:cs typeface="Times New Roman" panose="02020603050405020304" charset="0"/>
              </a:rPr>
              <a:t>R</a:t>
            </a:r>
            <a:r>
              <a:rPr lang="en-IN" altLang="en-US" sz="2000" dirty="0">
                <a:solidFill>
                  <a:schemeClr val="accent6">
                    <a:lumMod val="40000"/>
                    <a:lumOff val="60000"/>
                  </a:schemeClr>
                </a:solidFill>
                <a:latin typeface="Times New Roman" panose="02020603050405020304" charset="0"/>
                <a:cs typeface="Times New Roman" panose="02020603050405020304" charset="0"/>
              </a:rPr>
              <a:t>n=</a:t>
            </a:r>
            <a:r>
              <a:rPr lang="en-US" sz="2000" dirty="0">
                <a:solidFill>
                  <a:schemeClr val="accent6">
                    <a:lumMod val="40000"/>
                    <a:lumOff val="60000"/>
                  </a:schemeClr>
                </a:solidFill>
                <a:latin typeface="Times New Roman" panose="02020603050405020304" charset="0"/>
                <a:cs typeface="Times New Roman" panose="02020603050405020304" charset="0"/>
              </a:rPr>
              <a:t> unknown </a:t>
            </a:r>
            <a:r>
              <a:rPr lang="en-IN" altLang="en-US" sz="2000" dirty="0">
                <a:solidFill>
                  <a:schemeClr val="accent6">
                    <a:lumMod val="40000"/>
                    <a:lumOff val="60000"/>
                  </a:schemeClr>
                </a:solidFill>
                <a:latin typeface="Times New Roman" panose="02020603050405020304" charset="0"/>
                <a:cs typeface="Times New Roman" panose="02020603050405020304" charset="0"/>
              </a:rPr>
              <a:t>SOFR</a:t>
            </a:r>
            <a:r>
              <a:rPr lang="en-US" sz="2000" dirty="0">
                <a:solidFill>
                  <a:schemeClr val="accent6">
                    <a:lumMod val="40000"/>
                    <a:lumOff val="60000"/>
                  </a:schemeClr>
                </a:solidFill>
                <a:latin typeface="Times New Roman" panose="02020603050405020304" charset="0"/>
                <a:cs typeface="Times New Roman" panose="02020603050405020304" charset="0"/>
              </a:rPr>
              <a:t>, with maturity n. </a:t>
            </a:r>
          </a:p>
          <a:p>
            <a:r>
              <a:rPr lang="en-US" sz="2000" dirty="0">
                <a:solidFill>
                  <a:schemeClr val="accent6">
                    <a:lumMod val="40000"/>
                    <a:lumOff val="60000"/>
                  </a:schemeClr>
                </a:solidFill>
                <a:latin typeface="Times New Roman" panose="02020603050405020304" charset="0"/>
                <a:cs typeface="Times New Roman" panose="02020603050405020304" charset="0"/>
              </a:rPr>
              <a:t>The closest</a:t>
            </a:r>
            <a:r>
              <a:rPr lang="en-IN" altLang="en-US" sz="2000" dirty="0">
                <a:solidFill>
                  <a:schemeClr val="accent6">
                    <a:lumMod val="40000"/>
                    <a:lumOff val="60000"/>
                  </a:schemeClr>
                </a:solidFill>
                <a:latin typeface="Times New Roman" panose="02020603050405020304" charset="0"/>
                <a:cs typeface="Times New Roman" panose="02020603050405020304" charset="0"/>
              </a:rPr>
              <a:t> </a:t>
            </a:r>
            <a:r>
              <a:rPr lang="en-US" sz="2000" dirty="0">
                <a:solidFill>
                  <a:schemeClr val="accent6">
                    <a:lumMod val="40000"/>
                    <a:lumOff val="60000"/>
                  </a:schemeClr>
                </a:solidFill>
                <a:latin typeface="Times New Roman" panose="02020603050405020304" charset="0"/>
                <a:cs typeface="Times New Roman" panose="02020603050405020304" charset="0"/>
              </a:rPr>
              <a:t>designated maturities available </a:t>
            </a:r>
            <a:r>
              <a:rPr lang="en-IN" altLang="en-US" sz="2000" dirty="0">
                <a:solidFill>
                  <a:schemeClr val="accent6">
                    <a:lumMod val="40000"/>
                    <a:lumOff val="60000"/>
                  </a:schemeClr>
                </a:solidFill>
                <a:latin typeface="Times New Roman" panose="02020603050405020304" charset="0"/>
                <a:cs typeface="Times New Roman" panose="02020603050405020304" charset="0"/>
              </a:rPr>
              <a:t>-</a:t>
            </a:r>
            <a:r>
              <a:rPr lang="en-US" sz="2000" dirty="0">
                <a:solidFill>
                  <a:schemeClr val="accent6">
                    <a:lumMod val="40000"/>
                    <a:lumOff val="60000"/>
                  </a:schemeClr>
                </a:solidFill>
                <a:latin typeface="Times New Roman" panose="02020603050405020304" charset="0"/>
                <a:cs typeface="Times New Roman" panose="02020603050405020304" charset="0"/>
              </a:rPr>
              <a:t> one month (R</a:t>
            </a:r>
            <a:r>
              <a:rPr lang="en-IN" altLang="en-US" sz="2000" dirty="0">
                <a:solidFill>
                  <a:schemeClr val="accent6">
                    <a:lumMod val="40000"/>
                    <a:lumOff val="60000"/>
                  </a:schemeClr>
                </a:solidFill>
                <a:latin typeface="Times New Roman" panose="02020603050405020304" charset="0"/>
                <a:cs typeface="Times New Roman" panose="02020603050405020304" charset="0"/>
              </a:rPr>
              <a:t>1</a:t>
            </a:r>
            <a:r>
              <a:rPr lang="en-US" sz="2000" dirty="0">
                <a:solidFill>
                  <a:schemeClr val="accent6">
                    <a:lumMod val="40000"/>
                    <a:lumOff val="60000"/>
                  </a:schemeClr>
                </a:solidFill>
                <a:latin typeface="Times New Roman" panose="02020603050405020304" charset="0"/>
                <a:cs typeface="Times New Roman" panose="02020603050405020304" charset="0"/>
              </a:rPr>
              <a:t>) and t</a:t>
            </a:r>
            <a:r>
              <a:rPr lang="en-IN" altLang="en-US" sz="2000" dirty="0" err="1">
                <a:solidFill>
                  <a:schemeClr val="accent6">
                    <a:lumMod val="40000"/>
                    <a:lumOff val="60000"/>
                  </a:schemeClr>
                </a:solidFill>
                <a:latin typeface="Times New Roman" panose="02020603050405020304" charset="0"/>
                <a:cs typeface="Times New Roman" panose="02020603050405020304" charset="0"/>
              </a:rPr>
              <a:t>hree</a:t>
            </a:r>
            <a:r>
              <a:rPr lang="en-US" sz="2000" dirty="0">
                <a:solidFill>
                  <a:schemeClr val="accent6">
                    <a:lumMod val="40000"/>
                    <a:lumOff val="60000"/>
                  </a:schemeClr>
                </a:solidFill>
                <a:latin typeface="Times New Roman" panose="02020603050405020304" charset="0"/>
                <a:cs typeface="Times New Roman" panose="02020603050405020304" charset="0"/>
              </a:rPr>
              <a:t> months (R</a:t>
            </a:r>
            <a:r>
              <a:rPr lang="en-IN" altLang="en-US" sz="2000" dirty="0">
                <a:solidFill>
                  <a:schemeClr val="accent6">
                    <a:lumMod val="40000"/>
                    <a:lumOff val="60000"/>
                  </a:schemeClr>
                </a:solidFill>
                <a:latin typeface="Times New Roman" panose="02020603050405020304" charset="0"/>
                <a:cs typeface="Times New Roman" panose="02020603050405020304" charset="0"/>
              </a:rPr>
              <a:t>3</a:t>
            </a:r>
            <a:r>
              <a:rPr lang="en-US" sz="2000" dirty="0">
                <a:solidFill>
                  <a:schemeClr val="accent6">
                    <a:lumMod val="40000"/>
                    <a:lumOff val="60000"/>
                  </a:schemeClr>
                </a:solidFill>
                <a:latin typeface="Times New Roman" panose="02020603050405020304" charset="0"/>
                <a:cs typeface="Times New Roman" panose="02020603050405020304" charset="0"/>
              </a:rPr>
              <a:t>), </a:t>
            </a:r>
          </a:p>
          <a:p>
            <a:r>
              <a:rPr lang="en-US" sz="2000" dirty="0">
                <a:solidFill>
                  <a:schemeClr val="accent6">
                    <a:lumMod val="40000"/>
                    <a:lumOff val="60000"/>
                  </a:schemeClr>
                </a:solidFill>
                <a:latin typeface="Times New Roman" panose="02020603050405020304" charset="0"/>
                <a:cs typeface="Times New Roman" panose="02020603050405020304" charset="0"/>
              </a:rPr>
              <a:t>Days to maturity of unknown rate (t</a:t>
            </a:r>
            <a:r>
              <a:rPr lang="en-IN" altLang="en-US" sz="2000" dirty="0">
                <a:solidFill>
                  <a:schemeClr val="accent6">
                    <a:lumMod val="40000"/>
                    <a:lumOff val="60000"/>
                  </a:schemeClr>
                </a:solidFill>
                <a:latin typeface="Times New Roman" panose="02020603050405020304" charset="0"/>
                <a:cs typeface="Times New Roman" panose="02020603050405020304" charset="0"/>
              </a:rPr>
              <a:t>n</a:t>
            </a:r>
            <a:r>
              <a:rPr lang="en-US" sz="2000" dirty="0">
                <a:solidFill>
                  <a:schemeClr val="accent6">
                    <a:lumMod val="40000"/>
                    <a:lumOff val="60000"/>
                  </a:schemeClr>
                </a:solidFill>
                <a:latin typeface="Times New Roman" panose="02020603050405020304" charset="0"/>
                <a:cs typeface="Times New Roman" panose="02020603050405020304" charset="0"/>
              </a:rPr>
              <a:t>): 4</a:t>
            </a:r>
            <a:r>
              <a:rPr lang="en-IN" altLang="en-US" sz="2000" dirty="0">
                <a:solidFill>
                  <a:schemeClr val="accent6">
                    <a:lumMod val="40000"/>
                    <a:lumOff val="60000"/>
                  </a:schemeClr>
                </a:solidFill>
                <a:latin typeface="Times New Roman" panose="02020603050405020304" charset="0"/>
                <a:cs typeface="Times New Roman" panose="02020603050405020304" charset="0"/>
              </a:rPr>
              <a:t>2</a:t>
            </a:r>
            <a:endParaRPr lang="en-US" sz="2000" dirty="0">
              <a:solidFill>
                <a:schemeClr val="accent6">
                  <a:lumMod val="40000"/>
                  <a:lumOff val="60000"/>
                </a:schemeClr>
              </a:solidFill>
              <a:latin typeface="Times New Roman" panose="02020603050405020304" charset="0"/>
              <a:cs typeface="Times New Roman" panose="02020603050405020304" charset="0"/>
            </a:endParaRPr>
          </a:p>
          <a:p>
            <a:r>
              <a:rPr lang="en-US" sz="2000" dirty="0">
                <a:solidFill>
                  <a:schemeClr val="accent6">
                    <a:lumMod val="40000"/>
                    <a:lumOff val="60000"/>
                  </a:schemeClr>
                </a:solidFill>
                <a:latin typeface="Times New Roman" panose="02020603050405020304" charset="0"/>
                <a:cs typeface="Times New Roman" panose="02020603050405020304" charset="0"/>
              </a:rPr>
              <a:t>Today’s 1-month </a:t>
            </a:r>
            <a:r>
              <a:rPr lang="en-IN" altLang="en-US" sz="2000" dirty="0">
                <a:solidFill>
                  <a:schemeClr val="accent6">
                    <a:lumMod val="40000"/>
                    <a:lumOff val="60000"/>
                  </a:schemeClr>
                </a:solidFill>
                <a:latin typeface="Times New Roman" panose="02020603050405020304" charset="0"/>
                <a:cs typeface="Times New Roman" panose="02020603050405020304" charset="0"/>
              </a:rPr>
              <a:t>SOFR</a:t>
            </a:r>
            <a:r>
              <a:rPr lang="en-US" sz="2000" dirty="0">
                <a:solidFill>
                  <a:schemeClr val="accent6">
                    <a:lumMod val="40000"/>
                    <a:lumOff val="60000"/>
                  </a:schemeClr>
                </a:solidFill>
                <a:latin typeface="Times New Roman" panose="02020603050405020304" charset="0"/>
                <a:cs typeface="Times New Roman" panose="02020603050405020304" charset="0"/>
              </a:rPr>
              <a:t> (R</a:t>
            </a:r>
            <a:r>
              <a:rPr lang="en-IN" altLang="en-US" sz="2000" dirty="0">
                <a:solidFill>
                  <a:schemeClr val="accent6">
                    <a:lumMod val="40000"/>
                    <a:lumOff val="60000"/>
                  </a:schemeClr>
                </a:solidFill>
                <a:latin typeface="Times New Roman" panose="02020603050405020304" charset="0"/>
                <a:cs typeface="Times New Roman" panose="02020603050405020304" charset="0"/>
              </a:rPr>
              <a:t>1</a:t>
            </a:r>
            <a:r>
              <a:rPr lang="en-US" sz="2000" dirty="0">
                <a:solidFill>
                  <a:schemeClr val="accent6">
                    <a:lumMod val="40000"/>
                    <a:lumOff val="60000"/>
                  </a:schemeClr>
                </a:solidFill>
                <a:latin typeface="Times New Roman" panose="02020603050405020304" charset="0"/>
                <a:cs typeface="Times New Roman" panose="02020603050405020304" charset="0"/>
              </a:rPr>
              <a:t>): </a:t>
            </a:r>
            <a:r>
              <a:rPr lang="en-IN" altLang="en-US" sz="2000" dirty="0">
                <a:solidFill>
                  <a:schemeClr val="accent6">
                    <a:lumMod val="40000"/>
                    <a:lumOff val="60000"/>
                  </a:schemeClr>
                </a:solidFill>
                <a:latin typeface="Times New Roman" panose="02020603050405020304" charset="0"/>
                <a:cs typeface="Times New Roman" panose="02020603050405020304" charset="0"/>
              </a:rPr>
              <a:t>0.63549</a:t>
            </a:r>
            <a:r>
              <a:rPr lang="en-US" sz="2000" dirty="0">
                <a:solidFill>
                  <a:schemeClr val="accent6">
                    <a:lumMod val="40000"/>
                    <a:lumOff val="60000"/>
                  </a:schemeClr>
                </a:solidFill>
                <a:latin typeface="Times New Roman" panose="02020603050405020304" charset="0"/>
                <a:cs typeface="Times New Roman" panose="02020603050405020304" charset="0"/>
              </a:rPr>
              <a:t>%</a:t>
            </a:r>
          </a:p>
          <a:p>
            <a:r>
              <a:rPr lang="en-US" sz="2000" dirty="0">
                <a:solidFill>
                  <a:schemeClr val="accent6">
                    <a:lumMod val="40000"/>
                    <a:lumOff val="60000"/>
                  </a:schemeClr>
                </a:solidFill>
                <a:latin typeface="Times New Roman" panose="02020603050405020304" charset="0"/>
                <a:cs typeface="Times New Roman" panose="02020603050405020304" charset="0"/>
              </a:rPr>
              <a:t>Maturity date of R</a:t>
            </a:r>
            <a:r>
              <a:rPr lang="en-IN" altLang="en-US" sz="2000" dirty="0">
                <a:solidFill>
                  <a:schemeClr val="accent6">
                    <a:lumMod val="40000"/>
                    <a:lumOff val="60000"/>
                  </a:schemeClr>
                </a:solidFill>
                <a:latin typeface="Times New Roman" panose="02020603050405020304" charset="0"/>
                <a:cs typeface="Times New Roman" panose="02020603050405020304" charset="0"/>
              </a:rPr>
              <a:t>1</a:t>
            </a:r>
            <a:r>
              <a:rPr lang="en-US" sz="2000" dirty="0">
                <a:solidFill>
                  <a:schemeClr val="accent6">
                    <a:lumMod val="40000"/>
                    <a:lumOff val="60000"/>
                  </a:schemeClr>
                </a:solidFill>
                <a:latin typeface="Times New Roman" panose="02020603050405020304" charset="0"/>
                <a:cs typeface="Times New Roman" panose="02020603050405020304" charset="0"/>
              </a:rPr>
              <a:t>: J</a:t>
            </a:r>
            <a:r>
              <a:rPr lang="en-IN" altLang="en-US" sz="2000" dirty="0">
                <a:solidFill>
                  <a:schemeClr val="accent6">
                    <a:lumMod val="40000"/>
                    <a:lumOff val="60000"/>
                  </a:schemeClr>
                </a:solidFill>
                <a:latin typeface="Times New Roman" panose="02020603050405020304" charset="0"/>
                <a:cs typeface="Times New Roman" panose="02020603050405020304" charset="0"/>
              </a:rPr>
              <a:t>une 24th, 2022</a:t>
            </a:r>
            <a:endParaRPr lang="en-US" sz="2000" dirty="0">
              <a:solidFill>
                <a:schemeClr val="accent6">
                  <a:lumMod val="40000"/>
                  <a:lumOff val="60000"/>
                </a:schemeClr>
              </a:solidFill>
              <a:latin typeface="Times New Roman" panose="02020603050405020304" charset="0"/>
              <a:cs typeface="Times New Roman" panose="02020603050405020304" charset="0"/>
            </a:endParaRPr>
          </a:p>
          <a:p>
            <a:r>
              <a:rPr lang="en-US" sz="2000" dirty="0">
                <a:solidFill>
                  <a:schemeClr val="accent6">
                    <a:lumMod val="40000"/>
                    <a:lumOff val="60000"/>
                  </a:schemeClr>
                </a:solidFill>
                <a:latin typeface="Times New Roman" panose="02020603050405020304" charset="0"/>
                <a:cs typeface="Times New Roman" panose="02020603050405020304" charset="0"/>
              </a:rPr>
              <a:t>Days to maturity of </a:t>
            </a:r>
            <a:r>
              <a:rPr lang="en-IN" altLang="en-US" sz="2000" dirty="0">
                <a:solidFill>
                  <a:schemeClr val="accent6">
                    <a:lumMod val="40000"/>
                    <a:lumOff val="60000"/>
                  </a:schemeClr>
                </a:solidFill>
                <a:latin typeface="Times New Roman" panose="02020603050405020304" charset="0"/>
                <a:cs typeface="Times New Roman" panose="02020603050405020304" charset="0"/>
              </a:rPr>
              <a:t> R1</a:t>
            </a:r>
            <a:r>
              <a:rPr lang="en-US" sz="2000" dirty="0">
                <a:solidFill>
                  <a:schemeClr val="accent6">
                    <a:lumMod val="40000"/>
                    <a:lumOff val="60000"/>
                  </a:schemeClr>
                </a:solidFill>
                <a:latin typeface="Times New Roman" panose="02020603050405020304" charset="0"/>
                <a:cs typeface="Times New Roman" panose="02020603050405020304" charset="0"/>
              </a:rPr>
              <a:t> (t</a:t>
            </a:r>
            <a:r>
              <a:rPr lang="en-IN" altLang="en-US" sz="2000" dirty="0">
                <a:solidFill>
                  <a:schemeClr val="accent6">
                    <a:lumMod val="40000"/>
                    <a:lumOff val="60000"/>
                  </a:schemeClr>
                </a:solidFill>
                <a:latin typeface="Times New Roman" panose="02020603050405020304" charset="0"/>
                <a:cs typeface="Times New Roman" panose="02020603050405020304" charset="0"/>
              </a:rPr>
              <a:t>1</a:t>
            </a:r>
            <a:r>
              <a:rPr lang="en-US" sz="2000" dirty="0">
                <a:solidFill>
                  <a:schemeClr val="accent6">
                    <a:lumMod val="40000"/>
                    <a:lumOff val="60000"/>
                  </a:schemeClr>
                </a:solidFill>
                <a:latin typeface="Times New Roman" panose="02020603050405020304" charset="0"/>
                <a:cs typeface="Times New Roman" panose="02020603050405020304" charset="0"/>
              </a:rPr>
              <a:t>): </a:t>
            </a:r>
            <a:r>
              <a:rPr lang="en-IN" altLang="en-US" sz="2000" dirty="0">
                <a:solidFill>
                  <a:schemeClr val="accent6">
                    <a:lumMod val="40000"/>
                    <a:lumOff val="60000"/>
                  </a:schemeClr>
                </a:solidFill>
                <a:latin typeface="Times New Roman" panose="02020603050405020304" charset="0"/>
                <a:cs typeface="Times New Roman" panose="02020603050405020304" charset="0"/>
              </a:rPr>
              <a:t>28</a:t>
            </a:r>
            <a:endParaRPr lang="en-US" sz="2000" dirty="0">
              <a:solidFill>
                <a:schemeClr val="accent6">
                  <a:lumMod val="40000"/>
                  <a:lumOff val="60000"/>
                </a:schemeClr>
              </a:solidFill>
              <a:latin typeface="Times New Roman" panose="02020603050405020304" charset="0"/>
              <a:cs typeface="Times New Roman" panose="02020603050405020304" charset="0"/>
            </a:endParaRPr>
          </a:p>
          <a:p>
            <a:r>
              <a:rPr lang="en-US" sz="2000" dirty="0">
                <a:solidFill>
                  <a:schemeClr val="accent6">
                    <a:lumMod val="40000"/>
                    <a:lumOff val="60000"/>
                  </a:schemeClr>
                </a:solidFill>
                <a:latin typeface="Times New Roman" panose="02020603050405020304" charset="0"/>
                <a:cs typeface="Times New Roman" panose="02020603050405020304" charset="0"/>
              </a:rPr>
              <a:t>Today’s </a:t>
            </a:r>
            <a:r>
              <a:rPr lang="en-IN" altLang="en-US" sz="2000" dirty="0">
                <a:solidFill>
                  <a:schemeClr val="accent6">
                    <a:lumMod val="40000"/>
                    <a:lumOff val="60000"/>
                  </a:schemeClr>
                </a:solidFill>
                <a:latin typeface="Times New Roman" panose="02020603050405020304" charset="0"/>
                <a:cs typeface="Times New Roman" panose="02020603050405020304" charset="0"/>
              </a:rPr>
              <a:t>3</a:t>
            </a:r>
            <a:r>
              <a:rPr lang="en-US" sz="2000" dirty="0">
                <a:solidFill>
                  <a:schemeClr val="accent6">
                    <a:lumMod val="40000"/>
                    <a:lumOff val="60000"/>
                  </a:schemeClr>
                </a:solidFill>
                <a:latin typeface="Times New Roman" panose="02020603050405020304" charset="0"/>
                <a:cs typeface="Times New Roman" panose="02020603050405020304" charset="0"/>
              </a:rPr>
              <a:t>-month </a:t>
            </a:r>
            <a:r>
              <a:rPr lang="en-IN" altLang="en-US" sz="2000" dirty="0">
                <a:solidFill>
                  <a:schemeClr val="accent6">
                    <a:lumMod val="40000"/>
                    <a:lumOff val="60000"/>
                  </a:schemeClr>
                </a:solidFill>
                <a:latin typeface="Times New Roman" panose="02020603050405020304" charset="0"/>
                <a:cs typeface="Times New Roman" panose="02020603050405020304" charset="0"/>
              </a:rPr>
              <a:t>SOFR</a:t>
            </a:r>
            <a:r>
              <a:rPr lang="en-US" sz="2000" dirty="0">
                <a:solidFill>
                  <a:schemeClr val="accent6">
                    <a:lumMod val="40000"/>
                    <a:lumOff val="60000"/>
                  </a:schemeClr>
                </a:solidFill>
                <a:latin typeface="Times New Roman" panose="02020603050405020304" charset="0"/>
                <a:cs typeface="Times New Roman" panose="02020603050405020304" charset="0"/>
              </a:rPr>
              <a:t> (R</a:t>
            </a:r>
            <a:r>
              <a:rPr lang="en-IN" altLang="en-US" sz="2000" dirty="0">
                <a:solidFill>
                  <a:schemeClr val="accent6">
                    <a:lumMod val="40000"/>
                    <a:lumOff val="60000"/>
                  </a:schemeClr>
                </a:solidFill>
                <a:latin typeface="Times New Roman" panose="02020603050405020304" charset="0"/>
                <a:cs typeface="Times New Roman" panose="02020603050405020304" charset="0"/>
              </a:rPr>
              <a:t>3</a:t>
            </a:r>
            <a:r>
              <a:rPr lang="en-US" sz="2000" dirty="0">
                <a:solidFill>
                  <a:schemeClr val="accent6">
                    <a:lumMod val="40000"/>
                    <a:lumOff val="60000"/>
                  </a:schemeClr>
                </a:solidFill>
                <a:latin typeface="Times New Roman" panose="02020603050405020304" charset="0"/>
                <a:cs typeface="Times New Roman" panose="02020603050405020304" charset="0"/>
              </a:rPr>
              <a:t>): </a:t>
            </a:r>
            <a:r>
              <a:rPr lang="en-IN" altLang="en-US" sz="2000" dirty="0">
                <a:solidFill>
                  <a:schemeClr val="accent6">
                    <a:lumMod val="40000"/>
                    <a:lumOff val="60000"/>
                  </a:schemeClr>
                </a:solidFill>
                <a:latin typeface="Times New Roman" panose="02020603050405020304" charset="0"/>
                <a:cs typeface="Times New Roman" panose="02020603050405020304" charset="0"/>
              </a:rPr>
              <a:t>0.35070</a:t>
            </a:r>
            <a:r>
              <a:rPr lang="en-US" sz="2000" dirty="0">
                <a:solidFill>
                  <a:schemeClr val="accent6">
                    <a:lumMod val="40000"/>
                    <a:lumOff val="60000"/>
                  </a:schemeClr>
                </a:solidFill>
                <a:latin typeface="Times New Roman" panose="02020603050405020304" charset="0"/>
                <a:cs typeface="Times New Roman" panose="02020603050405020304" charset="0"/>
              </a:rPr>
              <a:t>%</a:t>
            </a:r>
          </a:p>
          <a:p>
            <a:r>
              <a:rPr lang="en-US" sz="2000" dirty="0">
                <a:solidFill>
                  <a:schemeClr val="accent6">
                    <a:lumMod val="40000"/>
                    <a:lumOff val="60000"/>
                  </a:schemeClr>
                </a:solidFill>
                <a:latin typeface="Times New Roman" panose="02020603050405020304" charset="0"/>
                <a:cs typeface="Times New Roman" panose="02020603050405020304" charset="0"/>
              </a:rPr>
              <a:t>Maturity date of R</a:t>
            </a:r>
            <a:r>
              <a:rPr lang="en-IN" altLang="en-US" sz="2000" dirty="0">
                <a:solidFill>
                  <a:schemeClr val="accent6">
                    <a:lumMod val="40000"/>
                    <a:lumOff val="60000"/>
                  </a:schemeClr>
                </a:solidFill>
                <a:latin typeface="Times New Roman" panose="02020603050405020304" charset="0"/>
                <a:cs typeface="Times New Roman" panose="02020603050405020304" charset="0"/>
              </a:rPr>
              <a:t>3</a:t>
            </a:r>
            <a:r>
              <a:rPr lang="en-US" sz="2000" dirty="0">
                <a:solidFill>
                  <a:schemeClr val="accent6">
                    <a:lumMod val="40000"/>
                    <a:lumOff val="60000"/>
                  </a:schemeClr>
                </a:solidFill>
                <a:latin typeface="Times New Roman" panose="02020603050405020304" charset="0"/>
                <a:cs typeface="Times New Roman" panose="02020603050405020304" charset="0"/>
              </a:rPr>
              <a:t>: </a:t>
            </a:r>
            <a:r>
              <a:rPr lang="en-IN" altLang="en-US" sz="2000" dirty="0">
                <a:solidFill>
                  <a:schemeClr val="accent6">
                    <a:lumMod val="40000"/>
                    <a:lumOff val="60000"/>
                  </a:schemeClr>
                </a:solidFill>
                <a:latin typeface="Times New Roman" panose="02020603050405020304" charset="0"/>
                <a:cs typeface="Times New Roman" panose="02020603050405020304" charset="0"/>
              </a:rPr>
              <a:t>August 19th, 2022</a:t>
            </a:r>
            <a:endParaRPr lang="en-US" sz="2000" dirty="0">
              <a:solidFill>
                <a:schemeClr val="accent6">
                  <a:lumMod val="40000"/>
                  <a:lumOff val="60000"/>
                </a:schemeClr>
              </a:solidFill>
              <a:latin typeface="Times New Roman" panose="02020603050405020304" charset="0"/>
              <a:cs typeface="Times New Roman" panose="02020603050405020304" charset="0"/>
            </a:endParaRPr>
          </a:p>
          <a:p>
            <a:r>
              <a:rPr lang="en-US" sz="2000" dirty="0">
                <a:solidFill>
                  <a:schemeClr val="accent6">
                    <a:lumMod val="40000"/>
                    <a:lumOff val="60000"/>
                  </a:schemeClr>
                </a:solidFill>
                <a:latin typeface="Times New Roman" panose="02020603050405020304" charset="0"/>
                <a:cs typeface="Times New Roman" panose="02020603050405020304" charset="0"/>
              </a:rPr>
              <a:t>Days to maturity of </a:t>
            </a:r>
            <a:r>
              <a:rPr lang="en-IN" altLang="en-US" sz="2000" dirty="0">
                <a:solidFill>
                  <a:schemeClr val="accent6">
                    <a:lumMod val="40000"/>
                    <a:lumOff val="60000"/>
                  </a:schemeClr>
                </a:solidFill>
                <a:latin typeface="Times New Roman" panose="02020603050405020304" charset="0"/>
                <a:cs typeface="Times New Roman" panose="02020603050405020304" charset="0"/>
              </a:rPr>
              <a:t> R3</a:t>
            </a:r>
            <a:r>
              <a:rPr lang="en-US" sz="2000" dirty="0">
                <a:solidFill>
                  <a:schemeClr val="accent6">
                    <a:lumMod val="40000"/>
                    <a:lumOff val="60000"/>
                  </a:schemeClr>
                </a:solidFill>
                <a:latin typeface="Times New Roman" panose="02020603050405020304" charset="0"/>
                <a:cs typeface="Times New Roman" panose="02020603050405020304" charset="0"/>
              </a:rPr>
              <a:t> (t</a:t>
            </a:r>
            <a:r>
              <a:rPr lang="en-IN" altLang="en-US" sz="2000" dirty="0">
                <a:solidFill>
                  <a:schemeClr val="accent6">
                    <a:lumMod val="40000"/>
                    <a:lumOff val="60000"/>
                  </a:schemeClr>
                </a:solidFill>
                <a:latin typeface="Times New Roman" panose="02020603050405020304" charset="0"/>
                <a:cs typeface="Times New Roman" panose="02020603050405020304" charset="0"/>
              </a:rPr>
              <a:t>3</a:t>
            </a:r>
            <a:r>
              <a:rPr lang="en-US" sz="2000" dirty="0">
                <a:solidFill>
                  <a:schemeClr val="accent6">
                    <a:lumMod val="40000"/>
                    <a:lumOff val="60000"/>
                  </a:schemeClr>
                </a:solidFill>
                <a:latin typeface="Times New Roman" panose="02020603050405020304" charset="0"/>
                <a:cs typeface="Times New Roman" panose="02020603050405020304" charset="0"/>
              </a:rPr>
              <a:t>): </a:t>
            </a:r>
            <a:r>
              <a:rPr lang="en-IN" altLang="en-US" sz="2000" dirty="0">
                <a:solidFill>
                  <a:schemeClr val="accent6">
                    <a:lumMod val="40000"/>
                    <a:lumOff val="60000"/>
                  </a:schemeClr>
                </a:solidFill>
                <a:latin typeface="Times New Roman" panose="02020603050405020304" charset="0"/>
                <a:cs typeface="Times New Roman" panose="02020603050405020304" charset="0"/>
              </a:rPr>
              <a:t>8</a:t>
            </a:r>
            <a:r>
              <a:rPr lang="en-US" sz="2000" dirty="0">
                <a:solidFill>
                  <a:schemeClr val="accent6">
                    <a:lumMod val="40000"/>
                    <a:lumOff val="60000"/>
                  </a:schemeClr>
                </a:solidFill>
                <a:latin typeface="Times New Roman" panose="02020603050405020304" charset="0"/>
                <a:cs typeface="Times New Roman" panose="02020603050405020304" charset="0"/>
              </a:rPr>
              <a:t>4</a:t>
            </a:r>
          </a:p>
          <a:p>
            <a:pPr marL="0" indent="0">
              <a:buNone/>
            </a:pPr>
            <a:r>
              <a:rPr lang="en-US" sz="2000" dirty="0">
                <a:solidFill>
                  <a:schemeClr val="accent6">
                    <a:lumMod val="40000"/>
                    <a:lumOff val="60000"/>
                  </a:schemeClr>
                </a:solidFill>
                <a:latin typeface="Times New Roman" panose="02020603050405020304" charset="0"/>
                <a:cs typeface="Times New Roman" panose="02020603050405020304" charset="0"/>
              </a:rPr>
              <a:t>Rn     = ((R1+R3-R1 ) / (t3 – t1)) x (tn-t1)</a:t>
            </a:r>
          </a:p>
          <a:p>
            <a:pPr marL="0" indent="0">
              <a:buNone/>
            </a:pPr>
            <a:r>
              <a:rPr lang="en-US" sz="2000" dirty="0">
                <a:solidFill>
                  <a:schemeClr val="accent6">
                    <a:lumMod val="40000"/>
                    <a:lumOff val="60000"/>
                  </a:schemeClr>
                </a:solidFill>
                <a:latin typeface="Times New Roman" panose="02020603050405020304" charset="0"/>
                <a:cs typeface="Times New Roman" panose="02020603050405020304" charset="0"/>
              </a:rPr>
              <a:t>          = 0.63549% + ((0.35070%- 0.63549%) / (84 – 28)) x (42-28)</a:t>
            </a:r>
          </a:p>
          <a:p>
            <a:pPr marL="0" indent="0">
              <a:buNone/>
            </a:pPr>
            <a:r>
              <a:rPr lang="en-US" sz="2000" dirty="0">
                <a:solidFill>
                  <a:schemeClr val="accent6">
                    <a:lumMod val="40000"/>
                    <a:lumOff val="60000"/>
                  </a:schemeClr>
                </a:solidFill>
                <a:latin typeface="Times New Roman" panose="02020603050405020304" charset="0"/>
                <a:cs typeface="Times New Roman" panose="02020603050405020304" charset="0"/>
              </a:rPr>
              <a:t>          = 0.5642925%</a:t>
            </a:r>
          </a:p>
          <a:p>
            <a:pPr marL="0" indent="0">
              <a:buNone/>
            </a:pPr>
            <a:r>
              <a:rPr lang="en-US" sz="2000" dirty="0">
                <a:solidFill>
                  <a:schemeClr val="accent6">
                    <a:lumMod val="40000"/>
                    <a:lumOff val="60000"/>
                  </a:schemeClr>
                </a:solidFill>
                <a:latin typeface="Times New Roman" panose="02020603050405020304" charset="0"/>
                <a:cs typeface="Times New Roman" panose="02020603050405020304" charset="0"/>
              </a:rPr>
              <a:t>The interpolated rate is 0.5642925%, which lies between the two known rates.</a:t>
            </a:r>
          </a:p>
          <a:p>
            <a:pPr marL="0" indent="0">
              <a:buNone/>
            </a:pPr>
            <a:endParaRPr lang="en-US" sz="2000" dirty="0">
              <a:solidFill>
                <a:schemeClr val="accent6">
                  <a:lumMod val="60000"/>
                  <a:lumOff val="40000"/>
                </a:schemeClr>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366563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F5C50-9563-A8BC-B8EA-12EF8B31D1CD}"/>
              </a:ext>
            </a:extLst>
          </p:cNvPr>
          <p:cNvSpPr txBox="1"/>
          <p:nvPr/>
        </p:nvSpPr>
        <p:spPr>
          <a:xfrm>
            <a:off x="1630710" y="332656"/>
            <a:ext cx="9289032" cy="1608902"/>
          </a:xfrm>
          <a:prstGeom prst="rect">
            <a:avLst/>
          </a:prstGeom>
          <a:noFill/>
        </p:spPr>
        <p:txBody>
          <a:bodyPr wrap="square" rtlCol="0">
            <a:spAutoFit/>
          </a:bodyPr>
          <a:lstStyle/>
          <a:p>
            <a:pPr algn="ctr">
              <a:lnSpc>
                <a:spcPct val="90000"/>
              </a:lnSpc>
              <a:spcBef>
                <a:spcPct val="0"/>
              </a:spcBef>
            </a:pPr>
            <a:r>
              <a:rPr lang="en-IN" sz="5400" b="1" dirty="0">
                <a:ln>
                  <a:solidFill>
                    <a:srgbClr val="FF3300"/>
                  </a:solidFill>
                </a:ln>
                <a:solidFill>
                  <a:srgbClr val="FFC000"/>
                </a:solidFill>
                <a:latin typeface="Lucida Calligraphy" panose="03010101010101010101" pitchFamily="66" charset="0"/>
              </a:rPr>
              <a:t>Internal Rate of Return (IRR)</a:t>
            </a:r>
          </a:p>
        </p:txBody>
      </p:sp>
      <p:sp>
        <p:nvSpPr>
          <p:cNvPr id="3" name="TextBox 2">
            <a:extLst>
              <a:ext uri="{FF2B5EF4-FFF2-40B4-BE49-F238E27FC236}">
                <a16:creationId xmlns:a16="http://schemas.microsoft.com/office/drawing/2014/main" id="{30367BD0-9C72-C73D-417E-BAAA7DFA1980}"/>
              </a:ext>
            </a:extLst>
          </p:cNvPr>
          <p:cNvSpPr txBox="1"/>
          <p:nvPr/>
        </p:nvSpPr>
        <p:spPr>
          <a:xfrm>
            <a:off x="478582" y="1902316"/>
            <a:ext cx="11233248"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chemeClr val="accent6">
                    <a:lumMod val="40000"/>
                    <a:lumOff val="60000"/>
                  </a:schemeClr>
                </a:solidFill>
                <a:latin typeface="Times New Roman" panose="02020603050405020304" charset="0"/>
                <a:cs typeface="Times New Roman" panose="02020603050405020304" charset="0"/>
              </a:rPr>
              <a:t>Internal rate of return (IRR) is one of the capital budgeting techniques. </a:t>
            </a:r>
          </a:p>
          <a:p>
            <a:pPr marL="457200" indent="-457200">
              <a:buFont typeface="Wingdings" panose="05000000000000000000" pitchFamily="2" charset="2"/>
              <a:buChar char="Ø"/>
            </a:pPr>
            <a:r>
              <a:rPr lang="en-US" sz="2800" dirty="0">
                <a:solidFill>
                  <a:schemeClr val="accent6">
                    <a:lumMod val="40000"/>
                    <a:lumOff val="60000"/>
                  </a:schemeClr>
                </a:solidFill>
                <a:latin typeface="Times New Roman" panose="02020603050405020304" charset="0"/>
                <a:cs typeface="Times New Roman" panose="02020603050405020304" charset="0"/>
              </a:rPr>
              <a:t>It is the discount rate at which the net present value of future cash flows becomes zero.</a:t>
            </a:r>
          </a:p>
          <a:p>
            <a:pPr marL="457200" indent="-457200">
              <a:buFont typeface="Wingdings" panose="05000000000000000000" pitchFamily="2" charset="2"/>
              <a:buChar char="Ø"/>
            </a:pPr>
            <a:r>
              <a:rPr lang="en-US" sz="2800" dirty="0">
                <a:solidFill>
                  <a:schemeClr val="accent6">
                    <a:lumMod val="40000"/>
                    <a:lumOff val="60000"/>
                  </a:schemeClr>
                </a:solidFill>
                <a:latin typeface="Times New Roman" panose="02020603050405020304" charset="0"/>
                <a:cs typeface="Times New Roman" panose="02020603050405020304" charset="0"/>
              </a:rPr>
              <a:t>The percentage term of IRR can easily be compared with Weighted Average Cost of Capital (WACC). As the WACC or cost of capital is the base to decide, any rate of return greater than WACC would be acceptable.</a:t>
            </a:r>
          </a:p>
        </p:txBody>
      </p:sp>
      <p:pic>
        <p:nvPicPr>
          <p:cNvPr id="4" name="Picture 3">
            <a:extLst>
              <a:ext uri="{FF2B5EF4-FFF2-40B4-BE49-F238E27FC236}">
                <a16:creationId xmlns:a16="http://schemas.microsoft.com/office/drawing/2014/main" id="{C9544E3D-BB5B-ACD8-0B10-73646ECA02D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52632" b="2638"/>
          <a:stretch/>
        </p:blipFill>
        <p:spPr>
          <a:xfrm>
            <a:off x="7103318" y="4653136"/>
            <a:ext cx="4464496" cy="2016224"/>
          </a:xfrm>
          <a:prstGeom prst="roundRect">
            <a:avLst/>
          </a:prstGeom>
          <a:ln w="38100">
            <a:solidFill>
              <a:srgbClr val="FFC000"/>
            </a:solidFill>
          </a:ln>
        </p:spPr>
      </p:pic>
    </p:spTree>
    <p:extLst>
      <p:ext uri="{BB962C8B-B14F-4D97-AF65-F5344CB8AC3E}">
        <p14:creationId xmlns:p14="http://schemas.microsoft.com/office/powerpoint/2010/main" val="226660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C17109-1D83-F6CB-12BC-04F6F8952744}"/>
              </a:ext>
            </a:extLst>
          </p:cNvPr>
          <p:cNvSpPr txBox="1"/>
          <p:nvPr/>
        </p:nvSpPr>
        <p:spPr>
          <a:xfrm>
            <a:off x="3826954" y="179537"/>
            <a:ext cx="4464496" cy="861005"/>
          </a:xfrm>
          <a:prstGeom prst="rect">
            <a:avLst/>
          </a:prstGeom>
          <a:noFill/>
        </p:spPr>
        <p:txBody>
          <a:bodyPr wrap="square" rtlCol="0">
            <a:spAutoFit/>
          </a:bodyPr>
          <a:lstStyle/>
          <a:p>
            <a:pPr algn="ctr">
              <a:lnSpc>
                <a:spcPct val="90000"/>
              </a:lnSpc>
              <a:spcBef>
                <a:spcPct val="0"/>
              </a:spcBef>
            </a:pPr>
            <a:r>
              <a:rPr lang="en-IN" sz="5400" b="1" dirty="0">
                <a:ln>
                  <a:solidFill>
                    <a:srgbClr val="FF3300"/>
                  </a:solidFill>
                </a:ln>
                <a:solidFill>
                  <a:srgbClr val="FFC000"/>
                </a:solidFill>
                <a:latin typeface="Lucida Calligraphy" panose="03010101010101010101" pitchFamily="66" charset="0"/>
              </a:rPr>
              <a:t>EXAMPLE</a:t>
            </a:r>
          </a:p>
        </p:txBody>
      </p:sp>
      <p:pic>
        <p:nvPicPr>
          <p:cNvPr id="6" name="Picture 5">
            <a:extLst>
              <a:ext uri="{FF2B5EF4-FFF2-40B4-BE49-F238E27FC236}">
                <a16:creationId xmlns:a16="http://schemas.microsoft.com/office/drawing/2014/main" id="{EA17C73C-D6A0-F89B-FA97-F8C7166F6031}"/>
              </a:ext>
            </a:extLst>
          </p:cNvPr>
          <p:cNvPicPr>
            <a:picLocks noChangeAspect="1"/>
          </p:cNvPicPr>
          <p:nvPr/>
        </p:nvPicPr>
        <p:blipFill rotWithShape="1">
          <a:blip r:embed="rId2"/>
          <a:srcRect l="1772" t="5251" r="6237" b="8693"/>
          <a:stretch/>
        </p:blipFill>
        <p:spPr>
          <a:xfrm>
            <a:off x="1486694" y="1040542"/>
            <a:ext cx="9145016" cy="2676490"/>
          </a:xfrm>
          <a:prstGeom prst="rect">
            <a:avLst/>
          </a:prstGeom>
        </p:spPr>
      </p:pic>
      <p:sp>
        <p:nvSpPr>
          <p:cNvPr id="8" name="TextBox 7">
            <a:extLst>
              <a:ext uri="{FF2B5EF4-FFF2-40B4-BE49-F238E27FC236}">
                <a16:creationId xmlns:a16="http://schemas.microsoft.com/office/drawing/2014/main" id="{43DF23FB-271F-0241-1BA4-BD9119A01F36}"/>
              </a:ext>
            </a:extLst>
          </p:cNvPr>
          <p:cNvSpPr txBox="1"/>
          <p:nvPr/>
        </p:nvSpPr>
        <p:spPr>
          <a:xfrm>
            <a:off x="514586" y="3861048"/>
            <a:ext cx="11161240" cy="2246769"/>
          </a:xfrm>
          <a:prstGeom prst="rect">
            <a:avLst/>
          </a:prstGeom>
          <a:noFill/>
        </p:spPr>
        <p:txBody>
          <a:bodyPr wrap="square">
            <a:spAutoFit/>
          </a:bodyPr>
          <a:lstStyle/>
          <a:p>
            <a:r>
              <a:rPr lang="en-US" sz="2800" dirty="0">
                <a:solidFill>
                  <a:schemeClr val="accent6">
                    <a:lumMod val="40000"/>
                    <a:lumOff val="60000"/>
                  </a:schemeClr>
                </a:solidFill>
                <a:latin typeface="Times New Roman" panose="02020603050405020304" charset="0"/>
                <a:cs typeface="Times New Roman" panose="02020603050405020304" charset="0"/>
              </a:rPr>
              <a:t>From the present value table above, we can calculate the IRR by using the above IRR formula as below:</a:t>
            </a:r>
          </a:p>
          <a:p>
            <a:r>
              <a:rPr lang="en-US" sz="2800" dirty="0">
                <a:solidFill>
                  <a:schemeClr val="accent6">
                    <a:lumMod val="40000"/>
                    <a:lumOff val="60000"/>
                  </a:schemeClr>
                </a:solidFill>
                <a:latin typeface="Times New Roman" panose="02020603050405020304" charset="0"/>
                <a:cs typeface="Times New Roman" panose="02020603050405020304" charset="0"/>
              </a:rPr>
              <a:t>IRR = 10% + [13,710 / (13,710 – ( – 37,080)] × (20%-10%)</a:t>
            </a:r>
          </a:p>
          <a:p>
            <a:r>
              <a:rPr lang="en-US" sz="2800" dirty="0">
                <a:solidFill>
                  <a:schemeClr val="accent6">
                    <a:lumMod val="40000"/>
                    <a:lumOff val="60000"/>
                  </a:schemeClr>
                </a:solidFill>
                <a:latin typeface="Times New Roman" panose="02020603050405020304" charset="0"/>
                <a:cs typeface="Times New Roman" panose="02020603050405020304" charset="0"/>
              </a:rPr>
              <a:t>IRR = 10% + [13,710 / 50,790] × 10%</a:t>
            </a:r>
          </a:p>
          <a:p>
            <a:r>
              <a:rPr lang="en-IN" sz="2800" dirty="0">
                <a:solidFill>
                  <a:schemeClr val="accent6">
                    <a:lumMod val="40000"/>
                    <a:lumOff val="60000"/>
                  </a:schemeClr>
                </a:solidFill>
                <a:latin typeface="Times New Roman" panose="02020603050405020304" charset="0"/>
                <a:cs typeface="Times New Roman" panose="02020603050405020304" charset="0"/>
              </a:rPr>
              <a:t>Hence, IRR = 12.70 %</a:t>
            </a:r>
          </a:p>
        </p:txBody>
      </p:sp>
    </p:spTree>
    <p:extLst>
      <p:ext uri="{BB962C8B-B14F-4D97-AF65-F5344CB8AC3E}">
        <p14:creationId xmlns:p14="http://schemas.microsoft.com/office/powerpoint/2010/main" val="32051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3CA9A2-1BED-265A-F266-15E8284E6309}"/>
              </a:ext>
            </a:extLst>
          </p:cNvPr>
          <p:cNvSpPr txBox="1"/>
          <p:nvPr/>
        </p:nvSpPr>
        <p:spPr>
          <a:xfrm>
            <a:off x="-2510675" y="692696"/>
            <a:ext cx="17211763" cy="1747401"/>
          </a:xfrm>
          <a:prstGeom prst="rect">
            <a:avLst/>
          </a:prstGeom>
          <a:noFill/>
        </p:spPr>
        <p:txBody>
          <a:bodyPr wrap="square" rtlCol="0">
            <a:spAutoFit/>
          </a:bodyPr>
          <a:lstStyle>
            <a:defPPr>
              <a:defRPr lang="zh-CN"/>
            </a:defPPr>
            <a:lvl1pPr algn="ctr">
              <a:lnSpc>
                <a:spcPct val="90000"/>
              </a:lnSpc>
              <a:spcBef>
                <a:spcPct val="0"/>
              </a:spcBef>
              <a:defRPr sz="5400" b="1">
                <a:ln>
                  <a:solidFill>
                    <a:srgbClr val="FF3300"/>
                  </a:solidFill>
                </a:ln>
                <a:solidFill>
                  <a:srgbClr val="FFC000"/>
                </a:solidFill>
                <a:latin typeface="Lucida Calligraphy" panose="03010101010101010101" pitchFamily="66" charset="0"/>
              </a:defRPr>
            </a:lvl1pPr>
          </a:lstStyle>
          <a:p>
            <a:r>
              <a:rPr lang="en-IN" sz="3200" dirty="0"/>
              <a:t>Using Multidimensional Linear Interpolation </a:t>
            </a:r>
          </a:p>
          <a:p>
            <a:r>
              <a:rPr lang="en-IN" sz="3200" dirty="0"/>
              <a:t>to find Economic Capital Rates</a:t>
            </a:r>
          </a:p>
          <a:p>
            <a:endParaRPr lang="en-US" dirty="0"/>
          </a:p>
        </p:txBody>
      </p:sp>
      <p:sp>
        <p:nvSpPr>
          <p:cNvPr id="4" name="TextBox 3">
            <a:extLst>
              <a:ext uri="{FF2B5EF4-FFF2-40B4-BE49-F238E27FC236}">
                <a16:creationId xmlns:a16="http://schemas.microsoft.com/office/drawing/2014/main" id="{74771966-32C7-DF1D-FD85-F0A0A8900289}"/>
              </a:ext>
            </a:extLst>
          </p:cNvPr>
          <p:cNvSpPr txBox="1"/>
          <p:nvPr/>
        </p:nvSpPr>
        <p:spPr>
          <a:xfrm>
            <a:off x="262558" y="2132856"/>
            <a:ext cx="11737304" cy="2246769"/>
          </a:xfrm>
          <a:prstGeom prst="rect">
            <a:avLst/>
          </a:prstGeom>
          <a:noFill/>
        </p:spPr>
        <p:txBody>
          <a:bodyPr wrap="square" rtlCol="0">
            <a:spAutoFit/>
          </a:bodyPr>
          <a:lstStyle/>
          <a:p>
            <a:r>
              <a:rPr lang="en-IN" sz="2800" dirty="0">
                <a:solidFill>
                  <a:schemeClr val="accent6">
                    <a:lumMod val="40000"/>
                    <a:lumOff val="60000"/>
                  </a:schemeClr>
                </a:solidFill>
                <a:latin typeface="Times New Roman" panose="02020603050405020304" charset="0"/>
                <a:cs typeface="Times New Roman" panose="02020603050405020304" charset="0"/>
              </a:rPr>
              <a:t>In banking, Economic Capital (EC), is an internal measure of capital required to absorb unexpected losses while remaining solvent at a targeted solvency level. It provides a common basis for comparing risk-adjusted profitability and relative economic value of lines of business and asset classes with varying degrees and sources of risk.</a:t>
            </a:r>
            <a:endParaRPr lang="en-US" sz="2800" dirty="0">
              <a:solidFill>
                <a:schemeClr val="accent6">
                  <a:lumMod val="40000"/>
                  <a:lumOff val="60000"/>
                </a:schemeClr>
              </a:solidFill>
              <a:latin typeface="Times New Roman" panose="02020603050405020304" charset="0"/>
              <a:cs typeface="Times New Roman" panose="02020603050405020304" charset="0"/>
            </a:endParaRPr>
          </a:p>
        </p:txBody>
      </p:sp>
      <p:pic>
        <p:nvPicPr>
          <p:cNvPr id="6" name="Picture 5" descr="Table&#10;&#10;Description automatically generated">
            <a:extLst>
              <a:ext uri="{FF2B5EF4-FFF2-40B4-BE49-F238E27FC236}">
                <a16:creationId xmlns:a16="http://schemas.microsoft.com/office/drawing/2014/main" id="{BED047BC-F67A-8FC6-055F-B3636B3FD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798" y="4392141"/>
            <a:ext cx="6814914" cy="2193642"/>
          </a:xfrm>
          <a:prstGeom prst="rect">
            <a:avLst/>
          </a:prstGeom>
        </p:spPr>
      </p:pic>
    </p:spTree>
    <p:extLst>
      <p:ext uri="{BB962C8B-B14F-4D97-AF65-F5344CB8AC3E}">
        <p14:creationId xmlns:p14="http://schemas.microsoft.com/office/powerpoint/2010/main" val="3354938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2613ee21090bd8c63beb713b25fce9734cc98"/>
  <p:tag name="ISPRING_PRESENTATION_TITLE" val="工作总结汇报模板.pptx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030 Business Plan Template，Freepptbackgrounds.net">
  <a:themeElements>
    <a:clrScheme name="自定义 1449">
      <a:dk1>
        <a:sysClr val="windowText" lastClr="000000"/>
      </a:dk1>
      <a:lt1>
        <a:sysClr val="window" lastClr="FFFFFF"/>
      </a:lt1>
      <a:dk2>
        <a:srgbClr val="2BB1E0"/>
      </a:dk2>
      <a:lt2>
        <a:srgbClr val="2582D3"/>
      </a:lt2>
      <a:accent1>
        <a:srgbClr val="2582D3"/>
      </a:accent1>
      <a:accent2>
        <a:srgbClr val="2BB1E0"/>
      </a:accent2>
      <a:accent3>
        <a:srgbClr val="2582D3"/>
      </a:accent3>
      <a:accent4>
        <a:srgbClr val="2BB1E0"/>
      </a:accent4>
      <a:accent5>
        <a:srgbClr val="2582D3"/>
      </a:accent5>
      <a:accent6>
        <a:srgbClr val="2BB1E0"/>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1075</Words>
  <Application>Microsoft Macintosh PowerPoint</Application>
  <PresentationFormat>Custom</PresentationFormat>
  <Paragraphs>83</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Gabriola</vt:lpstr>
      <vt:lpstr>Lucida Calligraphy</vt:lpstr>
      <vt:lpstr>Times New Roman</vt:lpstr>
      <vt:lpstr>Wingdings</vt:lpstr>
      <vt:lpstr>2030 Business Plan Template，Freepptbackgrounds.net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2030 Business Plan Template</dc:title>
  <dc:subject>Powerpoint Template</dc:subject>
  <dc:creator/>
  <cp:keywords>2030 Business Plan Template</cp:keywords>
  <dc:description>2030 Business Plan Template_x000d_
www.freepptbackgrounds.net</dc:description>
  <cp:lastModifiedBy/>
  <cp:revision>1</cp:revision>
  <dcterms:created xsi:type="dcterms:W3CDTF">2017-04-19T12:24:53Z</dcterms:created>
  <dcterms:modified xsi:type="dcterms:W3CDTF">2022-06-01T11:18:47Z</dcterms:modified>
</cp:coreProperties>
</file>