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2439" r:id="rId7"/>
    <p:sldId id="2434" r:id="rId8"/>
    <p:sldId id="2440" r:id="rId9"/>
    <p:sldId id="2442" r:id="rId10"/>
    <p:sldId id="2445" r:id="rId11"/>
    <p:sldId id="2446" r:id="rId12"/>
    <p:sldId id="258" r:id="rId13"/>
    <p:sldId id="2444" r:id="rId14"/>
    <p:sldId id="2447" r:id="rId15"/>
    <p:sldId id="2438" r:id="rId16"/>
    <p:sldId id="2448" r:id="rId17"/>
    <p:sldId id="2449" r:id="rId18"/>
    <p:sldId id="2450" r:id="rId19"/>
    <p:sldId id="2451" r:id="rId20"/>
    <p:sldId id="2452" r:id="rId21"/>
    <p:sldId id="2453" r:id="rId22"/>
    <p:sldId id="2454" r:id="rId23"/>
    <p:sldId id="24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48" autoAdjust="0"/>
  </p:normalViewPr>
  <p:slideViewPr>
    <p:cSldViewPr snapToGrid="0">
      <p:cViewPr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39625304136253042"/>
          <c:y val="1.287553648068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88162154913117"/>
          <c:y val="0.17427359670169987"/>
          <c:w val="0.73876314730731663"/>
          <c:h val="0.6515700719813457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9026736169781352"/>
          <c:w val="1"/>
          <c:h val="6.071085803115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4799" r="21282"/>
        <a:stretch xmlns:a="http://schemas.openxmlformats.org/drawingml/2006/main"/>
      </cdr:blipFill>
      <cdr:spPr>
        <a:xfrm xmlns:a="http://schemas.openxmlformats.org/drawingml/2006/main">
          <a:off x="0" y="0"/>
          <a:ext cx="5219700" cy="59182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80952" cy="738095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2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7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4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189038"/>
            <a:ext cx="11002962" cy="4987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xmlns="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56B8994-D221-4700-A133-4FCBC9C9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BE36DC-B3F9-4725-94B8-EAD411EC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xmlns="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2" r:id="rId9"/>
    <p:sldLayoutId id="2147483669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71" r:id="rId16"/>
    <p:sldLayoutId id="2147483655" r:id="rId17"/>
    <p:sldLayoutId id="2147483672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of a roof">
            <a:extLst>
              <a:ext uri="{FF2B5EF4-FFF2-40B4-BE49-F238E27FC236}">
                <a16:creationId xmlns:a16="http://schemas.microsoft.com/office/drawing/2014/main" xmlns="" id="{01F590AB-1AF1-489D-B942-2800AE8629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8E487-ADDC-4F1B-A30A-BAABB4998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015" y="0"/>
            <a:ext cx="12263015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ECONOMETRICS MODEL IN BANKING HISTORY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SAHIL SHAH [20]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xmlns="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01DF86-6B00-49D3-9EFB-456055F79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51A06BE-4DC9-42C3-9272-4EF3E833D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42A4A83C-0C6B-4A7C-B582-33988B027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568F216-4DE5-421A-A222-041B654BB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BUILDING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xmlns="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xmlns="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7050026" y="4485342"/>
            <a:ext cx="4423315" cy="17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In the above model we have taken all 6 dependent variables with an absolute correlation of more than 0.6.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These variables give out an adjusted R square of 0.9651.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 we know that money supply is linear in nature therefore we will first remove money supply from the list of dependent variables.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xmlns="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3" y="705646"/>
            <a:ext cx="10177227" cy="31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xmlns="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5 dependent variables [ removed money supply due to linearity]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0.917.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We can see that USD/Euro and Business Confidence Index have a high p value showing that they are insignificant parameter’s. Hence in the next model we will remove these variables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xmlns="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2" y="664029"/>
            <a:ext cx="9595075" cy="33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xmlns="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3 dependent variables .We removed USD/Euro and Business Confidence Index as the dependent variables because they were not significant in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0.9193.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Here We can see that Consumer Confidence Index has a p value greater than 0.0025 showing that it is less significant as a  parameter. Hence in the next model we will remove this variable.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xmlns="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5" y="641246"/>
            <a:ext cx="10236530" cy="32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xmlns="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In the above model we have taken  only 2 dependent variables .We removed Consumer Confidence Index as the dependent variables because it was less significant in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These variables give out an adjusted R square of 0.9139.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Now we can see that both parameters are highly significant in the  linear model.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xmlns="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2" y="705512"/>
            <a:ext cx="10119743" cy="32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097D2725-75F4-45AA-950F-2F67BBF8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</p:spPr>
        <p:txBody>
          <a:bodyPr/>
          <a:lstStyle/>
          <a:p>
            <a:r>
              <a:rPr lang="en-US" dirty="0"/>
              <a:t>Title:</a:t>
            </a:r>
          </a:p>
        </p:txBody>
      </p:sp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xmlns="" id="{A0DC386B-E165-424D-B694-E2C45FFA40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8826A1-4E90-405A-AE28-5500B0A36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6568221" y="4076700"/>
            <a:ext cx="5386926" cy="2131595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83A1B7-34FF-4F2F-A68D-A3D22C77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1F0EB8-D260-4FB6-ACF6-6E86B9A029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834487" y="4223911"/>
            <a:ext cx="5357513" cy="2634089"/>
          </a:xfrm>
          <a:prstGeom prst="rect">
            <a:avLst/>
          </a:prstGeom>
          <a:solidFill>
            <a:srgbClr val="2F33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D4BFC2-69CA-4ED6-89E7-A9ADB571E7A4}"/>
              </a:ext>
            </a:extLst>
          </p:cNvPr>
          <p:cNvSpPr/>
          <p:nvPr/>
        </p:nvSpPr>
        <p:spPr>
          <a:xfrm>
            <a:off x="6834487" y="4470410"/>
            <a:ext cx="4905121" cy="21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reset test failed in the previous model as it give a very low p value showing that the data is not linear.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Hence log transformation was conducted on the model.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new model gives an adjusted R square of 0.9252 with both the variables as significant.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700" dirty="0" smtClean="0">
                <a:solidFill>
                  <a:schemeClr val="bg1"/>
                </a:solidFill>
                <a:latin typeface="+mj-lt"/>
              </a:rPr>
              <a:t>The reset test passed on the log transformed model proving that the data is linear.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D8BBA11-131E-446B-BC9B-D0A09B1A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Rectangle: Single Corner Snipped 8" descr="Footer accent box">
            <a:extLst>
              <a:ext uri="{FF2B5EF4-FFF2-40B4-BE49-F238E27FC236}">
                <a16:creationId xmlns:a16="http://schemas.microsoft.com/office/drawing/2014/main" xmlns="" id="{DF712259-BEF9-4B45-8D68-5F74C49207D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6B3DE3-5308-4ADE-BC26-29765480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724395"/>
            <a:ext cx="533384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xmlns="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01DF86-6B00-49D3-9EFB-456055F79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51A06BE-4DC9-42C3-9272-4EF3E833D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42A4A83C-0C6B-4A7C-B582-33988B027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568F216-4DE5-421A-A222-041B654BB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xmlns="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-136736"/>
            <a:ext cx="11002962" cy="1189038"/>
          </a:xfrm>
        </p:spPr>
        <p:txBody>
          <a:bodyPr/>
          <a:lstStyle/>
          <a:p>
            <a:r>
              <a:rPr lang="en-US" dirty="0" smtClean="0"/>
              <a:t>MODEL TESTING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A6EA72-8286-456D-962A-635BD29FF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7B4C68-C77C-441E-92FB-B16A0472C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xmlns="" id="{0E9A2E70-9C73-45A4-9B0C-E2433CF2A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32316"/>
              </p:ext>
            </p:extLst>
          </p:nvPr>
        </p:nvGraphicFramePr>
        <p:xfrm>
          <a:off x="700752" y="1041993"/>
          <a:ext cx="10263504" cy="4756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srgbClr val="C0F400">
                      <a:alpha val="20000"/>
                    </a:srgbClr>
                  </a:outerShdw>
                </a:effectLst>
                <a:tableStyleId>{5C22544A-7EE6-4342-B048-85BDC9FD1C3A}</a:tableStyleId>
              </a:tblPr>
              <a:tblGrid>
                <a:gridCol w="2565876">
                  <a:extLst>
                    <a:ext uri="{9D8B030D-6E8A-4147-A177-3AD203B41FA5}">
                      <a16:colId xmlns:a16="http://schemas.microsoft.com/office/drawing/2014/main" xmlns="" val="2481577866"/>
                    </a:ext>
                  </a:extLst>
                </a:gridCol>
                <a:gridCol w="2565876">
                  <a:extLst>
                    <a:ext uri="{9D8B030D-6E8A-4147-A177-3AD203B41FA5}">
                      <a16:colId xmlns:a16="http://schemas.microsoft.com/office/drawing/2014/main" xmlns="" val="2836427615"/>
                    </a:ext>
                  </a:extLst>
                </a:gridCol>
                <a:gridCol w="2565876">
                  <a:extLst>
                    <a:ext uri="{9D8B030D-6E8A-4147-A177-3AD203B41FA5}">
                      <a16:colId xmlns:a16="http://schemas.microsoft.com/office/drawing/2014/main" xmlns="" val="310093864"/>
                    </a:ext>
                  </a:extLst>
                </a:gridCol>
                <a:gridCol w="2565876">
                  <a:extLst>
                    <a:ext uri="{9D8B030D-6E8A-4147-A177-3AD203B41FA5}">
                      <a16:colId xmlns:a16="http://schemas.microsoft.com/office/drawing/2014/main" xmlns="" val="2023951014"/>
                    </a:ext>
                  </a:extLst>
                </a:gridCol>
              </a:tblGrid>
              <a:tr h="395491"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CONDITIONS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rgbClr val="2F3342"/>
                          </a:solidFill>
                        </a:rPr>
                        <a:t>TEST NAME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i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P</a:t>
                      </a:r>
                      <a:r>
                        <a:rPr lang="en-IN" sz="2400" b="1" i="0" baseline="0" dirty="0" smtClean="0">
                          <a:solidFill>
                            <a:srgbClr val="2F3342"/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 VALUE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2F3342"/>
                          </a:solidFill>
                        </a:rPr>
                        <a:t>RESULTS[5%]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37" marR="67637" marT="34995" marB="349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420419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Phillips Peron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0.7943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Stationary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246291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Kwiatkowski–Phillips–Schmidt–Shin (KPSS)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607855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ADF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0.5592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Stationary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125802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LINEARITY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Ramsay-Reset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0.5181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255528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MULTICOLLINEARITY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Variance Inflation Factor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0.5181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 multi </a:t>
                      </a:r>
                      <a:r>
                        <a:rPr lang="en-IN" sz="14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collinearity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646690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Jarque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Bera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0.8391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117077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Shapiro </a:t>
                      </a:r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Wilk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70745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Kolmogrov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-Smirnov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1.614e-09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Normality is present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314759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HETROSKEDASTICITY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Breush</a:t>
                      </a:r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Pagan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0.113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Homoscedastic</a:t>
                      </a:r>
                      <a:endParaRPr lang="en-IN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OF ERRORS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Durbin-Watson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is present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  <a:tr h="38862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OF ERRORS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BG Test</a:t>
                      </a:r>
                    </a:p>
                  </a:txBody>
                  <a:tcPr marL="7620" marR="7620" marT="7620" marB="0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0.001055</a:t>
                      </a:r>
                      <a:endParaRPr lang="ru-RU" sz="1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Autocorrelation is present</a:t>
                      </a:r>
                    </a:p>
                  </a:txBody>
                  <a:tcPr marL="64642" marR="64642" marT="34995" marB="34995" anchor="ctr">
                    <a:solidFill>
                      <a:srgbClr val="2F3342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8DF2641-88A5-4690-98BC-859695C8E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xmlns="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963" y="1528899"/>
            <a:ext cx="2738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These graphs show that ACF cuts off after lag 2 and PACF cuts off after lag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 differenced  graphs show that ACF cuts at lag 0 itself and PACF cuts off right from the start therefore differencing of data can be considered.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18" y="562291"/>
            <a:ext cx="3919526" cy="5718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01" y="562291"/>
            <a:ext cx="4207833" cy="5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981453"/>
            <a:ext cx="4226024" cy="5180065"/>
          </a:xfrm>
        </p:spPr>
        <p:txBody>
          <a:bodyPr>
            <a:normAutofit fontScale="92500" lnSpcReduction="10000"/>
          </a:bodyPr>
          <a:lstStyle/>
          <a:p>
            <a:pPr marL="800100" lvl="1" indent="-342900">
              <a:buClr>
                <a:schemeClr val="bg1"/>
              </a:buClr>
              <a:defRPr/>
            </a:pP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residuals </a:t>
            </a:r>
            <a:r>
              <a:rPr lang="en-IN" dirty="0" err="1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vs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fitted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values graph shows that the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relationship between the fitted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values and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residuals is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a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straight line indicating a linear relationship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between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dependent and independent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variables.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endParaRPr lang="en-IN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QQ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plot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shows that the model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residuals have passed the test of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normality.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endParaRPr lang="en-IN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scale-location graph shows  homoscedasticity.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endParaRPr lang="en-IN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The Residuals </a:t>
            </a:r>
            <a:r>
              <a:rPr lang="en-IN" dirty="0" err="1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vs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leverage graph shows that no 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significant residuals </a:t>
            </a:r>
            <a:r>
              <a:rPr lang="en-IN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are present.</a:t>
            </a:r>
            <a:endParaRPr lang="en-IN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800100" lvl="1" indent="-342900">
              <a:buClr>
                <a:schemeClr val="bg1"/>
              </a:buClr>
              <a:defRPr/>
            </a:pPr>
            <a:endParaRPr lang="en-IN" sz="1200" dirty="0" smtClean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:a16="http://schemas.microsoft.com/office/drawing/2014/main" xmlns="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98233933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0853" y="692112"/>
            <a:ext cx="5138057" cy="9793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PROCESS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1065" y="2000586"/>
            <a:ext cx="5668488" cy="33967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DATA CLEANING AND EXPLORATORY DATA ANALAYSIS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CORRELATION ANALYSIS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MODEL BUILDING AND TESTING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/>
              <a:t>FINAL MODEL DEPLOYMENT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4" descr="Two Buildings" title="Two Buildings">
            <a:extLst>
              <a:ext uri="{FF2B5EF4-FFF2-40B4-BE49-F238E27FC236}">
                <a16:creationId xmlns:a16="http://schemas.microsoft.com/office/drawing/2014/main" xmlns="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17BB2B3-BB1E-4588-97D3-522970C829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Rectangle: Single Corner Snipped 9" descr="Footer accent box">
            <a:extLst>
              <a:ext uri="{FF2B5EF4-FFF2-40B4-BE49-F238E27FC236}">
                <a16:creationId xmlns:a16="http://schemas.microsoft.com/office/drawing/2014/main" xmlns="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:a16="http://schemas.microsoft.com/office/drawing/2014/main" xmlns="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C8E487-ADDC-4F1B-A30A-BAABB4998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35508" y="20298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xmlns="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FE3A4F2-29CE-4C57-A172-6A0D63EFD7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884" y="6468303"/>
            <a:ext cx="4114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5" name="Rectangle: Single Corner Snipped 24" descr="Footer accent box">
            <a:extLst>
              <a:ext uri="{FF2B5EF4-FFF2-40B4-BE49-F238E27FC236}">
                <a16:creationId xmlns:a16="http://schemas.microsoft.com/office/drawing/2014/main" xmlns="" id="{ADA66B68-D364-4C11-9AA9-052CEAC914E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xmlns="" id="{7B17F9E2-0E31-4010-80D8-F343F24E6E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xmlns="" id="{00C713CD-79D0-408F-A140-FBAE3C6022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C577CF-CED3-44B1-AC3E-05C2556B4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75940B9-0338-4FFA-9747-10812F028F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4B52C7E-3049-4545-956A-6D8F73F23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46669882-9FD4-41D7-A5A6-A4A2E44A2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99" y="2096159"/>
            <a:ext cx="4351911" cy="2384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CLEANING AND EXPLORATORY DATA ANALYSIS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: Single Corner Snipped 10" descr="Footer accent box">
            <a:extLst>
              <a:ext uri="{FF2B5EF4-FFF2-40B4-BE49-F238E27FC236}">
                <a16:creationId xmlns:a16="http://schemas.microsoft.com/office/drawing/2014/main" xmlns="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xmlns="" id="{8C001EA0-C1FE-4BFF-BAE0-93D031DC21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7249885" cy="685800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DA17D7C-7C63-439C-8B50-C9B0F0F9A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0DB13C1-B4FB-4D33-A199-5BB34983A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2FD79E9-DA87-4AE3-AB4F-454E8B1C7E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7CAE694-E5D7-45D8-80CE-4067B6610E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0919F81-09E4-41AD-9E45-21C8A7FBC2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56A3C9-6740-4558-AB5B-687741A63B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6" y="252563"/>
            <a:ext cx="6834300" cy="2751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5" y="3477508"/>
            <a:ext cx="6834299" cy="3080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51765" y="704322"/>
            <a:ext cx="41979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1st graph plots original data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2nd graph plots the cleaned </a:t>
            </a:r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Data has been cleaned using interpolation for missing data and shifting of decimal points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xmlns="" id="{ED2DC372-F50D-4241-956F-88217652F9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01DF86-6B00-49D3-9EFB-456055F79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51A06BE-4DC9-42C3-9272-4EF3E833D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42A4A83C-0C6B-4A7C-B582-33988B027F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568F216-4DE5-421A-A222-041B654BB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CORRELATION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127455"/>
            <a:ext cx="4351912" cy="2964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34C07A-363B-4948-8546-2503B4583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7" name="Rectangle: Single Corner Snipped 16" descr="Footer accent box">
            <a:extLst>
              <a:ext uri="{FF2B5EF4-FFF2-40B4-BE49-F238E27FC236}">
                <a16:creationId xmlns:a16="http://schemas.microsoft.com/office/drawing/2014/main" xmlns="" id="{D3377F02-85FB-4FAC-AC31-CF6E323FFE3E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9B86A7AA-7991-4038-A5AB-6D5D751095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9491B-46DB-4307-8E1A-E1066E4F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981453"/>
            <a:ext cx="4226024" cy="3857329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bg1"/>
              </a:buClr>
              <a:defRPr/>
            </a:pPr>
            <a:r>
              <a:rPr lang="en-IN" sz="20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</a:t>
            </a:r>
            <a:r>
              <a:rPr lang="en-IN" sz="2000" dirty="0" smtClean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he correlation plot shows that only the following 6 variables qualify the threshold  </a:t>
            </a:r>
            <a:r>
              <a:rPr lang="en-IN" sz="20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of 0.6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 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BBB Corporate Yield (BBB)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Real Estate Index (RE)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Money Supply (MS)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Consumer Confidence Index (CCI)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Business Confidence Index (BCI)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USDEUR Exchange Rate (USDEUR)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Chart 3" descr="Chart">
            <a:extLst>
              <a:ext uri="{FF2B5EF4-FFF2-40B4-BE49-F238E27FC236}">
                <a16:creationId xmlns:a16="http://schemas.microsoft.com/office/drawing/2014/main" xmlns="" id="{0EB6D7F7-49BE-4D95-9DBA-99B2C7BD494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82406252"/>
              </p:ext>
            </p:extLst>
          </p:nvPr>
        </p:nvGraphicFramePr>
        <p:xfrm>
          <a:off x="6400800" y="469900"/>
          <a:ext cx="52197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0D7403-0D24-42D0-9DE5-23601D8FB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84" y="486888"/>
            <a:ext cx="5229110" cy="5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xmlns="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489290"/>
            <a:ext cx="4168239" cy="5916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79" y="499733"/>
            <a:ext cx="4500748" cy="5906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7627" y="1647024"/>
            <a:ext cx="252004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900" dirty="0" smtClean="0">
                <a:solidFill>
                  <a:schemeClr val="bg1"/>
                </a:solidFill>
              </a:rPr>
              <a:t>These graphs show a strong negative correlation between BBB Corporate Yields and Portfolio values and a positive correlation between Commercial Real Estate Prices And Portfolio Values</a:t>
            </a:r>
            <a:endParaRPr lang="en-IN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xmlns="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1908" y="1473088"/>
            <a:ext cx="27045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These graphs show a strong positive correlation between with more volatility between portfolio values and USD/Euro rate and between portfolio values and Consumer Confidence Index.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0" y="343658"/>
            <a:ext cx="4063681" cy="590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63" y="343658"/>
            <a:ext cx="4251284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3542F-D085-445E-BEBE-DEE6D4F79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DF153A6-0E4B-417F-85BB-FD8402B10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</a:t>
            </a:r>
            <a:r>
              <a:rPr lang="en-US" dirty="0" err="1" smtClean="0"/>
              <a:t>dia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/>
              <a:t>sit amet lacinia massa sodales ac. Fusce condimentum egestas nunc a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9C32B2A-F443-47DA-A5C9-E0CCEC6C2F2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YOUR TITLE GOES HERE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3DDF559-AB16-43D3-96DE-5FD6A71C1A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Ut gravida eros erat. </a:t>
            </a:r>
          </a:p>
          <a:p>
            <a:r>
              <a:rPr lang="en-US" dirty="0"/>
              <a:t>Proin a tellus sed risus lobortis sagittis eu quis est. Duis ut aliquam nisi. Suspendisse vehicula mi diam, </a:t>
            </a:r>
          </a:p>
          <a:p>
            <a:r>
              <a:rPr lang="en-US" dirty="0"/>
              <a:t>sit amet lacinia massa sodales ac. Fusce condimentum egestas nunc 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483E2DD-4F96-4CE8-A9FE-FD5DF44C4C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7EF05482-0999-42B8-A27E-59AAA26FB5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itle 14" hidden="1">
            <a:extLst>
              <a:ext uri="{FF2B5EF4-FFF2-40B4-BE49-F238E27FC236}">
                <a16:creationId xmlns:a16="http://schemas.microsoft.com/office/drawing/2014/main" xmlns="" id="{A9B3BD41-12E6-4E88-8CE4-3A496CEA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1908" y="1473088"/>
            <a:ext cx="273891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bg1"/>
                </a:solidFill>
              </a:rPr>
              <a:t>These graphs show that money supply is very linear with very few fluctuations while portfolio values has many fluctuations. Therefore we should build a model without Money Supply as a dependent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bg1"/>
                </a:solidFill>
              </a:rPr>
              <a:t>The graphs also show a strong positive correlation between business confidence index and portfolio values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3" y="499734"/>
            <a:ext cx="4077203" cy="5906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690" y="499734"/>
            <a:ext cx="4101944" cy="5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mlw -v2" id="{02C8D846-7DC8-4EFF-94D8-823DF779E3A7}" vid="{402D83F6-A512-43E7-B905-390BB489C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A0F1FB-B1B3-48EC-BFEE-FC0094A34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34546-CF5A-40F0-B105-33C88EC05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340EA-4D3D-470F-B5D6-C0F6230794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0</TotalTime>
  <Words>1227</Words>
  <Application>Microsoft Office PowerPoint</Application>
  <PresentationFormat>Widescreen</PresentationFormat>
  <Paragraphs>189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Bebas</vt:lpstr>
      <vt:lpstr>Calibri</vt:lpstr>
      <vt:lpstr>Gill Sans</vt:lpstr>
      <vt:lpstr>Gill Sans Light</vt:lpstr>
      <vt:lpstr>Gill Sans MT</vt:lpstr>
      <vt:lpstr>Roboto Black</vt:lpstr>
      <vt:lpstr>Roboto Light</vt:lpstr>
      <vt:lpstr>Wingdings</vt:lpstr>
      <vt:lpstr>Office Theme</vt:lpstr>
      <vt:lpstr>ECONOMETRICS MODEL IN BANKING HISTORY</vt:lpstr>
      <vt:lpstr>PROCESS</vt:lpstr>
      <vt:lpstr>DATA CLEANING AND EXPLORATORY DATA ANALYSIS</vt:lpstr>
      <vt:lpstr>PowerPoint Presentation</vt:lpstr>
      <vt:lpstr>CORRELATION ANALYSIS</vt:lpstr>
      <vt:lpstr>PowerPoint Presentation</vt:lpstr>
      <vt:lpstr>Title</vt:lpstr>
      <vt:lpstr>Title</vt:lpstr>
      <vt:lpstr>Title</vt:lpstr>
      <vt:lpstr>MODEL BUILDING</vt:lpstr>
      <vt:lpstr>Title:</vt:lpstr>
      <vt:lpstr>Title:</vt:lpstr>
      <vt:lpstr>Title:</vt:lpstr>
      <vt:lpstr>Title:</vt:lpstr>
      <vt:lpstr>Title:</vt:lpstr>
      <vt:lpstr>MODEL TESTING</vt:lpstr>
      <vt:lpstr>MODEL TESTING</vt:lpstr>
      <vt:lpstr>Title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2021-10-12T16:49:38Z</dcterms:created>
  <dcterms:modified xsi:type="dcterms:W3CDTF">2021-10-12T18:28:36Z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