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ppins"/>
      <p:regular r:id="rId22"/>
      <p:bold r:id="rId23"/>
      <p:italic r:id="rId24"/>
      <p:boldItalic r:id="rId25"/>
    </p:embeddedFont>
    <p:embeddedFont>
      <p:font typeface="Palanquin Dark"/>
      <p:regular r:id="rId26"/>
      <p:bold r:id="rId27"/>
    </p:embeddedFont>
    <p:embeddedFont>
      <p:font typeface="Poppins Black"/>
      <p:bold r:id="rId28"/>
      <p:boldItalic r:id="rId29"/>
    </p:embeddedFont>
    <p:embeddedFont>
      <p:font typeface="Poppins ExtraBold"/>
      <p:bold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ppins-regular.fntdata"/><Relationship Id="rId21" Type="http://schemas.openxmlformats.org/officeDocument/2006/relationships/slide" Target="slides/slide17.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lanquinDark-regular.fntdata"/><Relationship Id="rId25" Type="http://schemas.openxmlformats.org/officeDocument/2006/relationships/font" Target="fonts/Poppins-boldItalic.fntdata"/><Relationship Id="rId28" Type="http://schemas.openxmlformats.org/officeDocument/2006/relationships/font" Target="fonts/PoppinsBlack-bold.fntdata"/><Relationship Id="rId27" Type="http://schemas.openxmlformats.org/officeDocument/2006/relationships/font" Target="fonts/PalanquinDark-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ExtraBold-boldItalic.fntdata"/><Relationship Id="rId30" Type="http://schemas.openxmlformats.org/officeDocument/2006/relationships/font" Target="fonts/PoppinsExtraBold-bold.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11409542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11409542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41355a34c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41355a34c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1318add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1318add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41355a34c_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41355a34c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412a2e03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412a2e03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41355a34c_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41355a34c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412a2e03c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412a2e03c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41355a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41355a3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41355a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41355a34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41355a34c_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41355a34c_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41355a34c_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41355a34c_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77b642fd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77b642fd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41355a34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41355a34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4b3b7ab8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4b3b7ab8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1073fd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31073fd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131ae1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131ae1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_AND_BODY_1">
    <p:spTree>
      <p:nvGrpSpPr>
        <p:cNvPr id="157" name="Shape 157"/>
        <p:cNvGrpSpPr/>
        <p:nvPr/>
      </p:nvGrpSpPr>
      <p:grpSpPr>
        <a:xfrm>
          <a:off x="0" y="0"/>
          <a:ext cx="0" cy="0"/>
          <a:chOff x="0" y="0"/>
          <a:chExt cx="0" cy="0"/>
        </a:xfrm>
      </p:grpSpPr>
      <p:sp>
        <p:nvSpPr>
          <p:cNvPr id="158" name="Google Shape;158;p24"/>
          <p:cNvSpPr/>
          <p:nvPr>
            <p:ph idx="2" type="pic"/>
          </p:nvPr>
        </p:nvSpPr>
        <p:spPr>
          <a:xfrm>
            <a:off x="3796498" y="1160296"/>
            <a:ext cx="5186400" cy="3459300"/>
          </a:xfrm>
          <a:prstGeom prst="rect">
            <a:avLst/>
          </a:prstGeom>
          <a:noFill/>
          <a:ln>
            <a:noFill/>
          </a:ln>
        </p:spPr>
      </p:sp>
      <p:sp>
        <p:nvSpPr>
          <p:cNvPr id="159" name="Google Shape;159;p24"/>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6C6963"/>
              </a:buClr>
              <a:buSzPts val="700"/>
              <a:buNone/>
              <a:defRPr/>
            </a:lvl1pPr>
            <a:lvl2pPr lvl="1" rtl="0" algn="ctr">
              <a:lnSpc>
                <a:spcPct val="100000"/>
              </a:lnSpc>
              <a:spcBef>
                <a:spcPts val="0"/>
              </a:spcBef>
              <a:spcAft>
                <a:spcPts val="0"/>
              </a:spcAft>
              <a:buClr>
                <a:srgbClr val="6C6963"/>
              </a:buClr>
              <a:buSzPts val="700"/>
              <a:buNone/>
              <a:defRPr/>
            </a:lvl2pPr>
            <a:lvl3pPr lvl="2" rtl="0" algn="ctr">
              <a:lnSpc>
                <a:spcPct val="100000"/>
              </a:lnSpc>
              <a:spcBef>
                <a:spcPts val="0"/>
              </a:spcBef>
              <a:spcAft>
                <a:spcPts val="0"/>
              </a:spcAft>
              <a:buClr>
                <a:srgbClr val="6C6963"/>
              </a:buClr>
              <a:buSzPts val="700"/>
              <a:buNone/>
              <a:defRPr/>
            </a:lvl3pPr>
            <a:lvl4pPr lvl="3" rtl="0" algn="ctr">
              <a:lnSpc>
                <a:spcPct val="100000"/>
              </a:lnSpc>
              <a:spcBef>
                <a:spcPts val="0"/>
              </a:spcBef>
              <a:spcAft>
                <a:spcPts val="0"/>
              </a:spcAft>
              <a:buClr>
                <a:srgbClr val="6C6963"/>
              </a:buClr>
              <a:buSzPts val="700"/>
              <a:buNone/>
              <a:defRPr/>
            </a:lvl4pPr>
            <a:lvl5pPr lvl="4" rtl="0" algn="ctr">
              <a:lnSpc>
                <a:spcPct val="100000"/>
              </a:lnSpc>
              <a:spcBef>
                <a:spcPts val="0"/>
              </a:spcBef>
              <a:spcAft>
                <a:spcPts val="0"/>
              </a:spcAft>
              <a:buClr>
                <a:srgbClr val="6C6963"/>
              </a:buClr>
              <a:buSzPts val="700"/>
              <a:buNone/>
              <a:defRPr/>
            </a:lvl5pPr>
            <a:lvl6pPr lvl="5" rtl="0" algn="ctr">
              <a:lnSpc>
                <a:spcPct val="100000"/>
              </a:lnSpc>
              <a:spcBef>
                <a:spcPts val="0"/>
              </a:spcBef>
              <a:spcAft>
                <a:spcPts val="0"/>
              </a:spcAft>
              <a:buClr>
                <a:srgbClr val="6C6963"/>
              </a:buClr>
              <a:buSzPts val="700"/>
              <a:buNone/>
              <a:defRPr/>
            </a:lvl6pPr>
            <a:lvl7pPr lvl="6" rtl="0" algn="ctr">
              <a:lnSpc>
                <a:spcPct val="100000"/>
              </a:lnSpc>
              <a:spcBef>
                <a:spcPts val="0"/>
              </a:spcBef>
              <a:spcAft>
                <a:spcPts val="0"/>
              </a:spcAft>
              <a:buClr>
                <a:srgbClr val="6C6963"/>
              </a:buClr>
              <a:buSzPts val="700"/>
              <a:buNone/>
              <a:defRPr/>
            </a:lvl7pPr>
            <a:lvl8pPr lvl="7" rtl="0" algn="ctr">
              <a:lnSpc>
                <a:spcPct val="100000"/>
              </a:lnSpc>
              <a:spcBef>
                <a:spcPts val="0"/>
              </a:spcBef>
              <a:spcAft>
                <a:spcPts val="0"/>
              </a:spcAft>
              <a:buClr>
                <a:srgbClr val="6C6963"/>
              </a:buClr>
              <a:buSzPts val="700"/>
              <a:buNone/>
              <a:defRPr/>
            </a:lvl8pPr>
            <a:lvl9pPr lvl="8" rtl="0" algn="ctr">
              <a:lnSpc>
                <a:spcPct val="100000"/>
              </a:lnSpc>
              <a:spcBef>
                <a:spcPts val="0"/>
              </a:spcBef>
              <a:spcAft>
                <a:spcPts val="0"/>
              </a:spcAft>
              <a:buClr>
                <a:srgbClr val="6C6963"/>
              </a:buClr>
              <a:buSzPts val="700"/>
              <a:buNone/>
              <a:defRPr/>
            </a:lvl9pPr>
          </a:lstStyle>
          <a:p/>
        </p:txBody>
      </p:sp>
      <p:sp>
        <p:nvSpPr>
          <p:cNvPr id="160" name="Google Shape;160;p24"/>
          <p:cNvSpPr txBox="1"/>
          <p:nvPr>
            <p:ph idx="1" type="body"/>
          </p:nvPr>
        </p:nvSpPr>
        <p:spPr>
          <a:xfrm>
            <a:off x="762000" y="1190625"/>
            <a:ext cx="3571800" cy="3381300"/>
          </a:xfrm>
          <a:prstGeom prst="rect">
            <a:avLst/>
          </a:prstGeom>
          <a:noFill/>
          <a:ln>
            <a:noFill/>
          </a:ln>
        </p:spPr>
        <p:txBody>
          <a:bodyPr anchorCtr="0" anchor="ctr" bIns="19050" lIns="19050" spcFirstLastPara="1" rIns="19050" wrap="square" tIns="19050">
            <a:normAutofit/>
          </a:bodyPr>
          <a:lstStyle>
            <a:lvl1pPr indent="-260350" lvl="0" marL="457200" rtl="0" algn="l">
              <a:lnSpc>
                <a:spcPct val="100000"/>
              </a:lnSpc>
              <a:spcBef>
                <a:spcPts val="2100"/>
              </a:spcBef>
              <a:spcAft>
                <a:spcPts val="0"/>
              </a:spcAft>
              <a:buClr>
                <a:srgbClr val="6C6963"/>
              </a:buClr>
              <a:buSzPts val="500"/>
              <a:buFont typeface="Libre Baskerville"/>
              <a:buChar char="•"/>
              <a:defRPr sz="1600"/>
            </a:lvl1pPr>
            <a:lvl2pPr indent="-260350" lvl="1" marL="914400" rtl="0" algn="l">
              <a:lnSpc>
                <a:spcPct val="100000"/>
              </a:lnSpc>
              <a:spcBef>
                <a:spcPts val="2100"/>
              </a:spcBef>
              <a:spcAft>
                <a:spcPts val="0"/>
              </a:spcAft>
              <a:buClr>
                <a:srgbClr val="6C6963"/>
              </a:buClr>
              <a:buSzPts val="500"/>
              <a:buFont typeface="Libre Baskerville"/>
              <a:buChar char="•"/>
              <a:defRPr sz="1600"/>
            </a:lvl2pPr>
            <a:lvl3pPr indent="-260350" lvl="2" marL="1371600" rtl="0" algn="l">
              <a:lnSpc>
                <a:spcPct val="100000"/>
              </a:lnSpc>
              <a:spcBef>
                <a:spcPts val="2100"/>
              </a:spcBef>
              <a:spcAft>
                <a:spcPts val="0"/>
              </a:spcAft>
              <a:buClr>
                <a:srgbClr val="6C6963"/>
              </a:buClr>
              <a:buSzPts val="500"/>
              <a:buFont typeface="Libre Baskerville"/>
              <a:buChar char="•"/>
              <a:defRPr sz="1600"/>
            </a:lvl3pPr>
            <a:lvl4pPr indent="-260350" lvl="3" marL="1828800" rtl="0" algn="l">
              <a:lnSpc>
                <a:spcPct val="100000"/>
              </a:lnSpc>
              <a:spcBef>
                <a:spcPts val="2100"/>
              </a:spcBef>
              <a:spcAft>
                <a:spcPts val="0"/>
              </a:spcAft>
              <a:buClr>
                <a:srgbClr val="6C6963"/>
              </a:buClr>
              <a:buSzPts val="500"/>
              <a:buFont typeface="Libre Baskerville"/>
              <a:buChar char="•"/>
              <a:defRPr sz="1600"/>
            </a:lvl4pPr>
            <a:lvl5pPr indent="-260350" lvl="4" marL="2286000" rtl="0" algn="l">
              <a:lnSpc>
                <a:spcPct val="100000"/>
              </a:lnSpc>
              <a:spcBef>
                <a:spcPts val="2100"/>
              </a:spcBef>
              <a:spcAft>
                <a:spcPts val="0"/>
              </a:spcAft>
              <a:buClr>
                <a:srgbClr val="6C6963"/>
              </a:buClr>
              <a:buSzPts val="500"/>
              <a:buFont typeface="Libre Baskerville"/>
              <a:buChar char="•"/>
              <a:defRPr sz="1600"/>
            </a:lvl5pPr>
            <a:lvl6pPr indent="-241300" lvl="5" marL="2743200" rtl="0" algn="l">
              <a:lnSpc>
                <a:spcPct val="100000"/>
              </a:lnSpc>
              <a:spcBef>
                <a:spcPts val="2100"/>
              </a:spcBef>
              <a:spcAft>
                <a:spcPts val="0"/>
              </a:spcAft>
              <a:buClr>
                <a:srgbClr val="6C6963"/>
              </a:buClr>
              <a:buSzPts val="200"/>
              <a:buChar char="■"/>
              <a:defRPr/>
            </a:lvl6pPr>
            <a:lvl7pPr indent="-241300" lvl="6" marL="3200400" rtl="0" algn="l">
              <a:lnSpc>
                <a:spcPct val="100000"/>
              </a:lnSpc>
              <a:spcBef>
                <a:spcPts val="2100"/>
              </a:spcBef>
              <a:spcAft>
                <a:spcPts val="0"/>
              </a:spcAft>
              <a:buClr>
                <a:srgbClr val="6C6963"/>
              </a:buClr>
              <a:buSzPts val="200"/>
              <a:buChar char="●"/>
              <a:defRPr/>
            </a:lvl7pPr>
            <a:lvl8pPr indent="-241300" lvl="7" marL="3657600" rtl="0" algn="l">
              <a:lnSpc>
                <a:spcPct val="100000"/>
              </a:lnSpc>
              <a:spcBef>
                <a:spcPts val="2100"/>
              </a:spcBef>
              <a:spcAft>
                <a:spcPts val="0"/>
              </a:spcAft>
              <a:buClr>
                <a:srgbClr val="6C6963"/>
              </a:buClr>
              <a:buSzPts val="200"/>
              <a:buChar char="○"/>
              <a:defRPr/>
            </a:lvl8pPr>
            <a:lvl9pPr indent="-241300" lvl="8" marL="4114800" rtl="0" algn="l">
              <a:lnSpc>
                <a:spcPct val="100000"/>
              </a:lnSpc>
              <a:spcBef>
                <a:spcPts val="2100"/>
              </a:spcBef>
              <a:spcAft>
                <a:spcPts val="0"/>
              </a:spcAft>
              <a:buClr>
                <a:srgbClr val="6C6963"/>
              </a:buClr>
              <a:buSzPts val="200"/>
              <a:buChar char="■"/>
              <a:defRPr/>
            </a:lvl9pPr>
          </a:lstStyle>
          <a:p/>
        </p:txBody>
      </p:sp>
      <p:sp>
        <p:nvSpPr>
          <p:cNvPr id="161" name="Google Shape;161;p24"/>
          <p:cNvSpPr txBox="1"/>
          <p:nvPr>
            <p:ph idx="12" type="sldNum"/>
          </p:nvPr>
        </p:nvSpPr>
        <p:spPr>
          <a:xfrm>
            <a:off x="4488656" y="4772025"/>
            <a:ext cx="157200" cy="1770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6C6963"/>
              </a:buClr>
              <a:buSzPts val="900"/>
              <a:buFont typeface="Libre Baskerville"/>
              <a:buNone/>
              <a:defRPr sz="900"/>
            </a:lvl1pPr>
            <a:lvl2pPr indent="0" lvl="1" marL="0" rtl="0" algn="ctr">
              <a:lnSpc>
                <a:spcPct val="100000"/>
              </a:lnSpc>
              <a:spcBef>
                <a:spcPts val="0"/>
              </a:spcBef>
              <a:spcAft>
                <a:spcPts val="0"/>
              </a:spcAft>
              <a:buClr>
                <a:srgbClr val="6C6963"/>
              </a:buClr>
              <a:buSzPts val="900"/>
              <a:buFont typeface="Libre Baskerville"/>
              <a:buNone/>
              <a:defRPr sz="900"/>
            </a:lvl2pPr>
            <a:lvl3pPr indent="0" lvl="2" marL="0" rtl="0" algn="ctr">
              <a:lnSpc>
                <a:spcPct val="100000"/>
              </a:lnSpc>
              <a:spcBef>
                <a:spcPts val="0"/>
              </a:spcBef>
              <a:spcAft>
                <a:spcPts val="0"/>
              </a:spcAft>
              <a:buClr>
                <a:srgbClr val="6C6963"/>
              </a:buClr>
              <a:buSzPts val="900"/>
              <a:buFont typeface="Libre Baskerville"/>
              <a:buNone/>
              <a:defRPr sz="900"/>
            </a:lvl3pPr>
            <a:lvl4pPr indent="0" lvl="3" marL="0" rtl="0" algn="ctr">
              <a:lnSpc>
                <a:spcPct val="100000"/>
              </a:lnSpc>
              <a:spcBef>
                <a:spcPts val="0"/>
              </a:spcBef>
              <a:spcAft>
                <a:spcPts val="0"/>
              </a:spcAft>
              <a:buClr>
                <a:srgbClr val="6C6963"/>
              </a:buClr>
              <a:buSzPts val="900"/>
              <a:buFont typeface="Libre Baskerville"/>
              <a:buNone/>
              <a:defRPr sz="900"/>
            </a:lvl4pPr>
            <a:lvl5pPr indent="0" lvl="4" marL="0" rtl="0" algn="ctr">
              <a:lnSpc>
                <a:spcPct val="100000"/>
              </a:lnSpc>
              <a:spcBef>
                <a:spcPts val="0"/>
              </a:spcBef>
              <a:spcAft>
                <a:spcPts val="0"/>
              </a:spcAft>
              <a:buClr>
                <a:srgbClr val="6C6963"/>
              </a:buClr>
              <a:buSzPts val="900"/>
              <a:buFont typeface="Libre Baskerville"/>
              <a:buNone/>
              <a:defRPr sz="900"/>
            </a:lvl5pPr>
            <a:lvl6pPr indent="0" lvl="5" marL="0" rtl="0" algn="ctr">
              <a:lnSpc>
                <a:spcPct val="100000"/>
              </a:lnSpc>
              <a:spcBef>
                <a:spcPts val="0"/>
              </a:spcBef>
              <a:spcAft>
                <a:spcPts val="0"/>
              </a:spcAft>
              <a:buClr>
                <a:srgbClr val="6C6963"/>
              </a:buClr>
              <a:buSzPts val="900"/>
              <a:buFont typeface="Libre Baskerville"/>
              <a:buNone/>
              <a:defRPr sz="900"/>
            </a:lvl6pPr>
            <a:lvl7pPr indent="0" lvl="6" marL="0" rtl="0" algn="ctr">
              <a:lnSpc>
                <a:spcPct val="100000"/>
              </a:lnSpc>
              <a:spcBef>
                <a:spcPts val="0"/>
              </a:spcBef>
              <a:spcAft>
                <a:spcPts val="0"/>
              </a:spcAft>
              <a:buClr>
                <a:srgbClr val="6C6963"/>
              </a:buClr>
              <a:buSzPts val="900"/>
              <a:buFont typeface="Libre Baskerville"/>
              <a:buNone/>
              <a:defRPr sz="900"/>
            </a:lvl7pPr>
            <a:lvl8pPr indent="0" lvl="7" marL="0" rtl="0" algn="ctr">
              <a:lnSpc>
                <a:spcPct val="100000"/>
              </a:lnSpc>
              <a:spcBef>
                <a:spcPts val="0"/>
              </a:spcBef>
              <a:spcAft>
                <a:spcPts val="0"/>
              </a:spcAft>
              <a:buClr>
                <a:srgbClr val="6C6963"/>
              </a:buClr>
              <a:buSzPts val="900"/>
              <a:buFont typeface="Libre Baskerville"/>
              <a:buNone/>
              <a:defRPr sz="900"/>
            </a:lvl8pPr>
            <a:lvl9pPr indent="0" lvl="8" marL="0" rtl="0" algn="ctr">
              <a:lnSpc>
                <a:spcPct val="100000"/>
              </a:lnSpc>
              <a:spcBef>
                <a:spcPts val="0"/>
              </a:spcBef>
              <a:spcAft>
                <a:spcPts val="0"/>
              </a:spcAft>
              <a:buClr>
                <a:srgbClr val="6C6963"/>
              </a:buClr>
              <a:buSzPts val="900"/>
              <a:buFont typeface="Libre Baskerville"/>
              <a:buNone/>
              <a:defRPr sz="900"/>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researchgate.net/publication/322337716_Application_of_Homogeneous_Transformation_Matrices_to_the_Simulation_of_VLP_Systems" TargetMode="External"/><Relationship Id="rId4" Type="http://schemas.openxmlformats.org/officeDocument/2006/relationships/hyperlink" Target="https://www.slideshare.net/SIMRANPARDESHI/use-of-matrix-in-robotics#:~:text=Transformation%20matrices%20can%20be%20used,different%20obstacles%20inside%20the%20wa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5"/>
          <p:cNvGrpSpPr/>
          <p:nvPr/>
        </p:nvGrpSpPr>
        <p:grpSpPr>
          <a:xfrm>
            <a:off x="4066056" y="-147943"/>
            <a:ext cx="5011568" cy="4809645"/>
            <a:chOff x="3512637" y="-432878"/>
            <a:chExt cx="5312241" cy="5098203"/>
          </a:xfrm>
        </p:grpSpPr>
        <p:sp>
          <p:nvSpPr>
            <p:cNvPr id="170" name="Google Shape;170;p25"/>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rgbClr val="58D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720000" y="525025"/>
            <a:ext cx="3852000" cy="21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Application of Matrices in Robotics</a:t>
            </a:r>
            <a:endParaRPr b="0" sz="4000">
              <a:latin typeface="Poppins Black"/>
              <a:ea typeface="Poppins Black"/>
              <a:cs typeface="Poppins Black"/>
              <a:sym typeface="Poppins Black"/>
            </a:endParaRPr>
          </a:p>
        </p:txBody>
      </p:sp>
      <p:sp>
        <p:nvSpPr>
          <p:cNvPr id="225" name="Google Shape;225;p25"/>
          <p:cNvSpPr txBox="1"/>
          <p:nvPr>
            <p:ph idx="1" type="subTitle"/>
          </p:nvPr>
        </p:nvSpPr>
        <p:spPr>
          <a:xfrm>
            <a:off x="793950" y="2802400"/>
            <a:ext cx="2962200" cy="20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Presentation by </a:t>
            </a:r>
            <a:endParaRPr b="1"/>
          </a:p>
          <a:p>
            <a:pPr indent="0" lvl="0" marL="0" rtl="0" algn="l">
              <a:spcBef>
                <a:spcPts val="0"/>
              </a:spcBef>
              <a:spcAft>
                <a:spcPts val="0"/>
              </a:spcAft>
              <a:buNone/>
            </a:pPr>
            <a:r>
              <a:rPr lang="en" sz="1300"/>
              <a:t>Sahil Maniyar </a:t>
            </a:r>
            <a:endParaRPr sz="1300"/>
          </a:p>
          <a:p>
            <a:pPr indent="0" lvl="0" marL="0" rtl="0" algn="l">
              <a:spcBef>
                <a:spcPts val="0"/>
              </a:spcBef>
              <a:spcAft>
                <a:spcPts val="0"/>
              </a:spcAft>
              <a:buNone/>
            </a:pPr>
            <a:r>
              <a:rPr lang="en" sz="1300"/>
              <a:t>Amalu Manu</a:t>
            </a:r>
            <a:endParaRPr sz="1300"/>
          </a:p>
          <a:p>
            <a:pPr indent="0" lvl="0" marL="0" rtl="0" algn="l">
              <a:spcBef>
                <a:spcPts val="0"/>
              </a:spcBef>
              <a:spcAft>
                <a:spcPts val="0"/>
              </a:spcAft>
              <a:buNone/>
            </a:pPr>
            <a:r>
              <a:rPr lang="en" sz="1300"/>
              <a:t>Roshan Mehta</a:t>
            </a:r>
            <a:endParaRPr sz="1300"/>
          </a:p>
          <a:p>
            <a:pPr indent="0" lvl="0" marL="0" rtl="0" algn="l">
              <a:spcBef>
                <a:spcPts val="0"/>
              </a:spcBef>
              <a:spcAft>
                <a:spcPts val="0"/>
              </a:spcAft>
              <a:buNone/>
            </a:pPr>
            <a:r>
              <a:rPr lang="en" sz="1300"/>
              <a:t>Vishvavardhan Singh</a:t>
            </a:r>
            <a:endParaRPr sz="1300"/>
          </a:p>
          <a:p>
            <a:pPr indent="0" lvl="0" marL="0" rtl="0" algn="l">
              <a:spcBef>
                <a:spcPts val="0"/>
              </a:spcBef>
              <a:spcAft>
                <a:spcPts val="0"/>
              </a:spcAft>
              <a:buNone/>
            </a:pPr>
            <a:r>
              <a:rPr lang="en" sz="1300"/>
              <a:t>Jatin Modi</a:t>
            </a:r>
            <a:endParaRPr sz="1300"/>
          </a:p>
          <a:p>
            <a:pPr indent="0" lvl="0" marL="0" rtl="0" algn="l">
              <a:spcBef>
                <a:spcPts val="0"/>
              </a:spcBef>
              <a:spcAft>
                <a:spcPts val="0"/>
              </a:spcAft>
              <a:buNone/>
            </a:pPr>
            <a:r>
              <a:rPr lang="en" sz="1300"/>
              <a:t>Mucharla Harsha Vardhan</a:t>
            </a:r>
            <a:endParaRPr sz="1300"/>
          </a:p>
          <a:p>
            <a:pPr indent="0" lvl="0" marL="0" rtl="0" algn="l">
              <a:spcBef>
                <a:spcPts val="0"/>
              </a:spcBef>
              <a:spcAft>
                <a:spcPts val="0"/>
              </a:spcAft>
              <a:buNone/>
            </a:pPr>
            <a:r>
              <a:rPr lang="en" sz="1300"/>
              <a:t>Vedika Mundra</a:t>
            </a:r>
            <a:endParaRPr sz="1300"/>
          </a:p>
          <a:p>
            <a:pPr indent="0" lvl="0" marL="0" rtl="0" algn="l">
              <a:spcBef>
                <a:spcPts val="0"/>
              </a:spcBef>
              <a:spcAft>
                <a:spcPts val="0"/>
              </a:spcAft>
              <a:buNone/>
            </a:pPr>
            <a:r>
              <a:rPr lang="en" sz="1300"/>
              <a:t>Tanishka Singh</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idx="2" type="subTitle"/>
          </p:nvPr>
        </p:nvSpPr>
        <p:spPr>
          <a:xfrm>
            <a:off x="720000" y="1104800"/>
            <a:ext cx="3962100" cy="8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49250" lvl="0" marL="457200" rtl="0" algn="l">
              <a:spcBef>
                <a:spcPts val="0"/>
              </a:spcBef>
              <a:spcAft>
                <a:spcPts val="0"/>
              </a:spcAft>
              <a:buClr>
                <a:schemeClr val="dk1"/>
              </a:buClr>
              <a:buSzPts val="1900"/>
              <a:buChar char="●"/>
            </a:pPr>
            <a:r>
              <a:rPr lang="en" sz="1900"/>
              <a:t>The homogeneous Transformation effectively merges a frame orientation matrix, and frame translation vector into one matrix. </a:t>
            </a:r>
            <a:endParaRPr b="1" sz="1900"/>
          </a:p>
          <a:p>
            <a:pPr indent="-349250" lvl="0" marL="457200" rtl="0" algn="l">
              <a:spcBef>
                <a:spcPts val="0"/>
              </a:spcBef>
              <a:spcAft>
                <a:spcPts val="0"/>
              </a:spcAft>
              <a:buClr>
                <a:schemeClr val="dk1"/>
              </a:buClr>
              <a:buSzPts val="1900"/>
              <a:buChar char="●"/>
            </a:pPr>
            <a:r>
              <a:rPr lang="en" sz="1900"/>
              <a:t>The order of the operation should be viewed as rotation first, then translation.</a:t>
            </a:r>
            <a:endParaRPr sz="1900"/>
          </a:p>
          <a:p>
            <a:pPr indent="0" lvl="0" marL="0" rtl="0" algn="l">
              <a:spcBef>
                <a:spcPts val="0"/>
              </a:spcBef>
              <a:spcAft>
                <a:spcPts val="0"/>
              </a:spcAft>
              <a:buNone/>
            </a:pPr>
            <a:r>
              <a:t/>
            </a:r>
            <a:endParaRPr b="1" sz="1900"/>
          </a:p>
          <a:p>
            <a:pPr indent="0" lvl="0" marL="0" rtl="0" algn="l">
              <a:spcBef>
                <a:spcPts val="0"/>
              </a:spcBef>
              <a:spcAft>
                <a:spcPts val="1600"/>
              </a:spcAft>
              <a:buNone/>
            </a:pPr>
            <a:r>
              <a:t/>
            </a:r>
            <a:endParaRPr/>
          </a:p>
        </p:txBody>
      </p:sp>
      <p:sp>
        <p:nvSpPr>
          <p:cNvPr id="307" name="Google Shape;307;p34"/>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Theoretical</a:t>
            </a:r>
            <a:r>
              <a:rPr lang="en"/>
              <a:t> Explanation</a:t>
            </a:r>
            <a:endParaRPr/>
          </a:p>
          <a:p>
            <a:pPr indent="0" lvl="0" marL="0" rtl="0" algn="l">
              <a:spcBef>
                <a:spcPts val="0"/>
              </a:spcBef>
              <a:spcAft>
                <a:spcPts val="0"/>
              </a:spcAft>
              <a:buNone/>
            </a:pPr>
            <a:r>
              <a:t/>
            </a:r>
            <a:endParaRPr/>
          </a:p>
        </p:txBody>
      </p:sp>
      <p:pic>
        <p:nvPicPr>
          <p:cNvPr id="308" name="Google Shape;308;p34"/>
          <p:cNvPicPr preferRelativeResize="0"/>
          <p:nvPr/>
        </p:nvPicPr>
        <p:blipFill>
          <a:blip r:embed="rId3">
            <a:alphaModFix/>
          </a:blip>
          <a:stretch>
            <a:fillRect/>
          </a:stretch>
        </p:blipFill>
        <p:spPr>
          <a:xfrm>
            <a:off x="4617200" y="1709550"/>
            <a:ext cx="4298198" cy="2417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flipH="1">
            <a:off x="624450" y="181675"/>
            <a:ext cx="7170900" cy="4019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viewed as position or orientation relationship of one frame relative to another frame called the reference frame.</a:t>
            </a:r>
            <a:endParaRPr sz="2000">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interpreted as frame A described relative to the first or base frame while frame B is described relative to frame A. We can also interpret B in the base frame transformed by A in the base frame. Both the interpretations give the same result. </a:t>
            </a:r>
            <a:endParaRPr b="1"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r">
              <a:spcBef>
                <a:spcPts val="1600"/>
              </a:spcBef>
              <a:spcAft>
                <a:spcPts val="0"/>
              </a:spcAft>
              <a:buNone/>
            </a:pPr>
            <a:r>
              <a:t/>
            </a:r>
            <a:endParaRPr sz="1200"/>
          </a:p>
        </p:txBody>
      </p:sp>
      <p:pic>
        <p:nvPicPr>
          <p:cNvPr id="314" name="Google Shape;314;p35"/>
          <p:cNvPicPr preferRelativeResize="0"/>
          <p:nvPr/>
        </p:nvPicPr>
        <p:blipFill>
          <a:blip r:embed="rId3">
            <a:alphaModFix/>
          </a:blip>
          <a:stretch>
            <a:fillRect/>
          </a:stretch>
        </p:blipFill>
        <p:spPr>
          <a:xfrm>
            <a:off x="6517375" y="3242600"/>
            <a:ext cx="2217525" cy="166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 type="body"/>
          </p:nvPr>
        </p:nvSpPr>
        <p:spPr>
          <a:xfrm>
            <a:off x="720000" y="1035500"/>
            <a:ext cx="4727100" cy="371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A1A1A"/>
                </a:solidFill>
                <a:highlight>
                  <a:schemeClr val="lt1"/>
                </a:highlight>
              </a:rPr>
              <a:t>In the case of a two degree of freedom robotic arm, we have three coordinate frames (i.e. reference frames)</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the base coordinate frame (x</a:t>
            </a:r>
            <a:r>
              <a:rPr lang="en" sz="1100">
                <a:solidFill>
                  <a:srgbClr val="1A1A1A"/>
                </a:solidFill>
                <a:highlight>
                  <a:schemeClr val="lt1"/>
                </a:highlight>
              </a:rPr>
              <a:t>0</a:t>
            </a:r>
            <a:r>
              <a:rPr lang="en" sz="1400">
                <a:solidFill>
                  <a:srgbClr val="1A1A1A"/>
                </a:solidFill>
                <a:highlight>
                  <a:schemeClr val="lt1"/>
                </a:highlight>
              </a:rPr>
              <a:t>, y</a:t>
            </a:r>
            <a:r>
              <a:rPr lang="en" sz="1100">
                <a:solidFill>
                  <a:srgbClr val="1A1A1A"/>
                </a:solidFill>
                <a:highlight>
                  <a:schemeClr val="lt1"/>
                </a:highlight>
              </a:rPr>
              <a:t>0</a:t>
            </a:r>
            <a:r>
              <a:rPr lang="en" sz="1400">
                <a:solidFill>
                  <a:srgbClr val="1A1A1A"/>
                </a:solidFill>
                <a:highlight>
                  <a:schemeClr val="lt1"/>
                </a:highlight>
              </a:rPr>
              <a:t>, and z</a:t>
            </a:r>
            <a:r>
              <a:rPr lang="en" sz="1100">
                <a:solidFill>
                  <a:srgbClr val="1A1A1A"/>
                </a:solidFill>
                <a:highlight>
                  <a:schemeClr val="lt1"/>
                </a:highlight>
              </a:rPr>
              <a:t>0</a:t>
            </a:r>
            <a:r>
              <a:rPr lang="en" sz="1400">
                <a:solidFill>
                  <a:srgbClr val="1A1A1A"/>
                </a:solidFill>
                <a:highlight>
                  <a:schemeClr val="lt1"/>
                </a:highlight>
              </a:rPr>
              <a:t> axes in the image below) could be our global reference frame</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We then have a local reference frame (x</a:t>
            </a:r>
            <a:r>
              <a:rPr lang="en" sz="1100">
                <a:solidFill>
                  <a:srgbClr val="1A1A1A"/>
                </a:solidFill>
                <a:highlight>
                  <a:schemeClr val="lt1"/>
                </a:highlight>
              </a:rPr>
              <a:t>1</a:t>
            </a:r>
            <a:r>
              <a:rPr lang="en" sz="1400">
                <a:solidFill>
                  <a:srgbClr val="1A1A1A"/>
                </a:solidFill>
                <a:highlight>
                  <a:schemeClr val="lt1"/>
                </a:highlight>
              </a:rPr>
              <a:t>, y</a:t>
            </a:r>
            <a:r>
              <a:rPr lang="en" sz="1100">
                <a:solidFill>
                  <a:srgbClr val="1A1A1A"/>
                </a:solidFill>
                <a:highlight>
                  <a:schemeClr val="lt1"/>
                </a:highlight>
              </a:rPr>
              <a:t>1</a:t>
            </a:r>
            <a:r>
              <a:rPr lang="en" sz="1400">
                <a:solidFill>
                  <a:srgbClr val="1A1A1A"/>
                </a:solidFill>
                <a:highlight>
                  <a:schemeClr val="lt1"/>
                </a:highlight>
              </a:rPr>
              <a:t>, z</a:t>
            </a:r>
            <a:r>
              <a:rPr lang="en" sz="1100">
                <a:solidFill>
                  <a:srgbClr val="1A1A1A"/>
                </a:solidFill>
                <a:highlight>
                  <a:schemeClr val="lt1"/>
                </a:highlight>
              </a:rPr>
              <a:t>1</a:t>
            </a:r>
            <a:r>
              <a:rPr lang="en" sz="1400">
                <a:solidFill>
                  <a:srgbClr val="1A1A1A"/>
                </a:solidFill>
                <a:highlight>
                  <a:schemeClr val="lt1"/>
                </a:highlight>
              </a:rPr>
              <a:t>) that is rotated at an angle from the global reference frame. </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After that, we have another local reference frame (x2, y2, z2) that is rotated relative to the local reference frame before it (x1, y1, z1)</a:t>
            </a:r>
            <a:endParaRPr sz="1400">
              <a:solidFill>
                <a:srgbClr val="1A1A1A"/>
              </a:solidFill>
              <a:highlight>
                <a:schemeClr val="lt1"/>
              </a:highlight>
            </a:endParaRPr>
          </a:p>
          <a:p>
            <a:pPr indent="0" lvl="0" marL="0" rtl="0" algn="l">
              <a:spcBef>
                <a:spcPts val="2100"/>
              </a:spcBef>
              <a:spcAft>
                <a:spcPts val="1600"/>
              </a:spcAft>
              <a:buNone/>
            </a:pPr>
            <a:r>
              <a:t/>
            </a:r>
            <a:endParaRPr/>
          </a:p>
        </p:txBody>
      </p:sp>
      <p:sp>
        <p:nvSpPr>
          <p:cNvPr id="320" name="Google Shape;320;p36"/>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to find Rotation Matrices for Robotic Arms</a:t>
            </a:r>
            <a:endParaRPr sz="2400"/>
          </a:p>
          <a:p>
            <a:pPr indent="0" lvl="0" marL="0" rtl="0" algn="l">
              <a:spcBef>
                <a:spcPts val="0"/>
              </a:spcBef>
              <a:spcAft>
                <a:spcPts val="0"/>
              </a:spcAft>
              <a:buNone/>
            </a:pPr>
            <a:r>
              <a:rPr lang="en" sz="2400"/>
              <a:t> </a:t>
            </a:r>
            <a:endParaRPr sz="2400"/>
          </a:p>
        </p:txBody>
      </p:sp>
      <p:pic>
        <p:nvPicPr>
          <p:cNvPr id="321" name="Google Shape;321;p36"/>
          <p:cNvPicPr preferRelativeResize="0"/>
          <p:nvPr/>
        </p:nvPicPr>
        <p:blipFill>
          <a:blip r:embed="rId3">
            <a:alphaModFix/>
          </a:blip>
          <a:stretch>
            <a:fillRect/>
          </a:stretch>
        </p:blipFill>
        <p:spPr>
          <a:xfrm>
            <a:off x="5381225" y="1724300"/>
            <a:ext cx="3629825" cy="252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4294967295" type="subTitle"/>
          </p:nvPr>
        </p:nvSpPr>
        <p:spPr>
          <a:xfrm>
            <a:off x="720000" y="2548727"/>
            <a:ext cx="3261300" cy="1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solidFill>
                <a:srgbClr val="1A1A1A"/>
              </a:solidFill>
              <a:highlight>
                <a:srgbClr val="FFFFFF"/>
              </a:highlight>
              <a:latin typeface="Merriweather"/>
              <a:ea typeface="Merriweather"/>
              <a:cs typeface="Merriweather"/>
              <a:sym typeface="Merriweather"/>
            </a:endParaRPr>
          </a:p>
        </p:txBody>
      </p:sp>
      <p:pic>
        <p:nvPicPr>
          <p:cNvPr id="327" name="Google Shape;327;p37"/>
          <p:cNvPicPr preferRelativeResize="0"/>
          <p:nvPr/>
        </p:nvPicPr>
        <p:blipFill>
          <a:blip r:embed="rId3">
            <a:alphaModFix/>
          </a:blip>
          <a:stretch>
            <a:fillRect/>
          </a:stretch>
        </p:blipFill>
        <p:spPr>
          <a:xfrm>
            <a:off x="4262575" y="1939916"/>
            <a:ext cx="4687426" cy="3124934"/>
          </a:xfrm>
          <a:prstGeom prst="rect">
            <a:avLst/>
          </a:prstGeom>
          <a:noFill/>
          <a:ln>
            <a:noFill/>
          </a:ln>
        </p:spPr>
      </p:pic>
      <p:sp>
        <p:nvSpPr>
          <p:cNvPr id="328" name="Google Shape;328;p37"/>
          <p:cNvSpPr txBox="1"/>
          <p:nvPr>
            <p:ph type="ctrTitle"/>
          </p:nvPr>
        </p:nvSpPr>
        <p:spPr>
          <a:xfrm>
            <a:off x="280675" y="-315600"/>
            <a:ext cx="7854000" cy="3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1A1A1A"/>
                </a:solidFill>
                <a:highlight>
                  <a:schemeClr val="lt1"/>
                </a:highlight>
                <a:latin typeface="Poppins"/>
                <a:ea typeface="Poppins"/>
                <a:cs typeface="Poppins"/>
                <a:sym typeface="Poppins"/>
              </a:rPr>
              <a:t>Imagine the base reference frame (x0, y0, z0) is a person. Our base frame might ask, ”Hey, I see the (x2, y2, z2) reference frame is rotated.</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rPr lang="en" sz="1800">
                <a:solidFill>
                  <a:srgbClr val="1A1A1A"/>
                </a:solidFill>
                <a:highlight>
                  <a:schemeClr val="lt1"/>
                </a:highlight>
                <a:latin typeface="Poppins"/>
                <a:ea typeface="Poppins"/>
                <a:cs typeface="Poppins"/>
                <a:sym typeface="Poppins"/>
              </a:rPr>
              <a:t>we would need to convert the (x2, y2, z2) frame to the (x1, y1, z1) frame using a rotation matrix. We would then convert the  (x1, y1, z1) frame to the (x0, y0, z0) frame using another rotation matrix. </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t/>
            </a:r>
            <a:endParaRPr sz="1800"/>
          </a:p>
        </p:txBody>
      </p:sp>
      <p:sp>
        <p:nvSpPr>
          <p:cNvPr id="329" name="Google Shape;329;p37"/>
          <p:cNvSpPr txBox="1"/>
          <p:nvPr>
            <p:ph idx="1" type="subTitle"/>
          </p:nvPr>
        </p:nvSpPr>
        <p:spPr>
          <a:xfrm>
            <a:off x="280675" y="2095500"/>
            <a:ext cx="4058100" cy="3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A1A1A"/>
              </a:solidFill>
              <a:highlight>
                <a:srgbClr val="FFFFFF"/>
              </a:highlight>
            </a:endParaRPr>
          </a:p>
          <a:p>
            <a:pPr indent="0" lvl="0" marL="0" rtl="0" algn="l">
              <a:spcBef>
                <a:spcPts val="1600"/>
              </a:spcBef>
              <a:spcAft>
                <a:spcPts val="1600"/>
              </a:spcAft>
              <a:buNone/>
            </a:pPr>
            <a:r>
              <a:rPr lang="en" sz="1800">
                <a:solidFill>
                  <a:srgbClr val="1A1A1A"/>
                </a:solidFill>
                <a:highlight>
                  <a:srgbClr val="FFFFFF"/>
                </a:highlight>
              </a:rPr>
              <a:t>This is particularly useful for applications where you need the gripper to point a particular direction (e.g. a robotic arm painting an automobile).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471875" y="1557200"/>
            <a:ext cx="5561400" cy="31458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0"/>
              </a:spcAft>
              <a:buNone/>
            </a:pPr>
            <a:r>
              <a:rPr b="1" lang="en" sz="1800">
                <a:solidFill>
                  <a:srgbClr val="1A1A1A"/>
                </a:solidFill>
              </a:rPr>
              <a:t>Displacement in the x direction</a:t>
            </a:r>
            <a:endParaRPr b="1" sz="1600">
              <a:solidFill>
                <a:srgbClr val="1A1A1A"/>
              </a:solidFill>
            </a:endParaRPr>
          </a:p>
          <a:p>
            <a:pPr indent="0" lvl="0" marL="0" rtl="0" algn="l">
              <a:lnSpc>
                <a:spcPct val="122500"/>
              </a:lnSpc>
              <a:spcBef>
                <a:spcPts val="2400"/>
              </a:spcBef>
              <a:spcAft>
                <a:spcPts val="0"/>
              </a:spcAft>
              <a:buNone/>
            </a:pPr>
            <a:r>
              <a:rPr b="1" lang="en" sz="1400">
                <a:solidFill>
                  <a:srgbClr val="1A1A1A"/>
                </a:solidFill>
                <a:highlight>
                  <a:schemeClr val="lt1"/>
                </a:highlight>
              </a:rPr>
              <a:t>Rotation Matrix - </a:t>
            </a:r>
            <a:r>
              <a:rPr lang="en" sz="1300">
                <a:solidFill>
                  <a:srgbClr val="1A1A1A"/>
                </a:solidFill>
                <a:highlight>
                  <a:schemeClr val="lt1"/>
                </a:highlight>
              </a:rPr>
              <a:t>You can see that frame 1 has no rotation relative to frame 0. Therefore, the first term we’ll use to calculate the rotation matrix from frame 0 to 1 will be the identity matrix.</a:t>
            </a:r>
            <a:endParaRPr sz="1300">
              <a:solidFill>
                <a:srgbClr val="1A1A1A"/>
              </a:solidFill>
              <a:highlight>
                <a:schemeClr val="lt1"/>
              </a:highlight>
            </a:endParaRPr>
          </a:p>
          <a:p>
            <a:pPr indent="0" lvl="0" marL="0" rtl="0" algn="l">
              <a:lnSpc>
                <a:spcPct val="122500"/>
              </a:lnSpc>
              <a:spcBef>
                <a:spcPts val="2400"/>
              </a:spcBef>
              <a:spcAft>
                <a:spcPts val="0"/>
              </a:spcAft>
              <a:buNone/>
            </a:pPr>
            <a:r>
              <a:rPr lang="en" sz="1300">
                <a:solidFill>
                  <a:srgbClr val="1A1A1A"/>
                </a:solidFill>
                <a:highlight>
                  <a:schemeClr val="lt1"/>
                </a:highlight>
              </a:rPr>
              <a:t> This rotation matrix shows how the axes of frame 1 project onto the axes of frame 0 when there is no rotation.</a:t>
            </a:r>
            <a:r>
              <a:rPr lang="en" sz="1000">
                <a:solidFill>
                  <a:srgbClr val="1A1A1A"/>
                </a:solidFill>
                <a:highlight>
                  <a:schemeClr val="lt1"/>
                </a:highlight>
              </a:rPr>
              <a:t>1</a:t>
            </a:r>
            <a:r>
              <a:rPr lang="en" sz="1300">
                <a:solidFill>
                  <a:srgbClr val="1A1A1A"/>
                </a:solidFill>
                <a:highlight>
                  <a:schemeClr val="lt1"/>
                </a:highlight>
              </a:rPr>
              <a:t> is a rotation around the z</a:t>
            </a:r>
            <a:r>
              <a:rPr lang="en" sz="1000">
                <a:solidFill>
                  <a:srgbClr val="1A1A1A"/>
                </a:solidFill>
                <a:highlight>
                  <a:schemeClr val="lt1"/>
                </a:highlight>
              </a:rPr>
              <a:t>0</a:t>
            </a:r>
            <a:r>
              <a:rPr lang="en" sz="1300">
                <a:solidFill>
                  <a:srgbClr val="1A1A1A"/>
                </a:solidFill>
                <a:highlight>
                  <a:schemeClr val="lt1"/>
                </a:highlight>
              </a:rPr>
              <a:t> axis. </a:t>
            </a:r>
            <a:endParaRPr sz="1300">
              <a:solidFill>
                <a:srgbClr val="1A1A1A"/>
              </a:solidFill>
              <a:highlight>
                <a:schemeClr val="lt1"/>
              </a:highlight>
            </a:endParaRPr>
          </a:p>
          <a:p>
            <a:pPr indent="0" lvl="0" marL="0" rtl="0" algn="l">
              <a:lnSpc>
                <a:spcPct val="122500"/>
              </a:lnSpc>
              <a:spcBef>
                <a:spcPts val="2400"/>
              </a:spcBef>
              <a:spcAft>
                <a:spcPts val="2400"/>
              </a:spcAft>
              <a:buNone/>
            </a:pPr>
            <a:r>
              <a:rPr lang="en" sz="1300">
                <a:solidFill>
                  <a:srgbClr val="1A1A1A"/>
                </a:solidFill>
                <a:highlight>
                  <a:schemeClr val="lt1"/>
                </a:highlight>
              </a:rPr>
              <a:t>We therefore need to multiply the matrix we found above by the standard form of z matrix.</a:t>
            </a:r>
            <a:endParaRPr sz="1100"/>
          </a:p>
        </p:txBody>
      </p:sp>
      <p:sp>
        <p:nvSpPr>
          <p:cNvPr id="335" name="Google Shape;335;p38"/>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How to find Displacement Vectors for Robotic Arms</a:t>
            </a:r>
            <a:endParaRPr b="1">
              <a:latin typeface="Poppins"/>
              <a:ea typeface="Poppins"/>
              <a:cs typeface="Poppins"/>
              <a:sym typeface="Poppins"/>
            </a:endParaRPr>
          </a:p>
        </p:txBody>
      </p:sp>
      <p:pic>
        <p:nvPicPr>
          <p:cNvPr id="336" name="Google Shape;336;p38"/>
          <p:cNvPicPr preferRelativeResize="0"/>
          <p:nvPr/>
        </p:nvPicPr>
        <p:blipFill>
          <a:blip r:embed="rId3">
            <a:alphaModFix/>
          </a:blip>
          <a:stretch>
            <a:fillRect/>
          </a:stretch>
        </p:blipFill>
        <p:spPr>
          <a:xfrm>
            <a:off x="6033225" y="3265400"/>
            <a:ext cx="2964075" cy="1878100"/>
          </a:xfrm>
          <a:prstGeom prst="rect">
            <a:avLst/>
          </a:prstGeom>
          <a:noFill/>
          <a:ln>
            <a:noFill/>
          </a:ln>
        </p:spPr>
      </p:pic>
      <p:pic>
        <p:nvPicPr>
          <p:cNvPr id="337" name="Google Shape;337;p38"/>
          <p:cNvPicPr preferRelativeResize="0"/>
          <p:nvPr/>
        </p:nvPicPr>
        <p:blipFill>
          <a:blip r:embed="rId4">
            <a:alphaModFix/>
          </a:blip>
          <a:stretch>
            <a:fillRect/>
          </a:stretch>
        </p:blipFill>
        <p:spPr>
          <a:xfrm>
            <a:off x="5311591" y="1181050"/>
            <a:ext cx="3661109" cy="1129600"/>
          </a:xfrm>
          <a:prstGeom prst="rect">
            <a:avLst/>
          </a:prstGeom>
          <a:noFill/>
          <a:ln>
            <a:noFill/>
          </a:ln>
        </p:spPr>
      </p:pic>
      <p:pic>
        <p:nvPicPr>
          <p:cNvPr id="338" name="Google Shape;338;p38"/>
          <p:cNvPicPr preferRelativeResize="0"/>
          <p:nvPr/>
        </p:nvPicPr>
        <p:blipFill>
          <a:blip r:embed="rId5">
            <a:alphaModFix/>
          </a:blip>
          <a:stretch>
            <a:fillRect/>
          </a:stretch>
        </p:blipFill>
        <p:spPr>
          <a:xfrm>
            <a:off x="6434541" y="2310650"/>
            <a:ext cx="1989459" cy="11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idx="4294967295" type="subTitle"/>
          </p:nvPr>
        </p:nvSpPr>
        <p:spPr>
          <a:xfrm>
            <a:off x="235950" y="421300"/>
            <a:ext cx="5269200" cy="38220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900">
                <a:solidFill>
                  <a:srgbClr val="1A1A1A"/>
                </a:solidFill>
                <a:highlight>
                  <a:srgbClr val="FFFFFF"/>
                </a:highlight>
              </a:rPr>
              <a:t>Displacement Vector - </a:t>
            </a:r>
            <a:r>
              <a:rPr lang="en" sz="1400">
                <a:solidFill>
                  <a:srgbClr val="1A1A1A"/>
                </a:solidFill>
                <a:highlight>
                  <a:srgbClr val="FFFFFF"/>
                </a:highlight>
              </a:rPr>
              <a:t>Now that we know how frame 1 is rotated relative to frame 0, we now need to know how frame 1 is displaced relative to frame 0.</a:t>
            </a:r>
            <a:endParaRPr sz="1400">
              <a:solidFill>
                <a:srgbClr val="1A1A1A"/>
              </a:solidFill>
              <a:highlight>
                <a:srgbClr val="FFFFFF"/>
              </a:highlight>
            </a:endParaRPr>
          </a:p>
          <a:p>
            <a:pPr indent="0" lvl="0" marL="0" rtl="0" algn="l">
              <a:lnSpc>
                <a:spcPct val="115000"/>
              </a:lnSpc>
              <a:spcBef>
                <a:spcPts val="1700"/>
              </a:spcBef>
              <a:spcAft>
                <a:spcPts val="0"/>
              </a:spcAft>
              <a:buNone/>
            </a:pPr>
            <a:r>
              <a:rPr lang="en" sz="1400">
                <a:solidFill>
                  <a:srgbClr val="1A1A1A"/>
                </a:solidFill>
                <a:highlight>
                  <a:srgbClr val="FFFFFF"/>
                </a:highlight>
              </a:rPr>
              <a:t>Our displacement vector needs to have three elements:</a:t>
            </a:r>
            <a:endParaRPr sz="1400">
              <a:solidFill>
                <a:srgbClr val="1A1A1A"/>
              </a:solidFill>
              <a:highlight>
                <a:srgbClr val="FFFFFF"/>
              </a:highlight>
            </a:endParaRPr>
          </a:p>
          <a:p>
            <a:pPr indent="-317500" lvl="0" marL="457200" rtl="0" algn="l">
              <a:lnSpc>
                <a:spcPct val="115000"/>
              </a:lnSpc>
              <a:spcBef>
                <a:spcPts val="2100"/>
              </a:spcBef>
              <a:spcAft>
                <a:spcPts val="0"/>
              </a:spcAft>
              <a:buClr>
                <a:srgbClr val="1A1A1A"/>
              </a:buClr>
              <a:buSzPts val="1400"/>
              <a:buFont typeface="Poppins"/>
              <a:buChar char="●"/>
            </a:pPr>
            <a:r>
              <a:rPr lang="en" sz="1400">
                <a:solidFill>
                  <a:srgbClr val="1A1A1A"/>
                </a:solidFill>
                <a:highlight>
                  <a:srgbClr val="FFFFFF"/>
                </a:highlight>
              </a:rPr>
              <a:t>Change in the position along the x-direction</a:t>
            </a:r>
            <a:endParaRPr sz="14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y-direction</a:t>
            </a:r>
            <a:endParaRPr sz="19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z-direction</a:t>
            </a:r>
            <a:endParaRPr sz="1400">
              <a:solidFill>
                <a:srgbClr val="1A1A1A"/>
              </a:solidFill>
              <a:highlight>
                <a:srgbClr val="FFFFFF"/>
              </a:highlight>
            </a:endParaRPr>
          </a:p>
          <a:p>
            <a:pPr indent="0" lvl="0" marL="0" rtl="0" algn="l">
              <a:lnSpc>
                <a:spcPct val="115000"/>
              </a:lnSpc>
              <a:spcBef>
                <a:spcPts val="4000"/>
              </a:spcBef>
              <a:spcAft>
                <a:spcPts val="0"/>
              </a:spcAft>
              <a:buNone/>
            </a:pPr>
            <a:r>
              <a:rPr lang="en" sz="1400">
                <a:solidFill>
                  <a:srgbClr val="1A1A1A"/>
                </a:solidFill>
                <a:highlight>
                  <a:srgbClr val="FFFFFF"/>
                </a:highlight>
              </a:rPr>
              <a:t>For example, let’s say that the distance from the origin of frame 1 to the origin of frame 0 is a. There is no displacement in the y and z directions.</a:t>
            </a:r>
            <a:endParaRPr sz="1400">
              <a:solidFill>
                <a:srgbClr val="1A1A1A"/>
              </a:solidFill>
              <a:highlight>
                <a:srgbClr val="FFFFFF"/>
              </a:highlight>
            </a:endParaRPr>
          </a:p>
          <a:p>
            <a:pPr indent="0" lvl="0" marL="0" rtl="0" algn="l">
              <a:lnSpc>
                <a:spcPct val="115000"/>
              </a:lnSpc>
              <a:spcBef>
                <a:spcPts val="2100"/>
              </a:spcBef>
              <a:spcAft>
                <a:spcPts val="0"/>
              </a:spcAft>
              <a:buNone/>
            </a:pPr>
            <a:r>
              <a:t/>
            </a:r>
            <a:endParaRPr sz="1300">
              <a:solidFill>
                <a:srgbClr val="000000"/>
              </a:solidFill>
            </a:endParaRPr>
          </a:p>
          <a:p>
            <a:pPr indent="0" lvl="0" marL="0" rtl="0" algn="l">
              <a:lnSpc>
                <a:spcPct val="125000"/>
              </a:lnSpc>
              <a:spcBef>
                <a:spcPts val="3400"/>
              </a:spcBef>
              <a:spcAft>
                <a:spcPts val="0"/>
              </a:spcAft>
              <a:buNone/>
            </a:pPr>
            <a:r>
              <a:t/>
            </a:r>
            <a:endParaRPr b="1" sz="1900">
              <a:solidFill>
                <a:srgbClr val="1A1A1A"/>
              </a:solidFill>
              <a:highlight>
                <a:srgbClr val="FFFFFF"/>
              </a:highlight>
            </a:endParaRPr>
          </a:p>
          <a:p>
            <a:pPr indent="0" lvl="0" marL="0" rtl="0" algn="l">
              <a:spcBef>
                <a:spcPts val="1700"/>
              </a:spcBef>
              <a:spcAft>
                <a:spcPts val="1600"/>
              </a:spcAft>
              <a:buNone/>
            </a:pPr>
            <a:r>
              <a:t/>
            </a:r>
            <a:endParaRPr/>
          </a:p>
        </p:txBody>
      </p:sp>
      <p:pic>
        <p:nvPicPr>
          <p:cNvPr id="344" name="Google Shape;344;p39"/>
          <p:cNvPicPr preferRelativeResize="0"/>
          <p:nvPr/>
        </p:nvPicPr>
        <p:blipFill>
          <a:blip r:embed="rId3">
            <a:alphaModFix/>
          </a:blip>
          <a:stretch>
            <a:fillRect/>
          </a:stretch>
        </p:blipFill>
        <p:spPr>
          <a:xfrm>
            <a:off x="5804125" y="2795125"/>
            <a:ext cx="3252250" cy="2268200"/>
          </a:xfrm>
          <a:prstGeom prst="rect">
            <a:avLst/>
          </a:prstGeom>
          <a:noFill/>
          <a:ln>
            <a:noFill/>
          </a:ln>
        </p:spPr>
      </p:pic>
      <p:sp>
        <p:nvSpPr>
          <p:cNvPr id="345" name="Google Shape;345;p39"/>
          <p:cNvSpPr txBox="1"/>
          <p:nvPr>
            <p:ph idx="1" type="subTitle"/>
          </p:nvPr>
        </p:nvSpPr>
        <p:spPr>
          <a:xfrm>
            <a:off x="5879225" y="123025"/>
            <a:ext cx="2962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A1A1A"/>
                </a:solidFill>
                <a:highlight>
                  <a:srgbClr val="FFFFFF"/>
                </a:highlight>
                <a:latin typeface="Merriweather"/>
                <a:ea typeface="Merriweather"/>
                <a:cs typeface="Merriweather"/>
                <a:sym typeface="Merriweather"/>
              </a:rPr>
              <a:t>Here is the displacement vector:</a:t>
            </a:r>
            <a:endParaRPr b="1" sz="1700"/>
          </a:p>
        </p:txBody>
      </p:sp>
      <p:pic>
        <p:nvPicPr>
          <p:cNvPr id="346" name="Google Shape;346;p39"/>
          <p:cNvPicPr preferRelativeResize="0"/>
          <p:nvPr/>
        </p:nvPicPr>
        <p:blipFill>
          <a:blip r:embed="rId4">
            <a:alphaModFix/>
          </a:blip>
          <a:stretch>
            <a:fillRect/>
          </a:stretch>
        </p:blipFill>
        <p:spPr>
          <a:xfrm>
            <a:off x="6123200" y="503350"/>
            <a:ext cx="1755450" cy="226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3"/>
              </a:rPr>
              <a:t>https://www.researchgate.net/publication/322337716_Application_of_Homogeneous_Transformation_Matrices_to_the_Simulation_of_VLP_Systems</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4"/>
              </a:rPr>
              <a:t>https://www.slideshare.net/SIMRANPARDESHI/use-of-matrix-in-robotics#:~:text=Transformation%20matrices%20can%20be%20used,different%20obstacles%20inside%20the%20water</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https://automaticaddison.com/how-to-find-the-rotation-matrices-for-robotic-arms/#:~:text=In%20robotics%2C%20the%20orientation%20of,coordinate%20axes%20of%20another%20frame.</a:t>
            </a:r>
            <a:endParaRPr sz="1500">
              <a:latin typeface="Poppins"/>
              <a:ea typeface="Poppins"/>
              <a:cs typeface="Poppins"/>
              <a:sym typeface="Poppins"/>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How Transformation works</a:t>
            </a:r>
            <a:endParaRPr sz="1800">
              <a:solidFill>
                <a:srgbClr val="263238"/>
              </a:solidFill>
              <a:latin typeface="Poppins Black"/>
              <a:ea typeface="Poppins Black"/>
              <a:cs typeface="Poppins Black"/>
              <a:sym typeface="Poppins Black"/>
            </a:endParaRPr>
          </a:p>
        </p:txBody>
      </p:sp>
      <p:sp>
        <p:nvSpPr>
          <p:cNvPr id="231" name="Google Shape;231;p2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32" name="Google Shape;232;p26"/>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1</a:t>
            </a:r>
            <a:endParaRPr sz="4800">
              <a:solidFill>
                <a:srgbClr val="80ED99"/>
              </a:solidFill>
              <a:latin typeface="Poppins Black"/>
              <a:ea typeface="Poppins Black"/>
              <a:cs typeface="Poppins Black"/>
              <a:sym typeface="Poppins Black"/>
            </a:endParaRPr>
          </a:p>
        </p:txBody>
      </p:sp>
      <p:sp>
        <p:nvSpPr>
          <p:cNvPr id="233" name="Google Shape;233;p26"/>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Homogeneous Transformations</a:t>
            </a:r>
            <a:endParaRPr sz="1800">
              <a:solidFill>
                <a:srgbClr val="263238"/>
              </a:solidFill>
              <a:latin typeface="Poppins Black"/>
              <a:ea typeface="Poppins Black"/>
              <a:cs typeface="Poppins Black"/>
              <a:sym typeface="Poppins Black"/>
            </a:endParaRPr>
          </a:p>
        </p:txBody>
      </p:sp>
      <p:sp>
        <p:nvSpPr>
          <p:cNvPr id="235" name="Google Shape;235;p26"/>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3</a:t>
            </a:r>
            <a:endParaRPr sz="4800">
              <a:solidFill>
                <a:srgbClr val="80ED99"/>
              </a:solidFill>
              <a:latin typeface="Poppins Black"/>
              <a:ea typeface="Poppins Black"/>
              <a:cs typeface="Poppins Black"/>
              <a:sym typeface="Poppins Black"/>
            </a:endParaRPr>
          </a:p>
        </p:txBody>
      </p:sp>
      <p:sp>
        <p:nvSpPr>
          <p:cNvPr id="236" name="Google Shape;236;p26"/>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Orientation and Positional Representation</a:t>
            </a:r>
            <a:endParaRPr sz="1800">
              <a:solidFill>
                <a:srgbClr val="263238"/>
              </a:solidFill>
              <a:latin typeface="Poppins Black"/>
              <a:ea typeface="Poppins Black"/>
              <a:cs typeface="Poppins Black"/>
              <a:sym typeface="Poppins Black"/>
            </a:endParaRPr>
          </a:p>
        </p:txBody>
      </p:sp>
      <p:sp>
        <p:nvSpPr>
          <p:cNvPr id="237" name="Google Shape;237;p26"/>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4</a:t>
            </a:r>
            <a:endParaRPr sz="4800">
              <a:solidFill>
                <a:srgbClr val="80ED99"/>
              </a:solidFill>
              <a:latin typeface="Poppins Black"/>
              <a:ea typeface="Poppins Black"/>
              <a:cs typeface="Poppins Black"/>
              <a:sym typeface="Poppins Black"/>
            </a:endParaRPr>
          </a:p>
        </p:txBody>
      </p:sp>
      <p:sp>
        <p:nvSpPr>
          <p:cNvPr id="238" name="Google Shape;238;p26"/>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Frame Interpretation of Transformations</a:t>
            </a:r>
            <a:endParaRPr sz="1800">
              <a:solidFill>
                <a:srgbClr val="263238"/>
              </a:solidFill>
              <a:latin typeface="Poppins Black"/>
              <a:ea typeface="Poppins Black"/>
              <a:cs typeface="Poppins Black"/>
              <a:sym typeface="Poppins Black"/>
            </a:endParaRPr>
          </a:p>
        </p:txBody>
      </p:sp>
      <p:sp>
        <p:nvSpPr>
          <p:cNvPr id="239" name="Google Shape;239;p26"/>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2</a:t>
            </a:r>
            <a:endParaRPr sz="4800">
              <a:solidFill>
                <a:srgbClr val="80ED99"/>
              </a:solidFill>
              <a:latin typeface="Poppins Black"/>
              <a:ea typeface="Poppins Black"/>
              <a:cs typeface="Poppins Black"/>
              <a:sym typeface="Poppins Black"/>
            </a:endParaRPr>
          </a:p>
        </p:txBody>
      </p:sp>
      <p:sp>
        <p:nvSpPr>
          <p:cNvPr id="240" name="Google Shape;240;p26"/>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Theoretical</a:t>
            </a:r>
            <a:r>
              <a:rPr lang="en" sz="1800">
                <a:solidFill>
                  <a:srgbClr val="263238"/>
                </a:solidFill>
                <a:latin typeface="Poppins Black"/>
                <a:ea typeface="Poppins Black"/>
                <a:cs typeface="Poppins Black"/>
                <a:sym typeface="Poppins Black"/>
              </a:rPr>
              <a:t> Explanation</a:t>
            </a:r>
            <a:endParaRPr sz="1800">
              <a:solidFill>
                <a:srgbClr val="263238"/>
              </a:solidFill>
              <a:latin typeface="Poppins Black"/>
              <a:ea typeface="Poppins Black"/>
              <a:cs typeface="Poppins Black"/>
              <a:sym typeface="Poppins Black"/>
            </a:endParaRPr>
          </a:p>
        </p:txBody>
      </p:sp>
      <p:sp>
        <p:nvSpPr>
          <p:cNvPr id="248" name="Google Shape;248;p2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49" name="Google Shape;249;p27"/>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5</a:t>
            </a:r>
            <a:endParaRPr sz="4800">
              <a:solidFill>
                <a:srgbClr val="80ED99"/>
              </a:solidFill>
              <a:latin typeface="Poppins Black"/>
              <a:ea typeface="Poppins Black"/>
              <a:cs typeface="Poppins Black"/>
              <a:sym typeface="Poppins Black"/>
            </a:endParaRPr>
          </a:p>
        </p:txBody>
      </p:sp>
      <p:sp>
        <p:nvSpPr>
          <p:cNvPr id="250" name="Google Shape;250;p27"/>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Graphical Representation</a:t>
            </a:r>
            <a:endParaRPr sz="1800">
              <a:solidFill>
                <a:srgbClr val="263238"/>
              </a:solidFill>
              <a:latin typeface="Poppins Black"/>
              <a:ea typeface="Poppins Black"/>
              <a:cs typeface="Poppins Black"/>
              <a:sym typeface="Poppins Black"/>
            </a:endParaRPr>
          </a:p>
        </p:txBody>
      </p:sp>
      <p:sp>
        <p:nvSpPr>
          <p:cNvPr id="252" name="Google Shape;252;p27"/>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7</a:t>
            </a:r>
            <a:endParaRPr sz="4800">
              <a:solidFill>
                <a:srgbClr val="80ED99"/>
              </a:solidFill>
              <a:latin typeface="Poppins Black"/>
              <a:ea typeface="Poppins Black"/>
              <a:cs typeface="Poppins Black"/>
              <a:sym typeface="Poppins Black"/>
            </a:endParaRPr>
          </a:p>
        </p:txBody>
      </p:sp>
      <p:sp>
        <p:nvSpPr>
          <p:cNvPr id="253" name="Google Shape;253;p27"/>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Rotational Matrix for Robotics Arm</a:t>
            </a:r>
            <a:endParaRPr sz="1800">
              <a:solidFill>
                <a:srgbClr val="263238"/>
              </a:solidFill>
              <a:latin typeface="Poppins Black"/>
              <a:ea typeface="Poppins Black"/>
              <a:cs typeface="Poppins Black"/>
              <a:sym typeface="Poppins Black"/>
            </a:endParaRPr>
          </a:p>
        </p:txBody>
      </p:sp>
      <p:sp>
        <p:nvSpPr>
          <p:cNvPr id="254" name="Google Shape;254;p27"/>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8</a:t>
            </a:r>
            <a:endParaRPr sz="4800">
              <a:solidFill>
                <a:srgbClr val="80ED99"/>
              </a:solidFill>
              <a:latin typeface="Poppins Black"/>
              <a:ea typeface="Poppins Black"/>
              <a:cs typeface="Poppins Black"/>
              <a:sym typeface="Poppins Black"/>
            </a:endParaRPr>
          </a:p>
        </p:txBody>
      </p:sp>
      <p:sp>
        <p:nvSpPr>
          <p:cNvPr id="255" name="Google Shape;255;p27"/>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Displacement Vectors for Robotics Arm</a:t>
            </a:r>
            <a:endParaRPr sz="1800">
              <a:solidFill>
                <a:srgbClr val="263238"/>
              </a:solidFill>
              <a:latin typeface="Poppins Black"/>
              <a:ea typeface="Poppins Black"/>
              <a:cs typeface="Poppins Black"/>
              <a:sym typeface="Poppins Black"/>
            </a:endParaRPr>
          </a:p>
        </p:txBody>
      </p:sp>
      <p:sp>
        <p:nvSpPr>
          <p:cNvPr id="256" name="Google Shape;256;p27"/>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6</a:t>
            </a:r>
            <a:endParaRPr sz="4800">
              <a:solidFill>
                <a:srgbClr val="80ED99"/>
              </a:solidFill>
              <a:latin typeface="Poppins Black"/>
              <a:ea typeface="Poppins Black"/>
              <a:cs typeface="Poppins Black"/>
              <a:sym typeface="Poppins Black"/>
            </a:endParaRPr>
          </a:p>
        </p:txBody>
      </p:sp>
      <p:sp>
        <p:nvSpPr>
          <p:cNvPr id="257" name="Google Shape;257;p27"/>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Homogeneous</a:t>
            </a:r>
            <a:r>
              <a:rPr lang="en"/>
              <a:t> Transformation Matrices</a:t>
            </a:r>
            <a:endParaRPr/>
          </a:p>
        </p:txBody>
      </p:sp>
      <p:sp>
        <p:nvSpPr>
          <p:cNvPr id="265" name="Google Shape;265;p28"/>
          <p:cNvSpPr txBox="1"/>
          <p:nvPr>
            <p:ph idx="2" type="subTitle"/>
          </p:nvPr>
        </p:nvSpPr>
        <p:spPr>
          <a:xfrm>
            <a:off x="720000" y="1600975"/>
            <a:ext cx="3698400" cy="21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333333"/>
                </a:solidFill>
                <a:highlight>
                  <a:srgbClr val="FFFFFF"/>
                </a:highlight>
              </a:rPr>
              <a:t>In robotics, Homogeneous Transformation Matrices (HTM) have been used as a tool for describing both the position and orientation of an object and, in particular, of a robot or a robot component.</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p:txBody>
      </p:sp>
      <p:pic>
        <p:nvPicPr>
          <p:cNvPr id="266" name="Google Shape;266;p28"/>
          <p:cNvPicPr preferRelativeResize="0"/>
          <p:nvPr/>
        </p:nvPicPr>
        <p:blipFill rotWithShape="1">
          <a:blip r:embed="rId3">
            <a:alphaModFix/>
          </a:blip>
          <a:srcRect b="0" l="0" r="0" t="0"/>
          <a:stretch/>
        </p:blipFill>
        <p:spPr>
          <a:xfrm>
            <a:off x="4700300" y="2354600"/>
            <a:ext cx="3827425" cy="18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idx="2" type="subTitle"/>
          </p:nvPr>
        </p:nvSpPr>
        <p:spPr>
          <a:xfrm>
            <a:off x="720001" y="1342175"/>
            <a:ext cx="3963300" cy="854100"/>
          </a:xfrm>
          <a:prstGeom prst="rect">
            <a:avLst/>
          </a:prstGeom>
        </p:spPr>
        <p:txBody>
          <a:bodyPr anchorCtr="0" anchor="t" bIns="91425" lIns="91425" spcFirstLastPara="1" rIns="91425" wrap="square" tIns="91425">
            <a:noAutofit/>
          </a:bodyPr>
          <a:lstStyle/>
          <a:p>
            <a:pPr indent="-234950" lvl="0" marL="228600" rtl="0" algn="l">
              <a:spcBef>
                <a:spcPts val="0"/>
              </a:spcBef>
              <a:spcAft>
                <a:spcPts val="0"/>
              </a:spcAft>
              <a:buClr>
                <a:srgbClr val="6C6963"/>
              </a:buClr>
              <a:buSzPts val="500"/>
              <a:buFont typeface="Libre Baskerville"/>
              <a:buChar char="•"/>
            </a:pPr>
            <a:r>
              <a:rPr lang="en" sz="1600"/>
              <a:t>To describe the </a:t>
            </a:r>
            <a:r>
              <a:rPr b="1" lang="en" sz="1600"/>
              <a:t>angle</a:t>
            </a:r>
            <a:r>
              <a:rPr lang="en" sz="1600"/>
              <a:t> that the servos need to reach the </a:t>
            </a:r>
            <a:r>
              <a:rPr b="1" lang="en" sz="1600"/>
              <a:t>desired position</a:t>
            </a:r>
            <a:r>
              <a:rPr lang="en" sz="1600"/>
              <a:t> in space</a:t>
            </a:r>
            <a:endParaRPr sz="1600"/>
          </a:p>
          <a:p>
            <a:pPr indent="-234950" lvl="0" marL="228600" rtl="0" algn="l">
              <a:spcBef>
                <a:spcPts val="2100"/>
              </a:spcBef>
              <a:spcAft>
                <a:spcPts val="0"/>
              </a:spcAft>
              <a:buClr>
                <a:srgbClr val="6C6963"/>
              </a:buClr>
              <a:buSzPts val="500"/>
              <a:buFont typeface="Libre Baskerville"/>
              <a:buChar char="•"/>
            </a:pPr>
            <a:r>
              <a:rPr lang="en" sz="1600"/>
              <a:t>For example, how an autonomous underwater vehicle needs to reach or align itself with several different obstacles inside water</a:t>
            </a:r>
            <a:endParaRPr sz="1600"/>
          </a:p>
          <a:p>
            <a:pPr indent="-234950" lvl="0" marL="228600" rtl="0" algn="l">
              <a:spcBef>
                <a:spcPts val="2100"/>
              </a:spcBef>
              <a:spcAft>
                <a:spcPts val="0"/>
              </a:spcAft>
              <a:buClr>
                <a:srgbClr val="6C6963"/>
              </a:buClr>
              <a:buSzPts val="500"/>
              <a:buFont typeface="Libre Baskerville"/>
              <a:buChar char="•"/>
            </a:pPr>
            <a:r>
              <a:rPr lang="en" sz="1600"/>
              <a:t>It helps us to determine the </a:t>
            </a:r>
            <a:r>
              <a:rPr b="1" lang="en" sz="1600"/>
              <a:t>movement of the parts</a:t>
            </a:r>
            <a:r>
              <a:rPr lang="en" sz="1600"/>
              <a:t> of the robots with respect to one another</a:t>
            </a:r>
            <a:endParaRPr sz="1600"/>
          </a:p>
          <a:p>
            <a:pPr indent="0" lvl="0" marL="0" rtl="0" algn="l">
              <a:spcBef>
                <a:spcPts val="0"/>
              </a:spcBef>
              <a:spcAft>
                <a:spcPts val="0"/>
              </a:spcAft>
              <a:buNone/>
            </a:pPr>
            <a:r>
              <a:t/>
            </a:r>
            <a:endParaRPr/>
          </a:p>
        </p:txBody>
      </p:sp>
      <p:sp>
        <p:nvSpPr>
          <p:cNvPr id="272" name="Google Shape;272;p2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How transformation works in Robotics</a:t>
            </a:r>
            <a:endParaRPr/>
          </a:p>
        </p:txBody>
      </p:sp>
      <p:pic>
        <p:nvPicPr>
          <p:cNvPr descr="homogenous-transformation-matrices-example-configuration.jpeg" id="273" name="Google Shape;273;p29"/>
          <p:cNvPicPr preferRelativeResize="0"/>
          <p:nvPr>
            <p:ph idx="2" type="pic"/>
          </p:nvPr>
        </p:nvPicPr>
        <p:blipFill rotWithShape="1">
          <a:blip r:embed="rId3">
            <a:alphaModFix/>
          </a:blip>
          <a:srcRect b="0" l="0" r="0" t="0"/>
          <a:stretch/>
        </p:blipFill>
        <p:spPr>
          <a:xfrm>
            <a:off x="4865725" y="1707675"/>
            <a:ext cx="3865374" cy="23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idx="6" type="title"/>
          </p:nvPr>
        </p:nvSpPr>
        <p:spPr>
          <a:xfrm>
            <a:off x="629350" y="337775"/>
            <a:ext cx="81006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Poppins ExtraBold"/>
                <a:ea typeface="Poppins ExtraBold"/>
                <a:cs typeface="Poppins ExtraBold"/>
                <a:sym typeface="Poppins ExtraBold"/>
              </a:rPr>
              <a:t>Orientation and Positional Representation</a:t>
            </a:r>
            <a:endParaRPr sz="2200">
              <a:latin typeface="Poppins ExtraBold"/>
              <a:ea typeface="Poppins ExtraBold"/>
              <a:cs typeface="Poppins ExtraBold"/>
              <a:sym typeface="Poppins ExtraBold"/>
            </a:endParaRPr>
          </a:p>
        </p:txBody>
      </p:sp>
      <p:sp>
        <p:nvSpPr>
          <p:cNvPr id="279" name="Google Shape;279;p30"/>
          <p:cNvSpPr txBox="1"/>
          <p:nvPr>
            <p:ph idx="1" type="subTitle"/>
          </p:nvPr>
        </p:nvSpPr>
        <p:spPr>
          <a:xfrm>
            <a:off x="343600" y="1426475"/>
            <a:ext cx="4275900" cy="332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•A fundamental requirement in robotics is to represent the position and orientation of objects in an environment. such objects include robots, cameras, workpieces, obstacles, and paths. position and orientation together are referred to as pose.</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 The columns of the rotational matrix form an sub</a:t>
            </a:r>
            <a:r>
              <a:rPr lang="en" sz="1400">
                <a:solidFill>
                  <a:srgbClr val="000000"/>
                </a:solidFill>
                <a:latin typeface="Poppins"/>
                <a:ea typeface="Poppins"/>
                <a:cs typeface="Poppins"/>
                <a:sym typeface="Poppins"/>
              </a:rPr>
              <a:t>-</a:t>
            </a:r>
            <a:r>
              <a:rPr lang="en" sz="1400">
                <a:solidFill>
                  <a:srgbClr val="000000"/>
                </a:solidFill>
                <a:latin typeface="Poppins"/>
                <a:ea typeface="Poppins"/>
                <a:cs typeface="Poppins"/>
                <a:sym typeface="Poppins"/>
              </a:rPr>
              <a:t>orientation matrix while the vector is the frame’s origin offset.</a:t>
            </a:r>
            <a:endParaRPr sz="1400">
              <a:solidFill>
                <a:srgbClr val="000000"/>
              </a:solidFill>
              <a:latin typeface="Poppins"/>
              <a:ea typeface="Poppins"/>
              <a:cs typeface="Poppins"/>
              <a:sym typeface="Poppins"/>
            </a:endParaRPr>
          </a:p>
          <a:p>
            <a:pPr indent="0" lvl="0" marL="0" rtl="0" algn="l">
              <a:spcBef>
                <a:spcPts val="0"/>
              </a:spcBef>
              <a:spcAft>
                <a:spcPts val="1600"/>
              </a:spcAft>
              <a:buNone/>
            </a:pPr>
            <a:r>
              <a:t/>
            </a:r>
            <a:endParaRPr sz="1600"/>
          </a:p>
        </p:txBody>
      </p:sp>
      <p:pic>
        <p:nvPicPr>
          <p:cNvPr id="280" name="Google Shape;280;p30"/>
          <p:cNvPicPr preferRelativeResize="0"/>
          <p:nvPr/>
        </p:nvPicPr>
        <p:blipFill rotWithShape="1">
          <a:blip r:embed="rId3">
            <a:alphaModFix/>
          </a:blip>
          <a:srcRect b="0" l="1438" r="0" t="0"/>
          <a:stretch/>
        </p:blipFill>
        <p:spPr>
          <a:xfrm>
            <a:off x="4619500" y="1497575"/>
            <a:ext cx="4378276" cy="233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idx="4294967295" type="subTitle"/>
          </p:nvPr>
        </p:nvSpPr>
        <p:spPr>
          <a:xfrm>
            <a:off x="492300" y="1077375"/>
            <a:ext cx="4140900" cy="357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rPr>
              <a:t>•</a:t>
            </a:r>
            <a:r>
              <a:rPr lang="en" sz="1500">
                <a:solidFill>
                  <a:srgbClr val="000000"/>
                </a:solidFill>
              </a:rPr>
              <a:t>Now here, column 1 is a vector that orients the frames’s  axis respectively. similar interpretations are made for the frame’s y and z axes represented by columns 2 and 3.</a:t>
            </a:r>
            <a:endParaRPr sz="1500">
              <a:solidFill>
                <a:srgbClr val="000000"/>
              </a:solidFill>
            </a:endParaRPr>
          </a:p>
          <a:p>
            <a:pPr indent="0" lvl="0" marL="0" rtl="0" algn="l">
              <a:lnSpc>
                <a:spcPct val="115000"/>
              </a:lnSpc>
              <a:spcBef>
                <a:spcPts val="1600"/>
              </a:spcBef>
              <a:spcAft>
                <a:spcPts val="0"/>
              </a:spcAft>
              <a:buNone/>
            </a:pPr>
            <a:r>
              <a:rPr lang="en" sz="1500">
                <a:solidFill>
                  <a:srgbClr val="000000"/>
                </a:solidFill>
              </a:rPr>
              <a:t>•Also, the origin vector with three components represents the frame’s origin relative to the reference axis.</a:t>
            </a:r>
            <a:endParaRPr sz="1500">
              <a:solidFill>
                <a:srgbClr val="000000"/>
              </a:solidFill>
            </a:endParaRPr>
          </a:p>
          <a:p>
            <a:pPr indent="0" lvl="0" marL="0" rtl="0" algn="l">
              <a:spcBef>
                <a:spcPts val="1600"/>
              </a:spcBef>
              <a:spcAft>
                <a:spcPts val="1600"/>
              </a:spcAft>
              <a:buNone/>
            </a:pPr>
            <a:r>
              <a:t/>
            </a:r>
            <a:endParaRPr sz="1700"/>
          </a:p>
        </p:txBody>
      </p:sp>
      <p:pic>
        <p:nvPicPr>
          <p:cNvPr id="286" name="Google Shape;286;p31"/>
          <p:cNvPicPr preferRelativeResize="0"/>
          <p:nvPr/>
        </p:nvPicPr>
        <p:blipFill>
          <a:blip r:embed="rId3">
            <a:alphaModFix/>
          </a:blip>
          <a:stretch>
            <a:fillRect/>
          </a:stretch>
        </p:blipFill>
        <p:spPr>
          <a:xfrm>
            <a:off x="4714875" y="1261075"/>
            <a:ext cx="4285050" cy="209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214325" y="1473300"/>
            <a:ext cx="4148100" cy="367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Here, we have been given a vector “u”, and its transformation.</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Transformation is represented by  </a:t>
            </a:r>
            <a:r>
              <a:rPr lang="en" sz="1700"/>
              <a:t>v</a:t>
            </a:r>
            <a:r>
              <a:rPr lang="en" sz="1700"/>
              <a:t> = Hu</a:t>
            </a:r>
            <a:endParaRPr sz="1700"/>
          </a:p>
          <a:p>
            <a:pPr indent="0" lvl="0" marL="457200" rtl="0" algn="l">
              <a:spcBef>
                <a:spcPts val="0"/>
              </a:spcBef>
              <a:spcAft>
                <a:spcPts val="0"/>
              </a:spcAft>
              <a:buNone/>
            </a:pPr>
            <a:r>
              <a:t/>
            </a:r>
            <a:endParaRPr sz="1700"/>
          </a:p>
          <a:p>
            <a:pPr indent="-330200" lvl="0" marL="457200" rtl="0" algn="l">
              <a:spcBef>
                <a:spcPts val="0"/>
              </a:spcBef>
              <a:spcAft>
                <a:spcPts val="0"/>
              </a:spcAft>
              <a:buSzPts val="1600"/>
              <a:buChar char="●"/>
            </a:pPr>
            <a:r>
              <a:rPr lang="en" sz="1600"/>
              <a:t>Now, this vector has components as Ux, Uy and Uz in a column, and it as to be extended to 4*1.</a:t>
            </a:r>
            <a:endParaRPr sz="1600"/>
          </a:p>
          <a:p>
            <a:pPr indent="0" lvl="0" marL="0" rtl="0" algn="l">
              <a:spcBef>
                <a:spcPts val="0"/>
              </a:spcBef>
              <a:spcAft>
                <a:spcPts val="0"/>
              </a:spcAft>
              <a:buNone/>
            </a:pPr>
            <a:r>
              <a:t/>
            </a:r>
            <a:endParaRPr sz="1900"/>
          </a:p>
        </p:txBody>
      </p:sp>
      <p:sp>
        <p:nvSpPr>
          <p:cNvPr id="292" name="Google Shape;292;p32"/>
          <p:cNvSpPr txBox="1"/>
          <p:nvPr>
            <p:ph type="title"/>
          </p:nvPr>
        </p:nvSpPr>
        <p:spPr>
          <a:xfrm>
            <a:off x="671525" y="415600"/>
            <a:ext cx="83964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Frame Interpretation of</a:t>
            </a:r>
            <a:r>
              <a:rPr lang="en" sz="2800"/>
              <a:t>   </a:t>
            </a:r>
            <a:r>
              <a:rPr lang="en" sz="2800"/>
              <a:t>Transformation.</a:t>
            </a:r>
            <a:endParaRPr sz="2800"/>
          </a:p>
        </p:txBody>
      </p:sp>
      <p:pic>
        <p:nvPicPr>
          <p:cNvPr id="293" name="Google Shape;293;p32"/>
          <p:cNvPicPr preferRelativeResize="0"/>
          <p:nvPr/>
        </p:nvPicPr>
        <p:blipFill rotWithShape="1">
          <a:blip r:embed="rId3">
            <a:alphaModFix/>
          </a:blip>
          <a:srcRect b="2825" l="2642" r="2642" t="3004"/>
          <a:stretch/>
        </p:blipFill>
        <p:spPr>
          <a:xfrm>
            <a:off x="4965425" y="1533075"/>
            <a:ext cx="3803000" cy="270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idx="9" type="title"/>
          </p:nvPr>
        </p:nvSpPr>
        <p:spPr>
          <a:xfrm>
            <a:off x="720000" y="382400"/>
            <a:ext cx="77040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a:t>
            </a:r>
            <a:r>
              <a:rPr lang="en"/>
              <a:t> Representation</a:t>
            </a:r>
            <a:endParaRPr/>
          </a:p>
          <a:p>
            <a:pPr indent="0" lvl="0" marL="0" rtl="0" algn="l">
              <a:spcBef>
                <a:spcPts val="0"/>
              </a:spcBef>
              <a:spcAft>
                <a:spcPts val="0"/>
              </a:spcAft>
              <a:buNone/>
            </a:pPr>
            <a:r>
              <a:t/>
            </a:r>
            <a:endParaRPr/>
          </a:p>
        </p:txBody>
      </p:sp>
      <p:pic>
        <p:nvPicPr>
          <p:cNvPr id="299" name="Google Shape;299;p33"/>
          <p:cNvPicPr preferRelativeResize="0"/>
          <p:nvPr/>
        </p:nvPicPr>
        <p:blipFill rotWithShape="1">
          <a:blip r:embed="rId3">
            <a:alphaModFix/>
          </a:blip>
          <a:srcRect b="0" l="0" r="0" t="0"/>
          <a:stretch/>
        </p:blipFill>
        <p:spPr>
          <a:xfrm>
            <a:off x="675800" y="2637825"/>
            <a:ext cx="4256325" cy="1013400"/>
          </a:xfrm>
          <a:prstGeom prst="rect">
            <a:avLst/>
          </a:prstGeom>
          <a:noFill/>
          <a:ln>
            <a:noFill/>
          </a:ln>
        </p:spPr>
      </p:pic>
      <p:pic>
        <p:nvPicPr>
          <p:cNvPr id="300" name="Google Shape;300;p33"/>
          <p:cNvPicPr preferRelativeResize="0"/>
          <p:nvPr/>
        </p:nvPicPr>
        <p:blipFill>
          <a:blip r:embed="rId4">
            <a:alphaModFix/>
          </a:blip>
          <a:stretch>
            <a:fillRect/>
          </a:stretch>
        </p:blipFill>
        <p:spPr>
          <a:xfrm>
            <a:off x="4972950" y="2083482"/>
            <a:ext cx="4094000" cy="2373968"/>
          </a:xfrm>
          <a:prstGeom prst="rect">
            <a:avLst/>
          </a:prstGeom>
          <a:noFill/>
          <a:ln>
            <a:noFill/>
          </a:ln>
        </p:spPr>
      </p:pic>
      <p:sp>
        <p:nvSpPr>
          <p:cNvPr id="301" name="Google Shape;301;p33"/>
          <p:cNvSpPr txBox="1"/>
          <p:nvPr/>
        </p:nvSpPr>
        <p:spPr>
          <a:xfrm>
            <a:off x="782263" y="1296275"/>
            <a:ext cx="404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Considering frame {A} and {B}. Point P is given by (2,0,1), its coordinates with respect to frame {A] using homogeneous transformation matrix is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1A2327"/>
      </a:accent1>
      <a:accent2>
        <a:srgbClr val="58DD76"/>
      </a:accent2>
      <a:accent3>
        <a:srgbClr val="C7F9CC"/>
      </a:accent3>
      <a:accent4>
        <a:srgbClr val="80ED99"/>
      </a:accent4>
      <a:accent5>
        <a:srgbClr val="263238"/>
      </a:accent5>
      <a:accent6>
        <a:srgbClr val="FDFDFD"/>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