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4552"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embeddedFontLst>
    <p:embeddedFont>
      <p:font typeface="Roboto" panose="02000000000000000000"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48"/>
  </p:normalViewPr>
  <p:slideViewPr>
    <p:cSldViewPr snapToGrid="0">
      <p:cViewPr varScale="1">
        <p:scale>
          <a:sx n="162" d="100"/>
          <a:sy n="162" d="100"/>
        </p:scale>
        <p:origin x="20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13106c6fd73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13106c6fd73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13106c6fd73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13106c6fd73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3106c6fd73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3106c6fd73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3106c6fd73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13106c6fd73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3106c6fd73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13106c6fd73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3106c6fd73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3106c6fd73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3102e24c25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3102e24c2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310751d40a_7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310751d40a_7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310751d40a_7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310751d40a_7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310751d40a_7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1310751d40a_7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1310751d40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1310751d40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106c6fd7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106c6fd7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3106c6fd73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3106c6fd73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3102e24c25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3102e24c25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3106c6fd73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13106c6fd73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13106c6fd73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13106c6fd73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13106c6fd73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13106c6fd73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182138"/>
            <a:ext cx="6726063" cy="206957"/>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3182884"/>
            <a:ext cx="2307831" cy="207705"/>
          </a:xfrm>
          <a:prstGeom prst="rect">
            <a:avLst/>
          </a:prstGeom>
        </p:spPr>
      </p:pic>
      <p:sp>
        <p:nvSpPr>
          <p:cNvPr id="9" name="Rectangle 8"/>
          <p:cNvSpPr/>
          <p:nvPr/>
        </p:nvSpPr>
        <p:spPr bwMode="ltGray">
          <a:xfrm>
            <a:off x="0" y="1942559"/>
            <a:ext cx="6726064" cy="12452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1942559"/>
            <a:ext cx="2307832" cy="12452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1" y="2050282"/>
            <a:ext cx="6108101" cy="1029803"/>
          </a:xfrm>
        </p:spPr>
        <p:txBody>
          <a:bodyPr anchor="b">
            <a:noAutofit/>
          </a:bodyPr>
          <a:lstStyle>
            <a:lvl1pPr algn="r">
              <a:defRPr sz="4050"/>
            </a:lvl1pPr>
          </a:lstStyle>
          <a:p>
            <a:r>
              <a:rPr lang="en-US"/>
              <a:t>Click to edit Master title style</a:t>
            </a:r>
            <a:endParaRPr lang="en-US" dirty="0"/>
          </a:p>
        </p:txBody>
      </p:sp>
      <p:sp>
        <p:nvSpPr>
          <p:cNvPr id="3" name="Subtitle 2"/>
          <p:cNvSpPr>
            <a:spLocks noGrp="1"/>
          </p:cNvSpPr>
          <p:nvPr>
            <p:ph type="subTitle" idx="1"/>
          </p:nvPr>
        </p:nvSpPr>
        <p:spPr>
          <a:xfrm>
            <a:off x="510241" y="3295530"/>
            <a:ext cx="6108101" cy="838265"/>
          </a:xfrm>
        </p:spPr>
        <p:txBody>
          <a:bodyPr>
            <a:normAutofit/>
          </a:bodyPr>
          <a:lstStyle>
            <a:lvl1pPr marL="0" indent="0" algn="r">
              <a:buNone/>
              <a:defRPr sz="15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6D52DD-9F54-F345-AA5C-D36A775F2BA1}" type="datetimeFigureOut">
              <a:rPr lang="en-US" smtClean="0"/>
              <a:t>6/3/22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941510" y="2062753"/>
            <a:ext cx="878916" cy="1017332"/>
          </a:xfr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1897042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446471"/>
            <a:ext cx="7828359" cy="240873"/>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4447216"/>
            <a:ext cx="1202248" cy="108203"/>
          </a:xfrm>
          <a:prstGeom prst="rect">
            <a:avLst/>
          </a:prstGeom>
        </p:spPr>
      </p:pic>
      <p:sp>
        <p:nvSpPr>
          <p:cNvPr id="10" name="Rectangle 9"/>
          <p:cNvSpPr/>
          <p:nvPr/>
        </p:nvSpPr>
        <p:spPr bwMode="ltGray">
          <a:xfrm>
            <a:off x="0" y="3425991"/>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3425991"/>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2" y="3533713"/>
            <a:ext cx="7210394" cy="339788"/>
          </a:xfrm>
        </p:spPr>
        <p:txBody>
          <a:bodyPr anchor="b">
            <a:normAutofit/>
          </a:bodyPr>
          <a:lstStyle>
            <a:lvl1pPr>
              <a:defRPr sz="1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0242" y="457198"/>
            <a:ext cx="7210394" cy="2692181"/>
          </a:xfrm>
          <a:noFill/>
          <a:ln>
            <a:noFill/>
          </a:ln>
          <a:effectLst>
            <a:outerShdw blurRad="76200" dist="63500" dir="5040000" algn="tl" rotWithShape="0">
              <a:srgbClr val="000000">
                <a:alpha val="41000"/>
              </a:srgbClr>
            </a:outerShdw>
          </a:effectLst>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10239" y="3877188"/>
            <a:ext cx="7210397" cy="46722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47092" y="3533482"/>
            <a:ext cx="865613" cy="818092"/>
          </a:xfr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7079518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446471"/>
            <a:ext cx="7828359" cy="240873"/>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4447216"/>
            <a:ext cx="1202248" cy="108203"/>
          </a:xfrm>
          <a:prstGeom prst="rect">
            <a:avLst/>
          </a:prstGeom>
        </p:spPr>
      </p:pic>
      <p:sp>
        <p:nvSpPr>
          <p:cNvPr id="10" name="Rectangle 9"/>
          <p:cNvSpPr/>
          <p:nvPr/>
        </p:nvSpPr>
        <p:spPr bwMode="ltGray">
          <a:xfrm>
            <a:off x="0" y="3425991"/>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3425991"/>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1" y="457198"/>
            <a:ext cx="7210394" cy="2694563"/>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510242" y="3533712"/>
            <a:ext cx="7210394" cy="818092"/>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47092" y="3533712"/>
            <a:ext cx="865613" cy="818092"/>
          </a:xfr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76620675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446471"/>
            <a:ext cx="7828359" cy="240873"/>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4447216"/>
            <a:ext cx="1202248" cy="108203"/>
          </a:xfrm>
          <a:prstGeom prst="rect">
            <a:avLst/>
          </a:prstGeom>
        </p:spPr>
      </p:pic>
      <p:sp>
        <p:nvSpPr>
          <p:cNvPr id="14" name="Rectangle 13"/>
          <p:cNvSpPr/>
          <p:nvPr/>
        </p:nvSpPr>
        <p:spPr bwMode="ltGray">
          <a:xfrm>
            <a:off x="0" y="3425991"/>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7939371" y="3425991"/>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92" y="457199"/>
            <a:ext cx="6539158" cy="2277046"/>
          </a:xfrm>
        </p:spPr>
        <p:txBody>
          <a:bodyPr anchor="ctr"/>
          <a:lstStyle>
            <a:lvl1pPr>
              <a:defRPr sz="2400"/>
            </a:lvl1pPr>
          </a:lstStyle>
          <a:p>
            <a:r>
              <a:rPr lang="en-US"/>
              <a:t>Click to edit Master title style</a:t>
            </a:r>
            <a:endParaRPr lang="en-US" dirty="0"/>
          </a:p>
        </p:txBody>
      </p:sp>
      <p:sp>
        <p:nvSpPr>
          <p:cNvPr id="12" name="Text Placeholder 3"/>
          <p:cNvSpPr>
            <a:spLocks noGrp="1"/>
          </p:cNvSpPr>
          <p:nvPr>
            <p:ph type="body" sz="half" idx="13"/>
          </p:nvPr>
        </p:nvSpPr>
        <p:spPr>
          <a:xfrm>
            <a:off x="1051717" y="2740034"/>
            <a:ext cx="6117434" cy="411726"/>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510242" y="3533712"/>
            <a:ext cx="7210394" cy="818092"/>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47092" y="3532444"/>
            <a:ext cx="865613" cy="818092"/>
          </a:xfrm>
        </p:spPr>
        <p:txBody>
          <a:bodyPr/>
          <a:lstStyle/>
          <a:p>
            <a:pPr marL="0" lvl="0" indent="0" algn="r" rtl="0">
              <a:spcBef>
                <a:spcPts val="0"/>
              </a:spcBef>
              <a:spcAft>
                <a:spcPts val="0"/>
              </a:spcAft>
              <a:buNone/>
            </a:pPr>
            <a:fld id="{00000000-1234-1234-1234-123412341234}" type="slidenum">
              <a:rPr lang="en" smtClean="0"/>
              <a:t>‹#›</a:t>
            </a:fld>
            <a:endParaRPr lang="en"/>
          </a:p>
        </p:txBody>
      </p:sp>
      <p:sp>
        <p:nvSpPr>
          <p:cNvPr id="16" name="TextBox 15"/>
          <p:cNvSpPr txBox="1"/>
          <p:nvPr/>
        </p:nvSpPr>
        <p:spPr>
          <a:xfrm>
            <a:off x="437679" y="561087"/>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5400" dirty="0">
                <a:solidFill>
                  <a:schemeClr val="tx1"/>
                </a:solidFill>
                <a:effectLst/>
              </a:rPr>
              <a:t>“</a:t>
            </a:r>
          </a:p>
        </p:txBody>
      </p:sp>
      <p:sp>
        <p:nvSpPr>
          <p:cNvPr id="17" name="TextBox 16"/>
          <p:cNvSpPr txBox="1"/>
          <p:nvPr/>
        </p:nvSpPr>
        <p:spPr>
          <a:xfrm>
            <a:off x="7247107" y="2275143"/>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5400" dirty="0">
                <a:solidFill>
                  <a:schemeClr val="tx1"/>
                </a:solidFill>
                <a:effectLst/>
              </a:rPr>
              <a:t>”</a:t>
            </a:r>
          </a:p>
        </p:txBody>
      </p:sp>
    </p:spTree>
    <p:extLst>
      <p:ext uri="{BB962C8B-B14F-4D97-AF65-F5344CB8AC3E}">
        <p14:creationId xmlns:p14="http://schemas.microsoft.com/office/powerpoint/2010/main" val="82158601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446471"/>
            <a:ext cx="7828359" cy="240873"/>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4447216"/>
            <a:ext cx="1202248" cy="108203"/>
          </a:xfrm>
          <a:prstGeom prst="rect">
            <a:avLst/>
          </a:prstGeom>
        </p:spPr>
      </p:pic>
      <p:sp>
        <p:nvSpPr>
          <p:cNvPr id="11" name="Rectangle 10"/>
          <p:cNvSpPr/>
          <p:nvPr/>
        </p:nvSpPr>
        <p:spPr bwMode="ltGray">
          <a:xfrm>
            <a:off x="0" y="3425991"/>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7939371" y="3425991"/>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39" y="3533712"/>
            <a:ext cx="7210397" cy="441401"/>
          </a:xfrm>
        </p:spPr>
        <p:txBody>
          <a:bodyPr anchor="b"/>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510240" y="3975112"/>
            <a:ext cx="7210397" cy="376691"/>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47092" y="3532444"/>
            <a:ext cx="865613" cy="818092"/>
          </a:xfr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09936301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6" name="Rectangle 15"/>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501917" y="564921"/>
            <a:ext cx="7218720" cy="810704"/>
          </a:xfrm>
        </p:spPr>
        <p:txBody>
          <a:bodyPr/>
          <a:lstStyle/>
          <a:p>
            <a:r>
              <a:rPr lang="en-US"/>
              <a:t>Click to edit Master title style</a:t>
            </a:r>
            <a:endParaRPr lang="en-US" dirty="0"/>
          </a:p>
        </p:txBody>
      </p:sp>
      <p:sp>
        <p:nvSpPr>
          <p:cNvPr id="7" name="Text Placeholder 2"/>
          <p:cNvSpPr>
            <a:spLocks noGrp="1"/>
          </p:cNvSpPr>
          <p:nvPr>
            <p:ph type="body" idx="1"/>
          </p:nvPr>
        </p:nvSpPr>
        <p:spPr>
          <a:xfrm>
            <a:off x="495709" y="1752655"/>
            <a:ext cx="2302526"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510241" y="2267005"/>
            <a:ext cx="2287277" cy="2185135"/>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2967019" y="1752655"/>
            <a:ext cx="2297430"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0" name="Text Placeholder 3"/>
          <p:cNvSpPr>
            <a:spLocks noGrp="1"/>
          </p:cNvSpPr>
          <p:nvPr>
            <p:ph type="body" sz="half" idx="16"/>
          </p:nvPr>
        </p:nvSpPr>
        <p:spPr>
          <a:xfrm>
            <a:off x="2959103" y="2267005"/>
            <a:ext cx="2297430" cy="2185135"/>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418117" y="1752655"/>
            <a:ext cx="2302519"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2" name="Text Placeholder 3"/>
          <p:cNvSpPr>
            <a:spLocks noGrp="1"/>
          </p:cNvSpPr>
          <p:nvPr>
            <p:ph type="body" sz="half" idx="17"/>
          </p:nvPr>
        </p:nvSpPr>
        <p:spPr>
          <a:xfrm>
            <a:off x="5418117" y="2267005"/>
            <a:ext cx="2302519" cy="2185135"/>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5B6D52DD-9F54-F345-AA5C-D36A775F2BA1}" type="datetimeFigureOut">
              <a:rPr lang="en-US" smtClean="0"/>
              <a:t>6/3/22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82691107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7" name="Rectangle 16"/>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510242" y="564921"/>
            <a:ext cx="7210395" cy="810704"/>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10239" y="3223127"/>
            <a:ext cx="2287279"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510239" y="1752655"/>
            <a:ext cx="2287279" cy="1143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510239" y="3655324"/>
            <a:ext cx="2287279" cy="796817"/>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2959103" y="3223127"/>
            <a:ext cx="2297430"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2959103" y="1752655"/>
            <a:ext cx="2297430" cy="1143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2958088" y="3655323"/>
            <a:ext cx="2300473" cy="796817"/>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423009" y="3223127"/>
            <a:ext cx="2297629" cy="432197"/>
          </a:xfrm>
        </p:spPr>
        <p:txBody>
          <a:bodyPr anchor="b">
            <a:noAutofit/>
          </a:bodyPr>
          <a:lstStyle>
            <a:lvl1pPr marL="0" indent="0">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423008" y="1752655"/>
            <a:ext cx="2297629" cy="1143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422915" y="3655321"/>
            <a:ext cx="2300672" cy="796817"/>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5B6D52DD-9F54-F345-AA5C-D36A775F2BA1}" type="datetimeFigureOut">
              <a:rPr lang="en-US" smtClean="0"/>
              <a:t>6/3/22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4279866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9" name="Rectangle 8"/>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6D52DD-9F54-F345-AA5C-D36A775F2BA1}" type="datetimeFigureOut">
              <a:rPr lang="en-US" smtClean="0"/>
              <a:t>6/3/22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77211073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6087155" y="1402046"/>
            <a:ext cx="3830241"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7401152" y="4029302"/>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7596923" y="457198"/>
            <a:ext cx="805352" cy="326532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0241" y="457198"/>
            <a:ext cx="6652503" cy="399494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105344" y="4452141"/>
            <a:ext cx="2057400" cy="273844"/>
          </a:xfrm>
        </p:spPr>
        <p:txBody>
          <a:bodyPr/>
          <a:lstStyle/>
          <a:p>
            <a:fld id="{5B6D52DD-9F54-F345-AA5C-D36A775F2BA1}" type="datetimeFigureOut">
              <a:rPr lang="en-US" smtClean="0"/>
              <a:t>6/3/22</a:t>
            </a:fld>
            <a:endParaRPr lang="en-US"/>
          </a:p>
        </p:txBody>
      </p:sp>
      <p:sp>
        <p:nvSpPr>
          <p:cNvPr id="5" name="Footer Placeholder 4"/>
          <p:cNvSpPr>
            <a:spLocks noGrp="1"/>
          </p:cNvSpPr>
          <p:nvPr>
            <p:ph type="ftr" sz="quarter" idx="11"/>
          </p:nvPr>
        </p:nvSpPr>
        <p:spPr>
          <a:xfrm>
            <a:off x="510241" y="4452141"/>
            <a:ext cx="4595104" cy="273844"/>
          </a:xfrm>
        </p:spPr>
        <p:txBody>
          <a:bodyPr/>
          <a:lstStyle/>
          <a:p>
            <a:endParaRPr lang="en-US"/>
          </a:p>
        </p:txBody>
      </p:sp>
      <p:sp>
        <p:nvSpPr>
          <p:cNvPr id="6" name="Slide Number Placeholder 5"/>
          <p:cNvSpPr>
            <a:spLocks noGrp="1"/>
          </p:cNvSpPr>
          <p:nvPr>
            <p:ph type="sldNum" sz="quarter" idx="12"/>
          </p:nvPr>
        </p:nvSpPr>
        <p:spPr>
          <a:xfrm>
            <a:off x="7573163" y="4048975"/>
            <a:ext cx="865613" cy="818092"/>
          </a:xfrm>
        </p:spPr>
        <p:txBody>
          <a:bodyPr anchor="t"/>
          <a:lstStyle>
            <a:lvl1pPr algn="ctr">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168191213"/>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037604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7" name="Rectangle 16"/>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6D52DD-9F54-F345-AA5C-D36A775F2BA1}" type="datetimeFigureOut">
              <a:rPr lang="en-US" smtClean="0"/>
              <a:t>6/3/22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2399686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065180"/>
            <a:ext cx="7828359" cy="240873"/>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68" y="3065926"/>
            <a:ext cx="1202248" cy="108203"/>
          </a:xfrm>
          <a:prstGeom prst="rect">
            <a:avLst/>
          </a:prstGeom>
        </p:spPr>
      </p:pic>
      <p:sp>
        <p:nvSpPr>
          <p:cNvPr id="9" name="Rectangle 8"/>
          <p:cNvSpPr/>
          <p:nvPr/>
        </p:nvSpPr>
        <p:spPr bwMode="ltGray">
          <a:xfrm>
            <a:off x="-2" y="20447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7939369" y="20447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2" y="2152421"/>
            <a:ext cx="7210395" cy="818091"/>
          </a:xfrm>
        </p:spPr>
        <p:txBody>
          <a:bodyPr anchor="ctr">
            <a:normAutofit/>
          </a:bodyPr>
          <a:lstStyle>
            <a:lvl1pPr algn="r">
              <a:defRPr sz="2700"/>
            </a:lvl1pPr>
          </a:lstStyle>
          <a:p>
            <a:r>
              <a:rPr lang="en-US"/>
              <a:t>Click to edit Master title style</a:t>
            </a:r>
            <a:endParaRPr lang="en-US" dirty="0"/>
          </a:p>
        </p:txBody>
      </p:sp>
      <p:sp>
        <p:nvSpPr>
          <p:cNvPr id="3" name="Text Placeholder 2"/>
          <p:cNvSpPr>
            <a:spLocks noGrp="1"/>
          </p:cNvSpPr>
          <p:nvPr>
            <p:ph type="body" idx="1"/>
          </p:nvPr>
        </p:nvSpPr>
        <p:spPr>
          <a:xfrm>
            <a:off x="510242" y="3174129"/>
            <a:ext cx="7210395" cy="1278013"/>
          </a:xfrm>
        </p:spPr>
        <p:txBody>
          <a:bodyPr>
            <a:normAutofit/>
          </a:bodyPr>
          <a:lstStyle>
            <a:lvl1pPr marL="0" indent="0" algn="r">
              <a:buNone/>
              <a:defRPr sz="15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6D52DD-9F54-F345-AA5C-D36A775F2BA1}" type="datetimeFigureOut">
              <a:rPr lang="en-US" smtClean="0"/>
              <a:t>6/3/22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047092" y="2152422"/>
            <a:ext cx="865613" cy="818092"/>
          </a:xfrm>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53999401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0" name="Rectangle 9"/>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0240" y="1752655"/>
            <a:ext cx="3523769" cy="26994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95592" y="1752655"/>
            <a:ext cx="3525044" cy="26994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334775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2" name="Rectangle 11"/>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0" y="564922"/>
            <a:ext cx="7210397" cy="8107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79763" y="1752655"/>
            <a:ext cx="3354245" cy="519851"/>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510242" y="2272507"/>
            <a:ext cx="3523766" cy="21796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365116" y="1752655"/>
            <a:ext cx="3355521" cy="519057"/>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195593" y="2272507"/>
            <a:ext cx="3525044" cy="21796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6D52DD-9F54-F345-AA5C-D36A775F2BA1}" type="datetimeFigureOut">
              <a:rPr lang="en-US" smtClean="0"/>
              <a:t>6/3/22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90168129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8" name="Rectangle 7"/>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6D52DD-9F54-F345-AA5C-D36A775F2BA1}" type="datetimeFigureOut">
              <a:rPr lang="en-US" smtClean="0"/>
              <a:t>6/3/22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77278421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6" name="Rectangle 5"/>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B6D52DD-9F54-F345-AA5C-D36A775F2BA1}" type="datetimeFigureOut">
              <a:rPr lang="en-US" smtClean="0"/>
              <a:t>6/3/22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28330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0" name="Rectangle 9"/>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1" y="564920"/>
            <a:ext cx="7210394" cy="810705"/>
          </a:xfrm>
        </p:spPr>
        <p:txBody>
          <a:bodyPr anchor="ctr">
            <a:normAutofit/>
          </a:bodyPr>
          <a:lstStyle>
            <a:lvl1pPr>
              <a:defRPr sz="2700"/>
            </a:lvl1pPr>
          </a:lstStyle>
          <a:p>
            <a:r>
              <a:rPr lang="en-US"/>
              <a:t>Click to edit Master title style</a:t>
            </a:r>
            <a:endParaRPr lang="en-US" dirty="0"/>
          </a:p>
        </p:txBody>
      </p:sp>
      <p:sp>
        <p:nvSpPr>
          <p:cNvPr id="3" name="Content Placeholder 2"/>
          <p:cNvSpPr>
            <a:spLocks noGrp="1"/>
          </p:cNvSpPr>
          <p:nvPr>
            <p:ph idx="1"/>
          </p:nvPr>
        </p:nvSpPr>
        <p:spPr>
          <a:xfrm>
            <a:off x="3514385" y="1752655"/>
            <a:ext cx="4206252" cy="269948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10241" y="1752654"/>
            <a:ext cx="2842559" cy="2699488"/>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0264917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477680"/>
            <a:ext cx="7828359" cy="240873"/>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9370" y="1478425"/>
            <a:ext cx="1202248" cy="108203"/>
          </a:xfrm>
          <a:prstGeom prst="rect">
            <a:avLst/>
          </a:prstGeom>
        </p:spPr>
      </p:pic>
      <p:sp>
        <p:nvSpPr>
          <p:cNvPr id="10" name="Rectangle 9"/>
          <p:cNvSpPr/>
          <p:nvPr/>
        </p:nvSpPr>
        <p:spPr bwMode="ltGray">
          <a:xfrm>
            <a:off x="0" y="457200"/>
            <a:ext cx="7828359" cy="102614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7939371" y="457200"/>
            <a:ext cx="1202248" cy="102614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0243" y="564921"/>
            <a:ext cx="7210393" cy="810704"/>
          </a:xfrm>
        </p:spPr>
        <p:txBody>
          <a:bodyPr anchor="ctr">
            <a:normAutofit/>
          </a:bodyPr>
          <a:lstStyle>
            <a:lvl1pPr>
              <a:defRPr sz="27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651250" y="1752656"/>
            <a:ext cx="4069387" cy="2699484"/>
          </a:xfrm>
          <a:noFill/>
          <a:ln>
            <a:noFill/>
          </a:ln>
          <a:effectLst>
            <a:outerShdw blurRad="76200" dist="63500" dir="5040000" algn="tl" rotWithShape="0">
              <a:srgbClr val="000000">
                <a:alpha val="41000"/>
              </a:srgbClr>
            </a:outerShdw>
          </a:effectLst>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510242" y="1752655"/>
            <a:ext cx="2907192" cy="269948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B6D52DD-9F54-F345-AA5C-D36A775F2BA1}" type="datetimeFigureOut">
              <a:rPr lang="en-US" smtClean="0"/>
              <a:t>6/3/22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64303990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Placeholder 1"/>
          <p:cNvSpPr>
            <a:spLocks noGrp="1"/>
          </p:cNvSpPr>
          <p:nvPr>
            <p:ph type="title"/>
          </p:nvPr>
        </p:nvSpPr>
        <p:spPr>
          <a:xfrm>
            <a:off x="510241" y="564921"/>
            <a:ext cx="7210396" cy="81070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0241" y="1752655"/>
            <a:ext cx="7210396" cy="269948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63236" y="4452141"/>
            <a:ext cx="2057400" cy="273844"/>
          </a:xfrm>
          <a:prstGeom prst="rect">
            <a:avLst/>
          </a:prstGeom>
        </p:spPr>
        <p:txBody>
          <a:bodyPr vert="horz" lIns="91440" tIns="45720" rIns="91440" bIns="45720" rtlCol="0" anchor="ctr"/>
          <a:lstStyle>
            <a:lvl1pPr algn="r">
              <a:defRPr sz="788">
                <a:solidFill>
                  <a:schemeClr val="tx1">
                    <a:tint val="75000"/>
                  </a:schemeClr>
                </a:solidFill>
              </a:defRPr>
            </a:lvl1pPr>
          </a:lstStyle>
          <a:p>
            <a:fld id="{5B6D52DD-9F54-F345-AA5C-D36A775F2BA1}" type="datetimeFigureOut">
              <a:rPr lang="en-US" smtClean="0"/>
              <a:t>6/3/22</a:t>
            </a:fld>
            <a:endParaRPr lang="en-US"/>
          </a:p>
        </p:txBody>
      </p:sp>
      <p:sp>
        <p:nvSpPr>
          <p:cNvPr id="5" name="Footer Placeholder 4"/>
          <p:cNvSpPr>
            <a:spLocks noGrp="1"/>
          </p:cNvSpPr>
          <p:nvPr>
            <p:ph type="ftr" sz="quarter" idx="3"/>
          </p:nvPr>
        </p:nvSpPr>
        <p:spPr>
          <a:xfrm>
            <a:off x="510241" y="4452141"/>
            <a:ext cx="5152995" cy="273844"/>
          </a:xfrm>
          <a:prstGeom prst="rect">
            <a:avLst/>
          </a:prstGeom>
        </p:spPr>
        <p:txBody>
          <a:bodyPr vert="horz" lIns="91440" tIns="45720" rIns="91440" bIns="45720" rtlCol="0" anchor="ctr"/>
          <a:lstStyle>
            <a:lvl1pPr algn="l">
              <a:defRPr sz="78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47092" y="564921"/>
            <a:ext cx="865613" cy="818092"/>
          </a:xfrm>
          <a:prstGeom prst="rect">
            <a:avLst/>
          </a:prstGeom>
        </p:spPr>
        <p:txBody>
          <a:bodyPr vert="horz" lIns="91440" tIns="45720" rIns="91440" bIns="45720" rtlCol="0" anchor="ctr"/>
          <a:lstStyle>
            <a:lvl1pPr algn="l">
              <a:defRPr sz="27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186450311"/>
      </p:ext>
    </p:extLst>
  </p:cSld>
  <p:clrMap bg1="dk1" tx1="lt1" bg2="dk2" tx2="lt2" accent1="accent1" accent2="accent2" accent3="accent3" accent4="accent4" accent5="accent5" accent6="accent6" hlink="hlink" folHlink="folHlink"/>
  <p:sldLayoutIdLst>
    <p:sldLayoutId id="2147484553" r:id="rId1"/>
    <p:sldLayoutId id="2147484554" r:id="rId2"/>
    <p:sldLayoutId id="2147484555" r:id="rId3"/>
    <p:sldLayoutId id="2147484556" r:id="rId4"/>
    <p:sldLayoutId id="2147484557" r:id="rId5"/>
    <p:sldLayoutId id="2147484558" r:id="rId6"/>
    <p:sldLayoutId id="2147484559" r:id="rId7"/>
    <p:sldLayoutId id="2147484560" r:id="rId8"/>
    <p:sldLayoutId id="2147484561" r:id="rId9"/>
    <p:sldLayoutId id="2147484562" r:id="rId10"/>
    <p:sldLayoutId id="2147484563" r:id="rId11"/>
    <p:sldLayoutId id="2147484564" r:id="rId12"/>
    <p:sldLayoutId id="2147484565" r:id="rId13"/>
    <p:sldLayoutId id="2147484566" r:id="rId14"/>
    <p:sldLayoutId id="2147484567" r:id="rId15"/>
    <p:sldLayoutId id="2147484568" r:id="rId16"/>
    <p:sldLayoutId id="2147484569" r:id="rId17"/>
    <p:sldLayoutId id="2147484570" r:id="rId18"/>
  </p:sldLayoutIdLst>
  <p:hf sldNum="0" hdr="0" ftr="0" dt="0"/>
  <p:txStyles>
    <p:titleStyle>
      <a:lvl1pPr algn="l" defTabSz="685800" rtl="0" eaLnBrk="1" latinLnBrk="0" hangingPunct="1">
        <a:lnSpc>
          <a:spcPct val="90000"/>
        </a:lnSpc>
        <a:spcBef>
          <a:spcPct val="0"/>
        </a:spcBef>
        <a:buNone/>
        <a:defRPr sz="27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0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0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0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0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8" Type="http://schemas.openxmlformats.org/officeDocument/2006/relationships/hyperlink" Target="https://scetcivil.weebly.com/uploads/5/3/9/5/5395830/m5_l5-population_forecasting.pdf" TargetMode="External"/><Relationship Id="rId3" Type="http://schemas.openxmlformats.org/officeDocument/2006/relationships/hyperlink" Target="https://courses.lumenlearning.com/waymakermath4libarts/chapter/exponential-geometric-growth/" TargetMode="External"/><Relationship Id="rId7" Type="http://schemas.openxmlformats.org/officeDocument/2006/relationships/hyperlink" Target="https://www.apsed.in/post/population-forecasting-methods-formulas-example-problems-practice-problems" TargetMode="External"/><Relationship Id="rId2" Type="http://schemas.openxmlformats.org/officeDocument/2006/relationships/notesSlide" Target="../notesSlides/notesSlide17.xml"/><Relationship Id="rId1" Type="http://schemas.openxmlformats.org/officeDocument/2006/relationships/slideLayout" Target="../slideLayouts/slideLayout18.xml"/><Relationship Id="rId6" Type="http://schemas.openxmlformats.org/officeDocument/2006/relationships/hyperlink" Target="https://byjus.com/question-answer/population-growth-rate-follows-progression/" TargetMode="External"/><Relationship Id="rId5" Type="http://schemas.openxmlformats.org/officeDocument/2006/relationships/hyperlink" Target="https://byjus.com/maths/geometric-progression/#Definition" TargetMode="External"/><Relationship Id="rId4" Type="http://schemas.openxmlformats.org/officeDocument/2006/relationships/hyperlink" Target="https://study.com/academy/lesson/population-growth-rate-definition-formula-examples.html"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69008" y="519150"/>
            <a:ext cx="8520600" cy="2052600"/>
          </a:xfrm>
          <a:prstGeom prst="rect">
            <a:avLst/>
          </a:prstGeom>
          <a:solidFill>
            <a:schemeClr val="accent4">
              <a:lumMod val="75000"/>
            </a:schemeClr>
          </a:solidFill>
        </p:spPr>
        <p:txBody>
          <a:bodyPr spcFirstLastPara="1" wrap="square" lIns="91425" tIns="91425" rIns="91425" bIns="91425" anchor="b" anchorCtr="0">
            <a:normAutofit/>
          </a:bodyPr>
          <a:lstStyle/>
          <a:p>
            <a:pPr marL="0" lvl="0" indent="0" algn="ctr" rtl="0">
              <a:spcBef>
                <a:spcPts val="0"/>
              </a:spcBef>
              <a:spcAft>
                <a:spcPts val="0"/>
              </a:spcAft>
              <a:buNone/>
            </a:pPr>
            <a:r>
              <a:rPr lang="en" dirty="0"/>
              <a:t>Geometric Progress in Population Forecasting</a:t>
            </a:r>
            <a:endParaRPr dirty="0"/>
          </a:p>
        </p:txBody>
      </p:sp>
      <p:sp>
        <p:nvSpPr>
          <p:cNvPr id="55" name="Google Shape;55;p13"/>
          <p:cNvSpPr txBox="1">
            <a:spLocks noGrp="1"/>
          </p:cNvSpPr>
          <p:nvPr>
            <p:ph type="subTitle" idx="1"/>
          </p:nvPr>
        </p:nvSpPr>
        <p:spPr>
          <a:prstGeom prst="rect">
            <a:avLst/>
          </a:prstGeom>
          <a:solidFill>
            <a:schemeClr val="accent4">
              <a:lumMod val="75000"/>
            </a:schemeClr>
          </a:solidFill>
        </p:spPr>
        <p:txBody>
          <a:bodyPr spcFirstLastPara="1" wrap="square" lIns="91425" tIns="91425" rIns="91425" bIns="91425" anchor="t" anchorCtr="0">
            <a:normAutofit/>
          </a:bodyPr>
          <a:lstStyle/>
          <a:p>
            <a:pPr marL="0" lvl="0" indent="0" algn="ctr" rtl="0">
              <a:spcBef>
                <a:spcPts val="0"/>
              </a:spcBef>
              <a:spcAft>
                <a:spcPts val="0"/>
              </a:spcAft>
              <a:buNone/>
            </a:pPr>
            <a:r>
              <a:rPr lang="en" dirty="0"/>
              <a:t>Roll No- 37 to 43</a:t>
            </a:r>
            <a:endParaRPr dirty="0"/>
          </a:p>
          <a:p>
            <a:pPr marL="0" lvl="0" indent="0" algn="ctr" rtl="0">
              <a:spcBef>
                <a:spcPts val="0"/>
              </a:spcBef>
              <a:spcAft>
                <a:spcPts val="0"/>
              </a:spcAft>
              <a:buNone/>
            </a:pP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Example1 (For Finding Constant Growth Rate)</a:t>
            </a:r>
            <a:endParaRPr/>
          </a:p>
        </p:txBody>
      </p:sp>
      <p:sp>
        <p:nvSpPr>
          <p:cNvPr id="114" name="Google Shape;114;p22"/>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ct val="61111"/>
              <a:buFont typeface="Arial"/>
              <a:buNone/>
            </a:pPr>
            <a:r>
              <a:rPr lang="en"/>
              <a:t>Example:</a:t>
            </a:r>
            <a:endParaRPr/>
          </a:p>
          <a:p>
            <a:pPr marL="0" lvl="0" indent="0" algn="l" rtl="0">
              <a:spcBef>
                <a:spcPts val="1200"/>
              </a:spcBef>
              <a:spcAft>
                <a:spcPts val="0"/>
              </a:spcAft>
              <a:buClr>
                <a:schemeClr val="dk1"/>
              </a:buClr>
              <a:buSzPct val="61111"/>
              <a:buFont typeface="Arial"/>
              <a:buNone/>
            </a:pPr>
            <a:endParaRPr/>
          </a:p>
          <a:p>
            <a:pPr marL="0" lvl="0" indent="0" algn="l" rtl="0">
              <a:spcBef>
                <a:spcPts val="1200"/>
              </a:spcBef>
              <a:spcAft>
                <a:spcPts val="0"/>
              </a:spcAft>
              <a:buClr>
                <a:schemeClr val="dk1"/>
              </a:buClr>
              <a:buSzPct val="61111"/>
              <a:buFont typeface="Arial"/>
              <a:buNone/>
            </a:pPr>
            <a:r>
              <a:rPr lang="en"/>
              <a:t>Suppose a town’s new population is 5,000,000, if the original population was 4,500,000, calculate the population growth rate.</a:t>
            </a:r>
            <a:endParaRPr/>
          </a:p>
          <a:p>
            <a:pPr marL="0" lvl="0" indent="0" algn="l" rtl="0">
              <a:spcBef>
                <a:spcPts val="1200"/>
              </a:spcBef>
              <a:spcAft>
                <a:spcPts val="0"/>
              </a:spcAft>
              <a:buClr>
                <a:schemeClr val="dk1"/>
              </a:buClr>
              <a:buSzPct val="61111"/>
              <a:buFont typeface="Arial"/>
              <a:buNone/>
            </a:pPr>
            <a:endParaRPr/>
          </a:p>
          <a:p>
            <a:pPr marL="0" lvl="0" indent="0" algn="l" rtl="0">
              <a:spcBef>
                <a:spcPts val="1200"/>
              </a:spcBef>
              <a:spcAft>
                <a:spcPts val="0"/>
              </a:spcAft>
              <a:buClr>
                <a:schemeClr val="dk1"/>
              </a:buClr>
              <a:buSzPct val="61111"/>
              <a:buFont typeface="Arial"/>
              <a:buNone/>
            </a:pPr>
            <a:r>
              <a:rPr lang="en"/>
              <a:t>Calculate Population Growth Rate.</a:t>
            </a:r>
            <a:endParaRPr/>
          </a:p>
          <a:p>
            <a:pPr marL="0" lvl="0" indent="0" algn="l" rtl="0">
              <a:spcBef>
                <a:spcPts val="1200"/>
              </a:spcBef>
              <a:spcAft>
                <a:spcPts val="0"/>
              </a:spcAft>
              <a:buClr>
                <a:schemeClr val="dk1"/>
              </a:buClr>
              <a:buSzPct val="61111"/>
              <a:buFont typeface="Arial"/>
              <a:buNone/>
            </a:pPr>
            <a:r>
              <a:rPr lang="en"/>
              <a:t>Therefore, the population growth rate is 11%.</a:t>
            </a:r>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3"/>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Example 1</a:t>
            </a:r>
            <a:endParaRPr/>
          </a:p>
        </p:txBody>
      </p:sp>
      <p:pic>
        <p:nvPicPr>
          <p:cNvPr id="120" name="Google Shape;120;p23"/>
          <p:cNvPicPr preferRelativeResize="0"/>
          <p:nvPr/>
        </p:nvPicPr>
        <p:blipFill>
          <a:blip r:embed="rId3">
            <a:alphaModFix/>
          </a:blip>
          <a:stretch>
            <a:fillRect/>
          </a:stretch>
        </p:blipFill>
        <p:spPr>
          <a:xfrm>
            <a:off x="163225" y="1321275"/>
            <a:ext cx="8833974" cy="28766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Example 2(Geometric Mean method in use)</a:t>
            </a:r>
            <a:endParaRPr/>
          </a:p>
        </p:txBody>
      </p:sp>
      <p:sp>
        <p:nvSpPr>
          <p:cNvPr id="126" name="Google Shape;126;p24"/>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ts val="1100"/>
              <a:buFont typeface="Arial"/>
              <a:buNone/>
            </a:pPr>
            <a:r>
              <a:rPr lang="en" sz="1350" b="1">
                <a:solidFill>
                  <a:schemeClr val="dk1"/>
                </a:solidFill>
                <a:highlight>
                  <a:srgbClr val="FFFFFF"/>
                </a:highlight>
              </a:rPr>
              <a:t>Question: </a:t>
            </a:r>
            <a:r>
              <a:rPr lang="en" sz="1350">
                <a:solidFill>
                  <a:schemeClr val="dk1"/>
                </a:solidFill>
                <a:highlight>
                  <a:srgbClr val="FFFFFF"/>
                </a:highlight>
              </a:rPr>
              <a:t>With the help of the common data find the population for the year 2020 using the Geometrical increase method.</a:t>
            </a:r>
            <a:endParaRPr sz="1350">
              <a:solidFill>
                <a:schemeClr val="dk1"/>
              </a:solidFill>
              <a:highlight>
                <a:srgbClr val="FFFFFF"/>
              </a:highlight>
            </a:endParaRPr>
          </a:p>
          <a:p>
            <a:pPr marL="0" lvl="0" indent="0" algn="l" rtl="0">
              <a:lnSpc>
                <a:spcPct val="150000"/>
              </a:lnSpc>
              <a:spcBef>
                <a:spcPts val="1200"/>
              </a:spcBef>
              <a:spcAft>
                <a:spcPts val="0"/>
              </a:spcAft>
              <a:buClr>
                <a:schemeClr val="dk1"/>
              </a:buClr>
              <a:buSzPts val="1100"/>
              <a:buFont typeface="Arial"/>
              <a:buNone/>
            </a:pPr>
            <a:r>
              <a:rPr lang="en" sz="1100" b="1">
                <a:solidFill>
                  <a:schemeClr val="dk1"/>
                </a:solidFill>
                <a:highlight>
                  <a:srgbClr val="FFFFFF"/>
                </a:highlight>
              </a:rPr>
              <a:t>Solution:</a:t>
            </a:r>
            <a:endParaRPr sz="1100" b="1">
              <a:solidFill>
                <a:schemeClr val="dk1"/>
              </a:solidFill>
              <a:highlight>
                <a:srgbClr val="FFFFFF"/>
              </a:highlight>
            </a:endParaRPr>
          </a:p>
          <a:p>
            <a:pPr marL="0" lvl="0" indent="0" algn="l" rtl="0">
              <a:lnSpc>
                <a:spcPct val="150000"/>
              </a:lnSpc>
              <a:spcBef>
                <a:spcPts val="0"/>
              </a:spcBef>
              <a:spcAft>
                <a:spcPts val="0"/>
              </a:spcAft>
              <a:buClr>
                <a:schemeClr val="dk1"/>
              </a:buClr>
              <a:buSzPts val="1100"/>
              <a:buFont typeface="Arial"/>
              <a:buNone/>
            </a:pPr>
            <a:r>
              <a:rPr lang="en" sz="1100">
                <a:solidFill>
                  <a:schemeClr val="dk1"/>
                </a:solidFill>
                <a:highlight>
                  <a:srgbClr val="FFFFFF"/>
                </a:highlight>
              </a:rPr>
              <a:t>Step 1: Find the increase in population each decade.</a:t>
            </a:r>
            <a:endParaRPr sz="1100">
              <a:solidFill>
                <a:schemeClr val="dk1"/>
              </a:solidFill>
              <a:highlight>
                <a:srgbClr val="FFFFFF"/>
              </a:highlight>
            </a:endParaRPr>
          </a:p>
          <a:p>
            <a:pPr marL="0" lvl="0" indent="0" algn="l" rtl="0">
              <a:lnSpc>
                <a:spcPct val="150000"/>
              </a:lnSpc>
              <a:spcBef>
                <a:spcPts val="0"/>
              </a:spcBef>
              <a:spcAft>
                <a:spcPts val="0"/>
              </a:spcAft>
              <a:buClr>
                <a:schemeClr val="dk1"/>
              </a:buClr>
              <a:buSzPts val="1100"/>
              <a:buFont typeface="Arial"/>
              <a:buNone/>
            </a:pPr>
            <a:r>
              <a:rPr lang="en" sz="1100">
                <a:solidFill>
                  <a:schemeClr val="dk1"/>
                </a:solidFill>
                <a:highlight>
                  <a:srgbClr val="FFFFFF"/>
                </a:highlight>
              </a:rPr>
              <a:t>Step 2: Find the growth rate.</a:t>
            </a:r>
            <a:endParaRPr sz="1100">
              <a:solidFill>
                <a:schemeClr val="dk1"/>
              </a:solidFill>
              <a:highlight>
                <a:srgbClr val="FFFFFF"/>
              </a:highlight>
            </a:endParaRPr>
          </a:p>
          <a:p>
            <a:pPr marL="0" lvl="0" indent="0" algn="l" rtl="0">
              <a:spcBef>
                <a:spcPts val="0"/>
              </a:spcBef>
              <a:spcAft>
                <a:spcPts val="0"/>
              </a:spcAft>
              <a:buClr>
                <a:schemeClr val="dk1"/>
              </a:buClr>
              <a:buSzPts val="1100"/>
              <a:buFont typeface="Arial"/>
              <a:buNone/>
            </a:pPr>
            <a:endParaRPr sz="1350">
              <a:solidFill>
                <a:schemeClr val="dk1"/>
              </a:solidFill>
              <a:highlight>
                <a:srgbClr val="FFFFFF"/>
              </a:highlight>
            </a:endParaRPr>
          </a:p>
          <a:p>
            <a:pPr marL="0" lvl="0" indent="0" algn="l" rtl="0">
              <a:spcBef>
                <a:spcPts val="1200"/>
              </a:spcBef>
              <a:spcAft>
                <a:spcPts val="0"/>
              </a:spcAft>
              <a:buClr>
                <a:schemeClr val="dk1"/>
              </a:buClr>
              <a:buSzPts val="1100"/>
              <a:buFont typeface="Arial"/>
              <a:buNone/>
            </a:pPr>
            <a:endParaRPr/>
          </a:p>
          <a:p>
            <a:pPr marL="0" lvl="0" indent="0" algn="l" rtl="0">
              <a:spcBef>
                <a:spcPts val="1200"/>
              </a:spcBef>
              <a:spcAft>
                <a:spcPts val="1200"/>
              </a:spcAft>
              <a:buNone/>
            </a:pPr>
            <a:endParaRPr/>
          </a:p>
        </p:txBody>
      </p:sp>
      <p:pic>
        <p:nvPicPr>
          <p:cNvPr id="127" name="Google Shape;127;p24"/>
          <p:cNvPicPr preferRelativeResize="0"/>
          <p:nvPr/>
        </p:nvPicPr>
        <p:blipFill>
          <a:blip r:embed="rId3">
            <a:alphaModFix/>
          </a:blip>
          <a:stretch>
            <a:fillRect/>
          </a:stretch>
        </p:blipFill>
        <p:spPr>
          <a:xfrm>
            <a:off x="1777425" y="2571750"/>
            <a:ext cx="5661876" cy="23672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Example 2</a:t>
            </a:r>
            <a:endParaRPr dirty="0"/>
          </a:p>
        </p:txBody>
      </p:sp>
      <p:sp>
        <p:nvSpPr>
          <p:cNvPr id="133" name="Google Shape;133;p25"/>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lnSpc>
                <a:spcPct val="150000"/>
              </a:lnSpc>
              <a:spcBef>
                <a:spcPts val="0"/>
              </a:spcBef>
              <a:spcAft>
                <a:spcPts val="0"/>
              </a:spcAft>
              <a:buClr>
                <a:schemeClr val="dk1"/>
              </a:buClr>
              <a:buSzPts val="1100"/>
              <a:buFont typeface="Arial"/>
              <a:buNone/>
            </a:pPr>
            <a:r>
              <a:rPr lang="en" sz="1100" dirty="0"/>
              <a:t>Step 3: Find the average growth rate (r) using geometrical mean.</a:t>
            </a:r>
            <a:endParaRPr sz="1100" dirty="0"/>
          </a:p>
          <a:p>
            <a:pPr marL="0" lvl="0" indent="0" algn="l" rtl="0">
              <a:lnSpc>
                <a:spcPct val="150000"/>
              </a:lnSpc>
              <a:spcBef>
                <a:spcPts val="0"/>
              </a:spcBef>
              <a:spcAft>
                <a:spcPts val="0"/>
              </a:spcAft>
              <a:buClr>
                <a:schemeClr val="dk1"/>
              </a:buClr>
              <a:buSzPts val="1100"/>
              <a:buFont typeface="Arial"/>
              <a:buNone/>
            </a:pPr>
            <a:r>
              <a:rPr lang="en" sz="1100" dirty="0"/>
              <a:t>r = ∜(12 * 21.4 * 23.5 * 11.9)</a:t>
            </a:r>
            <a:endParaRPr sz="1100" dirty="0"/>
          </a:p>
          <a:p>
            <a:pPr marL="0" lvl="0" indent="0" algn="l" rtl="0">
              <a:lnSpc>
                <a:spcPct val="150000"/>
              </a:lnSpc>
              <a:spcBef>
                <a:spcPts val="0"/>
              </a:spcBef>
              <a:spcAft>
                <a:spcPts val="0"/>
              </a:spcAft>
              <a:buClr>
                <a:schemeClr val="dk1"/>
              </a:buClr>
              <a:buSzPts val="1100"/>
              <a:buFont typeface="Arial"/>
              <a:buNone/>
            </a:pPr>
            <a:r>
              <a:rPr lang="en" sz="1100" dirty="0"/>
              <a:t>r = 16.37 %</a:t>
            </a:r>
            <a:endParaRPr sz="1100" dirty="0"/>
          </a:p>
          <a:p>
            <a:pPr marL="0" lvl="0" indent="0" algn="l" rtl="0">
              <a:lnSpc>
                <a:spcPct val="150000"/>
              </a:lnSpc>
              <a:spcBef>
                <a:spcPts val="0"/>
              </a:spcBef>
              <a:spcAft>
                <a:spcPts val="0"/>
              </a:spcAft>
              <a:buClr>
                <a:schemeClr val="dk1"/>
              </a:buClr>
              <a:buSzPts val="1100"/>
              <a:buFont typeface="Arial"/>
              <a:buNone/>
            </a:pPr>
            <a:endParaRPr sz="1100" dirty="0"/>
          </a:p>
          <a:p>
            <a:pPr marL="0" lvl="0" indent="0" algn="l" rtl="0">
              <a:lnSpc>
                <a:spcPct val="150000"/>
              </a:lnSpc>
              <a:spcBef>
                <a:spcPts val="0"/>
              </a:spcBef>
              <a:spcAft>
                <a:spcPts val="0"/>
              </a:spcAft>
              <a:buClr>
                <a:schemeClr val="dk1"/>
              </a:buClr>
              <a:buSzPts val="1100"/>
              <a:buFont typeface="Arial"/>
              <a:buNone/>
            </a:pPr>
            <a:r>
              <a:rPr lang="en" sz="1100" dirty="0"/>
              <a:t>Step 4: Find the number of decades (n) between the last known year and the required year</a:t>
            </a:r>
            <a:endParaRPr sz="1100" dirty="0"/>
          </a:p>
          <a:p>
            <a:pPr marL="0" lvl="0" indent="0" algn="l" rtl="0">
              <a:lnSpc>
                <a:spcPct val="150000"/>
              </a:lnSpc>
              <a:spcBef>
                <a:spcPts val="0"/>
              </a:spcBef>
              <a:spcAft>
                <a:spcPts val="0"/>
              </a:spcAft>
              <a:buClr>
                <a:schemeClr val="dk1"/>
              </a:buClr>
              <a:buSzPts val="1100"/>
              <a:buFont typeface="Arial"/>
              <a:buNone/>
            </a:pPr>
            <a:r>
              <a:rPr lang="en" sz="1100" dirty="0"/>
              <a:t>n = 5 (5 decades elapsed between 1970 and 2020)</a:t>
            </a:r>
            <a:endParaRPr sz="1100" dirty="0"/>
          </a:p>
          <a:p>
            <a:pPr marL="0" lvl="0" indent="0" algn="l" rtl="0">
              <a:lnSpc>
                <a:spcPct val="150000"/>
              </a:lnSpc>
              <a:spcBef>
                <a:spcPts val="0"/>
              </a:spcBef>
              <a:spcAft>
                <a:spcPts val="0"/>
              </a:spcAft>
              <a:buClr>
                <a:schemeClr val="dk1"/>
              </a:buClr>
              <a:buSzPts val="1100"/>
              <a:buFont typeface="Arial"/>
              <a:buNone/>
            </a:pPr>
            <a:endParaRPr sz="1100" dirty="0"/>
          </a:p>
          <a:p>
            <a:pPr marL="0" lvl="0" indent="0" algn="l" rtl="0">
              <a:lnSpc>
                <a:spcPct val="150000"/>
              </a:lnSpc>
              <a:spcBef>
                <a:spcPts val="0"/>
              </a:spcBef>
              <a:spcAft>
                <a:spcPts val="0"/>
              </a:spcAft>
              <a:buClr>
                <a:schemeClr val="dk1"/>
              </a:buClr>
              <a:buSzPts val="1100"/>
              <a:buFont typeface="Arial"/>
              <a:buNone/>
            </a:pPr>
            <a:r>
              <a:rPr lang="en" sz="1100" dirty="0"/>
              <a:t>Step 5: Apply the formula </a:t>
            </a:r>
            <a:r>
              <a:rPr lang="en" sz="1100" b="1" i="1" dirty="0" err="1"/>
              <a:t>Pn</a:t>
            </a:r>
            <a:r>
              <a:rPr lang="en" sz="1100" b="1" i="1" dirty="0"/>
              <a:t> = Po[1 + (r/100)]^n</a:t>
            </a:r>
            <a:endParaRPr sz="1100" b="1" i="1" dirty="0"/>
          </a:p>
          <a:p>
            <a:pPr marL="0" lvl="0" indent="0" algn="l" rtl="0">
              <a:lnSpc>
                <a:spcPct val="150000"/>
              </a:lnSpc>
              <a:spcBef>
                <a:spcPts val="0"/>
              </a:spcBef>
              <a:spcAft>
                <a:spcPts val="0"/>
              </a:spcAft>
              <a:buClr>
                <a:schemeClr val="dk1"/>
              </a:buClr>
              <a:buSzPts val="1100"/>
              <a:buFont typeface="Arial"/>
              <a:buNone/>
            </a:pPr>
            <a:r>
              <a:rPr lang="en" sz="1100" dirty="0"/>
              <a:t>P[2020] = P[1970][1 + (16.37/100)]^5</a:t>
            </a:r>
            <a:endParaRPr sz="1100" dirty="0"/>
          </a:p>
          <a:p>
            <a:pPr marL="0" lvl="0" indent="0" algn="l" rtl="0">
              <a:lnSpc>
                <a:spcPct val="150000"/>
              </a:lnSpc>
              <a:spcBef>
                <a:spcPts val="0"/>
              </a:spcBef>
              <a:spcAft>
                <a:spcPts val="0"/>
              </a:spcAft>
              <a:buClr>
                <a:schemeClr val="dk1"/>
              </a:buClr>
              <a:buSzPts val="1100"/>
              <a:buFont typeface="Arial"/>
              <a:buNone/>
            </a:pPr>
            <a:r>
              <a:rPr lang="en" sz="1100" dirty="0"/>
              <a:t>P[2020] = 47000[1.1637]^5</a:t>
            </a:r>
            <a:endParaRPr sz="1100" dirty="0"/>
          </a:p>
          <a:p>
            <a:pPr marL="0" lvl="0" indent="0" algn="l" rtl="0">
              <a:lnSpc>
                <a:spcPct val="150000"/>
              </a:lnSpc>
              <a:spcBef>
                <a:spcPts val="0"/>
              </a:spcBef>
              <a:spcAft>
                <a:spcPts val="0"/>
              </a:spcAft>
              <a:buClr>
                <a:schemeClr val="dk1"/>
              </a:buClr>
              <a:buSzPts val="1100"/>
              <a:buFont typeface="Arial"/>
              <a:buNone/>
            </a:pPr>
            <a:r>
              <a:rPr lang="en" sz="1100" b="1" i="1" dirty="0"/>
              <a:t>P[2020] = 1,00,300. </a:t>
            </a:r>
            <a:r>
              <a:rPr lang="en" sz="1100" dirty="0"/>
              <a:t>Therefore, population at 2020 will be 1,00,300.</a:t>
            </a:r>
            <a:endParaRPr sz="1100" dirty="0"/>
          </a:p>
          <a:p>
            <a:pPr marL="0" lvl="0" indent="0" algn="l" rtl="0">
              <a:lnSpc>
                <a:spcPct val="150000"/>
              </a:lnSpc>
              <a:spcBef>
                <a:spcPts val="0"/>
              </a:spcBef>
              <a:spcAft>
                <a:spcPts val="0"/>
              </a:spcAft>
              <a:buClr>
                <a:schemeClr val="dk1"/>
              </a:buClr>
              <a:buSzPts val="1100"/>
              <a:buFont typeface="Arial"/>
              <a:buNone/>
            </a:pPr>
            <a:endParaRPr sz="1700" b="1" dirty="0">
              <a:solidFill>
                <a:schemeClr val="dk1"/>
              </a:solidFill>
            </a:endParaRPr>
          </a:p>
          <a:p>
            <a:pPr marL="0" lvl="0" indent="0" algn="l" rtl="0">
              <a:spcBef>
                <a:spcPts val="0"/>
              </a:spcBef>
              <a:spcAft>
                <a:spcPts val="1200"/>
              </a:spcAft>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6"/>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Example 3(Geometric Mean Method in use)</a:t>
            </a:r>
            <a:endParaRPr dirty="0"/>
          </a:p>
        </p:txBody>
      </p:sp>
      <p:sp>
        <p:nvSpPr>
          <p:cNvPr id="139" name="Google Shape;139;p26"/>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lnSpc>
                <a:spcPct val="160000"/>
              </a:lnSpc>
              <a:spcBef>
                <a:spcPts val="0"/>
              </a:spcBef>
              <a:spcAft>
                <a:spcPts val="0"/>
              </a:spcAft>
              <a:buClr>
                <a:schemeClr val="dk1"/>
              </a:buClr>
              <a:buSzPts val="1100"/>
              <a:buFont typeface="Arial"/>
              <a:buNone/>
            </a:pPr>
            <a:r>
              <a:rPr lang="en" sz="1400" dirty="0">
                <a:solidFill>
                  <a:srgbClr val="373D3F"/>
                </a:solidFill>
                <a:highlight>
                  <a:srgbClr val="FFFFFF"/>
                </a:highlight>
              </a:rPr>
              <a:t>Suppose that every year, only 10% of the fish in a lake have surviving offspring. If there were 100 fish in the lake last year, there would now be 110 fish. If there were 1000 fish in the lake last year, there would now be 1100 fish. Absent any inhibiting factors, populations of people and animals tend to grow by a percent of the existing population each year.</a:t>
            </a:r>
            <a:endParaRPr sz="1400" dirty="0">
              <a:solidFill>
                <a:srgbClr val="373D3F"/>
              </a:solidFill>
              <a:highlight>
                <a:srgbClr val="FFFFFF"/>
              </a:highlight>
            </a:endParaRPr>
          </a:p>
          <a:p>
            <a:pPr marL="0" lvl="0" indent="0" algn="l" rtl="0">
              <a:spcBef>
                <a:spcPts val="2400"/>
              </a:spcBef>
              <a:spcAft>
                <a:spcPts val="0"/>
              </a:spcAft>
              <a:buClr>
                <a:schemeClr val="dk1"/>
              </a:buClr>
              <a:buSzPts val="1100"/>
              <a:buFont typeface="Arial"/>
              <a:buNone/>
            </a:pPr>
            <a:endParaRPr sz="1100" dirty="0">
              <a:solidFill>
                <a:schemeClr val="dk1"/>
              </a:solidFill>
            </a:endParaRPr>
          </a:p>
          <a:p>
            <a:pPr marL="0" lvl="0" indent="0" algn="l" rtl="0">
              <a:spcBef>
                <a:spcPts val="0"/>
              </a:spcBef>
              <a:spcAft>
                <a:spcPts val="1200"/>
              </a:spcAft>
              <a:buNone/>
            </a:pPr>
            <a:endParaRPr dirty="0"/>
          </a:p>
        </p:txBody>
      </p:sp>
      <p:pic>
        <p:nvPicPr>
          <p:cNvPr id="140" name="Google Shape;140;p26"/>
          <p:cNvPicPr preferRelativeResize="0"/>
          <p:nvPr/>
        </p:nvPicPr>
        <p:blipFill>
          <a:blip r:embed="rId3">
            <a:alphaModFix/>
          </a:blip>
          <a:stretch>
            <a:fillRect/>
          </a:stretch>
        </p:blipFill>
        <p:spPr>
          <a:xfrm>
            <a:off x="960925" y="2571750"/>
            <a:ext cx="7038975" cy="24047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7"/>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Example 3</a:t>
            </a:r>
            <a:endParaRPr/>
          </a:p>
        </p:txBody>
      </p:sp>
      <p:sp>
        <p:nvSpPr>
          <p:cNvPr id="146" name="Google Shape;146;p27"/>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147" name="Google Shape;147;p27"/>
          <p:cNvPicPr preferRelativeResize="0"/>
          <p:nvPr/>
        </p:nvPicPr>
        <p:blipFill>
          <a:blip r:embed="rId3">
            <a:alphaModFix/>
          </a:blip>
          <a:stretch>
            <a:fillRect/>
          </a:stretch>
        </p:blipFill>
        <p:spPr>
          <a:xfrm>
            <a:off x="319088" y="552450"/>
            <a:ext cx="8505825" cy="40386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8"/>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Analysis Of Example</a:t>
            </a:r>
            <a:endParaRPr/>
          </a:p>
        </p:txBody>
      </p:sp>
      <p:sp>
        <p:nvSpPr>
          <p:cNvPr id="153" name="Google Shape;153;p28"/>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The first example above shows how growth rate is calculated using past data and which is a key figure as it is the ratio at which the population increases year on year.</a:t>
            </a:r>
            <a:endParaRPr/>
          </a:p>
          <a:p>
            <a:pPr marL="0" lvl="0" indent="0" algn="l" rtl="0">
              <a:spcBef>
                <a:spcPts val="1200"/>
              </a:spcBef>
              <a:spcAft>
                <a:spcPts val="0"/>
              </a:spcAft>
              <a:buNone/>
            </a:pPr>
            <a:r>
              <a:rPr lang="en"/>
              <a:t>The 2nd and 3rd example are application of GP method in real life on small assumed data sets.</a:t>
            </a:r>
            <a:endParaRPr/>
          </a:p>
          <a:p>
            <a:pPr marL="0" lvl="0" indent="0" algn="l" rtl="0">
              <a:spcBef>
                <a:spcPts val="1200"/>
              </a:spcBef>
              <a:spcAft>
                <a:spcPts val="1200"/>
              </a:spcAft>
              <a:buNone/>
            </a:pPr>
            <a:r>
              <a:rPr lang="en"/>
              <a:t>Its interesting to note that the population forecasting using GP follows same trend as compound interest which is just another example of GP</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9"/>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Sources</a:t>
            </a:r>
            <a:endParaRPr/>
          </a:p>
        </p:txBody>
      </p:sp>
      <p:sp>
        <p:nvSpPr>
          <p:cNvPr id="159" name="Google Shape;159;p29"/>
          <p:cNvSpPr txBox="1">
            <a:spLocks noGrp="1"/>
          </p:cNvSpPr>
          <p:nvPr>
            <p:ph type="body" idx="1"/>
          </p:nvPr>
        </p:nvSpPr>
        <p:spPr>
          <a:prstGeom prst="rect">
            <a:avLst/>
          </a:prstGeom>
        </p:spPr>
        <p:txBody>
          <a:bodyPr spcFirstLastPara="1" wrap="square" lIns="91425" tIns="91425" rIns="91425" bIns="91425" anchor="t" anchorCtr="0">
            <a:normAutofit fontScale="40000" lnSpcReduction="20000"/>
          </a:bodyPr>
          <a:lstStyle/>
          <a:p>
            <a:pPr marL="0" lvl="0" indent="0" algn="l" rtl="0">
              <a:spcBef>
                <a:spcPts val="0"/>
              </a:spcBef>
              <a:spcAft>
                <a:spcPts val="0"/>
              </a:spcAft>
              <a:buClr>
                <a:schemeClr val="dk1"/>
              </a:buClr>
              <a:buSzPct val="33600"/>
              <a:buFont typeface="Arial"/>
              <a:buNone/>
            </a:pPr>
            <a:r>
              <a:rPr lang="en" sz="3273" u="sng">
                <a:solidFill>
                  <a:srgbClr val="1155CC"/>
                </a:solidFill>
                <a:highlight>
                  <a:srgbClr val="FFFFFF"/>
                </a:highlight>
                <a:latin typeface="Roboto"/>
                <a:ea typeface="Roboto"/>
                <a:cs typeface="Roboto"/>
                <a:sym typeface="Roboto"/>
                <a:hlinkClick r:id="rId3">
                  <a:extLst>
                    <a:ext uri="{A12FA001-AC4F-418D-AE19-62706E023703}">
                      <ahyp:hlinkClr xmlns:ahyp="http://schemas.microsoft.com/office/drawing/2018/hyperlinkcolor" val="tx"/>
                    </a:ext>
                  </a:extLst>
                </a:hlinkClick>
              </a:rPr>
              <a:t>https://courses.lumenlearning.com/waymakermath4libarts/chapter/exponential-geometric-growth/</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a:solidFill>
                  <a:srgbClr val="333333"/>
                </a:solidFill>
                <a:highlight>
                  <a:srgbClr val="FFFFFF"/>
                </a:highlight>
                <a:latin typeface="Roboto"/>
                <a:ea typeface="Roboto"/>
                <a:cs typeface="Roboto"/>
                <a:sym typeface="Roboto"/>
              </a:rPr>
              <a:t>https://courses.lumenlearning.com/waymakermath4libarts/chapter/exponential-geometric-growth/</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u="sng">
                <a:solidFill>
                  <a:srgbClr val="1155CC"/>
                </a:solidFill>
                <a:highlight>
                  <a:srgbClr val="FFFFFF"/>
                </a:highlight>
                <a:latin typeface="Roboto"/>
                <a:ea typeface="Roboto"/>
                <a:cs typeface="Roboto"/>
                <a:sym typeface="Roboto"/>
                <a:hlinkClick r:id="rId4">
                  <a:extLst>
                    <a:ext uri="{A12FA001-AC4F-418D-AE19-62706E023703}">
                      <ahyp:hlinkClr xmlns:ahyp="http://schemas.microsoft.com/office/drawing/2018/hyperlinkcolor" val="tx"/>
                    </a:ext>
                  </a:extLst>
                </a:hlinkClick>
              </a:rPr>
              <a:t>https://study.com/academy/lesson/population-growth-rate-definition-formula-examples.html</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a:solidFill>
                  <a:srgbClr val="333333"/>
                </a:solidFill>
                <a:highlight>
                  <a:srgbClr val="FFFFFF"/>
                </a:highlight>
                <a:latin typeface="Roboto"/>
                <a:ea typeface="Roboto"/>
                <a:cs typeface="Roboto"/>
                <a:sym typeface="Roboto"/>
              </a:rPr>
              <a:t>https://opentextbc.ca/conceptsofbiologyopenstax/chapter/population-growth-and-regulation/</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u="sng">
                <a:solidFill>
                  <a:srgbClr val="1155CC"/>
                </a:solidFill>
                <a:highlight>
                  <a:srgbClr val="FFFFFF"/>
                </a:highlight>
                <a:latin typeface="Roboto"/>
                <a:ea typeface="Roboto"/>
                <a:cs typeface="Roboto"/>
                <a:sym typeface="Roboto"/>
                <a:hlinkClick r:id="rId5">
                  <a:extLst>
                    <a:ext uri="{A12FA001-AC4F-418D-AE19-62706E023703}">
                      <ahyp:hlinkClr xmlns:ahyp="http://schemas.microsoft.com/office/drawing/2018/hyperlinkcolor" val="tx"/>
                    </a:ext>
                  </a:extLst>
                </a:hlinkClick>
              </a:rPr>
              <a:t>https://byjus.com/maths/geometric-progression/#Definition</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u="sng">
                <a:solidFill>
                  <a:srgbClr val="1155CC"/>
                </a:solidFill>
                <a:highlight>
                  <a:srgbClr val="FFFFFF"/>
                </a:highlight>
                <a:latin typeface="Roboto"/>
                <a:ea typeface="Roboto"/>
                <a:cs typeface="Roboto"/>
                <a:sym typeface="Roboto"/>
                <a:hlinkClick r:id="rId6">
                  <a:extLst>
                    <a:ext uri="{A12FA001-AC4F-418D-AE19-62706E023703}">
                      <ahyp:hlinkClr xmlns:ahyp="http://schemas.microsoft.com/office/drawing/2018/hyperlinkcolor" val="tx"/>
                    </a:ext>
                  </a:extLst>
                </a:hlinkClick>
              </a:rPr>
              <a:t>https://byjus.com/question-answer/population-growth-rate-follows-progression/</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u="sng">
                <a:solidFill>
                  <a:schemeClr val="hlink"/>
                </a:solidFill>
                <a:highlight>
                  <a:srgbClr val="FFFFFF"/>
                </a:highlight>
                <a:latin typeface="Roboto"/>
                <a:ea typeface="Roboto"/>
                <a:cs typeface="Roboto"/>
                <a:sym typeface="Roboto"/>
                <a:hlinkClick r:id="rId7"/>
              </a:rPr>
              <a:t>https://www.apsed.in/post/population-forecasting-methods-formulas-example-problems-practice-problems</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33600"/>
              <a:buFont typeface="Arial"/>
              <a:buNone/>
            </a:pPr>
            <a:r>
              <a:rPr lang="en" sz="3273" u="sng">
                <a:solidFill>
                  <a:schemeClr val="hlink"/>
                </a:solidFill>
                <a:highlight>
                  <a:srgbClr val="FFFFFF"/>
                </a:highlight>
                <a:latin typeface="Roboto"/>
                <a:ea typeface="Roboto"/>
                <a:cs typeface="Roboto"/>
                <a:sym typeface="Roboto"/>
                <a:hlinkClick r:id="rId8"/>
              </a:rPr>
              <a:t>https://scetcivil.weebly.com/uploads/5/3/9/5/5395830/m5_l5-population_forecasting.pdf</a:t>
            </a:r>
            <a:endParaRPr sz="3273">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104761"/>
              <a:buFont typeface="Arial"/>
              <a:buNone/>
            </a:pPr>
            <a:endParaRPr sz="1050">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104761"/>
              <a:buFont typeface="Arial"/>
              <a:buNone/>
            </a:pPr>
            <a:endParaRPr sz="1050">
              <a:solidFill>
                <a:srgbClr val="333333"/>
              </a:solidFill>
              <a:highlight>
                <a:srgbClr val="FFFFFF"/>
              </a:highlight>
              <a:latin typeface="Roboto"/>
              <a:ea typeface="Roboto"/>
              <a:cs typeface="Roboto"/>
              <a:sym typeface="Roboto"/>
            </a:endParaRPr>
          </a:p>
          <a:p>
            <a:pPr marL="0" lvl="0" indent="0" algn="l" rtl="0">
              <a:spcBef>
                <a:spcPts val="1200"/>
              </a:spcBef>
              <a:spcAft>
                <a:spcPts val="0"/>
              </a:spcAft>
              <a:buClr>
                <a:schemeClr val="dk1"/>
              </a:buClr>
              <a:buSzPct val="104761"/>
              <a:buFont typeface="Arial"/>
              <a:buNone/>
            </a:pPr>
            <a:endParaRPr sz="1050">
              <a:solidFill>
                <a:srgbClr val="333333"/>
              </a:solidFill>
              <a:highlight>
                <a:srgbClr val="FFFFFF"/>
              </a:highlight>
              <a:latin typeface="Roboto"/>
              <a:ea typeface="Roboto"/>
              <a:cs typeface="Roboto"/>
              <a:sym typeface="Roboto"/>
            </a:endParaRPr>
          </a:p>
          <a:p>
            <a:pPr marL="0" lvl="0" indent="0" algn="l" rtl="0">
              <a:spcBef>
                <a:spcPts val="1200"/>
              </a:spcBef>
              <a:spcAft>
                <a:spcPts val="120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0"/>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Name of Group Members</a:t>
            </a:r>
            <a:endParaRPr/>
          </a:p>
        </p:txBody>
      </p:sp>
      <p:sp>
        <p:nvSpPr>
          <p:cNvPr id="165" name="Google Shape;165;p30"/>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Devanshu Jindal</a:t>
            </a:r>
            <a:endParaRPr/>
          </a:p>
          <a:p>
            <a:pPr marL="0" lvl="0" indent="0" algn="l" rtl="0">
              <a:spcBef>
                <a:spcPts val="1200"/>
              </a:spcBef>
              <a:spcAft>
                <a:spcPts val="0"/>
              </a:spcAft>
              <a:buNone/>
            </a:pPr>
            <a:r>
              <a:rPr lang="en"/>
              <a:t>Drishti Kakkar</a:t>
            </a:r>
            <a:endParaRPr/>
          </a:p>
          <a:p>
            <a:pPr marL="0" lvl="0" indent="0" algn="l" rtl="0">
              <a:spcBef>
                <a:spcPts val="1200"/>
              </a:spcBef>
              <a:spcAft>
                <a:spcPts val="0"/>
              </a:spcAft>
              <a:buNone/>
            </a:pPr>
            <a:r>
              <a:rPr lang="en"/>
              <a:t>Mitali Katira</a:t>
            </a:r>
            <a:endParaRPr/>
          </a:p>
          <a:p>
            <a:pPr marL="0" lvl="0" indent="0" algn="l" rtl="0">
              <a:spcBef>
                <a:spcPts val="1200"/>
              </a:spcBef>
              <a:spcAft>
                <a:spcPts val="0"/>
              </a:spcAft>
              <a:buNone/>
            </a:pPr>
            <a:r>
              <a:rPr lang="en"/>
              <a:t>Avani Khatri</a:t>
            </a:r>
            <a:endParaRPr/>
          </a:p>
          <a:p>
            <a:pPr marL="0" lvl="0" indent="0" algn="l" rtl="0">
              <a:spcBef>
                <a:spcPts val="1200"/>
              </a:spcBef>
              <a:spcAft>
                <a:spcPts val="0"/>
              </a:spcAft>
              <a:buNone/>
            </a:pPr>
            <a:r>
              <a:rPr lang="en"/>
              <a:t>Tisha Kothari</a:t>
            </a:r>
            <a:endParaRPr/>
          </a:p>
          <a:p>
            <a:pPr marL="0" lvl="0" indent="0" algn="l" rtl="0">
              <a:spcBef>
                <a:spcPts val="1200"/>
              </a:spcBef>
              <a:spcAft>
                <a:spcPts val="0"/>
              </a:spcAft>
              <a:buNone/>
            </a:pPr>
            <a:r>
              <a:rPr lang="en"/>
              <a:t>Suhani Kulkarni</a:t>
            </a:r>
            <a:endParaRPr/>
          </a:p>
          <a:p>
            <a:pPr marL="0" lvl="0" indent="0" algn="l" rtl="0">
              <a:spcBef>
                <a:spcPts val="1200"/>
              </a:spcBef>
              <a:spcAft>
                <a:spcPts val="1200"/>
              </a:spcAft>
              <a:buNone/>
            </a:pPr>
            <a:r>
              <a:rPr lang="en"/>
              <a:t>Sarthak Maloo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Index</a:t>
            </a:r>
            <a:endParaRPr/>
          </a:p>
        </p:txBody>
      </p:sp>
      <p:sp>
        <p:nvSpPr>
          <p:cNvPr id="61" name="Google Shape;61;p14"/>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Clr>
                <a:schemeClr val="dk1"/>
              </a:buClr>
              <a:buSzPct val="61111"/>
              <a:buFont typeface="Arial"/>
              <a:buNone/>
            </a:pPr>
            <a:r>
              <a:rPr lang="en"/>
              <a:t>Intro to Geometric Progression</a:t>
            </a:r>
            <a:endParaRPr/>
          </a:p>
          <a:p>
            <a:pPr marL="0" lvl="0" indent="0" algn="l" rtl="0">
              <a:spcBef>
                <a:spcPts val="1200"/>
              </a:spcBef>
              <a:spcAft>
                <a:spcPts val="0"/>
              </a:spcAft>
              <a:buClr>
                <a:schemeClr val="dk1"/>
              </a:buClr>
              <a:buSzPct val="61111"/>
              <a:buFont typeface="Arial"/>
              <a:buNone/>
            </a:pPr>
            <a:r>
              <a:rPr lang="en"/>
              <a:t>Basic formulas</a:t>
            </a:r>
            <a:endParaRPr/>
          </a:p>
          <a:p>
            <a:pPr marL="0" lvl="0" indent="0" algn="l" rtl="0">
              <a:spcBef>
                <a:spcPts val="1200"/>
              </a:spcBef>
              <a:spcAft>
                <a:spcPts val="0"/>
              </a:spcAft>
              <a:buClr>
                <a:schemeClr val="dk1"/>
              </a:buClr>
              <a:buSzPct val="61111"/>
              <a:buFont typeface="Arial"/>
              <a:buNone/>
            </a:pPr>
            <a:r>
              <a:rPr lang="en"/>
              <a:t>Population Growth and Forecasting</a:t>
            </a:r>
            <a:endParaRPr/>
          </a:p>
          <a:p>
            <a:pPr marL="0" lvl="0" indent="0" algn="l" rtl="0">
              <a:spcBef>
                <a:spcPts val="1200"/>
              </a:spcBef>
              <a:spcAft>
                <a:spcPts val="0"/>
              </a:spcAft>
              <a:buClr>
                <a:schemeClr val="dk1"/>
              </a:buClr>
              <a:buSzPct val="61111"/>
              <a:buFont typeface="Arial"/>
              <a:buNone/>
            </a:pPr>
            <a:r>
              <a:rPr lang="en"/>
              <a:t>Application of gp in population growth </a:t>
            </a:r>
            <a:endParaRPr/>
          </a:p>
          <a:p>
            <a:pPr marL="0" lvl="0" indent="0" algn="l" rtl="0">
              <a:spcBef>
                <a:spcPts val="1200"/>
              </a:spcBef>
              <a:spcAft>
                <a:spcPts val="0"/>
              </a:spcAft>
              <a:buClr>
                <a:schemeClr val="dk1"/>
              </a:buClr>
              <a:buSzPct val="61111"/>
              <a:buFont typeface="Arial"/>
              <a:buNone/>
            </a:pPr>
            <a:r>
              <a:rPr lang="en"/>
              <a:t>Numericals and Example</a:t>
            </a:r>
            <a:endParaRPr/>
          </a:p>
          <a:p>
            <a:pPr marL="0" lvl="0" indent="0" algn="l" rtl="0">
              <a:spcBef>
                <a:spcPts val="1200"/>
              </a:spcBef>
              <a:spcAft>
                <a:spcPts val="0"/>
              </a:spcAft>
              <a:buNone/>
            </a:pPr>
            <a:r>
              <a:rPr lang="en"/>
              <a:t>Source</a:t>
            </a:r>
            <a:endParaRPr/>
          </a:p>
          <a:p>
            <a:pPr marL="0" lvl="0" indent="0" algn="l" rtl="0">
              <a:spcBef>
                <a:spcPts val="1200"/>
              </a:spcBef>
              <a:spcAft>
                <a:spcPts val="0"/>
              </a:spcAft>
              <a:buNone/>
            </a:pPr>
            <a:r>
              <a:rPr lang="en"/>
              <a:t>Group Details</a:t>
            </a:r>
            <a:endParaRPr/>
          </a:p>
          <a:p>
            <a:pPr marL="0" lvl="0" indent="0" algn="l" rtl="0">
              <a:spcBef>
                <a:spcPts val="1200"/>
              </a:spcBef>
              <a:spcAft>
                <a:spcPts val="0"/>
              </a:spcAft>
              <a:buClr>
                <a:schemeClr val="dk1"/>
              </a:buClr>
              <a:buSzPct val="61111"/>
              <a:buFont typeface="Arial"/>
              <a:buNone/>
            </a:pPr>
            <a:endParaRPr/>
          </a:p>
          <a:p>
            <a:pPr marL="0" lvl="0" indent="0" algn="l" rtl="0">
              <a:spcBef>
                <a:spcPts val="1200"/>
              </a:spcBef>
              <a:spcAft>
                <a:spcPts val="12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Geometric Progression</a:t>
            </a:r>
            <a:endParaRPr/>
          </a:p>
          <a:p>
            <a:pPr marL="0" lvl="0" indent="0" algn="l" rtl="0">
              <a:spcBef>
                <a:spcPts val="0"/>
              </a:spcBef>
              <a:spcAft>
                <a:spcPts val="0"/>
              </a:spcAft>
              <a:buNone/>
            </a:pPr>
            <a:endParaRPr/>
          </a:p>
        </p:txBody>
      </p:sp>
      <p:sp>
        <p:nvSpPr>
          <p:cNvPr id="67" name="Google Shape;67;p15"/>
          <p:cNvSpPr txBox="1">
            <a:spLocks noGrp="1"/>
          </p:cNvSpPr>
          <p:nvPr>
            <p:ph type="body" idx="1"/>
          </p:nvPr>
        </p:nvSpPr>
        <p:spPr>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Clr>
                <a:srgbClr val="333333"/>
              </a:buClr>
              <a:buSzPts val="1800"/>
              <a:buAutoNum type="arabicPeriod"/>
            </a:pPr>
            <a:r>
              <a:rPr lang="en" dirty="0">
                <a:solidFill>
                  <a:srgbClr val="333333"/>
                </a:solidFill>
                <a:highlight>
                  <a:srgbClr val="FFFFFF"/>
                </a:highlight>
              </a:rPr>
              <a:t>A geometric progression or a geometric sequence is the sequence, in which each term is varied by another by a common ratio.</a:t>
            </a:r>
            <a:endParaRPr dirty="0">
              <a:solidFill>
                <a:srgbClr val="333333"/>
              </a:solidFill>
              <a:highlight>
                <a:srgbClr val="FFFFFF"/>
              </a:highlight>
            </a:endParaRPr>
          </a:p>
          <a:p>
            <a:pPr marL="457200" lvl="0" indent="-342900" algn="l" rtl="0">
              <a:spcBef>
                <a:spcPts val="0"/>
              </a:spcBef>
              <a:spcAft>
                <a:spcPts val="0"/>
              </a:spcAft>
              <a:buClr>
                <a:srgbClr val="333333"/>
              </a:buClr>
              <a:buSzPts val="1800"/>
              <a:buAutoNum type="arabicPeriod"/>
            </a:pPr>
            <a:r>
              <a:rPr lang="en" dirty="0">
                <a:solidFill>
                  <a:srgbClr val="333333"/>
                </a:solidFill>
                <a:highlight>
                  <a:srgbClr val="FFFFFF"/>
                </a:highlight>
              </a:rPr>
              <a:t>The next term of the sequence is produced when we multiply a constant (which is non-zero) to the preceding term.</a:t>
            </a:r>
            <a:endParaRPr dirty="0">
              <a:solidFill>
                <a:srgbClr val="333333"/>
              </a:solidFill>
              <a:highlight>
                <a:srgbClr val="FFFFFF"/>
              </a:highlight>
            </a:endParaRPr>
          </a:p>
          <a:p>
            <a:pPr marL="914400" lvl="0" indent="0" algn="l" rtl="0">
              <a:spcBef>
                <a:spcPts val="0"/>
              </a:spcBef>
              <a:spcAft>
                <a:spcPts val="0"/>
              </a:spcAft>
              <a:buNone/>
            </a:pPr>
            <a:r>
              <a:rPr lang="en" dirty="0">
                <a:solidFill>
                  <a:srgbClr val="333333"/>
                </a:solidFill>
                <a:highlight>
                  <a:srgbClr val="FFFFFF"/>
                </a:highlight>
              </a:rPr>
              <a:t>It is represented by :</a:t>
            </a:r>
            <a:endParaRPr dirty="0">
              <a:solidFill>
                <a:srgbClr val="333333"/>
              </a:solidFill>
              <a:highlight>
                <a:srgbClr val="FFFFFF"/>
              </a:highlight>
            </a:endParaRPr>
          </a:p>
          <a:p>
            <a:pPr marL="457200" lvl="0" indent="0" algn="l" rtl="0">
              <a:spcBef>
                <a:spcPts val="0"/>
              </a:spcBef>
              <a:spcAft>
                <a:spcPts val="0"/>
              </a:spcAft>
              <a:buClr>
                <a:schemeClr val="dk1"/>
              </a:buClr>
              <a:buSzPts val="1100"/>
              <a:buFont typeface="Arial"/>
              <a:buNone/>
            </a:pPr>
            <a:endParaRPr sz="1050" dirty="0">
              <a:solidFill>
                <a:srgbClr val="333333"/>
              </a:solidFill>
              <a:highlight>
                <a:srgbClr val="FFFFFF"/>
              </a:highlight>
              <a:latin typeface="Roboto"/>
              <a:ea typeface="Roboto"/>
              <a:cs typeface="Roboto"/>
              <a:sym typeface="Roboto"/>
            </a:endParaRPr>
          </a:p>
          <a:p>
            <a:pPr marL="0" lvl="0" indent="0" algn="l" rtl="0">
              <a:spcBef>
                <a:spcPts val="0"/>
              </a:spcBef>
              <a:spcAft>
                <a:spcPts val="1200"/>
              </a:spcAft>
              <a:buNone/>
            </a:pPr>
            <a:endParaRPr dirty="0"/>
          </a:p>
        </p:txBody>
      </p:sp>
      <p:pic>
        <p:nvPicPr>
          <p:cNvPr id="68" name="Google Shape;68;p15"/>
          <p:cNvPicPr preferRelativeResize="0"/>
          <p:nvPr/>
        </p:nvPicPr>
        <p:blipFill>
          <a:blip r:embed="rId3">
            <a:alphaModFix/>
          </a:blip>
          <a:stretch>
            <a:fillRect/>
          </a:stretch>
        </p:blipFill>
        <p:spPr>
          <a:xfrm>
            <a:off x="2782263" y="2949250"/>
            <a:ext cx="3422175" cy="1095600"/>
          </a:xfrm>
          <a:prstGeom prst="rect">
            <a:avLst/>
          </a:prstGeom>
          <a:noFill/>
          <a:ln>
            <a:noFill/>
          </a:ln>
        </p:spPr>
      </p:pic>
      <p:pic>
        <p:nvPicPr>
          <p:cNvPr id="69" name="Google Shape;69;p15"/>
          <p:cNvPicPr preferRelativeResize="0"/>
          <p:nvPr/>
        </p:nvPicPr>
        <p:blipFill>
          <a:blip r:embed="rId4">
            <a:alphaModFix/>
          </a:blip>
          <a:stretch>
            <a:fillRect/>
          </a:stretch>
        </p:blipFill>
        <p:spPr>
          <a:xfrm>
            <a:off x="2507800" y="4156525"/>
            <a:ext cx="4751875" cy="5727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General Form of Geometric Progression</a:t>
            </a:r>
            <a:endParaRPr dirty="0"/>
          </a:p>
        </p:txBody>
      </p:sp>
      <p:sp>
        <p:nvSpPr>
          <p:cNvPr id="75" name="Google Shape;75;p16"/>
          <p:cNvSpPr txBox="1">
            <a:spLocks noGrp="1"/>
          </p:cNvSpPr>
          <p:nvPr>
            <p:ph type="body" idx="1"/>
          </p:nvPr>
        </p:nvSpPr>
        <p:spPr>
          <a:xfrm>
            <a:off x="311700" y="2380593"/>
            <a:ext cx="6633010" cy="2188282"/>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76" name="Google Shape;76;p16"/>
          <p:cNvPicPr preferRelativeResize="0"/>
          <p:nvPr/>
        </p:nvPicPr>
        <p:blipFill>
          <a:blip r:embed="rId3">
            <a:alphaModFix/>
          </a:blip>
          <a:stretch>
            <a:fillRect/>
          </a:stretch>
        </p:blipFill>
        <p:spPr>
          <a:xfrm>
            <a:off x="311700" y="1096686"/>
            <a:ext cx="8243350" cy="35752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82" name="Google Shape;82;p17"/>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83" name="Google Shape;83;p17"/>
          <p:cNvPicPr preferRelativeResize="0"/>
          <p:nvPr/>
        </p:nvPicPr>
        <p:blipFill>
          <a:blip r:embed="rId3">
            <a:alphaModFix/>
          </a:blip>
          <a:stretch>
            <a:fillRect/>
          </a:stretch>
        </p:blipFill>
        <p:spPr>
          <a:xfrm>
            <a:off x="311700" y="595350"/>
            <a:ext cx="8520600" cy="42210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Formulas for Geometric Progression</a:t>
            </a:r>
            <a:endParaRPr/>
          </a:p>
        </p:txBody>
      </p:sp>
      <p:sp>
        <p:nvSpPr>
          <p:cNvPr id="89" name="Google Shape;89;p18"/>
          <p:cNvSpPr txBox="1">
            <a:spLocks noGrp="1"/>
          </p:cNvSpPr>
          <p:nvPr>
            <p:ph type="body" idx="1"/>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endParaRPr/>
          </a:p>
        </p:txBody>
      </p:sp>
      <p:pic>
        <p:nvPicPr>
          <p:cNvPr id="90" name="Google Shape;90;p18"/>
          <p:cNvPicPr preferRelativeResize="0"/>
          <p:nvPr/>
        </p:nvPicPr>
        <p:blipFill>
          <a:blip r:embed="rId3">
            <a:alphaModFix/>
          </a:blip>
          <a:stretch>
            <a:fillRect/>
          </a:stretch>
        </p:blipFill>
        <p:spPr>
          <a:xfrm>
            <a:off x="311700" y="1017725"/>
            <a:ext cx="8359075" cy="39282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Population Forecasting</a:t>
            </a:r>
            <a:endParaRPr/>
          </a:p>
          <a:p>
            <a:pPr marL="0" lvl="0" indent="0" algn="l" rtl="0">
              <a:spcBef>
                <a:spcPts val="0"/>
              </a:spcBef>
              <a:spcAft>
                <a:spcPts val="0"/>
              </a:spcAft>
              <a:buNone/>
            </a:pPr>
            <a:endParaRPr/>
          </a:p>
        </p:txBody>
      </p:sp>
      <p:sp>
        <p:nvSpPr>
          <p:cNvPr id="96" name="Google Shape;96;p19"/>
          <p:cNvSpPr txBox="1">
            <a:spLocks noGrp="1"/>
          </p:cNvSpPr>
          <p:nvPr>
            <p:ph type="body" idx="1"/>
          </p:nvPr>
        </p:nvSpPr>
        <p:spPr>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rabicPeriod"/>
            </a:pPr>
            <a:r>
              <a:rPr lang="en" dirty="0">
                <a:solidFill>
                  <a:schemeClr val="bg1"/>
                </a:solidFill>
                <a:highlight>
                  <a:srgbClr val="FFFFFF"/>
                </a:highlight>
              </a:rPr>
              <a:t>Population</a:t>
            </a:r>
            <a:r>
              <a:rPr lang="en" dirty="0">
                <a:solidFill>
                  <a:schemeClr val="dk1"/>
                </a:solidFill>
                <a:highlight>
                  <a:srgbClr val="FFFFFF"/>
                </a:highlight>
              </a:rPr>
              <a:t> forecasting is a method to predict/forecast the future population of an area. </a:t>
            </a:r>
            <a:endParaRPr dirty="0">
              <a:solidFill>
                <a:schemeClr val="dk1"/>
              </a:solidFill>
              <a:highlight>
                <a:srgbClr val="FFFFFF"/>
              </a:highlight>
            </a:endParaRPr>
          </a:p>
          <a:p>
            <a:pPr marL="457200" lvl="0" indent="-342900" algn="l" rtl="0">
              <a:spcBef>
                <a:spcPts val="0"/>
              </a:spcBef>
              <a:spcAft>
                <a:spcPts val="0"/>
              </a:spcAft>
              <a:buClr>
                <a:schemeClr val="dk1"/>
              </a:buClr>
              <a:buSzPts val="1800"/>
              <a:buAutoNum type="arabicPeriod"/>
            </a:pPr>
            <a:r>
              <a:rPr lang="en" dirty="0">
                <a:solidFill>
                  <a:schemeClr val="dk1"/>
                </a:solidFill>
                <a:highlight>
                  <a:srgbClr val="FFFFFF"/>
                </a:highlight>
              </a:rPr>
              <a:t>It aids government and other organizations in future planning and proofing its services when developing them </a:t>
            </a:r>
            <a:endParaRPr dirty="0">
              <a:solidFill>
                <a:schemeClr val="dk1"/>
              </a:solidFill>
              <a:highlight>
                <a:srgbClr val="FFFFFF"/>
              </a:highlight>
            </a:endParaRPr>
          </a:p>
          <a:p>
            <a:pPr marL="457200" lvl="0" indent="-342900" algn="l" rtl="0">
              <a:spcBef>
                <a:spcPts val="0"/>
              </a:spcBef>
              <a:spcAft>
                <a:spcPts val="0"/>
              </a:spcAft>
              <a:buClr>
                <a:schemeClr val="dk1"/>
              </a:buClr>
              <a:buSzPts val="1800"/>
              <a:buAutoNum type="arabicPeriod"/>
            </a:pPr>
            <a:r>
              <a:rPr lang="en" dirty="0">
                <a:solidFill>
                  <a:schemeClr val="dk1"/>
                </a:solidFill>
                <a:highlight>
                  <a:srgbClr val="FFFFFF"/>
                </a:highlight>
              </a:rPr>
              <a:t>Example,</a:t>
            </a:r>
            <a:endParaRPr dirty="0">
              <a:solidFill>
                <a:schemeClr val="dk1"/>
              </a:solidFill>
              <a:highlight>
                <a:srgbClr val="FFFFFF"/>
              </a:highlight>
            </a:endParaRPr>
          </a:p>
          <a:p>
            <a:pPr marL="457200" lvl="0" indent="0" algn="l" rtl="0">
              <a:spcBef>
                <a:spcPts val="1200"/>
              </a:spcBef>
              <a:spcAft>
                <a:spcPts val="1200"/>
              </a:spcAft>
              <a:buNone/>
            </a:pPr>
            <a:r>
              <a:rPr lang="en" sz="1500" dirty="0">
                <a:solidFill>
                  <a:schemeClr val="dk1"/>
                </a:solidFill>
                <a:highlight>
                  <a:srgbClr val="FFFFFF"/>
                </a:highlight>
              </a:rPr>
              <a:t>“Design of water supply and sanitation scheme is based on the projected population of a particular city, estimated for the design period. Any underestimated value will make system inadequate for the purpose intended; similarly overestimated value will make it costly. “</a:t>
            </a:r>
            <a:endParaRPr sz="1500" dirty="0">
              <a:solidFill>
                <a:schemeClr val="dk1"/>
              </a:solidFill>
              <a:highlight>
                <a:srgbClr val="FFFFFF"/>
              </a:highligh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0"/>
          <p:cNvSpPr txBox="1">
            <a:spLocks noGrp="1"/>
          </p:cNvSpPr>
          <p:nvPr>
            <p:ph type="title"/>
          </p:nvPr>
        </p:nvSpPr>
        <p:spPr>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Population Forecasting</a:t>
            </a:r>
            <a:endParaRPr/>
          </a:p>
          <a:p>
            <a:pPr marL="0" lvl="0" indent="0" algn="l" rtl="0">
              <a:spcBef>
                <a:spcPts val="0"/>
              </a:spcBef>
              <a:spcAft>
                <a:spcPts val="0"/>
              </a:spcAft>
              <a:buClr>
                <a:schemeClr val="dk1"/>
              </a:buClr>
              <a:buSzPct val="39285"/>
              <a:buFont typeface="Arial"/>
              <a:buNone/>
            </a:pPr>
            <a:endParaRPr/>
          </a:p>
        </p:txBody>
      </p:sp>
      <p:sp>
        <p:nvSpPr>
          <p:cNvPr id="102" name="Google Shape;102;p20"/>
          <p:cNvSpPr txBox="1">
            <a:spLocks noGrp="1"/>
          </p:cNvSpPr>
          <p:nvPr>
            <p:ph type="body" idx="1"/>
          </p:nvPr>
        </p:nvSpPr>
        <p:spPr>
          <a:xfrm>
            <a:off x="311700" y="1199675"/>
            <a:ext cx="8520600" cy="34164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rabicPeriod"/>
            </a:pPr>
            <a:r>
              <a:rPr lang="en"/>
              <a:t>The present and past population record for the city can be obtained from the census population records. </a:t>
            </a:r>
            <a:endParaRPr/>
          </a:p>
          <a:p>
            <a:pPr marL="457200" lvl="0" indent="-342900" algn="l" rtl="0">
              <a:spcBef>
                <a:spcPts val="0"/>
              </a:spcBef>
              <a:spcAft>
                <a:spcPts val="0"/>
              </a:spcAft>
              <a:buSzPts val="1800"/>
              <a:buAutoNum type="arabicPeriod"/>
            </a:pPr>
            <a:r>
              <a:rPr lang="en"/>
              <a:t>After collecting these population figures, the population at the end of design period is predicted using various methods as suitable for that city considering the growth pattern followed by the city. </a:t>
            </a:r>
            <a:endParaRPr/>
          </a:p>
          <a:p>
            <a:pPr marL="457200" lvl="0" indent="0" algn="l" rtl="0">
              <a:spcBef>
                <a:spcPts val="1200"/>
              </a:spcBef>
              <a:spcAft>
                <a:spcPts val="12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1"/>
          <p:cNvSpPr txBox="1">
            <a:spLocks noGrp="1"/>
          </p:cNvSpPr>
          <p:nvPr>
            <p:ph type="title"/>
          </p:nvPr>
        </p:nvSpPr>
        <p:spPr>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Use of Geometric Progression In Population Forecasting</a:t>
            </a:r>
            <a:endParaRPr/>
          </a:p>
        </p:txBody>
      </p:sp>
      <p:sp>
        <p:nvSpPr>
          <p:cNvPr id="108" name="Google Shape;108;p21"/>
          <p:cNvSpPr txBox="1">
            <a:spLocks noGrp="1"/>
          </p:cNvSpPr>
          <p:nvPr>
            <p:ph type="body" idx="1"/>
          </p:nvPr>
        </p:nvSpPr>
        <p:spPr>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AutoNum type="arabicPeriod"/>
            </a:pPr>
            <a:r>
              <a:rPr lang="en"/>
              <a:t>Geometric Increase Method is one such method that uses the principles of Geometric Progression in estimating the level of population.</a:t>
            </a:r>
            <a:endParaRPr/>
          </a:p>
          <a:p>
            <a:pPr marL="457200" lvl="0" indent="-342900" algn="l" rtl="0">
              <a:spcBef>
                <a:spcPts val="0"/>
              </a:spcBef>
              <a:spcAft>
                <a:spcPts val="0"/>
              </a:spcAft>
              <a:buSzPts val="1800"/>
              <a:buAutoNum type="arabicPeriod"/>
            </a:pPr>
            <a:r>
              <a:rPr lang="en"/>
              <a:t>In this method the percentage increase in population from decade to decade is assumed to remain constant.This method gives highest values of estimate</a:t>
            </a:r>
            <a:endParaRPr/>
          </a:p>
          <a:p>
            <a:pPr marL="457200" lvl="0" indent="-342900" algn="l" rtl="0">
              <a:spcBef>
                <a:spcPts val="0"/>
              </a:spcBef>
              <a:spcAft>
                <a:spcPts val="0"/>
              </a:spcAft>
              <a:buSzPts val="1800"/>
              <a:buAutoNum type="arabicPeriod"/>
            </a:pPr>
            <a:r>
              <a:rPr lang="en"/>
              <a:t>The constant rate assumed is called the population growth rate which acts as the ‘r’ in the GP</a:t>
            </a:r>
            <a:endParaRPr/>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{EBCE35A6-9846-FE4D-83F7-38603C658059}tf10001057</Template>
  <TotalTime>1</TotalTime>
  <Words>814</Words>
  <Application>Microsoft Macintosh PowerPoint</Application>
  <PresentationFormat>On-screen Show (16:9)</PresentationFormat>
  <Paragraphs>80</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Trebuchet MS</vt:lpstr>
      <vt:lpstr>Roboto</vt:lpstr>
      <vt:lpstr>Arial</vt:lpstr>
      <vt:lpstr>Berlin</vt:lpstr>
      <vt:lpstr>Geometric Progress in Population Forecasting</vt:lpstr>
      <vt:lpstr>Index</vt:lpstr>
      <vt:lpstr>Geometric Progression </vt:lpstr>
      <vt:lpstr>General Form of Geometric Progression</vt:lpstr>
      <vt:lpstr> </vt:lpstr>
      <vt:lpstr>Formulas for Geometric Progression</vt:lpstr>
      <vt:lpstr>Population Forecasting </vt:lpstr>
      <vt:lpstr>Population Forecasting </vt:lpstr>
      <vt:lpstr>Use of Geometric Progression In Population Forecasting</vt:lpstr>
      <vt:lpstr>Example1 (For Finding Constant Growth Rate)</vt:lpstr>
      <vt:lpstr>Example 1</vt:lpstr>
      <vt:lpstr>Example 2(Geometric Mean method in use)</vt:lpstr>
      <vt:lpstr>Example 2</vt:lpstr>
      <vt:lpstr>Example 3(Geometric Mean Method in use)</vt:lpstr>
      <vt:lpstr>Example 3</vt:lpstr>
      <vt:lpstr>Analysis Of Example</vt:lpstr>
      <vt:lpstr>Sources</vt:lpstr>
      <vt:lpstr>Name of Group Members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Geometric Progress in Population Forecasting</dc:title>
  <cp:lastModifiedBy>Microsoft Office User</cp:lastModifiedBy>
  <cp:revision>2</cp:revision>
  <dcterms:modified xsi:type="dcterms:W3CDTF">2022-06-03T17:02:55Z</dcterms:modified>
</cp:coreProperties>
</file>