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60" r:id="rId6"/>
    <p:sldId id="2439" r:id="rId7"/>
    <p:sldId id="2434" r:id="rId8"/>
    <p:sldId id="2440" r:id="rId9"/>
    <p:sldId id="2442" r:id="rId10"/>
    <p:sldId id="2445" r:id="rId11"/>
    <p:sldId id="2446" r:id="rId12"/>
    <p:sldId id="258" r:id="rId13"/>
    <p:sldId id="2444" r:id="rId14"/>
    <p:sldId id="2447" r:id="rId15"/>
    <p:sldId id="2438" r:id="rId16"/>
    <p:sldId id="2448" r:id="rId17"/>
    <p:sldId id="2449" r:id="rId18"/>
    <p:sldId id="2450" r:id="rId19"/>
    <p:sldId id="2451" r:id="rId20"/>
    <p:sldId id="2452" r:id="rId21"/>
    <p:sldId id="2453" r:id="rId22"/>
    <p:sldId id="2454" r:id="rId23"/>
    <p:sldId id="2456" r:id="rId24"/>
    <p:sldId id="2455" r:id="rId25"/>
    <p:sldId id="2457" r:id="rId26"/>
    <p:sldId id="2458" r:id="rId27"/>
    <p:sldId id="2459" r:id="rId28"/>
    <p:sldId id="2460" r:id="rId29"/>
    <p:sldId id="244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400"/>
    <a:srgbClr val="05EE55"/>
    <a:srgbClr val="038B30"/>
    <a:srgbClr val="2F3342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948" autoAdjust="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39625304136253042"/>
          <c:y val="1.2875536480686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88162154913117"/>
          <c:y val="0.17427359670169987"/>
          <c:w val="0.73876314730731663"/>
          <c:h val="0.6515700719813457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9026736169781352"/>
          <c:w val="1"/>
          <c:h val="6.07108580311581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39625304136253042"/>
          <c:y val="1.2875536480686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88162154913117"/>
          <c:y val="0.17427359670169987"/>
          <c:w val="0.73876314730731663"/>
          <c:h val="0.6515700719813457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9026736169781352"/>
          <c:w val="1"/>
          <c:h val="6.07108580311581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39625304136253042"/>
          <c:y val="1.2875536480686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88162154913117"/>
          <c:y val="0.17427359670169987"/>
          <c:w val="0.73876314730731663"/>
          <c:h val="0.6515700719813457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9026736169781352"/>
          <c:w val="1"/>
          <c:h val="6.07108580311581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39625304136253042"/>
          <c:y val="1.2875536480686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88162154913117"/>
          <c:y val="0.17427359670169987"/>
          <c:w val="0.73876314730731663"/>
          <c:h val="0.6515700719813457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9026736169781352"/>
          <c:w val="1"/>
          <c:h val="6.07108580311581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24799" r="21282"/>
        <a:stretch xmlns:a="http://schemas.openxmlformats.org/drawingml/2006/main"/>
      </cdr:blipFill>
      <cdr:spPr>
        <a:xfrm xmlns:a="http://schemas.openxmlformats.org/drawingml/2006/main">
          <a:off x="0" y="0"/>
          <a:ext cx="5219700" cy="59182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380952" cy="7380952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380952" cy="7380952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380952" cy="738095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9CF0-A540-4793-A5F3-F4917CFDDCB6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2B72-BD1C-4F41-B10E-CA0BEB179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753-A5BE-4D79-AEA9-C0A65A6F8851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E989-76B8-4F13-9267-01FDA45C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64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81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09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9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08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38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23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35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71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74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49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3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=""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=""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00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 smtClean="0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 smtClean="0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 smtClean="0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 smtClean="0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=""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 smtClean="0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 smtClean="0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 smtClean="0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 smtClean="0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44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latin typeface="+mj-lt"/>
              </a:defRPr>
            </a:lvl1pPr>
          </a:lstStyle>
          <a:p>
            <a:pPr marL="228600" lvl="0" indent="-228600" algn="ctr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="" xmlns:a16="http://schemas.microsoft.com/office/drawing/2014/main" id="{60C17447-B870-4054-B568-8B6B321EC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2" cy="368458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marL="228600" lvl="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3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DDDD410-5ABA-46A5-B282-F37437EFB673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9BDB1890-91F2-49FC-B0F4-3F3FF11B6A1A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1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981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05804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8571B4-4133-4DE5-AD8F-A341842CB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65AC00-5FCA-4A4E-A036-2FCBDEAF1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189038"/>
            <a:ext cx="11002962" cy="4987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B44C8ED9-0534-4EC5-8080-49DFF65B3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2" cy="1189038"/>
          </a:xfrm>
        </p:spPr>
        <p:txBody>
          <a:bodyPr>
            <a:normAutofit/>
          </a:bodyPr>
          <a:lstStyle>
            <a:lvl1pPr algn="ctr">
              <a:defRPr sz="3600" b="1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C6E0AC-4834-46AF-A953-9EE372259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D4F2F3C-7D16-40A3-A7C1-77AE127D5D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3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=""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9C200B3-102B-4BB6-AEB0-D99EE027F0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450C90-6D4A-4D50-B15D-91C587AABC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=""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=""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6AADF661-E593-4423-A8A8-F22C94390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8BD6A50-BDFC-4B4C-9D3B-53B545F531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=""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=""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=""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=""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2877C5F-FF39-4400-9C13-0D7F04A0C78F}"/>
              </a:ext>
            </a:extLst>
          </p:cNvPr>
          <p:cNvSpPr/>
          <p:nvPr userDrawn="1"/>
        </p:nvSpPr>
        <p:spPr>
          <a:xfrm>
            <a:off x="6727371" y="54430"/>
            <a:ext cx="1238278" cy="6553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97484" y="0"/>
            <a:ext cx="5094515" cy="6858000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979308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="" xmlns:a16="http://schemas.microsoft.com/office/drawing/2014/main" id="{0CBD5E02-927B-4DF7-8968-617C1C8F0F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724988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539" y="916440"/>
            <a:ext cx="6117771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9" y="1962673"/>
            <a:ext cx="6117771" cy="3676128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35810" y="1555002"/>
            <a:ext cx="6076915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BFE929D-DC77-46CA-82A0-DBC67BEA93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A17937-35A7-4492-BF9B-0912A22FF3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00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5311BA1-4F61-4FA7-9C20-685B3689CAE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EF357A5-40C6-41A4-B1BE-0AF78D459A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D56B8994-D221-4700-A133-4FCBC9C9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CBE36DC-B3F9-4725-94B8-EAD411EC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AF50108F-20E3-412D-860B-14CB1198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1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00232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683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="" xmlns:a16="http://schemas.microsoft.com/office/drawing/2014/main" id="{7166C798-72CE-4F2D-9A04-013F24A2659F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3ACE58C5-CE1C-415B-8591-25A53FF2A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05746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0" r:id="rId7"/>
    <p:sldLayoutId id="2147483663" r:id="rId8"/>
    <p:sldLayoutId id="2147483662" r:id="rId9"/>
    <p:sldLayoutId id="2147483669" r:id="rId10"/>
    <p:sldLayoutId id="2147483666" r:id="rId11"/>
    <p:sldLayoutId id="2147483670" r:id="rId12"/>
    <p:sldLayoutId id="2147483667" r:id="rId13"/>
    <p:sldLayoutId id="2147483668" r:id="rId14"/>
    <p:sldLayoutId id="2147483665" r:id="rId15"/>
    <p:sldLayoutId id="2147483671" r:id="rId16"/>
    <p:sldLayoutId id="2147483655" r:id="rId17"/>
    <p:sldLayoutId id="2147483672" r:id="rId1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riangular design of a roof">
            <a:extLst>
              <a:ext uri="{FF2B5EF4-FFF2-40B4-BE49-F238E27FC236}">
                <a16:creationId xmlns="" xmlns:a16="http://schemas.microsoft.com/office/drawing/2014/main" id="{01F590AB-1AF1-489D-B942-2800AE8629C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B6C8E487-ADDC-4F1B-A30A-BAABB4998F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71015" y="0"/>
            <a:ext cx="12263015" cy="6858000"/>
          </a:xfrm>
          <a:prstGeom prst="rect">
            <a:avLst/>
          </a:prstGeom>
          <a:solidFill>
            <a:srgbClr val="2F33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11BEC607-8474-408E-A7AC-48A065F31B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B601E3FC-2016-4085-9A4B-A172702EAA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2CBF662F-A198-4AD3-8EBC-0EC9A52B29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142E86C5-8E5F-4620-A4FB-D1F926179D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ECONOMETRICS MODEL IN BANKING HISTORY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SAHIL SHAH [20]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="" xmlns:a16="http://schemas.microsoft.com/office/drawing/2014/main" id="{ED2DC372-F50D-4241-956F-88217652F9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101DF86-6B00-49D3-9EFB-456055F798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51A06BE-4DC9-42C3-9272-4EF3E833D5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42A4A83C-0C6B-4A7C-B582-33988B027F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6568F216-4DE5-421A-A222-041B654BB8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9C2EEB1E-E5B2-44FA-8D26-4D510438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2507633"/>
            <a:ext cx="4351911" cy="17696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MODEL BUILDING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2F2E0D99-FB22-4130-AAF1-73D2822A328F}"/>
              </a:ext>
            </a:extLst>
          </p:cNvPr>
          <p:cNvSpPr txBox="1">
            <a:spLocks/>
          </p:cNvSpPr>
          <p:nvPr/>
        </p:nvSpPr>
        <p:spPr>
          <a:xfrm>
            <a:off x="4506095" y="4127455"/>
            <a:ext cx="4351912" cy="29643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534C07A-363B-4948-8546-2503B45830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7" name="Rectangle: Single Corner Snipped 16" descr="Footer accent box">
            <a:extLst>
              <a:ext uri="{FF2B5EF4-FFF2-40B4-BE49-F238E27FC236}">
                <a16:creationId xmlns="" xmlns:a16="http://schemas.microsoft.com/office/drawing/2014/main" id="{D3377F02-85FB-4FAC-AC31-CF6E323FFE3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9B86A7AA-7991-4038-A5AB-6D5D751095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="" xmlns:a16="http://schemas.microsoft.com/office/drawing/2014/main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</p:spPr>
        <p:txBody>
          <a:bodyPr/>
          <a:lstStyle/>
          <a:p>
            <a:r>
              <a:rPr lang="en-US" dirty="0"/>
              <a:t>Title:</a:t>
            </a:r>
          </a:p>
        </p:txBody>
      </p:sp>
      <p:pic>
        <p:nvPicPr>
          <p:cNvPr id="5" name="Picture Placeholder 4" descr="Abstract Building" title="Abstract Building">
            <a:extLst>
              <a:ext uri="{FF2B5EF4-FFF2-40B4-BE49-F238E27FC236}">
                <a16:creationId xmlns="" xmlns:a16="http://schemas.microsoft.com/office/drawing/2014/main" id="{A0DC386B-E165-424D-B694-E2C45FFA40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18826A1-4E90-405A-AE28-5500B0A362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568221" y="4076700"/>
            <a:ext cx="5386926" cy="2131595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783A1B7-34FF-4F2F-A68D-A3D22C770F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91413" y="502215"/>
            <a:ext cx="10638585" cy="5706080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C1F0EB8-D260-4FB6-ACF6-6E86B9A029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34487" y="4223911"/>
            <a:ext cx="5357513" cy="2634089"/>
          </a:xfrm>
          <a:prstGeom prst="rect">
            <a:avLst/>
          </a:prstGeom>
          <a:solidFill>
            <a:srgbClr val="2F33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7050026" y="4485342"/>
            <a:ext cx="4423315" cy="1738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In the above model we have taken all 6 dependent variables with an absolute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correlation with portfolio values 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of more than 0.6.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These variables give out an adjusted R square of 0.9651.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As we know that money supply is linear in nature therefore we will first remove money supply from the list of dependent variables.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3D8BBA11-131E-446B-BC9B-D0A09B1A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Rectangle: Single Corner Snipped 8" descr="Footer accent box">
            <a:extLst>
              <a:ext uri="{FF2B5EF4-FFF2-40B4-BE49-F238E27FC236}">
                <a16:creationId xmlns="" xmlns:a16="http://schemas.microsoft.com/office/drawing/2014/main" id="{DF712259-BEF9-4B45-8D68-5F74C49207D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06B3DE3-5308-4ADE-BC26-29765480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03" y="705646"/>
            <a:ext cx="10177227" cy="314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="" xmlns:a16="http://schemas.microsoft.com/office/drawing/2014/main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</p:spPr>
        <p:txBody>
          <a:bodyPr/>
          <a:lstStyle/>
          <a:p>
            <a:r>
              <a:rPr lang="en-US" dirty="0"/>
              <a:t>Title:</a:t>
            </a:r>
          </a:p>
        </p:txBody>
      </p:sp>
      <p:pic>
        <p:nvPicPr>
          <p:cNvPr id="5" name="Picture Placeholder 4" descr="Abstract Building" title="Abstract Building">
            <a:extLst>
              <a:ext uri="{FF2B5EF4-FFF2-40B4-BE49-F238E27FC236}">
                <a16:creationId xmlns="" xmlns:a16="http://schemas.microsoft.com/office/drawing/2014/main" id="{A0DC386B-E165-424D-B694-E2C45FFA40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18826A1-4E90-405A-AE28-5500B0A362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568221" y="4076700"/>
            <a:ext cx="5386926" cy="2131595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783A1B7-34FF-4F2F-A68D-A3D22C770F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91413" y="502215"/>
            <a:ext cx="10638585" cy="5706080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C1F0EB8-D260-4FB6-ACF6-6E86B9A029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34487" y="4223911"/>
            <a:ext cx="5357513" cy="2634089"/>
          </a:xfrm>
          <a:prstGeom prst="rect">
            <a:avLst/>
          </a:prstGeom>
          <a:solidFill>
            <a:srgbClr val="2F33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6834487" y="4470410"/>
            <a:ext cx="4905121" cy="21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In the above model we have taken  5 dependent variables [ removed money supply due to linearity]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These variables give out an adjusted R square of 0.917.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We can see that USD/Euro and Business Confidence Index have a high p value showing that they are insignificant parameter’s. Hence in the next model we will remove these variables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3D8BBA11-131E-446B-BC9B-D0A09B1A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Rectangle: Single Corner Snipped 8" descr="Footer accent box">
            <a:extLst>
              <a:ext uri="{FF2B5EF4-FFF2-40B4-BE49-F238E27FC236}">
                <a16:creationId xmlns="" xmlns:a16="http://schemas.microsoft.com/office/drawing/2014/main" id="{DF712259-BEF9-4B45-8D68-5F74C49207D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06B3DE3-5308-4ADE-BC26-29765480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2" y="664029"/>
            <a:ext cx="9595075" cy="333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="" xmlns:a16="http://schemas.microsoft.com/office/drawing/2014/main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</p:spPr>
        <p:txBody>
          <a:bodyPr/>
          <a:lstStyle/>
          <a:p>
            <a:r>
              <a:rPr lang="en-US" dirty="0"/>
              <a:t>Title:</a:t>
            </a:r>
          </a:p>
        </p:txBody>
      </p:sp>
      <p:pic>
        <p:nvPicPr>
          <p:cNvPr id="5" name="Picture Placeholder 4" descr="Abstract Building" title="Abstract Building">
            <a:extLst>
              <a:ext uri="{FF2B5EF4-FFF2-40B4-BE49-F238E27FC236}">
                <a16:creationId xmlns="" xmlns:a16="http://schemas.microsoft.com/office/drawing/2014/main" id="{A0DC386B-E165-424D-B694-E2C45FFA40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18826A1-4E90-405A-AE28-5500B0A362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568221" y="4076700"/>
            <a:ext cx="5386926" cy="2131595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783A1B7-34FF-4F2F-A68D-A3D22C770F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91413" y="502215"/>
            <a:ext cx="10638585" cy="5706080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C1F0EB8-D260-4FB6-ACF6-6E86B9A029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34487" y="4223911"/>
            <a:ext cx="5357513" cy="2634089"/>
          </a:xfrm>
          <a:prstGeom prst="rect">
            <a:avLst/>
          </a:prstGeom>
          <a:solidFill>
            <a:srgbClr val="2F33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6834487" y="4470410"/>
            <a:ext cx="4905121" cy="21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In the above model we have taken  3 dependent variables .We removed USD/Euro and Business Confidence Index as the dependent variables because they were not significant in the model.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These variables give out an adjusted R square of 0.9193.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Here We can see that Consumer Confidence Index has a p value greater than 0.0025 showing that it is less significant as a  parameter. Hence in the next model we will remove this variable.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3D8BBA11-131E-446B-BC9B-D0A09B1A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Rectangle: Single Corner Snipped 8" descr="Footer accent box">
            <a:extLst>
              <a:ext uri="{FF2B5EF4-FFF2-40B4-BE49-F238E27FC236}">
                <a16:creationId xmlns="" xmlns:a16="http://schemas.microsoft.com/office/drawing/2014/main" id="{DF712259-BEF9-4B45-8D68-5F74C49207D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06B3DE3-5308-4ADE-BC26-29765480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35" y="641246"/>
            <a:ext cx="10236530" cy="328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="" xmlns:a16="http://schemas.microsoft.com/office/drawing/2014/main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</p:spPr>
        <p:txBody>
          <a:bodyPr/>
          <a:lstStyle/>
          <a:p>
            <a:r>
              <a:rPr lang="en-US" dirty="0"/>
              <a:t>Title:</a:t>
            </a:r>
          </a:p>
        </p:txBody>
      </p:sp>
      <p:pic>
        <p:nvPicPr>
          <p:cNvPr id="5" name="Picture Placeholder 4" descr="Abstract Building" title="Abstract Building">
            <a:extLst>
              <a:ext uri="{FF2B5EF4-FFF2-40B4-BE49-F238E27FC236}">
                <a16:creationId xmlns="" xmlns:a16="http://schemas.microsoft.com/office/drawing/2014/main" id="{A0DC386B-E165-424D-B694-E2C45FFA40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18826A1-4E90-405A-AE28-5500B0A362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568221" y="4076700"/>
            <a:ext cx="5386926" cy="2131595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783A1B7-34FF-4F2F-A68D-A3D22C770F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91413" y="502215"/>
            <a:ext cx="10638585" cy="5706080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C1F0EB8-D260-4FB6-ACF6-6E86B9A029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34487" y="4223911"/>
            <a:ext cx="5357513" cy="2634089"/>
          </a:xfrm>
          <a:prstGeom prst="rect">
            <a:avLst/>
          </a:prstGeom>
          <a:solidFill>
            <a:srgbClr val="2F33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6834487" y="4470410"/>
            <a:ext cx="4905121" cy="21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In the above model we have taken  only 2 dependent variables .We removed Consumer Confidence Index as the dependent variables because it was less significant in the model.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These variables give out an adjusted R square of 0.9139.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Now we can see that both parameters are highly significant in the  linear model.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3D8BBA11-131E-446B-BC9B-D0A09B1A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Rectangle: Single Corner Snipped 8" descr="Footer accent box">
            <a:extLst>
              <a:ext uri="{FF2B5EF4-FFF2-40B4-BE49-F238E27FC236}">
                <a16:creationId xmlns="" xmlns:a16="http://schemas.microsoft.com/office/drawing/2014/main" id="{DF712259-BEF9-4B45-8D68-5F74C49207D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06B3DE3-5308-4ADE-BC26-29765480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62" y="705512"/>
            <a:ext cx="10119743" cy="322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="" xmlns:a16="http://schemas.microsoft.com/office/drawing/2014/main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</p:spPr>
        <p:txBody>
          <a:bodyPr/>
          <a:lstStyle/>
          <a:p>
            <a:r>
              <a:rPr lang="en-US" dirty="0"/>
              <a:t>Title:</a:t>
            </a:r>
          </a:p>
        </p:txBody>
      </p:sp>
      <p:pic>
        <p:nvPicPr>
          <p:cNvPr id="5" name="Picture Placeholder 4" descr="Abstract Building" title="Abstract Building">
            <a:extLst>
              <a:ext uri="{FF2B5EF4-FFF2-40B4-BE49-F238E27FC236}">
                <a16:creationId xmlns="" xmlns:a16="http://schemas.microsoft.com/office/drawing/2014/main" id="{A0DC386B-E165-424D-B694-E2C45FFA40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18826A1-4E90-405A-AE28-5500B0A362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568221" y="4076700"/>
            <a:ext cx="5386926" cy="2131595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783A1B7-34FF-4F2F-A68D-A3D22C770F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91413" y="502215"/>
            <a:ext cx="10638585" cy="5706080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C1F0EB8-D260-4FB6-ACF6-6E86B9A029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34487" y="4223911"/>
            <a:ext cx="5357513" cy="2634089"/>
          </a:xfrm>
          <a:prstGeom prst="rect">
            <a:avLst/>
          </a:prstGeom>
          <a:solidFill>
            <a:srgbClr val="2F33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6834487" y="4470410"/>
            <a:ext cx="4905121" cy="21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The reset test failed in the previous model as it give a very low p value showing that the data is not linear.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Hence log transformation was conducted on the model.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The new model gives an adjusted R square of 0.9252 with both the variables as significant.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The reset test passed on the log transformed model proving that the data is linear.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3D8BBA11-131E-446B-BC9B-D0A09B1A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Rectangle: Single Corner Snipped 8" descr="Footer accent box">
            <a:extLst>
              <a:ext uri="{FF2B5EF4-FFF2-40B4-BE49-F238E27FC236}">
                <a16:creationId xmlns="" xmlns:a16="http://schemas.microsoft.com/office/drawing/2014/main" id="{DF712259-BEF9-4B45-8D68-5F74C49207D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06B3DE3-5308-4ADE-BC26-29765480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724395"/>
            <a:ext cx="5333841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="" xmlns:a16="http://schemas.microsoft.com/office/drawing/2014/main" id="{ED2DC372-F50D-4241-956F-88217652F9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101DF86-6B00-49D3-9EFB-456055F798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51A06BE-4DC9-42C3-9272-4EF3E833D5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42A4A83C-0C6B-4A7C-B582-33988B027F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6568F216-4DE5-421A-A222-041B654BB8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9C2EEB1E-E5B2-44FA-8D26-4D510438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2507633"/>
            <a:ext cx="4351911" cy="17696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MODEL TESTING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2F2E0D99-FB22-4130-AAF1-73D2822A328F}"/>
              </a:ext>
            </a:extLst>
          </p:cNvPr>
          <p:cNvSpPr txBox="1">
            <a:spLocks/>
          </p:cNvSpPr>
          <p:nvPr/>
        </p:nvSpPr>
        <p:spPr>
          <a:xfrm>
            <a:off x="4506095" y="4127455"/>
            <a:ext cx="4351912" cy="29643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534C07A-363B-4948-8546-2503B45830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7" name="Rectangle: Single Corner Snipped 16" descr="Footer accent box">
            <a:extLst>
              <a:ext uri="{FF2B5EF4-FFF2-40B4-BE49-F238E27FC236}">
                <a16:creationId xmlns="" xmlns:a16="http://schemas.microsoft.com/office/drawing/2014/main" id="{D3377F02-85FB-4FAC-AC31-CF6E323FFE3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9B86A7AA-7991-4038-A5AB-6D5D751095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4D671F4D-9614-41E9-BA0C-7977DEB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-136736"/>
            <a:ext cx="11002962" cy="1189038"/>
          </a:xfrm>
        </p:spPr>
        <p:txBody>
          <a:bodyPr/>
          <a:lstStyle/>
          <a:p>
            <a:r>
              <a:rPr lang="en-US" dirty="0" smtClean="0"/>
              <a:t>MODEL TESTING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FA6EA72-8286-456D-962A-635BD29FF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97B4C68-C77C-441E-92FB-B16A0472C0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2">
            <a:extLst>
              <a:ext uri="{FF2B5EF4-FFF2-40B4-BE49-F238E27FC236}">
                <a16:creationId xmlns="" xmlns:a16="http://schemas.microsoft.com/office/drawing/2014/main" id="{0E9A2E70-9C73-45A4-9B0C-E2433CF2A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768284"/>
              </p:ext>
            </p:extLst>
          </p:nvPr>
        </p:nvGraphicFramePr>
        <p:xfrm>
          <a:off x="594518" y="1657883"/>
          <a:ext cx="10472288" cy="442672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srgbClr val="C0F400">
                      <a:alpha val="20000"/>
                    </a:srgbClr>
                  </a:outerShdw>
                </a:effectLst>
                <a:tableStyleId>{5C22544A-7EE6-4342-B048-85BDC9FD1C3A}</a:tableStyleId>
              </a:tblPr>
              <a:tblGrid>
                <a:gridCol w="2618072">
                  <a:extLst>
                    <a:ext uri="{9D8B030D-6E8A-4147-A177-3AD203B41FA5}">
                      <a16:colId xmlns="" xmlns:a16="http://schemas.microsoft.com/office/drawing/2014/main" val="2481577866"/>
                    </a:ext>
                  </a:extLst>
                </a:gridCol>
                <a:gridCol w="2618072">
                  <a:extLst>
                    <a:ext uri="{9D8B030D-6E8A-4147-A177-3AD203B41FA5}">
                      <a16:colId xmlns="" xmlns:a16="http://schemas.microsoft.com/office/drawing/2014/main" val="2836427615"/>
                    </a:ext>
                  </a:extLst>
                </a:gridCol>
                <a:gridCol w="2618072">
                  <a:extLst>
                    <a:ext uri="{9D8B030D-6E8A-4147-A177-3AD203B41FA5}">
                      <a16:colId xmlns="" xmlns:a16="http://schemas.microsoft.com/office/drawing/2014/main" val="310093864"/>
                    </a:ext>
                  </a:extLst>
                </a:gridCol>
                <a:gridCol w="2618072">
                  <a:extLst>
                    <a:ext uri="{9D8B030D-6E8A-4147-A177-3AD203B41FA5}">
                      <a16:colId xmlns="" xmlns:a16="http://schemas.microsoft.com/office/drawing/2014/main" val="2023951014"/>
                    </a:ext>
                  </a:extLst>
                </a:gridCol>
              </a:tblGrid>
              <a:tr h="444205">
                <a:tc>
                  <a:txBody>
                    <a:bodyPr/>
                    <a:lstStyle/>
                    <a:p>
                      <a:pPr algn="ctr"/>
                      <a:r>
                        <a:rPr lang="en-IN" sz="2400" b="1" i="0" dirty="0" smtClean="0">
                          <a:solidFill>
                            <a:srgbClr val="2F3342"/>
                          </a:solidFill>
                          <a:latin typeface="Gill Sans" panose="020B0502020104020203" pitchFamily="34" charset="-79"/>
                          <a:ea typeface="Roboto Black" panose="02000000000000000000" pitchFamily="2" charset="0"/>
                          <a:cs typeface="Gill Sans" panose="020B0502020104020203" pitchFamily="34" charset="-79"/>
                        </a:rPr>
                        <a:t>CONDITIONS</a:t>
                      </a:r>
                      <a:endParaRPr lang="ru-RU" sz="2400" b="1" i="0" dirty="0">
                        <a:solidFill>
                          <a:srgbClr val="2F3342"/>
                        </a:solidFill>
                        <a:latin typeface="Gill Sans" panose="020B0502020104020203" pitchFamily="34" charset="-79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7637" marR="67637" marT="34995" marB="3499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rgbClr val="2F3342"/>
                          </a:solidFill>
                        </a:rPr>
                        <a:t>TEST NAME</a:t>
                      </a:r>
                      <a:endParaRPr lang="ru-RU" sz="2400" b="1" i="0" dirty="0">
                        <a:solidFill>
                          <a:srgbClr val="2F3342"/>
                        </a:solidFill>
                        <a:latin typeface="Gill Sans" panose="020B0502020104020203" pitchFamily="34" charset="-79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7637" marR="67637" marT="34995" marB="3499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i="0" dirty="0" smtClean="0">
                          <a:solidFill>
                            <a:srgbClr val="2F3342"/>
                          </a:solidFill>
                          <a:latin typeface="Gill Sans" panose="020B0502020104020203" pitchFamily="34" charset="-79"/>
                          <a:ea typeface="Roboto Black" panose="02000000000000000000" pitchFamily="2" charset="0"/>
                          <a:cs typeface="Gill Sans" panose="020B0502020104020203" pitchFamily="34" charset="-79"/>
                        </a:rPr>
                        <a:t>P</a:t>
                      </a:r>
                      <a:r>
                        <a:rPr lang="en-IN" sz="2400" b="1" i="0" baseline="0" dirty="0" smtClean="0">
                          <a:solidFill>
                            <a:srgbClr val="2F3342"/>
                          </a:solidFill>
                          <a:latin typeface="Gill Sans" panose="020B0502020104020203" pitchFamily="34" charset="-79"/>
                          <a:ea typeface="Roboto Black" panose="02000000000000000000" pitchFamily="2" charset="0"/>
                          <a:cs typeface="Gill Sans" panose="020B0502020104020203" pitchFamily="34" charset="-79"/>
                        </a:rPr>
                        <a:t> VALUE</a:t>
                      </a:r>
                      <a:endParaRPr lang="ru-RU" sz="2400" b="1" i="0" dirty="0">
                        <a:solidFill>
                          <a:srgbClr val="2F3342"/>
                        </a:solidFill>
                        <a:latin typeface="Gill Sans" panose="020B0502020104020203" pitchFamily="34" charset="-79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7637" marR="67637" marT="34995" marB="3499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2F3342"/>
                          </a:solidFill>
                        </a:rPr>
                        <a:t>RESULTS[5%]</a:t>
                      </a:r>
                      <a:endParaRPr lang="ru-RU" sz="2400" b="1" i="0" dirty="0">
                        <a:solidFill>
                          <a:srgbClr val="2F3342"/>
                        </a:solidFill>
                        <a:latin typeface="Gill Sans" panose="020B0502020104020203" pitchFamily="34" charset="-79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7637" marR="67637" marT="34995" marB="3499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3420419"/>
                  </a:ext>
                </a:extLst>
              </a:tr>
              <a:tr h="353975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STATIONARITY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Phillips Peron Test</a:t>
                      </a:r>
                    </a:p>
                  </a:txBody>
                  <a:tcPr marL="7620" marR="7620" marT="7620" marB="0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0.7943</a:t>
                      </a:r>
                      <a:endParaRPr lang="ru-RU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Not Stationary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3246291"/>
                  </a:ext>
                </a:extLst>
              </a:tr>
              <a:tr h="442767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STATIONARITY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Kwiatkowski–Phillips–Schmidt–Shin (KPSS) test</a:t>
                      </a:r>
                    </a:p>
                  </a:txBody>
                  <a:tcPr marL="7620" marR="7620" marT="7620" marB="0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  <a:endParaRPr lang="ru-RU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Stationary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2607855"/>
                  </a:ext>
                </a:extLst>
              </a:tr>
              <a:tr h="353975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STATIONARITY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ADF Test</a:t>
                      </a:r>
                    </a:p>
                  </a:txBody>
                  <a:tcPr marL="7620" marR="7620" marT="7620" marB="0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0.5592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Stationary</a:t>
                      </a: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7125802"/>
                  </a:ext>
                </a:extLst>
              </a:tr>
              <a:tr h="353975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LINEARITY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Ramsay-Reset Test</a:t>
                      </a:r>
                    </a:p>
                  </a:txBody>
                  <a:tcPr marL="7620" marR="7620" marT="7620" marB="0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0.5181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Linear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5255528"/>
                  </a:ext>
                </a:extLst>
              </a:tr>
              <a:tr h="353975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MULTICOLLINEARITY</a:t>
                      </a:r>
                      <a:endParaRPr lang="ru-RU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Variance Inflation Factor</a:t>
                      </a:r>
                    </a:p>
                  </a:txBody>
                  <a:tcPr marL="7620" marR="7620" marT="7620" marB="0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0.5181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 multi </a:t>
                      </a:r>
                      <a:r>
                        <a:rPr lang="en-IN" sz="1400" b="0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collinearity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9646690"/>
                  </a:ext>
                </a:extLst>
              </a:tr>
              <a:tr h="353975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NORMALITY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Jarque</a:t>
                      </a:r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b="0" i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Bera</a:t>
                      </a:r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Test</a:t>
                      </a:r>
                    </a:p>
                  </a:txBody>
                  <a:tcPr marL="7620" marR="7620" marT="7620" marB="0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0.8391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Normality is present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3117077"/>
                  </a:ext>
                </a:extLst>
              </a:tr>
              <a:tr h="353975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NORMALITY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Shapiro </a:t>
                      </a:r>
                      <a:r>
                        <a:rPr lang="en-IN" sz="1400" b="0" i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Wilk</a:t>
                      </a:r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Test</a:t>
                      </a:r>
                    </a:p>
                  </a:txBody>
                  <a:tcPr marL="7620" marR="7620" marT="7620" marB="0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Normality is present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970745"/>
                  </a:ext>
                </a:extLst>
              </a:tr>
              <a:tr h="353975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NORMALITY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Kolmogrov</a:t>
                      </a:r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-Smirnov Test</a:t>
                      </a:r>
                    </a:p>
                  </a:txBody>
                  <a:tcPr marL="7620" marR="7620" marT="7620" marB="0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1.614e-09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Normality is present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3314759"/>
                  </a:ext>
                </a:extLst>
              </a:tr>
              <a:tr h="353975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HETROSKEDASTICITY</a:t>
                      </a:r>
                      <a:endParaRPr lang="ru-RU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Breush</a:t>
                      </a:r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Pagan Test</a:t>
                      </a:r>
                    </a:p>
                  </a:txBody>
                  <a:tcPr marL="7620" marR="7620" marT="7620" marB="0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0.113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Homoscedastic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</a:tr>
              <a:tr h="353975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AUTOCORRELATION OF ERRORS</a:t>
                      </a:r>
                      <a:endParaRPr lang="ru-RU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Durbin-Watson Test</a:t>
                      </a:r>
                    </a:p>
                  </a:txBody>
                  <a:tcPr marL="7620" marR="7620" marT="7620" marB="0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Autocorrelation is present</a:t>
                      </a: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</a:tr>
              <a:tr h="353975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AUTOCORRELATION OF ERRORS</a:t>
                      </a:r>
                      <a:endParaRPr lang="ru-RU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BG Test</a:t>
                      </a:r>
                    </a:p>
                  </a:txBody>
                  <a:tcPr marL="7620" marR="7620" marT="7620" marB="0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0.001055</a:t>
                      </a:r>
                      <a:endParaRPr lang="ru-RU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Autocorrelation is present</a:t>
                      </a: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08DF2641-88A5-4690-98BC-859695C8E3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6CF05E3-FE3F-45C6-A2C5-9F5408F4F8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033542F-D085-445E-BEBE-DEE6D4F79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TITLE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DF153A6-0E4B-417F-85BB-FD8402B100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Ut gravida eros erat. </a:t>
            </a:r>
          </a:p>
          <a:p>
            <a:r>
              <a:rPr lang="en-US" dirty="0"/>
              <a:t>Proin a tellus sed risus lobortis sagittis eu quis est. Duis ut aliquam nisi. Suspendisse vehicula mi </a:t>
            </a:r>
            <a:r>
              <a:rPr lang="en-US" dirty="0" err="1" smtClean="0"/>
              <a:t>dia</a:t>
            </a:r>
            <a:r>
              <a:rPr lang="en-US" dirty="0" smtClean="0"/>
              <a:t>, </a:t>
            </a:r>
            <a:endParaRPr lang="en-US" dirty="0"/>
          </a:p>
          <a:p>
            <a:r>
              <a:rPr lang="en-US" dirty="0"/>
              <a:t>sit amet lacinia massa sodales ac. Fusce condimentum egestas nunc a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89C32B2A-F443-47DA-A5C9-E0CCEC6C2F2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YOUR TITLE GOES HERE 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53DDF559-AB16-43D3-96DE-5FD6A71C1A2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Ut gravida eros erat. </a:t>
            </a:r>
          </a:p>
          <a:p>
            <a:r>
              <a:rPr lang="en-US" dirty="0"/>
              <a:t>Proin a tellus sed risus lobortis sagittis eu quis est. Duis ut aliquam nisi. Suspendisse vehicula mi diam, </a:t>
            </a:r>
          </a:p>
          <a:p>
            <a:r>
              <a:rPr lang="en-US" dirty="0"/>
              <a:t>sit amet lacinia massa sodales ac. Fusce condimentum egestas nunc 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5483E2DD-4F96-4CE8-A9FE-FD5DF44C4C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7EF05482-0999-42B8-A27E-59AAA26FB5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" name="Title 14" hidden="1">
            <a:extLst>
              <a:ext uri="{FF2B5EF4-FFF2-40B4-BE49-F238E27FC236}">
                <a16:creationId xmlns="" xmlns:a16="http://schemas.microsoft.com/office/drawing/2014/main" id="{A9B3BD41-12E6-4E88-8CE4-3A496CEA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8963" y="1528899"/>
            <a:ext cx="27389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</a:rPr>
              <a:t>These graphs show that ACF cuts off after lag 2 and PACF cuts off after lag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</a:rPr>
              <a:t>The differenced  graphs show that ACF cuts at lag 0 itself and PACF cuts off right from the start therefore differencing of data can be considered.</a:t>
            </a:r>
            <a:endParaRPr lang="en-IN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18" y="562291"/>
            <a:ext cx="3919526" cy="5718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801" y="562291"/>
            <a:ext cx="4207833" cy="57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99491B-46DB-4307-8E1A-E1066E4F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808" y="1438129"/>
            <a:ext cx="4035936" cy="5180065"/>
          </a:xfrm>
        </p:spPr>
        <p:txBody>
          <a:bodyPr>
            <a:noAutofit/>
          </a:bodyPr>
          <a:lstStyle/>
          <a:p>
            <a:pPr marL="457200" lvl="1" indent="0">
              <a:buClr>
                <a:schemeClr val="bg1"/>
              </a:buClr>
              <a:buNone/>
              <a:defRPr/>
            </a:pPr>
            <a:endParaRPr lang="en-IN" sz="1500" dirty="0">
              <a:solidFill>
                <a:srgbClr val="FFFFFF">
                  <a:lumMod val="75000"/>
                  <a:lumOff val="25000"/>
                </a:srgbClr>
              </a:solidFill>
              <a:latin typeface="Gill Sans MT" panose="020B0502020104020203"/>
            </a:endParaRPr>
          </a:p>
          <a:p>
            <a:pPr marL="800100" lvl="1" indent="-342900">
              <a:buClr>
                <a:schemeClr val="bg1"/>
              </a:buClr>
              <a:defRPr/>
            </a:pP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The residuals </a:t>
            </a:r>
            <a:r>
              <a:rPr lang="en-IN" sz="1500" dirty="0" err="1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vs</a:t>
            </a: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 fitted values graph shows that the relationship between the fitted values and residuals is a straight line indicating a linear relationship between dependent and independent variables.</a:t>
            </a:r>
          </a:p>
          <a:p>
            <a:pPr marL="800100" lvl="1" indent="-342900">
              <a:buClr>
                <a:schemeClr val="bg1"/>
              </a:buClr>
              <a:defRPr/>
            </a:pP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The </a:t>
            </a: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QQ </a:t>
            </a:r>
            <a:r>
              <a:rPr lang="en-IN" sz="15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plot </a:t>
            </a: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 shows that the model </a:t>
            </a:r>
            <a:r>
              <a:rPr lang="en-IN" sz="15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residuals have passed the test of </a:t>
            </a: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normality.</a:t>
            </a:r>
          </a:p>
          <a:p>
            <a:pPr marL="800100" lvl="1" indent="-342900">
              <a:buClr>
                <a:schemeClr val="bg1"/>
              </a:buClr>
              <a:defRPr/>
            </a:pP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The </a:t>
            </a: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scale-location graph shows  </a:t>
            </a: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homoscedasticity.</a:t>
            </a:r>
          </a:p>
          <a:p>
            <a:pPr marL="800100" lvl="1" indent="-342900">
              <a:buClr>
                <a:schemeClr val="bg1"/>
              </a:buClr>
              <a:defRPr/>
            </a:pP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The </a:t>
            </a: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Residuals </a:t>
            </a:r>
            <a:r>
              <a:rPr lang="en-IN" sz="1500" dirty="0" err="1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vs</a:t>
            </a:r>
            <a:r>
              <a:rPr lang="en-IN" sz="15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 </a:t>
            </a: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leverage graph shows that no </a:t>
            </a:r>
            <a:r>
              <a:rPr lang="en-IN" sz="15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significant residuals </a:t>
            </a: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are present.</a:t>
            </a:r>
            <a:endParaRPr lang="en-IN" sz="1500" dirty="0">
              <a:solidFill>
                <a:srgbClr val="FFFFFF">
                  <a:lumMod val="75000"/>
                  <a:lumOff val="25000"/>
                </a:srgbClr>
              </a:solidFill>
              <a:latin typeface="Gill Sans MT" panose="020B0502020104020203"/>
            </a:endParaRPr>
          </a:p>
          <a:p>
            <a:pPr marL="800100" lvl="1" indent="-342900">
              <a:buClr>
                <a:schemeClr val="bg1"/>
              </a:buClr>
              <a:defRPr/>
            </a:pPr>
            <a:endParaRPr lang="en-IN" sz="1500" dirty="0" smtClean="0">
              <a:solidFill>
                <a:srgbClr val="FFFFFF">
                  <a:lumMod val="75000"/>
                  <a:lumOff val="25000"/>
                </a:srgbClr>
              </a:solidFill>
              <a:latin typeface="Gill Sans MT" panose="020B0502020104020203"/>
            </a:endParaRPr>
          </a:p>
          <a:p>
            <a:pPr marL="0" indent="0">
              <a:buNone/>
            </a:pPr>
            <a:endParaRPr lang="en-US" sz="1500" dirty="0"/>
          </a:p>
        </p:txBody>
      </p:sp>
      <p:graphicFrame>
        <p:nvGraphicFramePr>
          <p:cNvPr id="10" name="Chart 3" descr="Chart">
            <a:extLst>
              <a:ext uri="{FF2B5EF4-FFF2-40B4-BE49-F238E27FC236}">
                <a16:creationId xmlns="" xmlns:a16="http://schemas.microsoft.com/office/drawing/2014/main" id="{0EB6D7F7-49BE-4D95-9DBA-99B2C7BD4949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798233933"/>
              </p:ext>
            </p:extLst>
          </p:nvPr>
        </p:nvGraphicFramePr>
        <p:xfrm>
          <a:off x="6400800" y="469900"/>
          <a:ext cx="5219700" cy="591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40D7403-0D24-42D0-9DE5-23601D8FBC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92260" y="612121"/>
            <a:ext cx="3835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</a:rPr>
              <a:t>PLOTTING QUALITATIVE TESTS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0853" y="692112"/>
            <a:ext cx="5138057" cy="9793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PROCESS</a:t>
            </a:r>
            <a:endParaRPr lang="en-US" sz="4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E79DECD2-B85E-4CB3-BBFB-C6413145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1065" y="2000586"/>
            <a:ext cx="5668488" cy="339674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 smtClean="0"/>
              <a:t>DATA CLEANING AND EXPLORATORY DATA ANALAYSIS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 smtClean="0"/>
              <a:t>CORRELATION ANALYSIS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 smtClean="0"/>
              <a:t>MODEL BUILDING AND TESTING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 smtClean="0"/>
              <a:t>FINAL MODEL DEPLOYMENT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Placeholder 4" descr="Two Buildings" title="Two Buildings">
            <a:extLst>
              <a:ext uri="{FF2B5EF4-FFF2-40B4-BE49-F238E27FC236}">
                <a16:creationId xmlns="" xmlns:a16="http://schemas.microsoft.com/office/drawing/2014/main" id="{9EF82849-1FFF-4EE2-B6A4-C19B8A0830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F17BB2B3-BB1E-4588-97D3-522970C829A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Rectangle: Single Corner Snipped 9" descr="Footer accent box">
            <a:extLst>
              <a:ext uri="{FF2B5EF4-FFF2-40B4-BE49-F238E27FC236}">
                <a16:creationId xmlns="" xmlns:a16="http://schemas.microsoft.com/office/drawing/2014/main" id="{CDA9F8EC-2836-4D7A-8BB2-6D1C849515C1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25E833F-FD8B-46E5-BD16-A82D3EDA85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="" xmlns:a16="http://schemas.microsoft.com/office/drawing/2014/main" id="{ED2DC372-F50D-4241-956F-88217652F9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101DF86-6B00-49D3-9EFB-456055F798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51A06BE-4DC9-42C3-9272-4EF3E833D5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42A4A83C-0C6B-4A7C-B582-33988B027F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6568F216-4DE5-421A-A222-041B654BB8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9C2EEB1E-E5B2-44FA-8D26-4D510438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2507633"/>
            <a:ext cx="4351911" cy="17696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MODEL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DEPLOYMENT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2F2E0D99-FB22-4130-AAF1-73D2822A328F}"/>
              </a:ext>
            </a:extLst>
          </p:cNvPr>
          <p:cNvSpPr txBox="1">
            <a:spLocks/>
          </p:cNvSpPr>
          <p:nvPr/>
        </p:nvSpPr>
        <p:spPr>
          <a:xfrm>
            <a:off x="4506095" y="4127455"/>
            <a:ext cx="4351912" cy="29643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534C07A-363B-4948-8546-2503B45830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7" name="Rectangle: Single Corner Snipped 16" descr="Footer accent box">
            <a:extLst>
              <a:ext uri="{FF2B5EF4-FFF2-40B4-BE49-F238E27FC236}">
                <a16:creationId xmlns="" xmlns:a16="http://schemas.microsoft.com/office/drawing/2014/main" id="{D3377F02-85FB-4FAC-AC31-CF6E323FFE3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9B86A7AA-7991-4038-A5AB-6D5D751095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99491B-46DB-4307-8E1A-E1066E4F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84" y="1452785"/>
            <a:ext cx="4226024" cy="4708733"/>
          </a:xfrm>
        </p:spPr>
        <p:txBody>
          <a:bodyPr>
            <a:normAutofit/>
          </a:bodyPr>
          <a:lstStyle/>
          <a:p>
            <a:pPr lvl="1">
              <a:lnSpc>
                <a:spcPct val="140000"/>
              </a:lnSpc>
              <a:buClr>
                <a:schemeClr val="bg1"/>
              </a:buClr>
              <a:defRPr/>
            </a:pP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The </a:t>
            </a:r>
            <a:r>
              <a:rPr lang="en-IN" sz="15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correlation between predicted values of </a:t>
            </a: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the model  </a:t>
            </a:r>
            <a:r>
              <a:rPr lang="en-IN" sz="15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and the observed </a:t>
            </a: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values [2005-2017] is 96.52%.</a:t>
            </a:r>
          </a:p>
          <a:p>
            <a:pPr lvl="1">
              <a:lnSpc>
                <a:spcPct val="140000"/>
              </a:lnSpc>
              <a:buClr>
                <a:schemeClr val="bg1"/>
              </a:buClr>
              <a:defRPr/>
            </a:pP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Therefore showing a strong correlation.</a:t>
            </a:r>
          </a:p>
          <a:p>
            <a:pPr lvl="1">
              <a:lnSpc>
                <a:spcPct val="140000"/>
              </a:lnSpc>
              <a:buClr>
                <a:schemeClr val="bg1"/>
              </a:buClr>
              <a:defRPr/>
            </a:pP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The line graph portrays the same thing.</a:t>
            </a:r>
          </a:p>
          <a:p>
            <a:pPr marL="457200" lvl="1" indent="0">
              <a:lnSpc>
                <a:spcPct val="140000"/>
              </a:lnSpc>
              <a:buClr>
                <a:schemeClr val="bg1"/>
              </a:buClr>
              <a:buNone/>
              <a:defRPr/>
            </a:pPr>
            <a:endParaRPr lang="en-IN" sz="1500" dirty="0">
              <a:solidFill>
                <a:srgbClr val="FFFFFF">
                  <a:lumMod val="75000"/>
                  <a:lumOff val="25000"/>
                </a:srgbClr>
              </a:solidFill>
              <a:latin typeface="Gill Sans MT" panose="020B0502020104020203"/>
            </a:endParaRPr>
          </a:p>
          <a:p>
            <a:pPr lvl="1">
              <a:lnSpc>
                <a:spcPct val="140000"/>
              </a:lnSpc>
              <a:buClr>
                <a:schemeClr val="bg1"/>
              </a:buClr>
              <a:defRPr/>
            </a:pP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MSE = 14491.18</a:t>
            </a:r>
            <a:endParaRPr lang="en-IN" sz="1500" dirty="0">
              <a:solidFill>
                <a:srgbClr val="FFFFFF">
                  <a:lumMod val="75000"/>
                  <a:lumOff val="25000"/>
                </a:srgbClr>
              </a:solidFill>
              <a:latin typeface="Gill Sans MT" panose="020B0502020104020203"/>
            </a:endParaRPr>
          </a:p>
          <a:p>
            <a:pPr lvl="1">
              <a:lnSpc>
                <a:spcPct val="140000"/>
              </a:lnSpc>
              <a:buClr>
                <a:schemeClr val="bg1"/>
              </a:buClr>
              <a:defRPr/>
            </a:pP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RMSE </a:t>
            </a:r>
            <a:r>
              <a:rPr lang="en-IN" sz="15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= 120.3973</a:t>
            </a:r>
          </a:p>
          <a:p>
            <a:pPr lvl="1">
              <a:lnSpc>
                <a:spcPct val="140000"/>
              </a:lnSpc>
              <a:buClr>
                <a:schemeClr val="bg1"/>
              </a:buClr>
              <a:defRPr/>
            </a:pP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MAPE = </a:t>
            </a:r>
            <a:r>
              <a:rPr lang="en-IN" sz="15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0.06279519</a:t>
            </a:r>
          </a:p>
          <a:p>
            <a:pPr marL="0" indent="0">
              <a:buNone/>
            </a:pPr>
            <a:endParaRPr lang="en-US" sz="1200" dirty="0"/>
          </a:p>
        </p:txBody>
      </p:sp>
      <p:graphicFrame>
        <p:nvGraphicFramePr>
          <p:cNvPr id="10" name="Chart 3" descr="Chart">
            <a:extLst>
              <a:ext uri="{FF2B5EF4-FFF2-40B4-BE49-F238E27FC236}">
                <a16:creationId xmlns="" xmlns:a16="http://schemas.microsoft.com/office/drawing/2014/main" id="{0EB6D7F7-49BE-4D95-9DBA-99B2C7BD4949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361993296"/>
              </p:ext>
            </p:extLst>
          </p:nvPr>
        </p:nvGraphicFramePr>
        <p:xfrm>
          <a:off x="6400800" y="469900"/>
          <a:ext cx="5219700" cy="591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40D7403-0D24-42D0-9DE5-23601D8FBC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28643" y="85140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</a:rPr>
              <a:t>IN-SAMPLE ANALYSIS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99491B-46DB-4307-8E1A-E1066E4F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43" y="1478422"/>
            <a:ext cx="3796654" cy="4708733"/>
          </a:xfrm>
        </p:spPr>
        <p:txBody>
          <a:bodyPr>
            <a:normAutofit/>
          </a:bodyPr>
          <a:lstStyle/>
          <a:p>
            <a:r>
              <a:rPr lang="en-IN" sz="15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O</a:t>
            </a:r>
            <a:r>
              <a:rPr lang="en-IN" sz="15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ut sample analysis to predict data from 2014 to 2017 using data from 2005 to 2013.</a:t>
            </a:r>
          </a:p>
          <a:p>
            <a:r>
              <a:rPr lang="en-IN" sz="15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The </a:t>
            </a:r>
            <a:r>
              <a:rPr lang="en-IN" sz="15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correlation between predicted values and observed values between 2014 to 2017 is 80.655% showing strong positive </a:t>
            </a: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correlation\</a:t>
            </a:r>
          </a:p>
          <a:p>
            <a:pPr marL="0" indent="0">
              <a:buNone/>
            </a:pPr>
            <a:endParaRPr lang="en-IN" sz="1500" dirty="0">
              <a:solidFill>
                <a:srgbClr val="FFFFFF">
                  <a:lumMod val="75000"/>
                  <a:lumOff val="25000"/>
                </a:srgbClr>
              </a:solidFill>
              <a:latin typeface="Gill Sans MT" panose="020B0502020104020203"/>
            </a:endParaRPr>
          </a:p>
          <a:p>
            <a:r>
              <a:rPr lang="en-IN" sz="15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MSE = </a:t>
            </a:r>
            <a:r>
              <a:rPr lang="en-IN" sz="15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50090.43</a:t>
            </a:r>
          </a:p>
          <a:p>
            <a:r>
              <a:rPr lang="en-IN" sz="15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RMSE </a:t>
            </a:r>
            <a:r>
              <a:rPr lang="en-IN" sz="15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= 223.8089</a:t>
            </a:r>
          </a:p>
          <a:p>
            <a:r>
              <a:rPr lang="en-IN" sz="15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MAPE = </a:t>
            </a:r>
            <a:r>
              <a:rPr lang="en-IN" sz="15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0.08501617</a:t>
            </a:r>
          </a:p>
          <a:p>
            <a:pPr marL="0" indent="0">
              <a:buNone/>
            </a:pPr>
            <a:endParaRPr lang="en-US" sz="1200" dirty="0"/>
          </a:p>
        </p:txBody>
      </p:sp>
      <p:graphicFrame>
        <p:nvGraphicFramePr>
          <p:cNvPr id="10" name="Chart 3" descr="Chart">
            <a:extLst>
              <a:ext uri="{FF2B5EF4-FFF2-40B4-BE49-F238E27FC236}">
                <a16:creationId xmlns="" xmlns:a16="http://schemas.microsoft.com/office/drawing/2014/main" id="{0EB6D7F7-49BE-4D95-9DBA-99B2C7BD4949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916622721"/>
              </p:ext>
            </p:extLst>
          </p:nvPr>
        </p:nvGraphicFramePr>
        <p:xfrm>
          <a:off x="6400800" y="469900"/>
          <a:ext cx="5219700" cy="591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40D7403-0D24-42D0-9DE5-23601D8FBC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28643" y="85140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</a:rPr>
              <a:t>OUT-SAMPLE ANALYSIS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4D671F4D-9614-41E9-BA0C-7977DEB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-136736"/>
            <a:ext cx="11002962" cy="1189038"/>
          </a:xfrm>
        </p:spPr>
        <p:txBody>
          <a:bodyPr/>
          <a:lstStyle/>
          <a:p>
            <a:r>
              <a:rPr lang="en-US" dirty="0" smtClean="0"/>
              <a:t>MODEL TESTING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FA6EA72-8286-456D-962A-635BD29FF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97B4C68-C77C-441E-92FB-B16A0472C0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08DF2641-88A5-4690-98BC-859695C8E3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6CF05E3-FE3F-45C6-A2C5-9F5408F4F8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326794"/>
              </p:ext>
            </p:extLst>
          </p:nvPr>
        </p:nvGraphicFramePr>
        <p:xfrm>
          <a:off x="769122" y="1547133"/>
          <a:ext cx="10212224" cy="466725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2029557"/>
                <a:gridCol w="2319497"/>
                <a:gridCol w="2287281"/>
                <a:gridCol w="3575889"/>
              </a:tblGrid>
              <a:tr h="2933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Portfolio Value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933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Quarter</a:t>
                      </a:r>
                      <a:endParaRPr lang="en-IN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Baseline</a:t>
                      </a:r>
                      <a:endParaRPr lang="en-IN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Adverse</a:t>
                      </a:r>
                      <a:endParaRPr lang="en-IN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Severely Adverse</a:t>
                      </a:r>
                      <a:endParaRPr lang="en-IN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Q1 2018</a:t>
                      </a:r>
                      <a:endParaRPr lang="en-IN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₹ 2,415.34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₹ 2,481.22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₹ 1,435.30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Q2 2018</a:t>
                      </a:r>
                      <a:endParaRPr lang="en-IN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₹ 2,355.25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effectLst/>
                        </a:rPr>
                        <a:t>₹ 2,204.38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effectLst/>
                        </a:rPr>
                        <a:t>₹ 1,203.11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Q3 2018</a:t>
                      </a:r>
                      <a:endParaRPr lang="en-IN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₹ 2,335.04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₹ 2,058.96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effectLst/>
                        </a:rPr>
                        <a:t>₹ 1,070.06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Q4 2018</a:t>
                      </a:r>
                      <a:endParaRPr lang="en-IN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₹ 2,323.47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₹ 1,932.14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effectLst/>
                        </a:rPr>
                        <a:t>₹ 976.24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Q1 2019</a:t>
                      </a:r>
                      <a:endParaRPr lang="en-IN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₹ 2,312.47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effectLst/>
                        </a:rPr>
                        <a:t>₹ 1,829.27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₹ 898.69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Q2 2019</a:t>
                      </a:r>
                      <a:endParaRPr lang="en-IN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effectLst/>
                        </a:rPr>
                        <a:t>₹ 2,294.55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effectLst/>
                        </a:rPr>
                        <a:t>₹ 1,807.16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₹ 877.70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Q3 2019</a:t>
                      </a:r>
                      <a:endParaRPr lang="en-IN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effectLst/>
                        </a:rPr>
                        <a:t>₹ 2,284.71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effectLst/>
                        </a:rPr>
                        <a:t>₹ 1,823.52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₹ 884.81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Q4 2019</a:t>
                      </a:r>
                      <a:endParaRPr lang="en-IN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effectLst/>
                        </a:rPr>
                        <a:t>₹ 2,275.34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effectLst/>
                        </a:rPr>
                        <a:t>₹ 1,855.86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₹ 925.34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Q1 2020</a:t>
                      </a:r>
                      <a:endParaRPr lang="en-IN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effectLst/>
                        </a:rPr>
                        <a:t>₹ 2,216.09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effectLst/>
                        </a:rPr>
                        <a:t>₹ 1,855.86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₹ 970.25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Q2 2020</a:t>
                      </a:r>
                      <a:endParaRPr lang="en-IN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₹ 2,236.99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effectLst/>
                        </a:rPr>
                        <a:t>₹ 1,932.43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₹ 1,038.17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Q3 2020</a:t>
                      </a:r>
                      <a:endParaRPr lang="en-IN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effectLst/>
                        </a:rPr>
                        <a:t>₹ 2,215.48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effectLst/>
                        </a:rPr>
                        <a:t>₹ 1,977.15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₹ 1,107.90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Q4 2020</a:t>
                      </a:r>
                      <a:endParaRPr lang="en-IN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effectLst/>
                        </a:rPr>
                        <a:t>₹ 2,229.19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effectLst/>
                        </a:rPr>
                        <a:t>₹ 2,023.76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₹ 1,199.92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Q1 2021</a:t>
                      </a:r>
                      <a:endParaRPr lang="en-IN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effectLst/>
                        </a:rPr>
                        <a:t>₹ 2,249.75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effectLst/>
                        </a:rPr>
                        <a:t>₹ 2,123.19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₹ 1,325.85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1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="" xmlns:a16="http://schemas.microsoft.com/office/drawing/2014/main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</p:spPr>
        <p:txBody>
          <a:bodyPr/>
          <a:lstStyle/>
          <a:p>
            <a:r>
              <a:rPr lang="en-US" dirty="0"/>
              <a:t>Title:</a:t>
            </a:r>
          </a:p>
        </p:txBody>
      </p:sp>
      <p:pic>
        <p:nvPicPr>
          <p:cNvPr id="5" name="Picture Placeholder 4" descr="Abstract Building" title="Abstract Building">
            <a:extLst>
              <a:ext uri="{FF2B5EF4-FFF2-40B4-BE49-F238E27FC236}">
                <a16:creationId xmlns="" xmlns:a16="http://schemas.microsoft.com/office/drawing/2014/main" id="{A0DC386B-E165-424D-B694-E2C45FFA40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18826A1-4E90-405A-AE28-5500B0A362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568221" y="4076700"/>
            <a:ext cx="5386926" cy="2131595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783A1B7-34FF-4F2F-A68D-A3D22C770F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91413" y="502215"/>
            <a:ext cx="10638585" cy="5706080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C1F0EB8-D260-4FB6-ACF6-6E86B9A029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34487" y="4223911"/>
            <a:ext cx="5357513" cy="2634089"/>
          </a:xfrm>
          <a:prstGeom prst="rect">
            <a:avLst/>
          </a:prstGeom>
          <a:solidFill>
            <a:srgbClr val="2F33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ea typeface="Bebas"/>
                <a:cs typeface="Bebas"/>
                <a:sym typeface="Bebas"/>
              </a:rPr>
              <a:t>In the above line graph we have plotted the predicted Severely Adverse , Adverse and Baseline values </a:t>
            </a:r>
            <a:endParaRPr lang="en-US" sz="1700" dirty="0">
              <a:solidFill>
                <a:schemeClr val="bg1"/>
              </a:solidFill>
              <a:ea typeface="Bebas"/>
              <a:cs typeface="Bebas"/>
              <a:sym typeface="Beba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6834487" y="4470410"/>
            <a:ext cx="4905121" cy="21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17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3D8BBA11-131E-446B-BC9B-D0A09B1A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Rectangle: Single Corner Snipped 8" descr="Footer accent box">
            <a:extLst>
              <a:ext uri="{FF2B5EF4-FFF2-40B4-BE49-F238E27FC236}">
                <a16:creationId xmlns="" xmlns:a16="http://schemas.microsoft.com/office/drawing/2014/main" id="{DF712259-BEF9-4B45-8D68-5F74C49207D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06B3DE3-5308-4ADE-BC26-29765480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44" y="699038"/>
            <a:ext cx="10222629" cy="31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2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27" y="692112"/>
            <a:ext cx="5138057" cy="97930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CAPITAL REQUIREMENT CALCULATION</a:t>
            </a:r>
            <a:endParaRPr lang="en-US" sz="4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E79DECD2-B85E-4CB3-BBFB-C6413145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708" y="2667158"/>
            <a:ext cx="5668488" cy="339674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N" sz="1500" dirty="0" smtClean="0">
              <a:solidFill>
                <a:srgbClr val="FFFFFF">
                  <a:lumMod val="75000"/>
                  <a:lumOff val="25000"/>
                </a:srgbClr>
              </a:solidFill>
              <a:latin typeface="Gill Sans MT" panose="020B05020201040202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500" dirty="0">
              <a:solidFill>
                <a:srgbClr val="FFFFFF">
                  <a:lumMod val="75000"/>
                  <a:lumOff val="25000"/>
                </a:srgbClr>
              </a:solidFill>
              <a:latin typeface="Gill Sans MT" panose="020B05020201040202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500" dirty="0" smtClean="0">
              <a:solidFill>
                <a:srgbClr val="FFFFFF">
                  <a:lumMod val="75000"/>
                  <a:lumOff val="25000"/>
                </a:srgbClr>
              </a:solidFill>
              <a:latin typeface="Gill Sans MT" panose="020B05020201040202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5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Therefore CRP </a:t>
            </a:r>
            <a:r>
              <a:rPr lang="en-IN" sz="15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= 166.07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5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Therefore, </a:t>
            </a:r>
            <a:r>
              <a:rPr lang="en-US" sz="15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the capital requirement of portfolio is 166.07</a:t>
            </a:r>
            <a:r>
              <a:rPr lang="en-IN" sz="15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Placeholder 4" descr="Two Buildings" title="Two Buildings">
            <a:extLst>
              <a:ext uri="{FF2B5EF4-FFF2-40B4-BE49-F238E27FC236}">
                <a16:creationId xmlns="" xmlns:a16="http://schemas.microsoft.com/office/drawing/2014/main" id="{9EF82849-1FFF-4EE2-B6A4-C19B8A0830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F17BB2B3-BB1E-4588-97D3-522970C829A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Rectangle: Single Corner Snipped 9" descr="Footer accent box">
            <a:extLst>
              <a:ext uri="{FF2B5EF4-FFF2-40B4-BE49-F238E27FC236}">
                <a16:creationId xmlns="" xmlns:a16="http://schemas.microsoft.com/office/drawing/2014/main" id="{CDA9F8EC-2836-4D7A-8BB2-6D1C849515C1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25E833F-FD8B-46E5-BD16-A82D3EDA85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22" y="2783806"/>
            <a:ext cx="5072891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23" y="1769183"/>
            <a:ext cx="5072891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riangular design ceiling">
            <a:extLst>
              <a:ext uri="{FF2B5EF4-FFF2-40B4-BE49-F238E27FC236}">
                <a16:creationId xmlns="" xmlns:a16="http://schemas.microsoft.com/office/drawing/2014/main" id="{ECE6809B-9586-4FFC-9D20-26C51CA9653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B6C8E487-ADDC-4F1B-A30A-BAABB4998F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35508" y="20298"/>
            <a:ext cx="12192000" cy="6858000"/>
          </a:xfrm>
          <a:prstGeom prst="rect">
            <a:avLst/>
          </a:prstGeom>
          <a:solidFill>
            <a:srgbClr val="2F33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11BEC607-8474-408E-A7AC-48A065F31B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B601E3FC-2016-4085-9A4B-A172702EAA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2CBF662F-A198-4AD3-8EBC-0EC9A52B29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142E86C5-8E5F-4620-A4FB-D1F926179D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THANK YOU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="" xmlns:a16="http://schemas.microsoft.com/office/drawing/2014/main" id="{3E9BAE4F-16CE-4F5D-9BC7-2CB992790F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9FE3A4F2-29CE-4C57-A172-6A0D63EFD70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5884" y="6468303"/>
            <a:ext cx="4114800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5" name="Rectangle: Single Corner Snipped 24" descr="Footer accent box">
            <a:extLst>
              <a:ext uri="{FF2B5EF4-FFF2-40B4-BE49-F238E27FC236}">
                <a16:creationId xmlns="" xmlns:a16="http://schemas.microsoft.com/office/drawing/2014/main" id="{ADA66B68-D364-4C11-9AA9-052CEAC914E1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="" xmlns:a16="http://schemas.microsoft.com/office/drawing/2014/main" id="{7B17F9E2-0E31-4010-80D8-F343F24E6E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uilding" title="Building">
            <a:extLst>
              <a:ext uri="{FF2B5EF4-FFF2-40B4-BE49-F238E27FC236}">
                <a16:creationId xmlns="" xmlns:a16="http://schemas.microsoft.com/office/drawing/2014/main" id="{00C713CD-79D0-408F-A140-FBAE3C60226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CC577CF-CED3-44B1-AC3E-05C2556B41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75940B9-0338-4FFA-9747-10812F028F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D4B52C7E-3049-4545-956A-6D8F73F234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="" xmlns:a16="http://schemas.microsoft.com/office/drawing/2014/main" id="{46669882-9FD4-41D7-A5A6-A4A2E44A2A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</p:grpSp>
      <p:sp>
        <p:nvSpPr>
          <p:cNvPr id="26" name="Title 25">
            <a:extLst>
              <a:ext uri="{FF2B5EF4-FFF2-40B4-BE49-F238E27FC236}">
                <a16:creationId xmlns="" xmlns:a16="http://schemas.microsoft.com/office/drawing/2014/main" id="{DB4530C3-10EF-4FDE-A1B1-9DF09C2D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47" y="2096159"/>
            <a:ext cx="4351911" cy="23844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CLEANING AND EXPLORATORY DATA ANALYSIS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5A9FF5-7F76-43F9-8EBE-606AC1E2C5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: Single Corner Snipped 10" descr="Footer accent box">
            <a:extLst>
              <a:ext uri="{FF2B5EF4-FFF2-40B4-BE49-F238E27FC236}">
                <a16:creationId xmlns="" xmlns:a16="http://schemas.microsoft.com/office/drawing/2014/main" id="{A39C0937-57CD-4C2F-B530-516994363917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E8EC366-9118-4504-88CF-ABE80F98E7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="" xmlns:a16="http://schemas.microsoft.com/office/drawing/2014/main" id="{8C001EA0-C1FE-4BFF-BAE0-93D031DC21E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7249885" cy="6858000"/>
          </a:xfrm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DA17D7C-7C63-439C-8B50-C9B0F0F9AA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C0DB13C1-B4FB-4D33-A199-5BB34983AB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32FD79E9-DA87-4AE3-AB4F-454E8B1C7E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97CAE694-E5D7-45D8-80CE-4067B6610E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80919F81-09E4-41AD-9E45-21C8A7FBC2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556A3C9-6740-4558-AB5B-687741A63B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86" y="252563"/>
            <a:ext cx="6834300" cy="27518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85" y="3477508"/>
            <a:ext cx="6834299" cy="30805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51765" y="704322"/>
            <a:ext cx="35979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1st graph plots </a:t>
            </a:r>
            <a:r>
              <a:rPr lang="en-US" sz="2800" dirty="0" smtClean="0">
                <a:solidFill>
                  <a:schemeClr val="bg1"/>
                </a:solidFill>
              </a:rPr>
              <a:t>the original </a:t>
            </a:r>
            <a:r>
              <a:rPr lang="en-US" sz="2800" dirty="0">
                <a:solidFill>
                  <a:schemeClr val="bg1"/>
                </a:solidFill>
              </a:rPr>
              <a:t>data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2nd graph plots the cleaned </a:t>
            </a:r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Data has been cleaned using interpolation for missing data and shifting of decimal points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endParaRPr lang="en-I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="" xmlns:a16="http://schemas.microsoft.com/office/drawing/2014/main" id="{ED2DC372-F50D-4241-956F-88217652F9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101DF86-6B00-49D3-9EFB-456055F798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51A06BE-4DC9-42C3-9272-4EF3E833D5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42A4A83C-0C6B-4A7C-B582-33988B027F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6568F216-4DE5-421A-A222-041B654BB8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9C2EEB1E-E5B2-44FA-8D26-4D510438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2507633"/>
            <a:ext cx="4351911" cy="17696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CORRELATION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2F2E0D99-FB22-4130-AAF1-73D2822A328F}"/>
              </a:ext>
            </a:extLst>
          </p:cNvPr>
          <p:cNvSpPr txBox="1">
            <a:spLocks/>
          </p:cNvSpPr>
          <p:nvPr/>
        </p:nvSpPr>
        <p:spPr>
          <a:xfrm>
            <a:off x="4506095" y="4127455"/>
            <a:ext cx="4351912" cy="29643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534C07A-363B-4948-8546-2503B45830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7" name="Rectangle: Single Corner Snipped 16" descr="Footer accent box">
            <a:extLst>
              <a:ext uri="{FF2B5EF4-FFF2-40B4-BE49-F238E27FC236}">
                <a16:creationId xmlns="" xmlns:a16="http://schemas.microsoft.com/office/drawing/2014/main" id="{D3377F02-85FB-4FAC-AC31-CF6E323FFE3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9B86A7AA-7991-4038-A5AB-6D5D751095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99491B-46DB-4307-8E1A-E1066E4F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362" y="1682207"/>
            <a:ext cx="3745381" cy="3857329"/>
          </a:xfrm>
        </p:spPr>
        <p:txBody>
          <a:bodyPr>
            <a:normAutofit fontScale="92500"/>
          </a:bodyPr>
          <a:lstStyle/>
          <a:p>
            <a:pPr marL="342900" indent="-342900">
              <a:buClr>
                <a:schemeClr val="bg1"/>
              </a:buClr>
              <a:defRPr/>
            </a:pPr>
            <a:r>
              <a:rPr lang="en-IN" sz="20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T</a:t>
            </a:r>
            <a:r>
              <a:rPr lang="en-IN" sz="20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he correlation plot shows that only the following 6 variables qualify the threshold  </a:t>
            </a:r>
            <a:r>
              <a:rPr lang="en-IN" sz="20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of 0.6</a:t>
            </a: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: </a:t>
            </a:r>
          </a:p>
          <a:p>
            <a:pPr marL="800100" lvl="1" indent="-342900">
              <a:buClr>
                <a:schemeClr val="bg1"/>
              </a:buClr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BBB Corporate Yield (BBB)</a:t>
            </a:r>
          </a:p>
          <a:p>
            <a:pPr marL="800100" lvl="1" indent="-342900">
              <a:buClr>
                <a:schemeClr val="bg1"/>
              </a:buClr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Real Estate Index (RE)</a:t>
            </a:r>
          </a:p>
          <a:p>
            <a:pPr marL="800100" lvl="1" indent="-342900">
              <a:buClr>
                <a:schemeClr val="bg1"/>
              </a:buClr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Money Supply (MS)</a:t>
            </a:r>
          </a:p>
          <a:p>
            <a:pPr marL="800100" lvl="1" indent="-342900">
              <a:buClr>
                <a:schemeClr val="bg1"/>
              </a:buClr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Consumer Confidence Index (CCI)</a:t>
            </a:r>
          </a:p>
          <a:p>
            <a:pPr marL="800100" lvl="1" indent="-342900">
              <a:buClr>
                <a:schemeClr val="bg1"/>
              </a:buClr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Business Confidence Index (BCI)</a:t>
            </a:r>
          </a:p>
          <a:p>
            <a:pPr marL="800100" lvl="1" indent="-342900">
              <a:buClr>
                <a:schemeClr val="bg1"/>
              </a:buClr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USDEUR Exchange Rate (USDEUR)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Chart 3" descr="Chart">
            <a:extLst>
              <a:ext uri="{FF2B5EF4-FFF2-40B4-BE49-F238E27FC236}">
                <a16:creationId xmlns="" xmlns:a16="http://schemas.microsoft.com/office/drawing/2014/main" id="{0EB6D7F7-49BE-4D95-9DBA-99B2C7BD4949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982406252"/>
              </p:ext>
            </p:extLst>
          </p:nvPr>
        </p:nvGraphicFramePr>
        <p:xfrm>
          <a:off x="6400800" y="469900"/>
          <a:ext cx="5219700" cy="591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40D7403-0D24-42D0-9DE5-23601D8FBC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584" y="486888"/>
            <a:ext cx="5229110" cy="59188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25721" y="885694"/>
            <a:ext cx="3287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</a:rPr>
              <a:t>CORRELATION PLOTS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5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033542F-D085-445E-BEBE-DEE6D4F79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TITLE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DF153A6-0E4B-417F-85BB-FD8402B100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Ut gravida eros erat. </a:t>
            </a:r>
          </a:p>
          <a:p>
            <a:r>
              <a:rPr lang="en-US" dirty="0"/>
              <a:t>Proin a tellus sed risus lobortis sagittis eu quis est. Duis ut aliquam nisi. Suspendisse vehicula mi </a:t>
            </a:r>
            <a:r>
              <a:rPr lang="en-US" dirty="0" err="1" smtClean="0"/>
              <a:t>dia</a:t>
            </a:r>
            <a:r>
              <a:rPr lang="en-US" dirty="0" smtClean="0"/>
              <a:t>, </a:t>
            </a:r>
            <a:endParaRPr lang="en-US" dirty="0"/>
          </a:p>
          <a:p>
            <a:r>
              <a:rPr lang="en-US" dirty="0"/>
              <a:t>sit amet lacinia massa sodales ac. Fusce condimentum egestas nunc a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89C32B2A-F443-47DA-A5C9-E0CCEC6C2F2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YOUR TITLE GOES HERE 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53DDF559-AB16-43D3-96DE-5FD6A71C1A2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Ut gravida eros erat. </a:t>
            </a:r>
          </a:p>
          <a:p>
            <a:r>
              <a:rPr lang="en-US" dirty="0"/>
              <a:t>Proin a tellus sed risus lobortis sagittis eu quis est. Duis ut aliquam nisi. Suspendisse vehicula mi diam, </a:t>
            </a:r>
          </a:p>
          <a:p>
            <a:r>
              <a:rPr lang="en-US" dirty="0"/>
              <a:t>sit amet lacinia massa sodales ac. Fusce condimentum egestas nunc 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5483E2DD-4F96-4CE8-A9FE-FD5DF44C4C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7EF05482-0999-42B8-A27E-59AAA26FB5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itle 14" hidden="1">
            <a:extLst>
              <a:ext uri="{FF2B5EF4-FFF2-40B4-BE49-F238E27FC236}">
                <a16:creationId xmlns="" xmlns:a16="http://schemas.microsoft.com/office/drawing/2014/main" id="{A9B3BD41-12E6-4E88-8CE4-3A496CEA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2" y="489290"/>
            <a:ext cx="4168239" cy="5916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579" y="499733"/>
            <a:ext cx="4500748" cy="59060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07627" y="1647024"/>
            <a:ext cx="25200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bg1"/>
                </a:solidFill>
              </a:rPr>
              <a:t>These graphs show a strong negative correlation between BBB Corporate Yields and Portfolio values and a positive correlation between Commercial Real Estate Prices And Portfolio </a:t>
            </a:r>
            <a:r>
              <a:rPr lang="en-IN" dirty="0" smtClean="0">
                <a:solidFill>
                  <a:schemeClr val="bg1"/>
                </a:solidFill>
              </a:rPr>
              <a:t>Values with a higher volatility.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033542F-D085-445E-BEBE-DEE6D4F79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TITLE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DF153A6-0E4B-417F-85BB-FD8402B100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Ut gravida eros erat. </a:t>
            </a:r>
          </a:p>
          <a:p>
            <a:r>
              <a:rPr lang="en-US" dirty="0"/>
              <a:t>Proin a tellus sed risus lobortis sagittis eu quis est. Duis ut aliquam nisi. Suspendisse vehicula mi </a:t>
            </a:r>
            <a:r>
              <a:rPr lang="en-US" dirty="0" err="1" smtClean="0"/>
              <a:t>dia</a:t>
            </a:r>
            <a:r>
              <a:rPr lang="en-US" dirty="0" smtClean="0"/>
              <a:t>, </a:t>
            </a:r>
            <a:endParaRPr lang="en-US" dirty="0"/>
          </a:p>
          <a:p>
            <a:r>
              <a:rPr lang="en-US" dirty="0"/>
              <a:t>sit amet lacinia massa sodales ac. Fusce condimentum egestas nunc a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89C32B2A-F443-47DA-A5C9-E0CCEC6C2F2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YOUR TITLE GOES HERE 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53DDF559-AB16-43D3-96DE-5FD6A71C1A2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Ut gravida eros erat. </a:t>
            </a:r>
          </a:p>
          <a:p>
            <a:r>
              <a:rPr lang="en-US" dirty="0"/>
              <a:t>Proin a tellus sed risus lobortis sagittis eu quis est. Duis ut aliquam nisi. Suspendisse vehicula mi diam, </a:t>
            </a:r>
          </a:p>
          <a:p>
            <a:r>
              <a:rPr lang="en-US" dirty="0"/>
              <a:t>sit amet lacinia massa sodales ac. Fusce condimentum egestas nunc 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5483E2DD-4F96-4CE8-A9FE-FD5DF44C4C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7EF05482-0999-42B8-A27E-59AAA26FB5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Title 14" hidden="1">
            <a:extLst>
              <a:ext uri="{FF2B5EF4-FFF2-40B4-BE49-F238E27FC236}">
                <a16:creationId xmlns="" xmlns:a16="http://schemas.microsoft.com/office/drawing/2014/main" id="{A9B3BD41-12E6-4E88-8CE4-3A496CEA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1908" y="1473088"/>
            <a:ext cx="27045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</a:rPr>
              <a:t>These graphs show a strong positive correlation between with more volatility between portfolio values and USD/Euro rate and between portfolio values and Consumer Confidence Index.</a:t>
            </a:r>
            <a:endParaRPr lang="en-IN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00" y="343658"/>
            <a:ext cx="4063681" cy="5906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163" y="343658"/>
            <a:ext cx="4251284" cy="59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033542F-D085-445E-BEBE-DEE6D4F79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TITLE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DF153A6-0E4B-417F-85BB-FD8402B100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Ut gravida eros erat. </a:t>
            </a:r>
          </a:p>
          <a:p>
            <a:r>
              <a:rPr lang="en-US" dirty="0"/>
              <a:t>Proin a tellus sed risus lobortis sagittis eu quis est. Duis ut aliquam nisi. Suspendisse vehicula mi </a:t>
            </a:r>
            <a:r>
              <a:rPr lang="en-US" dirty="0" err="1" smtClean="0"/>
              <a:t>dia</a:t>
            </a:r>
            <a:r>
              <a:rPr lang="en-US" dirty="0" smtClean="0"/>
              <a:t>, </a:t>
            </a:r>
            <a:endParaRPr lang="en-US" dirty="0"/>
          </a:p>
          <a:p>
            <a:r>
              <a:rPr lang="en-US" dirty="0"/>
              <a:t>sit amet lacinia massa sodales ac. Fusce condimentum egestas nunc a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89C32B2A-F443-47DA-A5C9-E0CCEC6C2F2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YOUR TITLE GOES HERE 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53DDF559-AB16-43D3-96DE-5FD6A71C1A2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Ut gravida eros erat. </a:t>
            </a:r>
          </a:p>
          <a:p>
            <a:r>
              <a:rPr lang="en-US" dirty="0"/>
              <a:t>Proin a tellus sed risus lobortis sagittis eu quis est. Duis ut aliquam nisi. Suspendisse vehicula mi diam, </a:t>
            </a:r>
          </a:p>
          <a:p>
            <a:r>
              <a:rPr lang="en-US" dirty="0"/>
              <a:t>sit amet lacinia massa sodales ac. Fusce condimentum egestas nunc 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5483E2DD-4F96-4CE8-A9FE-FD5DF44C4C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7EF05482-0999-42B8-A27E-59AAA26FB5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Title 14" hidden="1">
            <a:extLst>
              <a:ext uri="{FF2B5EF4-FFF2-40B4-BE49-F238E27FC236}">
                <a16:creationId xmlns="" xmlns:a16="http://schemas.microsoft.com/office/drawing/2014/main" id="{A9B3BD41-12E6-4E88-8CE4-3A496CEA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1908" y="1473088"/>
            <a:ext cx="27389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chemeClr val="bg1"/>
                </a:solidFill>
              </a:rPr>
              <a:t>These graphs show that money supply is very linear with very few fluctuations while portfolio values </a:t>
            </a:r>
            <a:r>
              <a:rPr lang="en-IN" sz="1600" dirty="0" smtClean="0">
                <a:solidFill>
                  <a:schemeClr val="bg1"/>
                </a:solidFill>
              </a:rPr>
              <a:t>have </a:t>
            </a:r>
            <a:r>
              <a:rPr lang="en-IN" sz="1600" dirty="0" smtClean="0">
                <a:solidFill>
                  <a:schemeClr val="bg1"/>
                </a:solidFill>
              </a:rPr>
              <a:t>many fluctuations. Therefore we should build a model without Money Supply as a dependent variable.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chemeClr val="bg1"/>
                </a:solidFill>
              </a:rPr>
              <a:t>The graphs also show a strong positive correlation between business confidence index and portfolio </a:t>
            </a:r>
            <a:r>
              <a:rPr lang="en-IN" sz="1600" dirty="0" smtClean="0">
                <a:solidFill>
                  <a:schemeClr val="bg1"/>
                </a:solidFill>
              </a:rPr>
              <a:t>values with a stronger volatility.</a:t>
            </a:r>
            <a:endParaRPr lang="en-IN" sz="16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63" y="499734"/>
            <a:ext cx="4077203" cy="59060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845" y="499734"/>
            <a:ext cx="4341789" cy="59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357351_Dark modernist presentation_mlw -v2" id="{02C8D846-7DC8-4EFF-94D8-823DF779E3A7}" vid="{402D83F6-A512-43E7-B905-390BB489C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1340EA-4D3D-470F-B5D6-C0F62307940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B834546-CF5A-40F0-B105-33C88EC05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A0F1FB-B1B3-48EC-BFEE-FC0094A34C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Dark modernist presentation</Template>
  <TotalTime>0</TotalTime>
  <Words>1505</Words>
  <Application>Microsoft Office PowerPoint</Application>
  <PresentationFormat>Widescreen</PresentationFormat>
  <Paragraphs>284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Bebas</vt:lpstr>
      <vt:lpstr>Calibri</vt:lpstr>
      <vt:lpstr>Gill Sans</vt:lpstr>
      <vt:lpstr>Gill Sans Light</vt:lpstr>
      <vt:lpstr>Gill Sans MT</vt:lpstr>
      <vt:lpstr>Roboto Black</vt:lpstr>
      <vt:lpstr>Roboto Light</vt:lpstr>
      <vt:lpstr>Wingdings</vt:lpstr>
      <vt:lpstr>Office Theme</vt:lpstr>
      <vt:lpstr>ECONOMETRICS MODEL IN BANKING HISTORY</vt:lpstr>
      <vt:lpstr>PROCESS</vt:lpstr>
      <vt:lpstr>DATA CLEANING AND EXPLORATORY DATA ANALYSIS</vt:lpstr>
      <vt:lpstr>PowerPoint Presentation</vt:lpstr>
      <vt:lpstr>CORRELATION ANALYSIS</vt:lpstr>
      <vt:lpstr>PowerPoint Presentation</vt:lpstr>
      <vt:lpstr>Title</vt:lpstr>
      <vt:lpstr>Title</vt:lpstr>
      <vt:lpstr>Title</vt:lpstr>
      <vt:lpstr>MODEL BUILDING</vt:lpstr>
      <vt:lpstr>Title:</vt:lpstr>
      <vt:lpstr>Title:</vt:lpstr>
      <vt:lpstr>Title:</vt:lpstr>
      <vt:lpstr>Title:</vt:lpstr>
      <vt:lpstr>Title:</vt:lpstr>
      <vt:lpstr>MODEL TESTING</vt:lpstr>
      <vt:lpstr>MODEL TESTING</vt:lpstr>
      <vt:lpstr>Title</vt:lpstr>
      <vt:lpstr>PowerPoint Presentation</vt:lpstr>
      <vt:lpstr>MODEL DEPLOYMENT</vt:lpstr>
      <vt:lpstr>PowerPoint Presentation</vt:lpstr>
      <vt:lpstr>PowerPoint Presentation</vt:lpstr>
      <vt:lpstr>MODEL TESTING</vt:lpstr>
      <vt:lpstr>Title:</vt:lpstr>
      <vt:lpstr>CAPITAL REQUIREMENT CALCULATION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2021-10-12T16:49:38Z</dcterms:created>
  <dcterms:modified xsi:type="dcterms:W3CDTF">2021-10-12T19:10:37Z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