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veat Medium" panose="020B0604020202020204" charset="0"/>
      <p:regular r:id="rId20"/>
      <p:bold r:id="rId21"/>
    </p:embeddedFont>
    <p:embeddedFont>
      <p:font typeface="Comic Sans MS" panose="030F0702030302020204" pitchFamily="66"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Nunito ExtraBold" pitchFamily="2" charset="0"/>
      <p:bold r:id="rId34"/>
      <p:boldItalic r:id="rId35"/>
    </p:embeddedFont>
    <p:embeddedFont>
      <p:font typeface="Oswald" panose="00000500000000000000" pitchFamily="2" charset="0"/>
      <p:regular r:id="rId36"/>
      <p:bold r:id="rId37"/>
    </p:embeddedFont>
    <p:embeddedFont>
      <p:font typeface="Playfair Display" panose="00000500000000000000"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Source Code Pro" panose="020B0509030403020204" pitchFamily="49"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28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font" Target="fonts/font3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font" Target="fonts/font3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notesMaster" Target="notesMasters/notesMaster1.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font" Target="fonts/font37.fntdata"/><Relationship Id="rId8" Type="http://schemas.openxmlformats.org/officeDocument/2006/relationships/slide" Target="slides/slide7.xml"/><Relationship Id="rId51" Type="http://schemas.openxmlformats.org/officeDocument/2006/relationships/font" Target="fonts/font3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59" Type="http://schemas.openxmlformats.org/officeDocument/2006/relationships/viewProps" Target="viewProps.xml"/><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font" Target="fonts/font3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 Id="rId57" Type="http://schemas.openxmlformats.org/officeDocument/2006/relationships/font" Target="fonts/font38.fntdata"/><Relationship Id="rId10" Type="http://schemas.openxmlformats.org/officeDocument/2006/relationships/slide" Target="slides/slide9.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font" Target="fonts/font3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3047f47a8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3047f47a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047f47a8b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047f47a8b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047f47a8b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047f47a8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047f47a8b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047f47a8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12603fa5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12603fa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12603fa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12603fa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2603fa5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12603fa5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11f4bc9e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11f4bc9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11f4bc9e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11f4bc9e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047f47a8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047f47a8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047f47a8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047f47a8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047f47a8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047f47a8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02a80542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02a8054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2a80542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02a80542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30e16614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30e16614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0e166143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0e166143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0e166143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0e166143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hyperlink" Target="https://petrowiki.spe.org/Vector_analysis_of_fluid_flow" TargetMode="External"/><Relationship Id="rId3" Type="http://schemas.openxmlformats.org/officeDocument/2006/relationships/hyperlink" Target="https://mathinsight.org/vector_field_overview" TargetMode="External"/><Relationship Id="rId7" Type="http://schemas.openxmlformats.org/officeDocument/2006/relationships/hyperlink" Target="https://www.scitechnol.com/peer-review/tidal-wave-energy-large-scale-conversion-technology-hr26.php?article_id=9649"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phys420.phas.ubc.ca/p420_05/anthony/The%20Physics%20of%20Tsunamis.htm" TargetMode="External"/><Relationship Id="rId5" Type="http://schemas.openxmlformats.org/officeDocument/2006/relationships/hyperlink" Target="https://passyworldofmathematics.com/tsunami-mathematics/" TargetMode="External"/><Relationship Id="rId4" Type="http://schemas.openxmlformats.org/officeDocument/2006/relationships/hyperlink" Target="https://courses.fortlewis.edu/courses/17334/pages/kinetics?module_item_id=49174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arth" TargetMode="External"/><Relationship Id="rId3" Type="http://schemas.openxmlformats.org/officeDocument/2006/relationships/hyperlink" Target="https://en.wikipedia.org/wiki/Sea_level" TargetMode="External"/><Relationship Id="rId7" Type="http://schemas.openxmlformats.org/officeDocument/2006/relationships/hyperlink" Target="https://en.wikipedia.org/wiki/Earth%27s_rot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Sun" TargetMode="External"/><Relationship Id="rId11" Type="http://schemas.openxmlformats.org/officeDocument/2006/relationships/image" Target="../media/image9.jpg"/><Relationship Id="rId5" Type="http://schemas.openxmlformats.org/officeDocument/2006/relationships/hyperlink" Target="https://en.wikipedia.org/wiki/Moon" TargetMode="External"/><Relationship Id="rId10" Type="http://schemas.openxmlformats.org/officeDocument/2006/relationships/image" Target="../media/image8.jpg"/><Relationship Id="rId4" Type="http://schemas.openxmlformats.org/officeDocument/2006/relationships/hyperlink" Target="https://en.wikipedia.org/wiki/Gravity"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991950" y="568200"/>
            <a:ext cx="7160100" cy="1855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NMA Project</a:t>
            </a:r>
            <a:endParaRPr/>
          </a:p>
        </p:txBody>
      </p:sp>
      <p:sp>
        <p:nvSpPr>
          <p:cNvPr id="59" name="Google Shape;59;p13"/>
          <p:cNvSpPr txBox="1">
            <a:spLocks noGrp="1"/>
          </p:cNvSpPr>
          <p:nvPr>
            <p:ph type="subTitle" idx="1"/>
          </p:nvPr>
        </p:nvSpPr>
        <p:spPr>
          <a:xfrm>
            <a:off x="298200" y="2792725"/>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By Roll No: 13-18</a:t>
            </a:r>
            <a:endParaRPr dirty="0">
              <a:latin typeface="Source Code Pro"/>
              <a:ea typeface="Source Code Pro"/>
              <a:cs typeface="Source Code Pro"/>
              <a:sym typeface="Source Code Pro"/>
            </a:endParaRPr>
          </a:p>
        </p:txBody>
      </p:sp>
      <p:sp>
        <p:nvSpPr>
          <p:cNvPr id="60" name="Google Shape;60;p13"/>
          <p:cNvSpPr txBox="1"/>
          <p:nvPr/>
        </p:nvSpPr>
        <p:spPr>
          <a:xfrm>
            <a:off x="5208300" y="3484725"/>
            <a:ext cx="29439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200">
                <a:latin typeface="Trebuchet MS"/>
                <a:ea typeface="Trebuchet MS"/>
                <a:cs typeface="Trebuchet MS"/>
                <a:sym typeface="Trebuchet MS"/>
              </a:rPr>
              <a:t>Topic -Application of vector algebra in understanding flow of water in a river, specially during high tides/ tsunami.</a:t>
            </a:r>
            <a:endParaRPr sz="1200">
              <a:latin typeface="Trebuchet MS"/>
              <a:ea typeface="Trebuchet MS"/>
              <a:cs typeface="Trebuchet MS"/>
              <a:sym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VECTOR MODEL TO PREDICT HIGH TIDES </a:t>
            </a:r>
            <a:endParaRPr/>
          </a:p>
        </p:txBody>
      </p:sp>
      <p:sp>
        <p:nvSpPr>
          <p:cNvPr id="141" name="Google Shape;141;p22"/>
          <p:cNvSpPr txBox="1">
            <a:spLocks noGrp="1"/>
          </p:cNvSpPr>
          <p:nvPr>
            <p:ph type="body" idx="1"/>
          </p:nvPr>
        </p:nvSpPr>
        <p:spPr>
          <a:xfrm>
            <a:off x="311700" y="1808700"/>
            <a:ext cx="40488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THE SVR METHOD </a:t>
            </a:r>
            <a:r>
              <a:rPr lang="en"/>
              <a:t>USING SUPPORT VECTOR REGRESSION.                                                    </a:t>
            </a:r>
            <a:endParaRPr/>
          </a:p>
          <a:p>
            <a:pPr marL="0" lvl="0" indent="0" algn="l" rtl="0">
              <a:spcBef>
                <a:spcPts val="1200"/>
              </a:spcBef>
              <a:spcAft>
                <a:spcPts val="0"/>
              </a:spcAft>
              <a:buNone/>
            </a:pPr>
            <a:r>
              <a:rPr lang="en"/>
              <a:t>SUPPORT VECTOR REGRESSION:   </a:t>
            </a:r>
            <a:r>
              <a:rPr lang="en" sz="1500">
                <a:latin typeface="Arial"/>
                <a:ea typeface="Arial"/>
                <a:cs typeface="Arial"/>
                <a:sym typeface="Arial"/>
              </a:rPr>
              <a:t>Support vector regression (SVR) is a powerful technique for solving the regression problem, which is used to estimate a regression function. </a:t>
            </a:r>
            <a:endParaRPr sz="1500">
              <a:latin typeface="Arial"/>
              <a:ea typeface="Arial"/>
              <a:cs typeface="Arial"/>
              <a:sym typeface="Arial"/>
            </a:endParaRPr>
          </a:p>
          <a:p>
            <a:pPr marL="0" lvl="0" indent="0" algn="l" rtl="0">
              <a:spcBef>
                <a:spcPts val="1200"/>
              </a:spcBef>
              <a:spcAft>
                <a:spcPts val="0"/>
              </a:spcAft>
              <a:buNone/>
            </a:pPr>
            <a:endParaRPr sz="1500">
              <a:latin typeface="Arial"/>
              <a:ea typeface="Arial"/>
              <a:cs typeface="Arial"/>
              <a:sym typeface="Arial"/>
            </a:endParaRPr>
          </a:p>
          <a:p>
            <a:pPr marL="0" lvl="0" indent="0" algn="l" rtl="0">
              <a:spcBef>
                <a:spcPts val="1200"/>
              </a:spcBef>
              <a:spcAft>
                <a:spcPts val="0"/>
              </a:spcAft>
              <a:buClr>
                <a:schemeClr val="dk2"/>
              </a:buClr>
              <a:buSzPct val="73333"/>
              <a:buFont typeface="Arial"/>
              <a:buNone/>
            </a:pPr>
            <a:endParaRPr sz="1500">
              <a:latin typeface="Arial"/>
              <a:ea typeface="Arial"/>
              <a:cs typeface="Arial"/>
              <a:sym typeface="Arial"/>
            </a:endParaRPr>
          </a:p>
          <a:p>
            <a:pPr marL="0" lvl="0" indent="0" algn="l" rtl="0">
              <a:spcBef>
                <a:spcPts val="1200"/>
              </a:spcBef>
              <a:spcAft>
                <a:spcPts val="0"/>
              </a:spcAft>
              <a:buNone/>
            </a:pPr>
            <a:endParaRPr sz="1200" b="1"/>
          </a:p>
          <a:p>
            <a:pPr marL="0" lvl="0" indent="0" algn="l" rtl="0">
              <a:spcBef>
                <a:spcPts val="1200"/>
              </a:spcBef>
              <a:spcAft>
                <a:spcPts val="1200"/>
              </a:spcAft>
              <a:buNone/>
            </a:pPr>
            <a:endParaRPr/>
          </a:p>
        </p:txBody>
      </p:sp>
      <p:pic>
        <p:nvPicPr>
          <p:cNvPr id="142" name="Google Shape;142;p22"/>
          <p:cNvPicPr preferRelativeResize="0"/>
          <p:nvPr/>
        </p:nvPicPr>
        <p:blipFill rotWithShape="1">
          <a:blip r:embed="rId3">
            <a:alphaModFix/>
          </a:blip>
          <a:srcRect l="-8979" t="13299"/>
          <a:stretch/>
        </p:blipFill>
        <p:spPr>
          <a:xfrm>
            <a:off x="4814250" y="1808700"/>
            <a:ext cx="3639625" cy="2393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DOES THE ALGORITHM GO ?</a:t>
            </a:r>
            <a:endParaRPr/>
          </a:p>
          <a:p>
            <a:pPr marL="0" lvl="0" indent="0" algn="l" rtl="0">
              <a:spcBef>
                <a:spcPts val="0"/>
              </a:spcBef>
              <a:spcAft>
                <a:spcPts val="0"/>
              </a:spcAft>
              <a:buNone/>
            </a:pPr>
            <a:endParaRPr/>
          </a:p>
        </p:txBody>
      </p:sp>
      <p:sp>
        <p:nvSpPr>
          <p:cNvPr id="148" name="Google Shape;148;p23"/>
          <p:cNvSpPr txBox="1">
            <a:spLocks noGrp="1"/>
          </p:cNvSpPr>
          <p:nvPr>
            <p:ph type="body" idx="1"/>
          </p:nvPr>
        </p:nvSpPr>
        <p:spPr>
          <a:xfrm>
            <a:off x="156650" y="1164975"/>
            <a:ext cx="4728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 I : Determining the input and output of the svr prediction. Understanding the various factors that could affect the tide frequencies.</a:t>
            </a:r>
            <a:endParaRPr/>
          </a:p>
          <a:p>
            <a:pPr marL="0" lvl="0" indent="0" algn="l" rtl="0">
              <a:spcBef>
                <a:spcPts val="1200"/>
              </a:spcBef>
              <a:spcAft>
                <a:spcPts val="1200"/>
              </a:spcAft>
              <a:buNone/>
            </a:pPr>
            <a:r>
              <a:rPr lang="en"/>
              <a:t>STEP II : Establishing the samples using various vector sets that reflect the tidal frequencies and designing the parameters of the model.</a:t>
            </a:r>
            <a:endParaRPr/>
          </a:p>
        </p:txBody>
      </p:sp>
      <p:pic>
        <p:nvPicPr>
          <p:cNvPr id="149" name="Google Shape;149;p23"/>
          <p:cNvPicPr preferRelativeResize="0"/>
          <p:nvPr/>
        </p:nvPicPr>
        <p:blipFill rotWithShape="1">
          <a:blip r:embed="rId3">
            <a:alphaModFix/>
          </a:blip>
          <a:srcRect t="-9049" b="9049"/>
          <a:stretch/>
        </p:blipFill>
        <p:spPr>
          <a:xfrm>
            <a:off x="5153650" y="1246725"/>
            <a:ext cx="3953650" cy="27523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p:nvPr/>
        </p:nvSpPr>
        <p:spPr>
          <a:xfrm>
            <a:off x="560600" y="516125"/>
            <a:ext cx="82404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1000">
              <a:solidFill>
                <a:schemeClr val="dk2"/>
              </a:solidFill>
            </a:endParaRPr>
          </a:p>
        </p:txBody>
      </p:sp>
      <p:pic>
        <p:nvPicPr>
          <p:cNvPr id="155" name="Google Shape;155;p24"/>
          <p:cNvPicPr preferRelativeResize="0"/>
          <p:nvPr/>
        </p:nvPicPr>
        <p:blipFill>
          <a:blip r:embed="rId3">
            <a:alphaModFix/>
          </a:blip>
          <a:stretch>
            <a:fillRect/>
          </a:stretch>
        </p:blipFill>
        <p:spPr>
          <a:xfrm>
            <a:off x="4137925" y="551725"/>
            <a:ext cx="4707574" cy="3559524"/>
          </a:xfrm>
          <a:prstGeom prst="rect">
            <a:avLst/>
          </a:prstGeom>
          <a:noFill/>
          <a:ln>
            <a:noFill/>
          </a:ln>
        </p:spPr>
      </p:pic>
      <p:pic>
        <p:nvPicPr>
          <p:cNvPr id="156" name="Google Shape;156;p24"/>
          <p:cNvPicPr preferRelativeResize="0"/>
          <p:nvPr/>
        </p:nvPicPr>
        <p:blipFill>
          <a:blip r:embed="rId4">
            <a:alphaModFix/>
          </a:blip>
          <a:stretch>
            <a:fillRect/>
          </a:stretch>
        </p:blipFill>
        <p:spPr>
          <a:xfrm>
            <a:off x="0" y="382650"/>
            <a:ext cx="4066750" cy="3983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t="-4259" b="4260"/>
          <a:stretch/>
        </p:blipFill>
        <p:spPr>
          <a:xfrm>
            <a:off x="323850" y="-114300"/>
            <a:ext cx="3597942" cy="2686049"/>
          </a:xfrm>
          <a:prstGeom prst="rect">
            <a:avLst/>
          </a:prstGeom>
          <a:noFill/>
          <a:ln>
            <a:noFill/>
          </a:ln>
        </p:spPr>
      </p:pic>
      <p:sp>
        <p:nvSpPr>
          <p:cNvPr id="162" name="Google Shape;162;p25"/>
          <p:cNvSpPr txBox="1"/>
          <p:nvPr/>
        </p:nvSpPr>
        <p:spPr>
          <a:xfrm>
            <a:off x="323850" y="2571750"/>
            <a:ext cx="8620200" cy="272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u="sng">
                <a:solidFill>
                  <a:schemeClr val="dk2"/>
                </a:solidFill>
                <a:highlight>
                  <a:schemeClr val="dk1"/>
                </a:highlight>
                <a:latin typeface="Times New Roman"/>
                <a:ea typeface="Times New Roman"/>
                <a:cs typeface="Times New Roman"/>
                <a:sym typeface="Times New Roman"/>
              </a:rPr>
              <a:t>What makes Tsunamis force so dangerous that it changes directions and vector calculation is needed?</a:t>
            </a:r>
            <a:endParaRPr sz="2400" b="1" u="sng">
              <a:solidFill>
                <a:schemeClr val="dk2"/>
              </a:solidFill>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400">
                <a:solidFill>
                  <a:schemeClr val="dk2"/>
                </a:solidFill>
                <a:highlight>
                  <a:schemeClr val="lt1"/>
                </a:highlight>
                <a:latin typeface="Times New Roman"/>
                <a:ea typeface="Times New Roman"/>
                <a:cs typeface="Times New Roman"/>
                <a:sym typeface="Times New Roman"/>
              </a:rPr>
              <a:t>The force by which tsunamis challenges every attraction force and waves directions changes than mixture of force unit and vector calculation decides the height and angle and distance of reaching.</a:t>
            </a:r>
            <a:endParaRPr sz="2400">
              <a:solidFill>
                <a:schemeClr val="dk2"/>
              </a:solidFill>
              <a:highlight>
                <a:schemeClr val="lt1"/>
              </a:highlight>
              <a:latin typeface="Times New Roman"/>
              <a:ea typeface="Times New Roman"/>
              <a:cs typeface="Times New Roman"/>
              <a:sym typeface="Times New Roman"/>
            </a:endParaRPr>
          </a:p>
        </p:txBody>
      </p:sp>
      <p:pic>
        <p:nvPicPr>
          <p:cNvPr id="163" name="Google Shape;163;p25"/>
          <p:cNvPicPr preferRelativeResize="0"/>
          <p:nvPr/>
        </p:nvPicPr>
        <p:blipFill>
          <a:blip r:embed="rId4">
            <a:alphaModFix/>
          </a:blip>
          <a:stretch>
            <a:fillRect/>
          </a:stretch>
        </p:blipFill>
        <p:spPr>
          <a:xfrm>
            <a:off x="4074206" y="152400"/>
            <a:ext cx="4869725" cy="22669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p:nvPr/>
        </p:nvSpPr>
        <p:spPr>
          <a:xfrm>
            <a:off x="1415650" y="0"/>
            <a:ext cx="6732300" cy="815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050" b="1">
                <a:solidFill>
                  <a:srgbClr val="333333"/>
                </a:solidFill>
                <a:highlight>
                  <a:srgbClr val="FFFFFF"/>
                </a:highlight>
                <a:latin typeface="Verdana"/>
                <a:ea typeface="Verdana"/>
                <a:cs typeface="Verdana"/>
                <a:sym typeface="Verdana"/>
              </a:rPr>
              <a:t>What is Mathematical Height of Tsunami Waves ?</a:t>
            </a:r>
            <a:endParaRPr sz="1900"/>
          </a:p>
        </p:txBody>
      </p:sp>
      <p:sp>
        <p:nvSpPr>
          <p:cNvPr id="169" name="Google Shape;169;p26"/>
          <p:cNvSpPr txBox="1"/>
          <p:nvPr/>
        </p:nvSpPr>
        <p:spPr>
          <a:xfrm>
            <a:off x="333000" y="815700"/>
            <a:ext cx="8478000" cy="256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333333"/>
                </a:solidFill>
                <a:highlight>
                  <a:srgbClr val="FFFFFF"/>
                </a:highlight>
                <a:latin typeface="Verdana"/>
                <a:ea typeface="Verdana"/>
                <a:cs typeface="Verdana"/>
                <a:sym typeface="Verdana"/>
              </a:rPr>
              <a:t>As the Tsunami approaches shore, the water depth decreases, causing the Tsunami to slow down, at a rate proportional to the square root of the depth.</a:t>
            </a:r>
            <a:endParaRPr sz="1800">
              <a:solidFill>
                <a:srgbClr val="33333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endParaRPr sz="1800">
              <a:solidFill>
                <a:srgbClr val="33333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r>
              <a:rPr lang="en" sz="1800">
                <a:solidFill>
                  <a:srgbClr val="333333"/>
                </a:solidFill>
                <a:highlight>
                  <a:srgbClr val="FFFFFF"/>
                </a:highlight>
                <a:latin typeface="Verdana"/>
                <a:ea typeface="Verdana"/>
                <a:cs typeface="Verdana"/>
                <a:sym typeface="Verdana"/>
              </a:rPr>
              <a:t>Unfortunately, “wave shoaling” then forces the Amplitude (Height) to increase at the opposite rate of which is decided by vector product and finding angle between both the water depth and height directions to measure the intensity following gravitational and tidal force.</a:t>
            </a:r>
            <a:r>
              <a:rPr lang="en">
                <a:solidFill>
                  <a:srgbClr val="333333"/>
                </a:solidFill>
                <a:highlight>
                  <a:srgbClr val="FFFFFF"/>
                </a:highlight>
                <a:latin typeface="Verdana"/>
                <a:ea typeface="Verdana"/>
                <a:cs typeface="Verdana"/>
                <a:sym typeface="Verdana"/>
              </a:rPr>
              <a:t> </a:t>
            </a:r>
            <a:endParaRPr>
              <a:solidFill>
                <a:srgbClr val="333333"/>
              </a:solidFill>
              <a:highlight>
                <a:srgbClr val="FFFFFF"/>
              </a:highlight>
              <a:latin typeface="Verdana"/>
              <a:ea typeface="Verdana"/>
              <a:cs typeface="Verdana"/>
              <a:sym typeface="Verdana"/>
            </a:endParaRPr>
          </a:p>
        </p:txBody>
      </p:sp>
      <p:pic>
        <p:nvPicPr>
          <p:cNvPr id="170" name="Google Shape;170;p26"/>
          <p:cNvPicPr preferRelativeResize="0"/>
          <p:nvPr/>
        </p:nvPicPr>
        <p:blipFill>
          <a:blip r:embed="rId3">
            <a:alphaModFix/>
          </a:blip>
          <a:stretch>
            <a:fillRect/>
          </a:stretch>
        </p:blipFill>
        <p:spPr>
          <a:xfrm>
            <a:off x="0" y="3383100"/>
            <a:ext cx="9144000" cy="18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p:nvPr/>
        </p:nvSpPr>
        <p:spPr>
          <a:xfrm>
            <a:off x="342900" y="3069600"/>
            <a:ext cx="8248800" cy="1800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50" dirty="0">
                <a:solidFill>
                  <a:srgbClr val="101010"/>
                </a:solidFill>
                <a:highlight>
                  <a:srgbClr val="FFFFFF"/>
                </a:highlight>
                <a:latin typeface="Roboto"/>
                <a:ea typeface="Roboto"/>
                <a:cs typeface="Roboto"/>
                <a:sym typeface="Roboto"/>
              </a:rPr>
              <a:t>Tidal horizontal force </a:t>
            </a:r>
            <a:r>
              <a:rPr lang="en" sz="1750" b="1" dirty="0">
                <a:solidFill>
                  <a:srgbClr val="101010"/>
                </a:solidFill>
                <a:highlight>
                  <a:srgbClr val="FFFFFF"/>
                </a:highlight>
                <a:latin typeface="Roboto"/>
                <a:ea typeface="Roboto"/>
                <a:cs typeface="Roboto"/>
                <a:sym typeface="Roboto"/>
              </a:rPr>
              <a:t>(H</a:t>
            </a:r>
            <a:r>
              <a:rPr lang="en" sz="1450" b="1" dirty="0">
                <a:solidFill>
                  <a:srgbClr val="101010"/>
                </a:solidFill>
                <a:highlight>
                  <a:srgbClr val="FFFFFF"/>
                </a:highlight>
                <a:latin typeface="Roboto"/>
                <a:ea typeface="Roboto"/>
                <a:cs typeface="Roboto"/>
                <a:sym typeface="Roboto"/>
              </a:rPr>
              <a:t>F</a:t>
            </a:r>
            <a:r>
              <a:rPr lang="en" sz="1750" dirty="0">
                <a:solidFill>
                  <a:srgbClr val="101010"/>
                </a:solidFill>
                <a:highlight>
                  <a:srgbClr val="FFFFFF"/>
                </a:highlight>
                <a:latin typeface="Roboto"/>
                <a:ea typeface="Roboto"/>
                <a:cs typeface="Roboto"/>
                <a:sym typeface="Roboto"/>
              </a:rPr>
              <a:t>) (and with others external any kind of wind forces) on a floating object can be opposed by anchor it properly (by using minimum four long-distance anchors) so that the vertical force </a:t>
            </a:r>
            <a:r>
              <a:rPr lang="en" sz="1750" b="1" dirty="0">
                <a:solidFill>
                  <a:srgbClr val="101010"/>
                </a:solidFill>
                <a:highlight>
                  <a:srgbClr val="FFFFFF"/>
                </a:highlight>
                <a:latin typeface="Roboto"/>
                <a:ea typeface="Roboto"/>
                <a:cs typeface="Roboto"/>
                <a:sym typeface="Roboto"/>
              </a:rPr>
              <a:t>(V</a:t>
            </a:r>
            <a:r>
              <a:rPr lang="en" sz="1450" b="1" dirty="0">
                <a:solidFill>
                  <a:srgbClr val="101010"/>
                </a:solidFill>
                <a:highlight>
                  <a:srgbClr val="FFFFFF"/>
                </a:highlight>
                <a:latin typeface="Roboto"/>
                <a:ea typeface="Roboto"/>
                <a:cs typeface="Roboto"/>
                <a:sym typeface="Roboto"/>
              </a:rPr>
              <a:t>F</a:t>
            </a:r>
            <a:r>
              <a:rPr lang="en" sz="1750" b="1" dirty="0">
                <a:solidFill>
                  <a:srgbClr val="101010"/>
                </a:solidFill>
                <a:highlight>
                  <a:srgbClr val="FFFFFF"/>
                </a:highlight>
                <a:latin typeface="Roboto"/>
                <a:ea typeface="Roboto"/>
                <a:cs typeface="Roboto"/>
                <a:sym typeface="Roboto"/>
              </a:rPr>
              <a:t>)</a:t>
            </a:r>
            <a:r>
              <a:rPr lang="en" sz="1750" dirty="0">
                <a:solidFill>
                  <a:srgbClr val="101010"/>
                </a:solidFill>
                <a:highlight>
                  <a:srgbClr val="FFFFFF"/>
                </a:highlight>
                <a:latin typeface="Roboto"/>
                <a:ea typeface="Roboto"/>
                <a:cs typeface="Roboto"/>
                <a:sym typeface="Roboto"/>
              </a:rPr>
              <a:t> remain almost same. This vertical force </a:t>
            </a:r>
            <a:r>
              <a:rPr lang="en" sz="1750" b="1" dirty="0">
                <a:solidFill>
                  <a:srgbClr val="101010"/>
                </a:solidFill>
                <a:highlight>
                  <a:srgbClr val="FFFFFF"/>
                </a:highlight>
                <a:latin typeface="Roboto"/>
                <a:ea typeface="Roboto"/>
                <a:cs typeface="Roboto"/>
                <a:sym typeface="Roboto"/>
              </a:rPr>
              <a:t>(V</a:t>
            </a:r>
            <a:r>
              <a:rPr lang="en" sz="1450" b="1" dirty="0">
                <a:solidFill>
                  <a:srgbClr val="101010"/>
                </a:solidFill>
                <a:highlight>
                  <a:srgbClr val="FFFFFF"/>
                </a:highlight>
                <a:latin typeface="Roboto"/>
                <a:ea typeface="Roboto"/>
                <a:cs typeface="Roboto"/>
                <a:sym typeface="Roboto"/>
              </a:rPr>
              <a:t>F</a:t>
            </a:r>
            <a:r>
              <a:rPr lang="en" sz="1750" b="1" dirty="0">
                <a:solidFill>
                  <a:srgbClr val="101010"/>
                </a:solidFill>
                <a:highlight>
                  <a:srgbClr val="FFFFFF"/>
                </a:highlight>
                <a:latin typeface="Roboto"/>
                <a:ea typeface="Roboto"/>
                <a:cs typeface="Roboto"/>
                <a:sym typeface="Roboto"/>
              </a:rPr>
              <a:t>) </a:t>
            </a:r>
            <a:r>
              <a:rPr lang="en" sz="1750" dirty="0">
                <a:solidFill>
                  <a:srgbClr val="101010"/>
                </a:solidFill>
                <a:highlight>
                  <a:srgbClr val="FFFFFF"/>
                </a:highlight>
                <a:latin typeface="Roboto"/>
                <a:ea typeface="Roboto"/>
                <a:cs typeface="Roboto"/>
                <a:sym typeface="Roboto"/>
              </a:rPr>
              <a:t>is useful and it can be very much useful as easily increase this vertical force </a:t>
            </a:r>
            <a:r>
              <a:rPr lang="en" sz="1750" b="1" dirty="0">
                <a:solidFill>
                  <a:srgbClr val="101010"/>
                </a:solidFill>
                <a:highlight>
                  <a:srgbClr val="FFFFFF"/>
                </a:highlight>
                <a:latin typeface="Roboto"/>
                <a:ea typeface="Roboto"/>
                <a:cs typeface="Roboto"/>
                <a:sym typeface="Roboto"/>
              </a:rPr>
              <a:t>(V</a:t>
            </a:r>
            <a:r>
              <a:rPr lang="en" sz="1450" b="1" dirty="0">
                <a:solidFill>
                  <a:srgbClr val="101010"/>
                </a:solidFill>
                <a:highlight>
                  <a:srgbClr val="FFFFFF"/>
                </a:highlight>
                <a:latin typeface="Roboto"/>
                <a:ea typeface="Roboto"/>
                <a:cs typeface="Roboto"/>
                <a:sym typeface="Roboto"/>
              </a:rPr>
              <a:t>F</a:t>
            </a:r>
            <a:r>
              <a:rPr lang="en" sz="1750" b="1" dirty="0">
                <a:solidFill>
                  <a:srgbClr val="101010"/>
                </a:solidFill>
                <a:highlight>
                  <a:srgbClr val="FFFFFF"/>
                </a:highlight>
                <a:latin typeface="Roboto"/>
                <a:ea typeface="Roboto"/>
                <a:cs typeface="Roboto"/>
                <a:sym typeface="Roboto"/>
              </a:rPr>
              <a:t>)</a:t>
            </a:r>
            <a:r>
              <a:rPr lang="en" sz="1750" dirty="0">
                <a:solidFill>
                  <a:srgbClr val="101010"/>
                </a:solidFill>
                <a:highlight>
                  <a:srgbClr val="FFFFFF"/>
                </a:highlight>
                <a:latin typeface="Roboto"/>
                <a:ea typeface="Roboto"/>
                <a:cs typeface="Roboto"/>
                <a:sym typeface="Roboto"/>
              </a:rPr>
              <a:t> by increasing the size of the object. This bidirectional vertical force</a:t>
            </a:r>
            <a:r>
              <a:rPr lang="en" sz="1750" b="1" dirty="0">
                <a:solidFill>
                  <a:srgbClr val="101010"/>
                </a:solidFill>
                <a:highlight>
                  <a:srgbClr val="FFFFFF"/>
                </a:highlight>
                <a:latin typeface="Roboto"/>
                <a:ea typeface="Roboto"/>
                <a:cs typeface="Roboto"/>
                <a:sym typeface="Roboto"/>
              </a:rPr>
              <a:t> (V</a:t>
            </a:r>
            <a:r>
              <a:rPr lang="en" sz="1450" b="1" dirty="0">
                <a:solidFill>
                  <a:srgbClr val="101010"/>
                </a:solidFill>
                <a:highlight>
                  <a:srgbClr val="FFFFFF"/>
                </a:highlight>
                <a:latin typeface="Roboto"/>
                <a:ea typeface="Roboto"/>
                <a:cs typeface="Roboto"/>
                <a:sym typeface="Roboto"/>
              </a:rPr>
              <a:t>F</a:t>
            </a:r>
            <a:r>
              <a:rPr lang="en" sz="1750" b="1" dirty="0">
                <a:solidFill>
                  <a:srgbClr val="101010"/>
                </a:solidFill>
                <a:highlight>
                  <a:srgbClr val="FFFFFF"/>
                </a:highlight>
                <a:latin typeface="Roboto"/>
                <a:ea typeface="Roboto"/>
                <a:cs typeface="Roboto"/>
                <a:sym typeface="Roboto"/>
              </a:rPr>
              <a:t>)</a:t>
            </a:r>
            <a:r>
              <a:rPr lang="en" sz="1750" dirty="0">
                <a:solidFill>
                  <a:srgbClr val="101010"/>
                </a:solidFill>
                <a:highlight>
                  <a:srgbClr val="FFFFFF"/>
                </a:highlight>
                <a:latin typeface="Roboto"/>
                <a:ea typeface="Roboto"/>
                <a:cs typeface="Roboto"/>
                <a:sym typeface="Roboto"/>
              </a:rPr>
              <a:t> is very much suitable for pumping purpose .</a:t>
            </a:r>
            <a:endParaRPr sz="2000" dirty="0"/>
          </a:p>
        </p:txBody>
      </p:sp>
      <p:pic>
        <p:nvPicPr>
          <p:cNvPr id="176" name="Google Shape;176;p27"/>
          <p:cNvPicPr preferRelativeResize="0"/>
          <p:nvPr/>
        </p:nvPicPr>
        <p:blipFill>
          <a:blip r:embed="rId3">
            <a:alphaModFix/>
          </a:blip>
          <a:stretch>
            <a:fillRect/>
          </a:stretch>
        </p:blipFill>
        <p:spPr>
          <a:xfrm>
            <a:off x="104775" y="252750"/>
            <a:ext cx="4286250" cy="2816850"/>
          </a:xfrm>
          <a:prstGeom prst="rect">
            <a:avLst/>
          </a:prstGeom>
          <a:noFill/>
          <a:ln>
            <a:noFill/>
          </a:ln>
        </p:spPr>
      </p:pic>
      <p:sp>
        <p:nvSpPr>
          <p:cNvPr id="177" name="Google Shape;177;p27"/>
          <p:cNvSpPr txBox="1"/>
          <p:nvPr/>
        </p:nvSpPr>
        <p:spPr>
          <a:xfrm>
            <a:off x="4572000" y="252750"/>
            <a:ext cx="4191000" cy="2516043"/>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50" b="1" dirty="0">
                <a:solidFill>
                  <a:srgbClr val="101010"/>
                </a:solidFill>
                <a:highlight>
                  <a:schemeClr val="dk1"/>
                </a:highlight>
                <a:latin typeface="Roboto"/>
                <a:ea typeface="Roboto"/>
                <a:cs typeface="Roboto"/>
                <a:sym typeface="Roboto"/>
              </a:rPr>
              <a:t>What is directional elements connecting and leading for vectors to conclude water flotations ?</a:t>
            </a:r>
            <a:endParaRPr sz="1950" b="1" dirty="0">
              <a:solidFill>
                <a:srgbClr val="101010"/>
              </a:solidFill>
              <a:highlight>
                <a:schemeClr val="dk1"/>
              </a:highlight>
              <a:latin typeface="Roboto"/>
              <a:ea typeface="Roboto"/>
              <a:cs typeface="Roboto"/>
              <a:sym typeface="Roboto"/>
            </a:endParaRPr>
          </a:p>
          <a:p>
            <a:pPr marL="0" lvl="0" indent="0" algn="l" rtl="0">
              <a:spcBef>
                <a:spcPts val="0"/>
              </a:spcBef>
              <a:spcAft>
                <a:spcPts val="0"/>
              </a:spcAft>
              <a:buNone/>
            </a:pPr>
            <a:endParaRPr sz="1550" dirty="0">
              <a:solidFill>
                <a:srgbClr val="101010"/>
              </a:solidFill>
              <a:latin typeface="Roboto"/>
              <a:ea typeface="Roboto"/>
              <a:cs typeface="Roboto"/>
              <a:sym typeface="Roboto"/>
            </a:endParaRPr>
          </a:p>
          <a:p>
            <a:pPr marL="0" lvl="0" indent="0" algn="l" rtl="0">
              <a:spcBef>
                <a:spcPts val="0"/>
              </a:spcBef>
              <a:spcAft>
                <a:spcPts val="0"/>
              </a:spcAft>
              <a:buNone/>
            </a:pPr>
            <a:r>
              <a:rPr lang="en" sz="1550" dirty="0">
                <a:solidFill>
                  <a:srgbClr val="101010"/>
                </a:solidFill>
                <a:latin typeface="Roboto"/>
                <a:ea typeface="Roboto"/>
                <a:cs typeface="Roboto"/>
                <a:sym typeface="Roboto"/>
              </a:rPr>
              <a:t>Tidal force on a floating object has two elements: 1) Horizontal force</a:t>
            </a:r>
            <a:r>
              <a:rPr lang="en" sz="1550" b="1" dirty="0">
                <a:solidFill>
                  <a:srgbClr val="101010"/>
                </a:solidFill>
                <a:latin typeface="Roboto"/>
                <a:ea typeface="Roboto"/>
                <a:cs typeface="Roboto"/>
                <a:sym typeface="Roboto"/>
              </a:rPr>
              <a:t> (H</a:t>
            </a:r>
            <a:r>
              <a:rPr lang="en" sz="1250" b="1" dirty="0">
                <a:solidFill>
                  <a:srgbClr val="101010"/>
                </a:solidFill>
                <a:latin typeface="Roboto"/>
                <a:ea typeface="Roboto"/>
                <a:cs typeface="Roboto"/>
                <a:sym typeface="Roboto"/>
              </a:rPr>
              <a:t>F</a:t>
            </a:r>
            <a:r>
              <a:rPr lang="en" sz="1550" b="1" dirty="0">
                <a:solidFill>
                  <a:srgbClr val="101010"/>
                </a:solidFill>
                <a:latin typeface="Roboto"/>
                <a:ea typeface="Roboto"/>
                <a:cs typeface="Roboto"/>
                <a:sym typeface="Roboto"/>
              </a:rPr>
              <a:t>)</a:t>
            </a:r>
            <a:r>
              <a:rPr lang="en" sz="1550" dirty="0">
                <a:solidFill>
                  <a:srgbClr val="101010"/>
                </a:solidFill>
                <a:latin typeface="Roboto"/>
                <a:ea typeface="Roboto"/>
                <a:cs typeface="Roboto"/>
                <a:sym typeface="Roboto"/>
              </a:rPr>
              <a:t>: Is a one-directional force creates by tidal flow/current. 2) Vertical force </a:t>
            </a:r>
            <a:r>
              <a:rPr lang="en" sz="1550" b="1" dirty="0">
                <a:solidFill>
                  <a:srgbClr val="101010"/>
                </a:solidFill>
                <a:latin typeface="Roboto"/>
                <a:ea typeface="Roboto"/>
                <a:cs typeface="Roboto"/>
                <a:sym typeface="Roboto"/>
              </a:rPr>
              <a:t>(V</a:t>
            </a:r>
            <a:r>
              <a:rPr lang="en" sz="1250" b="1" dirty="0">
                <a:solidFill>
                  <a:srgbClr val="101010"/>
                </a:solidFill>
                <a:latin typeface="Roboto"/>
                <a:ea typeface="Roboto"/>
                <a:cs typeface="Roboto"/>
                <a:sym typeface="Roboto"/>
              </a:rPr>
              <a:t>F</a:t>
            </a:r>
            <a:r>
              <a:rPr lang="en" sz="1550" b="1" dirty="0">
                <a:solidFill>
                  <a:srgbClr val="101010"/>
                </a:solidFill>
                <a:latin typeface="Roboto"/>
                <a:ea typeface="Roboto"/>
                <a:cs typeface="Roboto"/>
                <a:sym typeface="Roboto"/>
              </a:rPr>
              <a:t>)</a:t>
            </a:r>
            <a:r>
              <a:rPr lang="en" sz="1550" dirty="0">
                <a:solidFill>
                  <a:srgbClr val="101010"/>
                </a:solidFill>
                <a:latin typeface="Roboto"/>
                <a:ea typeface="Roboto"/>
                <a:cs typeface="Roboto"/>
                <a:sym typeface="Roboto"/>
              </a:rPr>
              <a:t>: Is a bidirectional force creating by tidal wave (with gravity).</a:t>
            </a:r>
            <a:endParaRPr sz="1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p:nvPr/>
        </p:nvSpPr>
        <p:spPr>
          <a:xfrm>
            <a:off x="516475" y="336100"/>
            <a:ext cx="3203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highlight>
                  <a:schemeClr val="dk1"/>
                </a:highlight>
                <a:latin typeface="Oswald"/>
                <a:ea typeface="Oswald"/>
                <a:cs typeface="Oswald"/>
                <a:sym typeface="Oswald"/>
              </a:rPr>
              <a:t>REFERENCES :-</a:t>
            </a:r>
            <a:endParaRPr sz="3000">
              <a:highlight>
                <a:schemeClr val="dk1"/>
              </a:highlight>
              <a:latin typeface="Oswald"/>
              <a:ea typeface="Oswald"/>
              <a:cs typeface="Oswald"/>
              <a:sym typeface="Oswald"/>
            </a:endParaRPr>
          </a:p>
        </p:txBody>
      </p:sp>
      <p:sp>
        <p:nvSpPr>
          <p:cNvPr id="183" name="Google Shape;183;p28"/>
          <p:cNvSpPr txBox="1"/>
          <p:nvPr/>
        </p:nvSpPr>
        <p:spPr>
          <a:xfrm>
            <a:off x="516475" y="1072650"/>
            <a:ext cx="5849100" cy="25551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Playfair Display"/>
              <a:buChar char="●"/>
            </a:pPr>
            <a:r>
              <a:rPr lang="en" u="sng">
                <a:solidFill>
                  <a:schemeClr val="accent5"/>
                </a:solid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https://mathinsight.org/vector_field_overview</a:t>
            </a:r>
            <a:endParaRPr>
              <a:solidFill>
                <a:schemeClr val="dk2"/>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u="sng">
                <a:solidFill>
                  <a:schemeClr val="accent5"/>
                </a:solidFill>
                <a:latin typeface="Playfair Display"/>
                <a:ea typeface="Playfair Display"/>
                <a:cs typeface="Playfair Display"/>
                <a:sym typeface="Playfair Display"/>
                <a:hlinkClick r:id="rId4">
                  <a:extLst>
                    <a:ext uri="{A12FA001-AC4F-418D-AE19-62706E023703}">
                      <ahyp:hlinkClr xmlns:ahyp="http://schemas.microsoft.com/office/drawing/2018/hyperlinkcolor" val="tx"/>
                    </a:ext>
                  </a:extLst>
                </a:hlinkClick>
              </a:rPr>
              <a:t>https://courses.fortlewis.edu/courses/17334/pages/kinetics?module_item_id=491744</a:t>
            </a: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u="sng">
                <a:solidFill>
                  <a:schemeClr val="hlink"/>
                </a:solidFill>
                <a:latin typeface="Playfair Display"/>
                <a:ea typeface="Playfair Display"/>
                <a:cs typeface="Playfair Display"/>
                <a:sym typeface="Playfair Display"/>
                <a:hlinkClick r:id="rId5"/>
              </a:rPr>
              <a:t>https://passyworldofmathematics.com/tsunami-mathematics/</a:t>
            </a: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u="sng">
                <a:solidFill>
                  <a:schemeClr val="hlink"/>
                </a:solidFill>
                <a:latin typeface="Playfair Display"/>
                <a:ea typeface="Playfair Display"/>
                <a:cs typeface="Playfair Display"/>
                <a:sym typeface="Playfair Display"/>
                <a:hlinkClick r:id="rId6"/>
              </a:rPr>
              <a:t>https://phys420.phas.ubc.ca/p420_05/anthony/The%20Physics%20of%20Tsunamis.htm</a:t>
            </a: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u="sng">
                <a:solidFill>
                  <a:schemeClr val="hlink"/>
                </a:solidFill>
                <a:latin typeface="Playfair Display"/>
                <a:ea typeface="Playfair Display"/>
                <a:cs typeface="Playfair Display"/>
                <a:sym typeface="Playfair Display"/>
                <a:hlinkClick r:id="rId7"/>
              </a:rPr>
              <a:t>https://www.scitechnol.com/peer-review/tidal-wave-energy-large-scale-conversion-technology-hr26.php?article_id=9649</a:t>
            </a: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u="sng">
                <a:solidFill>
                  <a:schemeClr val="hlink"/>
                </a:solidFill>
                <a:latin typeface="Playfair Display"/>
                <a:ea typeface="Playfair Display"/>
                <a:cs typeface="Playfair Display"/>
                <a:sym typeface="Playfair Display"/>
                <a:hlinkClick r:id="rId8"/>
              </a:rPr>
              <a:t>https://petrowiki.spe.org/Vector_analysis_of_fluid_flow</a:t>
            </a: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endParaRPr>
              <a:solidFill>
                <a:schemeClr val="dk2"/>
              </a:solidFill>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9"/>
          <p:cNvPicPr preferRelativeResize="0"/>
          <p:nvPr/>
        </p:nvPicPr>
        <p:blipFill>
          <a:blip r:embed="rId3">
            <a:alphaModFix/>
          </a:blip>
          <a:stretch>
            <a:fillRect/>
          </a:stretch>
        </p:blipFill>
        <p:spPr>
          <a:xfrm>
            <a:off x="0" y="0"/>
            <a:ext cx="914401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6" name="Google Shape;66;p14"/>
          <p:cNvSpPr txBox="1">
            <a:spLocks noGrp="1"/>
          </p:cNvSpPr>
          <p:nvPr>
            <p:ph type="body" idx="1"/>
          </p:nvPr>
        </p:nvSpPr>
        <p:spPr>
          <a:xfrm>
            <a:off x="311700" y="12209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Trebuchet MS"/>
                <a:ea typeface="Trebuchet MS"/>
                <a:cs typeface="Trebuchet MS"/>
                <a:sym typeface="Trebuchet MS"/>
              </a:rPr>
              <a:t>A natural disaster is an adverse event resulting from natural processes of the Earth that leads to the destruction of human, animal, aquatic lives, and property.</a:t>
            </a:r>
            <a:r>
              <a:rPr lang="en"/>
              <a:t> </a:t>
            </a:r>
            <a:endParaRPr/>
          </a:p>
        </p:txBody>
      </p:sp>
      <p:pic>
        <p:nvPicPr>
          <p:cNvPr id="67" name="Google Shape;67;p14"/>
          <p:cNvPicPr preferRelativeResize="0"/>
          <p:nvPr/>
        </p:nvPicPr>
        <p:blipFill>
          <a:blip r:embed="rId3">
            <a:alphaModFix/>
          </a:blip>
          <a:stretch>
            <a:fillRect/>
          </a:stretch>
        </p:blipFill>
        <p:spPr>
          <a:xfrm>
            <a:off x="133825" y="2396938"/>
            <a:ext cx="2743200" cy="1666875"/>
          </a:xfrm>
          <a:prstGeom prst="rect">
            <a:avLst/>
          </a:prstGeom>
          <a:noFill/>
          <a:ln>
            <a:noFill/>
          </a:ln>
        </p:spPr>
      </p:pic>
      <p:pic>
        <p:nvPicPr>
          <p:cNvPr id="68" name="Google Shape;68;p14"/>
          <p:cNvPicPr preferRelativeResize="0"/>
          <p:nvPr/>
        </p:nvPicPr>
        <p:blipFill>
          <a:blip r:embed="rId4">
            <a:alphaModFix/>
          </a:blip>
          <a:stretch>
            <a:fillRect/>
          </a:stretch>
        </p:blipFill>
        <p:spPr>
          <a:xfrm>
            <a:off x="3262313" y="2396949"/>
            <a:ext cx="2619375" cy="1666875"/>
          </a:xfrm>
          <a:prstGeom prst="rect">
            <a:avLst/>
          </a:prstGeom>
          <a:noFill/>
          <a:ln>
            <a:noFill/>
          </a:ln>
        </p:spPr>
      </p:pic>
      <p:pic>
        <p:nvPicPr>
          <p:cNvPr id="69" name="Google Shape;69;p14"/>
          <p:cNvPicPr preferRelativeResize="0"/>
          <p:nvPr/>
        </p:nvPicPr>
        <p:blipFill>
          <a:blip r:embed="rId5">
            <a:alphaModFix/>
          </a:blip>
          <a:stretch>
            <a:fillRect/>
          </a:stretch>
        </p:blipFill>
        <p:spPr>
          <a:xfrm>
            <a:off x="6181724" y="2458875"/>
            <a:ext cx="2650575" cy="15430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Introduction-Tsunami</a:t>
            </a:r>
            <a:endParaRPr/>
          </a:p>
        </p:txBody>
      </p:sp>
      <p:sp>
        <p:nvSpPr>
          <p:cNvPr id="75" name="Google Shape;75;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Trebuchet MS"/>
                <a:ea typeface="Trebuchet MS"/>
                <a:cs typeface="Trebuchet MS"/>
                <a:sym typeface="Trebuchet MS"/>
              </a:rPr>
              <a:t>Tsunamis are giant sea waves generated by sudden and large disturbances of seafloor. The word “tsunami” has a Japanese origin, which means harbour (tsu) wave (nami).</a:t>
            </a:r>
            <a:endParaRPr>
              <a:latin typeface="Trebuchet MS"/>
              <a:ea typeface="Trebuchet MS"/>
              <a:cs typeface="Trebuchet MS"/>
              <a:sym typeface="Trebuchet MS"/>
            </a:endParaRPr>
          </a:p>
        </p:txBody>
      </p:sp>
      <p:pic>
        <p:nvPicPr>
          <p:cNvPr id="76" name="Google Shape;76;p15"/>
          <p:cNvPicPr preferRelativeResize="0"/>
          <p:nvPr/>
        </p:nvPicPr>
        <p:blipFill>
          <a:blip r:embed="rId3">
            <a:alphaModFix/>
          </a:blip>
          <a:stretch>
            <a:fillRect/>
          </a:stretch>
        </p:blipFill>
        <p:spPr>
          <a:xfrm>
            <a:off x="311700" y="2346400"/>
            <a:ext cx="2628900" cy="1819275"/>
          </a:xfrm>
          <a:prstGeom prst="rect">
            <a:avLst/>
          </a:prstGeom>
          <a:noFill/>
          <a:ln>
            <a:noFill/>
          </a:ln>
        </p:spPr>
      </p:pic>
      <p:pic>
        <p:nvPicPr>
          <p:cNvPr id="77" name="Google Shape;77;p15"/>
          <p:cNvPicPr preferRelativeResize="0"/>
          <p:nvPr/>
        </p:nvPicPr>
        <p:blipFill>
          <a:blip r:embed="rId4">
            <a:alphaModFix/>
          </a:blip>
          <a:stretch>
            <a:fillRect/>
          </a:stretch>
        </p:blipFill>
        <p:spPr>
          <a:xfrm>
            <a:off x="3200400" y="2327351"/>
            <a:ext cx="2514600" cy="1857375"/>
          </a:xfrm>
          <a:prstGeom prst="rect">
            <a:avLst/>
          </a:prstGeom>
          <a:noFill/>
          <a:ln>
            <a:noFill/>
          </a:ln>
        </p:spPr>
      </p:pic>
      <p:pic>
        <p:nvPicPr>
          <p:cNvPr id="78" name="Google Shape;78;p15"/>
          <p:cNvPicPr preferRelativeResize="0"/>
          <p:nvPr/>
        </p:nvPicPr>
        <p:blipFill>
          <a:blip r:embed="rId5">
            <a:alphaModFix/>
          </a:blip>
          <a:stretch>
            <a:fillRect/>
          </a:stretch>
        </p:blipFill>
        <p:spPr>
          <a:xfrm>
            <a:off x="5974800" y="2327350"/>
            <a:ext cx="2857500" cy="18573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High Tides</a:t>
            </a:r>
            <a:endParaRPr/>
          </a:p>
          <a:p>
            <a:pPr marL="0" lvl="0" indent="0" algn="l" rtl="0">
              <a:spcBef>
                <a:spcPts val="0"/>
              </a:spcBef>
              <a:spcAft>
                <a:spcPts val="0"/>
              </a:spcAft>
              <a:buNone/>
            </a:pPr>
            <a:endParaRPr/>
          </a:p>
        </p:txBody>
      </p:sp>
      <p:sp>
        <p:nvSpPr>
          <p:cNvPr id="84" name="Google Shape;84;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dirty="0">
                <a:solidFill>
                  <a:schemeClr val="bg2"/>
                </a:solidFill>
                <a:highlight>
                  <a:srgbClr val="FFFFFF"/>
                </a:highlight>
                <a:latin typeface="Trebuchet MS"/>
                <a:ea typeface="Trebuchet MS"/>
                <a:cs typeface="Trebuchet MS"/>
                <a:sym typeface="Trebuchet MS"/>
              </a:rPr>
              <a:t>Tides</a:t>
            </a:r>
            <a:r>
              <a:rPr lang="en" dirty="0">
                <a:solidFill>
                  <a:schemeClr val="bg2"/>
                </a:solidFill>
                <a:highlight>
                  <a:srgbClr val="FFFFFF"/>
                </a:highlight>
                <a:latin typeface="Trebuchet MS"/>
                <a:ea typeface="Trebuchet MS"/>
                <a:cs typeface="Trebuchet MS"/>
                <a:sym typeface="Trebuchet MS"/>
              </a:rPr>
              <a:t> are the rise and fall of </a:t>
            </a:r>
            <a:r>
              <a:rPr lang="en" dirty="0">
                <a:solidFill>
                  <a:schemeClr val="bg2"/>
                </a:solidFill>
                <a:highlight>
                  <a:srgbClr val="FFFFFF"/>
                </a:highlight>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sea levels</a:t>
            </a:r>
            <a:r>
              <a:rPr lang="en" dirty="0">
                <a:solidFill>
                  <a:schemeClr val="bg2"/>
                </a:solidFill>
                <a:highlight>
                  <a:srgbClr val="FFFFFF"/>
                </a:highlight>
                <a:latin typeface="Trebuchet MS"/>
                <a:ea typeface="Trebuchet MS"/>
                <a:cs typeface="Trebuchet MS"/>
                <a:sym typeface="Trebuchet MS"/>
              </a:rPr>
              <a:t> caused by the combined effects of the </a:t>
            </a:r>
            <a:r>
              <a:rPr lang="en" dirty="0">
                <a:solidFill>
                  <a:schemeClr val="bg2"/>
                </a:solidFill>
                <a:highlight>
                  <a:srgbClr val="FFFFFF"/>
                </a:highlight>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gravitational</a:t>
            </a:r>
            <a:r>
              <a:rPr lang="en" dirty="0">
                <a:solidFill>
                  <a:schemeClr val="bg2"/>
                </a:solidFill>
                <a:highlight>
                  <a:srgbClr val="FFFFFF"/>
                </a:highlight>
                <a:latin typeface="Trebuchet MS"/>
                <a:ea typeface="Trebuchet MS"/>
                <a:cs typeface="Trebuchet MS"/>
                <a:sym typeface="Trebuchet MS"/>
              </a:rPr>
              <a:t> forces exerted by the </a:t>
            </a:r>
            <a:r>
              <a:rPr lang="en" dirty="0">
                <a:solidFill>
                  <a:schemeClr val="bg2"/>
                </a:solidFill>
                <a:highlight>
                  <a:srgbClr val="FFFFFF"/>
                </a:highlight>
                <a:uFill>
                  <a:noFill/>
                </a:u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Moon</a:t>
            </a:r>
            <a:r>
              <a:rPr lang="en" dirty="0">
                <a:solidFill>
                  <a:schemeClr val="bg2"/>
                </a:solidFill>
                <a:highlight>
                  <a:srgbClr val="FFFFFF"/>
                </a:highlight>
                <a:latin typeface="Trebuchet MS"/>
                <a:ea typeface="Trebuchet MS"/>
                <a:cs typeface="Trebuchet MS"/>
                <a:sym typeface="Trebuchet MS"/>
              </a:rPr>
              <a:t> and the </a:t>
            </a:r>
            <a:r>
              <a:rPr lang="en" dirty="0">
                <a:solidFill>
                  <a:schemeClr val="bg2"/>
                </a:solidFill>
                <a:highlight>
                  <a:srgbClr val="FFFFFF"/>
                </a:highlight>
                <a:uFill>
                  <a:noFill/>
                </a:u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Sun</a:t>
            </a:r>
            <a:r>
              <a:rPr lang="en" dirty="0">
                <a:solidFill>
                  <a:schemeClr val="bg2"/>
                </a:solidFill>
                <a:highlight>
                  <a:srgbClr val="FFFFFF"/>
                </a:highlight>
                <a:latin typeface="Trebuchet MS"/>
                <a:ea typeface="Trebuchet MS"/>
                <a:cs typeface="Trebuchet MS"/>
                <a:sym typeface="Trebuchet MS"/>
              </a:rPr>
              <a:t>, and the </a:t>
            </a:r>
            <a:r>
              <a:rPr lang="en" dirty="0">
                <a:solidFill>
                  <a:schemeClr val="bg2"/>
                </a:solidFill>
                <a:highlight>
                  <a:srgbClr val="FFFFFF"/>
                </a:highlight>
                <a:uFill>
                  <a:noFill/>
                </a:u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rotation</a:t>
            </a:r>
            <a:r>
              <a:rPr lang="en" dirty="0">
                <a:solidFill>
                  <a:schemeClr val="bg2"/>
                </a:solidFill>
                <a:highlight>
                  <a:srgbClr val="FFFFFF"/>
                </a:highlight>
                <a:latin typeface="Trebuchet MS"/>
                <a:ea typeface="Trebuchet MS"/>
                <a:cs typeface="Trebuchet MS"/>
                <a:sym typeface="Trebuchet MS"/>
              </a:rPr>
              <a:t> of the </a:t>
            </a:r>
            <a:r>
              <a:rPr lang="en" dirty="0">
                <a:solidFill>
                  <a:schemeClr val="bg2"/>
                </a:solidFill>
                <a:highlight>
                  <a:srgbClr val="FFFFFF"/>
                </a:highlight>
                <a:uFill>
                  <a:noFill/>
                </a:u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Earth</a:t>
            </a:r>
            <a:r>
              <a:rPr lang="en" dirty="0">
                <a:solidFill>
                  <a:schemeClr val="bg2"/>
                </a:solidFill>
                <a:highlight>
                  <a:srgbClr val="FFFFFF"/>
                </a:highlight>
                <a:latin typeface="Trebuchet MS"/>
                <a:ea typeface="Trebuchet MS"/>
                <a:cs typeface="Trebuchet MS"/>
                <a:sym typeface="Trebuchet MS"/>
              </a:rPr>
              <a:t>.</a:t>
            </a:r>
            <a:endParaRPr dirty="0">
              <a:solidFill>
                <a:schemeClr val="bg2"/>
              </a:solidFill>
              <a:latin typeface="Trebuchet MS"/>
              <a:ea typeface="Trebuchet MS"/>
              <a:cs typeface="Trebuchet MS"/>
              <a:sym typeface="Trebuchet MS"/>
            </a:endParaRPr>
          </a:p>
        </p:txBody>
      </p:sp>
      <p:pic>
        <p:nvPicPr>
          <p:cNvPr id="85" name="Google Shape;85;p16"/>
          <p:cNvPicPr preferRelativeResize="0"/>
          <p:nvPr/>
        </p:nvPicPr>
        <p:blipFill>
          <a:blip r:embed="rId9">
            <a:alphaModFix/>
          </a:blip>
          <a:stretch>
            <a:fillRect/>
          </a:stretch>
        </p:blipFill>
        <p:spPr>
          <a:xfrm>
            <a:off x="311700" y="2711275"/>
            <a:ext cx="2428014" cy="2138350"/>
          </a:xfrm>
          <a:prstGeom prst="rect">
            <a:avLst/>
          </a:prstGeom>
          <a:noFill/>
          <a:ln>
            <a:noFill/>
          </a:ln>
        </p:spPr>
      </p:pic>
      <p:pic>
        <p:nvPicPr>
          <p:cNvPr id="86" name="Google Shape;86;p16"/>
          <p:cNvPicPr preferRelativeResize="0"/>
          <p:nvPr/>
        </p:nvPicPr>
        <p:blipFill rotWithShape="1">
          <a:blip r:embed="rId10">
            <a:alphaModFix/>
          </a:blip>
          <a:srcRect/>
          <a:stretch/>
        </p:blipFill>
        <p:spPr>
          <a:xfrm>
            <a:off x="2908500" y="2711275"/>
            <a:ext cx="2850025" cy="2138350"/>
          </a:xfrm>
          <a:prstGeom prst="rect">
            <a:avLst/>
          </a:prstGeom>
          <a:noFill/>
          <a:ln>
            <a:noFill/>
          </a:ln>
        </p:spPr>
      </p:pic>
      <p:pic>
        <p:nvPicPr>
          <p:cNvPr id="87" name="Google Shape;87;p16"/>
          <p:cNvPicPr preferRelativeResize="0"/>
          <p:nvPr/>
        </p:nvPicPr>
        <p:blipFill rotWithShape="1">
          <a:blip r:embed="rId11">
            <a:alphaModFix/>
          </a:blip>
          <a:srcRect/>
          <a:stretch/>
        </p:blipFill>
        <p:spPr>
          <a:xfrm>
            <a:off x="6011200" y="2711275"/>
            <a:ext cx="2676300" cy="2138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 TO VECTOR ALGEBRA</a:t>
            </a:r>
            <a:endParaRPr/>
          </a:p>
          <a:p>
            <a:pPr marL="0" lvl="0" indent="0" algn="l" rtl="0">
              <a:spcBef>
                <a:spcPts val="0"/>
              </a:spcBef>
              <a:spcAft>
                <a:spcPts val="0"/>
              </a:spcAft>
              <a:buNone/>
            </a:pPr>
            <a:endParaRPr/>
          </a:p>
        </p:txBody>
      </p:sp>
      <p:sp>
        <p:nvSpPr>
          <p:cNvPr id="93" name="Google Shape;93;p17"/>
          <p:cNvSpPr txBox="1">
            <a:spLocks noGrp="1"/>
          </p:cNvSpPr>
          <p:nvPr>
            <p:ph type="body" idx="1"/>
          </p:nvPr>
        </p:nvSpPr>
        <p:spPr>
          <a:xfrm>
            <a:off x="311700" y="1140975"/>
            <a:ext cx="5287200" cy="975300"/>
          </a:xfrm>
          <a:prstGeom prst="rect">
            <a:avLst/>
          </a:prstGeom>
        </p:spPr>
        <p:txBody>
          <a:bodyPr spcFirstLastPara="1" wrap="square" lIns="91425" tIns="91425" rIns="91425" bIns="91425" anchor="t" anchorCtr="0">
            <a:noAutofit/>
          </a:bodyPr>
          <a:lstStyle/>
          <a:p>
            <a:pPr marL="0" lvl="0" indent="0" algn="just" rtl="0">
              <a:lnSpc>
                <a:spcPct val="112352"/>
              </a:lnSpc>
              <a:spcBef>
                <a:spcPts val="0"/>
              </a:spcBef>
              <a:spcAft>
                <a:spcPts val="0"/>
              </a:spcAft>
              <a:buClr>
                <a:schemeClr val="dk2"/>
              </a:buClr>
              <a:buSzPts val="1100"/>
              <a:buFont typeface="Arial"/>
              <a:buNone/>
            </a:pPr>
            <a:r>
              <a:rPr lang="en">
                <a:solidFill>
                  <a:srgbClr val="475262"/>
                </a:solidFill>
                <a:highlight>
                  <a:srgbClr val="FFFFFF"/>
                </a:highlight>
                <a:latin typeface="Arial"/>
                <a:ea typeface="Arial"/>
                <a:cs typeface="Arial"/>
                <a:sym typeface="Arial"/>
              </a:rPr>
              <a:t>A vector is a mathematical quantity having both magnitude and direction.</a:t>
            </a:r>
            <a:endParaRPr>
              <a:solidFill>
                <a:srgbClr val="475262"/>
              </a:solidFill>
              <a:highlight>
                <a:srgbClr val="FFFFFF"/>
              </a:highlight>
              <a:latin typeface="Arial"/>
              <a:ea typeface="Arial"/>
              <a:cs typeface="Arial"/>
              <a:sym typeface="Arial"/>
            </a:endParaRPr>
          </a:p>
          <a:p>
            <a:pPr marL="0" lvl="0" indent="0" algn="just" rtl="0">
              <a:lnSpc>
                <a:spcPct val="112352"/>
              </a:lnSpc>
              <a:spcBef>
                <a:spcPts val="0"/>
              </a:spcBef>
              <a:spcAft>
                <a:spcPts val="0"/>
              </a:spcAft>
              <a:buClr>
                <a:schemeClr val="dk2"/>
              </a:buClr>
              <a:buSzPts val="1100"/>
              <a:buFont typeface="Arial"/>
              <a:buNone/>
            </a:pPr>
            <a:r>
              <a:rPr lang="en">
                <a:solidFill>
                  <a:srgbClr val="475262"/>
                </a:solidFill>
                <a:highlight>
                  <a:srgbClr val="FFFFFF"/>
                </a:highlight>
                <a:latin typeface="Arial"/>
                <a:ea typeface="Arial"/>
                <a:cs typeface="Arial"/>
                <a:sym typeface="Arial"/>
              </a:rPr>
              <a:t>For example -Velocity.</a:t>
            </a:r>
            <a:endParaRPr>
              <a:solidFill>
                <a:srgbClr val="475262"/>
              </a:solidFill>
              <a:highlight>
                <a:srgbClr val="FFFFFF"/>
              </a:highlight>
              <a:latin typeface="Arial"/>
              <a:ea typeface="Arial"/>
              <a:cs typeface="Arial"/>
              <a:sym typeface="Arial"/>
            </a:endParaRPr>
          </a:p>
          <a:p>
            <a:pPr marL="0" lvl="0" indent="0" algn="just" rtl="0">
              <a:lnSpc>
                <a:spcPct val="95000"/>
              </a:lnSpc>
              <a:spcBef>
                <a:spcPts val="0"/>
              </a:spcBef>
              <a:spcAft>
                <a:spcPts val="1200"/>
              </a:spcAft>
              <a:buNone/>
            </a:pPr>
            <a:endParaRPr/>
          </a:p>
        </p:txBody>
      </p:sp>
      <p:pic>
        <p:nvPicPr>
          <p:cNvPr id="94" name="Google Shape;94;p17"/>
          <p:cNvPicPr preferRelativeResize="0"/>
          <p:nvPr/>
        </p:nvPicPr>
        <p:blipFill rotWithShape="1">
          <a:blip r:embed="rId3">
            <a:alphaModFix/>
          </a:blip>
          <a:srcRect l="1133" t="16167" r="1124" b="-2026"/>
          <a:stretch/>
        </p:blipFill>
        <p:spPr>
          <a:xfrm>
            <a:off x="6324650" y="4400"/>
            <a:ext cx="2806800" cy="1453975"/>
          </a:xfrm>
          <a:prstGeom prst="rect">
            <a:avLst/>
          </a:prstGeom>
          <a:noFill/>
          <a:ln>
            <a:noFill/>
          </a:ln>
        </p:spPr>
      </p:pic>
      <p:pic>
        <p:nvPicPr>
          <p:cNvPr id="95" name="Google Shape;95;p17"/>
          <p:cNvPicPr preferRelativeResize="0"/>
          <p:nvPr/>
        </p:nvPicPr>
        <p:blipFill>
          <a:blip r:embed="rId4">
            <a:alphaModFix/>
          </a:blip>
          <a:stretch>
            <a:fillRect/>
          </a:stretch>
        </p:blipFill>
        <p:spPr>
          <a:xfrm>
            <a:off x="5927012" y="2742900"/>
            <a:ext cx="2520750" cy="2278300"/>
          </a:xfrm>
          <a:prstGeom prst="rect">
            <a:avLst/>
          </a:prstGeom>
          <a:noFill/>
          <a:ln>
            <a:noFill/>
          </a:ln>
        </p:spPr>
      </p:pic>
      <p:sp>
        <p:nvSpPr>
          <p:cNvPr id="96" name="Google Shape;96;p17"/>
          <p:cNvSpPr txBox="1"/>
          <p:nvPr/>
        </p:nvSpPr>
        <p:spPr>
          <a:xfrm>
            <a:off x="5840388" y="2376750"/>
            <a:ext cx="269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0B5394"/>
                </a:solidFill>
                <a:latin typeface="Nunito ExtraBold"/>
                <a:ea typeface="Nunito ExtraBold"/>
                <a:cs typeface="Nunito ExtraBold"/>
                <a:sym typeface="Nunito ExtraBold"/>
              </a:rPr>
              <a:t>VECTORS IN 3D SPACE</a:t>
            </a:r>
            <a:endParaRPr sz="1600">
              <a:solidFill>
                <a:srgbClr val="0B5394"/>
              </a:solidFill>
              <a:latin typeface="Nunito ExtraBold"/>
              <a:ea typeface="Nunito ExtraBold"/>
              <a:cs typeface="Nunito ExtraBold"/>
              <a:sym typeface="Nunito ExtraBold"/>
            </a:endParaRPr>
          </a:p>
        </p:txBody>
      </p:sp>
      <p:pic>
        <p:nvPicPr>
          <p:cNvPr id="97" name="Google Shape;97;p17"/>
          <p:cNvPicPr preferRelativeResize="0"/>
          <p:nvPr/>
        </p:nvPicPr>
        <p:blipFill>
          <a:blip r:embed="rId5">
            <a:alphaModFix/>
          </a:blip>
          <a:stretch>
            <a:fillRect/>
          </a:stretch>
        </p:blipFill>
        <p:spPr>
          <a:xfrm>
            <a:off x="526700" y="2871900"/>
            <a:ext cx="4231125" cy="2020275"/>
          </a:xfrm>
          <a:prstGeom prst="rect">
            <a:avLst/>
          </a:prstGeom>
          <a:noFill/>
          <a:ln>
            <a:noFill/>
          </a:ln>
        </p:spPr>
      </p:pic>
      <p:sp>
        <p:nvSpPr>
          <p:cNvPr id="98" name="Google Shape;98;p17"/>
          <p:cNvSpPr txBox="1"/>
          <p:nvPr/>
        </p:nvSpPr>
        <p:spPr>
          <a:xfrm>
            <a:off x="311700" y="2338150"/>
            <a:ext cx="3932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veat Medium"/>
                <a:ea typeface="Caveat Medium"/>
                <a:cs typeface="Caveat Medium"/>
                <a:sym typeface="Caveat Medium"/>
              </a:rPr>
              <a:t>VECTOR ADDITION AND SUBTRACTION : - </a:t>
            </a:r>
            <a:endParaRPr sz="1800">
              <a:latin typeface="Caveat Medium"/>
              <a:ea typeface="Caveat Medium"/>
              <a:cs typeface="Caveat Medium"/>
              <a:sym typeface="Caveat Medium"/>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221675"/>
            <a:ext cx="3006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VECTOR RESOLUTION </a:t>
            </a:r>
            <a:endParaRPr/>
          </a:p>
        </p:txBody>
      </p:sp>
      <p:pic>
        <p:nvPicPr>
          <p:cNvPr id="104" name="Google Shape;104;p18"/>
          <p:cNvPicPr preferRelativeResize="0"/>
          <p:nvPr/>
        </p:nvPicPr>
        <p:blipFill>
          <a:blip r:embed="rId3">
            <a:alphaModFix/>
          </a:blip>
          <a:stretch>
            <a:fillRect/>
          </a:stretch>
        </p:blipFill>
        <p:spPr>
          <a:xfrm>
            <a:off x="311700" y="3071500"/>
            <a:ext cx="4702950" cy="1613825"/>
          </a:xfrm>
          <a:prstGeom prst="rect">
            <a:avLst/>
          </a:prstGeom>
          <a:noFill/>
          <a:ln>
            <a:noFill/>
          </a:ln>
        </p:spPr>
      </p:pic>
      <p:sp>
        <p:nvSpPr>
          <p:cNvPr id="105" name="Google Shape;105;p18"/>
          <p:cNvSpPr txBox="1"/>
          <p:nvPr/>
        </p:nvSpPr>
        <p:spPr>
          <a:xfrm>
            <a:off x="311700" y="1063800"/>
            <a:ext cx="5903400" cy="120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800"/>
              </a:spcBef>
              <a:spcAft>
                <a:spcPts val="0"/>
              </a:spcAft>
              <a:buNone/>
            </a:pPr>
            <a:r>
              <a:rPr lang="en" sz="2000" b="1">
                <a:solidFill>
                  <a:srgbClr val="202122"/>
                </a:solidFill>
                <a:latin typeface="Trebuchet MS"/>
                <a:ea typeface="Trebuchet MS"/>
                <a:cs typeface="Trebuchet MS"/>
                <a:sym typeface="Trebuchet MS"/>
              </a:rPr>
              <a:t>Vectors may be resolved into perpendicular components. The vector composition of each pair of components yields the original vector.</a:t>
            </a:r>
            <a:endParaRPr sz="2000" b="1">
              <a:solidFill>
                <a:srgbClr val="202122"/>
              </a:solidFill>
              <a:latin typeface="Trebuchet MS"/>
              <a:ea typeface="Trebuchet MS"/>
              <a:cs typeface="Trebuchet MS"/>
              <a:sym typeface="Trebuchet MS"/>
            </a:endParaRPr>
          </a:p>
        </p:txBody>
      </p:sp>
      <p:pic>
        <p:nvPicPr>
          <p:cNvPr id="106" name="Google Shape;106;p18"/>
          <p:cNvPicPr preferRelativeResize="0"/>
          <p:nvPr/>
        </p:nvPicPr>
        <p:blipFill>
          <a:blip r:embed="rId4">
            <a:alphaModFix/>
          </a:blip>
          <a:stretch>
            <a:fillRect/>
          </a:stretch>
        </p:blipFill>
        <p:spPr>
          <a:xfrm>
            <a:off x="5175175" y="3240007"/>
            <a:ext cx="3657125" cy="1481010"/>
          </a:xfrm>
          <a:prstGeom prst="rect">
            <a:avLst/>
          </a:prstGeom>
          <a:noFill/>
          <a:ln>
            <a:noFill/>
          </a:ln>
        </p:spPr>
      </p:pic>
      <p:sp>
        <p:nvSpPr>
          <p:cNvPr id="107" name="Google Shape;107;p18"/>
          <p:cNvSpPr txBox="1"/>
          <p:nvPr/>
        </p:nvSpPr>
        <p:spPr>
          <a:xfrm>
            <a:off x="5385838" y="2925550"/>
            <a:ext cx="3235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20124D"/>
                </a:solidFill>
                <a:latin typeface="Comic Sans MS"/>
                <a:ea typeface="Comic Sans MS"/>
                <a:cs typeface="Comic Sans MS"/>
                <a:sym typeface="Comic Sans MS"/>
              </a:rPr>
              <a:t>Trigonometric Vector Resolution</a:t>
            </a:r>
            <a:endParaRPr sz="200" b="1">
              <a:solidFill>
                <a:srgbClr val="20124D"/>
              </a:solidFill>
              <a:latin typeface="Comic Sans MS"/>
              <a:ea typeface="Comic Sans MS"/>
              <a:cs typeface="Comic Sans MS"/>
              <a:sym typeface="Comic Sans MS"/>
            </a:endParaRPr>
          </a:p>
        </p:txBody>
      </p:sp>
      <p:pic>
        <p:nvPicPr>
          <p:cNvPr id="108" name="Google Shape;108;p18"/>
          <p:cNvPicPr preferRelativeResize="0"/>
          <p:nvPr/>
        </p:nvPicPr>
        <p:blipFill>
          <a:blip r:embed="rId5">
            <a:alphaModFix/>
          </a:blip>
          <a:stretch>
            <a:fillRect/>
          </a:stretch>
        </p:blipFill>
        <p:spPr>
          <a:xfrm>
            <a:off x="6639275" y="1063800"/>
            <a:ext cx="2109324" cy="14405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300875"/>
            <a:ext cx="85206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a:t>Vector Algebra during Tsunamis</a:t>
            </a:r>
            <a:endParaRPr sz="3100"/>
          </a:p>
        </p:txBody>
      </p:sp>
      <p:sp>
        <p:nvSpPr>
          <p:cNvPr id="114" name="Google Shape;114;p19"/>
          <p:cNvSpPr txBox="1">
            <a:spLocks noGrp="1"/>
          </p:cNvSpPr>
          <p:nvPr>
            <p:ph type="body" idx="1"/>
          </p:nvPr>
        </p:nvSpPr>
        <p:spPr>
          <a:xfrm>
            <a:off x="311700" y="1174850"/>
            <a:ext cx="8520600" cy="3710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950">
                <a:highlight>
                  <a:srgbClr val="FFFFFF"/>
                </a:highlight>
                <a:latin typeface="Arial"/>
                <a:ea typeface="Arial"/>
                <a:cs typeface="Arial"/>
                <a:sym typeface="Arial"/>
              </a:rPr>
              <a:t> TSUNAMI FLOW VELOCITY</a:t>
            </a:r>
            <a:endParaRPr sz="1950">
              <a:highlight>
                <a:srgbClr val="FFFFFF"/>
              </a:highlight>
              <a:latin typeface="Arial"/>
              <a:ea typeface="Arial"/>
              <a:cs typeface="Arial"/>
              <a:sym typeface="Arial"/>
            </a:endParaRPr>
          </a:p>
          <a:p>
            <a:pPr marL="0" lvl="0" indent="0" algn="ctr" rtl="0">
              <a:spcBef>
                <a:spcPts val="1200"/>
              </a:spcBef>
              <a:spcAft>
                <a:spcPts val="1200"/>
              </a:spcAft>
              <a:buNone/>
            </a:pPr>
            <a:endParaRPr sz="1950">
              <a:highlight>
                <a:srgbClr val="FFFFFF"/>
              </a:highlight>
              <a:latin typeface="Arial"/>
              <a:ea typeface="Arial"/>
              <a:cs typeface="Arial"/>
              <a:sym typeface="Arial"/>
            </a:endParaRPr>
          </a:p>
        </p:txBody>
      </p:sp>
      <p:pic>
        <p:nvPicPr>
          <p:cNvPr id="115" name="Google Shape;115;p19"/>
          <p:cNvPicPr preferRelativeResize="0"/>
          <p:nvPr/>
        </p:nvPicPr>
        <p:blipFill>
          <a:blip r:embed="rId3">
            <a:alphaModFix/>
          </a:blip>
          <a:stretch>
            <a:fillRect/>
          </a:stretch>
        </p:blipFill>
        <p:spPr>
          <a:xfrm>
            <a:off x="1013963" y="1845050"/>
            <a:ext cx="3362325" cy="2857500"/>
          </a:xfrm>
          <a:prstGeom prst="rect">
            <a:avLst/>
          </a:prstGeom>
          <a:noFill/>
          <a:ln>
            <a:noFill/>
          </a:ln>
        </p:spPr>
      </p:pic>
      <p:pic>
        <p:nvPicPr>
          <p:cNvPr id="116" name="Google Shape;116;p19"/>
          <p:cNvPicPr preferRelativeResize="0"/>
          <p:nvPr/>
        </p:nvPicPr>
        <p:blipFill>
          <a:blip r:embed="rId4">
            <a:alphaModFix/>
          </a:blip>
          <a:stretch>
            <a:fillRect/>
          </a:stretch>
        </p:blipFill>
        <p:spPr>
          <a:xfrm>
            <a:off x="4672238" y="2782925"/>
            <a:ext cx="3686175" cy="752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p:nvPr/>
        </p:nvSpPr>
        <p:spPr>
          <a:xfrm>
            <a:off x="1197900" y="372500"/>
            <a:ext cx="6748200" cy="569400"/>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1700"/>
              </a:spcBef>
              <a:spcAft>
                <a:spcPts val="400"/>
              </a:spcAft>
              <a:buClr>
                <a:schemeClr val="dk2"/>
              </a:buClr>
              <a:buSzPts val="1100"/>
              <a:buFont typeface="Arial"/>
              <a:buNone/>
            </a:pPr>
            <a:r>
              <a:rPr lang="en" sz="2500" b="1">
                <a:solidFill>
                  <a:schemeClr val="dk2"/>
                </a:solidFill>
                <a:highlight>
                  <a:srgbClr val="FFFFFF"/>
                </a:highlight>
                <a:latin typeface="Georgia"/>
                <a:ea typeface="Georgia"/>
                <a:cs typeface="Georgia"/>
                <a:sym typeface="Georgia"/>
              </a:rPr>
              <a:t>Incompressible flow</a:t>
            </a:r>
            <a:endParaRPr sz="2500" b="1">
              <a:solidFill>
                <a:schemeClr val="dk2"/>
              </a:solidFill>
              <a:highlight>
                <a:srgbClr val="FFFFFF"/>
              </a:highlight>
              <a:latin typeface="Georgia"/>
              <a:ea typeface="Georgia"/>
              <a:cs typeface="Georgia"/>
              <a:sym typeface="Georgia"/>
            </a:endParaRPr>
          </a:p>
        </p:txBody>
      </p:sp>
      <p:sp>
        <p:nvSpPr>
          <p:cNvPr id="122" name="Google Shape;122;p20"/>
          <p:cNvSpPr txBox="1"/>
          <p:nvPr/>
        </p:nvSpPr>
        <p:spPr>
          <a:xfrm>
            <a:off x="495900" y="1332450"/>
            <a:ext cx="828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a:solidFill>
                  <a:srgbClr val="202122"/>
                </a:solidFill>
                <a:highlight>
                  <a:srgbClr val="FFFFFF"/>
                </a:highlight>
              </a:rPr>
              <a:t>Incompressible flow occurs when the density of a fluid is constant. In this case, the continuity equation for flow of a fluid with density (</a:t>
            </a:r>
            <a:r>
              <a:rPr lang="en" sz="1350" i="1">
                <a:solidFill>
                  <a:srgbClr val="202122"/>
                </a:solidFill>
                <a:highlight>
                  <a:srgbClr val="FFFFFF"/>
                </a:highlight>
              </a:rPr>
              <a:t>ρ</a:t>
            </a:r>
            <a:r>
              <a:rPr lang="en" sz="1350">
                <a:solidFill>
                  <a:srgbClr val="202122"/>
                </a:solidFill>
                <a:highlight>
                  <a:srgbClr val="FFFFFF"/>
                </a:highlight>
              </a:rPr>
              <a:t>) and velocity has concentration (</a:t>
            </a:r>
            <a:r>
              <a:rPr lang="en" sz="1350" i="1">
                <a:solidFill>
                  <a:srgbClr val="202122"/>
                </a:solidFill>
                <a:highlight>
                  <a:srgbClr val="FFFFFF"/>
                </a:highlight>
              </a:rPr>
              <a:t>C</a:t>
            </a:r>
            <a:r>
              <a:rPr lang="en" sz="1350">
                <a:solidFill>
                  <a:srgbClr val="202122"/>
                </a:solidFill>
                <a:highlight>
                  <a:srgbClr val="FFFFFF"/>
                </a:highlight>
              </a:rPr>
              <a:t>) and flux (J→) given by :</a:t>
            </a:r>
            <a:endParaRPr sz="1700">
              <a:latin typeface="Playfair Display"/>
              <a:ea typeface="Playfair Display"/>
              <a:cs typeface="Playfair Display"/>
              <a:sym typeface="Playfair Display"/>
            </a:endParaRPr>
          </a:p>
        </p:txBody>
      </p:sp>
      <p:pic>
        <p:nvPicPr>
          <p:cNvPr id="123" name="Google Shape;123;p20"/>
          <p:cNvPicPr preferRelativeResize="0"/>
          <p:nvPr/>
        </p:nvPicPr>
        <p:blipFill>
          <a:blip r:embed="rId3">
            <a:alphaModFix/>
          </a:blip>
          <a:stretch>
            <a:fillRect/>
          </a:stretch>
        </p:blipFill>
        <p:spPr>
          <a:xfrm>
            <a:off x="3794175" y="2047875"/>
            <a:ext cx="1581150" cy="523875"/>
          </a:xfrm>
          <a:prstGeom prst="rect">
            <a:avLst/>
          </a:prstGeom>
          <a:noFill/>
          <a:ln>
            <a:noFill/>
          </a:ln>
        </p:spPr>
      </p:pic>
      <p:sp>
        <p:nvSpPr>
          <p:cNvPr id="124" name="Google Shape;124;p20"/>
          <p:cNvSpPr txBox="1"/>
          <p:nvPr/>
        </p:nvSpPr>
        <p:spPr>
          <a:xfrm>
            <a:off x="495900" y="2999225"/>
            <a:ext cx="8152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a:solidFill>
                  <a:srgbClr val="202122"/>
                </a:solidFill>
                <a:highlight>
                  <a:srgbClr val="FFFFFF"/>
                </a:highlight>
              </a:rPr>
              <a:t>The concentration and density are scalar fields, and the velocity and flux are vector fields. The continuity equation without source or sink terms becomes :</a:t>
            </a:r>
            <a:endParaRPr sz="1700">
              <a:latin typeface="Playfair Display"/>
              <a:ea typeface="Playfair Display"/>
              <a:cs typeface="Playfair Display"/>
              <a:sym typeface="Playfair Display"/>
            </a:endParaRPr>
          </a:p>
        </p:txBody>
      </p:sp>
      <p:pic>
        <p:nvPicPr>
          <p:cNvPr id="125" name="Google Shape;125;p20"/>
          <p:cNvPicPr preferRelativeResize="0"/>
          <p:nvPr/>
        </p:nvPicPr>
        <p:blipFill>
          <a:blip r:embed="rId4">
            <a:alphaModFix/>
          </a:blip>
          <a:stretch>
            <a:fillRect/>
          </a:stretch>
        </p:blipFill>
        <p:spPr>
          <a:xfrm>
            <a:off x="3626850" y="3826400"/>
            <a:ext cx="2019300" cy="657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p:nvPr/>
        </p:nvSpPr>
        <p:spPr>
          <a:xfrm>
            <a:off x="745025" y="372500"/>
            <a:ext cx="78228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50">
                <a:solidFill>
                  <a:srgbClr val="202122"/>
                </a:solidFill>
                <a:highlight>
                  <a:srgbClr val="FFFFFF"/>
                </a:highlight>
              </a:rPr>
              <a:t>A more suitable form of the continuity equation for describing incompressible fluid flow is obtained by substituting the differential operator :</a:t>
            </a:r>
            <a:endParaRPr sz="1800">
              <a:latin typeface="Playfair Display"/>
              <a:ea typeface="Playfair Display"/>
              <a:cs typeface="Playfair Display"/>
              <a:sym typeface="Playfair Display"/>
            </a:endParaRPr>
          </a:p>
        </p:txBody>
      </p:sp>
      <p:pic>
        <p:nvPicPr>
          <p:cNvPr id="131" name="Google Shape;131;p21"/>
          <p:cNvPicPr preferRelativeResize="0"/>
          <p:nvPr/>
        </p:nvPicPr>
        <p:blipFill>
          <a:blip r:embed="rId3">
            <a:alphaModFix/>
          </a:blip>
          <a:stretch>
            <a:fillRect/>
          </a:stretch>
        </p:blipFill>
        <p:spPr>
          <a:xfrm>
            <a:off x="3694400" y="1385325"/>
            <a:ext cx="1924050" cy="561975"/>
          </a:xfrm>
          <a:prstGeom prst="rect">
            <a:avLst/>
          </a:prstGeom>
          <a:noFill/>
          <a:ln>
            <a:noFill/>
          </a:ln>
        </p:spPr>
      </p:pic>
      <p:pic>
        <p:nvPicPr>
          <p:cNvPr id="132" name="Google Shape;132;p21"/>
          <p:cNvPicPr preferRelativeResize="0"/>
          <p:nvPr/>
        </p:nvPicPr>
        <p:blipFill>
          <a:blip r:embed="rId4">
            <a:alphaModFix/>
          </a:blip>
          <a:stretch>
            <a:fillRect/>
          </a:stretch>
        </p:blipFill>
        <p:spPr>
          <a:xfrm>
            <a:off x="3756313" y="2171350"/>
            <a:ext cx="1800225" cy="581025"/>
          </a:xfrm>
          <a:prstGeom prst="rect">
            <a:avLst/>
          </a:prstGeom>
          <a:noFill/>
          <a:ln>
            <a:noFill/>
          </a:ln>
        </p:spPr>
      </p:pic>
      <p:sp>
        <p:nvSpPr>
          <p:cNvPr id="133" name="Google Shape;133;p21"/>
          <p:cNvSpPr txBox="1"/>
          <p:nvPr/>
        </p:nvSpPr>
        <p:spPr>
          <a:xfrm>
            <a:off x="2265225" y="3352575"/>
            <a:ext cx="7536300" cy="4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50">
                <a:solidFill>
                  <a:srgbClr val="202122"/>
                </a:solidFill>
                <a:highlight>
                  <a:srgbClr val="FFFFFF"/>
                </a:highlight>
              </a:rPr>
              <a:t>In the case of incompressible fluid flow, density is constant, so :</a:t>
            </a:r>
            <a:endParaRPr sz="1800">
              <a:latin typeface="Playfair Display"/>
              <a:ea typeface="Playfair Display"/>
              <a:cs typeface="Playfair Display"/>
              <a:sym typeface="Playfair Display"/>
            </a:endParaRPr>
          </a:p>
        </p:txBody>
      </p:sp>
      <p:pic>
        <p:nvPicPr>
          <p:cNvPr id="134" name="Google Shape;134;p21"/>
          <p:cNvPicPr preferRelativeResize="0"/>
          <p:nvPr/>
        </p:nvPicPr>
        <p:blipFill>
          <a:blip r:embed="rId5">
            <a:alphaModFix/>
          </a:blip>
          <a:stretch>
            <a:fillRect/>
          </a:stretch>
        </p:blipFill>
        <p:spPr>
          <a:xfrm>
            <a:off x="5294675" y="3920025"/>
            <a:ext cx="1330390" cy="561975"/>
          </a:xfrm>
          <a:prstGeom prst="rect">
            <a:avLst/>
          </a:prstGeom>
          <a:noFill/>
          <a:ln>
            <a:noFill/>
          </a:ln>
        </p:spPr>
      </p:pic>
      <p:pic>
        <p:nvPicPr>
          <p:cNvPr id="135" name="Google Shape;135;p21"/>
          <p:cNvPicPr preferRelativeResize="0"/>
          <p:nvPr/>
        </p:nvPicPr>
        <p:blipFill>
          <a:blip r:embed="rId6">
            <a:alphaModFix/>
          </a:blip>
          <a:stretch>
            <a:fillRect/>
          </a:stretch>
        </p:blipFill>
        <p:spPr>
          <a:xfrm>
            <a:off x="396000" y="2086575"/>
            <a:ext cx="2498125" cy="24980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On-screen Show (16:9)</PresentationFormat>
  <Paragraphs>50</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Oswald</vt:lpstr>
      <vt:lpstr>Trebuchet MS</vt:lpstr>
      <vt:lpstr>Nunito ExtraBold</vt:lpstr>
      <vt:lpstr>Comic Sans MS</vt:lpstr>
      <vt:lpstr>Source Code Pro</vt:lpstr>
      <vt:lpstr>Georgia</vt:lpstr>
      <vt:lpstr>Arial</vt:lpstr>
      <vt:lpstr>Times New Roman</vt:lpstr>
      <vt:lpstr>Verdana</vt:lpstr>
      <vt:lpstr>Roboto</vt:lpstr>
      <vt:lpstr>Montserrat</vt:lpstr>
      <vt:lpstr>Caveat Medium</vt:lpstr>
      <vt:lpstr>Playfair Display</vt:lpstr>
      <vt:lpstr>Pop</vt:lpstr>
      <vt:lpstr>NMA Project</vt:lpstr>
      <vt:lpstr>Introduction</vt:lpstr>
      <vt:lpstr>Introduction-Tsunami</vt:lpstr>
      <vt:lpstr>High Tides </vt:lpstr>
      <vt:lpstr>INTRODUCTION TO VECTOR ALGEBRA </vt:lpstr>
      <vt:lpstr>VECTOR RESOLUTION </vt:lpstr>
      <vt:lpstr>Vector Algebra during Tsunamis</vt:lpstr>
      <vt:lpstr>PowerPoint Presentation</vt:lpstr>
      <vt:lpstr>PowerPoint Presentation</vt:lpstr>
      <vt:lpstr>VECTOR MODEL TO PREDICT HIGH TIDES </vt:lpstr>
      <vt:lpstr>HOW DOES THE ALGORITHM GO ?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NMA Project</dc:title>
  <dc:creator>Aarya Dantara</dc:creator>
  <cp:lastModifiedBy>dantaraaarya@gmail.com</cp:lastModifiedBy>
  <cp:revision>1</cp:revision>
  <dcterms:modified xsi:type="dcterms:W3CDTF">2022-06-03T15:01:06Z</dcterms:modified>
</cp:coreProperties>
</file>