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Playfair Display"/>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PlayfairDisplay-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italic.fntdata"/><Relationship Id="rId25" Type="http://schemas.openxmlformats.org/officeDocument/2006/relationships/font" Target="fonts/PlayfairDisplay-bold.fntdata"/><Relationship Id="rId27" Type="http://schemas.openxmlformats.org/officeDocument/2006/relationships/font" Target="fonts/PlayfairDisplay-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0b8730771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0b8730771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0b62061f9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0b62061f9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0b62061f9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0b62061f9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0b62061f9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0b62061f9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0b62061f91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0b62061f9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d193a19be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d193a19be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d193a19be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d193a19be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d193a19b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d193a19b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0b7602ec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0b7602ec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0b7602ec9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0b7602ec9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0b62061f9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0b62061f9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0b62061f91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0b62061f91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0b873077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0b873077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90125" y="291900"/>
            <a:ext cx="8520600" cy="4280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2650"/>
              <a:t>Calculus Project</a:t>
            </a:r>
            <a:endParaRPr sz="2650"/>
          </a:p>
          <a:p>
            <a:pPr indent="0" lvl="0" marL="0" rtl="0" algn="l">
              <a:spcBef>
                <a:spcPts val="0"/>
              </a:spcBef>
              <a:spcAft>
                <a:spcPts val="0"/>
              </a:spcAft>
              <a:buNone/>
            </a:pPr>
            <a:r>
              <a:t/>
            </a:r>
            <a:endParaRPr sz="2650"/>
          </a:p>
          <a:p>
            <a:pPr indent="0" lvl="0" marL="0" rtl="0" algn="ctr">
              <a:spcBef>
                <a:spcPts val="0"/>
              </a:spcBef>
              <a:spcAft>
                <a:spcPts val="0"/>
              </a:spcAft>
              <a:buNone/>
            </a:pPr>
            <a:r>
              <a:rPr b="1" lang="en" sz="3300">
                <a:latin typeface="Playfair Display"/>
                <a:ea typeface="Playfair Display"/>
                <a:cs typeface="Playfair Display"/>
                <a:sym typeface="Playfair Display"/>
              </a:rPr>
              <a:t>Automobiles: application</a:t>
            </a:r>
            <a:endParaRPr b="1" sz="3300">
              <a:latin typeface="Playfair Display"/>
              <a:ea typeface="Playfair Display"/>
              <a:cs typeface="Playfair Display"/>
              <a:sym typeface="Playfair Display"/>
            </a:endParaRPr>
          </a:p>
          <a:p>
            <a:pPr indent="0" lvl="0" marL="0" rtl="0" algn="ctr">
              <a:spcBef>
                <a:spcPts val="0"/>
              </a:spcBef>
              <a:spcAft>
                <a:spcPts val="0"/>
              </a:spcAft>
              <a:buNone/>
            </a:pPr>
            <a:r>
              <a:rPr b="1" lang="en" sz="3300">
                <a:latin typeface="Playfair Display"/>
                <a:ea typeface="Playfair Display"/>
                <a:cs typeface="Playfair Display"/>
                <a:sym typeface="Playfair Display"/>
              </a:rPr>
              <a:t>of calculus in car design</a:t>
            </a:r>
            <a:endParaRPr b="1" sz="3300">
              <a:latin typeface="Playfair Display"/>
              <a:ea typeface="Playfair Display"/>
              <a:cs typeface="Playfair Display"/>
              <a:sym typeface="Playfair Display"/>
            </a:endParaRPr>
          </a:p>
          <a:p>
            <a:pPr indent="0" lvl="0" marL="0" rtl="0" algn="ctr">
              <a:spcBef>
                <a:spcPts val="0"/>
              </a:spcBef>
              <a:spcAft>
                <a:spcPts val="0"/>
              </a:spcAft>
              <a:buNone/>
            </a:pPr>
            <a:r>
              <a:rPr lang="en" sz="2400"/>
              <a:t>(70-75)</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08" name="Shape 108"/>
        <p:cNvGrpSpPr/>
        <p:nvPr/>
      </p:nvGrpSpPr>
      <p:grpSpPr>
        <a:xfrm>
          <a:off x="0" y="0"/>
          <a:ext cx="0" cy="0"/>
          <a:chOff x="0" y="0"/>
          <a:chExt cx="0" cy="0"/>
        </a:xfrm>
      </p:grpSpPr>
      <p:sp>
        <p:nvSpPr>
          <p:cNvPr id="109" name="Google Shape;109;p22"/>
          <p:cNvSpPr txBox="1"/>
          <p:nvPr>
            <p:ph idx="1" type="body"/>
          </p:nvPr>
        </p:nvSpPr>
        <p:spPr>
          <a:xfrm>
            <a:off x="213550" y="98175"/>
            <a:ext cx="8718900" cy="5045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50">
                <a:solidFill>
                  <a:srgbClr val="333333"/>
                </a:solidFill>
              </a:rPr>
              <a:t>Fractional derivative viscoelastic model is used in the analysis of a frontal impact of a vehicle against a rigid obstacle.                                                                            The frontal part of the vehicle is first modeled                                                              as a viscoelastic fractional rod and then it is                                                             modeled as two different viscoelastic fractional                                                      rods with a different length. In the second model                                                                also the friction is taken into account. A motion is analyzed during several phases because of both different lengths of the rods and the presence of a dry friction force in the later model. Governing systems of differential equations together with the corresponding initial conditions are derived. Parameter identification is done on the basis of the existing experimental results using the solution of a posed impact problem. What makes the problem more complex, regarding the second model, is the fact that it belongs to the class of nonsmooth fractional order systems, which require special treatment when dealing with deformation history during different motion phases.</a:t>
            </a:r>
            <a:endParaRPr sz="2600"/>
          </a:p>
        </p:txBody>
      </p:sp>
      <p:pic>
        <p:nvPicPr>
          <p:cNvPr id="110" name="Google Shape;110;p22"/>
          <p:cNvPicPr preferRelativeResize="0"/>
          <p:nvPr/>
        </p:nvPicPr>
        <p:blipFill>
          <a:blip r:embed="rId3">
            <a:alphaModFix/>
          </a:blip>
          <a:stretch>
            <a:fillRect/>
          </a:stretch>
        </p:blipFill>
        <p:spPr>
          <a:xfrm>
            <a:off x="5650625" y="606288"/>
            <a:ext cx="3143250" cy="1457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14" name="Shape 114"/>
        <p:cNvGrpSpPr/>
        <p:nvPr/>
      </p:nvGrpSpPr>
      <p:grpSpPr>
        <a:xfrm>
          <a:off x="0" y="0"/>
          <a:ext cx="0" cy="0"/>
          <a:chOff x="0" y="0"/>
          <a:chExt cx="0" cy="0"/>
        </a:xfrm>
      </p:grpSpPr>
      <p:sp>
        <p:nvSpPr>
          <p:cNvPr id="115" name="Google Shape;115;p23"/>
          <p:cNvSpPr txBox="1"/>
          <p:nvPr>
            <p:ph type="title"/>
          </p:nvPr>
        </p:nvSpPr>
        <p:spPr>
          <a:xfrm>
            <a:off x="81525" y="4277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lang="en" sz="2665">
                <a:solidFill>
                  <a:srgbClr val="333333"/>
                </a:solidFill>
                <a:latin typeface="Playfair Display"/>
                <a:ea typeface="Playfair Display"/>
                <a:cs typeface="Playfair Display"/>
                <a:sym typeface="Playfair Display"/>
              </a:rPr>
              <a:t>Mechanism of brakes and Airbags </a:t>
            </a:r>
            <a:r>
              <a:rPr lang="en" sz="2665">
                <a:solidFill>
                  <a:srgbClr val="333333"/>
                </a:solidFill>
                <a:latin typeface="Roboto"/>
                <a:ea typeface="Roboto"/>
                <a:cs typeface="Roboto"/>
                <a:sym typeface="Roboto"/>
              </a:rPr>
              <a:t> -Divya Sharma (70)</a:t>
            </a:r>
            <a:endParaRPr sz="3520"/>
          </a:p>
        </p:txBody>
      </p:sp>
      <p:sp>
        <p:nvSpPr>
          <p:cNvPr id="116" name="Google Shape;116;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400">
                <a:solidFill>
                  <a:schemeClr val="dk1"/>
                </a:solidFill>
                <a:latin typeface="Calibri"/>
                <a:ea typeface="Calibri"/>
                <a:cs typeface="Calibri"/>
                <a:sym typeface="Calibri"/>
              </a:rPr>
              <a:t>Normal breaking in a street car: 10 ms^-2 (or about 1 g).Normal breaking in a racing car: 50 ms^-2 (or about 5 g). This is due to aerodynamic styling and large tires with special rubber.</a:t>
            </a:r>
            <a:endParaRPr sz="1400"/>
          </a:p>
        </p:txBody>
      </p:sp>
      <p:pic>
        <p:nvPicPr>
          <p:cNvPr id="117" name="Google Shape;117;p23"/>
          <p:cNvPicPr preferRelativeResize="0"/>
          <p:nvPr/>
        </p:nvPicPr>
        <p:blipFill>
          <a:blip r:embed="rId3">
            <a:alphaModFix/>
          </a:blip>
          <a:stretch>
            <a:fillRect/>
          </a:stretch>
        </p:blipFill>
        <p:spPr>
          <a:xfrm>
            <a:off x="1251099" y="2701981"/>
            <a:ext cx="4795876" cy="20403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21" name="Shape 121"/>
        <p:cNvGrpSpPr/>
        <p:nvPr/>
      </p:nvGrpSpPr>
      <p:grpSpPr>
        <a:xfrm>
          <a:off x="0" y="0"/>
          <a:ext cx="0" cy="0"/>
          <a:chOff x="0" y="0"/>
          <a:chExt cx="0" cy="0"/>
        </a:xfrm>
      </p:grpSpPr>
      <p:sp>
        <p:nvSpPr>
          <p:cNvPr id="122" name="Google Shape;122;p24"/>
          <p:cNvSpPr txBox="1"/>
          <p:nvPr>
            <p:ph type="title"/>
          </p:nvPr>
        </p:nvSpPr>
        <p:spPr>
          <a:xfrm>
            <a:off x="311700" y="1943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900"/>
              <a:t>Severity Index</a:t>
            </a:r>
            <a:endParaRPr sz="1820"/>
          </a:p>
        </p:txBody>
      </p:sp>
      <p:sp>
        <p:nvSpPr>
          <p:cNvPr id="123" name="Google Shape;123;p24"/>
          <p:cNvSpPr txBox="1"/>
          <p:nvPr>
            <p:ph idx="1" type="body"/>
          </p:nvPr>
        </p:nvSpPr>
        <p:spPr>
          <a:xfrm>
            <a:off x="311700" y="979575"/>
            <a:ext cx="8520600" cy="3416400"/>
          </a:xfrm>
          <a:prstGeom prst="rect">
            <a:avLst/>
          </a:prstGeom>
        </p:spPr>
        <p:txBody>
          <a:bodyPr anchorCtr="0" anchor="t" bIns="91425" lIns="91425" spcFirstLastPara="1" rIns="91425" wrap="square" tIns="91425">
            <a:noAutofit/>
          </a:bodyPr>
          <a:lstStyle/>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All cars today are equipped with airbags to prevent brain damage .</a:t>
            </a:r>
            <a:endParaRPr sz="1625">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Safety experts use the HIC, or the Head Injury Criterion, to assess the likelihood of a head injury during an accident.</a:t>
            </a:r>
            <a:endParaRPr sz="1625">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This is so that the U.S. National Highway Traffic Safety Administration can give star ratings for each vehicle based on overall safety for consumers</a:t>
            </a:r>
            <a:endParaRPr sz="1625">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Head Injury Criterion (HIC) is a way of measuring the likelihood of a head injury arising from impact</a:t>
            </a:r>
            <a:endParaRPr sz="1625">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A value of 700 is the maximum allowed under the provisions of the U.S. advanced airbag regulation</a:t>
            </a:r>
            <a:endParaRPr sz="1625">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A lower value of gives the car a better star rating</a:t>
            </a:r>
            <a:endParaRPr sz="1625">
              <a:solidFill>
                <a:schemeClr val="dk1"/>
              </a:solidFill>
              <a:latin typeface="Calibri"/>
              <a:ea typeface="Calibri"/>
              <a:cs typeface="Calibri"/>
              <a:sym typeface="Calibri"/>
            </a:endParaRPr>
          </a:p>
          <a:p>
            <a:pPr indent="0" lvl="0" marL="0" rtl="0" algn="l">
              <a:lnSpc>
                <a:spcPct val="70000"/>
              </a:lnSpc>
              <a:spcBef>
                <a:spcPts val="1000"/>
              </a:spcBef>
              <a:spcAft>
                <a:spcPts val="0"/>
              </a:spcAft>
              <a:buClr>
                <a:schemeClr val="dk1"/>
              </a:buClr>
              <a:buSzPts val="688"/>
              <a:buFont typeface="Arial"/>
              <a:buNone/>
            </a:pPr>
            <a:r>
              <a:rPr lang="en" sz="1625">
                <a:solidFill>
                  <a:schemeClr val="dk1"/>
                </a:solidFill>
              </a:rPr>
              <a:t>•</a:t>
            </a:r>
            <a:r>
              <a:rPr lang="en" sz="1625">
                <a:solidFill>
                  <a:schemeClr val="dk1"/>
                </a:solidFill>
                <a:latin typeface="Calibri"/>
                <a:ea typeface="Calibri"/>
                <a:cs typeface="Calibri"/>
                <a:sym typeface="Calibri"/>
              </a:rPr>
              <a:t>To describe the severity of a head injury in a car crash, we use a number. It is calculated using:</a:t>
            </a:r>
            <a:endParaRPr sz="1625">
              <a:solidFill>
                <a:schemeClr val="dk1"/>
              </a:solidFill>
              <a:latin typeface="Calibri"/>
              <a:ea typeface="Calibri"/>
              <a:cs typeface="Calibri"/>
              <a:sym typeface="Calibri"/>
            </a:endParaRPr>
          </a:p>
          <a:p>
            <a:pPr indent="0" lvl="0" marL="0" rtl="0" algn="l">
              <a:lnSpc>
                <a:spcPct val="95000"/>
              </a:lnSpc>
              <a:spcBef>
                <a:spcPts val="0"/>
              </a:spcBef>
              <a:spcAft>
                <a:spcPts val="1200"/>
              </a:spcAft>
              <a:buSzPts val="688"/>
              <a:buNone/>
            </a:pPr>
            <a:r>
              <a:t/>
            </a:r>
            <a:endParaRPr sz="1125"/>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27" name="Shape 127"/>
        <p:cNvGrpSpPr/>
        <p:nvPr/>
      </p:nvGrpSpPr>
      <p:grpSpPr>
        <a:xfrm>
          <a:off x="0" y="0"/>
          <a:ext cx="0" cy="0"/>
          <a:chOff x="0" y="0"/>
          <a:chExt cx="0" cy="0"/>
        </a:xfrm>
      </p:grpSpPr>
      <p:sp>
        <p:nvSpPr>
          <p:cNvPr id="128" name="Google Shape;12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600"/>
              <a:t>HEAD INJURY CRITERION(HIC)</a:t>
            </a:r>
            <a:endParaRPr sz="1520"/>
          </a:p>
        </p:txBody>
      </p:sp>
      <p:sp>
        <p:nvSpPr>
          <p:cNvPr id="129" name="Google Shape;129;p25"/>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342900" lvl="0" marL="457200" rtl="0" algn="just">
              <a:lnSpc>
                <a:spcPct val="90000"/>
              </a:lnSpc>
              <a:spcBef>
                <a:spcPts val="1000"/>
              </a:spcBef>
              <a:spcAft>
                <a:spcPts val="0"/>
              </a:spcAft>
              <a:buClr>
                <a:schemeClr val="dk1"/>
              </a:buClr>
              <a:buSzPts val="1800"/>
              <a:buChar char="❖"/>
            </a:pPr>
            <a:r>
              <a:rPr lang="en" sz="2900">
                <a:solidFill>
                  <a:schemeClr val="dk1"/>
                </a:solidFill>
                <a:latin typeface="Calibri"/>
                <a:ea typeface="Calibri"/>
                <a:cs typeface="Calibri"/>
                <a:sym typeface="Calibri"/>
              </a:rPr>
              <a:t>Head Injury Criterion(HIC) is a way of measuring the likelihood of a head injury arising from impact.</a:t>
            </a:r>
            <a:endParaRPr sz="2900">
              <a:solidFill>
                <a:schemeClr val="dk1"/>
              </a:solidFill>
              <a:latin typeface="Calibri"/>
              <a:ea typeface="Calibri"/>
              <a:cs typeface="Calibri"/>
              <a:sym typeface="Calibri"/>
            </a:endParaRPr>
          </a:p>
          <a:p>
            <a:pPr indent="-412750" lvl="0" marL="457200" rtl="0" algn="just">
              <a:lnSpc>
                <a:spcPct val="90000"/>
              </a:lnSpc>
              <a:spcBef>
                <a:spcPts val="0"/>
              </a:spcBef>
              <a:spcAft>
                <a:spcPts val="0"/>
              </a:spcAft>
              <a:buClr>
                <a:schemeClr val="dk1"/>
              </a:buClr>
              <a:buSzPts val="2900"/>
              <a:buChar char="❖"/>
            </a:pPr>
            <a:r>
              <a:rPr lang="en" sz="2900">
                <a:solidFill>
                  <a:schemeClr val="dk1"/>
                </a:solidFill>
                <a:latin typeface="Calibri"/>
                <a:ea typeface="Calibri"/>
                <a:cs typeface="Calibri"/>
                <a:sym typeface="Calibri"/>
              </a:rPr>
              <a:t>A value of 700 is the maximum allowed under the provisions of the U.S. advanced airbag regulation.</a:t>
            </a:r>
            <a:endParaRPr sz="2900">
              <a:solidFill>
                <a:schemeClr val="dk1"/>
              </a:solidFill>
              <a:latin typeface="Calibri"/>
              <a:ea typeface="Calibri"/>
              <a:cs typeface="Calibri"/>
              <a:sym typeface="Calibri"/>
            </a:endParaRPr>
          </a:p>
          <a:p>
            <a:pPr indent="-342900" lvl="0" marL="457200" rtl="0" algn="just">
              <a:lnSpc>
                <a:spcPct val="90000"/>
              </a:lnSpc>
              <a:spcBef>
                <a:spcPts val="0"/>
              </a:spcBef>
              <a:spcAft>
                <a:spcPts val="0"/>
              </a:spcAft>
              <a:buClr>
                <a:schemeClr val="dk1"/>
              </a:buClr>
              <a:buSzPts val="1800"/>
              <a:buChar char="❖"/>
            </a:pPr>
            <a:r>
              <a:rPr lang="en" sz="2900">
                <a:solidFill>
                  <a:schemeClr val="dk1"/>
                </a:solidFill>
                <a:latin typeface="Calibri"/>
                <a:ea typeface="Calibri"/>
                <a:cs typeface="Calibri"/>
                <a:sym typeface="Calibri"/>
              </a:rPr>
              <a:t>A lower gives the car a better star rating</a:t>
            </a:r>
            <a:r>
              <a:rPr lang="en" sz="2500">
                <a:solidFill>
                  <a:schemeClr val="dk1"/>
                </a:solidFill>
                <a:latin typeface="Calibri"/>
                <a:ea typeface="Calibri"/>
                <a:cs typeface="Calibri"/>
                <a:sym typeface="Calibri"/>
              </a:rPr>
              <a:t>.</a:t>
            </a:r>
            <a:endParaRPr sz="2500">
              <a:solidFill>
                <a:schemeClr val="dk1"/>
              </a:solidFill>
              <a:latin typeface="Calibri"/>
              <a:ea typeface="Calibri"/>
              <a:cs typeface="Calibri"/>
              <a:sym typeface="Calibri"/>
            </a:endParaRPr>
          </a:p>
          <a:p>
            <a:pPr indent="0" lvl="0" marL="457200" rtl="0" algn="just">
              <a:spcBef>
                <a:spcPts val="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133" name="Shape 133"/>
        <p:cNvGrpSpPr/>
        <p:nvPr/>
      </p:nvGrpSpPr>
      <p:grpSpPr>
        <a:xfrm>
          <a:off x="0" y="0"/>
          <a:ext cx="0" cy="0"/>
          <a:chOff x="0" y="0"/>
          <a:chExt cx="0" cy="0"/>
        </a:xfrm>
      </p:grpSpPr>
      <p:sp>
        <p:nvSpPr>
          <p:cNvPr id="134" name="Google Shape;13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200"/>
              <a:t>How HIC is Calculated</a:t>
            </a:r>
            <a:endParaRPr sz="320"/>
          </a:p>
        </p:txBody>
      </p:sp>
      <p:sp>
        <p:nvSpPr>
          <p:cNvPr id="135" name="Google Shape;135;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lnSpc>
                <a:spcPct val="70000"/>
              </a:lnSpc>
              <a:spcBef>
                <a:spcPts val="1000"/>
              </a:spcBef>
              <a:spcAft>
                <a:spcPts val="0"/>
              </a:spcAft>
              <a:buClr>
                <a:schemeClr val="dk1"/>
              </a:buClr>
              <a:buSzPts val="1018"/>
              <a:buFont typeface="Arial"/>
              <a:buNone/>
            </a:pPr>
            <a:r>
              <a:rPr lang="en" sz="2020">
                <a:solidFill>
                  <a:schemeClr val="dk1"/>
                </a:solidFill>
                <a:latin typeface="Calibri"/>
                <a:ea typeface="Calibri"/>
                <a:cs typeface="Calibri"/>
                <a:sym typeface="Calibri"/>
              </a:rPr>
              <a:t>T= duration of the deceleration during the crash</a:t>
            </a:r>
            <a:endParaRPr sz="2020">
              <a:solidFill>
                <a:schemeClr val="dk1"/>
              </a:solidFill>
              <a:latin typeface="Calibri"/>
              <a:ea typeface="Calibri"/>
              <a:cs typeface="Calibri"/>
              <a:sym typeface="Calibri"/>
            </a:endParaRPr>
          </a:p>
          <a:p>
            <a:pPr indent="0" lvl="0" marL="0" rtl="0" algn="ctr">
              <a:lnSpc>
                <a:spcPct val="70000"/>
              </a:lnSpc>
              <a:spcBef>
                <a:spcPts val="1000"/>
              </a:spcBef>
              <a:spcAft>
                <a:spcPts val="0"/>
              </a:spcAft>
              <a:buClr>
                <a:schemeClr val="dk1"/>
              </a:buClr>
              <a:buSzPts val="1018"/>
              <a:buFont typeface="Arial"/>
              <a:buNone/>
            </a:pPr>
            <a:r>
              <a:rPr lang="en" sz="2020">
                <a:solidFill>
                  <a:schemeClr val="dk1"/>
                </a:solidFill>
                <a:latin typeface="Calibri"/>
                <a:ea typeface="Calibri"/>
                <a:cs typeface="Calibri"/>
                <a:sym typeface="Calibri"/>
              </a:rPr>
              <a:t>A= the deceleration at time t</a:t>
            </a:r>
            <a:endParaRPr sz="2020">
              <a:solidFill>
                <a:schemeClr val="dk1"/>
              </a:solidFill>
              <a:latin typeface="Calibri"/>
              <a:ea typeface="Calibri"/>
              <a:cs typeface="Calibri"/>
              <a:sym typeface="Calibri"/>
            </a:endParaRPr>
          </a:p>
          <a:p>
            <a:pPr indent="0" lvl="0" marL="0" rtl="0" algn="ctr">
              <a:lnSpc>
                <a:spcPct val="70000"/>
              </a:lnSpc>
              <a:spcBef>
                <a:spcPts val="1000"/>
              </a:spcBef>
              <a:spcAft>
                <a:spcPts val="0"/>
              </a:spcAft>
              <a:buClr>
                <a:schemeClr val="dk1"/>
              </a:buClr>
              <a:buSzPts val="1018"/>
              <a:buFont typeface="Arial"/>
              <a:buNone/>
            </a:pPr>
            <a:r>
              <a:rPr lang="en" sz="2020">
                <a:solidFill>
                  <a:schemeClr val="dk1"/>
                </a:solidFill>
                <a:latin typeface="Calibri"/>
                <a:ea typeface="Calibri"/>
                <a:cs typeface="Calibri"/>
                <a:sym typeface="Calibri"/>
              </a:rPr>
              <a:t>You cannot hold a child firmly in your arms during car crash</a:t>
            </a:r>
            <a:endParaRPr sz="2020">
              <a:solidFill>
                <a:schemeClr val="dk1"/>
              </a:solidFill>
              <a:latin typeface="Calibri"/>
              <a:ea typeface="Calibri"/>
              <a:cs typeface="Calibri"/>
              <a:sym typeface="Calibri"/>
            </a:endParaRPr>
          </a:p>
          <a:p>
            <a:pPr indent="0" lvl="0" marL="0" rtl="0" algn="ctr">
              <a:lnSpc>
                <a:spcPct val="70000"/>
              </a:lnSpc>
              <a:spcBef>
                <a:spcPts val="1000"/>
              </a:spcBef>
              <a:spcAft>
                <a:spcPts val="0"/>
              </a:spcAft>
              <a:buClr>
                <a:schemeClr val="dk1"/>
              </a:buClr>
              <a:buSzPts val="1018"/>
              <a:buFont typeface="Arial"/>
              <a:buNone/>
            </a:pPr>
            <a:r>
              <a:rPr lang="en" sz="2020">
                <a:solidFill>
                  <a:schemeClr val="dk1"/>
                </a:solidFill>
                <a:latin typeface="Calibri"/>
                <a:ea typeface="Calibri"/>
                <a:cs typeface="Calibri"/>
                <a:sym typeface="Calibri"/>
              </a:rPr>
              <a:t>Safety belts save lives</a:t>
            </a:r>
            <a:endParaRPr sz="2020">
              <a:solidFill>
                <a:schemeClr val="dk1"/>
              </a:solidFill>
              <a:latin typeface="Calibri"/>
              <a:ea typeface="Calibri"/>
              <a:cs typeface="Calibri"/>
              <a:sym typeface="Calibri"/>
            </a:endParaRPr>
          </a:p>
          <a:p>
            <a:pPr indent="0" lvl="0" marL="0" rtl="0" algn="ctr">
              <a:lnSpc>
                <a:spcPct val="70000"/>
              </a:lnSpc>
              <a:spcBef>
                <a:spcPts val="1000"/>
              </a:spcBef>
              <a:spcAft>
                <a:spcPts val="0"/>
              </a:spcAft>
              <a:buClr>
                <a:schemeClr val="dk1"/>
              </a:buClr>
              <a:buSzPts val="1018"/>
              <a:buFont typeface="Arial"/>
              <a:buNone/>
            </a:pPr>
            <a:r>
              <a:rPr lang="en" sz="2020">
                <a:solidFill>
                  <a:schemeClr val="dk1"/>
                </a:solidFill>
                <a:latin typeface="Calibri"/>
                <a:ea typeface="Calibri"/>
                <a:cs typeface="Calibri"/>
                <a:sym typeface="Calibri"/>
              </a:rPr>
              <a:t>Airbags save lives and head</a:t>
            </a:r>
            <a:endParaRPr sz="2020">
              <a:solidFill>
                <a:schemeClr val="dk1"/>
              </a:solidFill>
              <a:latin typeface="Calibri"/>
              <a:ea typeface="Calibri"/>
              <a:cs typeface="Calibri"/>
              <a:sym typeface="Calibri"/>
            </a:endParaRPr>
          </a:p>
          <a:p>
            <a:pPr indent="0" lvl="0" marL="0" rtl="0" algn="ctr">
              <a:lnSpc>
                <a:spcPct val="70000"/>
              </a:lnSpc>
              <a:spcBef>
                <a:spcPts val="1000"/>
              </a:spcBef>
              <a:spcAft>
                <a:spcPts val="0"/>
              </a:spcAft>
              <a:buClr>
                <a:schemeClr val="dk1"/>
              </a:buClr>
              <a:buSzPts val="1018"/>
              <a:buFont typeface="Arial"/>
              <a:buNone/>
            </a:pPr>
            <a:r>
              <a:rPr lang="en" sz="2020">
                <a:solidFill>
                  <a:schemeClr val="dk1"/>
                </a:solidFill>
                <a:latin typeface="Calibri"/>
                <a:ea typeface="Calibri"/>
                <a:cs typeface="Calibri"/>
                <a:sym typeface="Calibri"/>
              </a:rPr>
              <a:t>The HIC is the maximum value over the critical time period t1 to t2 for the expression in braces, { }. The index 2.5 is chosen for the head, based on experiments.</a:t>
            </a:r>
            <a:endParaRPr sz="2020">
              <a:solidFill>
                <a:schemeClr val="dk1"/>
              </a:solidFill>
              <a:latin typeface="Calibri"/>
              <a:ea typeface="Calibri"/>
              <a:cs typeface="Calibri"/>
              <a:sym typeface="Calibri"/>
            </a:endParaRPr>
          </a:p>
          <a:p>
            <a:pPr indent="0" lvl="0" marL="0" rtl="0" algn="l">
              <a:lnSpc>
                <a:spcPct val="95000"/>
              </a:lnSpc>
              <a:spcBef>
                <a:spcPts val="0"/>
              </a:spcBef>
              <a:spcAft>
                <a:spcPts val="1200"/>
              </a:spcAft>
              <a:buSzPts val="1018"/>
              <a:buNone/>
            </a:pPr>
            <a:r>
              <a:t/>
            </a:r>
            <a:endParaRPr sz="1665"/>
          </a:p>
        </p:txBody>
      </p:sp>
      <p:pic>
        <p:nvPicPr>
          <p:cNvPr id="136" name="Google Shape;136;p26"/>
          <p:cNvPicPr preferRelativeResize="0"/>
          <p:nvPr/>
        </p:nvPicPr>
        <p:blipFill>
          <a:blip r:embed="rId3">
            <a:alphaModFix/>
          </a:blip>
          <a:stretch>
            <a:fillRect/>
          </a:stretch>
        </p:blipFill>
        <p:spPr>
          <a:xfrm>
            <a:off x="1359475" y="4087100"/>
            <a:ext cx="6061373" cy="787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8" name="Shape 58"/>
        <p:cNvGrpSpPr/>
        <p:nvPr/>
      </p:nvGrpSpPr>
      <p:grpSpPr>
        <a:xfrm>
          <a:off x="0" y="0"/>
          <a:ext cx="0" cy="0"/>
          <a:chOff x="0" y="0"/>
          <a:chExt cx="0" cy="0"/>
        </a:xfrm>
      </p:grpSpPr>
      <p:sp>
        <p:nvSpPr>
          <p:cNvPr id="59" name="Google Shape;59;p14"/>
          <p:cNvSpPr txBox="1"/>
          <p:nvPr>
            <p:ph type="ctrTitle"/>
          </p:nvPr>
        </p:nvSpPr>
        <p:spPr>
          <a:xfrm>
            <a:off x="0" y="0"/>
            <a:ext cx="9144000" cy="632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2500"/>
          </a:p>
          <a:p>
            <a:pPr indent="0" lvl="0" marL="0" rtl="0" algn="l">
              <a:spcBef>
                <a:spcPts val="0"/>
              </a:spcBef>
              <a:spcAft>
                <a:spcPts val="0"/>
              </a:spcAft>
              <a:buNone/>
            </a:pPr>
            <a:r>
              <a:rPr lang="en" sz="2500">
                <a:latin typeface="Playfair Display"/>
                <a:ea typeface="Playfair Display"/>
                <a:cs typeface="Playfair Display"/>
                <a:sym typeface="Playfair Display"/>
              </a:rPr>
              <a:t>Introd</a:t>
            </a:r>
            <a:r>
              <a:rPr lang="en" sz="2500">
                <a:latin typeface="Playfair Display"/>
                <a:ea typeface="Playfair Display"/>
                <a:cs typeface="Playfair Display"/>
                <a:sym typeface="Playfair Display"/>
              </a:rPr>
              <a:t>uction</a:t>
            </a:r>
            <a:endParaRPr sz="2000">
              <a:latin typeface="Playfair Display"/>
              <a:ea typeface="Playfair Display"/>
              <a:cs typeface="Playfair Display"/>
              <a:sym typeface="Playfair Display"/>
            </a:endParaRPr>
          </a:p>
        </p:txBody>
      </p:sp>
      <p:sp>
        <p:nvSpPr>
          <p:cNvPr id="60" name="Google Shape;60;p14"/>
          <p:cNvSpPr txBox="1"/>
          <p:nvPr>
            <p:ph idx="1" type="subTitle"/>
          </p:nvPr>
        </p:nvSpPr>
        <p:spPr>
          <a:xfrm>
            <a:off x="0" y="632400"/>
            <a:ext cx="9144000" cy="45111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sz="1850">
                <a:solidFill>
                  <a:srgbClr val="333333"/>
                </a:solidFill>
              </a:rPr>
              <a:t>Whether you realize it or not, math is a fundamental function of life and we use it on a daily basis. We use math for everything from balancing a checkbook, to computing fuel mileage, to purchasing aftermarket goodies, to counting the number of cars ahead of you at the stoplight. Even more impressive is that it's the only universal language in the world. Calculus plays a major role in the process of the making of automobiles, some of which are discussed ahead in detail.</a:t>
            </a:r>
            <a:endParaRPr sz="1850">
              <a:solidFill>
                <a:srgbClr val="333333"/>
              </a:solidFill>
            </a:endParaRPr>
          </a:p>
          <a:p>
            <a:pPr indent="0" lvl="0" marL="0" rtl="0" algn="just">
              <a:spcBef>
                <a:spcPts val="0"/>
              </a:spcBef>
              <a:spcAft>
                <a:spcPts val="0"/>
              </a:spcAft>
              <a:buNone/>
            </a:pPr>
            <a:r>
              <a:t/>
            </a:r>
            <a:endParaRPr sz="1850">
              <a:solidFill>
                <a:srgbClr val="333333"/>
              </a:solidFill>
            </a:endParaRPr>
          </a:p>
          <a:p>
            <a:pPr indent="0" lvl="0" marL="0" rtl="0" algn="just">
              <a:spcBef>
                <a:spcPts val="0"/>
              </a:spcBef>
              <a:spcAft>
                <a:spcPts val="0"/>
              </a:spcAft>
              <a:buNone/>
            </a:pPr>
            <a:r>
              <a:rPr lang="en" sz="1850">
                <a:solidFill>
                  <a:srgbClr val="333333"/>
                </a:solidFill>
              </a:rPr>
              <a:t>Topics covered:-</a:t>
            </a:r>
            <a:endParaRPr sz="1850">
              <a:solidFill>
                <a:srgbClr val="333333"/>
              </a:solidFill>
            </a:endParaRPr>
          </a:p>
          <a:p>
            <a:pPr indent="0" lvl="0" marL="0" rtl="0" algn="just">
              <a:spcBef>
                <a:spcPts val="0"/>
              </a:spcBef>
              <a:spcAft>
                <a:spcPts val="0"/>
              </a:spcAft>
              <a:buClr>
                <a:schemeClr val="dk1"/>
              </a:buClr>
              <a:buSzPts val="1100"/>
              <a:buFont typeface="Arial"/>
              <a:buNone/>
            </a:pPr>
            <a:r>
              <a:rPr lang="en" sz="1850">
                <a:solidFill>
                  <a:srgbClr val="333333"/>
                </a:solidFill>
              </a:rPr>
              <a:t>1.Exterior design(73)</a:t>
            </a:r>
            <a:endParaRPr sz="1850">
              <a:solidFill>
                <a:srgbClr val="333333"/>
              </a:solidFill>
            </a:endParaRPr>
          </a:p>
          <a:p>
            <a:pPr indent="0" lvl="0" marL="0" rtl="0" algn="just">
              <a:spcBef>
                <a:spcPts val="0"/>
              </a:spcBef>
              <a:spcAft>
                <a:spcPts val="0"/>
              </a:spcAft>
              <a:buClr>
                <a:schemeClr val="dk1"/>
              </a:buClr>
              <a:buSzPts val="1100"/>
              <a:buFont typeface="Arial"/>
              <a:buNone/>
            </a:pPr>
            <a:r>
              <a:rPr lang="en" sz="1850">
                <a:solidFill>
                  <a:srgbClr val="333333"/>
                </a:solidFill>
              </a:rPr>
              <a:t>2.Interior design(75)</a:t>
            </a:r>
            <a:endParaRPr sz="1850">
              <a:solidFill>
                <a:srgbClr val="333333"/>
              </a:solidFill>
            </a:endParaRPr>
          </a:p>
          <a:p>
            <a:pPr indent="0" lvl="0" marL="0" rtl="0" algn="just">
              <a:spcBef>
                <a:spcPts val="0"/>
              </a:spcBef>
              <a:spcAft>
                <a:spcPts val="0"/>
              </a:spcAft>
              <a:buClr>
                <a:schemeClr val="dk1"/>
              </a:buClr>
              <a:buSzPts val="1100"/>
              <a:buFont typeface="Arial"/>
              <a:buNone/>
            </a:pPr>
            <a:r>
              <a:rPr lang="en" sz="1850">
                <a:solidFill>
                  <a:srgbClr val="333333"/>
                </a:solidFill>
              </a:rPr>
              <a:t>3.Manufacturing(72)</a:t>
            </a:r>
            <a:endParaRPr sz="1850">
              <a:solidFill>
                <a:srgbClr val="333333"/>
              </a:solidFill>
            </a:endParaRPr>
          </a:p>
          <a:p>
            <a:pPr indent="0" lvl="0" marL="0" rtl="0" algn="just">
              <a:spcBef>
                <a:spcPts val="0"/>
              </a:spcBef>
              <a:spcAft>
                <a:spcPts val="0"/>
              </a:spcAft>
              <a:buClr>
                <a:schemeClr val="dk1"/>
              </a:buClr>
              <a:buSzPts val="1100"/>
              <a:buFont typeface="Arial"/>
              <a:buNone/>
            </a:pPr>
            <a:r>
              <a:rPr lang="en" sz="1850">
                <a:solidFill>
                  <a:srgbClr val="333333"/>
                </a:solidFill>
              </a:rPr>
              <a:t>4.Frontal crash mechanism(71)</a:t>
            </a:r>
            <a:endParaRPr sz="1850">
              <a:solidFill>
                <a:srgbClr val="333333"/>
              </a:solidFill>
            </a:endParaRPr>
          </a:p>
          <a:p>
            <a:pPr indent="0" lvl="0" marL="0" rtl="0" algn="just">
              <a:spcBef>
                <a:spcPts val="0"/>
              </a:spcBef>
              <a:spcAft>
                <a:spcPts val="0"/>
              </a:spcAft>
              <a:buClr>
                <a:schemeClr val="dk1"/>
              </a:buClr>
              <a:buSzPts val="1100"/>
              <a:buFont typeface="Arial"/>
              <a:buNone/>
            </a:pPr>
            <a:r>
              <a:rPr lang="en" sz="1850">
                <a:solidFill>
                  <a:srgbClr val="333333"/>
                </a:solidFill>
              </a:rPr>
              <a:t>5. Mechanism of </a:t>
            </a:r>
            <a:r>
              <a:rPr lang="en" sz="1850">
                <a:solidFill>
                  <a:srgbClr val="333333"/>
                </a:solidFill>
              </a:rPr>
              <a:t>brakes</a:t>
            </a:r>
            <a:r>
              <a:rPr lang="en" sz="1850">
                <a:solidFill>
                  <a:srgbClr val="333333"/>
                </a:solidFill>
              </a:rPr>
              <a:t> and </a:t>
            </a:r>
            <a:r>
              <a:rPr lang="en" sz="1850">
                <a:solidFill>
                  <a:srgbClr val="333333"/>
                </a:solidFill>
              </a:rPr>
              <a:t>Airbags</a:t>
            </a:r>
            <a:r>
              <a:rPr lang="en" sz="1850">
                <a:solidFill>
                  <a:srgbClr val="333333"/>
                </a:solidFill>
              </a:rPr>
              <a:t>(70)</a:t>
            </a:r>
            <a:endParaRPr sz="1850">
              <a:solidFill>
                <a:srgbClr val="333333"/>
              </a:solidFill>
            </a:endParaRPr>
          </a:p>
          <a:p>
            <a:pPr indent="0" lvl="0" marL="0" rtl="0" algn="just">
              <a:spcBef>
                <a:spcPts val="0"/>
              </a:spcBef>
              <a:spcAft>
                <a:spcPts val="0"/>
              </a:spcAft>
              <a:buNone/>
            </a:pPr>
            <a:r>
              <a:t/>
            </a:r>
            <a:endParaRPr sz="1850">
              <a:solidFill>
                <a:srgbClr val="333333"/>
              </a:solidFill>
              <a:highlight>
                <a:srgbClr val="FFFFFF"/>
              </a:highlight>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64" name="Shape 64"/>
        <p:cNvGrpSpPr/>
        <p:nvPr/>
      </p:nvGrpSpPr>
      <p:grpSpPr>
        <a:xfrm>
          <a:off x="0" y="0"/>
          <a:ext cx="0" cy="0"/>
          <a:chOff x="0" y="0"/>
          <a:chExt cx="0" cy="0"/>
        </a:xfrm>
      </p:grpSpPr>
      <p:sp>
        <p:nvSpPr>
          <p:cNvPr id="65" name="Google Shape;65;p15"/>
          <p:cNvSpPr txBox="1"/>
          <p:nvPr>
            <p:ph idx="1" type="body"/>
          </p:nvPr>
        </p:nvSpPr>
        <p:spPr>
          <a:xfrm>
            <a:off x="311700" y="0"/>
            <a:ext cx="8520600" cy="4569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800">
                <a:solidFill>
                  <a:schemeClr val="dk1"/>
                </a:solidFill>
                <a:latin typeface="Playfair Display"/>
                <a:ea typeface="Playfair Display"/>
                <a:cs typeface="Playfair Display"/>
                <a:sym typeface="Playfair Display"/>
              </a:rPr>
              <a:t>Exterior design</a:t>
            </a:r>
            <a:r>
              <a:rPr lang="en" sz="2800">
                <a:solidFill>
                  <a:schemeClr val="dk1"/>
                </a:solidFill>
              </a:rPr>
              <a:t> </a:t>
            </a:r>
            <a:r>
              <a:rPr lang="en">
                <a:solidFill>
                  <a:schemeClr val="dk1"/>
                </a:solidFill>
              </a:rPr>
              <a:t>(roll no. 73, Deepika 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000">
              <a:solidFill>
                <a:schemeClr val="dk1"/>
              </a:solidFill>
            </a:endParaRPr>
          </a:p>
          <a:p>
            <a:pPr indent="0" lvl="0" marL="0" rtl="0" algn="just">
              <a:spcBef>
                <a:spcPts val="0"/>
              </a:spcBef>
              <a:spcAft>
                <a:spcPts val="1200"/>
              </a:spcAft>
              <a:buNone/>
            </a:pPr>
            <a:r>
              <a:rPr lang="en" sz="1850">
                <a:solidFill>
                  <a:schemeClr val="dk1"/>
                </a:solidFill>
              </a:rPr>
              <a:t>The usual perception today is that mathematics only came into auto manufacture in the 1980s, when computer-aided design and modeling hit the scene. But in reality, every car ever produced has been a machine made of numbers -- from beginning to end.Automobile bodies might be born in the imagination of designers, but the car itself starts out with market analysis. Every car sold has to fit into a certain niche, and compete with others in that niche if there are any. A product planner's job is to analyze market data, figure out what's selling, where it's selling and for how much. Product planners have to look at horsepower, weight, fuel economy, and dimensional data and send their ideal specifications the engineering and design departments. In a very big way then, it's the product planner's heavily math-intensive market analysis that dictates almost every critical dimension and specification of the finished product.</a:t>
            </a:r>
            <a:endParaRPr sz="185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69" name="Shape 69"/>
        <p:cNvGrpSpPr/>
        <p:nvPr/>
      </p:nvGrpSpPr>
      <p:grpSpPr>
        <a:xfrm>
          <a:off x="0" y="0"/>
          <a:ext cx="0" cy="0"/>
          <a:chOff x="0" y="0"/>
          <a:chExt cx="0" cy="0"/>
        </a:xfrm>
      </p:grpSpPr>
      <p:sp>
        <p:nvSpPr>
          <p:cNvPr id="70" name="Google Shape;70;p16"/>
          <p:cNvSpPr txBox="1"/>
          <p:nvPr>
            <p:ph idx="1" type="body"/>
          </p:nvPr>
        </p:nvSpPr>
        <p:spPr>
          <a:xfrm>
            <a:off x="0" y="-100"/>
            <a:ext cx="5131500" cy="5143500"/>
          </a:xfrm>
          <a:prstGeom prst="rect">
            <a:avLst/>
          </a:prstGeom>
        </p:spPr>
        <p:txBody>
          <a:bodyPr anchorCtr="0" anchor="t" bIns="91425" lIns="91425" spcFirstLastPara="1" rIns="91425" wrap="square" tIns="91425">
            <a:normAutofit fontScale="92500" lnSpcReduction="20000"/>
          </a:bodyPr>
          <a:lstStyle/>
          <a:p>
            <a:pPr indent="0" lvl="0" marL="0" rtl="0" algn="just">
              <a:spcBef>
                <a:spcPts val="0"/>
              </a:spcBef>
              <a:spcAft>
                <a:spcPts val="1200"/>
              </a:spcAft>
              <a:buNone/>
            </a:pPr>
            <a:r>
              <a:rPr lang="en" sz="2000">
                <a:solidFill>
                  <a:schemeClr val="dk1"/>
                </a:solidFill>
              </a:rPr>
              <a:t>You'd think that exterior design was a purely artistic process -but it's a type of artistry heavily blended with science and math. You may have heard the phrase, possibly derogatorily that a car "looks like it was designed in a wind tunnel." Designers these days will often take advantage of tremendously sophisticated computer fluid flow modeling to figure out how the air will flow around, under and even through a car's body. They'll make tweaks to the car's design to enhance its aerodynamic characteristics in the computer before ever producing a scale model of it. Again, like computer-aided crash-testing in the chassis department, advanced algorithms and calculus play a critical role in the way the finished product looks and behaves.</a:t>
            </a:r>
            <a:endParaRPr sz="2000"/>
          </a:p>
        </p:txBody>
      </p:sp>
      <p:pic>
        <p:nvPicPr>
          <p:cNvPr id="71" name="Google Shape;71;p16"/>
          <p:cNvPicPr preferRelativeResize="0"/>
          <p:nvPr/>
        </p:nvPicPr>
        <p:blipFill rotWithShape="1">
          <a:blip r:embed="rId3">
            <a:alphaModFix/>
          </a:blip>
          <a:srcRect b="0" l="7360" r="6957" t="17375"/>
          <a:stretch/>
        </p:blipFill>
        <p:spPr>
          <a:xfrm>
            <a:off x="5131500" y="595825"/>
            <a:ext cx="4012500" cy="37451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75" name="Shape 75"/>
        <p:cNvGrpSpPr/>
        <p:nvPr/>
      </p:nvGrpSpPr>
      <p:grpSpPr>
        <a:xfrm>
          <a:off x="0" y="0"/>
          <a:ext cx="0" cy="0"/>
          <a:chOff x="0" y="0"/>
          <a:chExt cx="0" cy="0"/>
        </a:xfrm>
      </p:grpSpPr>
      <p:sp>
        <p:nvSpPr>
          <p:cNvPr id="76" name="Google Shape;76;p17"/>
          <p:cNvSpPr txBox="1"/>
          <p:nvPr>
            <p:ph type="title"/>
          </p:nvPr>
        </p:nvSpPr>
        <p:spPr>
          <a:xfrm>
            <a:off x="730125" y="248875"/>
            <a:ext cx="9507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a:ea typeface="Playfair Display"/>
                <a:cs typeface="Playfair Display"/>
                <a:sym typeface="Playfair Display"/>
              </a:rPr>
              <a:t>Interior design </a:t>
            </a:r>
            <a:r>
              <a:rPr lang="en"/>
              <a:t>(Ibhaan Swamy Roll-no:75)</a:t>
            </a:r>
            <a:endParaRPr/>
          </a:p>
          <a:p>
            <a:pPr indent="0" lvl="0" marL="0" rtl="0" algn="l">
              <a:spcBef>
                <a:spcPts val="0"/>
              </a:spcBef>
              <a:spcAft>
                <a:spcPts val="0"/>
              </a:spcAft>
              <a:buNone/>
            </a:pPr>
            <a:r>
              <a:rPr b="1" lang="en" u="sng"/>
              <a:t> </a:t>
            </a:r>
            <a:endParaRPr b="1" u="sng"/>
          </a:p>
        </p:txBody>
      </p:sp>
      <p:sp>
        <p:nvSpPr>
          <p:cNvPr id="77" name="Google Shape;77;p17"/>
          <p:cNvSpPr txBox="1"/>
          <p:nvPr>
            <p:ph idx="1" type="body"/>
          </p:nvPr>
        </p:nvSpPr>
        <p:spPr>
          <a:xfrm>
            <a:off x="183750" y="904475"/>
            <a:ext cx="8776500" cy="3795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950">
                <a:solidFill>
                  <a:srgbClr val="202122"/>
                </a:solidFill>
              </a:rPr>
              <a:t>The designer responsible for the vehicles' interior develops the proportions, shape, placement, and surfaces for the instrument panel, seats, door trim panels, headliner, pillar trims, etc. Here the emphasis is on ergonomics and the comfort of the passengers. </a:t>
            </a:r>
            <a:endParaRPr sz="1950">
              <a:solidFill>
                <a:srgbClr val="202122"/>
              </a:solidFill>
            </a:endParaRPr>
          </a:p>
          <a:p>
            <a:pPr indent="0" lvl="0" marL="0" rtl="0" algn="l">
              <a:spcBef>
                <a:spcPts val="1200"/>
              </a:spcBef>
              <a:spcAft>
                <a:spcPts val="0"/>
              </a:spcAft>
              <a:buNone/>
            </a:pPr>
            <a:r>
              <a:rPr lang="en" sz="1950">
                <a:solidFill>
                  <a:srgbClr val="202122"/>
                </a:solidFill>
              </a:rPr>
              <a:t>Interior </a:t>
            </a:r>
            <a:r>
              <a:rPr lang="en" sz="1950">
                <a:solidFill>
                  <a:srgbClr val="202122"/>
                </a:solidFill>
              </a:rPr>
              <a:t>design</a:t>
            </a:r>
            <a:r>
              <a:rPr lang="en" sz="1950">
                <a:solidFill>
                  <a:srgbClr val="202122"/>
                </a:solidFill>
              </a:rPr>
              <a:t> of a car has more than what meets the eye.Everything from the </a:t>
            </a:r>
            <a:r>
              <a:rPr lang="en" sz="1850">
                <a:solidFill>
                  <a:srgbClr val="202122"/>
                </a:solidFill>
              </a:rPr>
              <a:t>engine to the door hinge is designed and engineered using calculus and physics.did you know that- the shape and </a:t>
            </a:r>
            <a:r>
              <a:rPr lang="en" sz="1850">
                <a:solidFill>
                  <a:srgbClr val="202122"/>
                </a:solidFill>
              </a:rPr>
              <a:t>the</a:t>
            </a:r>
            <a:r>
              <a:rPr lang="en" sz="1850">
                <a:solidFill>
                  <a:srgbClr val="202122"/>
                </a:solidFill>
              </a:rPr>
              <a:t> foam of the seat head rest of the car is designed using calculus to distribute as much force as possible to prevent neck snaps due to whiplash in an accident . which saves millions of life every year while accounting for the comfort of the passenger</a:t>
            </a:r>
            <a:r>
              <a:rPr lang="en" sz="1950">
                <a:solidFill>
                  <a:srgbClr val="202122"/>
                </a:solidFill>
              </a:rPr>
              <a:t> </a:t>
            </a:r>
            <a:endParaRPr sz="1950">
              <a:solidFill>
                <a:srgbClr val="202122"/>
              </a:solidFill>
            </a:endParaRPr>
          </a:p>
          <a:p>
            <a:pPr indent="0" lvl="0" marL="0" rtl="0" algn="l">
              <a:spcBef>
                <a:spcPts val="1200"/>
              </a:spcBef>
              <a:spcAft>
                <a:spcPts val="1200"/>
              </a:spcAft>
              <a:buNone/>
            </a:pPr>
            <a:r>
              <a:t/>
            </a:r>
            <a:endParaRPr sz="1950">
              <a:solidFill>
                <a:srgbClr val="202122"/>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81" name="Shape 81"/>
        <p:cNvGrpSpPr/>
        <p:nvPr/>
      </p:nvGrpSpPr>
      <p:grpSpPr>
        <a:xfrm>
          <a:off x="0" y="0"/>
          <a:ext cx="0" cy="0"/>
          <a:chOff x="0" y="0"/>
          <a:chExt cx="0" cy="0"/>
        </a:xfrm>
      </p:grpSpPr>
      <p:sp>
        <p:nvSpPr>
          <p:cNvPr id="82" name="Google Shape;82;p18"/>
          <p:cNvSpPr txBox="1"/>
          <p:nvPr>
            <p:ph idx="1" type="body"/>
          </p:nvPr>
        </p:nvSpPr>
        <p:spPr>
          <a:xfrm>
            <a:off x="442450" y="958950"/>
            <a:ext cx="4871400" cy="4067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50">
                <a:solidFill>
                  <a:schemeClr val="dk1"/>
                </a:solidFill>
              </a:rPr>
              <a:t>Most cars </a:t>
            </a:r>
            <a:r>
              <a:rPr lang="en" sz="1850">
                <a:solidFill>
                  <a:schemeClr val="dk1"/>
                </a:solidFill>
              </a:rPr>
              <a:t>nowadays</a:t>
            </a:r>
            <a:r>
              <a:rPr lang="en" sz="1850">
                <a:solidFill>
                  <a:schemeClr val="dk1"/>
                </a:solidFill>
              </a:rPr>
              <a:t> are covered </a:t>
            </a:r>
            <a:r>
              <a:rPr lang="en" sz="1850">
                <a:solidFill>
                  <a:schemeClr val="dk1"/>
                </a:solidFill>
              </a:rPr>
              <a:t>with</a:t>
            </a:r>
            <a:r>
              <a:rPr lang="en" sz="1850">
                <a:solidFill>
                  <a:schemeClr val="dk1"/>
                </a:solidFill>
              </a:rPr>
              <a:t> screen on</a:t>
            </a:r>
            <a:endParaRPr sz="1850">
              <a:solidFill>
                <a:schemeClr val="dk1"/>
              </a:solidFill>
            </a:endParaRPr>
          </a:p>
          <a:p>
            <a:pPr indent="0" lvl="0" marL="0" rtl="0" algn="l">
              <a:spcBef>
                <a:spcPts val="1200"/>
              </a:spcBef>
              <a:spcAft>
                <a:spcPts val="0"/>
              </a:spcAft>
              <a:buNone/>
            </a:pPr>
            <a:r>
              <a:rPr lang="en" sz="1850">
                <a:solidFill>
                  <a:schemeClr val="dk1"/>
                </a:solidFill>
              </a:rPr>
              <a:t>Dashboard. Those screen’s/ tablets are able to </a:t>
            </a:r>
            <a:endParaRPr sz="1850">
              <a:solidFill>
                <a:schemeClr val="dk1"/>
              </a:solidFill>
            </a:endParaRPr>
          </a:p>
          <a:p>
            <a:pPr indent="0" lvl="0" marL="0" rtl="0" algn="l">
              <a:spcBef>
                <a:spcPts val="1200"/>
              </a:spcBef>
              <a:spcAft>
                <a:spcPts val="0"/>
              </a:spcAft>
              <a:buNone/>
            </a:pPr>
            <a:r>
              <a:rPr lang="en" sz="1850">
                <a:solidFill>
                  <a:schemeClr val="dk1"/>
                </a:solidFill>
              </a:rPr>
              <a:t>Function because of the </a:t>
            </a:r>
            <a:r>
              <a:rPr lang="en" sz="1850">
                <a:solidFill>
                  <a:schemeClr val="dk1"/>
                </a:solidFill>
              </a:rPr>
              <a:t>software</a:t>
            </a:r>
            <a:r>
              <a:rPr lang="en" sz="1850">
                <a:solidFill>
                  <a:schemeClr val="dk1"/>
                </a:solidFill>
              </a:rPr>
              <a:t> design</a:t>
            </a:r>
            <a:endParaRPr sz="1850">
              <a:solidFill>
                <a:schemeClr val="dk1"/>
              </a:solidFill>
            </a:endParaRPr>
          </a:p>
          <a:p>
            <a:pPr indent="0" lvl="0" marL="0" rtl="0" algn="l">
              <a:spcBef>
                <a:spcPts val="1200"/>
              </a:spcBef>
              <a:spcAft>
                <a:spcPts val="0"/>
              </a:spcAft>
              <a:buNone/>
            </a:pPr>
            <a:r>
              <a:rPr lang="en" sz="1850">
                <a:solidFill>
                  <a:schemeClr val="dk1"/>
                </a:solidFill>
              </a:rPr>
              <a:t>Which is heavily based on calculus and </a:t>
            </a:r>
            <a:endParaRPr sz="1850">
              <a:solidFill>
                <a:schemeClr val="dk1"/>
              </a:solidFill>
            </a:endParaRPr>
          </a:p>
          <a:p>
            <a:pPr indent="0" lvl="0" marL="0" rtl="0" algn="l">
              <a:spcBef>
                <a:spcPts val="1200"/>
              </a:spcBef>
              <a:spcAft>
                <a:spcPts val="0"/>
              </a:spcAft>
              <a:buNone/>
            </a:pPr>
            <a:r>
              <a:rPr lang="en" sz="1850">
                <a:solidFill>
                  <a:schemeClr val="dk1"/>
                </a:solidFill>
              </a:rPr>
              <a:t>Algebra </a:t>
            </a:r>
            <a:endParaRPr sz="1850">
              <a:solidFill>
                <a:schemeClr val="dk1"/>
              </a:solidFill>
            </a:endParaRPr>
          </a:p>
          <a:p>
            <a:pPr indent="0" lvl="0" marL="0" rtl="0" algn="l">
              <a:spcBef>
                <a:spcPts val="1200"/>
              </a:spcBef>
              <a:spcAft>
                <a:spcPts val="1200"/>
              </a:spcAft>
              <a:buNone/>
            </a:pPr>
            <a:r>
              <a:t/>
            </a:r>
            <a:endParaRPr/>
          </a:p>
        </p:txBody>
      </p:sp>
      <p:pic>
        <p:nvPicPr>
          <p:cNvPr id="83" name="Google Shape;83;p18"/>
          <p:cNvPicPr preferRelativeResize="0"/>
          <p:nvPr/>
        </p:nvPicPr>
        <p:blipFill>
          <a:blip r:embed="rId3">
            <a:alphaModFix/>
          </a:blip>
          <a:stretch>
            <a:fillRect/>
          </a:stretch>
        </p:blipFill>
        <p:spPr>
          <a:xfrm>
            <a:off x="5313850" y="252575"/>
            <a:ext cx="3764451" cy="2133575"/>
          </a:xfrm>
          <a:prstGeom prst="rect">
            <a:avLst/>
          </a:prstGeom>
          <a:noFill/>
          <a:ln>
            <a:noFill/>
          </a:ln>
        </p:spPr>
      </p:pic>
      <p:pic>
        <p:nvPicPr>
          <p:cNvPr id="84" name="Google Shape;84;p18"/>
          <p:cNvPicPr preferRelativeResize="0"/>
          <p:nvPr/>
        </p:nvPicPr>
        <p:blipFill rotWithShape="1">
          <a:blip r:embed="rId4">
            <a:alphaModFix/>
          </a:blip>
          <a:srcRect b="0" l="-1980" r="1979" t="0"/>
          <a:stretch/>
        </p:blipFill>
        <p:spPr>
          <a:xfrm>
            <a:off x="5313850" y="2460700"/>
            <a:ext cx="3764449" cy="2565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88" name="Shape 88"/>
        <p:cNvGrpSpPr/>
        <p:nvPr/>
      </p:nvGrpSpPr>
      <p:grpSpPr>
        <a:xfrm>
          <a:off x="0" y="0"/>
          <a:ext cx="0" cy="0"/>
          <a:chOff x="0" y="0"/>
          <a:chExt cx="0" cy="0"/>
        </a:xfrm>
      </p:grpSpPr>
      <p:sp>
        <p:nvSpPr>
          <p:cNvPr id="89" name="Google Shape;89;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565">
                <a:solidFill>
                  <a:srgbClr val="333333"/>
                </a:solidFill>
                <a:latin typeface="Playfair Display"/>
                <a:ea typeface="Playfair Display"/>
                <a:cs typeface="Playfair Display"/>
                <a:sym typeface="Playfair Display"/>
              </a:rPr>
              <a:t>Manufacturing</a:t>
            </a:r>
            <a:r>
              <a:rPr lang="en" sz="2165">
                <a:solidFill>
                  <a:srgbClr val="333333"/>
                </a:solidFill>
              </a:rPr>
              <a:t> (Manav Shivalkar Roll-no:72)</a:t>
            </a:r>
            <a:endParaRPr sz="3020"/>
          </a:p>
        </p:txBody>
      </p:sp>
      <p:sp>
        <p:nvSpPr>
          <p:cNvPr id="90" name="Google Shape;90;p19"/>
          <p:cNvSpPr txBox="1"/>
          <p:nvPr>
            <p:ph idx="1" type="body"/>
          </p:nvPr>
        </p:nvSpPr>
        <p:spPr>
          <a:xfrm>
            <a:off x="311700" y="1152475"/>
            <a:ext cx="8520600" cy="37923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605"/>
              <a:buNone/>
            </a:pPr>
            <a:r>
              <a:rPr lang="en" sz="1590">
                <a:solidFill>
                  <a:schemeClr val="dk1"/>
                </a:solidFill>
              </a:rPr>
              <a:t>For each part of a car - which is an assembly of many thousands of parts, there are mechanical engineering disciplines, each in itself highly mathematical, which are applied in its design and in its construction, and then further in its testing and validation :</a:t>
            </a:r>
            <a:endParaRPr sz="1590">
              <a:solidFill>
                <a:schemeClr val="dk1"/>
              </a:solidFill>
            </a:endParaRPr>
          </a:p>
          <a:p>
            <a:pPr indent="-329565" lvl="0" marL="457200" rtl="0" algn="l">
              <a:lnSpc>
                <a:spcPct val="105000"/>
              </a:lnSpc>
              <a:spcBef>
                <a:spcPts val="1200"/>
              </a:spcBef>
              <a:spcAft>
                <a:spcPts val="0"/>
              </a:spcAft>
              <a:buClr>
                <a:schemeClr val="dk1"/>
              </a:buClr>
              <a:buSzPts val="1590"/>
              <a:buChar char="●"/>
            </a:pPr>
            <a:r>
              <a:rPr lang="en" sz="1590">
                <a:solidFill>
                  <a:schemeClr val="dk1"/>
                </a:solidFill>
              </a:rPr>
              <a:t>Strength of Materials</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Thermodynamics</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Friction and adhesion analysis</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Mechanics (in this case, not fixing the car, but perhaps better understood as the physics of moving objects, in a gravity field)</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Electronics and Electricity (especially important in modern electric cars)</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Chemistry : for paint, engine parts, interiors, lubricants, tyres, batteries and almost everything else - </a:t>
            </a:r>
            <a:r>
              <a:rPr lang="en" sz="1590">
                <a:solidFill>
                  <a:schemeClr val="dk1"/>
                </a:solidFill>
              </a:rPr>
              <a:t>it's</a:t>
            </a:r>
            <a:r>
              <a:rPr lang="en" sz="1590">
                <a:solidFill>
                  <a:schemeClr val="dk1"/>
                </a:solidFill>
              </a:rPr>
              <a:t> a very mathematical science)</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Statistics</a:t>
            </a:r>
            <a:endParaRPr sz="1590">
              <a:solidFill>
                <a:schemeClr val="dk1"/>
              </a:solidFill>
            </a:endParaRPr>
          </a:p>
          <a:p>
            <a:pPr indent="-329565" lvl="0" marL="457200" rtl="0" algn="l">
              <a:lnSpc>
                <a:spcPct val="105000"/>
              </a:lnSpc>
              <a:spcBef>
                <a:spcPts val="0"/>
              </a:spcBef>
              <a:spcAft>
                <a:spcPts val="0"/>
              </a:spcAft>
              <a:buClr>
                <a:schemeClr val="dk1"/>
              </a:buClr>
              <a:buSzPts val="1590"/>
              <a:buChar char="●"/>
            </a:pPr>
            <a:r>
              <a:rPr lang="en" sz="1590">
                <a:solidFill>
                  <a:schemeClr val="dk1"/>
                </a:solidFill>
              </a:rPr>
              <a:t>Fluid mechanics - for both aerodynamics, and fluid flows in engines, and air conditioners</a:t>
            </a:r>
            <a:endParaRPr sz="169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94" name="Shape 94"/>
        <p:cNvGrpSpPr/>
        <p:nvPr/>
      </p:nvGrpSpPr>
      <p:grpSpPr>
        <a:xfrm>
          <a:off x="0" y="0"/>
          <a:ext cx="0" cy="0"/>
          <a:chOff x="0" y="0"/>
          <a:chExt cx="0" cy="0"/>
        </a:xfrm>
      </p:grpSpPr>
      <p:sp>
        <p:nvSpPr>
          <p:cNvPr id="95" name="Google Shape;95;p20"/>
          <p:cNvSpPr txBox="1"/>
          <p:nvPr>
            <p:ph idx="1" type="body"/>
          </p:nvPr>
        </p:nvSpPr>
        <p:spPr>
          <a:xfrm>
            <a:off x="311700" y="307650"/>
            <a:ext cx="8571300" cy="4686900"/>
          </a:xfrm>
          <a:prstGeom prst="rect">
            <a:avLst/>
          </a:prstGeom>
        </p:spPr>
        <p:txBody>
          <a:bodyPr anchorCtr="0" anchor="t" bIns="91425" lIns="91425" spcFirstLastPara="1" rIns="91425" wrap="square" tIns="91425">
            <a:normAutofit/>
          </a:bodyPr>
          <a:lstStyle/>
          <a:p>
            <a:pPr indent="-327977" lvl="0" marL="457200" rtl="0" algn="l">
              <a:spcBef>
                <a:spcPts val="0"/>
              </a:spcBef>
              <a:spcAft>
                <a:spcPts val="0"/>
              </a:spcAft>
              <a:buClr>
                <a:schemeClr val="dk1"/>
              </a:buClr>
              <a:buSzPts val="1565"/>
              <a:buChar char="●"/>
            </a:pPr>
            <a:r>
              <a:rPr lang="en" sz="1565">
                <a:solidFill>
                  <a:schemeClr val="dk1"/>
                </a:solidFill>
              </a:rPr>
              <a:t>CAD/CAM - using computers to keep it all together, and allow the design to be executed with high precision. Literally the application of mathematics made into a physical device, the digital computer.</a:t>
            </a:r>
            <a:endParaRPr sz="1565">
              <a:solidFill>
                <a:schemeClr val="dk1"/>
              </a:solidFill>
            </a:endParaRPr>
          </a:p>
          <a:p>
            <a:pPr indent="-327977" lvl="0" marL="457200" rtl="0" algn="l">
              <a:spcBef>
                <a:spcPts val="0"/>
              </a:spcBef>
              <a:spcAft>
                <a:spcPts val="0"/>
              </a:spcAft>
              <a:buClr>
                <a:schemeClr val="dk1"/>
              </a:buClr>
              <a:buSzPts val="1565"/>
              <a:buChar char="●"/>
            </a:pPr>
            <a:r>
              <a:rPr lang="en" sz="1565">
                <a:solidFill>
                  <a:schemeClr val="dk1"/>
                </a:solidFill>
              </a:rPr>
              <a:t>Computational Analysis : An offshoot of CAD/CAM, and known as CAE these days.</a:t>
            </a:r>
            <a:endParaRPr sz="1565">
              <a:solidFill>
                <a:schemeClr val="dk1"/>
              </a:solidFill>
            </a:endParaRPr>
          </a:p>
          <a:p>
            <a:pPr indent="-327977" lvl="0" marL="457200" rtl="0" algn="l">
              <a:spcBef>
                <a:spcPts val="0"/>
              </a:spcBef>
              <a:spcAft>
                <a:spcPts val="0"/>
              </a:spcAft>
              <a:buClr>
                <a:schemeClr val="dk1"/>
              </a:buClr>
              <a:buSzPts val="1565"/>
              <a:buChar char="●"/>
            </a:pPr>
            <a:r>
              <a:rPr lang="en" sz="1565">
                <a:solidFill>
                  <a:schemeClr val="dk1"/>
                </a:solidFill>
              </a:rPr>
              <a:t>3D Printing - usually SLS of metals and plastics, taking CAD design and rendering it in industrial materials, including CFRP (Carbon-Fibre Reinforced Plastics, typically lightweight nylon grains) : this allows Audi AG to produce most of a Lamborghini </a:t>
            </a:r>
            <a:r>
              <a:rPr lang="en" sz="1565">
                <a:solidFill>
                  <a:schemeClr val="dk1"/>
                </a:solidFill>
              </a:rPr>
              <a:t>Aventador</a:t>
            </a:r>
            <a:r>
              <a:rPr lang="en" sz="1565">
                <a:solidFill>
                  <a:schemeClr val="dk1"/>
                </a:solidFill>
              </a:rPr>
              <a:t> specialised parts and body panel formers cheaply - so although you pay $500k for the car, it only costs them $100k to make it !</a:t>
            </a:r>
            <a:endParaRPr sz="1565">
              <a:solidFill>
                <a:schemeClr val="dk1"/>
              </a:solidFill>
            </a:endParaRPr>
          </a:p>
          <a:p>
            <a:pPr indent="0" lvl="0" marL="0" rtl="0" algn="l">
              <a:spcBef>
                <a:spcPts val="1200"/>
              </a:spcBef>
              <a:spcAft>
                <a:spcPts val="1200"/>
              </a:spcAft>
              <a:buSzPts val="1018"/>
              <a:buNone/>
            </a:pPr>
            <a:r>
              <a:t/>
            </a:r>
            <a:endParaRPr sz="1665"/>
          </a:p>
        </p:txBody>
      </p:sp>
      <p:pic>
        <p:nvPicPr>
          <p:cNvPr id="96" name="Google Shape;96;p20"/>
          <p:cNvPicPr preferRelativeResize="0"/>
          <p:nvPr/>
        </p:nvPicPr>
        <p:blipFill>
          <a:blip r:embed="rId3">
            <a:alphaModFix/>
          </a:blip>
          <a:stretch>
            <a:fillRect/>
          </a:stretch>
        </p:blipFill>
        <p:spPr>
          <a:xfrm>
            <a:off x="969025" y="3056275"/>
            <a:ext cx="3727200" cy="1816375"/>
          </a:xfrm>
          <a:prstGeom prst="rect">
            <a:avLst/>
          </a:prstGeom>
          <a:noFill/>
          <a:ln>
            <a:noFill/>
          </a:ln>
        </p:spPr>
      </p:pic>
      <p:pic>
        <p:nvPicPr>
          <p:cNvPr id="97" name="Google Shape;97;p20"/>
          <p:cNvPicPr preferRelativeResize="0"/>
          <p:nvPr/>
        </p:nvPicPr>
        <p:blipFill>
          <a:blip r:embed="rId4">
            <a:alphaModFix/>
          </a:blip>
          <a:stretch>
            <a:fillRect/>
          </a:stretch>
        </p:blipFill>
        <p:spPr>
          <a:xfrm>
            <a:off x="5090909" y="3056275"/>
            <a:ext cx="3231041" cy="1816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01" name="Shape 101"/>
        <p:cNvGrpSpPr/>
        <p:nvPr/>
      </p:nvGrpSpPr>
      <p:grpSpPr>
        <a:xfrm>
          <a:off x="0" y="0"/>
          <a:ext cx="0" cy="0"/>
          <a:chOff x="0" y="0"/>
          <a:chExt cx="0" cy="0"/>
        </a:xfrm>
      </p:grpSpPr>
      <p:sp>
        <p:nvSpPr>
          <p:cNvPr id="102" name="Google Shape;102;p21"/>
          <p:cNvSpPr txBox="1"/>
          <p:nvPr>
            <p:ph type="title"/>
          </p:nvPr>
        </p:nvSpPr>
        <p:spPr>
          <a:xfrm>
            <a:off x="311700" y="1309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920">
                <a:latin typeface="Playfair Display"/>
                <a:ea typeface="Playfair Display"/>
                <a:cs typeface="Playfair Display"/>
                <a:sym typeface="Playfair Display"/>
              </a:rPr>
              <a:t>Frontal Crash Modeling</a:t>
            </a:r>
            <a:r>
              <a:rPr lang="en" sz="1800">
                <a:latin typeface="Playfair Display"/>
                <a:ea typeface="Playfair Display"/>
                <a:cs typeface="Playfair Display"/>
                <a:sym typeface="Playfair Display"/>
              </a:rPr>
              <a:t> </a:t>
            </a:r>
            <a:r>
              <a:rPr lang="en" sz="1800"/>
              <a:t>(Roll no. 71 Poorva Shinde)</a:t>
            </a:r>
            <a:endParaRPr sz="1800"/>
          </a:p>
        </p:txBody>
      </p:sp>
      <p:sp>
        <p:nvSpPr>
          <p:cNvPr id="103" name="Google Shape;103;p21"/>
          <p:cNvSpPr txBox="1"/>
          <p:nvPr>
            <p:ph idx="1" type="body"/>
          </p:nvPr>
        </p:nvSpPr>
        <p:spPr>
          <a:xfrm>
            <a:off x="141475" y="703625"/>
            <a:ext cx="8520600" cy="4282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850">
                <a:solidFill>
                  <a:schemeClr val="dk1"/>
                </a:solidFill>
              </a:rPr>
              <a:t>An engineer's primary job is to build a chassis and components to meet the product planner's specifications -- which is a tad more involved than it sounds. Computer-aided modeling has done a lot for chassis engineers, who can now digitally "build" a chassis in a computer,                                                           and "crash test" it over and over again                                                            using sophisticated calculus and physics                                                            algorithms. Physics modeling has become                                                            a field of mathematics and science in its                                                              own right, and the results of that modeling                                                      affect every aspect of chassis design and                                                     material use. Geometry and trigonometry                                                               are all-important elements of suspension                                                       design, as they are pretty much                                                                         everywhere else a load-bearing component has to bolt to another one.</a:t>
            </a:r>
            <a:endParaRPr sz="2050"/>
          </a:p>
        </p:txBody>
      </p:sp>
      <p:pic>
        <p:nvPicPr>
          <p:cNvPr id="104" name="Google Shape;104;p21"/>
          <p:cNvPicPr preferRelativeResize="0"/>
          <p:nvPr/>
        </p:nvPicPr>
        <p:blipFill rotWithShape="1">
          <a:blip r:embed="rId3">
            <a:alphaModFix/>
          </a:blip>
          <a:srcRect b="2439" l="-2639" r="2639" t="-2440"/>
          <a:stretch/>
        </p:blipFill>
        <p:spPr>
          <a:xfrm>
            <a:off x="4807175" y="1597639"/>
            <a:ext cx="4142276" cy="2494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