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303" r:id="rId2"/>
    <p:sldId id="401" r:id="rId3"/>
    <p:sldId id="403" r:id="rId4"/>
    <p:sldId id="280" r:id="rId5"/>
    <p:sldId id="437" r:id="rId6"/>
    <p:sldId id="404" r:id="rId7"/>
    <p:sldId id="405" r:id="rId8"/>
    <p:sldId id="406" r:id="rId9"/>
    <p:sldId id="434" r:id="rId10"/>
    <p:sldId id="410" r:id="rId11"/>
    <p:sldId id="411" r:id="rId12"/>
    <p:sldId id="354" r:id="rId13"/>
    <p:sldId id="412" r:id="rId14"/>
    <p:sldId id="425" r:id="rId15"/>
    <p:sldId id="431" r:id="rId16"/>
    <p:sldId id="417" r:id="rId17"/>
    <p:sldId id="418" r:id="rId18"/>
    <p:sldId id="427" r:id="rId19"/>
    <p:sldId id="432" r:id="rId20"/>
    <p:sldId id="433" r:id="rId21"/>
    <p:sldId id="436" r:id="rId22"/>
    <p:sldId id="32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C4E5"/>
    <a:srgbClr val="C59B00"/>
    <a:srgbClr val="D7DFEB"/>
    <a:srgbClr val="C7D7ED"/>
    <a:srgbClr val="081C53"/>
    <a:srgbClr val="0B256E"/>
    <a:srgbClr val="E4E1F7"/>
    <a:srgbClr val="FFCB0D"/>
    <a:srgbClr val="DA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B99FF-9328-4592-8281-2D6442818A52}" v="5" dt="2021-05-11T06:31:30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0462" autoAdjust="0"/>
  </p:normalViewPr>
  <p:slideViewPr>
    <p:cSldViewPr snapToGrid="0" showGuides="1">
      <p:cViewPr varScale="1">
        <p:scale>
          <a:sx n="75" d="100"/>
          <a:sy n="75" d="100"/>
        </p:scale>
        <p:origin x="840" y="53"/>
      </p:cViewPr>
      <p:guideLst>
        <p:guide orient="horz" pos="912"/>
        <p:guide pos="3840"/>
        <p:guide orient="horz" pos="370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C4E23-2859-4171-9B51-90755A5E021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4B4440BA-F153-479F-8BF7-08A0D6FDB210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Responsibility</a:t>
          </a:r>
        </a:p>
      </dgm:t>
    </dgm:pt>
    <dgm:pt modelId="{0D020FC0-24C2-4219-985F-CF083B44C4A5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1000" b="1" kern="1200" dirty="0">
              <a:solidFill>
                <a:srgbClr val="FFFFFF"/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Two Factor Theory</a:t>
          </a:r>
        </a:p>
      </dgm:t>
    </dgm:pt>
    <dgm:pt modelId="{A06A7617-445B-4FD3-B508-10CED334DC16}" type="sibTrans" cxnId="{29B9DA41-FC22-4433-B5F8-0D9090881029}">
      <dgm:prSet/>
      <dgm:spPr/>
      <dgm:t>
        <a:bodyPr/>
        <a:lstStyle/>
        <a:p>
          <a:endParaRPr lang="en-IN"/>
        </a:p>
      </dgm:t>
    </dgm:pt>
    <dgm:pt modelId="{F32B3033-2213-4B59-9F80-502AE8B3E99D}" type="parTrans" cxnId="{29B9DA41-FC22-4433-B5F8-0D9090881029}">
      <dgm:prSet/>
      <dgm:spPr/>
      <dgm:t>
        <a:bodyPr/>
        <a:lstStyle/>
        <a:p>
          <a:endParaRPr lang="en-IN"/>
        </a:p>
      </dgm:t>
    </dgm:pt>
    <dgm:pt modelId="{5FB5D7F3-D2BB-45EE-BF3A-78537B517E89}" type="sibTrans" cxnId="{45AF82E2-CD28-4D1D-BC84-2FDEF7B65A5D}">
      <dgm:prSet/>
      <dgm:spPr/>
      <dgm:t>
        <a:bodyPr/>
        <a:lstStyle/>
        <a:p>
          <a:endParaRPr lang="en-IN"/>
        </a:p>
      </dgm:t>
    </dgm:pt>
    <dgm:pt modelId="{40F389AA-9109-45F3-AF0A-8DF2423858A0}" type="parTrans" cxnId="{45AF82E2-CD28-4D1D-BC84-2FDEF7B65A5D}">
      <dgm:prSet/>
      <dgm:spPr/>
      <dgm:t>
        <a:bodyPr/>
        <a:lstStyle/>
        <a:p>
          <a:endParaRPr lang="en-IN"/>
        </a:p>
      </dgm:t>
    </dgm:pt>
    <dgm:pt modelId="{C43EB134-0B36-455F-B18C-8F64D729692F}" type="asst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Lucida Fax" panose="02060602050505020204" pitchFamily="18" charset="0"/>
              <a:cs typeface="Arial" panose="020B0604020202020204" pitchFamily="34" charset="0"/>
            </a:rPr>
            <a:t>Extrinsic (Hygiene) Factors</a:t>
          </a:r>
          <a:endParaRPr lang="en-IN" b="1" dirty="0">
            <a:latin typeface="Lucida Fax" panose="02060602050505020204" pitchFamily="18" charset="0"/>
          </a:endParaRPr>
        </a:p>
      </dgm:t>
    </dgm:pt>
    <dgm:pt modelId="{D08FE24A-DF17-48C8-907C-BE07B938A60C}" type="sibTrans" cxnId="{611A446E-F5F8-44BA-A5A1-095177E73627}">
      <dgm:prSet/>
      <dgm:spPr/>
      <dgm:t>
        <a:bodyPr/>
        <a:lstStyle/>
        <a:p>
          <a:endParaRPr lang="en-IN"/>
        </a:p>
      </dgm:t>
    </dgm:pt>
    <dgm:pt modelId="{C91C6E34-68CD-4DA1-8043-D74886EC926B}" type="parTrans" cxnId="{611A446E-F5F8-44BA-A5A1-095177E73627}">
      <dgm:prSet/>
      <dgm:spPr/>
      <dgm:t>
        <a:bodyPr/>
        <a:lstStyle/>
        <a:p>
          <a:endParaRPr lang="en-IN"/>
        </a:p>
      </dgm:t>
    </dgm:pt>
    <dgm:pt modelId="{366A2F08-CB99-4228-A401-16FE008B28CF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Relationships with Others</a:t>
          </a:r>
        </a:p>
      </dgm:t>
    </dgm:pt>
    <dgm:pt modelId="{15ACAE72-5F0E-48D4-81BF-68A447351035}" type="parTrans" cxnId="{66AA1A8E-4627-4630-A92F-7EEF019BDFE5}">
      <dgm:prSet/>
      <dgm:spPr/>
      <dgm:t>
        <a:bodyPr/>
        <a:lstStyle/>
        <a:p>
          <a:endParaRPr lang="en-IN"/>
        </a:p>
      </dgm:t>
    </dgm:pt>
    <dgm:pt modelId="{234DB828-C9F2-4AB9-A59D-37012BA0A26F}" type="sibTrans" cxnId="{66AA1A8E-4627-4630-A92F-7EEF019BDFE5}">
      <dgm:prSet/>
      <dgm:spPr/>
      <dgm:t>
        <a:bodyPr/>
        <a:lstStyle/>
        <a:p>
          <a:endParaRPr lang="en-IN"/>
        </a:p>
      </dgm:t>
    </dgm:pt>
    <dgm:pt modelId="{1ED1C7B4-8B52-4DE8-BF18-505C22DDBAA7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Company Policies</a:t>
          </a:r>
        </a:p>
      </dgm:t>
    </dgm:pt>
    <dgm:pt modelId="{E813EAF7-6466-4644-AEFA-CB57FF8E4EA3}" type="parTrans" cxnId="{AF8ACF8A-5A8E-4304-9373-3D21C5064B8B}">
      <dgm:prSet/>
      <dgm:spPr/>
      <dgm:t>
        <a:bodyPr/>
        <a:lstStyle/>
        <a:p>
          <a:endParaRPr lang="en-IN"/>
        </a:p>
      </dgm:t>
    </dgm:pt>
    <dgm:pt modelId="{17CAB4A0-C6C5-43DF-B035-03E4DC45010D}" type="sibTrans" cxnId="{AF8ACF8A-5A8E-4304-9373-3D21C5064B8B}">
      <dgm:prSet/>
      <dgm:spPr/>
      <dgm:t>
        <a:bodyPr/>
        <a:lstStyle/>
        <a:p>
          <a:endParaRPr lang="en-IN"/>
        </a:p>
      </dgm:t>
    </dgm:pt>
    <dgm:pt modelId="{328C8DF2-F963-4509-9988-A7BA56F80398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Quality of Supervision</a:t>
          </a:r>
        </a:p>
      </dgm:t>
    </dgm:pt>
    <dgm:pt modelId="{CAE9220B-4BF7-4ED9-B3BB-3246D89A705C}" type="parTrans" cxnId="{D997BDCA-5276-4C45-9AE3-153314116BF2}">
      <dgm:prSet/>
      <dgm:spPr/>
      <dgm:t>
        <a:bodyPr/>
        <a:lstStyle/>
        <a:p>
          <a:endParaRPr lang="en-IN"/>
        </a:p>
      </dgm:t>
    </dgm:pt>
    <dgm:pt modelId="{5C2EAFE8-0BB0-4E33-A19D-968FDC682789}" type="sibTrans" cxnId="{D997BDCA-5276-4C45-9AE3-153314116BF2}">
      <dgm:prSet/>
      <dgm:spPr/>
      <dgm:t>
        <a:bodyPr/>
        <a:lstStyle/>
        <a:p>
          <a:endParaRPr lang="en-IN"/>
        </a:p>
      </dgm:t>
    </dgm:pt>
    <dgm:pt modelId="{02C5F14B-0DF1-4768-B527-7EE25E3963D5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Job Security</a:t>
          </a:r>
        </a:p>
      </dgm:t>
    </dgm:pt>
    <dgm:pt modelId="{99695C65-1F38-45F9-99EB-AC17C537C9D6}" type="parTrans" cxnId="{0BCE182E-2635-4A2E-9F82-129F218D82B4}">
      <dgm:prSet/>
      <dgm:spPr/>
      <dgm:t>
        <a:bodyPr/>
        <a:lstStyle/>
        <a:p>
          <a:endParaRPr lang="en-IN"/>
        </a:p>
      </dgm:t>
    </dgm:pt>
    <dgm:pt modelId="{FBD251D9-F913-4B06-9343-49D5B529399E}" type="sibTrans" cxnId="{0BCE182E-2635-4A2E-9F82-129F218D82B4}">
      <dgm:prSet/>
      <dgm:spPr/>
      <dgm:t>
        <a:bodyPr/>
        <a:lstStyle/>
        <a:p>
          <a:endParaRPr lang="en-IN"/>
        </a:p>
      </dgm:t>
    </dgm:pt>
    <dgm:pt modelId="{E6AF9ECB-754D-447E-A891-6447DFD1C7E6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Pay</a:t>
          </a:r>
        </a:p>
      </dgm:t>
    </dgm:pt>
    <dgm:pt modelId="{61F4D138-0124-403A-8DCE-49E37D389F9E}" type="parTrans" cxnId="{0903F038-99FD-4825-902A-3D10E075E6EE}">
      <dgm:prSet/>
      <dgm:spPr/>
      <dgm:t>
        <a:bodyPr/>
        <a:lstStyle/>
        <a:p>
          <a:endParaRPr lang="en-IN"/>
        </a:p>
      </dgm:t>
    </dgm:pt>
    <dgm:pt modelId="{4B4AF028-1FAE-4F82-AE39-AE3D0D98935C}" type="sibTrans" cxnId="{0903F038-99FD-4825-902A-3D10E075E6EE}">
      <dgm:prSet/>
      <dgm:spPr/>
      <dgm:t>
        <a:bodyPr/>
        <a:lstStyle/>
        <a:p>
          <a:endParaRPr lang="en-IN"/>
        </a:p>
      </dgm:t>
    </dgm:pt>
    <dgm:pt modelId="{C5E6DC94-2C6D-44E9-A626-61E904042B3E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Intrinsic (Motivation) Factors</a:t>
          </a:r>
        </a:p>
      </dgm:t>
    </dgm:pt>
    <dgm:pt modelId="{0481E6F9-33EB-4815-A1E2-AFE423731EBE}" type="parTrans" cxnId="{4C8F082E-663D-4FFB-9CB2-91334B6BACC7}">
      <dgm:prSet/>
      <dgm:spPr/>
      <dgm:t>
        <a:bodyPr/>
        <a:lstStyle/>
        <a:p>
          <a:endParaRPr lang="en-IN"/>
        </a:p>
      </dgm:t>
    </dgm:pt>
    <dgm:pt modelId="{4DEC3DB0-1E8C-4C20-B72A-2245C766D550}" type="sibTrans" cxnId="{4C8F082E-663D-4FFB-9CB2-91334B6BACC7}">
      <dgm:prSet/>
      <dgm:spPr/>
      <dgm:t>
        <a:bodyPr/>
        <a:lstStyle/>
        <a:p>
          <a:endParaRPr lang="en-IN"/>
        </a:p>
      </dgm:t>
    </dgm:pt>
    <dgm:pt modelId="{CF175C90-D71F-494A-97AE-A30B6B28A68C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Promotional Opportunities</a:t>
          </a:r>
        </a:p>
      </dgm:t>
    </dgm:pt>
    <dgm:pt modelId="{6A412B27-513A-4E39-91CE-9FD5C090702E}" type="parTrans" cxnId="{03E936D0-4D05-4D71-A511-5A2D959C451B}">
      <dgm:prSet/>
      <dgm:spPr/>
      <dgm:t>
        <a:bodyPr/>
        <a:lstStyle/>
        <a:p>
          <a:endParaRPr lang="en-IN"/>
        </a:p>
      </dgm:t>
    </dgm:pt>
    <dgm:pt modelId="{E4B44BFD-ECA4-483D-9F9C-E531F06D41FB}" type="sibTrans" cxnId="{03E936D0-4D05-4D71-A511-5A2D959C451B}">
      <dgm:prSet/>
      <dgm:spPr/>
      <dgm:t>
        <a:bodyPr/>
        <a:lstStyle/>
        <a:p>
          <a:endParaRPr lang="en-IN"/>
        </a:p>
      </dgm:t>
    </dgm:pt>
    <dgm:pt modelId="{0412F2D5-BDC9-4118-98CB-976FC20DB078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Recognition</a:t>
          </a:r>
        </a:p>
      </dgm:t>
    </dgm:pt>
    <dgm:pt modelId="{4F283FE9-DE10-4B9B-B89F-5BD66B2E8C9A}" type="parTrans" cxnId="{0BDE3F8C-8FF1-4C54-A33A-BB64626E9CE5}">
      <dgm:prSet/>
      <dgm:spPr/>
      <dgm:t>
        <a:bodyPr/>
        <a:lstStyle/>
        <a:p>
          <a:endParaRPr lang="en-IN"/>
        </a:p>
      </dgm:t>
    </dgm:pt>
    <dgm:pt modelId="{E12B6D80-53D6-4F7F-B790-64D985910F8A}" type="sibTrans" cxnId="{0BDE3F8C-8FF1-4C54-A33A-BB64626E9CE5}">
      <dgm:prSet/>
      <dgm:spPr/>
      <dgm:t>
        <a:bodyPr/>
        <a:lstStyle/>
        <a:p>
          <a:endParaRPr lang="en-IN"/>
        </a:p>
      </dgm:t>
    </dgm:pt>
    <dgm:pt modelId="{2A375F72-9DF0-4F79-9402-9033D9199C1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Achievement</a:t>
          </a:r>
        </a:p>
      </dgm:t>
    </dgm:pt>
    <dgm:pt modelId="{6D3303C8-408B-4DA8-8AEF-03DF01CB9C7D}" type="parTrans" cxnId="{B4377693-1940-4F35-9972-649CB5FF804B}">
      <dgm:prSet/>
      <dgm:spPr/>
      <dgm:t>
        <a:bodyPr/>
        <a:lstStyle/>
        <a:p>
          <a:endParaRPr lang="en-IN"/>
        </a:p>
      </dgm:t>
    </dgm:pt>
    <dgm:pt modelId="{E3DCAE15-6317-4723-9197-5BA74E167D3F}" type="sibTrans" cxnId="{B4377693-1940-4F35-9972-649CB5FF804B}">
      <dgm:prSet/>
      <dgm:spPr/>
      <dgm:t>
        <a:bodyPr/>
        <a:lstStyle/>
        <a:p>
          <a:endParaRPr lang="en-IN"/>
        </a:p>
      </dgm:t>
    </dgm:pt>
    <dgm:pt modelId="{92047A2E-4B41-4F9F-A846-2213D09B1B0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Personal Growth Opportunities</a:t>
          </a:r>
        </a:p>
      </dgm:t>
    </dgm:pt>
    <dgm:pt modelId="{1078B8CE-4A5B-45A4-A4E5-224D5EE8292D}" type="parTrans" cxnId="{9D352982-5779-4F90-B907-DD5CC6A9F329}">
      <dgm:prSet/>
      <dgm:spPr/>
      <dgm:t>
        <a:bodyPr/>
        <a:lstStyle/>
        <a:p>
          <a:endParaRPr lang="en-IN"/>
        </a:p>
      </dgm:t>
    </dgm:pt>
    <dgm:pt modelId="{7AD84282-8B54-4146-8538-4C00B1495380}" type="sibTrans" cxnId="{9D352982-5779-4F90-B907-DD5CC6A9F329}">
      <dgm:prSet/>
      <dgm:spPr/>
      <dgm:t>
        <a:bodyPr/>
        <a:lstStyle/>
        <a:p>
          <a:endParaRPr lang="en-IN"/>
        </a:p>
      </dgm:t>
    </dgm:pt>
    <dgm:pt modelId="{A9A7DA99-5109-48FC-A3B4-D029F360A6B9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Physical Work Conditions</a:t>
          </a:r>
        </a:p>
      </dgm:t>
    </dgm:pt>
    <dgm:pt modelId="{783084CE-B332-457E-96DF-C05BFECBCAB4}" type="sibTrans" cxnId="{B6E5588B-9E68-49F2-9AA6-19EC239CA55D}">
      <dgm:prSet/>
      <dgm:spPr/>
      <dgm:t>
        <a:bodyPr/>
        <a:lstStyle/>
        <a:p>
          <a:endParaRPr lang="en-IN"/>
        </a:p>
      </dgm:t>
    </dgm:pt>
    <dgm:pt modelId="{7B4F1516-FA80-4DF0-8CCF-A0ACFB200C71}" type="parTrans" cxnId="{B6E5588B-9E68-49F2-9AA6-19EC239CA55D}">
      <dgm:prSet/>
      <dgm:spPr/>
      <dgm:t>
        <a:bodyPr/>
        <a:lstStyle/>
        <a:p>
          <a:endParaRPr lang="en-IN"/>
        </a:p>
      </dgm:t>
    </dgm:pt>
    <dgm:pt modelId="{7DBBD44D-F4D3-402A-915F-1256B6DEE5A3}" type="pres">
      <dgm:prSet presAssocID="{26BC4E23-2859-4171-9B51-90755A5E02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F1F4D4-B996-4BAB-B26E-D5FE6BC1F366}" type="pres">
      <dgm:prSet presAssocID="{0D020FC0-24C2-4219-985F-CF083B44C4A5}" presName="root1" presStyleCnt="0"/>
      <dgm:spPr/>
    </dgm:pt>
    <dgm:pt modelId="{FB0D740D-AC9E-4FF0-88FF-1359F9E49CCA}" type="pres">
      <dgm:prSet presAssocID="{0D020FC0-24C2-4219-985F-CF083B44C4A5}" presName="LevelOneTextNode" presStyleLbl="node0" presStyleIdx="0" presStyleCnt="1" custScaleX="58968" custScaleY="45293" custLinFactNeighborY="-16254">
        <dgm:presLayoutVars>
          <dgm:chPref val="3"/>
        </dgm:presLayoutVars>
      </dgm:prSet>
      <dgm:spPr/>
    </dgm:pt>
    <dgm:pt modelId="{86EED70A-4E4E-49D5-83AB-23E9E42DFB04}" type="pres">
      <dgm:prSet presAssocID="{0D020FC0-24C2-4219-985F-CF083B44C4A5}" presName="level2hierChild" presStyleCnt="0"/>
      <dgm:spPr/>
    </dgm:pt>
    <dgm:pt modelId="{F178CD3F-73F5-4E17-8AEA-D0F490CD1ED0}" type="pres">
      <dgm:prSet presAssocID="{C91C6E34-68CD-4DA1-8043-D74886EC926B}" presName="conn2-1" presStyleLbl="parChTrans1D2" presStyleIdx="0" presStyleCnt="2"/>
      <dgm:spPr/>
    </dgm:pt>
    <dgm:pt modelId="{F8E74200-8108-4CCB-BCC3-AB21B17926B4}" type="pres">
      <dgm:prSet presAssocID="{C91C6E34-68CD-4DA1-8043-D74886EC926B}" presName="connTx" presStyleLbl="parChTrans1D2" presStyleIdx="0" presStyleCnt="2"/>
      <dgm:spPr/>
    </dgm:pt>
    <dgm:pt modelId="{2DD0919B-1E20-4096-B895-37340A9EAC90}" type="pres">
      <dgm:prSet presAssocID="{C43EB134-0B36-455F-B18C-8F64D729692F}" presName="root2" presStyleCnt="0"/>
      <dgm:spPr/>
    </dgm:pt>
    <dgm:pt modelId="{D4441E88-F7BC-4E95-8FAF-D1EB6B75EF3E}" type="pres">
      <dgm:prSet presAssocID="{C43EB134-0B36-455F-B18C-8F64D729692F}" presName="LevelTwoTextNode" presStyleLbl="asst1" presStyleIdx="0" presStyleCnt="9" custScaleX="51049" custScaleY="46602" custLinFactNeighborX="-17966" custLinFactNeighborY="9543">
        <dgm:presLayoutVars>
          <dgm:chPref val="3"/>
        </dgm:presLayoutVars>
      </dgm:prSet>
      <dgm:spPr/>
    </dgm:pt>
    <dgm:pt modelId="{0DEDA038-B328-4794-9596-EBA89D1F0EE7}" type="pres">
      <dgm:prSet presAssocID="{C43EB134-0B36-455F-B18C-8F64D729692F}" presName="level3hierChild" presStyleCnt="0"/>
      <dgm:spPr/>
    </dgm:pt>
    <dgm:pt modelId="{5226E3CE-96D4-457D-AD9C-A094F6BE7DA7}" type="pres">
      <dgm:prSet presAssocID="{7B4F1516-FA80-4DF0-8CCF-A0ACFB200C71}" presName="conn2-1" presStyleLbl="parChTrans1D3" presStyleIdx="0" presStyleCnt="11"/>
      <dgm:spPr/>
    </dgm:pt>
    <dgm:pt modelId="{6E635287-DD19-4793-949E-CD7FBAA51975}" type="pres">
      <dgm:prSet presAssocID="{7B4F1516-FA80-4DF0-8CCF-A0ACFB200C71}" presName="connTx" presStyleLbl="parChTrans1D3" presStyleIdx="0" presStyleCnt="11"/>
      <dgm:spPr/>
    </dgm:pt>
    <dgm:pt modelId="{ADA7D3D8-4DCB-49BC-8FED-A66250D9E68A}" type="pres">
      <dgm:prSet presAssocID="{A9A7DA99-5109-48FC-A3B4-D029F360A6B9}" presName="root2" presStyleCnt="0"/>
      <dgm:spPr/>
    </dgm:pt>
    <dgm:pt modelId="{B3896FA3-8440-47BF-885B-6FB5962B9475}" type="pres">
      <dgm:prSet presAssocID="{A9A7DA99-5109-48FC-A3B4-D029F360A6B9}" presName="LevelTwoTextNode" presStyleLbl="asst1" presStyleIdx="1" presStyleCnt="9" custScaleX="83172" custScaleY="22474" custLinFactNeighborX="-223" custLinFactNeighborY="-80404">
        <dgm:presLayoutVars>
          <dgm:chPref val="3"/>
        </dgm:presLayoutVars>
      </dgm:prSet>
      <dgm:spPr/>
    </dgm:pt>
    <dgm:pt modelId="{E52E3B45-62EF-4D5A-ACCE-D89CA5881D71}" type="pres">
      <dgm:prSet presAssocID="{A9A7DA99-5109-48FC-A3B4-D029F360A6B9}" presName="level3hierChild" presStyleCnt="0"/>
      <dgm:spPr/>
    </dgm:pt>
    <dgm:pt modelId="{CAC3CCA0-85FE-40FD-B3DB-4636965FF272}" type="pres">
      <dgm:prSet presAssocID="{15ACAE72-5F0E-48D4-81BF-68A447351035}" presName="conn2-1" presStyleLbl="parChTrans1D3" presStyleIdx="1" presStyleCnt="11"/>
      <dgm:spPr/>
    </dgm:pt>
    <dgm:pt modelId="{B51A8219-A5A6-49D3-82BC-D5815179CFDA}" type="pres">
      <dgm:prSet presAssocID="{15ACAE72-5F0E-48D4-81BF-68A447351035}" presName="connTx" presStyleLbl="parChTrans1D3" presStyleIdx="1" presStyleCnt="11"/>
      <dgm:spPr/>
    </dgm:pt>
    <dgm:pt modelId="{FADA9C8F-8308-4B12-8BF3-4261CE469DFA}" type="pres">
      <dgm:prSet presAssocID="{366A2F08-CB99-4228-A401-16FE008B28CF}" presName="root2" presStyleCnt="0"/>
      <dgm:spPr/>
    </dgm:pt>
    <dgm:pt modelId="{46010B27-EEC1-418B-86F4-092F03A79844}" type="pres">
      <dgm:prSet presAssocID="{366A2F08-CB99-4228-A401-16FE008B28CF}" presName="LevelTwoTextNode" presStyleLbl="asst1" presStyleIdx="2" presStyleCnt="9" custScaleX="83172" custScaleY="22474" custLinFactNeighborX="42" custLinFactNeighborY="-46046">
        <dgm:presLayoutVars>
          <dgm:chPref val="3"/>
        </dgm:presLayoutVars>
      </dgm:prSet>
      <dgm:spPr/>
    </dgm:pt>
    <dgm:pt modelId="{6383BA31-016E-495D-BCB2-17B1DA21016D}" type="pres">
      <dgm:prSet presAssocID="{366A2F08-CB99-4228-A401-16FE008B28CF}" presName="level3hierChild" presStyleCnt="0"/>
      <dgm:spPr/>
    </dgm:pt>
    <dgm:pt modelId="{9FC40DCB-ED60-48FA-B969-2AD14A1C9570}" type="pres">
      <dgm:prSet presAssocID="{E813EAF7-6466-4644-AEFA-CB57FF8E4EA3}" presName="conn2-1" presStyleLbl="parChTrans1D3" presStyleIdx="2" presStyleCnt="11"/>
      <dgm:spPr/>
    </dgm:pt>
    <dgm:pt modelId="{D202751B-70D0-4D28-8A96-384337B4B19F}" type="pres">
      <dgm:prSet presAssocID="{E813EAF7-6466-4644-AEFA-CB57FF8E4EA3}" presName="connTx" presStyleLbl="parChTrans1D3" presStyleIdx="2" presStyleCnt="11"/>
      <dgm:spPr/>
    </dgm:pt>
    <dgm:pt modelId="{E6AEE896-0488-45DF-8E9F-CF4E233F8147}" type="pres">
      <dgm:prSet presAssocID="{1ED1C7B4-8B52-4DE8-BF18-505C22DDBAA7}" presName="root2" presStyleCnt="0"/>
      <dgm:spPr/>
    </dgm:pt>
    <dgm:pt modelId="{A41D9B66-10B9-48FE-B479-4FD66F8B9A4E}" type="pres">
      <dgm:prSet presAssocID="{1ED1C7B4-8B52-4DE8-BF18-505C22DDBAA7}" presName="LevelTwoTextNode" presStyleLbl="asst1" presStyleIdx="3" presStyleCnt="9" custScaleX="83172" custScaleY="22474" custLinFactNeighborX="770" custLinFactNeighborY="-51470">
        <dgm:presLayoutVars>
          <dgm:chPref val="3"/>
        </dgm:presLayoutVars>
      </dgm:prSet>
      <dgm:spPr/>
    </dgm:pt>
    <dgm:pt modelId="{9722BC2E-BBDA-427C-95C9-2B77E26CF5FF}" type="pres">
      <dgm:prSet presAssocID="{1ED1C7B4-8B52-4DE8-BF18-505C22DDBAA7}" presName="level3hierChild" presStyleCnt="0"/>
      <dgm:spPr/>
    </dgm:pt>
    <dgm:pt modelId="{16879551-8CAB-4062-84EB-5B47BA0C1DCF}" type="pres">
      <dgm:prSet presAssocID="{CAE9220B-4BF7-4ED9-B3BB-3246D89A705C}" presName="conn2-1" presStyleLbl="parChTrans1D3" presStyleIdx="3" presStyleCnt="11"/>
      <dgm:spPr/>
    </dgm:pt>
    <dgm:pt modelId="{AC0066A3-7891-45AA-98C6-3AE0FC0322A8}" type="pres">
      <dgm:prSet presAssocID="{CAE9220B-4BF7-4ED9-B3BB-3246D89A705C}" presName="connTx" presStyleLbl="parChTrans1D3" presStyleIdx="3" presStyleCnt="11"/>
      <dgm:spPr/>
    </dgm:pt>
    <dgm:pt modelId="{A22D60FA-DA65-4B81-82CE-75793703CECE}" type="pres">
      <dgm:prSet presAssocID="{328C8DF2-F963-4509-9988-A7BA56F80398}" presName="root2" presStyleCnt="0"/>
      <dgm:spPr/>
    </dgm:pt>
    <dgm:pt modelId="{5CB9CEAA-7764-4598-97FB-99A85038C5BA}" type="pres">
      <dgm:prSet presAssocID="{328C8DF2-F963-4509-9988-A7BA56F80398}" presName="LevelTwoTextNode" presStyleLbl="asst1" presStyleIdx="4" presStyleCnt="9" custScaleX="83172" custScaleY="22474" custLinFactNeighborX="770" custLinFactNeighborY="-53694">
        <dgm:presLayoutVars>
          <dgm:chPref val="3"/>
        </dgm:presLayoutVars>
      </dgm:prSet>
      <dgm:spPr/>
    </dgm:pt>
    <dgm:pt modelId="{515DE46E-1073-41DC-90F2-9CF8AE1FEEDB}" type="pres">
      <dgm:prSet presAssocID="{328C8DF2-F963-4509-9988-A7BA56F80398}" presName="level3hierChild" presStyleCnt="0"/>
      <dgm:spPr/>
    </dgm:pt>
    <dgm:pt modelId="{84061E63-9929-467F-8417-E2B552A1F4FD}" type="pres">
      <dgm:prSet presAssocID="{99695C65-1F38-45F9-99EB-AC17C537C9D6}" presName="conn2-1" presStyleLbl="parChTrans1D3" presStyleIdx="4" presStyleCnt="11"/>
      <dgm:spPr/>
    </dgm:pt>
    <dgm:pt modelId="{DE2A9D60-C942-4BE6-B289-A0F078AF665C}" type="pres">
      <dgm:prSet presAssocID="{99695C65-1F38-45F9-99EB-AC17C537C9D6}" presName="connTx" presStyleLbl="parChTrans1D3" presStyleIdx="4" presStyleCnt="11"/>
      <dgm:spPr/>
    </dgm:pt>
    <dgm:pt modelId="{0DD9E7C5-346A-4634-9A56-5FAD1E26B2A4}" type="pres">
      <dgm:prSet presAssocID="{02C5F14B-0DF1-4768-B527-7EE25E3963D5}" presName="root2" presStyleCnt="0"/>
      <dgm:spPr/>
    </dgm:pt>
    <dgm:pt modelId="{33F4882D-2678-4043-A35A-11676B20FD24}" type="pres">
      <dgm:prSet presAssocID="{02C5F14B-0DF1-4768-B527-7EE25E3963D5}" presName="LevelTwoTextNode" presStyleLbl="asst1" presStyleIdx="5" presStyleCnt="9" custScaleX="83172" custScaleY="22474" custLinFactNeighborX="770" custLinFactNeighborY="-53694">
        <dgm:presLayoutVars>
          <dgm:chPref val="3"/>
        </dgm:presLayoutVars>
      </dgm:prSet>
      <dgm:spPr/>
    </dgm:pt>
    <dgm:pt modelId="{0E29F506-6D86-4737-9123-38AED25EACD5}" type="pres">
      <dgm:prSet presAssocID="{02C5F14B-0DF1-4768-B527-7EE25E3963D5}" presName="level3hierChild" presStyleCnt="0"/>
      <dgm:spPr/>
    </dgm:pt>
    <dgm:pt modelId="{B3471904-BF5B-424B-AA2A-680E9896106C}" type="pres">
      <dgm:prSet presAssocID="{61F4D138-0124-403A-8DCE-49E37D389F9E}" presName="conn2-1" presStyleLbl="parChTrans1D3" presStyleIdx="5" presStyleCnt="11"/>
      <dgm:spPr/>
    </dgm:pt>
    <dgm:pt modelId="{F75719DF-F678-47C9-B0FD-0542AEB70C86}" type="pres">
      <dgm:prSet presAssocID="{61F4D138-0124-403A-8DCE-49E37D389F9E}" presName="connTx" presStyleLbl="parChTrans1D3" presStyleIdx="5" presStyleCnt="11"/>
      <dgm:spPr/>
    </dgm:pt>
    <dgm:pt modelId="{63CD1675-B6D0-438C-8CB2-93588F8DC516}" type="pres">
      <dgm:prSet presAssocID="{E6AF9ECB-754D-447E-A891-6447DFD1C7E6}" presName="root2" presStyleCnt="0"/>
      <dgm:spPr/>
    </dgm:pt>
    <dgm:pt modelId="{944B5FBB-A668-4CFC-BC41-02A40CCBF148}" type="pres">
      <dgm:prSet presAssocID="{E6AF9ECB-754D-447E-A891-6447DFD1C7E6}" presName="LevelTwoTextNode" presStyleLbl="asst1" presStyleIdx="6" presStyleCnt="9" custScaleX="83172" custScaleY="22474" custLinFactNeighborX="770" custLinFactNeighborY="-53694">
        <dgm:presLayoutVars>
          <dgm:chPref val="3"/>
        </dgm:presLayoutVars>
      </dgm:prSet>
      <dgm:spPr/>
    </dgm:pt>
    <dgm:pt modelId="{CCDA2F76-383B-4253-B94F-A8D0D71D5EF7}" type="pres">
      <dgm:prSet presAssocID="{E6AF9ECB-754D-447E-A891-6447DFD1C7E6}" presName="level3hierChild" presStyleCnt="0"/>
      <dgm:spPr/>
    </dgm:pt>
    <dgm:pt modelId="{60B45532-FCA1-4AC8-8C90-F15FF943882D}" type="pres">
      <dgm:prSet presAssocID="{0481E6F9-33EB-4815-A1E2-AFE423731EBE}" presName="conn2-1" presStyleLbl="parChTrans1D2" presStyleIdx="1" presStyleCnt="2"/>
      <dgm:spPr/>
    </dgm:pt>
    <dgm:pt modelId="{0D84FAEF-A603-49E4-8303-ACFD45BC67D8}" type="pres">
      <dgm:prSet presAssocID="{0481E6F9-33EB-4815-A1E2-AFE423731EBE}" presName="connTx" presStyleLbl="parChTrans1D2" presStyleIdx="1" presStyleCnt="2"/>
      <dgm:spPr/>
    </dgm:pt>
    <dgm:pt modelId="{36715B82-AA7B-4FB9-9C2F-750DC3236155}" type="pres">
      <dgm:prSet presAssocID="{C5E6DC94-2C6D-44E9-A626-61E904042B3E}" presName="root2" presStyleCnt="0"/>
      <dgm:spPr/>
    </dgm:pt>
    <dgm:pt modelId="{FDA8026B-5C84-42F7-8511-2FB38601026D}" type="pres">
      <dgm:prSet presAssocID="{C5E6DC94-2C6D-44E9-A626-61E904042B3E}" presName="LevelTwoTextNode" presStyleLbl="asst1" presStyleIdx="7" presStyleCnt="9" custScaleX="51049" custScaleY="46602" custLinFactNeighborX="-18271" custLinFactNeighborY="-44484">
        <dgm:presLayoutVars>
          <dgm:chPref val="3"/>
        </dgm:presLayoutVars>
      </dgm:prSet>
      <dgm:spPr/>
    </dgm:pt>
    <dgm:pt modelId="{481A5B2D-D59F-4D71-AB80-95E97D48BF70}" type="pres">
      <dgm:prSet presAssocID="{C5E6DC94-2C6D-44E9-A626-61E904042B3E}" presName="level3hierChild" presStyleCnt="0"/>
      <dgm:spPr/>
    </dgm:pt>
    <dgm:pt modelId="{A2472466-7617-4F36-8451-9EF3CD4A4355}" type="pres">
      <dgm:prSet presAssocID="{40F389AA-9109-45F3-AF0A-8DF2423858A0}" presName="conn2-1" presStyleLbl="parChTrans1D3" presStyleIdx="6" presStyleCnt="11"/>
      <dgm:spPr/>
    </dgm:pt>
    <dgm:pt modelId="{E35CE8C3-51C3-4F61-84CD-DB6CACAC60C9}" type="pres">
      <dgm:prSet presAssocID="{40F389AA-9109-45F3-AF0A-8DF2423858A0}" presName="connTx" presStyleLbl="parChTrans1D3" presStyleIdx="6" presStyleCnt="11"/>
      <dgm:spPr/>
    </dgm:pt>
    <dgm:pt modelId="{02B83F67-1CD8-4185-A7BA-8F0AE9DB9003}" type="pres">
      <dgm:prSet presAssocID="{4B4440BA-F153-479F-8BF7-08A0D6FDB210}" presName="root2" presStyleCnt="0"/>
      <dgm:spPr/>
    </dgm:pt>
    <dgm:pt modelId="{8EFDB841-067C-408E-8EF0-BAE24A317109}" type="pres">
      <dgm:prSet presAssocID="{4B4440BA-F153-479F-8BF7-08A0D6FDB210}" presName="LevelTwoTextNode" presStyleLbl="asst1" presStyleIdx="8" presStyleCnt="9" custScaleX="83172" custScaleY="22474" custLinFactNeighborX="98" custLinFactNeighborY="-16288">
        <dgm:presLayoutVars>
          <dgm:chPref val="3"/>
        </dgm:presLayoutVars>
      </dgm:prSet>
      <dgm:spPr/>
    </dgm:pt>
    <dgm:pt modelId="{8D95A2F2-05E4-424F-B65E-53ECFDC78714}" type="pres">
      <dgm:prSet presAssocID="{4B4440BA-F153-479F-8BF7-08A0D6FDB210}" presName="level3hierChild" presStyleCnt="0"/>
      <dgm:spPr/>
    </dgm:pt>
    <dgm:pt modelId="{35F2F2A7-9AD5-46E2-9265-F1B90735D5F2}" type="pres">
      <dgm:prSet presAssocID="{6A412B27-513A-4E39-91CE-9FD5C090702E}" presName="conn2-1" presStyleLbl="parChTrans1D3" presStyleIdx="7" presStyleCnt="11"/>
      <dgm:spPr/>
    </dgm:pt>
    <dgm:pt modelId="{C15C1E9F-A7DD-4D94-88B6-8FB4E5196080}" type="pres">
      <dgm:prSet presAssocID="{6A412B27-513A-4E39-91CE-9FD5C090702E}" presName="connTx" presStyleLbl="parChTrans1D3" presStyleIdx="7" presStyleCnt="11"/>
      <dgm:spPr/>
    </dgm:pt>
    <dgm:pt modelId="{35537DA1-A3D7-4DD6-B5F3-E95CFE7A4E81}" type="pres">
      <dgm:prSet presAssocID="{CF175C90-D71F-494A-97AE-A30B6B28A68C}" presName="root2" presStyleCnt="0"/>
      <dgm:spPr/>
    </dgm:pt>
    <dgm:pt modelId="{61B06160-7967-4FBC-90DB-FF3FB9337415}" type="pres">
      <dgm:prSet presAssocID="{CF175C90-D71F-494A-97AE-A30B6B28A68C}" presName="LevelTwoTextNode" presStyleLbl="node3" presStyleIdx="0" presStyleCnt="4" custScaleX="83172" custScaleY="22474" custLinFactNeighborX="98" custLinFactNeighborY="-10934">
        <dgm:presLayoutVars>
          <dgm:chPref val="3"/>
        </dgm:presLayoutVars>
      </dgm:prSet>
      <dgm:spPr/>
    </dgm:pt>
    <dgm:pt modelId="{E77DD32B-D718-4B77-9E95-00AFF9B22DA8}" type="pres">
      <dgm:prSet presAssocID="{CF175C90-D71F-494A-97AE-A30B6B28A68C}" presName="level3hierChild" presStyleCnt="0"/>
      <dgm:spPr/>
    </dgm:pt>
    <dgm:pt modelId="{DE7841E4-2AE5-4926-B4CD-841BA533191F}" type="pres">
      <dgm:prSet presAssocID="{4F283FE9-DE10-4B9B-B89F-5BD66B2E8C9A}" presName="conn2-1" presStyleLbl="parChTrans1D3" presStyleIdx="8" presStyleCnt="11"/>
      <dgm:spPr/>
    </dgm:pt>
    <dgm:pt modelId="{63914CC0-8F9D-4DC7-9F68-A72F55ADEE1D}" type="pres">
      <dgm:prSet presAssocID="{4F283FE9-DE10-4B9B-B89F-5BD66B2E8C9A}" presName="connTx" presStyleLbl="parChTrans1D3" presStyleIdx="8" presStyleCnt="11"/>
      <dgm:spPr/>
    </dgm:pt>
    <dgm:pt modelId="{71044561-F348-4F06-9149-AC0CEECEB671}" type="pres">
      <dgm:prSet presAssocID="{0412F2D5-BDC9-4118-98CB-976FC20DB078}" presName="root2" presStyleCnt="0"/>
      <dgm:spPr/>
    </dgm:pt>
    <dgm:pt modelId="{FFE055AB-9AD3-4372-AACB-91666001635C}" type="pres">
      <dgm:prSet presAssocID="{0412F2D5-BDC9-4118-98CB-976FC20DB078}" presName="LevelTwoTextNode" presStyleLbl="node3" presStyleIdx="1" presStyleCnt="4" custScaleX="83172" custScaleY="22474" custLinFactNeighborX="-73" custLinFactNeighborY="-5922">
        <dgm:presLayoutVars>
          <dgm:chPref val="3"/>
        </dgm:presLayoutVars>
      </dgm:prSet>
      <dgm:spPr/>
    </dgm:pt>
    <dgm:pt modelId="{67DCA939-F972-4537-A736-3A04237B5716}" type="pres">
      <dgm:prSet presAssocID="{0412F2D5-BDC9-4118-98CB-976FC20DB078}" presName="level3hierChild" presStyleCnt="0"/>
      <dgm:spPr/>
    </dgm:pt>
    <dgm:pt modelId="{42188278-DBA4-4800-A30C-A5584E7D860E}" type="pres">
      <dgm:prSet presAssocID="{6D3303C8-408B-4DA8-8AEF-03DF01CB9C7D}" presName="conn2-1" presStyleLbl="parChTrans1D3" presStyleIdx="9" presStyleCnt="11"/>
      <dgm:spPr/>
    </dgm:pt>
    <dgm:pt modelId="{CD63F219-E74C-45EB-9E3C-D4B931E82387}" type="pres">
      <dgm:prSet presAssocID="{6D3303C8-408B-4DA8-8AEF-03DF01CB9C7D}" presName="connTx" presStyleLbl="parChTrans1D3" presStyleIdx="9" presStyleCnt="11"/>
      <dgm:spPr/>
    </dgm:pt>
    <dgm:pt modelId="{F332F8F3-BF4C-46B2-BF9D-B7F1AA33A516}" type="pres">
      <dgm:prSet presAssocID="{2A375F72-9DF0-4F79-9402-9033D9199C1B}" presName="root2" presStyleCnt="0"/>
      <dgm:spPr/>
    </dgm:pt>
    <dgm:pt modelId="{137D8072-57A2-44C4-9E3F-B5046C4E0360}" type="pres">
      <dgm:prSet presAssocID="{2A375F72-9DF0-4F79-9402-9033D9199C1B}" presName="LevelTwoTextNode" presStyleLbl="node3" presStyleIdx="2" presStyleCnt="4" custScaleX="83172" custScaleY="22474" custLinFactNeighborX="1551">
        <dgm:presLayoutVars>
          <dgm:chPref val="3"/>
        </dgm:presLayoutVars>
      </dgm:prSet>
      <dgm:spPr/>
    </dgm:pt>
    <dgm:pt modelId="{C46724DD-CEA8-405B-81CC-9371A31C0380}" type="pres">
      <dgm:prSet presAssocID="{2A375F72-9DF0-4F79-9402-9033D9199C1B}" presName="level3hierChild" presStyleCnt="0"/>
      <dgm:spPr/>
    </dgm:pt>
    <dgm:pt modelId="{1F9E078C-9518-4408-8EE8-6AD3FF11BD86}" type="pres">
      <dgm:prSet presAssocID="{1078B8CE-4A5B-45A4-A4E5-224D5EE8292D}" presName="conn2-1" presStyleLbl="parChTrans1D3" presStyleIdx="10" presStyleCnt="11"/>
      <dgm:spPr/>
    </dgm:pt>
    <dgm:pt modelId="{F6FD0A9E-A9D8-4B0D-BB8D-DB2968309CAB}" type="pres">
      <dgm:prSet presAssocID="{1078B8CE-4A5B-45A4-A4E5-224D5EE8292D}" presName="connTx" presStyleLbl="parChTrans1D3" presStyleIdx="10" presStyleCnt="11"/>
      <dgm:spPr/>
    </dgm:pt>
    <dgm:pt modelId="{F45750B5-F216-4103-B5B6-A80C7F89E120}" type="pres">
      <dgm:prSet presAssocID="{92047A2E-4B41-4F9F-A846-2213D09B1B01}" presName="root2" presStyleCnt="0"/>
      <dgm:spPr/>
    </dgm:pt>
    <dgm:pt modelId="{92F46CE4-03AD-430F-8F83-AC95F288D8B8}" type="pres">
      <dgm:prSet presAssocID="{92047A2E-4B41-4F9F-A846-2213D09B1B01}" presName="LevelTwoTextNode" presStyleLbl="node3" presStyleIdx="3" presStyleCnt="4" custScaleX="83172" custScaleY="22474" custLinFactNeighborX="1551">
        <dgm:presLayoutVars>
          <dgm:chPref val="3"/>
        </dgm:presLayoutVars>
      </dgm:prSet>
      <dgm:spPr/>
    </dgm:pt>
    <dgm:pt modelId="{80D71C83-8E73-4E2A-B074-0AFFC0C73B9A}" type="pres">
      <dgm:prSet presAssocID="{92047A2E-4B41-4F9F-A846-2213D09B1B01}" presName="level3hierChild" presStyleCnt="0"/>
      <dgm:spPr/>
    </dgm:pt>
  </dgm:ptLst>
  <dgm:cxnLst>
    <dgm:cxn modelId="{7018C00C-8F48-458E-8B88-77530A3234D0}" type="presOf" srcId="{C91C6E34-68CD-4DA1-8043-D74886EC926B}" destId="{F8E74200-8108-4CCB-BCC3-AB21B17926B4}" srcOrd="1" destOrd="0" presId="urn:microsoft.com/office/officeart/2005/8/layout/hierarchy2"/>
    <dgm:cxn modelId="{EC35F90C-9BC5-4D2F-A2B4-4590D9AB8130}" type="presOf" srcId="{92047A2E-4B41-4F9F-A846-2213D09B1B01}" destId="{92F46CE4-03AD-430F-8F83-AC95F288D8B8}" srcOrd="0" destOrd="0" presId="urn:microsoft.com/office/officeart/2005/8/layout/hierarchy2"/>
    <dgm:cxn modelId="{6F4E7211-8A4F-4B59-9FEB-08DCF25AB780}" type="presOf" srcId="{6A412B27-513A-4E39-91CE-9FD5C090702E}" destId="{35F2F2A7-9AD5-46E2-9265-F1B90735D5F2}" srcOrd="0" destOrd="0" presId="urn:microsoft.com/office/officeart/2005/8/layout/hierarchy2"/>
    <dgm:cxn modelId="{F99D8D11-DEC4-4C7A-886E-EB23855D4D0D}" type="presOf" srcId="{7B4F1516-FA80-4DF0-8CCF-A0ACFB200C71}" destId="{5226E3CE-96D4-457D-AD9C-A094F6BE7DA7}" srcOrd="0" destOrd="0" presId="urn:microsoft.com/office/officeart/2005/8/layout/hierarchy2"/>
    <dgm:cxn modelId="{1E5D2A16-045F-4C62-8260-29323AAB2C83}" type="presOf" srcId="{1078B8CE-4A5B-45A4-A4E5-224D5EE8292D}" destId="{1F9E078C-9518-4408-8EE8-6AD3FF11BD86}" srcOrd="0" destOrd="0" presId="urn:microsoft.com/office/officeart/2005/8/layout/hierarchy2"/>
    <dgm:cxn modelId="{55229A21-4121-4534-A82B-863AECEE2498}" type="presOf" srcId="{1078B8CE-4A5B-45A4-A4E5-224D5EE8292D}" destId="{F6FD0A9E-A9D8-4B0D-BB8D-DB2968309CAB}" srcOrd="1" destOrd="0" presId="urn:microsoft.com/office/officeart/2005/8/layout/hierarchy2"/>
    <dgm:cxn modelId="{4C8F082E-663D-4FFB-9CB2-91334B6BACC7}" srcId="{0D020FC0-24C2-4219-985F-CF083B44C4A5}" destId="{C5E6DC94-2C6D-44E9-A626-61E904042B3E}" srcOrd="1" destOrd="0" parTransId="{0481E6F9-33EB-4815-A1E2-AFE423731EBE}" sibTransId="{4DEC3DB0-1E8C-4C20-B72A-2245C766D550}"/>
    <dgm:cxn modelId="{0BCE182E-2635-4A2E-9F82-129F218D82B4}" srcId="{C43EB134-0B36-455F-B18C-8F64D729692F}" destId="{02C5F14B-0DF1-4768-B527-7EE25E3963D5}" srcOrd="4" destOrd="0" parTransId="{99695C65-1F38-45F9-99EB-AC17C537C9D6}" sibTransId="{FBD251D9-F913-4B06-9343-49D5B529399E}"/>
    <dgm:cxn modelId="{0903F038-99FD-4825-902A-3D10E075E6EE}" srcId="{C43EB134-0B36-455F-B18C-8F64D729692F}" destId="{E6AF9ECB-754D-447E-A891-6447DFD1C7E6}" srcOrd="5" destOrd="0" parTransId="{61F4D138-0124-403A-8DCE-49E37D389F9E}" sibTransId="{4B4AF028-1FAE-4F82-AE39-AE3D0D98935C}"/>
    <dgm:cxn modelId="{2FDA023C-0118-417A-85DC-9090C271644E}" type="presOf" srcId="{0481E6F9-33EB-4815-A1E2-AFE423731EBE}" destId="{0D84FAEF-A603-49E4-8303-ACFD45BC67D8}" srcOrd="1" destOrd="0" presId="urn:microsoft.com/office/officeart/2005/8/layout/hierarchy2"/>
    <dgm:cxn modelId="{DB718240-BA08-4A9F-A230-EF2D9F700B8C}" type="presOf" srcId="{15ACAE72-5F0E-48D4-81BF-68A447351035}" destId="{CAC3CCA0-85FE-40FD-B3DB-4636965FF272}" srcOrd="0" destOrd="0" presId="urn:microsoft.com/office/officeart/2005/8/layout/hierarchy2"/>
    <dgm:cxn modelId="{BC11D05F-416C-41CD-803B-F8DFFBECC3D3}" type="presOf" srcId="{C43EB134-0B36-455F-B18C-8F64D729692F}" destId="{D4441E88-F7BC-4E95-8FAF-D1EB6B75EF3E}" srcOrd="0" destOrd="0" presId="urn:microsoft.com/office/officeart/2005/8/layout/hierarchy2"/>
    <dgm:cxn modelId="{29B9DA41-FC22-4433-B5F8-0D9090881029}" srcId="{26BC4E23-2859-4171-9B51-90755A5E021C}" destId="{0D020FC0-24C2-4219-985F-CF083B44C4A5}" srcOrd="0" destOrd="0" parTransId="{F32B3033-2213-4B59-9F80-502AE8B3E99D}" sibTransId="{A06A7617-445B-4FD3-B508-10CED334DC16}"/>
    <dgm:cxn modelId="{BB1A4365-9242-4338-9AF4-337B90279E56}" type="presOf" srcId="{C91C6E34-68CD-4DA1-8043-D74886EC926B}" destId="{F178CD3F-73F5-4E17-8AEA-D0F490CD1ED0}" srcOrd="0" destOrd="0" presId="urn:microsoft.com/office/officeart/2005/8/layout/hierarchy2"/>
    <dgm:cxn modelId="{EBF8B568-E73C-40F4-AF7F-09C24DD94510}" type="presOf" srcId="{6D3303C8-408B-4DA8-8AEF-03DF01CB9C7D}" destId="{CD63F219-E74C-45EB-9E3C-D4B931E82387}" srcOrd="1" destOrd="0" presId="urn:microsoft.com/office/officeart/2005/8/layout/hierarchy2"/>
    <dgm:cxn modelId="{C070544A-2583-402C-AE89-B8D10ACB19A7}" type="presOf" srcId="{6D3303C8-408B-4DA8-8AEF-03DF01CB9C7D}" destId="{42188278-DBA4-4800-A30C-A5584E7D860E}" srcOrd="0" destOrd="0" presId="urn:microsoft.com/office/officeart/2005/8/layout/hierarchy2"/>
    <dgm:cxn modelId="{89CC874A-5625-473B-9953-B00225FCE9E1}" type="presOf" srcId="{4B4440BA-F153-479F-8BF7-08A0D6FDB210}" destId="{8EFDB841-067C-408E-8EF0-BAE24A317109}" srcOrd="0" destOrd="0" presId="urn:microsoft.com/office/officeart/2005/8/layout/hierarchy2"/>
    <dgm:cxn modelId="{0BF8DA4B-199E-4340-A5FC-ECE711A3CA3A}" type="presOf" srcId="{328C8DF2-F963-4509-9988-A7BA56F80398}" destId="{5CB9CEAA-7764-4598-97FB-99A85038C5BA}" srcOrd="0" destOrd="0" presId="urn:microsoft.com/office/officeart/2005/8/layout/hierarchy2"/>
    <dgm:cxn modelId="{B32F514C-D497-4735-9959-1120B3672EEE}" type="presOf" srcId="{0D020FC0-24C2-4219-985F-CF083B44C4A5}" destId="{FB0D740D-AC9E-4FF0-88FF-1359F9E49CCA}" srcOrd="0" destOrd="0" presId="urn:microsoft.com/office/officeart/2005/8/layout/hierarchy2"/>
    <dgm:cxn modelId="{F589374E-4D4A-445A-A71F-B0281909111D}" type="presOf" srcId="{CAE9220B-4BF7-4ED9-B3BB-3246D89A705C}" destId="{16879551-8CAB-4062-84EB-5B47BA0C1DCF}" srcOrd="0" destOrd="0" presId="urn:microsoft.com/office/officeart/2005/8/layout/hierarchy2"/>
    <dgm:cxn modelId="{611A446E-F5F8-44BA-A5A1-095177E73627}" srcId="{0D020FC0-24C2-4219-985F-CF083B44C4A5}" destId="{C43EB134-0B36-455F-B18C-8F64D729692F}" srcOrd="0" destOrd="0" parTransId="{C91C6E34-68CD-4DA1-8043-D74886EC926B}" sibTransId="{D08FE24A-DF17-48C8-907C-BE07B938A60C}"/>
    <dgm:cxn modelId="{C8DE6350-EA99-401D-9C97-402B97B28495}" type="presOf" srcId="{26BC4E23-2859-4171-9B51-90755A5E021C}" destId="{7DBBD44D-F4D3-402A-915F-1256B6DEE5A3}" srcOrd="0" destOrd="0" presId="urn:microsoft.com/office/officeart/2005/8/layout/hierarchy2"/>
    <dgm:cxn modelId="{AA183776-E061-4E94-B647-CE428D61694F}" type="presOf" srcId="{E813EAF7-6466-4644-AEFA-CB57FF8E4EA3}" destId="{D202751B-70D0-4D28-8A96-384337B4B19F}" srcOrd="1" destOrd="0" presId="urn:microsoft.com/office/officeart/2005/8/layout/hierarchy2"/>
    <dgm:cxn modelId="{99C96E79-837F-4A8C-AC7A-FD7767C03670}" type="presOf" srcId="{CAE9220B-4BF7-4ED9-B3BB-3246D89A705C}" destId="{AC0066A3-7891-45AA-98C6-3AE0FC0322A8}" srcOrd="1" destOrd="0" presId="urn:microsoft.com/office/officeart/2005/8/layout/hierarchy2"/>
    <dgm:cxn modelId="{64BDD479-E0A2-4ABB-B22F-61E5A7531E30}" type="presOf" srcId="{C5E6DC94-2C6D-44E9-A626-61E904042B3E}" destId="{FDA8026B-5C84-42F7-8511-2FB38601026D}" srcOrd="0" destOrd="0" presId="urn:microsoft.com/office/officeart/2005/8/layout/hierarchy2"/>
    <dgm:cxn modelId="{0386C97E-1D85-42BE-95F4-7F2524A3FA9B}" type="presOf" srcId="{99695C65-1F38-45F9-99EB-AC17C537C9D6}" destId="{84061E63-9929-467F-8417-E2B552A1F4FD}" srcOrd="0" destOrd="0" presId="urn:microsoft.com/office/officeart/2005/8/layout/hierarchy2"/>
    <dgm:cxn modelId="{9D352982-5779-4F90-B907-DD5CC6A9F329}" srcId="{C5E6DC94-2C6D-44E9-A626-61E904042B3E}" destId="{92047A2E-4B41-4F9F-A846-2213D09B1B01}" srcOrd="4" destOrd="0" parTransId="{1078B8CE-4A5B-45A4-A4E5-224D5EE8292D}" sibTransId="{7AD84282-8B54-4146-8538-4C00B1495380}"/>
    <dgm:cxn modelId="{721D7483-F2FD-4628-A073-E53CB8890567}" type="presOf" srcId="{40F389AA-9109-45F3-AF0A-8DF2423858A0}" destId="{A2472466-7617-4F36-8451-9EF3CD4A4355}" srcOrd="0" destOrd="0" presId="urn:microsoft.com/office/officeart/2005/8/layout/hierarchy2"/>
    <dgm:cxn modelId="{AF8ACF8A-5A8E-4304-9373-3D21C5064B8B}" srcId="{C43EB134-0B36-455F-B18C-8F64D729692F}" destId="{1ED1C7B4-8B52-4DE8-BF18-505C22DDBAA7}" srcOrd="2" destOrd="0" parTransId="{E813EAF7-6466-4644-AEFA-CB57FF8E4EA3}" sibTransId="{17CAB4A0-C6C5-43DF-B035-03E4DC45010D}"/>
    <dgm:cxn modelId="{B6E5588B-9E68-49F2-9AA6-19EC239CA55D}" srcId="{C43EB134-0B36-455F-B18C-8F64D729692F}" destId="{A9A7DA99-5109-48FC-A3B4-D029F360A6B9}" srcOrd="0" destOrd="0" parTransId="{7B4F1516-FA80-4DF0-8CCF-A0ACFB200C71}" sibTransId="{783084CE-B332-457E-96DF-C05BFECBCAB4}"/>
    <dgm:cxn modelId="{0BDE3F8C-8FF1-4C54-A33A-BB64626E9CE5}" srcId="{C5E6DC94-2C6D-44E9-A626-61E904042B3E}" destId="{0412F2D5-BDC9-4118-98CB-976FC20DB078}" srcOrd="2" destOrd="0" parTransId="{4F283FE9-DE10-4B9B-B89F-5BD66B2E8C9A}" sibTransId="{E12B6D80-53D6-4F7F-B790-64D985910F8A}"/>
    <dgm:cxn modelId="{66AA1A8E-4627-4630-A92F-7EEF019BDFE5}" srcId="{C43EB134-0B36-455F-B18C-8F64D729692F}" destId="{366A2F08-CB99-4228-A401-16FE008B28CF}" srcOrd="1" destOrd="0" parTransId="{15ACAE72-5F0E-48D4-81BF-68A447351035}" sibTransId="{234DB828-C9F2-4AB9-A59D-37012BA0A26F}"/>
    <dgm:cxn modelId="{13AF5692-BC8A-41F8-B155-AF50D372C533}" type="presOf" srcId="{A9A7DA99-5109-48FC-A3B4-D029F360A6B9}" destId="{B3896FA3-8440-47BF-885B-6FB5962B9475}" srcOrd="0" destOrd="0" presId="urn:microsoft.com/office/officeart/2005/8/layout/hierarchy2"/>
    <dgm:cxn modelId="{23B49C92-A098-4F99-B1C7-8B6B654875CF}" type="presOf" srcId="{0412F2D5-BDC9-4118-98CB-976FC20DB078}" destId="{FFE055AB-9AD3-4372-AACB-91666001635C}" srcOrd="0" destOrd="0" presId="urn:microsoft.com/office/officeart/2005/8/layout/hierarchy2"/>
    <dgm:cxn modelId="{B4377693-1940-4F35-9972-649CB5FF804B}" srcId="{C5E6DC94-2C6D-44E9-A626-61E904042B3E}" destId="{2A375F72-9DF0-4F79-9402-9033D9199C1B}" srcOrd="3" destOrd="0" parTransId="{6D3303C8-408B-4DA8-8AEF-03DF01CB9C7D}" sibTransId="{E3DCAE15-6317-4723-9197-5BA74E167D3F}"/>
    <dgm:cxn modelId="{E6355A95-AD70-4A6F-A77C-95E557C2F399}" type="presOf" srcId="{4F283FE9-DE10-4B9B-B89F-5BD66B2E8C9A}" destId="{63914CC0-8F9D-4DC7-9F68-A72F55ADEE1D}" srcOrd="1" destOrd="0" presId="urn:microsoft.com/office/officeart/2005/8/layout/hierarchy2"/>
    <dgm:cxn modelId="{CF180F98-52CB-4F50-8E80-CE32E1B7FB25}" type="presOf" srcId="{61F4D138-0124-403A-8DCE-49E37D389F9E}" destId="{B3471904-BF5B-424B-AA2A-680E9896106C}" srcOrd="0" destOrd="0" presId="urn:microsoft.com/office/officeart/2005/8/layout/hierarchy2"/>
    <dgm:cxn modelId="{0B89E199-B2EB-4765-AA9A-4D8689268A8B}" type="presOf" srcId="{99695C65-1F38-45F9-99EB-AC17C537C9D6}" destId="{DE2A9D60-C942-4BE6-B289-A0F078AF665C}" srcOrd="1" destOrd="0" presId="urn:microsoft.com/office/officeart/2005/8/layout/hierarchy2"/>
    <dgm:cxn modelId="{61D19CA2-DDBF-42D4-9B8F-764A683B03AA}" type="presOf" srcId="{15ACAE72-5F0E-48D4-81BF-68A447351035}" destId="{B51A8219-A5A6-49D3-82BC-D5815179CFDA}" srcOrd="1" destOrd="0" presId="urn:microsoft.com/office/officeart/2005/8/layout/hierarchy2"/>
    <dgm:cxn modelId="{B228D0A4-8DF4-4059-833D-D15E248BCE3A}" type="presOf" srcId="{366A2F08-CB99-4228-A401-16FE008B28CF}" destId="{46010B27-EEC1-418B-86F4-092F03A79844}" srcOrd="0" destOrd="0" presId="urn:microsoft.com/office/officeart/2005/8/layout/hierarchy2"/>
    <dgm:cxn modelId="{E00478A9-CC8B-440B-8D71-73C52F1D4D7E}" type="presOf" srcId="{02C5F14B-0DF1-4768-B527-7EE25E3963D5}" destId="{33F4882D-2678-4043-A35A-11676B20FD24}" srcOrd="0" destOrd="0" presId="urn:microsoft.com/office/officeart/2005/8/layout/hierarchy2"/>
    <dgm:cxn modelId="{642D63AE-1396-4D54-AA8B-50B5D735A290}" type="presOf" srcId="{0481E6F9-33EB-4815-A1E2-AFE423731EBE}" destId="{60B45532-FCA1-4AC8-8C90-F15FF943882D}" srcOrd="0" destOrd="0" presId="urn:microsoft.com/office/officeart/2005/8/layout/hierarchy2"/>
    <dgm:cxn modelId="{4C7783AE-2E1A-4C2E-9452-A5502444BE93}" type="presOf" srcId="{6A412B27-513A-4E39-91CE-9FD5C090702E}" destId="{C15C1E9F-A7DD-4D94-88B6-8FB4E5196080}" srcOrd="1" destOrd="0" presId="urn:microsoft.com/office/officeart/2005/8/layout/hierarchy2"/>
    <dgm:cxn modelId="{CF1B8AAE-9B24-4A37-850D-35FFCD0A90B1}" type="presOf" srcId="{CF175C90-D71F-494A-97AE-A30B6B28A68C}" destId="{61B06160-7967-4FBC-90DB-FF3FB9337415}" srcOrd="0" destOrd="0" presId="urn:microsoft.com/office/officeart/2005/8/layout/hierarchy2"/>
    <dgm:cxn modelId="{7FD9E3B1-934E-462E-9CF9-83F0A6C0DAFC}" type="presOf" srcId="{4F283FE9-DE10-4B9B-B89F-5BD66B2E8C9A}" destId="{DE7841E4-2AE5-4926-B4CD-841BA533191F}" srcOrd="0" destOrd="0" presId="urn:microsoft.com/office/officeart/2005/8/layout/hierarchy2"/>
    <dgm:cxn modelId="{880D61C6-4C00-4F91-82B2-F63464BFF760}" type="presOf" srcId="{7B4F1516-FA80-4DF0-8CCF-A0ACFB200C71}" destId="{6E635287-DD19-4793-949E-CD7FBAA51975}" srcOrd="1" destOrd="0" presId="urn:microsoft.com/office/officeart/2005/8/layout/hierarchy2"/>
    <dgm:cxn modelId="{D4B44FC6-17B1-4274-ACC3-55B4E1570224}" type="presOf" srcId="{1ED1C7B4-8B52-4DE8-BF18-505C22DDBAA7}" destId="{A41D9B66-10B9-48FE-B479-4FD66F8B9A4E}" srcOrd="0" destOrd="0" presId="urn:microsoft.com/office/officeart/2005/8/layout/hierarchy2"/>
    <dgm:cxn modelId="{6C86D3C9-DE8A-4F4F-8F3A-70A3D828BDEB}" type="presOf" srcId="{40F389AA-9109-45F3-AF0A-8DF2423858A0}" destId="{E35CE8C3-51C3-4F61-84CD-DB6CACAC60C9}" srcOrd="1" destOrd="0" presId="urn:microsoft.com/office/officeart/2005/8/layout/hierarchy2"/>
    <dgm:cxn modelId="{D997BDCA-5276-4C45-9AE3-153314116BF2}" srcId="{C43EB134-0B36-455F-B18C-8F64D729692F}" destId="{328C8DF2-F963-4509-9988-A7BA56F80398}" srcOrd="3" destOrd="0" parTransId="{CAE9220B-4BF7-4ED9-B3BB-3246D89A705C}" sibTransId="{5C2EAFE8-0BB0-4E33-A19D-968FDC682789}"/>
    <dgm:cxn modelId="{03E936D0-4D05-4D71-A511-5A2D959C451B}" srcId="{C5E6DC94-2C6D-44E9-A626-61E904042B3E}" destId="{CF175C90-D71F-494A-97AE-A30B6B28A68C}" srcOrd="1" destOrd="0" parTransId="{6A412B27-513A-4E39-91CE-9FD5C090702E}" sibTransId="{E4B44BFD-ECA4-483D-9F9C-E531F06D41FB}"/>
    <dgm:cxn modelId="{60BE6FDF-BA8B-44F0-8ECC-43180E6164FE}" type="presOf" srcId="{61F4D138-0124-403A-8DCE-49E37D389F9E}" destId="{F75719DF-F678-47C9-B0FD-0542AEB70C86}" srcOrd="1" destOrd="0" presId="urn:microsoft.com/office/officeart/2005/8/layout/hierarchy2"/>
    <dgm:cxn modelId="{45AF82E2-CD28-4D1D-BC84-2FDEF7B65A5D}" srcId="{C5E6DC94-2C6D-44E9-A626-61E904042B3E}" destId="{4B4440BA-F153-479F-8BF7-08A0D6FDB210}" srcOrd="0" destOrd="0" parTransId="{40F389AA-9109-45F3-AF0A-8DF2423858A0}" sibTransId="{5FB5D7F3-D2BB-45EE-BF3A-78537B517E89}"/>
    <dgm:cxn modelId="{99BB86E4-2855-4160-BA00-34C3964DCAFC}" type="presOf" srcId="{E6AF9ECB-754D-447E-A891-6447DFD1C7E6}" destId="{944B5FBB-A668-4CFC-BC41-02A40CCBF148}" srcOrd="0" destOrd="0" presId="urn:microsoft.com/office/officeart/2005/8/layout/hierarchy2"/>
    <dgm:cxn modelId="{9EE38FF1-D498-4BC5-B6A4-779B3694B69E}" type="presOf" srcId="{2A375F72-9DF0-4F79-9402-9033D9199C1B}" destId="{137D8072-57A2-44C4-9E3F-B5046C4E0360}" srcOrd="0" destOrd="0" presId="urn:microsoft.com/office/officeart/2005/8/layout/hierarchy2"/>
    <dgm:cxn modelId="{62FB96FC-5B72-4C98-9CB5-76726A9495BB}" type="presOf" srcId="{E813EAF7-6466-4644-AEFA-CB57FF8E4EA3}" destId="{9FC40DCB-ED60-48FA-B969-2AD14A1C9570}" srcOrd="0" destOrd="0" presId="urn:microsoft.com/office/officeart/2005/8/layout/hierarchy2"/>
    <dgm:cxn modelId="{F942EFA9-C7A6-428D-A753-F5645FD0EC2C}" type="presParOf" srcId="{7DBBD44D-F4D3-402A-915F-1256B6DEE5A3}" destId="{10F1F4D4-B996-4BAB-B26E-D5FE6BC1F366}" srcOrd="0" destOrd="0" presId="urn:microsoft.com/office/officeart/2005/8/layout/hierarchy2"/>
    <dgm:cxn modelId="{C0255718-7723-4ECE-A924-58D45263F834}" type="presParOf" srcId="{10F1F4D4-B996-4BAB-B26E-D5FE6BC1F366}" destId="{FB0D740D-AC9E-4FF0-88FF-1359F9E49CCA}" srcOrd="0" destOrd="0" presId="urn:microsoft.com/office/officeart/2005/8/layout/hierarchy2"/>
    <dgm:cxn modelId="{41288255-819C-4DB7-A517-703BCD521AFF}" type="presParOf" srcId="{10F1F4D4-B996-4BAB-B26E-D5FE6BC1F366}" destId="{86EED70A-4E4E-49D5-83AB-23E9E42DFB04}" srcOrd="1" destOrd="0" presId="urn:microsoft.com/office/officeart/2005/8/layout/hierarchy2"/>
    <dgm:cxn modelId="{ED512FE8-1BC6-4E1A-B71E-A7387F5B9497}" type="presParOf" srcId="{86EED70A-4E4E-49D5-83AB-23E9E42DFB04}" destId="{F178CD3F-73F5-4E17-8AEA-D0F490CD1ED0}" srcOrd="0" destOrd="0" presId="urn:microsoft.com/office/officeart/2005/8/layout/hierarchy2"/>
    <dgm:cxn modelId="{8650D4F5-28A7-4D94-BC62-2945F52076B1}" type="presParOf" srcId="{F178CD3F-73F5-4E17-8AEA-D0F490CD1ED0}" destId="{F8E74200-8108-4CCB-BCC3-AB21B17926B4}" srcOrd="0" destOrd="0" presId="urn:microsoft.com/office/officeart/2005/8/layout/hierarchy2"/>
    <dgm:cxn modelId="{F28E0DDD-21E7-4C76-9274-2F535051342D}" type="presParOf" srcId="{86EED70A-4E4E-49D5-83AB-23E9E42DFB04}" destId="{2DD0919B-1E20-4096-B895-37340A9EAC90}" srcOrd="1" destOrd="0" presId="urn:microsoft.com/office/officeart/2005/8/layout/hierarchy2"/>
    <dgm:cxn modelId="{060C93DE-709E-4917-A4CC-2A20BF5AC5F7}" type="presParOf" srcId="{2DD0919B-1E20-4096-B895-37340A9EAC90}" destId="{D4441E88-F7BC-4E95-8FAF-D1EB6B75EF3E}" srcOrd="0" destOrd="0" presId="urn:microsoft.com/office/officeart/2005/8/layout/hierarchy2"/>
    <dgm:cxn modelId="{4EBF9738-D20C-4E9B-89BD-539796A62427}" type="presParOf" srcId="{2DD0919B-1E20-4096-B895-37340A9EAC90}" destId="{0DEDA038-B328-4794-9596-EBA89D1F0EE7}" srcOrd="1" destOrd="0" presId="urn:microsoft.com/office/officeart/2005/8/layout/hierarchy2"/>
    <dgm:cxn modelId="{291990AF-787D-487E-9F94-4EE4AF8E8406}" type="presParOf" srcId="{0DEDA038-B328-4794-9596-EBA89D1F0EE7}" destId="{5226E3CE-96D4-457D-AD9C-A094F6BE7DA7}" srcOrd="0" destOrd="0" presId="urn:microsoft.com/office/officeart/2005/8/layout/hierarchy2"/>
    <dgm:cxn modelId="{02D88434-21FD-45B1-87CA-88821676DA7F}" type="presParOf" srcId="{5226E3CE-96D4-457D-AD9C-A094F6BE7DA7}" destId="{6E635287-DD19-4793-949E-CD7FBAA51975}" srcOrd="0" destOrd="0" presId="urn:microsoft.com/office/officeart/2005/8/layout/hierarchy2"/>
    <dgm:cxn modelId="{59532CBD-CDDE-4E4E-8DBD-B73294AF8CE7}" type="presParOf" srcId="{0DEDA038-B328-4794-9596-EBA89D1F0EE7}" destId="{ADA7D3D8-4DCB-49BC-8FED-A66250D9E68A}" srcOrd="1" destOrd="0" presId="urn:microsoft.com/office/officeart/2005/8/layout/hierarchy2"/>
    <dgm:cxn modelId="{5B5373D3-FABB-40DD-B264-2AC5AC3DFEE5}" type="presParOf" srcId="{ADA7D3D8-4DCB-49BC-8FED-A66250D9E68A}" destId="{B3896FA3-8440-47BF-885B-6FB5962B9475}" srcOrd="0" destOrd="0" presId="urn:microsoft.com/office/officeart/2005/8/layout/hierarchy2"/>
    <dgm:cxn modelId="{179366F7-CE0C-4E33-B524-36826787EAC0}" type="presParOf" srcId="{ADA7D3D8-4DCB-49BC-8FED-A66250D9E68A}" destId="{E52E3B45-62EF-4D5A-ACCE-D89CA5881D71}" srcOrd="1" destOrd="0" presId="urn:microsoft.com/office/officeart/2005/8/layout/hierarchy2"/>
    <dgm:cxn modelId="{54ED2988-6317-495A-9B74-44F9B9AFD2A0}" type="presParOf" srcId="{0DEDA038-B328-4794-9596-EBA89D1F0EE7}" destId="{CAC3CCA0-85FE-40FD-B3DB-4636965FF272}" srcOrd="2" destOrd="0" presId="urn:microsoft.com/office/officeart/2005/8/layout/hierarchy2"/>
    <dgm:cxn modelId="{CEA5314F-44B3-4D8D-BAC3-3187C9C75CE3}" type="presParOf" srcId="{CAC3CCA0-85FE-40FD-B3DB-4636965FF272}" destId="{B51A8219-A5A6-49D3-82BC-D5815179CFDA}" srcOrd="0" destOrd="0" presId="urn:microsoft.com/office/officeart/2005/8/layout/hierarchy2"/>
    <dgm:cxn modelId="{B4759455-376E-4889-81A9-B3B86F6C4DED}" type="presParOf" srcId="{0DEDA038-B328-4794-9596-EBA89D1F0EE7}" destId="{FADA9C8F-8308-4B12-8BF3-4261CE469DFA}" srcOrd="3" destOrd="0" presId="urn:microsoft.com/office/officeart/2005/8/layout/hierarchy2"/>
    <dgm:cxn modelId="{580B53FC-A8CA-40C1-B6F2-90FC7435D212}" type="presParOf" srcId="{FADA9C8F-8308-4B12-8BF3-4261CE469DFA}" destId="{46010B27-EEC1-418B-86F4-092F03A79844}" srcOrd="0" destOrd="0" presId="urn:microsoft.com/office/officeart/2005/8/layout/hierarchy2"/>
    <dgm:cxn modelId="{85D87033-0912-46AC-BA72-7DB49E5C1B98}" type="presParOf" srcId="{FADA9C8F-8308-4B12-8BF3-4261CE469DFA}" destId="{6383BA31-016E-495D-BCB2-17B1DA21016D}" srcOrd="1" destOrd="0" presId="urn:microsoft.com/office/officeart/2005/8/layout/hierarchy2"/>
    <dgm:cxn modelId="{853D66D3-46BA-4E38-95F5-6B42DF691676}" type="presParOf" srcId="{0DEDA038-B328-4794-9596-EBA89D1F0EE7}" destId="{9FC40DCB-ED60-48FA-B969-2AD14A1C9570}" srcOrd="4" destOrd="0" presId="urn:microsoft.com/office/officeart/2005/8/layout/hierarchy2"/>
    <dgm:cxn modelId="{9C8DB21A-8B9A-42D4-8114-0C02B90C1DE3}" type="presParOf" srcId="{9FC40DCB-ED60-48FA-B969-2AD14A1C9570}" destId="{D202751B-70D0-4D28-8A96-384337B4B19F}" srcOrd="0" destOrd="0" presId="urn:microsoft.com/office/officeart/2005/8/layout/hierarchy2"/>
    <dgm:cxn modelId="{53272711-B139-4B37-9995-021FEED415F4}" type="presParOf" srcId="{0DEDA038-B328-4794-9596-EBA89D1F0EE7}" destId="{E6AEE896-0488-45DF-8E9F-CF4E233F8147}" srcOrd="5" destOrd="0" presId="urn:microsoft.com/office/officeart/2005/8/layout/hierarchy2"/>
    <dgm:cxn modelId="{840753F7-B723-49DA-8BAE-1EED807FD1FB}" type="presParOf" srcId="{E6AEE896-0488-45DF-8E9F-CF4E233F8147}" destId="{A41D9B66-10B9-48FE-B479-4FD66F8B9A4E}" srcOrd="0" destOrd="0" presId="urn:microsoft.com/office/officeart/2005/8/layout/hierarchy2"/>
    <dgm:cxn modelId="{AB0473AF-AA99-4BA9-9855-82470D228DB0}" type="presParOf" srcId="{E6AEE896-0488-45DF-8E9F-CF4E233F8147}" destId="{9722BC2E-BBDA-427C-95C9-2B77E26CF5FF}" srcOrd="1" destOrd="0" presId="urn:microsoft.com/office/officeart/2005/8/layout/hierarchy2"/>
    <dgm:cxn modelId="{B6B6E74C-99AD-4B6F-BF75-250AE919D50E}" type="presParOf" srcId="{0DEDA038-B328-4794-9596-EBA89D1F0EE7}" destId="{16879551-8CAB-4062-84EB-5B47BA0C1DCF}" srcOrd="6" destOrd="0" presId="urn:microsoft.com/office/officeart/2005/8/layout/hierarchy2"/>
    <dgm:cxn modelId="{45EBF1F9-C477-44D6-AD44-C08032A4B339}" type="presParOf" srcId="{16879551-8CAB-4062-84EB-5B47BA0C1DCF}" destId="{AC0066A3-7891-45AA-98C6-3AE0FC0322A8}" srcOrd="0" destOrd="0" presId="urn:microsoft.com/office/officeart/2005/8/layout/hierarchy2"/>
    <dgm:cxn modelId="{7C9C1C0F-33DC-4732-9A8F-D2311BDB8068}" type="presParOf" srcId="{0DEDA038-B328-4794-9596-EBA89D1F0EE7}" destId="{A22D60FA-DA65-4B81-82CE-75793703CECE}" srcOrd="7" destOrd="0" presId="urn:microsoft.com/office/officeart/2005/8/layout/hierarchy2"/>
    <dgm:cxn modelId="{143BB0F6-3A3B-4D93-9DE7-3043DC9A2056}" type="presParOf" srcId="{A22D60FA-DA65-4B81-82CE-75793703CECE}" destId="{5CB9CEAA-7764-4598-97FB-99A85038C5BA}" srcOrd="0" destOrd="0" presId="urn:microsoft.com/office/officeart/2005/8/layout/hierarchy2"/>
    <dgm:cxn modelId="{59F4B800-54CF-40C1-BD0C-2E63500FBB9A}" type="presParOf" srcId="{A22D60FA-DA65-4B81-82CE-75793703CECE}" destId="{515DE46E-1073-41DC-90F2-9CF8AE1FEEDB}" srcOrd="1" destOrd="0" presId="urn:microsoft.com/office/officeart/2005/8/layout/hierarchy2"/>
    <dgm:cxn modelId="{E8BE0861-ACF1-4962-9231-46752DEBA08A}" type="presParOf" srcId="{0DEDA038-B328-4794-9596-EBA89D1F0EE7}" destId="{84061E63-9929-467F-8417-E2B552A1F4FD}" srcOrd="8" destOrd="0" presId="urn:microsoft.com/office/officeart/2005/8/layout/hierarchy2"/>
    <dgm:cxn modelId="{C0DC9240-AAD9-4673-B8BF-AD2B9E005ACB}" type="presParOf" srcId="{84061E63-9929-467F-8417-E2B552A1F4FD}" destId="{DE2A9D60-C942-4BE6-B289-A0F078AF665C}" srcOrd="0" destOrd="0" presId="urn:microsoft.com/office/officeart/2005/8/layout/hierarchy2"/>
    <dgm:cxn modelId="{37F2BBDF-D19F-4C5A-B71A-8969F7951229}" type="presParOf" srcId="{0DEDA038-B328-4794-9596-EBA89D1F0EE7}" destId="{0DD9E7C5-346A-4634-9A56-5FAD1E26B2A4}" srcOrd="9" destOrd="0" presId="urn:microsoft.com/office/officeart/2005/8/layout/hierarchy2"/>
    <dgm:cxn modelId="{D015786F-9E97-4138-A90E-20199DF4FB60}" type="presParOf" srcId="{0DD9E7C5-346A-4634-9A56-5FAD1E26B2A4}" destId="{33F4882D-2678-4043-A35A-11676B20FD24}" srcOrd="0" destOrd="0" presId="urn:microsoft.com/office/officeart/2005/8/layout/hierarchy2"/>
    <dgm:cxn modelId="{BE01BCD3-736D-4EB9-B829-9F2A7653891A}" type="presParOf" srcId="{0DD9E7C5-346A-4634-9A56-5FAD1E26B2A4}" destId="{0E29F506-6D86-4737-9123-38AED25EACD5}" srcOrd="1" destOrd="0" presId="urn:microsoft.com/office/officeart/2005/8/layout/hierarchy2"/>
    <dgm:cxn modelId="{BD49BEAB-1648-4A6A-A537-D95A01DF6C96}" type="presParOf" srcId="{0DEDA038-B328-4794-9596-EBA89D1F0EE7}" destId="{B3471904-BF5B-424B-AA2A-680E9896106C}" srcOrd="10" destOrd="0" presId="urn:microsoft.com/office/officeart/2005/8/layout/hierarchy2"/>
    <dgm:cxn modelId="{57BE68C9-2747-4DCC-8D2C-26048E5F332C}" type="presParOf" srcId="{B3471904-BF5B-424B-AA2A-680E9896106C}" destId="{F75719DF-F678-47C9-B0FD-0542AEB70C86}" srcOrd="0" destOrd="0" presId="urn:microsoft.com/office/officeart/2005/8/layout/hierarchy2"/>
    <dgm:cxn modelId="{02CE66F1-3179-41B4-A196-1D4AD31FD5D9}" type="presParOf" srcId="{0DEDA038-B328-4794-9596-EBA89D1F0EE7}" destId="{63CD1675-B6D0-438C-8CB2-93588F8DC516}" srcOrd="11" destOrd="0" presId="urn:microsoft.com/office/officeart/2005/8/layout/hierarchy2"/>
    <dgm:cxn modelId="{DDF3952F-B7BC-46C0-936F-0EC3E4EE2E44}" type="presParOf" srcId="{63CD1675-B6D0-438C-8CB2-93588F8DC516}" destId="{944B5FBB-A668-4CFC-BC41-02A40CCBF148}" srcOrd="0" destOrd="0" presId="urn:microsoft.com/office/officeart/2005/8/layout/hierarchy2"/>
    <dgm:cxn modelId="{A938C283-EF63-4A23-BD00-E501209D4A8F}" type="presParOf" srcId="{63CD1675-B6D0-438C-8CB2-93588F8DC516}" destId="{CCDA2F76-383B-4253-B94F-A8D0D71D5EF7}" srcOrd="1" destOrd="0" presId="urn:microsoft.com/office/officeart/2005/8/layout/hierarchy2"/>
    <dgm:cxn modelId="{DCDA7720-9398-42A5-AA8F-59EE60D05056}" type="presParOf" srcId="{86EED70A-4E4E-49D5-83AB-23E9E42DFB04}" destId="{60B45532-FCA1-4AC8-8C90-F15FF943882D}" srcOrd="2" destOrd="0" presId="urn:microsoft.com/office/officeart/2005/8/layout/hierarchy2"/>
    <dgm:cxn modelId="{0397F455-6282-48A2-B3E3-440ABEC3EF8B}" type="presParOf" srcId="{60B45532-FCA1-4AC8-8C90-F15FF943882D}" destId="{0D84FAEF-A603-49E4-8303-ACFD45BC67D8}" srcOrd="0" destOrd="0" presId="urn:microsoft.com/office/officeart/2005/8/layout/hierarchy2"/>
    <dgm:cxn modelId="{0FEED381-5332-4FC0-B846-4C7134AC3614}" type="presParOf" srcId="{86EED70A-4E4E-49D5-83AB-23E9E42DFB04}" destId="{36715B82-AA7B-4FB9-9C2F-750DC3236155}" srcOrd="3" destOrd="0" presId="urn:microsoft.com/office/officeart/2005/8/layout/hierarchy2"/>
    <dgm:cxn modelId="{8ED7D390-165A-4521-8E08-26AC2E9E304D}" type="presParOf" srcId="{36715B82-AA7B-4FB9-9C2F-750DC3236155}" destId="{FDA8026B-5C84-42F7-8511-2FB38601026D}" srcOrd="0" destOrd="0" presId="urn:microsoft.com/office/officeart/2005/8/layout/hierarchy2"/>
    <dgm:cxn modelId="{D1E3DC8E-A719-4D3F-BBAE-24020A0456D2}" type="presParOf" srcId="{36715B82-AA7B-4FB9-9C2F-750DC3236155}" destId="{481A5B2D-D59F-4D71-AB80-95E97D48BF70}" srcOrd="1" destOrd="0" presId="urn:microsoft.com/office/officeart/2005/8/layout/hierarchy2"/>
    <dgm:cxn modelId="{609400F3-4A4F-4032-B657-5207F82FF09C}" type="presParOf" srcId="{481A5B2D-D59F-4D71-AB80-95E97D48BF70}" destId="{A2472466-7617-4F36-8451-9EF3CD4A4355}" srcOrd="0" destOrd="0" presId="urn:microsoft.com/office/officeart/2005/8/layout/hierarchy2"/>
    <dgm:cxn modelId="{AF0A49B0-B1ED-4168-8E51-47E876A87635}" type="presParOf" srcId="{A2472466-7617-4F36-8451-9EF3CD4A4355}" destId="{E35CE8C3-51C3-4F61-84CD-DB6CACAC60C9}" srcOrd="0" destOrd="0" presId="urn:microsoft.com/office/officeart/2005/8/layout/hierarchy2"/>
    <dgm:cxn modelId="{0E2F04DA-F2A1-4891-B17B-FF0D22E77D2F}" type="presParOf" srcId="{481A5B2D-D59F-4D71-AB80-95E97D48BF70}" destId="{02B83F67-1CD8-4185-A7BA-8F0AE9DB9003}" srcOrd="1" destOrd="0" presId="urn:microsoft.com/office/officeart/2005/8/layout/hierarchy2"/>
    <dgm:cxn modelId="{1492A4DB-B98A-4992-8FE4-3E4AE46AB331}" type="presParOf" srcId="{02B83F67-1CD8-4185-A7BA-8F0AE9DB9003}" destId="{8EFDB841-067C-408E-8EF0-BAE24A317109}" srcOrd="0" destOrd="0" presId="urn:microsoft.com/office/officeart/2005/8/layout/hierarchy2"/>
    <dgm:cxn modelId="{E16BFA16-6875-4CEB-8DE0-3204429B8939}" type="presParOf" srcId="{02B83F67-1CD8-4185-A7BA-8F0AE9DB9003}" destId="{8D95A2F2-05E4-424F-B65E-53ECFDC78714}" srcOrd="1" destOrd="0" presId="urn:microsoft.com/office/officeart/2005/8/layout/hierarchy2"/>
    <dgm:cxn modelId="{0D707593-7509-4509-B0FE-479907592F2E}" type="presParOf" srcId="{481A5B2D-D59F-4D71-AB80-95E97D48BF70}" destId="{35F2F2A7-9AD5-46E2-9265-F1B90735D5F2}" srcOrd="2" destOrd="0" presId="urn:microsoft.com/office/officeart/2005/8/layout/hierarchy2"/>
    <dgm:cxn modelId="{CA7E9A9F-C4E0-44DF-B524-32AAC2FE7432}" type="presParOf" srcId="{35F2F2A7-9AD5-46E2-9265-F1B90735D5F2}" destId="{C15C1E9F-A7DD-4D94-88B6-8FB4E5196080}" srcOrd="0" destOrd="0" presId="urn:microsoft.com/office/officeart/2005/8/layout/hierarchy2"/>
    <dgm:cxn modelId="{C1F117E9-90D2-49B5-A3D0-089419240E3C}" type="presParOf" srcId="{481A5B2D-D59F-4D71-AB80-95E97D48BF70}" destId="{35537DA1-A3D7-4DD6-B5F3-E95CFE7A4E81}" srcOrd="3" destOrd="0" presId="urn:microsoft.com/office/officeart/2005/8/layout/hierarchy2"/>
    <dgm:cxn modelId="{25AF613B-B426-418E-8C7B-4D13DA13A06A}" type="presParOf" srcId="{35537DA1-A3D7-4DD6-B5F3-E95CFE7A4E81}" destId="{61B06160-7967-4FBC-90DB-FF3FB9337415}" srcOrd="0" destOrd="0" presId="urn:microsoft.com/office/officeart/2005/8/layout/hierarchy2"/>
    <dgm:cxn modelId="{810BDC24-791A-4954-9DDC-E3F6FA45ADF7}" type="presParOf" srcId="{35537DA1-A3D7-4DD6-B5F3-E95CFE7A4E81}" destId="{E77DD32B-D718-4B77-9E95-00AFF9B22DA8}" srcOrd="1" destOrd="0" presId="urn:microsoft.com/office/officeart/2005/8/layout/hierarchy2"/>
    <dgm:cxn modelId="{E229A60E-735F-4319-A9F8-9E34CDD90CC2}" type="presParOf" srcId="{481A5B2D-D59F-4D71-AB80-95E97D48BF70}" destId="{DE7841E4-2AE5-4926-B4CD-841BA533191F}" srcOrd="4" destOrd="0" presId="urn:microsoft.com/office/officeart/2005/8/layout/hierarchy2"/>
    <dgm:cxn modelId="{AADB5D63-DFD9-47A2-B422-8A81C1003900}" type="presParOf" srcId="{DE7841E4-2AE5-4926-B4CD-841BA533191F}" destId="{63914CC0-8F9D-4DC7-9F68-A72F55ADEE1D}" srcOrd="0" destOrd="0" presId="urn:microsoft.com/office/officeart/2005/8/layout/hierarchy2"/>
    <dgm:cxn modelId="{3472E8AF-31AB-433B-97B4-DD5AB25BC607}" type="presParOf" srcId="{481A5B2D-D59F-4D71-AB80-95E97D48BF70}" destId="{71044561-F348-4F06-9149-AC0CEECEB671}" srcOrd="5" destOrd="0" presId="urn:microsoft.com/office/officeart/2005/8/layout/hierarchy2"/>
    <dgm:cxn modelId="{D26046B3-1AD6-4E69-945C-48C0DECAEEF0}" type="presParOf" srcId="{71044561-F348-4F06-9149-AC0CEECEB671}" destId="{FFE055AB-9AD3-4372-AACB-91666001635C}" srcOrd="0" destOrd="0" presId="urn:microsoft.com/office/officeart/2005/8/layout/hierarchy2"/>
    <dgm:cxn modelId="{4B00A6CD-4577-47B7-AA12-1D4030FDBCBF}" type="presParOf" srcId="{71044561-F348-4F06-9149-AC0CEECEB671}" destId="{67DCA939-F972-4537-A736-3A04237B5716}" srcOrd="1" destOrd="0" presId="urn:microsoft.com/office/officeart/2005/8/layout/hierarchy2"/>
    <dgm:cxn modelId="{3CF85449-2AA2-4D39-B03F-732B092099B8}" type="presParOf" srcId="{481A5B2D-D59F-4D71-AB80-95E97D48BF70}" destId="{42188278-DBA4-4800-A30C-A5584E7D860E}" srcOrd="6" destOrd="0" presId="urn:microsoft.com/office/officeart/2005/8/layout/hierarchy2"/>
    <dgm:cxn modelId="{2D0C190B-4272-4E43-9445-835CC8E685DC}" type="presParOf" srcId="{42188278-DBA4-4800-A30C-A5584E7D860E}" destId="{CD63F219-E74C-45EB-9E3C-D4B931E82387}" srcOrd="0" destOrd="0" presId="urn:microsoft.com/office/officeart/2005/8/layout/hierarchy2"/>
    <dgm:cxn modelId="{65875102-083B-4693-B2E0-FB579E83A64A}" type="presParOf" srcId="{481A5B2D-D59F-4D71-AB80-95E97D48BF70}" destId="{F332F8F3-BF4C-46B2-BF9D-B7F1AA33A516}" srcOrd="7" destOrd="0" presId="urn:microsoft.com/office/officeart/2005/8/layout/hierarchy2"/>
    <dgm:cxn modelId="{70000686-C5C7-4A9B-A198-D3B737B89BCA}" type="presParOf" srcId="{F332F8F3-BF4C-46B2-BF9D-B7F1AA33A516}" destId="{137D8072-57A2-44C4-9E3F-B5046C4E0360}" srcOrd="0" destOrd="0" presId="urn:microsoft.com/office/officeart/2005/8/layout/hierarchy2"/>
    <dgm:cxn modelId="{5BD0BB41-58AA-48CB-ADBB-EB2813D071E6}" type="presParOf" srcId="{F332F8F3-BF4C-46B2-BF9D-B7F1AA33A516}" destId="{C46724DD-CEA8-405B-81CC-9371A31C0380}" srcOrd="1" destOrd="0" presId="urn:microsoft.com/office/officeart/2005/8/layout/hierarchy2"/>
    <dgm:cxn modelId="{49188C83-3C46-4AE8-A52E-1CF56B2C0A28}" type="presParOf" srcId="{481A5B2D-D59F-4D71-AB80-95E97D48BF70}" destId="{1F9E078C-9518-4408-8EE8-6AD3FF11BD86}" srcOrd="8" destOrd="0" presId="urn:microsoft.com/office/officeart/2005/8/layout/hierarchy2"/>
    <dgm:cxn modelId="{BCF73443-5AF7-4D4D-86F0-386207D8053C}" type="presParOf" srcId="{1F9E078C-9518-4408-8EE8-6AD3FF11BD86}" destId="{F6FD0A9E-A9D8-4B0D-BB8D-DB2968309CAB}" srcOrd="0" destOrd="0" presId="urn:microsoft.com/office/officeart/2005/8/layout/hierarchy2"/>
    <dgm:cxn modelId="{1431E4AE-194C-4D14-B474-6FEC4DA671CB}" type="presParOf" srcId="{481A5B2D-D59F-4D71-AB80-95E97D48BF70}" destId="{F45750B5-F216-4103-B5B6-A80C7F89E120}" srcOrd="9" destOrd="0" presId="urn:microsoft.com/office/officeart/2005/8/layout/hierarchy2"/>
    <dgm:cxn modelId="{311FD69A-74E0-4557-BA3E-917F2BB9F209}" type="presParOf" srcId="{F45750B5-F216-4103-B5B6-A80C7F89E120}" destId="{92F46CE4-03AD-430F-8F83-AC95F288D8B8}" srcOrd="0" destOrd="0" presId="urn:microsoft.com/office/officeart/2005/8/layout/hierarchy2"/>
    <dgm:cxn modelId="{9DA2BB59-E042-43F6-AF87-1B9E3E9F7ED8}" type="presParOf" srcId="{F45750B5-F216-4103-B5B6-A80C7F89E120}" destId="{80D71C83-8E73-4E2A-B074-0AFFC0C73B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D740D-AC9E-4FF0-88FF-1359F9E49CCA}">
      <dsp:nvSpPr>
        <dsp:cNvPr id="0" name=""/>
        <dsp:cNvSpPr/>
      </dsp:nvSpPr>
      <dsp:spPr>
        <a:xfrm>
          <a:off x="830" y="2113215"/>
          <a:ext cx="1178871" cy="4527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FFFFFF"/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Two Factor Theory</a:t>
          </a:r>
        </a:p>
      </dsp:txBody>
      <dsp:txXfrm>
        <a:off x="14090" y="2126475"/>
        <a:ext cx="1152351" cy="426222"/>
      </dsp:txXfrm>
    </dsp:sp>
    <dsp:sp modelId="{F178CD3F-73F5-4E17-8AEA-D0F490CD1ED0}">
      <dsp:nvSpPr>
        <dsp:cNvPr id="0" name=""/>
        <dsp:cNvSpPr/>
      </dsp:nvSpPr>
      <dsp:spPr>
        <a:xfrm rot="17982056">
          <a:off x="955428" y="1934787"/>
          <a:ext cx="88904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89044" y="1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377724" y="1931238"/>
        <a:ext cx="44452" cy="44452"/>
      </dsp:txXfrm>
    </dsp:sp>
    <dsp:sp modelId="{D4441E88-F7BC-4E95-8FAF-D1EB6B75EF3E}">
      <dsp:nvSpPr>
        <dsp:cNvPr id="0" name=""/>
        <dsp:cNvSpPr/>
      </dsp:nvSpPr>
      <dsp:spPr>
        <a:xfrm>
          <a:off x="1620199" y="1334428"/>
          <a:ext cx="1020556" cy="4658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Lucida Fax" panose="02060602050505020204" pitchFamily="18" charset="0"/>
              <a:cs typeface="Arial" panose="020B0604020202020204" pitchFamily="34" charset="0"/>
            </a:rPr>
            <a:t>Extrinsic (Hygiene) Factors</a:t>
          </a:r>
          <a:endParaRPr lang="en-IN" sz="1000" b="1" kern="1200" dirty="0">
            <a:latin typeface="Lucida Fax" panose="02060602050505020204" pitchFamily="18" charset="0"/>
          </a:endParaRPr>
        </a:p>
      </dsp:txBody>
      <dsp:txXfrm>
        <a:off x="1633843" y="1348072"/>
        <a:ext cx="993268" cy="438538"/>
      </dsp:txXfrm>
    </dsp:sp>
    <dsp:sp modelId="{5226E3CE-96D4-457D-AD9C-A094F6BE7DA7}">
      <dsp:nvSpPr>
        <dsp:cNvPr id="0" name=""/>
        <dsp:cNvSpPr/>
      </dsp:nvSpPr>
      <dsp:spPr>
        <a:xfrm rot="18505665">
          <a:off x="2289281" y="821155"/>
          <a:ext cx="185732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857329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171513" y="793399"/>
        <a:ext cx="92866" cy="92866"/>
      </dsp:txXfrm>
    </dsp:sp>
    <dsp:sp modelId="{B3896FA3-8440-47BF-885B-6FB5962B9475}">
      <dsp:nvSpPr>
        <dsp:cNvPr id="0" name=""/>
        <dsp:cNvSpPr/>
      </dsp:nvSpPr>
      <dsp:spPr>
        <a:xfrm>
          <a:off x="3795137" y="0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Physical Work Conditions</a:t>
          </a:r>
        </a:p>
      </dsp:txBody>
      <dsp:txXfrm>
        <a:off x="3801717" y="6580"/>
        <a:ext cx="1649590" cy="211486"/>
      </dsp:txXfrm>
    </dsp:sp>
    <dsp:sp modelId="{CAC3CCA0-85FE-40FD-B3DB-4636965FF272}">
      <dsp:nvSpPr>
        <dsp:cNvPr id="0" name=""/>
        <dsp:cNvSpPr/>
      </dsp:nvSpPr>
      <dsp:spPr>
        <a:xfrm rot="18963599">
          <a:off x="2415339" y="989896"/>
          <a:ext cx="161050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610504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0328" y="968310"/>
        <a:ext cx="80525" cy="80525"/>
      </dsp:txXfrm>
    </dsp:sp>
    <dsp:sp modelId="{46010B27-EEC1-418B-86F4-092F03A79844}">
      <dsp:nvSpPr>
        <dsp:cNvPr id="0" name=""/>
        <dsp:cNvSpPr/>
      </dsp:nvSpPr>
      <dsp:spPr>
        <a:xfrm>
          <a:off x="3800426" y="337481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Relationships with Others</a:t>
          </a:r>
        </a:p>
      </dsp:txBody>
      <dsp:txXfrm>
        <a:off x="3807006" y="344061"/>
        <a:ext cx="1649590" cy="211486"/>
      </dsp:txXfrm>
    </dsp:sp>
    <dsp:sp modelId="{9FC40DCB-ED60-48FA-B969-2AD14A1C9570}">
      <dsp:nvSpPr>
        <dsp:cNvPr id="0" name=""/>
        <dsp:cNvSpPr/>
      </dsp:nvSpPr>
      <dsp:spPr>
        <a:xfrm rot="19529698">
          <a:off x="2516973" y="1150080"/>
          <a:ext cx="140723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407236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5410" y="1133576"/>
        <a:ext cx="70361" cy="70361"/>
      </dsp:txXfrm>
    </dsp:sp>
    <dsp:sp modelId="{A41D9B66-10B9-48FE-B479-4FD66F8B9A4E}">
      <dsp:nvSpPr>
        <dsp:cNvPr id="0" name=""/>
        <dsp:cNvSpPr/>
      </dsp:nvSpPr>
      <dsp:spPr>
        <a:xfrm>
          <a:off x="3800426" y="657848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Company Policies</a:t>
          </a:r>
        </a:p>
      </dsp:txBody>
      <dsp:txXfrm>
        <a:off x="3807006" y="664428"/>
        <a:ext cx="1649590" cy="211486"/>
      </dsp:txXfrm>
    </dsp:sp>
    <dsp:sp modelId="{16879551-8CAB-4062-84EB-5B47BA0C1DCF}">
      <dsp:nvSpPr>
        <dsp:cNvPr id="0" name=""/>
        <dsp:cNvSpPr/>
      </dsp:nvSpPr>
      <dsp:spPr>
        <a:xfrm rot="20340879">
          <a:off x="2599564" y="1326257"/>
          <a:ext cx="1242053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42053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9540" y="1313882"/>
        <a:ext cx="62102" cy="62102"/>
      </dsp:txXfrm>
    </dsp:sp>
    <dsp:sp modelId="{5CB9CEAA-7764-4598-97FB-99A85038C5BA}">
      <dsp:nvSpPr>
        <dsp:cNvPr id="0" name=""/>
        <dsp:cNvSpPr/>
      </dsp:nvSpPr>
      <dsp:spPr>
        <a:xfrm>
          <a:off x="3800426" y="1010202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Quality of Supervision</a:t>
          </a:r>
        </a:p>
      </dsp:txBody>
      <dsp:txXfrm>
        <a:off x="3807006" y="1016782"/>
        <a:ext cx="1649590" cy="211486"/>
      </dsp:txXfrm>
    </dsp:sp>
    <dsp:sp modelId="{84061E63-9929-467F-8417-E2B552A1F4FD}">
      <dsp:nvSpPr>
        <dsp:cNvPr id="0" name=""/>
        <dsp:cNvSpPr/>
      </dsp:nvSpPr>
      <dsp:spPr>
        <a:xfrm rot="21392060">
          <a:off x="2639693" y="1513549"/>
          <a:ext cx="1161795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1795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91546" y="1503181"/>
        <a:ext cx="58089" cy="58089"/>
      </dsp:txXfrm>
    </dsp:sp>
    <dsp:sp modelId="{33F4882D-2678-4043-A35A-11676B20FD24}">
      <dsp:nvSpPr>
        <dsp:cNvPr id="0" name=""/>
        <dsp:cNvSpPr/>
      </dsp:nvSpPr>
      <dsp:spPr>
        <a:xfrm>
          <a:off x="3800426" y="1384787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Job Security</a:t>
          </a:r>
        </a:p>
      </dsp:txBody>
      <dsp:txXfrm>
        <a:off x="3807006" y="1391367"/>
        <a:ext cx="1649590" cy="211486"/>
      </dsp:txXfrm>
    </dsp:sp>
    <dsp:sp modelId="{B3471904-BF5B-424B-AA2A-680E9896106C}">
      <dsp:nvSpPr>
        <dsp:cNvPr id="0" name=""/>
        <dsp:cNvSpPr/>
      </dsp:nvSpPr>
      <dsp:spPr>
        <a:xfrm rot="882333">
          <a:off x="2621119" y="1700841"/>
          <a:ext cx="1198943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98943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90617" y="1689545"/>
        <a:ext cx="59947" cy="59947"/>
      </dsp:txXfrm>
    </dsp:sp>
    <dsp:sp modelId="{944B5FBB-A668-4CFC-BC41-02A40CCBF148}">
      <dsp:nvSpPr>
        <dsp:cNvPr id="0" name=""/>
        <dsp:cNvSpPr/>
      </dsp:nvSpPr>
      <dsp:spPr>
        <a:xfrm>
          <a:off x="3800426" y="1759372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Pay</a:t>
          </a:r>
        </a:p>
      </dsp:txBody>
      <dsp:txXfrm>
        <a:off x="3807006" y="1765952"/>
        <a:ext cx="1649590" cy="211486"/>
      </dsp:txXfrm>
    </dsp:sp>
    <dsp:sp modelId="{60B45532-FCA1-4AC8-8C90-F15FF943882D}">
      <dsp:nvSpPr>
        <dsp:cNvPr id="0" name=""/>
        <dsp:cNvSpPr/>
      </dsp:nvSpPr>
      <dsp:spPr>
        <a:xfrm rot="3591101">
          <a:off x="964439" y="2694872"/>
          <a:ext cx="86492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64924" y="1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375278" y="2691925"/>
        <a:ext cx="43246" cy="43246"/>
      </dsp:txXfrm>
    </dsp:sp>
    <dsp:sp modelId="{FDA8026B-5C84-42F7-8511-2FB38601026D}">
      <dsp:nvSpPr>
        <dsp:cNvPr id="0" name=""/>
        <dsp:cNvSpPr/>
      </dsp:nvSpPr>
      <dsp:spPr>
        <a:xfrm>
          <a:off x="1614101" y="2854597"/>
          <a:ext cx="1020556" cy="4658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Intrinsic (Motivation) Factors</a:t>
          </a:r>
        </a:p>
      </dsp:txBody>
      <dsp:txXfrm>
        <a:off x="1627745" y="2868241"/>
        <a:ext cx="993268" cy="438538"/>
      </dsp:txXfrm>
    </dsp:sp>
    <dsp:sp modelId="{A2472466-7617-4F36-8451-9EF3CD4A4355}">
      <dsp:nvSpPr>
        <dsp:cNvPr id="0" name=""/>
        <dsp:cNvSpPr/>
      </dsp:nvSpPr>
      <dsp:spPr>
        <a:xfrm rot="20289326">
          <a:off x="2589568" y="2835171"/>
          <a:ext cx="12559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55949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6143" y="2822449"/>
        <a:ext cx="62797" cy="62797"/>
      </dsp:txXfrm>
    </dsp:sp>
    <dsp:sp modelId="{8EFDB841-067C-408E-8EF0-BAE24A317109}">
      <dsp:nvSpPr>
        <dsp:cNvPr id="0" name=""/>
        <dsp:cNvSpPr/>
      </dsp:nvSpPr>
      <dsp:spPr>
        <a:xfrm>
          <a:off x="3800426" y="2507861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Responsibility</a:t>
          </a:r>
        </a:p>
      </dsp:txBody>
      <dsp:txXfrm>
        <a:off x="3807006" y="2514441"/>
        <a:ext cx="1649590" cy="211486"/>
      </dsp:txXfrm>
    </dsp:sp>
    <dsp:sp modelId="{35F2F2A7-9AD5-46E2-9265-F1B90735D5F2}">
      <dsp:nvSpPr>
        <dsp:cNvPr id="0" name=""/>
        <dsp:cNvSpPr/>
      </dsp:nvSpPr>
      <dsp:spPr>
        <a:xfrm rot="21484376">
          <a:off x="2634328" y="3049222"/>
          <a:ext cx="1166427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6427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8381" y="3038738"/>
        <a:ext cx="58321" cy="58321"/>
      </dsp:txXfrm>
    </dsp:sp>
    <dsp:sp modelId="{61B06160-7967-4FBC-90DB-FF3FB9337415}">
      <dsp:nvSpPr>
        <dsp:cNvPr id="0" name=""/>
        <dsp:cNvSpPr/>
      </dsp:nvSpPr>
      <dsp:spPr>
        <a:xfrm>
          <a:off x="3800426" y="2935964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Promotional Opportunities</a:t>
          </a:r>
        </a:p>
      </dsp:txBody>
      <dsp:txXfrm>
        <a:off x="3807006" y="2942544"/>
        <a:ext cx="1649590" cy="211486"/>
      </dsp:txXfrm>
    </dsp:sp>
    <dsp:sp modelId="{DE7841E4-2AE5-4926-B4CD-841BA533191F}">
      <dsp:nvSpPr>
        <dsp:cNvPr id="0" name=""/>
        <dsp:cNvSpPr/>
      </dsp:nvSpPr>
      <dsp:spPr>
        <a:xfrm rot="1099802">
          <a:off x="2603563" y="3261564"/>
          <a:ext cx="122566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25666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5755" y="3249599"/>
        <a:ext cx="61283" cy="61283"/>
      </dsp:txXfrm>
    </dsp:sp>
    <dsp:sp modelId="{FFE055AB-9AD3-4372-AACB-91666001635C}">
      <dsp:nvSpPr>
        <dsp:cNvPr id="0" name=""/>
        <dsp:cNvSpPr/>
      </dsp:nvSpPr>
      <dsp:spPr>
        <a:xfrm>
          <a:off x="3798136" y="3360648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Recognition</a:t>
          </a:r>
        </a:p>
      </dsp:txBody>
      <dsp:txXfrm>
        <a:off x="3804716" y="3367228"/>
        <a:ext cx="1649590" cy="211486"/>
      </dsp:txXfrm>
    </dsp:sp>
    <dsp:sp modelId="{42188278-DBA4-4800-A30C-A5584E7D860E}">
      <dsp:nvSpPr>
        <dsp:cNvPr id="0" name=""/>
        <dsp:cNvSpPr/>
      </dsp:nvSpPr>
      <dsp:spPr>
        <a:xfrm rot="2105852">
          <a:off x="2505122" y="3478454"/>
          <a:ext cx="1424840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424840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1921" y="3461510"/>
        <a:ext cx="71242" cy="71242"/>
      </dsp:txXfrm>
    </dsp:sp>
    <dsp:sp modelId="{137D8072-57A2-44C4-9E3F-B5046C4E0360}">
      <dsp:nvSpPr>
        <dsp:cNvPr id="0" name=""/>
        <dsp:cNvSpPr/>
      </dsp:nvSpPr>
      <dsp:spPr>
        <a:xfrm>
          <a:off x="3800426" y="3794428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Achievement</a:t>
          </a:r>
        </a:p>
      </dsp:txBody>
      <dsp:txXfrm>
        <a:off x="3807006" y="3801008"/>
        <a:ext cx="1649590" cy="211486"/>
      </dsp:txXfrm>
    </dsp:sp>
    <dsp:sp modelId="{1F9E078C-9518-4408-8EE8-6AD3FF11BD86}">
      <dsp:nvSpPr>
        <dsp:cNvPr id="0" name=""/>
        <dsp:cNvSpPr/>
      </dsp:nvSpPr>
      <dsp:spPr>
        <a:xfrm rot="2740875">
          <a:off x="2383241" y="3665747"/>
          <a:ext cx="1668601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668601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75827" y="3642708"/>
        <a:ext cx="83430" cy="83430"/>
      </dsp:txXfrm>
    </dsp:sp>
    <dsp:sp modelId="{92F46CE4-03AD-430F-8F83-AC95F288D8B8}">
      <dsp:nvSpPr>
        <dsp:cNvPr id="0" name=""/>
        <dsp:cNvSpPr/>
      </dsp:nvSpPr>
      <dsp:spPr>
        <a:xfrm>
          <a:off x="3800426" y="4169012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Personal Growth Opportunities</a:t>
          </a:r>
        </a:p>
      </dsp:txBody>
      <dsp:txXfrm>
        <a:off x="3807006" y="4175592"/>
        <a:ext cx="1649590" cy="21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5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Theories of Motivation</a:t>
            </a:r>
          </a:p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Intro about Herzberg's Theory</a:t>
            </a:r>
          </a:p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 main Theory (everything)</a:t>
            </a:r>
          </a:p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Real-World examples / Real World Exp</a:t>
            </a:r>
          </a:p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Importance of the Theory</a:t>
            </a:r>
          </a:p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Criticisms of the Theory</a:t>
            </a:r>
          </a:p>
          <a:p>
            <a:pPr rtl="0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New Theories /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7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Re-examination of stereotypical policies to understand employee behaviour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Redesigning of role responsibilities to make it interesting, challenging and meaningful 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Adequacy of hygiene factors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Optimum utilization of the employees’ skills and competence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diverse factors that lead to poor work performance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Encourages unity and diversity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deeper insights</a:t>
            </a:r>
          </a:p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1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5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661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34505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3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75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9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6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3381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2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4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9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25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355105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55773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9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696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3736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00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6668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3665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07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khushi-morzaria-2b9b831a3/" TargetMode="External"/><Relationship Id="rId13" Type="http://schemas.openxmlformats.org/officeDocument/2006/relationships/image" Target="../media/image55.jfif"/><Relationship Id="rId3" Type="http://schemas.openxmlformats.org/officeDocument/2006/relationships/image" Target="../media/image50.jfif"/><Relationship Id="rId7" Type="http://schemas.openxmlformats.org/officeDocument/2006/relationships/hyperlink" Target="https://www.linkedin.com/in/devika-jyotish-0ab40a1a0/" TargetMode="External"/><Relationship Id="rId12" Type="http://schemas.openxmlformats.org/officeDocument/2006/relationships/hyperlink" Target="https://www.linkedin.com/in/aryan-tripathi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fif"/><Relationship Id="rId11" Type="http://schemas.openxmlformats.org/officeDocument/2006/relationships/image" Target="../media/image54.jfif"/><Relationship Id="rId5" Type="http://schemas.openxmlformats.org/officeDocument/2006/relationships/image" Target="../media/image51.png"/><Relationship Id="rId10" Type="http://schemas.openxmlformats.org/officeDocument/2006/relationships/hyperlink" Target="https://www.linkedin.com/in/krunal-modi-036665150/" TargetMode="External"/><Relationship Id="rId4" Type="http://schemas.openxmlformats.org/officeDocument/2006/relationships/hyperlink" Target="https://www.linkedin.com/in/padam-heda-458a71168/" TargetMode="External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4785EC-D538-814C-8C73-E4974A529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862" y="15770"/>
            <a:ext cx="17296112" cy="707871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38162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89790" y="-727328"/>
            <a:ext cx="15572546" cy="8943278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2DB53-D0B7-41DD-925E-D8EECA65A930}"/>
              </a:ext>
            </a:extLst>
          </p:cNvPr>
          <p:cNvGrpSpPr/>
          <p:nvPr/>
        </p:nvGrpSpPr>
        <p:grpSpPr>
          <a:xfrm>
            <a:off x="3938398" y="689263"/>
            <a:ext cx="8106458" cy="5745179"/>
            <a:chOff x="-228192" y="789512"/>
            <a:chExt cx="9662478" cy="66031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F8B770-F61D-4A76-A891-A52A57B29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56507" y="789512"/>
              <a:ext cx="5278993" cy="5278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E08880-4FD8-48E5-BD8B-FAD3B1F0C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757714" y="1626921"/>
              <a:ext cx="6676572" cy="3604160"/>
              <a:chOff x="2162629" y="1305681"/>
              <a:chExt cx="7866742" cy="4246640"/>
            </a:xfrm>
            <a:solidFill>
              <a:schemeClr val="accent1">
                <a:lumMod val="60000"/>
                <a:lumOff val="40000"/>
                <a:alpha val="15000"/>
              </a:schemeClr>
            </a:solidFill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1EFD271-953D-4CCD-B1C2-BC07A3459BEE}"/>
                  </a:ext>
                </a:extLst>
              </p:cNvPr>
              <p:cNvSpPr/>
              <p:nvPr/>
            </p:nvSpPr>
            <p:spPr>
              <a:xfrm>
                <a:off x="5782715" y="1305681"/>
                <a:ext cx="4246656" cy="4246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303291-3B5B-47F7-82CD-2A5FB3B92235}"/>
                  </a:ext>
                </a:extLst>
              </p:cNvPr>
              <p:cNvSpPr/>
              <p:nvPr/>
            </p:nvSpPr>
            <p:spPr>
              <a:xfrm>
                <a:off x="2162629" y="1305681"/>
                <a:ext cx="4246656" cy="4246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DA97AE-CB7A-4745-B13E-833D835A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010" y="1212017"/>
              <a:ext cx="4433981" cy="443396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0B91B6-3F59-413A-90BF-3A6113F8AAB5}"/>
                </a:ext>
              </a:extLst>
            </p:cNvPr>
            <p:cNvSpPr txBox="1"/>
            <p:nvPr/>
          </p:nvSpPr>
          <p:spPr>
            <a:xfrm>
              <a:off x="3722266" y="1725674"/>
              <a:ext cx="4685724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347663" algn="l"/>
                </a:tabLst>
              </a:pPr>
              <a:r>
                <a:rPr lang="en-US" sz="2800" b="1" dirty="0">
                  <a:latin typeface="+mj-lt"/>
                </a:rPr>
                <a:t>Psychology of Human Behavior at Workplace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C29FA2-AAE3-4C63-9E5B-E28E0F6F9E29}"/>
                </a:ext>
              </a:extLst>
            </p:cNvPr>
            <p:cNvSpPr txBox="1"/>
            <p:nvPr/>
          </p:nvSpPr>
          <p:spPr>
            <a:xfrm>
              <a:off x="-228192" y="7023377"/>
              <a:ext cx="5143500" cy="369332"/>
            </a:xfrm>
            <a:prstGeom prst="rect">
              <a:avLst/>
            </a:prstGeom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- Privileged &amp; Confidential -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20CDC-FB24-4647-96EF-8988BC7EE9DF}"/>
                </a:ext>
              </a:extLst>
            </p:cNvPr>
            <p:cNvSpPr txBox="1"/>
            <p:nvPr/>
          </p:nvSpPr>
          <p:spPr>
            <a:xfrm>
              <a:off x="3879010" y="3058955"/>
              <a:ext cx="4685724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347663" algn="l"/>
                </a:tabLst>
              </a:pPr>
              <a:r>
                <a:rPr lang="en-IN" sz="2800" dirty="0">
                  <a:latin typeface="+mj-lt"/>
                </a:rPr>
                <a:t>Herzberg Two Factor Theory: How to Motivate Employees?</a:t>
              </a:r>
              <a:endParaRPr lang="en-US" sz="2800" dirty="0">
                <a:latin typeface="+mj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DFF797-9F3F-49C1-8E59-D1BF348E501A}"/>
                </a:ext>
              </a:extLst>
            </p:cNvPr>
            <p:cNvCxnSpPr>
              <a:cxnSpLocks/>
            </p:cNvCxnSpPr>
            <p:nvPr/>
          </p:nvCxnSpPr>
          <p:spPr>
            <a:xfrm>
              <a:off x="5430000" y="2918043"/>
              <a:ext cx="13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8D5FBA-E75C-49A8-86A0-FFA8F66B36F2}"/>
                </a:ext>
              </a:extLst>
            </p:cNvPr>
            <p:cNvCxnSpPr/>
            <p:nvPr/>
          </p:nvCxnSpPr>
          <p:spPr>
            <a:xfrm>
              <a:off x="4942030" y="4685963"/>
              <a:ext cx="241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59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A6D8EC-9B03-954E-9A63-AAED1319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00C4A73B-D8FF-3444-ACBC-549FEEAC8DFA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83DD392E-A3D7-B149-87E3-12EC4DB8569A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5722E3CD-C2C7-C949-9D65-4D0476BEA734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19BC5F7A-ED61-3749-8338-A2F6B958642D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6337A17C-2DAF-F64C-8DA8-C3C95FED2A4F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D63F2676-3253-1B43-AAEF-7118D5149AEF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D2BD893E-EFB7-EB4B-8DE9-715277DFF4DC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E7F74033-5928-8846-A8B8-9F12C1E27F45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69B0A888-BC10-9243-9158-84FFFD11A2AE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32F84616-10FA-F840-B9D0-C2D22916698D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12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C82736-B62D-104D-AEF5-E0BFEE94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0753232A-F039-1E4D-9E11-A71DFB02321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038AE31B-B71B-EB40-AFEA-2A3CB06C4587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34" name="Rectangle: Rounded Corners 54">
            <a:extLst>
              <a:ext uri="{FF2B5EF4-FFF2-40B4-BE49-F238E27FC236}">
                <a16:creationId xmlns:a16="http://schemas.microsoft.com/office/drawing/2014/main" id="{8F59D947-E209-1142-A1C9-F54DAB65B62A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DFDEC189-2008-7C40-BA7C-072D1CA204A9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42" name="Rectangle: Rounded Corners 52">
            <a:extLst>
              <a:ext uri="{FF2B5EF4-FFF2-40B4-BE49-F238E27FC236}">
                <a16:creationId xmlns:a16="http://schemas.microsoft.com/office/drawing/2014/main" id="{7BCBC83E-9B35-0D47-8969-99FAE03B0F6A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C72EF703-EB8C-F24D-B88F-424C51C97D6D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44" name="Rectangle: Rounded Corners 50">
            <a:extLst>
              <a:ext uri="{FF2B5EF4-FFF2-40B4-BE49-F238E27FC236}">
                <a16:creationId xmlns:a16="http://schemas.microsoft.com/office/drawing/2014/main" id="{7F685F91-7EB7-734D-94A9-1D6F01788735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228A7336-490D-8843-8EC6-5067E37EB1D4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6" name="Rectangle: Rounded Corners 48">
            <a:extLst>
              <a:ext uri="{FF2B5EF4-FFF2-40B4-BE49-F238E27FC236}">
                <a16:creationId xmlns:a16="http://schemas.microsoft.com/office/drawing/2014/main" id="{B2DBFB27-134B-CE45-BA71-D52F3BA9BEE3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68F03F31-344C-C14F-8C41-1DC0E39C4F39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9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B9827-D40B-404A-8A6C-AD87BED3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8C61F74-0060-4C19-95DF-7C15FD8E40F4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DD8F5-A1C6-4F21-9101-B61C7890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European Journal of Business &amp; Management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DD9AA-A2F6-4827-944B-9E2B7C8D0C21}"/>
              </a:ext>
            </a:extLst>
          </p:cNvPr>
          <p:cNvSpPr txBox="1"/>
          <p:nvPr/>
        </p:nvSpPr>
        <p:spPr>
          <a:xfrm>
            <a:off x="495919" y="1886279"/>
            <a:ext cx="11200162" cy="4123908"/>
          </a:xfrm>
          <a:prstGeom prst="roundRect">
            <a:avLst>
              <a:gd name="adj" fmla="val 6795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IN" b="1" u="sng" dirty="0">
              <a:cs typeface="Calibri" panose="020F0502020204030204" pitchFamily="34" charset="0"/>
            </a:endParaRPr>
          </a:p>
          <a:p>
            <a:r>
              <a:rPr lang="en-IN" b="1" u="sng" dirty="0">
                <a:cs typeface="Calibri" panose="020F0502020204030204" pitchFamily="34" charset="0"/>
              </a:rPr>
              <a:t>Problem</a:t>
            </a:r>
            <a:r>
              <a:rPr lang="en-IN" dirty="0"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Public-sector employees facing “bread and butter” and pay disparity issues</a:t>
            </a: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Highest cases of wages and salaries registered in the National Labour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Issues attributable to the failure of Ghana Universal Salary Structure</a:t>
            </a: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r>
              <a:rPr lang="en-US" b="1" u="sng" dirty="0">
                <a:cs typeface="Calibri" panose="020F0502020204030204" pitchFamily="34" charset="0"/>
              </a:rPr>
              <a:t>Solution</a:t>
            </a:r>
            <a:r>
              <a:rPr lang="en-US" dirty="0">
                <a:cs typeface="Calibri" panose="020F0502020204030204" pitchFamily="34" charset="0"/>
              </a:rPr>
              <a:t>:</a:t>
            </a: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Introduction of the Single Spine Salary Structure by the Ghanaian government which led to increase in wages and equitable salary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i="0" u="none" strike="noStrike" dirty="0">
              <a:effectLst/>
              <a:cs typeface="Calibri" panose="020F0502020204030204" pitchFamily="34" charset="0"/>
            </a:endParaRPr>
          </a:p>
          <a:p>
            <a:r>
              <a:rPr lang="en-IN" b="1" u="sng" dirty="0">
                <a:cs typeface="Calibri" panose="020F0502020204030204" pitchFamily="34" charset="0"/>
              </a:rPr>
              <a:t>Observation</a:t>
            </a:r>
            <a:r>
              <a:rPr lang="en-IN" dirty="0">
                <a:cs typeface="Calibri" panose="020F0502020204030204" pitchFamily="34" charset="0"/>
              </a:rPr>
              <a:t>:</a:t>
            </a:r>
            <a:endParaRPr lang="en-IN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Morale of workers was highly boosted and they were more motivated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The Ghanaian worker is more motivated by money - a hygiene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dirty="0">
              <a:effectLst/>
              <a:cs typeface="Calibri" panose="020F050202020403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E3C4181-976C-1945-82CE-273A64FAC770}"/>
              </a:ext>
            </a:extLst>
          </p:cNvPr>
          <p:cNvSpPr txBox="1">
            <a:spLocks/>
          </p:cNvSpPr>
          <p:nvPr/>
        </p:nvSpPr>
        <p:spPr>
          <a:xfrm>
            <a:off x="210662" y="1237450"/>
            <a:ext cx="4330339" cy="857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Case of Ghana: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73BAA2-456D-7A46-AD13-074026615936}"/>
              </a:ext>
            </a:extLst>
          </p:cNvPr>
          <p:cNvCxnSpPr>
            <a:cxnSpLocks/>
          </p:cNvCxnSpPr>
          <p:nvPr/>
        </p:nvCxnSpPr>
        <p:spPr>
          <a:xfrm>
            <a:off x="4272279" y="756748"/>
            <a:ext cx="364744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BAAD42-510A-584C-8127-230C57B10D30}"/>
              </a:ext>
            </a:extLst>
          </p:cNvPr>
          <p:cNvSpPr txBox="1"/>
          <p:nvPr/>
        </p:nvSpPr>
        <p:spPr>
          <a:xfrm>
            <a:off x="1281439" y="185248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REAL-WORLD APPLICATIONS OF THE THEORY- I</a:t>
            </a:r>
          </a:p>
        </p:txBody>
      </p:sp>
    </p:spTree>
    <p:extLst>
      <p:ext uri="{BB962C8B-B14F-4D97-AF65-F5344CB8AC3E}">
        <p14:creationId xmlns:p14="http://schemas.microsoft.com/office/powerpoint/2010/main" val="212769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B9827-D40B-404A-8A6C-AD87BED3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8C61F74-0060-4C19-95DF-7C15FD8E40F4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DD8F5-A1C6-4F21-9101-B61C7890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Unity and Resilience Budget of Singapore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DA658B96-9F8A-A343-8457-026AA97E71D1}"/>
              </a:ext>
            </a:extLst>
          </p:cNvPr>
          <p:cNvSpPr txBox="1">
            <a:spLocks/>
          </p:cNvSpPr>
          <p:nvPr/>
        </p:nvSpPr>
        <p:spPr>
          <a:xfrm>
            <a:off x="-316111" y="1237450"/>
            <a:ext cx="4330339" cy="857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Case of Apple Inc: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140BD5-F5A6-1C45-ACD3-B8FE0F62F6CE}"/>
              </a:ext>
            </a:extLst>
          </p:cNvPr>
          <p:cNvSpPr txBox="1"/>
          <p:nvPr/>
        </p:nvSpPr>
        <p:spPr>
          <a:xfrm>
            <a:off x="366712" y="1886279"/>
            <a:ext cx="5435781" cy="3836194"/>
          </a:xfrm>
          <a:prstGeom prst="roundRect">
            <a:avLst>
              <a:gd name="adj" fmla="val 6795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Steve Jobs’ Style of Management</a:t>
            </a:r>
            <a:r>
              <a:rPr lang="en-IN" dirty="0"/>
              <a:t>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Charismatic leader who provided vision, energy and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Pushed the employees to innovate and be creative in their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Apple Inc. was more focused on hard work and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responsibilities were challenging, meaningful and interesting (motivating factors)</a:t>
            </a:r>
            <a:endParaRPr lang="en-US" sz="18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Line 33">
            <a:extLst>
              <a:ext uri="{FF2B5EF4-FFF2-40B4-BE49-F238E27FC236}">
                <a16:creationId xmlns:a16="http://schemas.microsoft.com/office/drawing/2014/main" id="{ECF46461-1949-9348-A170-E79B448A69DD}"/>
              </a:ext>
            </a:extLst>
          </p:cNvPr>
          <p:cNvSpPr>
            <a:spLocks noChangeShapeType="1"/>
          </p:cNvSpPr>
          <p:nvPr/>
        </p:nvSpPr>
        <p:spPr bwMode="gray">
          <a:xfrm>
            <a:off x="6099616" y="3075875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5DC490-90CA-694B-9DE3-BA7EDFB4AC42}"/>
              </a:ext>
            </a:extLst>
          </p:cNvPr>
          <p:cNvSpPr txBox="1"/>
          <p:nvPr/>
        </p:nvSpPr>
        <p:spPr>
          <a:xfrm>
            <a:off x="6431340" y="1886279"/>
            <a:ext cx="5435781" cy="3836194"/>
          </a:xfrm>
          <a:prstGeom prst="roundRect">
            <a:avLst>
              <a:gd name="adj" fmla="val 6795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Tim Cook’s Style of Management</a:t>
            </a:r>
            <a:r>
              <a:rPr lang="en-IN" dirty="0"/>
              <a:t>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 leader who appreciates and respects his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Believes in equitable pay and creation of social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Introduction of stock purchase and insurance schemes, pay rise, product discounts and investment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Increasing no dissatisfaction with hygiene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B7C0F1-691A-C148-B86E-ED4B12E7A639}"/>
              </a:ext>
            </a:extLst>
          </p:cNvPr>
          <p:cNvCxnSpPr>
            <a:cxnSpLocks/>
          </p:cNvCxnSpPr>
          <p:nvPr/>
        </p:nvCxnSpPr>
        <p:spPr>
          <a:xfrm>
            <a:off x="4272279" y="756748"/>
            <a:ext cx="364744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EB5CDC2-4DE9-0A40-981B-0FAA0427621D}"/>
              </a:ext>
            </a:extLst>
          </p:cNvPr>
          <p:cNvSpPr txBox="1"/>
          <p:nvPr/>
        </p:nvSpPr>
        <p:spPr>
          <a:xfrm>
            <a:off x="1281439" y="185248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REAL-WORLD APPLICATIONS OF THE THEORY- II</a:t>
            </a:r>
          </a:p>
        </p:txBody>
      </p:sp>
    </p:spTree>
    <p:extLst>
      <p:ext uri="{BB962C8B-B14F-4D97-AF65-F5344CB8AC3E}">
        <p14:creationId xmlns:p14="http://schemas.microsoft.com/office/powerpoint/2010/main" val="343491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4AB9CB-AF68-E149-8219-98E45C2B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1BDFF613-19DC-8944-AE2E-5AEAD06816A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09C2AD31-EA21-E042-B2E9-AE61A5DFB877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509F6308-4DCD-7D4A-9435-AF85A1938230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7423576F-68E7-8642-A4ED-A397E1E8CCAD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94D6FF30-14CF-A544-A906-8053F075B10C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D4B83ADA-3979-3742-BD44-8140255DDB78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F91ACB43-0246-E548-AC2B-1E7030267257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EBFFA935-4DC4-3141-B7E9-A3A10DE8B590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BBD33DB4-82E4-594D-BEEB-4C9E861FAEAE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ABA338C3-FC10-2049-AC46-C279BD9D2BE6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EE8EC2-5824-CF48-8010-F7203DA53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05E0E955-FA1B-2747-9412-D365F70207C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FF08CBDB-2C95-C149-A4B4-20D3ED878FD5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407181CD-6EF0-F840-8742-317FBFD5C0F7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4A85BA0D-6DDC-3F4C-94A1-E8C99AE70828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292F0E0B-9F76-0348-90AC-98C2E91E0CA6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B1513ADD-18EF-8A4D-8E1B-396C66A4AE78}"/>
              </a:ext>
            </a:extLst>
          </p:cNvPr>
          <p:cNvSpPr txBox="1"/>
          <p:nvPr/>
        </p:nvSpPr>
        <p:spPr>
          <a:xfrm>
            <a:off x="5543570" y="4167585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856152B1-1495-7042-9345-73A1CBB3E908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3849D6FD-C860-F047-A8A0-5017ACB760F7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203E9E66-6E65-2B46-8362-6E7CFD785BD7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452CC799-DF67-7241-BB0C-DFE32C0D9BA2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319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7428E05-968D-492B-95CE-1C85F4EAF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3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A304431-2282-4338-8C33-DF8B3F3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CE015-E57F-4A23-8DD1-036FAAA9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4679EA1-9A73-417D-ACE0-CF33CBCB423E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FBA83A-C9AA-E640-8CC1-3A3CB17AC3CD}"/>
              </a:ext>
            </a:extLst>
          </p:cNvPr>
          <p:cNvGrpSpPr/>
          <p:nvPr/>
        </p:nvGrpSpPr>
        <p:grpSpPr>
          <a:xfrm>
            <a:off x="1405500" y="2011439"/>
            <a:ext cx="10269104" cy="2835122"/>
            <a:chOff x="716518" y="1764815"/>
            <a:chExt cx="10474167" cy="27015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E252BF-E149-2F40-9923-8D61ACA7AF87}"/>
                </a:ext>
              </a:extLst>
            </p:cNvPr>
            <p:cNvGrpSpPr/>
            <p:nvPr/>
          </p:nvGrpSpPr>
          <p:grpSpPr>
            <a:xfrm>
              <a:off x="716518" y="3096371"/>
              <a:ext cx="9594460" cy="698819"/>
              <a:chOff x="1000301" y="3138412"/>
              <a:chExt cx="9594460" cy="698819"/>
            </a:xfrm>
          </p:grpSpPr>
          <p:sp>
            <p:nvSpPr>
              <p:cNvPr id="46" name="Freeform 133">
                <a:extLst>
                  <a:ext uri="{FF2B5EF4-FFF2-40B4-BE49-F238E27FC236}">
                    <a16:creationId xmlns:a16="http://schemas.microsoft.com/office/drawing/2014/main" id="{64A7FFB3-822E-1342-837D-47EC400EA1A4}"/>
                  </a:ext>
                </a:extLst>
              </p:cNvPr>
              <p:cNvSpPr/>
              <p:nvPr/>
            </p:nvSpPr>
            <p:spPr>
              <a:xfrm rot="16200000">
                <a:off x="5595056" y="-1277039"/>
                <a:ext cx="498664" cy="9500746"/>
              </a:xfrm>
              <a:custGeom>
                <a:avLst/>
                <a:gdLst>
                  <a:gd name="connsiteX0" fmla="*/ 0 w 1039906"/>
                  <a:gd name="connsiteY0" fmla="*/ 0 h 6131859"/>
                  <a:gd name="connsiteX1" fmla="*/ 986117 w 1039906"/>
                  <a:gd name="connsiteY1" fmla="*/ 1757083 h 6131859"/>
                  <a:gd name="connsiteX2" fmla="*/ 26894 w 1039906"/>
                  <a:gd name="connsiteY2" fmla="*/ 4043083 h 6131859"/>
                  <a:gd name="connsiteX3" fmla="*/ 1039906 w 1039906"/>
                  <a:gd name="connsiteY3" fmla="*/ 6131859 h 6131859"/>
                  <a:gd name="connsiteX0" fmla="*/ 0 w 1143000"/>
                  <a:gd name="connsiteY0" fmla="*/ 0 h 6131859"/>
                  <a:gd name="connsiteX1" fmla="*/ 1089211 w 1143000"/>
                  <a:gd name="connsiteY1" fmla="*/ 1757083 h 6131859"/>
                  <a:gd name="connsiteX2" fmla="*/ 129988 w 1143000"/>
                  <a:gd name="connsiteY2" fmla="*/ 4043083 h 6131859"/>
                  <a:gd name="connsiteX3" fmla="*/ 1143000 w 1143000"/>
                  <a:gd name="connsiteY3" fmla="*/ 6131859 h 6131859"/>
                  <a:gd name="connsiteX0" fmla="*/ 31377 w 1021977"/>
                  <a:gd name="connsiteY0" fmla="*/ 0 h 6131859"/>
                  <a:gd name="connsiteX1" fmla="*/ 968188 w 1021977"/>
                  <a:gd name="connsiteY1" fmla="*/ 1757083 h 6131859"/>
                  <a:gd name="connsiteX2" fmla="*/ 8965 w 1021977"/>
                  <a:gd name="connsiteY2" fmla="*/ 4043083 h 6131859"/>
                  <a:gd name="connsiteX3" fmla="*/ 1021977 w 1021977"/>
                  <a:gd name="connsiteY3" fmla="*/ 6131859 h 6131859"/>
                  <a:gd name="connsiteX0" fmla="*/ 55532 w 1046132"/>
                  <a:gd name="connsiteY0" fmla="*/ 0 h 6131859"/>
                  <a:gd name="connsiteX1" fmla="*/ 847412 w 1046132"/>
                  <a:gd name="connsiteY1" fmla="*/ 1745643 h 6131859"/>
                  <a:gd name="connsiteX2" fmla="*/ 33120 w 1046132"/>
                  <a:gd name="connsiteY2" fmla="*/ 4043083 h 6131859"/>
                  <a:gd name="connsiteX3" fmla="*/ 1046132 w 1046132"/>
                  <a:gd name="connsiteY3" fmla="*/ 6131859 h 6131859"/>
                  <a:gd name="connsiteX0" fmla="*/ 22412 w 818027"/>
                  <a:gd name="connsiteY0" fmla="*/ 0 h 6013732"/>
                  <a:gd name="connsiteX1" fmla="*/ 814292 w 818027"/>
                  <a:gd name="connsiteY1" fmla="*/ 1745643 h 6013732"/>
                  <a:gd name="connsiteX2" fmla="*/ 0 w 818027"/>
                  <a:gd name="connsiteY2" fmla="*/ 4043083 h 6013732"/>
                  <a:gd name="connsiteX3" fmla="*/ 814292 w 818027"/>
                  <a:gd name="connsiteY3" fmla="*/ 6013732 h 6013732"/>
                  <a:gd name="connsiteX0" fmla="*/ 0 w 809560"/>
                  <a:gd name="connsiteY0" fmla="*/ 0 h 6013732"/>
                  <a:gd name="connsiteX1" fmla="*/ 791880 w 809560"/>
                  <a:gd name="connsiteY1" fmla="*/ 1745643 h 6013732"/>
                  <a:gd name="connsiteX2" fmla="*/ 106081 w 809560"/>
                  <a:gd name="connsiteY2" fmla="*/ 3879243 h 6013732"/>
                  <a:gd name="connsiteX3" fmla="*/ 791880 w 809560"/>
                  <a:gd name="connsiteY3" fmla="*/ 6013732 h 6013732"/>
                  <a:gd name="connsiteX0" fmla="*/ 0 w 791880"/>
                  <a:gd name="connsiteY0" fmla="*/ 0 h 6013732"/>
                  <a:gd name="connsiteX1" fmla="*/ 609600 w 791880"/>
                  <a:gd name="connsiteY1" fmla="*/ 1593243 h 6013732"/>
                  <a:gd name="connsiteX2" fmla="*/ 106081 w 791880"/>
                  <a:gd name="connsiteY2" fmla="*/ 3879243 h 6013732"/>
                  <a:gd name="connsiteX3" fmla="*/ 791880 w 791880"/>
                  <a:gd name="connsiteY3" fmla="*/ 6013732 h 6013732"/>
                  <a:gd name="connsiteX0" fmla="*/ 0 w 868825"/>
                  <a:gd name="connsiteY0" fmla="*/ 0 h 6022562"/>
                  <a:gd name="connsiteX1" fmla="*/ 609600 w 868825"/>
                  <a:gd name="connsiteY1" fmla="*/ 1593243 h 6022562"/>
                  <a:gd name="connsiteX2" fmla="*/ 106081 w 868825"/>
                  <a:gd name="connsiteY2" fmla="*/ 3879243 h 6022562"/>
                  <a:gd name="connsiteX3" fmla="*/ 868825 w 868825"/>
                  <a:gd name="connsiteY3" fmla="*/ 6022562 h 6022562"/>
                  <a:gd name="connsiteX0" fmla="*/ 0 w 610007"/>
                  <a:gd name="connsiteY0" fmla="*/ 0 h 5402345"/>
                  <a:gd name="connsiteX1" fmla="*/ 609600 w 610007"/>
                  <a:gd name="connsiteY1" fmla="*/ 1593243 h 5402345"/>
                  <a:gd name="connsiteX2" fmla="*/ 106081 w 610007"/>
                  <a:gd name="connsiteY2" fmla="*/ 3879243 h 5402345"/>
                  <a:gd name="connsiteX3" fmla="*/ 489444 w 610007"/>
                  <a:gd name="connsiteY3" fmla="*/ 5402345 h 5402345"/>
                  <a:gd name="connsiteX0" fmla="*/ 0 w 610007"/>
                  <a:gd name="connsiteY0" fmla="*/ 0 h 5402345"/>
                  <a:gd name="connsiteX1" fmla="*/ 609600 w 610007"/>
                  <a:gd name="connsiteY1" fmla="*/ 1593243 h 5402345"/>
                  <a:gd name="connsiteX2" fmla="*/ 106081 w 610007"/>
                  <a:gd name="connsiteY2" fmla="*/ 3879243 h 5402345"/>
                  <a:gd name="connsiteX3" fmla="*/ 489444 w 610007"/>
                  <a:gd name="connsiteY3" fmla="*/ 5402345 h 540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007" h="5402345">
                    <a:moveTo>
                      <a:pt x="0" y="0"/>
                    </a:moveTo>
                    <a:cubicBezTo>
                      <a:pt x="490817" y="541618"/>
                      <a:pt x="591920" y="946703"/>
                      <a:pt x="609600" y="1593243"/>
                    </a:cubicBezTo>
                    <a:cubicBezTo>
                      <a:pt x="627280" y="2239784"/>
                      <a:pt x="62877" y="3141023"/>
                      <a:pt x="106081" y="3879243"/>
                    </a:cubicBezTo>
                    <a:cubicBezTo>
                      <a:pt x="149285" y="4617463"/>
                      <a:pt x="150013" y="4371962"/>
                      <a:pt x="489444" y="5402345"/>
                    </a:cubicBezTo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68C74B5-3AEE-644D-9108-03BEC1852510}"/>
                  </a:ext>
                </a:extLst>
              </p:cNvPr>
              <p:cNvSpPr/>
              <p:nvPr/>
            </p:nvSpPr>
            <p:spPr>
              <a:xfrm>
                <a:off x="1000301" y="3608099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FE1A55B-80E9-394B-85D0-E2464D3ECF3F}"/>
                  </a:ext>
                </a:extLst>
              </p:cNvPr>
              <p:cNvSpPr/>
              <p:nvPr/>
            </p:nvSpPr>
            <p:spPr>
              <a:xfrm>
                <a:off x="2674140" y="3160974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52A59ED-12AC-F841-9355-37999428EA64}"/>
                  </a:ext>
                </a:extLst>
              </p:cNvPr>
              <p:cNvSpPr/>
              <p:nvPr/>
            </p:nvSpPr>
            <p:spPr>
              <a:xfrm>
                <a:off x="4306121" y="3138412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E17E8BB-FB59-C648-B920-2B99E3BA7EF0}"/>
                  </a:ext>
                </a:extLst>
              </p:cNvPr>
              <p:cNvSpPr/>
              <p:nvPr/>
            </p:nvSpPr>
            <p:spPr>
              <a:xfrm>
                <a:off x="5886247" y="3367544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A797A1-2CFE-864E-991D-AEEDD9E8530E}"/>
                  </a:ext>
                </a:extLst>
              </p:cNvPr>
              <p:cNvSpPr/>
              <p:nvPr/>
            </p:nvSpPr>
            <p:spPr>
              <a:xfrm>
                <a:off x="7338577" y="3521074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65747E9-6852-6645-A1D8-0EE7E0302920}"/>
                  </a:ext>
                </a:extLst>
              </p:cNvPr>
              <p:cNvSpPr/>
              <p:nvPr/>
            </p:nvSpPr>
            <p:spPr>
              <a:xfrm>
                <a:off x="8910928" y="3436992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4BCD840-C5DB-9B41-892A-2234EA1A4C7E}"/>
                  </a:ext>
                </a:extLst>
              </p:cNvPr>
              <p:cNvSpPr/>
              <p:nvPr/>
            </p:nvSpPr>
            <p:spPr>
              <a:xfrm>
                <a:off x="10366273" y="3236072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A21F328-DDB1-7945-80AA-0681020D1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231" y="2817512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DB8B279-694A-2741-AA0C-B503320511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38" y="3119413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697E24-0AF5-B84A-9EB1-C58B0AA1E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1468" y="2318748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AFD36D-EA8C-3B48-9067-D0EB41080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078" y="3423163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15226B8-A8D7-2D4D-9192-E627DBA05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8330" y="2738150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D01B73-0740-8D46-B390-42961C174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289" y="3554635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3D57B2-CE72-4E48-9CCC-06703CAE39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1958" y="2413742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FEF81D-CC51-A943-B238-1048B1964E7E}"/>
                </a:ext>
              </a:extLst>
            </p:cNvPr>
            <p:cNvSpPr txBox="1"/>
            <p:nvPr/>
          </p:nvSpPr>
          <p:spPr>
            <a:xfrm flipH="1">
              <a:off x="9042400" y="1764815"/>
              <a:ext cx="2148285" cy="61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IN" dirty="0">
                  <a:latin typeface="Calibri" panose="020F0502020204030204" pitchFamily="34" charset="0"/>
                  <a:cs typeface="Calibri" panose="020F0502020204030204" pitchFamily="34" charset="0"/>
                </a:rPr>
                <a:t>Provides deeper insights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75B7FF1-E96B-4245-9946-02B2E081565C}"/>
              </a:ext>
            </a:extLst>
          </p:cNvPr>
          <p:cNvSpPr txBox="1"/>
          <p:nvPr/>
        </p:nvSpPr>
        <p:spPr>
          <a:xfrm flipH="1">
            <a:off x="6563814" y="1861185"/>
            <a:ext cx="2215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diverse factors that lead to poor work performance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210740-C03D-2643-9CC7-646CABA10F8B}"/>
              </a:ext>
            </a:extLst>
          </p:cNvPr>
          <p:cNvSpPr txBox="1"/>
          <p:nvPr/>
        </p:nvSpPr>
        <p:spPr>
          <a:xfrm flipH="1">
            <a:off x="5226931" y="4647102"/>
            <a:ext cx="218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Optimum utilization of the employees’ skills and competence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066556-1066-C74D-8902-1AF0B93E78C8}"/>
              </a:ext>
            </a:extLst>
          </p:cNvPr>
          <p:cNvSpPr txBox="1"/>
          <p:nvPr/>
        </p:nvSpPr>
        <p:spPr>
          <a:xfrm flipH="1">
            <a:off x="8327515" y="4792183"/>
            <a:ext cx="203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Encourages unity and diversity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215C3C-6ADC-3B47-8AE3-9523DF01A23C}"/>
              </a:ext>
            </a:extLst>
          </p:cNvPr>
          <p:cNvSpPr txBox="1"/>
          <p:nvPr/>
        </p:nvSpPr>
        <p:spPr>
          <a:xfrm flipH="1">
            <a:off x="3550622" y="1946504"/>
            <a:ext cx="24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Adequacy of hygiene factors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0E2D03-2195-0449-94ED-3A31978C7CB5}"/>
              </a:ext>
            </a:extLst>
          </p:cNvPr>
          <p:cNvSpPr txBox="1"/>
          <p:nvPr/>
        </p:nvSpPr>
        <p:spPr>
          <a:xfrm flipH="1">
            <a:off x="1913583" y="4346979"/>
            <a:ext cx="257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Redesigning of role responsibilities to make it interesting, challenging and meaningful 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2F3A2A-90B9-F74A-8414-E5FEE8CDA09A}"/>
              </a:ext>
            </a:extLst>
          </p:cNvPr>
          <p:cNvSpPr txBox="1"/>
          <p:nvPr/>
        </p:nvSpPr>
        <p:spPr>
          <a:xfrm flipH="1">
            <a:off x="460786" y="1915186"/>
            <a:ext cx="230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Re-examination of stereotypical policies to understand employee behaviour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BBD12E-E6A1-48F2-931B-7719E148F66B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491E8C-D8CA-46C7-AE06-D0A4B448BE4A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  <a:cs typeface="Calibri" panose="020F0502020204030204" pitchFamily="34" charset="0"/>
                </a:rPr>
                <a:t>IMPORTANCE OF HERZBERG’S THEORY</a:t>
              </a:r>
              <a:endParaRPr lang="en-US" sz="3600" b="1" dirty="0">
                <a:latin typeface="+mj-lt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A83EF6-0F0D-480C-8F6F-473B26FC56E0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093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02ABC015-D55D-254D-A609-5BE9B3E2F0D7}"/>
              </a:ext>
            </a:extLst>
          </p:cNvPr>
          <p:cNvSpPr/>
          <p:nvPr/>
        </p:nvSpPr>
        <p:spPr>
          <a:xfrm>
            <a:off x="8017876" y="5751535"/>
            <a:ext cx="169101" cy="676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6968CCA-4467-204D-AF4A-D28BDAEF5685}"/>
              </a:ext>
            </a:extLst>
          </p:cNvPr>
          <p:cNvSpPr/>
          <p:nvPr/>
        </p:nvSpPr>
        <p:spPr>
          <a:xfrm rot="5400000">
            <a:off x="10037652" y="4304980"/>
            <a:ext cx="224103" cy="4156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B6E1E2E4-C3E7-4DC8-9145-17206FDB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5494" y="118268"/>
            <a:ext cx="428812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9D2C9E14-55ED-4C7A-B751-56263B824DE5}"/>
              </a:ext>
            </a:extLst>
          </p:cNvPr>
          <p:cNvSpPr txBox="1">
            <a:spLocks/>
          </p:cNvSpPr>
          <p:nvPr/>
        </p:nvSpPr>
        <p:spPr>
          <a:xfrm>
            <a:off x="11756244" y="118268"/>
            <a:ext cx="287311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52018-6CDB-41E0-AE67-C68BA2640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0B00C54E-5DED-488A-8D5A-F6DFA6585BAE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A4172-E7E4-4BE5-A1BC-EB7B82335ED8}"/>
              </a:ext>
            </a:extLst>
          </p:cNvPr>
          <p:cNvGrpSpPr/>
          <p:nvPr/>
        </p:nvGrpSpPr>
        <p:grpSpPr>
          <a:xfrm>
            <a:off x="1281439" y="180180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71F2DB-6B17-446F-82AE-7B301123F9D3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  <a:ea typeface="+mn-ea"/>
                  <a:cs typeface="Calibri" panose="020F0502020204030204" pitchFamily="34" charset="0"/>
                </a:rPr>
                <a:t>CRITICISMS OF THE THEORY</a:t>
              </a:r>
              <a:endParaRPr lang="en-US" sz="3200" b="1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92BB127-113A-4DE2-8C7E-1BAF9665FE10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47A5DEA-37B3-0A4D-BFF5-3BF0499019CF}"/>
              </a:ext>
            </a:extLst>
          </p:cNvPr>
          <p:cNvSpPr/>
          <p:nvPr/>
        </p:nvSpPr>
        <p:spPr>
          <a:xfrm>
            <a:off x="3986499" y="3340026"/>
            <a:ext cx="169103" cy="731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B40C9A-3CC5-8D4B-B00A-574A6FFAA389}"/>
              </a:ext>
            </a:extLst>
          </p:cNvPr>
          <p:cNvSpPr/>
          <p:nvPr/>
        </p:nvSpPr>
        <p:spPr>
          <a:xfrm>
            <a:off x="4017033" y="3904191"/>
            <a:ext cx="1188000" cy="16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E2AB63-A9E3-0D45-90F8-4012ADB143A5}"/>
              </a:ext>
            </a:extLst>
          </p:cNvPr>
          <p:cNvSpPr/>
          <p:nvPr/>
        </p:nvSpPr>
        <p:spPr>
          <a:xfrm>
            <a:off x="5060012" y="3910513"/>
            <a:ext cx="169101" cy="744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A2C1A1-71EA-6241-A8EE-48382A3378CF}"/>
              </a:ext>
            </a:extLst>
          </p:cNvPr>
          <p:cNvSpPr/>
          <p:nvPr/>
        </p:nvSpPr>
        <p:spPr>
          <a:xfrm>
            <a:off x="5060009" y="4485455"/>
            <a:ext cx="1188000" cy="16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34DA1D-849D-7543-ACAF-DA1DB622D51B}"/>
              </a:ext>
            </a:extLst>
          </p:cNvPr>
          <p:cNvSpPr/>
          <p:nvPr/>
        </p:nvSpPr>
        <p:spPr>
          <a:xfrm>
            <a:off x="6093058" y="4485454"/>
            <a:ext cx="169101" cy="750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CC3CF13-F3AA-E148-8366-8E9AE97D88E4}"/>
              </a:ext>
            </a:extLst>
          </p:cNvPr>
          <p:cNvSpPr/>
          <p:nvPr/>
        </p:nvSpPr>
        <p:spPr>
          <a:xfrm>
            <a:off x="6093056" y="5066717"/>
            <a:ext cx="1188000" cy="16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1453426-C63B-1147-8032-B497A4FBE3A2}"/>
              </a:ext>
            </a:extLst>
          </p:cNvPr>
          <p:cNvSpPr/>
          <p:nvPr/>
        </p:nvSpPr>
        <p:spPr>
          <a:xfrm>
            <a:off x="7127510" y="5066722"/>
            <a:ext cx="169101" cy="676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54CDF1-B9F6-564E-84E1-AE9867C03E15}"/>
              </a:ext>
            </a:extLst>
          </p:cNvPr>
          <p:cNvSpPr/>
          <p:nvPr/>
        </p:nvSpPr>
        <p:spPr>
          <a:xfrm>
            <a:off x="-376290" y="5818983"/>
            <a:ext cx="8395873" cy="608955"/>
          </a:xfrm>
          <a:prstGeom prst="rect">
            <a:avLst/>
          </a:prstGeom>
          <a:solidFill>
            <a:srgbClr val="D7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4A9E94-9D31-8844-B8AF-EBF466E296AE}"/>
              </a:ext>
            </a:extLst>
          </p:cNvPr>
          <p:cNvGrpSpPr/>
          <p:nvPr/>
        </p:nvGrpSpPr>
        <p:grpSpPr>
          <a:xfrm>
            <a:off x="4588267" y="1589083"/>
            <a:ext cx="6720230" cy="742558"/>
            <a:chOff x="2129554" y="4241265"/>
            <a:chExt cx="5164596" cy="79042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619714-91D3-4543-9DAC-147C01473382}"/>
                </a:ext>
              </a:extLst>
            </p:cNvPr>
            <p:cNvSpPr txBox="1"/>
            <p:nvPr/>
          </p:nvSpPr>
          <p:spPr>
            <a:xfrm>
              <a:off x="2140017" y="4540263"/>
              <a:ext cx="5154133" cy="49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People take credit for themselves when things are going well, while blame it on extrinsic factors when things are not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51DD6EB-5B94-414F-8207-C604DF3B24B9}"/>
                </a:ext>
              </a:extLst>
            </p:cNvPr>
            <p:cNvSpPr txBox="1"/>
            <p:nvPr/>
          </p:nvSpPr>
          <p:spPr>
            <a:xfrm>
              <a:off x="2129554" y="4241265"/>
              <a:ext cx="3647459" cy="39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Overall satisfaction was not measured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A9A0421-80D5-0142-84A1-0BB4E55421B6}"/>
              </a:ext>
            </a:extLst>
          </p:cNvPr>
          <p:cNvGrpSpPr/>
          <p:nvPr/>
        </p:nvGrpSpPr>
        <p:grpSpPr>
          <a:xfrm>
            <a:off x="5598740" y="2195063"/>
            <a:ext cx="5771736" cy="586775"/>
            <a:chOff x="2155012" y="4265346"/>
            <a:chExt cx="5135610" cy="62459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B5DDB5-F973-934B-BA78-E5D833D1DB88}"/>
                </a:ext>
              </a:extLst>
            </p:cNvPr>
            <p:cNvSpPr txBox="1"/>
            <p:nvPr/>
          </p:nvSpPr>
          <p:spPr>
            <a:xfrm>
              <a:off x="2155012" y="4595089"/>
              <a:ext cx="5135610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Ignores</a:t>
              </a:r>
              <a:r>
                <a:rPr lang="en-IN" sz="1200" dirty="0"/>
                <a:t> personal problems that can affect a person's productivity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B8B4A8D-EEDA-C346-B89D-39788C00DB43}"/>
                </a:ext>
              </a:extLst>
            </p:cNvPr>
            <p:cNvSpPr txBox="1"/>
            <p:nvPr/>
          </p:nvSpPr>
          <p:spPr>
            <a:xfrm>
              <a:off x="2155012" y="4265346"/>
              <a:ext cx="4934717" cy="39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Ignores the impact of situational variables on motivation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4EF876-1193-BE40-87A4-6183D4B8C59F}"/>
              </a:ext>
            </a:extLst>
          </p:cNvPr>
          <p:cNvGrpSpPr/>
          <p:nvPr/>
        </p:nvGrpSpPr>
        <p:grpSpPr>
          <a:xfrm>
            <a:off x="6578311" y="2807100"/>
            <a:ext cx="5291080" cy="754158"/>
            <a:chOff x="7075899" y="3081374"/>
            <a:chExt cx="5291080" cy="75415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19FE501-C3CF-9D4B-A480-E7C06A1045B7}"/>
                </a:ext>
              </a:extLst>
            </p:cNvPr>
            <p:cNvSpPr txBox="1"/>
            <p:nvPr/>
          </p:nvSpPr>
          <p:spPr>
            <a:xfrm>
              <a:off x="7075899" y="3081374"/>
              <a:ext cx="5291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Only White-Collar workers were interviewed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BC0FC8-7FC6-C846-8697-1D6C4182F0CA}"/>
                </a:ext>
              </a:extLst>
            </p:cNvPr>
            <p:cNvSpPr txBox="1"/>
            <p:nvPr/>
          </p:nvSpPr>
          <p:spPr>
            <a:xfrm>
              <a:off x="7098180" y="3373867"/>
              <a:ext cx="5204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Only 200 accountants and engineers were questioned labourers were not included; Sample size was too small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D1400A-2C0D-6742-AA74-B9CEB3B492C8}"/>
              </a:ext>
            </a:extLst>
          </p:cNvPr>
          <p:cNvGrpSpPr/>
          <p:nvPr/>
        </p:nvGrpSpPr>
        <p:grpSpPr>
          <a:xfrm>
            <a:off x="7680230" y="3588971"/>
            <a:ext cx="4278888" cy="731140"/>
            <a:chOff x="8193816" y="3996063"/>
            <a:chExt cx="4278888" cy="73114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5720DF7-5F2D-BF4C-BF90-08C8CE440E57}"/>
                </a:ext>
              </a:extLst>
            </p:cNvPr>
            <p:cNvSpPr txBox="1"/>
            <p:nvPr/>
          </p:nvSpPr>
          <p:spPr>
            <a:xfrm>
              <a:off x="8200495" y="4265538"/>
              <a:ext cx="4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According to the Theory, Satisfaction and Productivity were related but Measures of Productivity were not measured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FDE752B-9B96-A24C-9293-6AC590CB6947}"/>
                </a:ext>
              </a:extLst>
            </p:cNvPr>
            <p:cNvSpPr txBox="1"/>
            <p:nvPr/>
          </p:nvSpPr>
          <p:spPr>
            <a:xfrm>
              <a:off x="8193816" y="3996063"/>
              <a:ext cx="4099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Assumptions were not tested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Freeform 57">
            <a:extLst>
              <a:ext uri="{FF2B5EF4-FFF2-40B4-BE49-F238E27FC236}">
                <a16:creationId xmlns:a16="http://schemas.microsoft.com/office/drawing/2014/main" id="{4EB5EED6-EFE6-024A-A4BD-3D1F674E4FA6}"/>
              </a:ext>
            </a:extLst>
          </p:cNvPr>
          <p:cNvSpPr/>
          <p:nvPr/>
        </p:nvSpPr>
        <p:spPr>
          <a:xfrm>
            <a:off x="3896913" y="1950134"/>
            <a:ext cx="660344" cy="826467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6" name="Freeform 59">
            <a:extLst>
              <a:ext uri="{FF2B5EF4-FFF2-40B4-BE49-F238E27FC236}">
                <a16:creationId xmlns:a16="http://schemas.microsoft.com/office/drawing/2014/main" id="{B8AA10ED-0E01-184E-B6E8-B402ABE089DF}"/>
              </a:ext>
            </a:extLst>
          </p:cNvPr>
          <p:cNvSpPr/>
          <p:nvPr/>
        </p:nvSpPr>
        <p:spPr>
          <a:xfrm>
            <a:off x="4872527" y="2487824"/>
            <a:ext cx="660344" cy="916937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7" name="Freeform 60">
            <a:extLst>
              <a:ext uri="{FF2B5EF4-FFF2-40B4-BE49-F238E27FC236}">
                <a16:creationId xmlns:a16="http://schemas.microsoft.com/office/drawing/2014/main" id="{3C663BC4-B3CA-B54B-8A6C-087DB6B489F1}"/>
              </a:ext>
            </a:extLst>
          </p:cNvPr>
          <p:cNvSpPr/>
          <p:nvPr/>
        </p:nvSpPr>
        <p:spPr>
          <a:xfrm>
            <a:off x="5885229" y="3018711"/>
            <a:ext cx="654429" cy="102525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ACC4E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8" name="Freeform 61">
            <a:extLst>
              <a:ext uri="{FF2B5EF4-FFF2-40B4-BE49-F238E27FC236}">
                <a16:creationId xmlns:a16="http://schemas.microsoft.com/office/drawing/2014/main" id="{ED9F5158-E984-F64E-9999-B98CC1DBD707}"/>
              </a:ext>
            </a:extLst>
          </p:cNvPr>
          <p:cNvSpPr/>
          <p:nvPr/>
        </p:nvSpPr>
        <p:spPr>
          <a:xfrm>
            <a:off x="7022854" y="3875173"/>
            <a:ext cx="546380" cy="859827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C7D7ED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9" name="Freeform: Shape 27">
            <a:extLst>
              <a:ext uri="{FF2B5EF4-FFF2-40B4-BE49-F238E27FC236}">
                <a16:creationId xmlns:a16="http://schemas.microsoft.com/office/drawing/2014/main" id="{620853E2-C02D-DA4D-8009-083A63C55F82}"/>
              </a:ext>
            </a:extLst>
          </p:cNvPr>
          <p:cNvSpPr/>
          <p:nvPr/>
        </p:nvSpPr>
        <p:spPr>
          <a:xfrm>
            <a:off x="-291068" y="4073305"/>
            <a:ext cx="5351077" cy="582335"/>
          </a:xfrm>
          <a:custGeom>
            <a:avLst/>
            <a:gdLst>
              <a:gd name="connsiteX0" fmla="*/ 0 w 2258644"/>
              <a:gd name="connsiteY0" fmla="*/ 0 h 582334"/>
              <a:gd name="connsiteX1" fmla="*/ 2258644 w 2258644"/>
              <a:gd name="connsiteY1" fmla="*/ 0 h 582334"/>
              <a:gd name="connsiteX2" fmla="*/ 2258644 w 2258644"/>
              <a:gd name="connsiteY2" fmla="*/ 582334 h 582334"/>
              <a:gd name="connsiteX3" fmla="*/ 90667 w 2258644"/>
              <a:gd name="connsiteY3" fmla="*/ 582334 h 58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644" h="582334">
                <a:moveTo>
                  <a:pt x="0" y="0"/>
                </a:moveTo>
                <a:lnTo>
                  <a:pt x="2258644" y="0"/>
                </a:lnTo>
                <a:lnTo>
                  <a:pt x="2258644" y="582334"/>
                </a:lnTo>
                <a:lnTo>
                  <a:pt x="90667" y="58233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Freeform: Shape 28">
            <a:extLst>
              <a:ext uri="{FF2B5EF4-FFF2-40B4-BE49-F238E27FC236}">
                <a16:creationId xmlns:a16="http://schemas.microsoft.com/office/drawing/2014/main" id="{EF204F97-DD64-4642-83E5-20614A16507F}"/>
              </a:ext>
            </a:extLst>
          </p:cNvPr>
          <p:cNvSpPr/>
          <p:nvPr/>
        </p:nvSpPr>
        <p:spPr>
          <a:xfrm>
            <a:off x="-230036" y="4654554"/>
            <a:ext cx="6326493" cy="581264"/>
          </a:xfrm>
          <a:custGeom>
            <a:avLst/>
            <a:gdLst>
              <a:gd name="connsiteX0" fmla="*/ 0 w 3204422"/>
              <a:gd name="connsiteY0" fmla="*/ 0 h 581264"/>
              <a:gd name="connsiteX1" fmla="*/ 3204422 w 3204422"/>
              <a:gd name="connsiteY1" fmla="*/ 0 h 581264"/>
              <a:gd name="connsiteX2" fmla="*/ 3204422 w 3204422"/>
              <a:gd name="connsiteY2" fmla="*/ 581264 h 581264"/>
              <a:gd name="connsiteX3" fmla="*/ 90500 w 3204422"/>
              <a:gd name="connsiteY3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422" h="581264">
                <a:moveTo>
                  <a:pt x="0" y="0"/>
                </a:moveTo>
                <a:lnTo>
                  <a:pt x="3204422" y="0"/>
                </a:lnTo>
                <a:lnTo>
                  <a:pt x="3204422" y="581264"/>
                </a:lnTo>
                <a:lnTo>
                  <a:pt x="90500" y="58126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직사각형 54">
            <a:extLst>
              <a:ext uri="{FF2B5EF4-FFF2-40B4-BE49-F238E27FC236}">
                <a16:creationId xmlns:a16="http://schemas.microsoft.com/office/drawing/2014/main" id="{382FCC1E-F5EF-7D4E-B4D3-1DB863D8EC63}"/>
              </a:ext>
            </a:extLst>
          </p:cNvPr>
          <p:cNvSpPr/>
          <p:nvPr/>
        </p:nvSpPr>
        <p:spPr>
          <a:xfrm>
            <a:off x="-376289" y="5226434"/>
            <a:ext cx="7503797" cy="587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747" cap="flat">
            <a:solidFill>
              <a:srgbClr val="D6DCE5"/>
            </a:solidFill>
            <a:prstDash val="solid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1F1ACB-7002-A04F-8DCC-395CC821CE13}"/>
              </a:ext>
            </a:extLst>
          </p:cNvPr>
          <p:cNvSpPr txBox="1"/>
          <p:nvPr/>
        </p:nvSpPr>
        <p:spPr>
          <a:xfrm>
            <a:off x="4137906" y="4090791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05DD96C-6901-2B4B-948E-832020440E90}"/>
              </a:ext>
            </a:extLst>
          </p:cNvPr>
          <p:cNvSpPr txBox="1"/>
          <p:nvPr/>
        </p:nvSpPr>
        <p:spPr>
          <a:xfrm>
            <a:off x="6283847" y="5175697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60C6E1D-F7FD-A543-AC10-E53D348C0955}"/>
              </a:ext>
            </a:extLst>
          </p:cNvPr>
          <p:cNvSpPr txBox="1"/>
          <p:nvPr/>
        </p:nvSpPr>
        <p:spPr>
          <a:xfrm>
            <a:off x="5185966" y="4629774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직사각형 54">
            <a:extLst>
              <a:ext uri="{FF2B5EF4-FFF2-40B4-BE49-F238E27FC236}">
                <a16:creationId xmlns:a16="http://schemas.microsoft.com/office/drawing/2014/main" id="{67362901-5D67-1E4A-9CAB-C9D65F9B6C6B}"/>
              </a:ext>
            </a:extLst>
          </p:cNvPr>
          <p:cNvSpPr/>
          <p:nvPr/>
        </p:nvSpPr>
        <p:spPr>
          <a:xfrm>
            <a:off x="-133350" y="3491490"/>
            <a:ext cx="4150383" cy="5875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직사각형 54">
            <a:extLst>
              <a:ext uri="{FF2B5EF4-FFF2-40B4-BE49-F238E27FC236}">
                <a16:creationId xmlns:a16="http://schemas.microsoft.com/office/drawing/2014/main" id="{06053626-A6D5-A240-9502-49ED38211D2B}"/>
              </a:ext>
            </a:extLst>
          </p:cNvPr>
          <p:cNvSpPr/>
          <p:nvPr/>
        </p:nvSpPr>
        <p:spPr>
          <a:xfrm>
            <a:off x="-219727" y="2830867"/>
            <a:ext cx="3426708" cy="6797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CF9C783-E8C1-774A-A34D-D839302D2329}"/>
              </a:ext>
            </a:extLst>
          </p:cNvPr>
          <p:cNvSpPr/>
          <p:nvPr/>
        </p:nvSpPr>
        <p:spPr>
          <a:xfrm>
            <a:off x="3186179" y="3340966"/>
            <a:ext cx="941447" cy="187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31753EA-EC31-914E-819E-42A9FE66174A}"/>
              </a:ext>
            </a:extLst>
          </p:cNvPr>
          <p:cNvSpPr/>
          <p:nvPr/>
        </p:nvSpPr>
        <p:spPr>
          <a:xfrm>
            <a:off x="3186178" y="2653102"/>
            <a:ext cx="169103" cy="751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9DB5306-2F92-EC45-B2F6-9A3C9DDCCBDA}"/>
              </a:ext>
            </a:extLst>
          </p:cNvPr>
          <p:cNvSpPr/>
          <p:nvPr/>
        </p:nvSpPr>
        <p:spPr>
          <a:xfrm rot="5400000">
            <a:off x="1342799" y="966686"/>
            <a:ext cx="177765" cy="355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0" name="Freeform 59">
            <a:extLst>
              <a:ext uri="{FF2B5EF4-FFF2-40B4-BE49-F238E27FC236}">
                <a16:creationId xmlns:a16="http://schemas.microsoft.com/office/drawing/2014/main" id="{F4D9267C-2E61-AB49-A66F-9C29B90E3A4C}"/>
              </a:ext>
            </a:extLst>
          </p:cNvPr>
          <p:cNvSpPr/>
          <p:nvPr/>
        </p:nvSpPr>
        <p:spPr>
          <a:xfrm>
            <a:off x="3066931" y="1284982"/>
            <a:ext cx="660345" cy="674719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2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69C57A-249F-7943-BC3D-0EB7E596B083}"/>
              </a:ext>
            </a:extLst>
          </p:cNvPr>
          <p:cNvGrpSpPr/>
          <p:nvPr/>
        </p:nvGrpSpPr>
        <p:grpSpPr>
          <a:xfrm>
            <a:off x="3786763" y="1014142"/>
            <a:ext cx="7257390" cy="548891"/>
            <a:chOff x="2113657" y="4205746"/>
            <a:chExt cx="3655466" cy="58427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18C4CF5-C6CC-5542-A4B4-8A5EE9860AD9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Analysis was done by raters, &amp; different raters can analyse the same response in different manner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D70990D-E5B4-874B-8B2F-434B7DF61C1C}"/>
                </a:ext>
              </a:extLst>
            </p:cNvPr>
            <p:cNvSpPr txBox="1"/>
            <p:nvPr/>
          </p:nvSpPr>
          <p:spPr>
            <a:xfrm>
              <a:off x="2121664" y="4205746"/>
              <a:ext cx="3647459" cy="39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latin typeface="Calibri" panose="020F0502020204030204" pitchFamily="34" charset="0"/>
                  <a:cs typeface="Calibri" panose="020F0502020204030204" pitchFamily="34" charset="0"/>
                </a:rPr>
                <a:t>Methodology</a:t>
              </a:r>
              <a:r>
                <a:rPr lang="en-IN" b="1" dirty="0"/>
                <a:t> </a:t>
              </a:r>
              <a:r>
                <a:rPr lang="en-IN" b="1" dirty="0">
                  <a:latin typeface="Calibri" panose="020F0502020204030204" pitchFamily="34" charset="0"/>
                  <a:cs typeface="Calibri" panose="020F0502020204030204" pitchFamily="34" charset="0"/>
                </a:rPr>
                <a:t>limitations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A968E913-C119-E544-8662-B1567400F9AD}"/>
              </a:ext>
            </a:extLst>
          </p:cNvPr>
          <p:cNvSpPr txBox="1"/>
          <p:nvPr/>
        </p:nvSpPr>
        <p:spPr>
          <a:xfrm>
            <a:off x="3225657" y="3514608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2ECF5B-0B34-F64C-BA63-169916D10E4A}"/>
              </a:ext>
            </a:extLst>
          </p:cNvPr>
          <p:cNvSpPr txBox="1"/>
          <p:nvPr/>
        </p:nvSpPr>
        <p:spPr>
          <a:xfrm>
            <a:off x="2473030" y="2850143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0" name="Graphic 119" descr="Circles with arrows with solid fill">
            <a:extLst>
              <a:ext uri="{FF2B5EF4-FFF2-40B4-BE49-F238E27FC236}">
                <a16:creationId xmlns:a16="http://schemas.microsoft.com/office/drawing/2014/main" id="{E9A45616-4760-1C4F-9EF7-AD9841FC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13833" y="1987576"/>
            <a:ext cx="660344" cy="660344"/>
          </a:xfrm>
          <a:prstGeom prst="rect">
            <a:avLst/>
          </a:prstGeom>
        </p:spPr>
      </p:pic>
      <p:pic>
        <p:nvPicPr>
          <p:cNvPr id="121" name="Graphic 120" descr="Thumbs Down with solid fill">
            <a:extLst>
              <a:ext uri="{FF2B5EF4-FFF2-40B4-BE49-F238E27FC236}">
                <a16:creationId xmlns:a16="http://schemas.microsoft.com/office/drawing/2014/main" id="{B9B2AAD5-B444-DF4A-9458-6973ECCB1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6485" y="3351165"/>
            <a:ext cx="609169" cy="609169"/>
          </a:xfrm>
          <a:prstGeom prst="rect">
            <a:avLst/>
          </a:prstGeom>
        </p:spPr>
      </p:pic>
      <p:pic>
        <p:nvPicPr>
          <p:cNvPr id="122" name="Graphic 121" descr="Smiling face with solid fill with solid fill">
            <a:extLst>
              <a:ext uri="{FF2B5EF4-FFF2-40B4-BE49-F238E27FC236}">
                <a16:creationId xmlns:a16="http://schemas.microsoft.com/office/drawing/2014/main" id="{98012F8C-B55B-2B40-95DF-2DAD52CEF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303993" y="2687014"/>
            <a:ext cx="652229" cy="652229"/>
          </a:xfrm>
          <a:prstGeom prst="rect">
            <a:avLst/>
          </a:prstGeom>
        </p:spPr>
      </p:pic>
      <p:pic>
        <p:nvPicPr>
          <p:cNvPr id="123" name="Graphic 122" descr="Clipboard Mixed with solid fill">
            <a:extLst>
              <a:ext uri="{FF2B5EF4-FFF2-40B4-BE49-F238E27FC236}">
                <a16:creationId xmlns:a16="http://schemas.microsoft.com/office/drawing/2014/main" id="{61EA32CF-E9A6-0240-9415-34E56F75C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41920" y="4397479"/>
            <a:ext cx="654429" cy="654429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DC04D741-648F-094E-A23F-F90B7CBEA086}"/>
              </a:ext>
            </a:extLst>
          </p:cNvPr>
          <p:cNvSpPr/>
          <p:nvPr/>
        </p:nvSpPr>
        <p:spPr>
          <a:xfrm rot="5400000">
            <a:off x="7577110" y="5216692"/>
            <a:ext cx="169101" cy="1050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AAC0D5A-28B3-0F49-8261-5A5D0810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99" y="6386215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Pearson; Global Journal of Commerce &amp; Management Perspective | For educational purposes only. Privileged &amp; Confidential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C7BD855-AFE2-F84C-AAC0-29BA09A4DA77}"/>
              </a:ext>
            </a:extLst>
          </p:cNvPr>
          <p:cNvSpPr txBox="1"/>
          <p:nvPr/>
        </p:nvSpPr>
        <p:spPr>
          <a:xfrm>
            <a:off x="7232772" y="5814025"/>
            <a:ext cx="78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B3A0F16-E507-6340-A1A2-9D327BC18197}"/>
              </a:ext>
            </a:extLst>
          </p:cNvPr>
          <p:cNvGrpSpPr/>
          <p:nvPr/>
        </p:nvGrpSpPr>
        <p:grpSpPr>
          <a:xfrm>
            <a:off x="8678673" y="4372784"/>
            <a:ext cx="3364882" cy="1044667"/>
            <a:chOff x="8200494" y="4101168"/>
            <a:chExt cx="3364882" cy="104466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DC8D198-A23C-DE46-BD0A-1336A6114C37}"/>
                </a:ext>
              </a:extLst>
            </p:cNvPr>
            <p:cNvSpPr txBox="1"/>
            <p:nvPr/>
          </p:nvSpPr>
          <p:spPr>
            <a:xfrm>
              <a:off x="8200494" y="4684170"/>
              <a:ext cx="336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Job satisfaction has been shown to be linked to job security and working conditions.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FB1EA76-985E-7240-9791-F0DCA1DD0251}"/>
                </a:ext>
              </a:extLst>
            </p:cNvPr>
            <p:cNvSpPr txBox="1"/>
            <p:nvPr/>
          </p:nvSpPr>
          <p:spPr>
            <a:xfrm>
              <a:off x="8200495" y="4101168"/>
              <a:ext cx="3364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Assessment of Extrinsic Factors Towards Job Satisfaction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" name="Freeform 61">
            <a:extLst>
              <a:ext uri="{FF2B5EF4-FFF2-40B4-BE49-F238E27FC236}">
                <a16:creationId xmlns:a16="http://schemas.microsoft.com/office/drawing/2014/main" id="{56F6DFFE-0523-5B4E-919E-C2265989B05B}"/>
              </a:ext>
            </a:extLst>
          </p:cNvPr>
          <p:cNvSpPr/>
          <p:nvPr/>
        </p:nvSpPr>
        <p:spPr>
          <a:xfrm>
            <a:off x="8074469" y="4557402"/>
            <a:ext cx="526377" cy="764115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D7DFEB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pic>
        <p:nvPicPr>
          <p:cNvPr id="134" name="Graphic 133" descr="Magnifying glass with solid fill">
            <a:extLst>
              <a:ext uri="{FF2B5EF4-FFF2-40B4-BE49-F238E27FC236}">
                <a16:creationId xmlns:a16="http://schemas.microsoft.com/office/drawing/2014/main" id="{2854CB95-1446-CD49-8C3C-76B3EA2906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93536" y="4983996"/>
            <a:ext cx="654429" cy="654429"/>
          </a:xfrm>
          <a:prstGeom prst="rect">
            <a:avLst/>
          </a:prstGeom>
        </p:spPr>
      </p:pic>
      <p:pic>
        <p:nvPicPr>
          <p:cNvPr id="68" name="Graphic 67" descr="Office worker female with solid fill">
            <a:extLst>
              <a:ext uri="{FF2B5EF4-FFF2-40B4-BE49-F238E27FC236}">
                <a16:creationId xmlns:a16="http://schemas.microsoft.com/office/drawing/2014/main" id="{E1034FC4-8385-4B71-BA46-3CBBDA3FB1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81440" y="3926200"/>
            <a:ext cx="609169" cy="6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51628D-7233-3A49-ACF8-0A25E76C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4C6C6A04-515E-DF43-8A3F-3C3E80FC6AC4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2DA69689-B6CC-B04C-A41E-14ABDCBA3030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F1A87D2B-F029-3144-8DFD-FE9035774C79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6976D63E-5AE5-5940-9D38-66B45C8E95E3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BBF9CA23-240A-844F-BB98-C0654252967D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182AE933-92B8-354F-BA9D-7DAF11708A04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657DAAD6-91D2-1448-A668-2E5FAA06730B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DBDC353A-D936-2F4D-8F40-F83971E71BE9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E119B46B-8AF3-BC4D-9EE6-E3A58A50B28B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8058C3E8-882D-DF40-A3AB-14E445A03FFB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11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920644-DEBC-6A48-9949-5EF2E778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E6DC4460-4030-5D49-BBED-EBD32F8D3B34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7F5BB5F7-2342-154D-9A06-A899A18BB05C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34" name="Rectangle: Rounded Corners 54">
            <a:extLst>
              <a:ext uri="{FF2B5EF4-FFF2-40B4-BE49-F238E27FC236}">
                <a16:creationId xmlns:a16="http://schemas.microsoft.com/office/drawing/2014/main" id="{5225BC4B-BE07-5D4D-8BF9-A5AD35C09F5C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5C79CD7D-468E-DF43-8D85-BD0DAEE3515E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42" name="Rectangle: Rounded Corners 52">
            <a:extLst>
              <a:ext uri="{FF2B5EF4-FFF2-40B4-BE49-F238E27FC236}">
                <a16:creationId xmlns:a16="http://schemas.microsoft.com/office/drawing/2014/main" id="{AA72CCB2-1B49-B040-BAC7-E0B1DCFEF0BE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7B9D07F8-4C40-0747-B4EC-1C9E1C6E5EC3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44" name="Rectangle: Rounded Corners 50">
            <a:extLst>
              <a:ext uri="{FF2B5EF4-FFF2-40B4-BE49-F238E27FC236}">
                <a16:creationId xmlns:a16="http://schemas.microsoft.com/office/drawing/2014/main" id="{E5DF2605-887F-CF4C-A402-A317FEFBB9EF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DBF5087C-5D5B-0243-AE80-0A7E9C53C33E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6" name="Rectangle: Rounded Corners 48">
            <a:extLst>
              <a:ext uri="{FF2B5EF4-FFF2-40B4-BE49-F238E27FC236}">
                <a16:creationId xmlns:a16="http://schemas.microsoft.com/office/drawing/2014/main" id="{23C29370-37A6-A142-80CD-CA49E4E83AC9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D1549448-3D2E-0F41-AB73-90B6ABFCA85B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60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FFA5DEF-87D9-45DD-A579-FD36CF088F2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AF3FA37E-F474-4750-9D19-F5B86C2DE3CB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C079867-CC54-4CDB-9E83-F5D881313F09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Rectangle: Rounded Corners 4">
            <a:extLst>
              <a:ext uri="{FF2B5EF4-FFF2-40B4-BE49-F238E27FC236}">
                <a16:creationId xmlns:a16="http://schemas.microsoft.com/office/drawing/2014/main" id="{B7908246-31E1-4545-AB44-8CCD0C491FF9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03B2FE5-085D-4696-87CC-BDFDBFE33C70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ctangle: Rounded Corners 4">
            <a:extLst>
              <a:ext uri="{FF2B5EF4-FFF2-40B4-BE49-F238E27FC236}">
                <a16:creationId xmlns:a16="http://schemas.microsoft.com/office/drawing/2014/main" id="{7F5655EE-4FCE-49FA-97ED-DED26609F466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255A43D-6703-4FF2-866B-E31AD870E162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Rectangle: Rounded Corners 4">
            <a:extLst>
              <a:ext uri="{FF2B5EF4-FFF2-40B4-BE49-F238E27FC236}">
                <a16:creationId xmlns:a16="http://schemas.microsoft.com/office/drawing/2014/main" id="{A75C5ADE-9922-446C-ABEB-708C1742BBC3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5B77DE4-4ED2-4A54-894A-BCCAF885268E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FCD42FC1-10B7-409E-A9AC-C75CF996DB00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BDCAE-04B0-474C-A98A-3DBAB31E6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793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88017A-A80D-49CF-B929-91AA14EBD5CC}"/>
              </a:ext>
            </a:extLst>
          </p:cNvPr>
          <p:cNvCxnSpPr>
            <a:cxnSpLocks/>
          </p:cNvCxnSpPr>
          <p:nvPr/>
        </p:nvCxnSpPr>
        <p:spPr>
          <a:xfrm>
            <a:off x="4272279" y="756748"/>
            <a:ext cx="364744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531599" y="118267"/>
            <a:ext cx="584198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5BB64289-900C-7E46-890D-D99763AF3BAE}"/>
              </a:ext>
            </a:extLst>
          </p:cNvPr>
          <p:cNvSpPr>
            <a:spLocks noChangeShapeType="1"/>
          </p:cNvSpPr>
          <p:nvPr/>
        </p:nvSpPr>
        <p:spPr bwMode="gray">
          <a:xfrm>
            <a:off x="3996715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4CD28C7B-9D66-0646-B4E7-B7A2148AF8B6}"/>
              </a:ext>
            </a:extLst>
          </p:cNvPr>
          <p:cNvSpPr>
            <a:spLocks noChangeShapeType="1"/>
          </p:cNvSpPr>
          <p:nvPr/>
        </p:nvSpPr>
        <p:spPr bwMode="gray">
          <a:xfrm>
            <a:off x="8149616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06FDA2-BF1F-B440-9674-BD42D86DB329}"/>
              </a:ext>
            </a:extLst>
          </p:cNvPr>
          <p:cNvGrpSpPr/>
          <p:nvPr/>
        </p:nvGrpSpPr>
        <p:grpSpPr>
          <a:xfrm>
            <a:off x="353818" y="1390190"/>
            <a:ext cx="3135685" cy="4761601"/>
            <a:chOff x="266412" y="1235546"/>
            <a:chExt cx="3135685" cy="4761601"/>
          </a:xfrm>
        </p:grpSpPr>
        <p:cxnSp>
          <p:nvCxnSpPr>
            <p:cNvPr id="36" name="Straight Connector 35" title="Divider Line">
              <a:extLst>
                <a:ext uri="{FF2B5EF4-FFF2-40B4-BE49-F238E27FC236}">
                  <a16:creationId xmlns:a16="http://schemas.microsoft.com/office/drawing/2014/main" id="{ED4D938C-3D54-7540-A7D3-DB92EAC41A8E}"/>
                </a:ext>
              </a:extLst>
            </p:cNvPr>
            <p:cNvCxnSpPr>
              <a:cxnSpLocks/>
            </p:cNvCxnSpPr>
            <p:nvPr/>
          </p:nvCxnSpPr>
          <p:spPr>
            <a:xfrm>
              <a:off x="1020412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7F74DF8F-3E5B-DE46-8003-5813DC763B0F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Expectancy Theory</a:t>
              </a:r>
            </a:p>
          </p:txBody>
        </p:sp>
        <p:pic>
          <p:nvPicPr>
            <p:cNvPr id="38" name="Graphic 37" descr="Badge with solid fill">
              <a:extLst>
                <a:ext uri="{FF2B5EF4-FFF2-40B4-BE49-F238E27FC236}">
                  <a16:creationId xmlns:a16="http://schemas.microsoft.com/office/drawing/2014/main" id="{B769960B-9976-D64F-B948-2095FD0B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2097" y="1285348"/>
              <a:ext cx="759600" cy="7596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7CA09-8B42-7249-989E-C32E7174D3B7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412569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2 main areas that an individual assesses before engaging in the behaviour.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1</a:t>
              </a:r>
              <a:r>
                <a:rPr lang="en-IN" baseline="30000" dirty="0"/>
                <a:t>st</a:t>
              </a:r>
              <a:r>
                <a:rPr lang="en-IN" dirty="0"/>
                <a:t> is the likelihood of completing a task.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2</a:t>
              </a:r>
              <a:r>
                <a:rPr lang="en-IN" baseline="30000" dirty="0"/>
                <a:t>nd</a:t>
              </a:r>
              <a:r>
                <a:rPr lang="en-IN" dirty="0"/>
                <a:t> are the consequences or outcomes of completing such task.</a:t>
              </a:r>
              <a:endParaRPr lang="en-IN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B40CC5-D142-9C4D-A9CD-098F688CAF03}"/>
              </a:ext>
            </a:extLst>
          </p:cNvPr>
          <p:cNvGrpSpPr/>
          <p:nvPr/>
        </p:nvGrpSpPr>
        <p:grpSpPr>
          <a:xfrm>
            <a:off x="4512046" y="1476328"/>
            <a:ext cx="3135685" cy="4675463"/>
            <a:chOff x="266412" y="1321684"/>
            <a:chExt cx="3135685" cy="4675463"/>
          </a:xfrm>
        </p:grpSpPr>
        <p:cxnSp>
          <p:nvCxnSpPr>
            <p:cNvPr id="41" name="Straight Connector 40" title="Divider Line">
              <a:extLst>
                <a:ext uri="{FF2B5EF4-FFF2-40B4-BE49-F238E27FC236}">
                  <a16:creationId xmlns:a16="http://schemas.microsoft.com/office/drawing/2014/main" id="{9F466D19-7EC1-CB42-947B-8CA4B7132656}"/>
                </a:ext>
              </a:extLst>
            </p:cNvPr>
            <p:cNvCxnSpPr>
              <a:cxnSpLocks/>
            </p:cNvCxnSpPr>
            <p:nvPr/>
          </p:nvCxnSpPr>
          <p:spPr>
            <a:xfrm>
              <a:off x="1207449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Yoga with solid fill">
              <a:extLst>
                <a:ext uri="{FF2B5EF4-FFF2-40B4-BE49-F238E27FC236}">
                  <a16:creationId xmlns:a16="http://schemas.microsoft.com/office/drawing/2014/main" id="{3C371FD0-9E49-F243-B0BD-7B524C11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09473" y="1321684"/>
              <a:ext cx="759600" cy="759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A32885-975D-1345-9655-BB7956627B44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412569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States that there are many variable factors that affect the relationship between employer and employee.</a:t>
              </a:r>
            </a:p>
            <a:p>
              <a:r>
                <a:rPr lang="en-IN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Fair balance is needed between the inputs and the compensation of the employee.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I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70B264-A06B-BA45-BFBD-7B4FBA3FD146}"/>
              </a:ext>
            </a:extLst>
          </p:cNvPr>
          <p:cNvGrpSpPr/>
          <p:nvPr/>
        </p:nvGrpSpPr>
        <p:grpSpPr>
          <a:xfrm>
            <a:off x="8670274" y="1439992"/>
            <a:ext cx="3135685" cy="4694476"/>
            <a:chOff x="266412" y="1282401"/>
            <a:chExt cx="3135685" cy="4694476"/>
          </a:xfrm>
        </p:grpSpPr>
        <p:cxnSp>
          <p:nvCxnSpPr>
            <p:cNvPr id="50" name="Straight Connector 49" title="Divider Line">
              <a:extLst>
                <a:ext uri="{FF2B5EF4-FFF2-40B4-BE49-F238E27FC236}">
                  <a16:creationId xmlns:a16="http://schemas.microsoft.com/office/drawing/2014/main" id="{899E7BA0-7AD1-B849-8B01-144C93272E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2756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Placeholder 6">
              <a:extLst>
                <a:ext uri="{FF2B5EF4-FFF2-40B4-BE49-F238E27FC236}">
                  <a16:creationId xmlns:a16="http://schemas.microsoft.com/office/drawing/2014/main" id="{43FE9952-1D17-6246-B9F4-17097B728DE7}"/>
                </a:ext>
              </a:extLst>
            </p:cNvPr>
            <p:cNvSpPr txBox="1">
              <a:spLocks/>
            </p:cNvSpPr>
            <p:nvPr/>
          </p:nvSpPr>
          <p:spPr>
            <a:xfrm>
              <a:off x="1091080" y="1344910"/>
              <a:ext cx="1729802" cy="690976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Goal-Setting Theory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Graphic 51" descr="Bullseye with solid fill">
              <a:extLst>
                <a:ext uri="{FF2B5EF4-FFF2-40B4-BE49-F238E27FC236}">
                  <a16:creationId xmlns:a16="http://schemas.microsoft.com/office/drawing/2014/main" id="{E49B250F-34B7-D14E-B505-2B3B4EBE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1599" y="1282401"/>
              <a:ext cx="759600" cy="7596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B41B91-EEF2-4B45-AE36-CDB902D9717F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392299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IN" dirty="0"/>
                <a:t>Linking person’s goal-setting to performance of tasks.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IN" dirty="0"/>
                <a:t>Person’s desire to work towards a specific goal is the main source of his motivation.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fontAlgn="base"/>
              <a:endParaRPr lang="en-IN" sz="500" dirty="0"/>
            </a:p>
            <a:p>
              <a:pPr fontAlgn="base"/>
              <a:endParaRPr lang="en-IN" sz="500" dirty="0"/>
            </a:p>
            <a:p>
              <a:pPr fontAlgn="base"/>
              <a:endParaRPr lang="en-IN" sz="500" dirty="0"/>
            </a:p>
          </p:txBody>
        </p:sp>
      </p:grp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C308A82-5950-FF44-B106-738B3042D321}"/>
              </a:ext>
            </a:extLst>
          </p:cNvPr>
          <p:cNvSpPr txBox="1">
            <a:spLocks/>
          </p:cNvSpPr>
          <p:nvPr/>
        </p:nvSpPr>
        <p:spPr>
          <a:xfrm>
            <a:off x="5479072" y="1664870"/>
            <a:ext cx="1729802" cy="9155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Theory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9425-F387-FE4B-B5E8-925E78BCE027}"/>
              </a:ext>
            </a:extLst>
          </p:cNvPr>
          <p:cNvSpPr txBox="1"/>
          <p:nvPr/>
        </p:nvSpPr>
        <p:spPr>
          <a:xfrm>
            <a:off x="1281439" y="185250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CONTEMPORARY THEORIES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42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431C4C-C521-4643-A7A9-F1CAA8881722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E70513-67C5-4330-AD7E-A52B91A2E01C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CONCLUSION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6BF447A-661E-4593-9F76-4654D00BC38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B9827-D40B-404A-8A6C-AD87BED3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8C61F74-0060-4C19-95DF-7C15FD8E40F4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DD8F5-A1C6-4F21-9101-B61C7890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Global Journal of Commerce &amp; Management Perspective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C674359-5414-4060-943D-88B5FB2C4848}"/>
              </a:ext>
            </a:extLst>
          </p:cNvPr>
          <p:cNvSpPr txBox="1"/>
          <p:nvPr/>
        </p:nvSpPr>
        <p:spPr>
          <a:xfrm>
            <a:off x="1463903" y="1281064"/>
            <a:ext cx="92641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Regardless of the criticisms, Herzberg’s theory has been quite influential. </a:t>
            </a:r>
          </a:p>
          <a:p>
            <a:pPr algn="ctr"/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438AC7-1544-4DF6-98C6-495DFDA48762}"/>
              </a:ext>
            </a:extLst>
          </p:cNvPr>
          <p:cNvGrpSpPr/>
          <p:nvPr/>
        </p:nvGrpSpPr>
        <p:grpSpPr>
          <a:xfrm>
            <a:off x="1463902" y="3416535"/>
            <a:ext cx="9446657" cy="2561332"/>
            <a:chOff x="735175" y="4092637"/>
            <a:chExt cx="8079704" cy="140913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9D91EB-75E5-41BB-B588-0559E80C9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748884" y="412436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 Placeholder 6">
              <a:extLst>
                <a:ext uri="{FF2B5EF4-FFF2-40B4-BE49-F238E27FC236}">
                  <a16:creationId xmlns:a16="http://schemas.microsoft.com/office/drawing/2014/main" id="{40DA9722-F695-4877-802A-C9E0ABC2A96B}"/>
                </a:ext>
              </a:extLst>
            </p:cNvPr>
            <p:cNvSpPr txBox="1">
              <a:spLocks/>
            </p:cNvSpPr>
            <p:nvPr/>
          </p:nvSpPr>
          <p:spPr>
            <a:xfrm>
              <a:off x="6253122" y="4284384"/>
              <a:ext cx="2561757" cy="12041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has suggested that variables classified as Extrinsic Factors be recognised as having a direct influence on employee work satisfaction.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5785702-EF48-4730-B076-305515D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18521" y="409263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 Placeholder 10">
              <a:extLst>
                <a:ext uri="{FF2B5EF4-FFF2-40B4-BE49-F238E27FC236}">
                  <a16:creationId xmlns:a16="http://schemas.microsoft.com/office/drawing/2014/main" id="{A585510F-A199-453B-A45D-669B641979D5}"/>
                </a:ext>
              </a:extLst>
            </p:cNvPr>
            <p:cNvSpPr txBox="1">
              <a:spLocks/>
            </p:cNvSpPr>
            <p:nvPr/>
          </p:nvSpPr>
          <p:spPr>
            <a:xfrm>
              <a:off x="735175" y="4261277"/>
              <a:ext cx="2114691" cy="122447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 motivation does not always have to be focused on monetary incentives; non-monetary incentives can also be used to get the most out of the staff.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93A4573-B0D3-4F6F-9376-AA8DFF51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837908" y="4118554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 Placeholder 12">
              <a:extLst>
                <a:ext uri="{FF2B5EF4-FFF2-40B4-BE49-F238E27FC236}">
                  <a16:creationId xmlns:a16="http://schemas.microsoft.com/office/drawing/2014/main" id="{EC7E302B-1632-404A-AED6-3146B91C072C}"/>
                </a:ext>
              </a:extLst>
            </p:cNvPr>
            <p:cNvSpPr txBox="1">
              <a:spLocks/>
            </p:cNvSpPr>
            <p:nvPr/>
          </p:nvSpPr>
          <p:spPr>
            <a:xfrm>
              <a:off x="3274182" y="4277303"/>
              <a:ext cx="2675450" cy="122446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fontAlgn="base"/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Individual performance is strongly linked to the organization's production or output.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AD02F8D-8F53-4F4A-A11D-3564AED40E50}"/>
              </a:ext>
            </a:extLst>
          </p:cNvPr>
          <p:cNvSpPr txBox="1"/>
          <p:nvPr/>
        </p:nvSpPr>
        <p:spPr>
          <a:xfrm>
            <a:off x="1631304" y="2261932"/>
            <a:ext cx="2382190" cy="800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94A80E-3E18-4D5D-A8AC-384CC4C996E0}"/>
              </a:ext>
            </a:extLst>
          </p:cNvPr>
          <p:cNvSpPr txBox="1"/>
          <p:nvPr/>
        </p:nvSpPr>
        <p:spPr>
          <a:xfrm>
            <a:off x="4461164" y="2267068"/>
            <a:ext cx="300521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PERFORMANCE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B26450-677D-4D96-8C4F-BDB399C7D636}"/>
              </a:ext>
            </a:extLst>
          </p:cNvPr>
          <p:cNvSpPr txBox="1"/>
          <p:nvPr/>
        </p:nvSpPr>
        <p:spPr>
          <a:xfrm>
            <a:off x="7914053" y="2328623"/>
            <a:ext cx="3005219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EXTRINSIC FACTORS</a:t>
            </a:r>
          </a:p>
        </p:txBody>
      </p:sp>
    </p:spTree>
    <p:extLst>
      <p:ext uri="{BB962C8B-B14F-4D97-AF65-F5344CB8AC3E}">
        <p14:creationId xmlns:p14="http://schemas.microsoft.com/office/powerpoint/2010/main" val="308027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771E994-7DF2-4C06-8222-5E91884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118268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5150ED-51D5-454F-B447-76BF875A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E9BB-6C68-4887-92F2-8F19F6DE9B92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93C58E-1C6C-4368-A110-F65CBC138880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MEET THE TEAM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6AE962-9D5F-4B07-82E7-98431BC7717A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Placeholder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5F693E5-E246-0648-A20E-73673A0A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1953"/>
          <a:stretch>
            <a:fillRect/>
          </a:stretch>
        </p:blipFill>
        <p:spPr>
          <a:xfrm>
            <a:off x="8922871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pic>
        <p:nvPicPr>
          <p:cNvPr id="40" name="Picture Placeholder 9">
            <a:extLst>
              <a:ext uri="{FF2B5EF4-FFF2-40B4-BE49-F238E27FC236}">
                <a16:creationId xmlns:a16="http://schemas.microsoft.com/office/drawing/2014/main" id="{7B9A7FBB-3F40-EC4E-A818-633A5CB7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354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2A729C4-9DD8-E149-8927-799D6B46B93A}"/>
              </a:ext>
            </a:extLst>
          </p:cNvPr>
          <p:cNvGrpSpPr/>
          <p:nvPr/>
        </p:nvGrpSpPr>
        <p:grpSpPr>
          <a:xfrm>
            <a:off x="917516" y="3031286"/>
            <a:ext cx="2279838" cy="544231"/>
            <a:chOff x="917516" y="2873411"/>
            <a:chExt cx="2279838" cy="544231"/>
          </a:xfrm>
        </p:grpSpPr>
        <p:sp>
          <p:nvSpPr>
            <p:cNvPr id="42" name="Text Placeholder 74">
              <a:extLst>
                <a:ext uri="{FF2B5EF4-FFF2-40B4-BE49-F238E27FC236}">
                  <a16:creationId xmlns:a16="http://schemas.microsoft.com/office/drawing/2014/main" id="{3677E129-5CCF-854B-BBD5-93F45DFC2C74}"/>
                </a:ext>
              </a:extLst>
            </p:cNvPr>
            <p:cNvSpPr txBox="1">
              <a:spLocks/>
            </p:cNvSpPr>
            <p:nvPr/>
          </p:nvSpPr>
          <p:spPr>
            <a:xfrm>
              <a:off x="917516" y="2873411"/>
              <a:ext cx="172417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Padam Heda </a:t>
              </a:r>
            </a:p>
          </p:txBody>
        </p:sp>
        <p:cxnSp>
          <p:nvCxnSpPr>
            <p:cNvPr id="43" name="Straight Connector 42" title="Divider Line">
              <a:extLst>
                <a:ext uri="{FF2B5EF4-FFF2-40B4-BE49-F238E27FC236}">
                  <a16:creationId xmlns:a16="http://schemas.microsoft.com/office/drawing/2014/main" id="{78B6EE31-7FF5-C540-8FD6-D90B907A247D}"/>
                </a:ext>
              </a:extLst>
            </p:cNvPr>
            <p:cNvCxnSpPr>
              <a:cxnSpLocks/>
            </p:cNvCxnSpPr>
            <p:nvPr/>
          </p:nvCxnSpPr>
          <p:spPr>
            <a:xfrm>
              <a:off x="965354" y="3417642"/>
              <a:ext cx="223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Image result for linkedin logo png">
              <a:hlinkClick r:id="rId4"/>
              <a:extLst>
                <a:ext uri="{FF2B5EF4-FFF2-40B4-BE49-F238E27FC236}">
                  <a16:creationId xmlns:a16="http://schemas.microsoft.com/office/drawing/2014/main" id="{5F39B322-26BC-CB41-B138-8749F53AD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374" y="2956723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2D0BEF-2881-AB42-A36E-385900106EAD}"/>
                </a:ext>
              </a:extLst>
            </p:cNvPr>
            <p:cNvCxnSpPr/>
            <p:nvPr/>
          </p:nvCxnSpPr>
          <p:spPr>
            <a:xfrm>
              <a:off x="2714407" y="2956723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5DB1B5D2-94C4-D448-BA32-0CED1326E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566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FA8E6F5-8EC4-8149-8F11-9DBA6392596C}"/>
              </a:ext>
            </a:extLst>
          </p:cNvPr>
          <p:cNvGrpSpPr/>
          <p:nvPr/>
        </p:nvGrpSpPr>
        <p:grpSpPr>
          <a:xfrm>
            <a:off x="4777449" y="3028038"/>
            <a:ext cx="2428319" cy="544231"/>
            <a:chOff x="4777449" y="2870163"/>
            <a:chExt cx="2428319" cy="544231"/>
          </a:xfrm>
        </p:grpSpPr>
        <p:sp>
          <p:nvSpPr>
            <p:cNvPr id="48" name="Text Placeholder 74">
              <a:extLst>
                <a:ext uri="{FF2B5EF4-FFF2-40B4-BE49-F238E27FC236}">
                  <a16:creationId xmlns:a16="http://schemas.microsoft.com/office/drawing/2014/main" id="{E8DB01E5-859B-3147-ADD4-788BCC2E95A0}"/>
                </a:ext>
              </a:extLst>
            </p:cNvPr>
            <p:cNvSpPr txBox="1">
              <a:spLocks/>
            </p:cNvSpPr>
            <p:nvPr/>
          </p:nvSpPr>
          <p:spPr>
            <a:xfrm>
              <a:off x="4777449" y="2870163"/>
              <a:ext cx="186326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Devika Jyotish </a:t>
              </a:r>
            </a:p>
          </p:txBody>
        </p:sp>
        <p:cxnSp>
          <p:nvCxnSpPr>
            <p:cNvPr id="49" name="Straight Connector 48" title="Divider Line">
              <a:extLst>
                <a:ext uri="{FF2B5EF4-FFF2-40B4-BE49-F238E27FC236}">
                  <a16:creationId xmlns:a16="http://schemas.microsoft.com/office/drawing/2014/main" id="{7F760357-26FF-1043-AA13-6A2EE18FDA9A}"/>
                </a:ext>
              </a:extLst>
            </p:cNvPr>
            <p:cNvCxnSpPr>
              <a:cxnSpLocks/>
            </p:cNvCxnSpPr>
            <p:nvPr/>
          </p:nvCxnSpPr>
          <p:spPr>
            <a:xfrm>
              <a:off x="4914566" y="3414394"/>
              <a:ext cx="22320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" descr="Image result for linkedin logo png">
              <a:hlinkClick r:id="rId7"/>
              <a:extLst>
                <a:ext uri="{FF2B5EF4-FFF2-40B4-BE49-F238E27FC236}">
                  <a16:creationId xmlns:a16="http://schemas.microsoft.com/office/drawing/2014/main" id="{DD4D40BC-6678-9D48-BA59-B475BB0FB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788" y="295347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0B2192-23E9-5347-8069-C08DF2D2B93E}"/>
                </a:ext>
              </a:extLst>
            </p:cNvPr>
            <p:cNvCxnSpPr/>
            <p:nvPr/>
          </p:nvCxnSpPr>
          <p:spPr>
            <a:xfrm>
              <a:off x="6722821" y="295347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E4116E-171E-0C46-8422-0E4B8E4C71F1}"/>
              </a:ext>
            </a:extLst>
          </p:cNvPr>
          <p:cNvGrpSpPr/>
          <p:nvPr/>
        </p:nvGrpSpPr>
        <p:grpSpPr>
          <a:xfrm>
            <a:off x="8378074" y="3028038"/>
            <a:ext cx="2720773" cy="544231"/>
            <a:chOff x="8378074" y="2870163"/>
            <a:chExt cx="2720773" cy="544231"/>
          </a:xfrm>
        </p:grpSpPr>
        <p:sp>
          <p:nvSpPr>
            <p:cNvPr id="75" name="Text Placeholder 74">
              <a:extLst>
                <a:ext uri="{FF2B5EF4-FFF2-40B4-BE49-F238E27FC236}">
                  <a16:creationId xmlns:a16="http://schemas.microsoft.com/office/drawing/2014/main" id="{7C93F95D-9A29-1642-991A-1720F1625DB5}"/>
                </a:ext>
              </a:extLst>
            </p:cNvPr>
            <p:cNvSpPr txBox="1">
              <a:spLocks/>
            </p:cNvSpPr>
            <p:nvPr/>
          </p:nvSpPr>
          <p:spPr>
            <a:xfrm>
              <a:off x="8378074" y="2870163"/>
              <a:ext cx="2106094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Khushi Morzaria </a:t>
              </a:r>
            </a:p>
          </p:txBody>
        </p:sp>
        <p:cxnSp>
          <p:nvCxnSpPr>
            <p:cNvPr id="77" name="Straight Connector 76" title="Divider Line">
              <a:extLst>
                <a:ext uri="{FF2B5EF4-FFF2-40B4-BE49-F238E27FC236}">
                  <a16:creationId xmlns:a16="http://schemas.microsoft.com/office/drawing/2014/main" id="{CD66113F-7B8C-284D-90D3-5D7965A60375}"/>
                </a:ext>
              </a:extLst>
            </p:cNvPr>
            <p:cNvCxnSpPr>
              <a:cxnSpLocks/>
            </p:cNvCxnSpPr>
            <p:nvPr/>
          </p:nvCxnSpPr>
          <p:spPr>
            <a:xfrm>
              <a:off x="8616871" y="3414394"/>
              <a:ext cx="223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" descr="Image result for linkedin logo png">
              <a:hlinkClick r:id="rId8"/>
              <a:extLst>
                <a:ext uri="{FF2B5EF4-FFF2-40B4-BE49-F238E27FC236}">
                  <a16:creationId xmlns:a16="http://schemas.microsoft.com/office/drawing/2014/main" id="{E11435FB-A211-3D4A-B75E-0C3C27B19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5867" y="295347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9CAF0C-19D9-E148-80C6-BEE0FAB5194E}"/>
                </a:ext>
              </a:extLst>
            </p:cNvPr>
            <p:cNvCxnSpPr/>
            <p:nvPr/>
          </p:nvCxnSpPr>
          <p:spPr>
            <a:xfrm>
              <a:off x="10602743" y="295347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0" name="Picture Placeholder 9">
            <a:extLst>
              <a:ext uri="{FF2B5EF4-FFF2-40B4-BE49-F238E27FC236}">
                <a16:creationId xmlns:a16="http://schemas.microsoft.com/office/drawing/2014/main" id="{DF2D5558-2001-9B42-BED0-8F52C523783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4832" y="393183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5ADD6F9-D087-1A44-9109-39B878782AD8}"/>
              </a:ext>
            </a:extLst>
          </p:cNvPr>
          <p:cNvGrpSpPr/>
          <p:nvPr/>
        </p:nvGrpSpPr>
        <p:grpSpPr>
          <a:xfrm>
            <a:off x="2920994" y="5694637"/>
            <a:ext cx="2279838" cy="544231"/>
            <a:chOff x="2940728" y="5642013"/>
            <a:chExt cx="2279838" cy="544231"/>
          </a:xfrm>
        </p:grpSpPr>
        <p:sp>
          <p:nvSpPr>
            <p:cNvPr id="89" name="Text Placeholder 74">
              <a:extLst>
                <a:ext uri="{FF2B5EF4-FFF2-40B4-BE49-F238E27FC236}">
                  <a16:creationId xmlns:a16="http://schemas.microsoft.com/office/drawing/2014/main" id="{C1EB5278-5876-DF45-B55E-479CDF843426}"/>
                </a:ext>
              </a:extLst>
            </p:cNvPr>
            <p:cNvSpPr txBox="1">
              <a:spLocks/>
            </p:cNvSpPr>
            <p:nvPr/>
          </p:nvSpPr>
          <p:spPr>
            <a:xfrm>
              <a:off x="2940728" y="5642013"/>
              <a:ext cx="172417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Krunal Modi </a:t>
              </a:r>
            </a:p>
          </p:txBody>
        </p:sp>
        <p:cxnSp>
          <p:nvCxnSpPr>
            <p:cNvPr id="90" name="Straight Connector 89" title="Divider Line">
              <a:extLst>
                <a:ext uri="{FF2B5EF4-FFF2-40B4-BE49-F238E27FC236}">
                  <a16:creationId xmlns:a16="http://schemas.microsoft.com/office/drawing/2014/main" id="{1DA6E767-596E-2A43-AF8E-EBF199445B62}"/>
                </a:ext>
              </a:extLst>
            </p:cNvPr>
            <p:cNvCxnSpPr>
              <a:cxnSpLocks/>
            </p:cNvCxnSpPr>
            <p:nvPr/>
          </p:nvCxnSpPr>
          <p:spPr>
            <a:xfrm>
              <a:off x="2988566" y="6186244"/>
              <a:ext cx="223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2" descr="Image result for linkedin logo png">
              <a:hlinkClick r:id="rId10"/>
              <a:extLst>
                <a:ext uri="{FF2B5EF4-FFF2-40B4-BE49-F238E27FC236}">
                  <a16:creationId xmlns:a16="http://schemas.microsoft.com/office/drawing/2014/main" id="{8C521DC1-AADE-B44F-A17D-D0F600017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586" y="572532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2110208-6075-B648-A5C2-CDAD44D4EF30}"/>
                </a:ext>
              </a:extLst>
            </p:cNvPr>
            <p:cNvCxnSpPr/>
            <p:nvPr/>
          </p:nvCxnSpPr>
          <p:spPr>
            <a:xfrm>
              <a:off x="4737619" y="572532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6" name="Picture Placeholder 11">
            <a:extLst>
              <a:ext uri="{FF2B5EF4-FFF2-40B4-BE49-F238E27FC236}">
                <a16:creationId xmlns:a16="http://schemas.microsoft.com/office/drawing/2014/main" id="{1097E16B-4EB8-2D44-8B95-53F388A84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943" y="393183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48B9966C-5B6F-7145-9EC8-5D5DAC0171BC}"/>
              </a:ext>
            </a:extLst>
          </p:cNvPr>
          <p:cNvGrpSpPr/>
          <p:nvPr/>
        </p:nvGrpSpPr>
        <p:grpSpPr>
          <a:xfrm>
            <a:off x="6685826" y="5694637"/>
            <a:ext cx="2428319" cy="544231"/>
            <a:chOff x="6705560" y="5642013"/>
            <a:chExt cx="2428319" cy="544231"/>
          </a:xfrm>
        </p:grpSpPr>
        <p:sp>
          <p:nvSpPr>
            <p:cNvPr id="98" name="Text Placeholder 74">
              <a:extLst>
                <a:ext uri="{FF2B5EF4-FFF2-40B4-BE49-F238E27FC236}">
                  <a16:creationId xmlns:a16="http://schemas.microsoft.com/office/drawing/2014/main" id="{8697A79B-EE7F-9645-A684-26EF52B31F8A}"/>
                </a:ext>
              </a:extLst>
            </p:cNvPr>
            <p:cNvSpPr txBox="1">
              <a:spLocks/>
            </p:cNvSpPr>
            <p:nvPr/>
          </p:nvSpPr>
          <p:spPr>
            <a:xfrm>
              <a:off x="6705560" y="5642013"/>
              <a:ext cx="186326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Aryan Tripathi</a:t>
              </a:r>
            </a:p>
          </p:txBody>
        </p:sp>
        <p:cxnSp>
          <p:nvCxnSpPr>
            <p:cNvPr id="99" name="Straight Connector 98" title="Divider Line">
              <a:extLst>
                <a:ext uri="{FF2B5EF4-FFF2-40B4-BE49-F238E27FC236}">
                  <a16:creationId xmlns:a16="http://schemas.microsoft.com/office/drawing/2014/main" id="{D41FFEB4-CD10-B141-A1D5-8914F9605F8F}"/>
                </a:ext>
              </a:extLst>
            </p:cNvPr>
            <p:cNvCxnSpPr>
              <a:cxnSpLocks/>
            </p:cNvCxnSpPr>
            <p:nvPr/>
          </p:nvCxnSpPr>
          <p:spPr>
            <a:xfrm>
              <a:off x="6796631" y="6186244"/>
              <a:ext cx="22320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" descr="Image result for linkedin logo png">
              <a:hlinkClick r:id="rId12"/>
              <a:extLst>
                <a:ext uri="{FF2B5EF4-FFF2-40B4-BE49-F238E27FC236}">
                  <a16:creationId xmlns:a16="http://schemas.microsoft.com/office/drawing/2014/main" id="{4C0A2137-37F3-E34F-A971-61B27F086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899" y="572532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74209F-640A-5A49-8B2F-9CF3FD74A39F}"/>
                </a:ext>
              </a:extLst>
            </p:cNvPr>
            <p:cNvCxnSpPr/>
            <p:nvPr/>
          </p:nvCxnSpPr>
          <p:spPr>
            <a:xfrm>
              <a:off x="8650932" y="572532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" name="Picture Placeholder 13">
            <a:extLst>
              <a:ext uri="{FF2B5EF4-FFF2-40B4-BE49-F238E27FC236}">
                <a16:creationId xmlns:a16="http://schemas.microsoft.com/office/drawing/2014/main" id="{D6D852C0-56CC-F643-8544-8ACB30AA6D7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44435"/>
          <a:stretch/>
        </p:blipFill>
        <p:spPr>
          <a:xfrm>
            <a:off x="8864168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18218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19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DC75BF-206A-4848-9279-ABE500F8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362320"/>
            <a:ext cx="11602721" cy="61333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18823F-A2EE-448E-A67C-327B31C3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00" y="362320"/>
            <a:ext cx="11602720" cy="613336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6F8AD-BC5B-4C06-B4FD-85DB09DD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04F02-2F31-49FD-ADA0-9C0FA92E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A6FBA-450F-455A-BD79-0A2411C5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5E1A6-A1F2-4FA0-BFCF-2938D072F2EF}"/>
              </a:ext>
            </a:extLst>
          </p:cNvPr>
          <p:cNvSpPr txBox="1"/>
          <p:nvPr/>
        </p:nvSpPr>
        <p:spPr>
          <a:xfrm>
            <a:off x="2572161" y="2751892"/>
            <a:ext cx="7042598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9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466903-7EC5-EE4C-8C14-129907DA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Rectangle: Rounded Corners 56">
            <a:extLst>
              <a:ext uri="{FF2B5EF4-FFF2-40B4-BE49-F238E27FC236}">
                <a16:creationId xmlns:a16="http://schemas.microsoft.com/office/drawing/2014/main" id="{5CC5214A-9EDD-CB4B-95AE-D39D511E9CA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F594C583-F806-1F4B-8D46-2696E85DC06B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32" name="Rectangle: Rounded Corners 54">
            <a:extLst>
              <a:ext uri="{FF2B5EF4-FFF2-40B4-BE49-F238E27FC236}">
                <a16:creationId xmlns:a16="http://schemas.microsoft.com/office/drawing/2014/main" id="{28F70819-9F85-134D-8040-4EB735798CC0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C026F0F0-85FA-3441-8D1E-3CDA93125263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34" name="Rectangle: Rounded Corners 52">
            <a:extLst>
              <a:ext uri="{FF2B5EF4-FFF2-40B4-BE49-F238E27FC236}">
                <a16:creationId xmlns:a16="http://schemas.microsoft.com/office/drawing/2014/main" id="{F00AE764-2253-854A-8BA7-6AAAC37DB2A2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C239724D-2298-1B4E-A078-85D5A960BB44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42" name="Rectangle: Rounded Corners 50">
            <a:extLst>
              <a:ext uri="{FF2B5EF4-FFF2-40B4-BE49-F238E27FC236}">
                <a16:creationId xmlns:a16="http://schemas.microsoft.com/office/drawing/2014/main" id="{4082D0C1-48A2-FB43-9669-E5B044933F4F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917DACF0-D395-0D47-8F30-A5B4AEDCF3EA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4" name="Rectangle: Rounded Corners 48">
            <a:extLst>
              <a:ext uri="{FF2B5EF4-FFF2-40B4-BE49-F238E27FC236}">
                <a16:creationId xmlns:a16="http://schemas.microsoft.com/office/drawing/2014/main" id="{04ABA8E1-DCDC-B348-851E-4A4E417038DF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4C36B417-BD81-3348-8371-E5B214FB88FC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75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WHAT IS MOTIVATION?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1F2E39-8E7F-3745-9687-D23680E10888}"/>
              </a:ext>
            </a:extLst>
          </p:cNvPr>
          <p:cNvSpPr txBox="1"/>
          <p:nvPr/>
        </p:nvSpPr>
        <p:spPr>
          <a:xfrm>
            <a:off x="350906" y="1969126"/>
            <a:ext cx="4221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solidFill>
                  <a:schemeClr val="accent1"/>
                </a:solidFill>
                <a:effectLst/>
                <a:latin typeface="+mj-lt"/>
              </a:rPr>
              <a:t>A CLOSER LOOK</a:t>
            </a:r>
            <a:endParaRPr lang="en-US" b="0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E1A57907-F2CF-6A43-B2A4-D32B659E69ED}"/>
              </a:ext>
            </a:extLst>
          </p:cNvPr>
          <p:cNvSpPr>
            <a:spLocks noChangeShapeType="1"/>
          </p:cNvSpPr>
          <p:nvPr/>
        </p:nvSpPr>
        <p:spPr bwMode="gray">
          <a:xfrm>
            <a:off x="6079069" y="3049526"/>
            <a:ext cx="0" cy="218626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D3D135DF-EBDB-BD45-B42D-294B31098E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9064" y="2570816"/>
            <a:ext cx="40281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b="1" kern="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is the processes that account for an individual’s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of effort toward attaining a goal</a:t>
            </a:r>
          </a:p>
        </p:txBody>
      </p:sp>
      <p:pic>
        <p:nvPicPr>
          <p:cNvPr id="39" name="Graphic 38" descr="Lights On with solid fill">
            <a:extLst>
              <a:ext uri="{FF2B5EF4-FFF2-40B4-BE49-F238E27FC236}">
                <a16:creationId xmlns:a16="http://schemas.microsoft.com/office/drawing/2014/main" id="{3C71CFD4-E4CB-2242-BF73-7B09BADC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5950" y="2791284"/>
            <a:ext cx="759392" cy="759392"/>
          </a:xfrm>
          <a:prstGeom prst="rect">
            <a:avLst/>
          </a:prstGeom>
        </p:spPr>
      </p:pic>
      <p:pic>
        <p:nvPicPr>
          <p:cNvPr id="40" name="Graphic 39" descr="Handshake with solid fill">
            <a:extLst>
              <a:ext uri="{FF2B5EF4-FFF2-40B4-BE49-F238E27FC236}">
                <a16:creationId xmlns:a16="http://schemas.microsoft.com/office/drawing/2014/main" id="{AABE0FB9-1E57-394A-9185-A71D3EE64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0630" y="3798793"/>
            <a:ext cx="830032" cy="8300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67A7936-9D0A-E744-BF0C-9A24A54CF8A2}"/>
              </a:ext>
            </a:extLst>
          </p:cNvPr>
          <p:cNvSpPr txBox="1"/>
          <p:nvPr/>
        </p:nvSpPr>
        <p:spPr>
          <a:xfrm>
            <a:off x="1619064" y="4940451"/>
            <a:ext cx="4283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Although times change, the problem of motivating a workforce stays the same </a:t>
            </a:r>
          </a:p>
        </p:txBody>
      </p:sp>
      <p:pic>
        <p:nvPicPr>
          <p:cNvPr id="42" name="Graphic 41" descr="Office worker male with solid fill">
            <a:extLst>
              <a:ext uri="{FF2B5EF4-FFF2-40B4-BE49-F238E27FC236}">
                <a16:creationId xmlns:a16="http://schemas.microsoft.com/office/drawing/2014/main" id="{2A985B93-2377-9B45-8941-E3097E963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7886" y="4965856"/>
            <a:ext cx="595520" cy="5955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ED99995-50F9-CA46-941C-D96F924E4EC8}"/>
              </a:ext>
            </a:extLst>
          </p:cNvPr>
          <p:cNvSpPr txBox="1"/>
          <p:nvPr/>
        </p:nvSpPr>
        <p:spPr>
          <a:xfrm>
            <a:off x="7183444" y="2874856"/>
            <a:ext cx="461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describes how hard a person tries.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383269-D13B-C44E-A650-33BEBFD0EEFE}"/>
              </a:ext>
            </a:extLst>
          </p:cNvPr>
          <p:cNvSpPr txBox="1"/>
          <p:nvPr/>
        </p:nvSpPr>
        <p:spPr>
          <a:xfrm>
            <a:off x="6125449" y="1968371"/>
            <a:ext cx="526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EXAMINING INDIVIDUAL’S ATTRIBUTES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2ED942-6401-9443-B906-333E2E98DAE4}"/>
              </a:ext>
            </a:extLst>
          </p:cNvPr>
          <p:cNvSpPr txBox="1"/>
          <p:nvPr/>
        </p:nvSpPr>
        <p:spPr>
          <a:xfrm>
            <a:off x="7183444" y="3797848"/>
            <a:ext cx="4461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Favourable job performance is unlikely unless effort is channelled in a meaningful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440087-E7B1-3640-B7B2-18EE2EB69E88}"/>
              </a:ext>
            </a:extLst>
          </p:cNvPr>
          <p:cNvSpPr txBox="1"/>
          <p:nvPr/>
        </p:nvSpPr>
        <p:spPr>
          <a:xfrm>
            <a:off x="7183444" y="4960486"/>
            <a:ext cx="4485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Motivation has a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dimension which measures how long a person can maintain effort </a:t>
            </a:r>
          </a:p>
        </p:txBody>
      </p:sp>
      <p:pic>
        <p:nvPicPr>
          <p:cNvPr id="53" name="Graphic 52" descr="Brain in head with solid fill">
            <a:extLst>
              <a:ext uri="{FF2B5EF4-FFF2-40B4-BE49-F238E27FC236}">
                <a16:creationId xmlns:a16="http://schemas.microsoft.com/office/drawing/2014/main" id="{28CF3498-6C76-024A-9CF7-BE59706D41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47050" y="2715866"/>
            <a:ext cx="687312" cy="687312"/>
          </a:xfrm>
          <a:prstGeom prst="rect">
            <a:avLst/>
          </a:prstGeom>
        </p:spPr>
      </p:pic>
      <p:pic>
        <p:nvPicPr>
          <p:cNvPr id="54" name="Graphic 53" descr="Compass with solid fill">
            <a:extLst>
              <a:ext uri="{FF2B5EF4-FFF2-40B4-BE49-F238E27FC236}">
                <a16:creationId xmlns:a16="http://schemas.microsoft.com/office/drawing/2014/main" id="{83413CDC-292D-B94C-8096-E4BD6179E2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410906" y="3763540"/>
            <a:ext cx="759600" cy="759600"/>
          </a:xfrm>
          <a:prstGeom prst="rect">
            <a:avLst/>
          </a:prstGeom>
        </p:spPr>
      </p:pic>
      <p:pic>
        <p:nvPicPr>
          <p:cNvPr id="55" name="Graphic 54" descr="Hourglass 30% with solid fill">
            <a:extLst>
              <a:ext uri="{FF2B5EF4-FFF2-40B4-BE49-F238E27FC236}">
                <a16:creationId xmlns:a16="http://schemas.microsoft.com/office/drawing/2014/main" id="{E6711651-5710-9B4C-85F0-CB373EBC2D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456589" y="5088034"/>
            <a:ext cx="668234" cy="668234"/>
          </a:xfrm>
          <a:prstGeom prst="rect">
            <a:avLst/>
          </a:prstGeom>
        </p:spPr>
      </p:pic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451CB01C-F356-0F43-9696-B4B2A07EF57E}"/>
              </a:ext>
            </a:extLst>
          </p:cNvPr>
          <p:cNvSpPr txBox="1">
            <a:spLocks/>
          </p:cNvSpPr>
          <p:nvPr/>
        </p:nvSpPr>
        <p:spPr>
          <a:xfrm>
            <a:off x="0" y="990719"/>
            <a:ext cx="12192000" cy="639116"/>
          </a:xfrm>
          <a:prstGeom prst="rect">
            <a:avLst/>
          </a:prstGeom>
        </p:spPr>
        <p:txBody>
          <a:bodyPr lIns="9144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ONE OF THE MOST FREQUENTLY RESEARCHED TOPICS IN ORGANIZATIONAL BEHAVIOUR 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38F49C-86CF-E043-B56C-F298526C4213}"/>
              </a:ext>
            </a:extLst>
          </p:cNvPr>
          <p:cNvSpPr txBox="1"/>
          <p:nvPr/>
        </p:nvSpPr>
        <p:spPr>
          <a:xfrm>
            <a:off x="1619064" y="4029143"/>
            <a:ext cx="4461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Motivation is a powerful force</a:t>
            </a:r>
          </a:p>
        </p:txBody>
      </p:sp>
    </p:spTree>
    <p:extLst>
      <p:ext uri="{BB962C8B-B14F-4D97-AF65-F5344CB8AC3E}">
        <p14:creationId xmlns:p14="http://schemas.microsoft.com/office/powerpoint/2010/main" val="35552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1281439" y="185250"/>
            <a:ext cx="9629121" cy="571498"/>
            <a:chOff x="1281440" y="292102"/>
            <a:chExt cx="9629121" cy="5714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292102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EARLY THEORIES OF MOTIVATION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5BB64289-900C-7E46-890D-D99763AF3BAE}"/>
              </a:ext>
            </a:extLst>
          </p:cNvPr>
          <p:cNvSpPr>
            <a:spLocks noChangeShapeType="1"/>
          </p:cNvSpPr>
          <p:nvPr/>
        </p:nvSpPr>
        <p:spPr bwMode="gray">
          <a:xfrm>
            <a:off x="3996715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4CD28C7B-9D66-0646-B4E7-B7A2148AF8B6}"/>
              </a:ext>
            </a:extLst>
          </p:cNvPr>
          <p:cNvSpPr>
            <a:spLocks noChangeShapeType="1"/>
          </p:cNvSpPr>
          <p:nvPr/>
        </p:nvSpPr>
        <p:spPr bwMode="gray">
          <a:xfrm>
            <a:off x="8149616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06FDA2-BF1F-B440-9674-BD42D86DB329}"/>
              </a:ext>
            </a:extLst>
          </p:cNvPr>
          <p:cNvGrpSpPr/>
          <p:nvPr/>
        </p:nvGrpSpPr>
        <p:grpSpPr>
          <a:xfrm>
            <a:off x="353818" y="1366760"/>
            <a:ext cx="3135685" cy="4511604"/>
            <a:chOff x="266412" y="1212116"/>
            <a:chExt cx="3135685" cy="4511604"/>
          </a:xfrm>
        </p:grpSpPr>
        <p:cxnSp>
          <p:nvCxnSpPr>
            <p:cNvPr id="36" name="Straight Connector 35" title="Divider Line">
              <a:extLst>
                <a:ext uri="{FF2B5EF4-FFF2-40B4-BE49-F238E27FC236}">
                  <a16:creationId xmlns:a16="http://schemas.microsoft.com/office/drawing/2014/main" id="{ED4D938C-3D54-7540-A7D3-DB92EAC41A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828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7F74DF8F-3E5B-DE46-8003-5813DC763B0F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Hierarchy of Needs Theory</a:t>
              </a:r>
            </a:p>
          </p:txBody>
        </p:sp>
        <p:pic>
          <p:nvPicPr>
            <p:cNvPr id="38" name="Graphic 37" descr="Badge 5 with solid fill">
              <a:extLst>
                <a:ext uri="{FF2B5EF4-FFF2-40B4-BE49-F238E27FC236}">
                  <a16:creationId xmlns:a16="http://schemas.microsoft.com/office/drawing/2014/main" id="{B769960B-9976-D64F-B948-2095FD0B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4433" y="1212116"/>
              <a:ext cx="759600" cy="7596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7CA09-8B42-7249-989E-C32E7174D3B7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139142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The best-known theory of motivation is Abraham Maslow’s </a:t>
              </a:r>
              <a:r>
                <a:rPr lang="en-IN" b="1" dirty="0"/>
                <a:t>hierarchy of needs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Hypothesizes that within every human being there is a hierarchy of five needs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B40CC5-D142-9C4D-A9CD-098F688CAF03}"/>
              </a:ext>
            </a:extLst>
          </p:cNvPr>
          <p:cNvGrpSpPr/>
          <p:nvPr/>
        </p:nvGrpSpPr>
        <p:grpSpPr>
          <a:xfrm>
            <a:off x="4512046" y="1366016"/>
            <a:ext cx="3135685" cy="4512348"/>
            <a:chOff x="266412" y="1211372"/>
            <a:chExt cx="3135685" cy="4512348"/>
          </a:xfrm>
        </p:grpSpPr>
        <p:cxnSp>
          <p:nvCxnSpPr>
            <p:cNvPr id="41" name="Straight Connector 40" title="Divider Line">
              <a:extLst>
                <a:ext uri="{FF2B5EF4-FFF2-40B4-BE49-F238E27FC236}">
                  <a16:creationId xmlns:a16="http://schemas.microsoft.com/office/drawing/2014/main" id="{9F466D19-7EC1-CB42-947B-8CA4B7132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82757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Placeholder 6">
              <a:extLst>
                <a:ext uri="{FF2B5EF4-FFF2-40B4-BE49-F238E27FC236}">
                  <a16:creationId xmlns:a16="http://schemas.microsoft.com/office/drawing/2014/main" id="{15F0A040-ADE1-9B47-B250-1700B88456D6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Herzberg’s Two-Factor Theory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43" name="Graphic 42" descr="Badge with solid fill">
              <a:extLst>
                <a:ext uri="{FF2B5EF4-FFF2-40B4-BE49-F238E27FC236}">
                  <a16:creationId xmlns:a16="http://schemas.microsoft.com/office/drawing/2014/main" id="{3C371FD0-9E49-F243-B0BD-7B524C11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67019" y="1211372"/>
              <a:ext cx="759600" cy="759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A32885-975D-1345-9655-BB7956627B44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139142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A theory that relates intrinsic factors to job satisfaction and associates extrinsic factors with dissatisfaction.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Also called motivation-hygiene theory.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I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70B264-A06B-BA45-BFBD-7B4FBA3FD146}"/>
              </a:ext>
            </a:extLst>
          </p:cNvPr>
          <p:cNvGrpSpPr/>
          <p:nvPr/>
        </p:nvGrpSpPr>
        <p:grpSpPr>
          <a:xfrm>
            <a:off x="8670274" y="1368231"/>
            <a:ext cx="3135685" cy="4513080"/>
            <a:chOff x="266412" y="1210640"/>
            <a:chExt cx="3135685" cy="4513080"/>
          </a:xfrm>
        </p:grpSpPr>
        <p:cxnSp>
          <p:nvCxnSpPr>
            <p:cNvPr id="50" name="Straight Connector 49" title="Divider Line">
              <a:extLst>
                <a:ext uri="{FF2B5EF4-FFF2-40B4-BE49-F238E27FC236}">
                  <a16:creationId xmlns:a16="http://schemas.microsoft.com/office/drawing/2014/main" id="{899E7BA0-7AD1-B849-8B01-144C93272E57}"/>
                </a:ext>
              </a:extLst>
            </p:cNvPr>
            <p:cNvCxnSpPr>
              <a:cxnSpLocks/>
            </p:cNvCxnSpPr>
            <p:nvPr/>
          </p:nvCxnSpPr>
          <p:spPr>
            <a:xfrm>
              <a:off x="1145103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Placeholder 6">
              <a:extLst>
                <a:ext uri="{FF2B5EF4-FFF2-40B4-BE49-F238E27FC236}">
                  <a16:creationId xmlns:a16="http://schemas.microsoft.com/office/drawing/2014/main" id="{43FE9952-1D17-6246-B9F4-17097B728DE7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McClelland's Theory of Needs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52" name="Graphic 51" descr="Badge 3 with solid fill">
              <a:extLst>
                <a:ext uri="{FF2B5EF4-FFF2-40B4-BE49-F238E27FC236}">
                  <a16:creationId xmlns:a16="http://schemas.microsoft.com/office/drawing/2014/main" id="{E49B250F-34B7-D14E-B505-2B3B4EBE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9253" y="1210640"/>
              <a:ext cx="759600" cy="7596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B41B91-EEF2-4B45-AE36-CDB902D9717F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139142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Developed by David McClelland and his associates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A theory that states achievement, power, and affiliation are three important needs that help explain motivation.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0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3AB5F8-6F7C-034D-B81D-99EEEA37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2C367D66-3E03-BD49-B37D-25A8D820ED4C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0695A714-8863-B04D-89CD-4672758509BC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5935345-5198-AE4F-A164-3394EF51717B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A32E481-7142-F64A-850A-3A78A0AD2F71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63819EBF-5D27-0B41-86AF-A3DEF380FB4E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1EC5BFB9-2C7B-4E40-9A5A-6B8B3ECC34DE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7A4FD5E4-816D-CB44-A28B-B48EA9E0E556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2CFC87F9-E371-264B-840B-D0ED12ABEB49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01621C33-2D00-4145-BDAD-ECEE78B6231B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7ED58DFF-F7C9-7649-96F9-FF07895533C9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54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4811E-CE22-914C-9869-397234D2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06197455-91AA-0940-AAE7-8B8C9601AAA4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20B089B9-6F64-3945-BC78-0E7F014754ED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D6E742B8-1573-D64D-85E5-B2213CA17473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661C205C-D636-B040-BEC7-2B9E4A3884DB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BC591734-32C9-814A-AF6C-322AD19E2ACC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95B68F6D-C754-2C44-BEA2-0299077DDB1D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4E55C524-B5CC-A847-9232-810C216CEED2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91CB9D6D-C86E-964B-A255-77D298BEEA75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CD9BF715-CFCB-CB45-B346-FBFDB5BEEAD2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DFCC0BED-8432-6F46-9052-BA3367208C7A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32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330213" y="204350"/>
            <a:ext cx="11066630" cy="563805"/>
            <a:chOff x="1281440" y="299795"/>
            <a:chExt cx="9629121" cy="5638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299795"/>
              <a:ext cx="9629121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100" b="1" dirty="0">
                  <a:latin typeface="+mj-lt"/>
                </a:rPr>
                <a:t>INTRODUCTION TO HERZBERG’S THEORY OF MOTIVATION - I</a:t>
              </a:r>
              <a:endParaRPr lang="en-US" sz="31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Global Journal of Commerce &amp; Management Perspective|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36A441-92A7-F445-9174-870C05B36E50}"/>
              </a:ext>
            </a:extLst>
          </p:cNvPr>
          <p:cNvGrpSpPr/>
          <p:nvPr/>
        </p:nvGrpSpPr>
        <p:grpSpPr>
          <a:xfrm>
            <a:off x="330213" y="1781178"/>
            <a:ext cx="11819819" cy="4474383"/>
            <a:chOff x="284836" y="1790390"/>
            <a:chExt cx="10048592" cy="447438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196DC01-86BA-0F41-86C9-19FB144104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2346" y="1790390"/>
              <a:ext cx="0" cy="43499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8499C3-FB8B-7C42-9B70-9F53B30D37A2}"/>
                </a:ext>
              </a:extLst>
            </p:cNvPr>
            <p:cNvCxnSpPr>
              <a:cxnSpLocks/>
            </p:cNvCxnSpPr>
            <p:nvPr/>
          </p:nvCxnSpPr>
          <p:spPr>
            <a:xfrm>
              <a:off x="371915" y="3773313"/>
              <a:ext cx="975848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Placeholder 9">
              <a:extLst>
                <a:ext uri="{FF2B5EF4-FFF2-40B4-BE49-F238E27FC236}">
                  <a16:creationId xmlns:a16="http://schemas.microsoft.com/office/drawing/2014/main" id="{0F8FAC56-94E1-8F46-9153-8B561C7E196E}"/>
                </a:ext>
              </a:extLst>
            </p:cNvPr>
            <p:cNvSpPr txBox="1">
              <a:spLocks/>
            </p:cNvSpPr>
            <p:nvPr/>
          </p:nvSpPr>
          <p:spPr>
            <a:xfrm>
              <a:off x="675174" y="2943415"/>
              <a:ext cx="3288684" cy="639116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Founded in 1959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 Placeholder 11">
              <a:extLst>
                <a:ext uri="{FF2B5EF4-FFF2-40B4-BE49-F238E27FC236}">
                  <a16:creationId xmlns:a16="http://schemas.microsoft.com/office/drawing/2014/main" id="{214F0684-8743-3942-9E7F-0500731908EF}"/>
                </a:ext>
              </a:extLst>
            </p:cNvPr>
            <p:cNvSpPr txBox="1">
              <a:spLocks/>
            </p:cNvSpPr>
            <p:nvPr/>
          </p:nvSpPr>
          <p:spPr>
            <a:xfrm>
              <a:off x="4376908" y="2683073"/>
              <a:ext cx="3508003" cy="100219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Placeholder 9">
              <a:extLst>
                <a:ext uri="{FF2B5EF4-FFF2-40B4-BE49-F238E27FC236}">
                  <a16:creationId xmlns:a16="http://schemas.microsoft.com/office/drawing/2014/main" id="{B0F4FD5D-5C7B-E548-BC83-D9A658A72C7B}"/>
                </a:ext>
              </a:extLst>
            </p:cNvPr>
            <p:cNvSpPr txBox="1">
              <a:spLocks/>
            </p:cNvSpPr>
            <p:nvPr/>
          </p:nvSpPr>
          <p:spPr>
            <a:xfrm>
              <a:off x="5403043" y="2710940"/>
              <a:ext cx="4841141" cy="984883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The Survey: 200 </a:t>
              </a:r>
              <a:r>
                <a:rPr lang="en-IN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engineers’ and accountants’ feedback was collected in the USA 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Placeholder 9">
              <a:extLst>
                <a:ext uri="{FF2B5EF4-FFF2-40B4-BE49-F238E27FC236}">
                  <a16:creationId xmlns:a16="http://schemas.microsoft.com/office/drawing/2014/main" id="{19753F42-F6D0-9B47-B421-EC98EA7F327F}"/>
                </a:ext>
              </a:extLst>
            </p:cNvPr>
            <p:cNvSpPr txBox="1">
              <a:spLocks/>
            </p:cNvSpPr>
            <p:nvPr/>
          </p:nvSpPr>
          <p:spPr>
            <a:xfrm>
              <a:off x="284836" y="4615207"/>
              <a:ext cx="4513950" cy="1649566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Key Insights: Man has 2 sets of needs: lower levels, &amp; higher levels of needs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 Placeholder 9">
              <a:extLst>
                <a:ext uri="{FF2B5EF4-FFF2-40B4-BE49-F238E27FC236}">
                  <a16:creationId xmlns:a16="http://schemas.microsoft.com/office/drawing/2014/main" id="{93499226-FEB3-4145-B64C-4FE35D48136B}"/>
                </a:ext>
              </a:extLst>
            </p:cNvPr>
            <p:cNvSpPr txBox="1">
              <a:spLocks/>
            </p:cNvSpPr>
            <p:nvPr/>
          </p:nvSpPr>
          <p:spPr>
            <a:xfrm>
              <a:off x="5560362" y="4894857"/>
              <a:ext cx="4773066" cy="1044461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Factors based on needs: Motivation factors, Hygiene factors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5" name="Graphic 74" descr="Storytelling with solid fill">
              <a:extLst>
                <a:ext uri="{FF2B5EF4-FFF2-40B4-BE49-F238E27FC236}">
                  <a16:creationId xmlns:a16="http://schemas.microsoft.com/office/drawing/2014/main" id="{D1C78ADE-D648-9742-8047-B1A42FE5A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946378" y="2079567"/>
              <a:ext cx="734528" cy="864000"/>
            </a:xfrm>
            <a:prstGeom prst="rect">
              <a:avLst/>
            </a:prstGeom>
          </p:spPr>
        </p:pic>
        <p:pic>
          <p:nvPicPr>
            <p:cNvPr id="76" name="Graphic 75" descr="Badge with solid fill">
              <a:extLst>
                <a:ext uri="{FF2B5EF4-FFF2-40B4-BE49-F238E27FC236}">
                  <a16:creationId xmlns:a16="http://schemas.microsoft.com/office/drawing/2014/main" id="{5BF77F9E-EAA3-0847-9166-A2F192B0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115141" y="4129499"/>
              <a:ext cx="734528" cy="864000"/>
            </a:xfrm>
            <a:prstGeom prst="rect">
              <a:avLst/>
            </a:prstGeom>
          </p:spPr>
        </p:pic>
        <p:pic>
          <p:nvPicPr>
            <p:cNvPr id="77" name="Graphic 76" descr="Group of people with solid fill">
              <a:extLst>
                <a:ext uri="{FF2B5EF4-FFF2-40B4-BE49-F238E27FC236}">
                  <a16:creationId xmlns:a16="http://schemas.microsoft.com/office/drawing/2014/main" id="{39CECBAA-C634-0D4E-9E1B-563DF4481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490221" y="1867880"/>
              <a:ext cx="734528" cy="864000"/>
            </a:xfrm>
            <a:prstGeom prst="rect">
              <a:avLst/>
            </a:prstGeom>
          </p:spPr>
        </p:pic>
        <p:pic>
          <p:nvPicPr>
            <p:cNvPr id="79" name="Graphic 78" descr="Scales of justice with solid fill">
              <a:extLst>
                <a:ext uri="{FF2B5EF4-FFF2-40B4-BE49-F238E27FC236}">
                  <a16:creationId xmlns:a16="http://schemas.microsoft.com/office/drawing/2014/main" id="{5672C325-391E-EF4E-941D-189EBA67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530535" y="4211789"/>
              <a:ext cx="734528" cy="864000"/>
            </a:xfrm>
            <a:prstGeom prst="rect">
              <a:avLst/>
            </a:prstGeom>
          </p:spPr>
        </p:pic>
      </p:grp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7FBC4C51-5E3D-7642-BB4B-A09F693E8FBC}"/>
              </a:ext>
            </a:extLst>
          </p:cNvPr>
          <p:cNvSpPr txBox="1">
            <a:spLocks/>
          </p:cNvSpPr>
          <p:nvPr/>
        </p:nvSpPr>
        <p:spPr>
          <a:xfrm>
            <a:off x="4465282" y="1073394"/>
            <a:ext cx="3194052" cy="47406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Background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02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330213" y="-49565"/>
            <a:ext cx="11066630" cy="984885"/>
            <a:chOff x="1281440" y="45880"/>
            <a:chExt cx="9629121" cy="9848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45880"/>
              <a:ext cx="9629121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INTRODUCTION TO HERZBERG’S THEORY OF MOTIVATION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Pearson; Global Journal of Commerce &amp; Management Perspective; British Library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7CBE9061-A2C0-4F91-867A-0303EC68FFD3}"/>
              </a:ext>
            </a:extLst>
          </p:cNvPr>
          <p:cNvSpPr>
            <a:spLocks noChangeShapeType="1"/>
          </p:cNvSpPr>
          <p:nvPr/>
        </p:nvSpPr>
        <p:spPr bwMode="gray">
          <a:xfrm>
            <a:off x="6104210" y="2998500"/>
            <a:ext cx="5981" cy="1620000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2D140-C6DD-874B-B696-4E52BAE3AA06}"/>
              </a:ext>
            </a:extLst>
          </p:cNvPr>
          <p:cNvSpPr/>
          <p:nvPr/>
        </p:nvSpPr>
        <p:spPr bwMode="ltGray">
          <a:xfrm>
            <a:off x="6477828" y="1739248"/>
            <a:ext cx="5389401" cy="4496290"/>
          </a:xfrm>
          <a:prstGeom prst="roundRect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3600" b="1" dirty="0">
              <a:cs typeface="Calibri" panose="020F05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7A6236-B76E-5348-B0BB-5D74C9D4DFCC}"/>
              </a:ext>
            </a:extLst>
          </p:cNvPr>
          <p:cNvSpPr/>
          <p:nvPr/>
        </p:nvSpPr>
        <p:spPr bwMode="ltGray">
          <a:xfrm>
            <a:off x="7699327" y="2330346"/>
            <a:ext cx="147145" cy="13951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8D3E09-C42E-9042-B458-1EE9D4763181}"/>
              </a:ext>
            </a:extLst>
          </p:cNvPr>
          <p:cNvCxnSpPr>
            <a:cxnSpLocks/>
          </p:cNvCxnSpPr>
          <p:nvPr/>
        </p:nvCxnSpPr>
        <p:spPr>
          <a:xfrm>
            <a:off x="7642001" y="5044785"/>
            <a:ext cx="114500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5E096E-29AF-5A40-9077-930B72E259D8}"/>
              </a:ext>
            </a:extLst>
          </p:cNvPr>
          <p:cNvCxnSpPr>
            <a:cxnSpLocks/>
          </p:cNvCxnSpPr>
          <p:nvPr/>
        </p:nvCxnSpPr>
        <p:spPr>
          <a:xfrm flipH="1">
            <a:off x="8797630" y="3643211"/>
            <a:ext cx="150072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32495-C7B6-F741-A9E2-E21E6259B235}"/>
              </a:ext>
            </a:extLst>
          </p:cNvPr>
          <p:cNvSpPr/>
          <p:nvPr/>
        </p:nvSpPr>
        <p:spPr>
          <a:xfrm>
            <a:off x="8841220" y="4688879"/>
            <a:ext cx="3006436" cy="1329013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Both factors are interdependent. </a:t>
            </a:r>
          </a:p>
          <a:p>
            <a:endParaRPr lang="en-IN" sz="1400" dirty="0">
              <a:solidFill>
                <a:schemeClr val="bg1"/>
              </a:solidFill>
              <a:latin typeface="Lucida Fax" panose="02060602050505020204" pitchFamily="18" charset="0"/>
            </a:endParaRPr>
          </a:p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Extrinsic factors only permit employees willingness to work while Intrinsic factors decide</a:t>
            </a:r>
          </a:p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the quality of work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1E640-4C84-3B4A-8CB4-5B2C81788C59}"/>
              </a:ext>
            </a:extLst>
          </p:cNvPr>
          <p:cNvSpPr/>
          <p:nvPr/>
        </p:nvSpPr>
        <p:spPr>
          <a:xfrm>
            <a:off x="6671932" y="4748479"/>
            <a:ext cx="1098352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Lucida Fax" panose="02060602050505020204" pitchFamily="18" charset="0"/>
              </a:rPr>
              <a:t>Relation between Factors:</a:t>
            </a:r>
            <a:endParaRPr lang="en-GB" sz="1600" u="sng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95708C3-72CD-4447-82A3-108826F4B377}"/>
              </a:ext>
            </a:extLst>
          </p:cNvPr>
          <p:cNvSpPr/>
          <p:nvPr/>
        </p:nvSpPr>
        <p:spPr bwMode="ltGray">
          <a:xfrm>
            <a:off x="10225148" y="3583846"/>
            <a:ext cx="147145" cy="13951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D42CC5-133D-B943-9EE3-9C1900E9FE20}"/>
              </a:ext>
            </a:extLst>
          </p:cNvPr>
          <p:cNvSpPr/>
          <p:nvPr/>
        </p:nvSpPr>
        <p:spPr>
          <a:xfrm>
            <a:off x="10555019" y="3381014"/>
            <a:ext cx="1098673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Lucida Fax" panose="02060602050505020204" pitchFamily="18" charset="0"/>
              </a:rPr>
              <a:t>Impact of Extrinsic Factors:</a:t>
            </a:r>
            <a:endParaRPr lang="en-GB" sz="1600" u="sng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8AEF7B-32ED-2D48-A637-A79FB699121D}"/>
              </a:ext>
            </a:extLst>
          </p:cNvPr>
          <p:cNvCxnSpPr>
            <a:cxnSpLocks/>
          </p:cNvCxnSpPr>
          <p:nvPr/>
        </p:nvCxnSpPr>
        <p:spPr>
          <a:xfrm>
            <a:off x="7771237" y="2398630"/>
            <a:ext cx="165488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B6A9D7C-664D-7D46-B6C0-196E981D69D2}"/>
              </a:ext>
            </a:extLst>
          </p:cNvPr>
          <p:cNvSpPr/>
          <p:nvPr/>
        </p:nvSpPr>
        <p:spPr>
          <a:xfrm>
            <a:off x="6666366" y="2078479"/>
            <a:ext cx="1071546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Lucida Fax" panose="02060602050505020204" pitchFamily="18" charset="0"/>
              </a:rPr>
              <a:t>Impact of Intrinsic Factors:</a:t>
            </a:r>
            <a:endParaRPr lang="en-GB" sz="1600" b="1" u="sng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2E22EB-7A61-A147-A525-C81F1C672EA4}"/>
              </a:ext>
            </a:extLst>
          </p:cNvPr>
          <p:cNvSpPr/>
          <p:nvPr/>
        </p:nvSpPr>
        <p:spPr>
          <a:xfrm>
            <a:off x="9490533" y="2044049"/>
            <a:ext cx="2101890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Factors that contribute to employee’s level of job satisfaction</a:t>
            </a:r>
            <a:endParaRPr lang="en-GB" sz="1400" dirty="0">
              <a:solidFill>
                <a:schemeClr val="bg1"/>
              </a:solidFill>
              <a:latin typeface="Lucida Fax" panose="020606020505050202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A09BAB-B75D-BE4B-AE0B-7B28C9E10D99}"/>
              </a:ext>
            </a:extLst>
          </p:cNvPr>
          <p:cNvSpPr/>
          <p:nvPr/>
        </p:nvSpPr>
        <p:spPr>
          <a:xfrm>
            <a:off x="6608616" y="3206747"/>
            <a:ext cx="2067686" cy="898126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Factors that do not motivate individuals but only prevent from being dissatisfied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238FD6A0-19F7-ED41-A158-755329BEA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23335"/>
              </p:ext>
            </p:extLst>
          </p:nvPr>
        </p:nvGraphicFramePr>
        <p:xfrm>
          <a:off x="355232" y="1742632"/>
          <a:ext cx="5463177" cy="481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8D72F399-1C22-4549-A7D3-95FB2A70235C}"/>
              </a:ext>
            </a:extLst>
          </p:cNvPr>
          <p:cNvSpPr txBox="1">
            <a:spLocks/>
          </p:cNvSpPr>
          <p:nvPr/>
        </p:nvSpPr>
        <p:spPr>
          <a:xfrm>
            <a:off x="1286508" y="1088337"/>
            <a:ext cx="3194052" cy="47406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Breaking It Down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9E5F026-6544-4C49-AB4E-7FD32E5B0CC5}"/>
              </a:ext>
            </a:extLst>
          </p:cNvPr>
          <p:cNvSpPr/>
          <p:nvPr/>
        </p:nvSpPr>
        <p:spPr bwMode="ltGray">
          <a:xfrm>
            <a:off x="7533062" y="4976560"/>
            <a:ext cx="147145" cy="13951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14E5B9DE-14AA-DC4A-84E6-54B414AC8246}"/>
              </a:ext>
            </a:extLst>
          </p:cNvPr>
          <p:cNvSpPr txBox="1">
            <a:spLocks/>
          </p:cNvSpPr>
          <p:nvPr/>
        </p:nvSpPr>
        <p:spPr>
          <a:xfrm>
            <a:off x="7713027" y="1073828"/>
            <a:ext cx="3194052" cy="47406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How does it work?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9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9B00"/>
      </a:accent1>
      <a:accent2>
        <a:srgbClr val="0B256E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1721</Words>
  <Application>Microsoft Office PowerPoint</Application>
  <PresentationFormat>Widescreen</PresentationFormat>
  <Paragraphs>311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Georgia</vt:lpstr>
      <vt:lpstr>Lucida Fax</vt:lpstr>
      <vt:lpstr>Office Theme</vt:lpstr>
      <vt:lpstr>Slide 1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PowerPoint Presentation</vt:lpstr>
      <vt:lpstr>PowerPoint Presentation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2019-03-12T09:29:27Z</dcterms:created>
  <dcterms:modified xsi:type="dcterms:W3CDTF">2022-03-06T18:46:51Z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2018-11-28T18:24:19.6333999Z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