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9" r:id="rId3"/>
    <p:sldId id="257" r:id="rId4"/>
    <p:sldId id="259" r:id="rId5"/>
    <p:sldId id="258" r:id="rId6"/>
    <p:sldId id="260" r:id="rId7"/>
    <p:sldId id="261" r:id="rId8"/>
    <p:sldId id="262" r:id="rId9"/>
    <p:sldId id="263" r:id="rId10"/>
    <p:sldId id="265" r:id="rId11"/>
    <p:sldId id="266" r:id="rId12"/>
    <p:sldId id="267" r:id="rId13"/>
    <p:sldId id="270" r:id="rId14"/>
    <p:sldId id="272" r:id="rId15"/>
    <p:sldId id="271"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FF3300"/>
    <a:srgbClr val="273A76"/>
    <a:srgbClr val="FF66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12" autoAdjust="0"/>
    <p:restoredTop sz="94660"/>
  </p:normalViewPr>
  <p:slideViewPr>
    <p:cSldViewPr>
      <p:cViewPr varScale="1">
        <p:scale>
          <a:sx n="85" d="100"/>
          <a:sy n="85" d="100"/>
        </p:scale>
        <p:origin x="1709" y="62"/>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15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yansh Gupta" userId="ce92a9781ec40b7c" providerId="LiveId" clId="{5E914C85-915D-4625-B3BE-04EA275BB7D9}"/>
    <pc:docChg chg="undo custSel addSld delSld modSld">
      <pc:chgData name="Priyansh Gupta" userId="ce92a9781ec40b7c" providerId="LiveId" clId="{5E914C85-915D-4625-B3BE-04EA275BB7D9}" dt="2022-01-04T07:58:51.917" v="1142" actId="1076"/>
      <pc:docMkLst>
        <pc:docMk/>
      </pc:docMkLst>
      <pc:sldChg chg="addSp delSp modSp mod">
        <pc:chgData name="Priyansh Gupta" userId="ce92a9781ec40b7c" providerId="LiveId" clId="{5E914C85-915D-4625-B3BE-04EA275BB7D9}" dt="2021-12-29T06:17:47.536" v="133" actId="113"/>
        <pc:sldMkLst>
          <pc:docMk/>
          <pc:sldMk cId="0" sldId="256"/>
        </pc:sldMkLst>
        <pc:spChg chg="add del mod">
          <ac:chgData name="Priyansh Gupta" userId="ce92a9781ec40b7c" providerId="LiveId" clId="{5E914C85-915D-4625-B3BE-04EA275BB7D9}" dt="2021-12-29T06:12:30.503" v="54"/>
          <ac:spMkLst>
            <pc:docMk/>
            <pc:sldMk cId="0" sldId="256"/>
            <ac:spMk id="2" creationId="{8D3FC701-E4D7-4E4A-8ACC-C9F533E1E6BA}"/>
          </ac:spMkLst>
        </pc:spChg>
        <pc:spChg chg="add mod">
          <ac:chgData name="Priyansh Gupta" userId="ce92a9781ec40b7c" providerId="LiveId" clId="{5E914C85-915D-4625-B3BE-04EA275BB7D9}" dt="2021-12-29T06:17:47.536" v="133" actId="113"/>
          <ac:spMkLst>
            <pc:docMk/>
            <pc:sldMk cId="0" sldId="256"/>
            <ac:spMk id="3" creationId="{67D89FC1-4927-40AC-87D7-E551FC5A2400}"/>
          </ac:spMkLst>
        </pc:spChg>
        <pc:spChg chg="mod">
          <ac:chgData name="Priyansh Gupta" userId="ce92a9781ec40b7c" providerId="LiveId" clId="{5E914C85-915D-4625-B3BE-04EA275BB7D9}" dt="2021-12-29T06:12:29.097" v="52" actId="207"/>
          <ac:spMkLst>
            <pc:docMk/>
            <pc:sldMk cId="0" sldId="256"/>
            <ac:spMk id="34818" creationId="{00000000-0000-0000-0000-000000000000}"/>
          </ac:spMkLst>
        </pc:spChg>
        <pc:spChg chg="mod">
          <ac:chgData name="Priyansh Gupta" userId="ce92a9781ec40b7c" providerId="LiveId" clId="{5E914C85-915D-4625-B3BE-04EA275BB7D9}" dt="2021-12-29T06:15:49.182" v="107" actId="3062"/>
          <ac:spMkLst>
            <pc:docMk/>
            <pc:sldMk cId="0" sldId="256"/>
            <ac:spMk id="34819" creationId="{00000000-0000-0000-0000-000000000000}"/>
          </ac:spMkLst>
        </pc:spChg>
      </pc:sldChg>
      <pc:sldChg chg="modSp mod">
        <pc:chgData name="Priyansh Gupta" userId="ce92a9781ec40b7c" providerId="LiveId" clId="{5E914C85-915D-4625-B3BE-04EA275BB7D9}" dt="2021-12-29T13:11:33.367" v="265" actId="1076"/>
        <pc:sldMkLst>
          <pc:docMk/>
          <pc:sldMk cId="0" sldId="257"/>
        </pc:sldMkLst>
        <pc:spChg chg="mod">
          <ac:chgData name="Priyansh Gupta" userId="ce92a9781ec40b7c" providerId="LiveId" clId="{5E914C85-915D-4625-B3BE-04EA275BB7D9}" dt="2021-12-29T13:04:52.600" v="175" actId="207"/>
          <ac:spMkLst>
            <pc:docMk/>
            <pc:sldMk cId="0" sldId="257"/>
            <ac:spMk id="36866" creationId="{00000000-0000-0000-0000-000000000000}"/>
          </ac:spMkLst>
        </pc:spChg>
        <pc:spChg chg="mod">
          <ac:chgData name="Priyansh Gupta" userId="ce92a9781ec40b7c" providerId="LiveId" clId="{5E914C85-915D-4625-B3BE-04EA275BB7D9}" dt="2021-12-29T13:11:33.367" v="265" actId="1076"/>
          <ac:spMkLst>
            <pc:docMk/>
            <pc:sldMk cId="0" sldId="257"/>
            <ac:spMk id="36867" creationId="{00000000-0000-0000-0000-000000000000}"/>
          </ac:spMkLst>
        </pc:spChg>
      </pc:sldChg>
      <pc:sldChg chg="addSp modSp del mod">
        <pc:chgData name="Priyansh Gupta" userId="ce92a9781ec40b7c" providerId="LiveId" clId="{5E914C85-915D-4625-B3BE-04EA275BB7D9}" dt="2021-12-29T13:45:06.797" v="550" actId="207"/>
        <pc:sldMkLst>
          <pc:docMk/>
          <pc:sldMk cId="670727020" sldId="258"/>
        </pc:sldMkLst>
        <pc:spChg chg="mod">
          <ac:chgData name="Priyansh Gupta" userId="ce92a9781ec40b7c" providerId="LiveId" clId="{5E914C85-915D-4625-B3BE-04EA275BB7D9}" dt="2021-12-29T13:38:04.382" v="468" actId="1076"/>
          <ac:spMkLst>
            <pc:docMk/>
            <pc:sldMk cId="670727020" sldId="258"/>
            <ac:spMk id="114690" creationId="{00000000-0000-0000-0000-000000000000}"/>
          </ac:spMkLst>
        </pc:spChg>
        <pc:spChg chg="mod">
          <ac:chgData name="Priyansh Gupta" userId="ce92a9781ec40b7c" providerId="LiveId" clId="{5E914C85-915D-4625-B3BE-04EA275BB7D9}" dt="2021-12-29T13:45:06.797" v="550" actId="207"/>
          <ac:spMkLst>
            <pc:docMk/>
            <pc:sldMk cId="670727020" sldId="258"/>
            <ac:spMk id="114691" creationId="{00000000-0000-0000-0000-000000000000}"/>
          </ac:spMkLst>
        </pc:spChg>
        <pc:picChg chg="add mod">
          <ac:chgData name="Priyansh Gupta" userId="ce92a9781ec40b7c" providerId="LiveId" clId="{5E914C85-915D-4625-B3BE-04EA275BB7D9}" dt="2021-12-29T13:44:43.697" v="549" actId="1582"/>
          <ac:picMkLst>
            <pc:docMk/>
            <pc:sldMk cId="670727020" sldId="258"/>
            <ac:picMk id="2" creationId="{615FFA42-68DE-4740-B57D-9FEDF0962FB9}"/>
          </ac:picMkLst>
        </pc:picChg>
      </pc:sldChg>
      <pc:sldChg chg="addSp delSp modSp mod">
        <pc:chgData name="Priyansh Gupta" userId="ce92a9781ec40b7c" providerId="LiveId" clId="{5E914C85-915D-4625-B3BE-04EA275BB7D9}" dt="2021-12-29T13:38:48.844" v="474" actId="207"/>
        <pc:sldMkLst>
          <pc:docMk/>
          <pc:sldMk cId="4045479722" sldId="259"/>
        </pc:sldMkLst>
        <pc:spChg chg="mod">
          <ac:chgData name="Priyansh Gupta" userId="ce92a9781ec40b7c" providerId="LiveId" clId="{5E914C85-915D-4625-B3BE-04EA275BB7D9}" dt="2021-12-29T13:15:59.999" v="306" actId="1582"/>
          <ac:spMkLst>
            <pc:docMk/>
            <pc:sldMk cId="4045479722" sldId="259"/>
            <ac:spMk id="36866" creationId="{00000000-0000-0000-0000-000000000000}"/>
          </ac:spMkLst>
        </pc:spChg>
        <pc:spChg chg="mod">
          <ac:chgData name="Priyansh Gupta" userId="ce92a9781ec40b7c" providerId="LiveId" clId="{5E914C85-915D-4625-B3BE-04EA275BB7D9}" dt="2021-12-29T13:38:48.844" v="474" actId="207"/>
          <ac:spMkLst>
            <pc:docMk/>
            <pc:sldMk cId="4045479722" sldId="259"/>
            <ac:spMk id="36867" creationId="{00000000-0000-0000-0000-000000000000}"/>
          </ac:spMkLst>
        </pc:spChg>
        <pc:picChg chg="add del mod">
          <ac:chgData name="Priyansh Gupta" userId="ce92a9781ec40b7c" providerId="LiveId" clId="{5E914C85-915D-4625-B3BE-04EA275BB7D9}" dt="2021-12-29T13:26:55.184" v="429" actId="21"/>
          <ac:picMkLst>
            <pc:docMk/>
            <pc:sldMk cId="4045479722" sldId="259"/>
            <ac:picMk id="2" creationId="{FB1F9544-204B-47C0-8F4A-76DB2BA04E7C}"/>
          </ac:picMkLst>
        </pc:picChg>
        <pc:picChg chg="add mod">
          <ac:chgData name="Priyansh Gupta" userId="ce92a9781ec40b7c" providerId="LiveId" clId="{5E914C85-915D-4625-B3BE-04EA275BB7D9}" dt="2021-12-29T13:29:03.398" v="444" actId="1582"/>
          <ac:picMkLst>
            <pc:docMk/>
            <pc:sldMk cId="4045479722" sldId="259"/>
            <ac:picMk id="3" creationId="{D90A8895-95DA-4D36-B3C1-04C7AA0B8027}"/>
          </ac:picMkLst>
        </pc:picChg>
      </pc:sldChg>
      <pc:sldChg chg="addSp modSp add mod setBg">
        <pc:chgData name="Priyansh Gupta" userId="ce92a9781ec40b7c" providerId="LiveId" clId="{5E914C85-915D-4625-B3BE-04EA275BB7D9}" dt="2021-12-29T15:03:20.920" v="823" actId="255"/>
        <pc:sldMkLst>
          <pc:docMk/>
          <pc:sldMk cId="3758632334" sldId="260"/>
        </pc:sldMkLst>
        <pc:spChg chg="mod">
          <ac:chgData name="Priyansh Gupta" userId="ce92a9781ec40b7c" providerId="LiveId" clId="{5E914C85-915D-4625-B3BE-04EA275BB7D9}" dt="2021-12-29T13:49:12.836" v="561" actId="1076"/>
          <ac:spMkLst>
            <pc:docMk/>
            <pc:sldMk cId="3758632334" sldId="260"/>
            <ac:spMk id="114690" creationId="{00000000-0000-0000-0000-000000000000}"/>
          </ac:spMkLst>
        </pc:spChg>
        <pc:spChg chg="mod">
          <ac:chgData name="Priyansh Gupta" userId="ce92a9781ec40b7c" providerId="LiveId" clId="{5E914C85-915D-4625-B3BE-04EA275BB7D9}" dt="2021-12-29T15:03:20.920" v="823" actId="255"/>
          <ac:spMkLst>
            <pc:docMk/>
            <pc:sldMk cId="3758632334" sldId="260"/>
            <ac:spMk id="114691" creationId="{00000000-0000-0000-0000-000000000000}"/>
          </ac:spMkLst>
        </pc:spChg>
        <pc:picChg chg="add mod">
          <ac:chgData name="Priyansh Gupta" userId="ce92a9781ec40b7c" providerId="LiveId" clId="{5E914C85-915D-4625-B3BE-04EA275BB7D9}" dt="2021-12-29T15:03:10.382" v="822" actId="1076"/>
          <ac:picMkLst>
            <pc:docMk/>
            <pc:sldMk cId="3758632334" sldId="260"/>
            <ac:picMk id="2" creationId="{0C79F426-64F8-49B9-8687-36D477B5DD96}"/>
          </ac:picMkLst>
        </pc:picChg>
      </pc:sldChg>
      <pc:sldChg chg="addSp modSp add mod setBg">
        <pc:chgData name="Priyansh Gupta" userId="ce92a9781ec40b7c" providerId="LiveId" clId="{5E914C85-915D-4625-B3BE-04EA275BB7D9}" dt="2021-12-29T14:06:51.362" v="716" actId="207"/>
        <pc:sldMkLst>
          <pc:docMk/>
          <pc:sldMk cId="588926553" sldId="261"/>
        </pc:sldMkLst>
        <pc:spChg chg="mod">
          <ac:chgData name="Priyansh Gupta" userId="ce92a9781ec40b7c" providerId="LiveId" clId="{5E914C85-915D-4625-B3BE-04EA275BB7D9}" dt="2021-12-29T13:58:24.934" v="647" actId="207"/>
          <ac:spMkLst>
            <pc:docMk/>
            <pc:sldMk cId="588926553" sldId="261"/>
            <ac:spMk id="114690" creationId="{00000000-0000-0000-0000-000000000000}"/>
          </ac:spMkLst>
        </pc:spChg>
        <pc:spChg chg="mod">
          <ac:chgData name="Priyansh Gupta" userId="ce92a9781ec40b7c" providerId="LiveId" clId="{5E914C85-915D-4625-B3BE-04EA275BB7D9}" dt="2021-12-29T14:06:51.362" v="716" actId="207"/>
          <ac:spMkLst>
            <pc:docMk/>
            <pc:sldMk cId="588926553" sldId="261"/>
            <ac:spMk id="114691" creationId="{00000000-0000-0000-0000-000000000000}"/>
          </ac:spMkLst>
        </pc:spChg>
        <pc:picChg chg="add mod">
          <ac:chgData name="Priyansh Gupta" userId="ce92a9781ec40b7c" providerId="LiveId" clId="{5E914C85-915D-4625-B3BE-04EA275BB7D9}" dt="2021-12-29T14:06:17.460" v="714" actId="1582"/>
          <ac:picMkLst>
            <pc:docMk/>
            <pc:sldMk cId="588926553" sldId="261"/>
            <ac:picMk id="2" creationId="{7AD389D7-378D-4917-A587-68727AE2AD3E}"/>
          </ac:picMkLst>
        </pc:picChg>
      </pc:sldChg>
      <pc:sldChg chg="addSp modSp new mod">
        <pc:chgData name="Priyansh Gupta" userId="ce92a9781ec40b7c" providerId="LiveId" clId="{5E914C85-915D-4625-B3BE-04EA275BB7D9}" dt="2021-12-29T14:25:15.607" v="820" actId="207"/>
        <pc:sldMkLst>
          <pc:docMk/>
          <pc:sldMk cId="2548907891" sldId="262"/>
        </pc:sldMkLst>
        <pc:spChg chg="mod">
          <ac:chgData name="Priyansh Gupta" userId="ce92a9781ec40b7c" providerId="LiveId" clId="{5E914C85-915D-4625-B3BE-04EA275BB7D9}" dt="2021-12-29T14:11:41.136" v="734" actId="1582"/>
          <ac:spMkLst>
            <pc:docMk/>
            <pc:sldMk cId="2548907891" sldId="262"/>
            <ac:spMk id="2" creationId="{733D8782-6003-4C85-B7AB-5A1270BF9B06}"/>
          </ac:spMkLst>
        </pc:spChg>
        <pc:spChg chg="mod">
          <ac:chgData name="Priyansh Gupta" userId="ce92a9781ec40b7c" providerId="LiveId" clId="{5E914C85-915D-4625-B3BE-04EA275BB7D9}" dt="2021-12-29T14:25:15.607" v="820" actId="207"/>
          <ac:spMkLst>
            <pc:docMk/>
            <pc:sldMk cId="2548907891" sldId="262"/>
            <ac:spMk id="3" creationId="{97F6A44C-8795-483C-ABC9-B899F9D19434}"/>
          </ac:spMkLst>
        </pc:spChg>
        <pc:picChg chg="add mod modCrop">
          <ac:chgData name="Priyansh Gupta" userId="ce92a9781ec40b7c" providerId="LiveId" clId="{5E914C85-915D-4625-B3BE-04EA275BB7D9}" dt="2021-12-29T14:24:40.230" v="819" actId="1582"/>
          <ac:picMkLst>
            <pc:docMk/>
            <pc:sldMk cId="2548907891" sldId="262"/>
            <ac:picMk id="4" creationId="{36216D4F-7F7F-4BC0-BD5A-6F143B0CB532}"/>
          </ac:picMkLst>
        </pc:picChg>
      </pc:sldChg>
      <pc:sldChg chg="modSp add mod">
        <pc:chgData name="Priyansh Gupta" userId="ce92a9781ec40b7c" providerId="LiveId" clId="{5E914C85-915D-4625-B3BE-04EA275BB7D9}" dt="2022-01-04T07:36:22.807" v="874" actId="20577"/>
        <pc:sldMkLst>
          <pc:docMk/>
          <pc:sldMk cId="0" sldId="263"/>
        </pc:sldMkLst>
        <pc:spChg chg="mod">
          <ac:chgData name="Priyansh Gupta" userId="ce92a9781ec40b7c" providerId="LiveId" clId="{5E914C85-915D-4625-B3BE-04EA275BB7D9}" dt="2022-01-04T07:33:47.650" v="861" actId="207"/>
          <ac:spMkLst>
            <pc:docMk/>
            <pc:sldMk cId="0" sldId="263"/>
            <ac:spMk id="101" creationId="{00000000-0000-0000-0000-000000000000}"/>
          </ac:spMkLst>
        </pc:spChg>
        <pc:spChg chg="mod">
          <ac:chgData name="Priyansh Gupta" userId="ce92a9781ec40b7c" providerId="LiveId" clId="{5E914C85-915D-4625-B3BE-04EA275BB7D9}" dt="2022-01-04T07:36:22.807" v="874" actId="20577"/>
          <ac:spMkLst>
            <pc:docMk/>
            <pc:sldMk cId="0" sldId="263"/>
            <ac:spMk id="102" creationId="{00000000-0000-0000-0000-000000000000}"/>
          </ac:spMkLst>
        </pc:spChg>
      </pc:sldChg>
      <pc:sldChg chg="modSp add mod">
        <pc:chgData name="Priyansh Gupta" userId="ce92a9781ec40b7c" providerId="LiveId" clId="{5E914C85-915D-4625-B3BE-04EA275BB7D9}" dt="2022-01-04T07:38:58.638" v="908" actId="1582"/>
        <pc:sldMkLst>
          <pc:docMk/>
          <pc:sldMk cId="1048290527" sldId="265"/>
        </pc:sldMkLst>
        <pc:spChg chg="mod">
          <ac:chgData name="Priyansh Gupta" userId="ce92a9781ec40b7c" providerId="LiveId" clId="{5E914C85-915D-4625-B3BE-04EA275BB7D9}" dt="2022-01-04T07:37:25.147" v="898" actId="207"/>
          <ac:spMkLst>
            <pc:docMk/>
            <pc:sldMk cId="1048290527" sldId="265"/>
            <ac:spMk id="2" creationId="{00000000-0000-0000-0000-000000000000}"/>
          </ac:spMkLst>
        </pc:spChg>
        <pc:spChg chg="mod">
          <ac:chgData name="Priyansh Gupta" userId="ce92a9781ec40b7c" providerId="LiveId" clId="{5E914C85-915D-4625-B3BE-04EA275BB7D9}" dt="2022-01-04T07:38:11.334" v="904" actId="255"/>
          <ac:spMkLst>
            <pc:docMk/>
            <pc:sldMk cId="1048290527" sldId="265"/>
            <ac:spMk id="3" creationId="{00000000-0000-0000-0000-000000000000}"/>
          </ac:spMkLst>
        </pc:spChg>
        <pc:picChg chg="mod">
          <ac:chgData name="Priyansh Gupta" userId="ce92a9781ec40b7c" providerId="LiveId" clId="{5E914C85-915D-4625-B3BE-04EA275BB7D9}" dt="2022-01-04T07:38:58.638" v="908" actId="1582"/>
          <ac:picMkLst>
            <pc:docMk/>
            <pc:sldMk cId="1048290527" sldId="265"/>
            <ac:picMk id="5" creationId="{00000000-0000-0000-0000-000000000000}"/>
          </ac:picMkLst>
        </pc:picChg>
      </pc:sldChg>
      <pc:sldChg chg="modSp add mod">
        <pc:chgData name="Priyansh Gupta" userId="ce92a9781ec40b7c" providerId="LiveId" clId="{5E914C85-915D-4625-B3BE-04EA275BB7D9}" dt="2022-01-04T07:44:38.041" v="961" actId="1582"/>
        <pc:sldMkLst>
          <pc:docMk/>
          <pc:sldMk cId="2508740113" sldId="266"/>
        </pc:sldMkLst>
        <pc:spChg chg="mod">
          <ac:chgData name="Priyansh Gupta" userId="ce92a9781ec40b7c" providerId="LiveId" clId="{5E914C85-915D-4625-B3BE-04EA275BB7D9}" dt="2022-01-04T07:40:00.371" v="914" actId="208"/>
          <ac:spMkLst>
            <pc:docMk/>
            <pc:sldMk cId="2508740113" sldId="266"/>
            <ac:spMk id="2" creationId="{00000000-0000-0000-0000-000000000000}"/>
          </ac:spMkLst>
        </pc:spChg>
        <pc:spChg chg="mod">
          <ac:chgData name="Priyansh Gupta" userId="ce92a9781ec40b7c" providerId="LiveId" clId="{5E914C85-915D-4625-B3BE-04EA275BB7D9}" dt="2022-01-04T07:44:13.010" v="957" actId="5793"/>
          <ac:spMkLst>
            <pc:docMk/>
            <pc:sldMk cId="2508740113" sldId="266"/>
            <ac:spMk id="3" creationId="{00000000-0000-0000-0000-000000000000}"/>
          </ac:spMkLst>
        </pc:spChg>
        <pc:picChg chg="mod">
          <ac:chgData name="Priyansh Gupta" userId="ce92a9781ec40b7c" providerId="LiveId" clId="{5E914C85-915D-4625-B3BE-04EA275BB7D9}" dt="2022-01-04T07:44:38.041" v="961" actId="1582"/>
          <ac:picMkLst>
            <pc:docMk/>
            <pc:sldMk cId="2508740113" sldId="266"/>
            <ac:picMk id="4" creationId="{00000000-0000-0000-0000-000000000000}"/>
          </ac:picMkLst>
        </pc:picChg>
      </pc:sldChg>
      <pc:sldChg chg="modSp add mod">
        <pc:chgData name="Priyansh Gupta" userId="ce92a9781ec40b7c" providerId="LiveId" clId="{5E914C85-915D-4625-B3BE-04EA275BB7D9}" dt="2022-01-04T07:46:54.717" v="977" actId="207"/>
        <pc:sldMkLst>
          <pc:docMk/>
          <pc:sldMk cId="240236028" sldId="267"/>
        </pc:sldMkLst>
        <pc:spChg chg="mod">
          <ac:chgData name="Priyansh Gupta" userId="ce92a9781ec40b7c" providerId="LiveId" clId="{5E914C85-915D-4625-B3BE-04EA275BB7D9}" dt="2022-01-04T07:46:54.717" v="977" actId="207"/>
          <ac:spMkLst>
            <pc:docMk/>
            <pc:sldMk cId="240236028" sldId="267"/>
            <ac:spMk id="2" creationId="{00000000-0000-0000-0000-000000000000}"/>
          </ac:spMkLst>
        </pc:spChg>
        <pc:spChg chg="mod">
          <ac:chgData name="Priyansh Gupta" userId="ce92a9781ec40b7c" providerId="LiveId" clId="{5E914C85-915D-4625-B3BE-04EA275BB7D9}" dt="2022-01-04T07:46:31.889" v="976" actId="207"/>
          <ac:spMkLst>
            <pc:docMk/>
            <pc:sldMk cId="240236028" sldId="267"/>
            <ac:spMk id="3" creationId="{00000000-0000-0000-0000-000000000000}"/>
          </ac:spMkLst>
        </pc:spChg>
      </pc:sldChg>
      <pc:sldChg chg="modSp add mod">
        <pc:chgData name="Priyansh Gupta" userId="ce92a9781ec40b7c" providerId="LiveId" clId="{5E914C85-915D-4625-B3BE-04EA275BB7D9}" dt="2022-01-04T07:32:52.289" v="854" actId="1076"/>
        <pc:sldMkLst>
          <pc:docMk/>
          <pc:sldMk cId="3157484026" sldId="269"/>
        </pc:sldMkLst>
        <pc:spChg chg="mod">
          <ac:chgData name="Priyansh Gupta" userId="ce92a9781ec40b7c" providerId="LiveId" clId="{5E914C85-915D-4625-B3BE-04EA275BB7D9}" dt="2022-01-04T07:30:20.951" v="832" actId="207"/>
          <ac:spMkLst>
            <pc:docMk/>
            <pc:sldMk cId="3157484026" sldId="269"/>
            <ac:spMk id="2" creationId="{BE0BB912-7605-8B4C-90FF-932DE5FAF379}"/>
          </ac:spMkLst>
        </pc:spChg>
        <pc:spChg chg="mod">
          <ac:chgData name="Priyansh Gupta" userId="ce92a9781ec40b7c" providerId="LiveId" clId="{5E914C85-915D-4625-B3BE-04EA275BB7D9}" dt="2022-01-04T07:32:52.289" v="854" actId="1076"/>
          <ac:spMkLst>
            <pc:docMk/>
            <pc:sldMk cId="3157484026" sldId="269"/>
            <ac:spMk id="3" creationId="{A3219EC3-6F9E-2E40-8ED7-6524A46DEC89}"/>
          </ac:spMkLst>
        </pc:spChg>
      </pc:sldChg>
      <pc:sldChg chg="modSp add mod">
        <pc:chgData name="Priyansh Gupta" userId="ce92a9781ec40b7c" providerId="LiveId" clId="{5E914C85-915D-4625-B3BE-04EA275BB7D9}" dt="2022-01-04T07:49:19.212" v="999" actId="1582"/>
        <pc:sldMkLst>
          <pc:docMk/>
          <pc:sldMk cId="4104053396" sldId="270"/>
        </pc:sldMkLst>
        <pc:spChg chg="mod">
          <ac:chgData name="Priyansh Gupta" userId="ce92a9781ec40b7c" providerId="LiveId" clId="{5E914C85-915D-4625-B3BE-04EA275BB7D9}" dt="2022-01-04T07:47:34.170" v="985" actId="207"/>
          <ac:spMkLst>
            <pc:docMk/>
            <pc:sldMk cId="4104053396" sldId="270"/>
            <ac:spMk id="2" creationId="{B9F98604-DB97-3A44-9838-70C9F16C8B84}"/>
          </ac:spMkLst>
        </pc:spChg>
        <pc:spChg chg="mod">
          <ac:chgData name="Priyansh Gupta" userId="ce92a9781ec40b7c" providerId="LiveId" clId="{5E914C85-915D-4625-B3BE-04EA275BB7D9}" dt="2022-01-04T07:49:00.609" v="997" actId="207"/>
          <ac:spMkLst>
            <pc:docMk/>
            <pc:sldMk cId="4104053396" sldId="270"/>
            <ac:spMk id="3" creationId="{78E10288-8E99-704D-8AB2-D7A3B030EB09}"/>
          </ac:spMkLst>
        </pc:spChg>
        <pc:picChg chg="mod">
          <ac:chgData name="Priyansh Gupta" userId="ce92a9781ec40b7c" providerId="LiveId" clId="{5E914C85-915D-4625-B3BE-04EA275BB7D9}" dt="2022-01-04T07:49:19.212" v="999" actId="1582"/>
          <ac:picMkLst>
            <pc:docMk/>
            <pc:sldMk cId="4104053396" sldId="270"/>
            <ac:picMk id="4" creationId="{CF2E2FEE-A018-764D-A483-52B900BD119E}"/>
          </ac:picMkLst>
        </pc:picChg>
      </pc:sldChg>
      <pc:sldChg chg="modSp add mod">
        <pc:chgData name="Priyansh Gupta" userId="ce92a9781ec40b7c" providerId="LiveId" clId="{5E914C85-915D-4625-B3BE-04EA275BB7D9}" dt="2022-01-04T07:58:51.917" v="1142" actId="1076"/>
        <pc:sldMkLst>
          <pc:docMk/>
          <pc:sldMk cId="882552908" sldId="271"/>
        </pc:sldMkLst>
        <pc:spChg chg="mod">
          <ac:chgData name="Priyansh Gupta" userId="ce92a9781ec40b7c" providerId="LiveId" clId="{5E914C85-915D-4625-B3BE-04EA275BB7D9}" dt="2022-01-04T07:55:36.137" v="1052" actId="208"/>
          <ac:spMkLst>
            <pc:docMk/>
            <pc:sldMk cId="882552908" sldId="271"/>
            <ac:spMk id="2" creationId="{6EF10E57-7570-DC41-A8F7-7C4B399AF8CC}"/>
          </ac:spMkLst>
        </pc:spChg>
        <pc:spChg chg="mod">
          <ac:chgData name="Priyansh Gupta" userId="ce92a9781ec40b7c" providerId="LiveId" clId="{5E914C85-915D-4625-B3BE-04EA275BB7D9}" dt="2022-01-04T07:58:51.917" v="1142" actId="1076"/>
          <ac:spMkLst>
            <pc:docMk/>
            <pc:sldMk cId="882552908" sldId="271"/>
            <ac:spMk id="3" creationId="{E63B0AC2-A7D8-5B43-B62E-96B637F7E3B8}"/>
          </ac:spMkLst>
        </pc:spChg>
      </pc:sldChg>
      <pc:sldChg chg="modSp add mod">
        <pc:chgData name="Priyansh Gupta" userId="ce92a9781ec40b7c" providerId="LiveId" clId="{5E914C85-915D-4625-B3BE-04EA275BB7D9}" dt="2022-01-04T07:50:47.358" v="1013" actId="207"/>
        <pc:sldMkLst>
          <pc:docMk/>
          <pc:sldMk cId="1706826552" sldId="272"/>
        </pc:sldMkLst>
        <pc:spChg chg="mod">
          <ac:chgData name="Priyansh Gupta" userId="ce92a9781ec40b7c" providerId="LiveId" clId="{5E914C85-915D-4625-B3BE-04EA275BB7D9}" dt="2022-01-04T07:49:57.871" v="1006" actId="207"/>
          <ac:spMkLst>
            <pc:docMk/>
            <pc:sldMk cId="1706826552" sldId="272"/>
            <ac:spMk id="2" creationId="{0AEAEF0A-495A-2742-82F3-A1319227ED08}"/>
          </ac:spMkLst>
        </pc:spChg>
        <pc:spChg chg="mod">
          <ac:chgData name="Priyansh Gupta" userId="ce92a9781ec40b7c" providerId="LiveId" clId="{5E914C85-915D-4625-B3BE-04EA275BB7D9}" dt="2022-01-04T07:50:47.358" v="1013" actId="207"/>
          <ac:spMkLst>
            <pc:docMk/>
            <pc:sldMk cId="1706826552" sldId="272"/>
            <ac:spMk id="3" creationId="{6E63707F-7557-E94D-8C1F-F898B8BEEA5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4B3C886-6A02-4C9B-B85C-CD67123CCF37}"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ffe2b86aebfaa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ffe2b86aebfaa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 name="Google Shape;99;g7ffe2b86aebfaa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50825" y="2781300"/>
            <a:ext cx="4537075" cy="893763"/>
          </a:xfrm>
          <a:effectLst>
            <a:outerShdw dist="17961" dir="2700000" algn="ctr" rotWithShape="0">
              <a:schemeClr val="bg2"/>
            </a:outerShdw>
          </a:effectLst>
        </p:spPr>
        <p:txBody>
          <a:bodyPr/>
          <a:lstStyle>
            <a:lvl1pPr>
              <a:defRPr sz="2000"/>
            </a:lvl1pPr>
          </a:lstStyle>
          <a:p>
            <a:r>
              <a:rPr lang="ru-RU"/>
              <a:t>Click to edit Master title style</a:t>
            </a:r>
          </a:p>
        </p:txBody>
      </p:sp>
      <p:sp>
        <p:nvSpPr>
          <p:cNvPr id="5123" name="Rectangle 3"/>
          <p:cNvSpPr>
            <a:spLocks noGrp="1" noChangeArrowheads="1"/>
          </p:cNvSpPr>
          <p:nvPr>
            <p:ph type="subTitle" idx="1"/>
          </p:nvPr>
        </p:nvSpPr>
        <p:spPr>
          <a:xfrm>
            <a:off x="250825" y="3573463"/>
            <a:ext cx="4537075" cy="503237"/>
          </a:xfrm>
          <a:effectLst>
            <a:outerShdw dist="17961" dir="2700000" algn="ctr" rotWithShape="0">
              <a:schemeClr val="bg2"/>
            </a:outerShdw>
          </a:effectLst>
        </p:spPr>
        <p:txBody>
          <a:bodyPr/>
          <a:lstStyle>
            <a:lvl1pPr marL="0" indent="0">
              <a:buFontTx/>
              <a:buNone/>
              <a:defRPr sz="2000" b="1"/>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473700" y="115888"/>
            <a:ext cx="1619250" cy="57626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11188" y="115888"/>
            <a:ext cx="4710112" cy="57626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755650" y="1052513"/>
            <a:ext cx="30924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000500" y="1052513"/>
            <a:ext cx="3092450"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115888"/>
            <a:ext cx="5472112" cy="508000"/>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755650" y="1052513"/>
            <a:ext cx="6337300" cy="482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400" b="1">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331640" y="332656"/>
            <a:ext cx="6768752" cy="793750"/>
          </a:xfrm>
          <a:noFill/>
        </p:spPr>
        <p:txBody>
          <a:bodyPr/>
          <a:lstStyle/>
          <a:p>
            <a:pPr algn="ctr"/>
            <a:r>
              <a:rPr lang="en-IN" sz="4800" dirty="0">
                <a:ln w="28575">
                  <a:solidFill>
                    <a:srgbClr val="FFC000"/>
                  </a:solidFill>
                </a:ln>
                <a:solidFill>
                  <a:srgbClr val="FFFF00"/>
                </a:solidFill>
                <a:latin typeface="Lucida Calligraphy" panose="03010101010101010101" pitchFamily="66" charset="0"/>
              </a:rPr>
              <a:t>Calculus Project</a:t>
            </a:r>
            <a:endParaRPr lang="uk-UA" sz="4800" dirty="0">
              <a:ln w="28575">
                <a:solidFill>
                  <a:srgbClr val="FFC000"/>
                </a:solidFill>
              </a:ln>
              <a:solidFill>
                <a:srgbClr val="FFFF00"/>
              </a:solidFill>
              <a:latin typeface="Tahoma" charset="0"/>
            </a:endParaRPr>
          </a:p>
        </p:txBody>
      </p:sp>
      <p:sp>
        <p:nvSpPr>
          <p:cNvPr id="34819" name="Rectangle 3"/>
          <p:cNvSpPr>
            <a:spLocks noGrp="1" noChangeArrowheads="1"/>
          </p:cNvSpPr>
          <p:nvPr>
            <p:ph type="subTitle" idx="1"/>
          </p:nvPr>
        </p:nvSpPr>
        <p:spPr>
          <a:xfrm>
            <a:off x="179512" y="2420888"/>
            <a:ext cx="3960812" cy="2304256"/>
          </a:xfrm>
        </p:spPr>
        <p:txBody>
          <a:bodyPr/>
          <a:lstStyle/>
          <a:p>
            <a:pPr algn="ctr">
              <a:lnSpc>
                <a:spcPct val="90000"/>
              </a:lnSpc>
            </a:pPr>
            <a:r>
              <a:rPr lang="en-IN" sz="4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Lucida Handwriting" panose="03010101010101010101" pitchFamily="66" charset="0"/>
              </a:rPr>
              <a:t>Applications of Calculus in Car Design</a:t>
            </a:r>
            <a:endParaRPr lang="uk-UA" sz="4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TextBox 2">
            <a:extLst>
              <a:ext uri="{FF2B5EF4-FFF2-40B4-BE49-F238E27FC236}">
                <a16:creationId xmlns:a16="http://schemas.microsoft.com/office/drawing/2014/main" id="{67D89FC1-4927-40AC-87D7-E551FC5A2400}"/>
              </a:ext>
            </a:extLst>
          </p:cNvPr>
          <p:cNvSpPr txBox="1"/>
          <p:nvPr/>
        </p:nvSpPr>
        <p:spPr>
          <a:xfrm>
            <a:off x="179512" y="5696460"/>
            <a:ext cx="3096344" cy="707886"/>
          </a:xfrm>
          <a:prstGeom prst="rect">
            <a:avLst/>
          </a:prstGeom>
          <a:noFill/>
        </p:spPr>
        <p:txBody>
          <a:bodyPr wrap="square" rtlCol="0">
            <a:spAutoFit/>
          </a:bodyPr>
          <a:lstStyle/>
          <a:p>
            <a:r>
              <a:rPr lang="en-IN" sz="4000" b="1" dirty="0">
                <a:solidFill>
                  <a:srgbClr val="FFC000"/>
                </a:solidFill>
                <a:latin typeface="Gabriola" panose="04040605051002020D02" pitchFamily="82" charset="0"/>
              </a:rPr>
              <a:t>By Roll No. 19-24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5888"/>
            <a:ext cx="8712968" cy="508000"/>
          </a:xfrm>
        </p:spPr>
        <p:txBody>
          <a:bodyPr/>
          <a:lstStyle/>
          <a:p>
            <a:r>
              <a:rPr lang="en-IN" sz="3600" dirty="0">
                <a:solidFill>
                  <a:srgbClr val="FFC000"/>
                </a:solidFill>
                <a:latin typeface="Lucida Calligraphy" panose="03010101010101010101" pitchFamily="66" charset="0"/>
              </a:rPr>
              <a:t>               Average Value</a:t>
            </a:r>
          </a:p>
        </p:txBody>
      </p:sp>
      <p:sp>
        <p:nvSpPr>
          <p:cNvPr id="3" name="Content Placeholder 2"/>
          <p:cNvSpPr>
            <a:spLocks noGrp="1"/>
          </p:cNvSpPr>
          <p:nvPr>
            <p:ph idx="1"/>
          </p:nvPr>
        </p:nvSpPr>
        <p:spPr>
          <a:xfrm>
            <a:off x="384100" y="1212484"/>
            <a:ext cx="8652395" cy="2216516"/>
          </a:xfrm>
        </p:spPr>
        <p:txBody>
          <a:bodyPr/>
          <a:lstStyle/>
          <a:p>
            <a:pPr marL="0" indent="0">
              <a:buNone/>
            </a:pPr>
            <a:r>
              <a:rPr lang="en-US" sz="3600" dirty="0">
                <a:solidFill>
                  <a:srgbClr val="00FFCC"/>
                </a:solidFill>
                <a:latin typeface="Gabriola" panose="04040605051002020D02" pitchFamily="82" charset="0"/>
              </a:rPr>
              <a:t>Normal breaking in a street car: 10 ms^-2 (or about 1 g).Normal breaking in a racing car: 50 ms^-2 (or about 5 g). This is due to aerodynamic styling and large tires with special rubber.</a:t>
            </a:r>
            <a:endParaRPr lang="en-IN" sz="3600" dirty="0">
              <a:solidFill>
                <a:srgbClr val="00FFCC"/>
              </a:solidFill>
              <a:latin typeface="Gabriola" panose="04040605051002020D02" pitchFamily="82" charset="0"/>
            </a:endParaRPr>
          </a:p>
        </p:txBody>
      </p:sp>
      <p:pic>
        <p:nvPicPr>
          <p:cNvPr id="5" name="Picture 4"/>
          <p:cNvPicPr>
            <a:picLocks noChangeAspect="1"/>
          </p:cNvPicPr>
          <p:nvPr/>
        </p:nvPicPr>
        <p:blipFill>
          <a:blip r:embed="rId2"/>
          <a:stretch>
            <a:fillRect/>
          </a:stretch>
        </p:blipFill>
        <p:spPr>
          <a:xfrm>
            <a:off x="1276873" y="3582841"/>
            <a:ext cx="6993928" cy="2975317"/>
          </a:xfrm>
          <a:prstGeom prst="roundRect">
            <a:avLst/>
          </a:prstGeom>
          <a:ln w="38100">
            <a:solidFill>
              <a:srgbClr val="FFC000"/>
            </a:solidFill>
          </a:ln>
        </p:spPr>
      </p:pic>
    </p:spTree>
    <p:extLst>
      <p:ext uri="{BB962C8B-B14F-4D97-AF65-F5344CB8AC3E}">
        <p14:creationId xmlns:p14="http://schemas.microsoft.com/office/powerpoint/2010/main" val="1048290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67036"/>
            <a:ext cx="8642941" cy="458715"/>
          </a:xfrm>
        </p:spPr>
        <p:txBody>
          <a:bodyPr>
            <a:noAutofit/>
          </a:bodyPr>
          <a:lstStyle/>
          <a:p>
            <a:pPr algn="ctr"/>
            <a:r>
              <a:rPr lang="en-US" sz="4000" dirty="0">
                <a:ln>
                  <a:solidFill>
                    <a:srgbClr val="FFFF00"/>
                  </a:solidFill>
                </a:ln>
                <a:solidFill>
                  <a:srgbClr val="FF0000"/>
                </a:solidFill>
                <a:latin typeface="Lucida Calligraphy" panose="03010101010101010101" pitchFamily="66" charset="0"/>
              </a:rPr>
              <a:t>Severity Index</a:t>
            </a:r>
            <a:endParaRPr lang="en-IN" sz="4000" dirty="0">
              <a:ln>
                <a:solidFill>
                  <a:srgbClr val="FFFF00"/>
                </a:solidFill>
              </a:ln>
              <a:solidFill>
                <a:srgbClr val="FF0000"/>
              </a:solidFill>
              <a:latin typeface="Lucida Calligraphy" panose="03010101010101010101" pitchFamily="66" charset="0"/>
            </a:endParaRPr>
          </a:p>
        </p:txBody>
      </p:sp>
      <p:sp>
        <p:nvSpPr>
          <p:cNvPr id="3" name="Content Placeholder 2"/>
          <p:cNvSpPr>
            <a:spLocks noGrp="1"/>
          </p:cNvSpPr>
          <p:nvPr>
            <p:ph idx="1"/>
          </p:nvPr>
        </p:nvSpPr>
        <p:spPr>
          <a:xfrm>
            <a:off x="192714" y="919596"/>
            <a:ext cx="8642941" cy="5821772"/>
          </a:xfrm>
        </p:spPr>
        <p:txBody>
          <a:bodyPr>
            <a:normAutofit fontScale="77500" lnSpcReduction="20000"/>
          </a:bodyPr>
          <a:lstStyle/>
          <a:p>
            <a:pPr>
              <a:buFont typeface="Wingdings" panose="05000000000000000000" pitchFamily="2" charset="2"/>
              <a:buChar char="Ø"/>
            </a:pPr>
            <a:r>
              <a:rPr lang="en-US" dirty="0">
                <a:solidFill>
                  <a:schemeClr val="bg2">
                    <a:lumMod val="50000"/>
                    <a:lumOff val="50000"/>
                  </a:schemeClr>
                </a:solidFill>
                <a:latin typeface="Gabriola" panose="04040605051002020D02" pitchFamily="82" charset="0"/>
              </a:rPr>
              <a:t>All cars today are equipped with airbags to prevent brain damage . </a:t>
            </a:r>
          </a:p>
          <a:p>
            <a:pPr>
              <a:buFont typeface="Wingdings" panose="05000000000000000000" pitchFamily="2" charset="2"/>
              <a:buChar char="Ø"/>
            </a:pPr>
            <a:r>
              <a:rPr lang="en-US" dirty="0">
                <a:solidFill>
                  <a:schemeClr val="bg2">
                    <a:lumMod val="50000"/>
                    <a:lumOff val="50000"/>
                  </a:schemeClr>
                </a:solidFill>
                <a:latin typeface="Gabriola" panose="04040605051002020D02" pitchFamily="82" charset="0"/>
              </a:rPr>
              <a:t>Safety experts use the HIC, or the Head Injury Criterion, to assess the likelihood of a head injury during an accident.</a:t>
            </a:r>
          </a:p>
          <a:p>
            <a:pPr>
              <a:buFont typeface="Wingdings" panose="05000000000000000000" pitchFamily="2" charset="2"/>
              <a:buChar char="Ø"/>
            </a:pPr>
            <a:r>
              <a:rPr lang="en-US" dirty="0">
                <a:solidFill>
                  <a:schemeClr val="bg2">
                    <a:lumMod val="50000"/>
                    <a:lumOff val="50000"/>
                  </a:schemeClr>
                </a:solidFill>
                <a:latin typeface="Gabriola" panose="04040605051002020D02" pitchFamily="82" charset="0"/>
              </a:rPr>
              <a:t>This is so that the U.S. National Highway Traffic Safety Administration can give star ratings for each vehicle based on overall safety for consumers</a:t>
            </a:r>
          </a:p>
          <a:p>
            <a:pPr marL="0" indent="0">
              <a:buNone/>
            </a:pPr>
            <a:endParaRPr lang="en-US" dirty="0">
              <a:solidFill>
                <a:schemeClr val="bg2">
                  <a:lumMod val="50000"/>
                  <a:lumOff val="50000"/>
                </a:schemeClr>
              </a:solidFill>
              <a:latin typeface="Gabriola" panose="04040605051002020D02" pitchFamily="82" charset="0"/>
            </a:endParaRPr>
          </a:p>
          <a:p>
            <a:pPr>
              <a:buFont typeface="Wingdings" panose="05000000000000000000" pitchFamily="2" charset="2"/>
              <a:buChar char="Ø"/>
            </a:pPr>
            <a:endParaRPr lang="en-US" dirty="0">
              <a:solidFill>
                <a:schemeClr val="bg2">
                  <a:lumMod val="50000"/>
                  <a:lumOff val="50000"/>
                </a:schemeClr>
              </a:solidFill>
              <a:latin typeface="Gabriola" panose="04040605051002020D02" pitchFamily="82" charset="0"/>
            </a:endParaRPr>
          </a:p>
          <a:p>
            <a:pPr>
              <a:buFont typeface="Wingdings" panose="05000000000000000000" pitchFamily="2" charset="2"/>
              <a:buChar char="Ø"/>
            </a:pPr>
            <a:endParaRPr lang="en-US" dirty="0">
              <a:solidFill>
                <a:schemeClr val="bg2">
                  <a:lumMod val="50000"/>
                  <a:lumOff val="50000"/>
                </a:schemeClr>
              </a:solidFill>
              <a:latin typeface="Gabriola" panose="04040605051002020D02" pitchFamily="82" charset="0"/>
            </a:endParaRPr>
          </a:p>
          <a:p>
            <a:pPr>
              <a:buFont typeface="Wingdings" panose="05000000000000000000" pitchFamily="2" charset="2"/>
              <a:buChar char="Ø"/>
            </a:pPr>
            <a:endParaRPr lang="en-US" dirty="0">
              <a:solidFill>
                <a:schemeClr val="bg2">
                  <a:lumMod val="50000"/>
                  <a:lumOff val="50000"/>
                </a:schemeClr>
              </a:solidFill>
              <a:latin typeface="Gabriola" panose="04040605051002020D02" pitchFamily="82" charset="0"/>
            </a:endParaRPr>
          </a:p>
          <a:p>
            <a:pPr>
              <a:buFont typeface="Wingdings" panose="05000000000000000000" pitchFamily="2" charset="2"/>
              <a:buChar char="Ø"/>
            </a:pPr>
            <a:endParaRPr lang="en-US" dirty="0">
              <a:solidFill>
                <a:schemeClr val="bg2">
                  <a:lumMod val="50000"/>
                  <a:lumOff val="50000"/>
                </a:schemeClr>
              </a:solidFill>
              <a:latin typeface="Gabriola" panose="04040605051002020D02" pitchFamily="82" charset="0"/>
            </a:endParaRPr>
          </a:p>
          <a:p>
            <a:pPr>
              <a:buFont typeface="Wingdings" panose="05000000000000000000" pitchFamily="2" charset="2"/>
              <a:buChar char="Ø"/>
            </a:pPr>
            <a:endParaRPr lang="en-US" dirty="0">
              <a:solidFill>
                <a:schemeClr val="bg2">
                  <a:lumMod val="50000"/>
                  <a:lumOff val="50000"/>
                </a:schemeClr>
              </a:solidFill>
              <a:latin typeface="Gabriola" panose="04040605051002020D02" pitchFamily="82" charset="0"/>
            </a:endParaRPr>
          </a:p>
          <a:p>
            <a:pPr>
              <a:buFont typeface="Wingdings" panose="05000000000000000000" pitchFamily="2" charset="2"/>
              <a:buChar char="Ø"/>
            </a:pPr>
            <a:endParaRPr lang="en-US" dirty="0">
              <a:solidFill>
                <a:schemeClr val="bg2">
                  <a:lumMod val="50000"/>
                  <a:lumOff val="50000"/>
                </a:schemeClr>
              </a:solidFill>
              <a:latin typeface="Gabriola" panose="04040605051002020D02" pitchFamily="82" charset="0"/>
            </a:endParaRPr>
          </a:p>
          <a:p>
            <a:pPr>
              <a:buFont typeface="Wingdings" panose="05000000000000000000" pitchFamily="2" charset="2"/>
              <a:buChar char="Ø"/>
            </a:pPr>
            <a:r>
              <a:rPr lang="en-US" dirty="0">
                <a:solidFill>
                  <a:schemeClr val="bg2">
                    <a:lumMod val="50000"/>
                    <a:lumOff val="50000"/>
                  </a:schemeClr>
                </a:solidFill>
                <a:latin typeface="Gabriola" panose="04040605051002020D02" pitchFamily="82" charset="0"/>
              </a:rPr>
              <a:t>Head Injury Criterion (HIC) is a way of measuring the likelihood of a head injury arising from impact</a:t>
            </a:r>
          </a:p>
          <a:p>
            <a:pPr>
              <a:buFont typeface="Wingdings" panose="05000000000000000000" pitchFamily="2" charset="2"/>
              <a:buChar char="Ø"/>
            </a:pPr>
            <a:r>
              <a:rPr lang="en-US" dirty="0">
                <a:solidFill>
                  <a:schemeClr val="bg2">
                    <a:lumMod val="50000"/>
                    <a:lumOff val="50000"/>
                  </a:schemeClr>
                </a:solidFill>
                <a:latin typeface="Gabriola" panose="04040605051002020D02" pitchFamily="82" charset="0"/>
              </a:rPr>
              <a:t>A value of 700 is the maximum allowed under the provisions of the U.S. advanced airbag regulation</a:t>
            </a:r>
          </a:p>
          <a:p>
            <a:pPr>
              <a:buFont typeface="Wingdings" panose="05000000000000000000" pitchFamily="2" charset="2"/>
              <a:buChar char="Ø"/>
            </a:pPr>
            <a:r>
              <a:rPr lang="en-US" dirty="0">
                <a:solidFill>
                  <a:schemeClr val="bg2">
                    <a:lumMod val="50000"/>
                    <a:lumOff val="50000"/>
                  </a:schemeClr>
                </a:solidFill>
                <a:latin typeface="Gabriola" panose="04040605051002020D02" pitchFamily="82" charset="0"/>
              </a:rPr>
              <a:t>A lower value of gives the car a better star rating</a:t>
            </a:r>
          </a:p>
          <a:p>
            <a:pPr>
              <a:buFont typeface="Wingdings" panose="05000000000000000000" pitchFamily="2" charset="2"/>
              <a:buChar char="Ø"/>
            </a:pPr>
            <a:r>
              <a:rPr lang="en-US" dirty="0">
                <a:solidFill>
                  <a:schemeClr val="bg2">
                    <a:lumMod val="50000"/>
                    <a:lumOff val="50000"/>
                  </a:schemeClr>
                </a:solidFill>
                <a:latin typeface="Gabriola" panose="04040605051002020D02" pitchFamily="82" charset="0"/>
              </a:rPr>
              <a:t>To describe the severity of a head injury in a car crash, we use a number. It is calculated using:</a:t>
            </a:r>
            <a:endParaRPr lang="en-IN" dirty="0">
              <a:solidFill>
                <a:schemeClr val="bg2">
                  <a:lumMod val="50000"/>
                  <a:lumOff val="50000"/>
                </a:schemeClr>
              </a:solidFill>
              <a:latin typeface="Gabriola" panose="04040605051002020D02" pitchFamily="82" charset="0"/>
            </a:endParaRPr>
          </a:p>
        </p:txBody>
      </p:sp>
      <p:pic>
        <p:nvPicPr>
          <p:cNvPr id="4" name="Picture 3"/>
          <p:cNvPicPr>
            <a:picLocks noChangeAspect="1"/>
          </p:cNvPicPr>
          <p:nvPr/>
        </p:nvPicPr>
        <p:blipFill>
          <a:blip r:embed="rId2"/>
          <a:stretch>
            <a:fillRect/>
          </a:stretch>
        </p:blipFill>
        <p:spPr>
          <a:xfrm>
            <a:off x="1835696" y="2708920"/>
            <a:ext cx="4953505" cy="1842608"/>
          </a:xfrm>
          <a:prstGeom prst="roundRect">
            <a:avLst/>
          </a:prstGeom>
          <a:ln w="38100">
            <a:solidFill>
              <a:srgbClr val="FFFF00"/>
            </a:solidFill>
          </a:ln>
        </p:spPr>
      </p:pic>
    </p:spTree>
    <p:extLst>
      <p:ext uri="{BB962C8B-B14F-4D97-AF65-F5344CB8AC3E}">
        <p14:creationId xmlns:p14="http://schemas.microsoft.com/office/powerpoint/2010/main" val="2508740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51347"/>
            <a:ext cx="8928992" cy="431074"/>
          </a:xfrm>
        </p:spPr>
        <p:txBody>
          <a:bodyPr>
            <a:noAutofit/>
          </a:bodyPr>
          <a:lstStyle/>
          <a:p>
            <a:pPr algn="ctr"/>
            <a:r>
              <a:rPr lang="en-US" sz="3200" dirty="0">
                <a:solidFill>
                  <a:schemeClr val="bg2">
                    <a:lumMod val="50000"/>
                    <a:lumOff val="50000"/>
                  </a:schemeClr>
                </a:solidFill>
                <a:latin typeface="Lucida Calligraphy" panose="03010101010101010101" pitchFamily="66" charset="0"/>
              </a:rPr>
              <a:t>HEAD INJURY CRITERION(HIC)</a:t>
            </a:r>
            <a:endParaRPr lang="en-IN" sz="3200" dirty="0">
              <a:solidFill>
                <a:schemeClr val="bg2">
                  <a:lumMod val="50000"/>
                  <a:lumOff val="50000"/>
                </a:schemeClr>
              </a:solidFill>
              <a:latin typeface="Lucida Calligraphy" panose="03010101010101010101" pitchFamily="66" charset="0"/>
            </a:endParaRPr>
          </a:p>
        </p:txBody>
      </p:sp>
      <p:sp>
        <p:nvSpPr>
          <p:cNvPr id="3" name="Content Placeholder 2"/>
          <p:cNvSpPr>
            <a:spLocks noGrp="1"/>
          </p:cNvSpPr>
          <p:nvPr>
            <p:ph idx="1"/>
          </p:nvPr>
        </p:nvSpPr>
        <p:spPr>
          <a:xfrm>
            <a:off x="1259632" y="1700808"/>
            <a:ext cx="6337300" cy="3280552"/>
          </a:xfrm>
        </p:spPr>
        <p:txBody>
          <a:bodyPr/>
          <a:lstStyle/>
          <a:p>
            <a:pPr>
              <a:buFont typeface="Wingdings" panose="05000000000000000000" pitchFamily="2" charset="2"/>
              <a:buChar char="Ø"/>
            </a:pPr>
            <a:r>
              <a:rPr lang="en-US" sz="3600" dirty="0">
                <a:solidFill>
                  <a:srgbClr val="FFC000"/>
                </a:solidFill>
                <a:latin typeface="Gabriola" panose="04040605051002020D02" pitchFamily="82" charset="0"/>
              </a:rPr>
              <a:t>Head Injury Criterion(HIC) is a way of measuring the likelihood of a head injury arising from impact.</a:t>
            </a:r>
          </a:p>
          <a:p>
            <a:pPr>
              <a:buFont typeface="Wingdings" panose="05000000000000000000" pitchFamily="2" charset="2"/>
              <a:buChar char="Ø"/>
            </a:pPr>
            <a:r>
              <a:rPr lang="en-US" sz="3600" dirty="0">
                <a:solidFill>
                  <a:srgbClr val="FFC000"/>
                </a:solidFill>
                <a:latin typeface="Gabriola" panose="04040605051002020D02" pitchFamily="82" charset="0"/>
              </a:rPr>
              <a:t>A value of 700 is the maximum allowed under the provisions of the U.S. advanced airbag regulation.</a:t>
            </a:r>
          </a:p>
          <a:p>
            <a:pPr>
              <a:buFont typeface="Wingdings" panose="05000000000000000000" pitchFamily="2" charset="2"/>
              <a:buChar char="Ø"/>
            </a:pPr>
            <a:r>
              <a:rPr lang="en-US" sz="3600" dirty="0">
                <a:solidFill>
                  <a:srgbClr val="FFC000"/>
                </a:solidFill>
                <a:latin typeface="Gabriola" panose="04040605051002020D02" pitchFamily="82" charset="0"/>
              </a:rPr>
              <a:t>A lower gives the car a better star rating.</a:t>
            </a:r>
            <a:endParaRPr lang="en-IN" sz="3600" dirty="0">
              <a:solidFill>
                <a:srgbClr val="FFC000"/>
              </a:solidFill>
              <a:latin typeface="Gabriola" panose="04040605051002020D02" pitchFamily="82" charset="0"/>
            </a:endParaRPr>
          </a:p>
        </p:txBody>
      </p:sp>
    </p:spTree>
    <p:extLst>
      <p:ext uri="{BB962C8B-B14F-4D97-AF65-F5344CB8AC3E}">
        <p14:creationId xmlns:p14="http://schemas.microsoft.com/office/powerpoint/2010/main" val="24023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8604-DB97-3A44-9838-70C9F16C8B84}"/>
              </a:ext>
            </a:extLst>
          </p:cNvPr>
          <p:cNvSpPr>
            <a:spLocks noGrp="1"/>
          </p:cNvSpPr>
          <p:nvPr>
            <p:ph type="title"/>
          </p:nvPr>
        </p:nvSpPr>
        <p:spPr>
          <a:xfrm>
            <a:off x="178591" y="188640"/>
            <a:ext cx="8741445" cy="508000"/>
          </a:xfrm>
        </p:spPr>
        <p:txBody>
          <a:bodyPr/>
          <a:lstStyle/>
          <a:p>
            <a:pPr algn="ctr"/>
            <a:r>
              <a:rPr lang="en-IN" sz="4000" dirty="0">
                <a:solidFill>
                  <a:srgbClr val="FFFF00"/>
                </a:solidFill>
                <a:latin typeface="Lucida Calligraphy" panose="03010101010101010101" pitchFamily="66" charset="0"/>
              </a:rPr>
              <a:t>How HIC is Calculated</a:t>
            </a:r>
            <a:endParaRPr lang="en-US" sz="4000" dirty="0">
              <a:solidFill>
                <a:srgbClr val="FFFF00"/>
              </a:solidFill>
              <a:latin typeface="Lucida Calligraphy" panose="03010101010101010101" pitchFamily="66" charset="0"/>
            </a:endParaRPr>
          </a:p>
        </p:txBody>
      </p:sp>
      <p:sp>
        <p:nvSpPr>
          <p:cNvPr id="3" name="Text Placeholder 2">
            <a:extLst>
              <a:ext uri="{FF2B5EF4-FFF2-40B4-BE49-F238E27FC236}">
                <a16:creationId xmlns:a16="http://schemas.microsoft.com/office/drawing/2014/main" id="{78E10288-8E99-704D-8AB2-D7A3B030EB09}"/>
              </a:ext>
            </a:extLst>
          </p:cNvPr>
          <p:cNvSpPr>
            <a:spLocks noGrp="1"/>
          </p:cNvSpPr>
          <p:nvPr>
            <p:ph type="body" idx="1"/>
          </p:nvPr>
        </p:nvSpPr>
        <p:spPr>
          <a:xfrm>
            <a:off x="107505" y="2996952"/>
            <a:ext cx="8928991" cy="3600400"/>
          </a:xfrm>
        </p:spPr>
        <p:txBody>
          <a:bodyPr/>
          <a:lstStyle/>
          <a:p>
            <a:pPr>
              <a:buFont typeface="Wingdings" panose="05000000000000000000" pitchFamily="2" charset="2"/>
              <a:buChar char="Ø"/>
            </a:pPr>
            <a:r>
              <a:rPr lang="en-US" sz="2600" dirty="0">
                <a:solidFill>
                  <a:srgbClr val="00FFCC"/>
                </a:solidFill>
                <a:latin typeface="Gabriola" panose="04040605051002020D02" pitchFamily="82" charset="0"/>
              </a:rPr>
              <a:t>T= duration of the deceleration during the crash</a:t>
            </a:r>
          </a:p>
          <a:p>
            <a:pPr>
              <a:buFont typeface="Wingdings" panose="05000000000000000000" pitchFamily="2" charset="2"/>
              <a:buChar char="Ø"/>
            </a:pPr>
            <a:r>
              <a:rPr lang="en-US" sz="2600" dirty="0">
                <a:solidFill>
                  <a:srgbClr val="00FFCC"/>
                </a:solidFill>
                <a:latin typeface="Gabriola" panose="04040605051002020D02" pitchFamily="82" charset="0"/>
              </a:rPr>
              <a:t>A= the deceleration at time t</a:t>
            </a:r>
          </a:p>
          <a:p>
            <a:pPr>
              <a:buFont typeface="Wingdings" panose="05000000000000000000" pitchFamily="2" charset="2"/>
              <a:buChar char="Ø"/>
            </a:pPr>
            <a:r>
              <a:rPr lang="en-US" sz="2600" dirty="0">
                <a:solidFill>
                  <a:srgbClr val="00FFCC"/>
                </a:solidFill>
                <a:latin typeface="Gabriola" panose="04040605051002020D02" pitchFamily="82" charset="0"/>
              </a:rPr>
              <a:t>You cannot hold a child firmly in your arms during car crash</a:t>
            </a:r>
          </a:p>
          <a:p>
            <a:pPr>
              <a:buFont typeface="Wingdings" panose="05000000000000000000" pitchFamily="2" charset="2"/>
              <a:buChar char="Ø"/>
            </a:pPr>
            <a:r>
              <a:rPr lang="en-US" sz="2600" dirty="0">
                <a:solidFill>
                  <a:srgbClr val="00FFCC"/>
                </a:solidFill>
                <a:latin typeface="Gabriola" panose="04040605051002020D02" pitchFamily="82" charset="0"/>
              </a:rPr>
              <a:t>Safety belts save lives</a:t>
            </a:r>
          </a:p>
          <a:p>
            <a:pPr>
              <a:buFont typeface="Wingdings" panose="05000000000000000000" pitchFamily="2" charset="2"/>
              <a:buChar char="Ø"/>
            </a:pPr>
            <a:r>
              <a:rPr lang="en-US" sz="2600" dirty="0">
                <a:solidFill>
                  <a:srgbClr val="00FFCC"/>
                </a:solidFill>
                <a:latin typeface="Gabriola" panose="04040605051002020D02" pitchFamily="82" charset="0"/>
              </a:rPr>
              <a:t>Airbags save lives and head</a:t>
            </a:r>
          </a:p>
          <a:p>
            <a:pPr>
              <a:buFont typeface="Wingdings" panose="05000000000000000000" pitchFamily="2" charset="2"/>
              <a:buChar char="Ø"/>
            </a:pPr>
            <a:r>
              <a:rPr lang="en-US" sz="2600" dirty="0">
                <a:solidFill>
                  <a:srgbClr val="00FFCC"/>
                </a:solidFill>
                <a:latin typeface="Gabriola" panose="04040605051002020D02" pitchFamily="82" charset="0"/>
              </a:rPr>
              <a:t>The HIC is the maximum value over the critical time period t1 to t2 for the expression in braces. The index 2.5 is chosen for the head, based on experiments.</a:t>
            </a:r>
            <a:endParaRPr lang="en-IN" sz="2600" dirty="0">
              <a:solidFill>
                <a:srgbClr val="00FFCC"/>
              </a:solidFill>
              <a:latin typeface="Gabriola" panose="04040605051002020D02" pitchFamily="82" charset="0"/>
            </a:endParaRPr>
          </a:p>
        </p:txBody>
      </p:sp>
      <p:pic>
        <p:nvPicPr>
          <p:cNvPr id="4" name="Picture 3">
            <a:extLst>
              <a:ext uri="{FF2B5EF4-FFF2-40B4-BE49-F238E27FC236}">
                <a16:creationId xmlns:a16="http://schemas.microsoft.com/office/drawing/2014/main" id="{CF2E2FEE-A018-764D-A483-52B900BD119E}"/>
              </a:ext>
            </a:extLst>
          </p:cNvPr>
          <p:cNvPicPr>
            <a:picLocks noChangeAspect="1"/>
          </p:cNvPicPr>
          <p:nvPr/>
        </p:nvPicPr>
        <p:blipFill>
          <a:blip r:embed="rId2"/>
          <a:stretch>
            <a:fillRect/>
          </a:stretch>
        </p:blipFill>
        <p:spPr>
          <a:xfrm>
            <a:off x="274958" y="1124744"/>
            <a:ext cx="8645079" cy="1552354"/>
          </a:xfrm>
          <a:prstGeom prst="rect">
            <a:avLst/>
          </a:prstGeom>
          <a:ln w="38100">
            <a:solidFill>
              <a:srgbClr val="FFC000"/>
            </a:solidFill>
          </a:ln>
        </p:spPr>
      </p:pic>
    </p:spTree>
    <p:extLst>
      <p:ext uri="{BB962C8B-B14F-4D97-AF65-F5344CB8AC3E}">
        <p14:creationId xmlns:p14="http://schemas.microsoft.com/office/powerpoint/2010/main" val="410405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EF0A-495A-2742-82F3-A1319227ED08}"/>
              </a:ext>
            </a:extLst>
          </p:cNvPr>
          <p:cNvSpPr>
            <a:spLocks noGrp="1"/>
          </p:cNvSpPr>
          <p:nvPr>
            <p:ph type="title"/>
          </p:nvPr>
        </p:nvSpPr>
        <p:spPr>
          <a:xfrm>
            <a:off x="107504" y="115888"/>
            <a:ext cx="8930170" cy="576808"/>
          </a:xfrm>
        </p:spPr>
        <p:txBody>
          <a:bodyPr/>
          <a:lstStyle/>
          <a:p>
            <a:pPr algn="ctr"/>
            <a:r>
              <a:rPr lang="en-US" sz="4400" dirty="0">
                <a:solidFill>
                  <a:srgbClr val="FFC000"/>
                </a:solidFill>
                <a:latin typeface="Lucida Calligraphy" panose="03010101010101010101" pitchFamily="66" charset="0"/>
              </a:rPr>
              <a:t>Conclusion</a:t>
            </a:r>
          </a:p>
        </p:txBody>
      </p:sp>
      <p:sp>
        <p:nvSpPr>
          <p:cNvPr id="3" name="Text Placeholder 2">
            <a:extLst>
              <a:ext uri="{FF2B5EF4-FFF2-40B4-BE49-F238E27FC236}">
                <a16:creationId xmlns:a16="http://schemas.microsoft.com/office/drawing/2014/main" id="{6E63707F-7557-E94D-8C1F-F898B8BEEA5C}"/>
              </a:ext>
            </a:extLst>
          </p:cNvPr>
          <p:cNvSpPr>
            <a:spLocks noGrp="1"/>
          </p:cNvSpPr>
          <p:nvPr>
            <p:ph type="body" idx="1"/>
          </p:nvPr>
        </p:nvSpPr>
        <p:spPr>
          <a:xfrm>
            <a:off x="212651" y="999460"/>
            <a:ext cx="8825023" cy="5550195"/>
          </a:xfrm>
        </p:spPr>
        <p:txBody>
          <a:bodyPr/>
          <a:lstStyle/>
          <a:p>
            <a:pPr marL="571500" indent="-457200">
              <a:buFont typeface="Wingdings" panose="05000000000000000000" pitchFamily="2" charset="2"/>
              <a:buChar char="Ø"/>
            </a:pPr>
            <a:r>
              <a:rPr lang="en-US" sz="3200" dirty="0">
                <a:solidFill>
                  <a:schemeClr val="bg2">
                    <a:lumMod val="50000"/>
                    <a:lumOff val="50000"/>
                  </a:schemeClr>
                </a:solidFill>
                <a:latin typeface="Gabriola" panose="04040605051002020D02" pitchFamily="82" charset="0"/>
              </a:rPr>
              <a:t>As mentioned above, Mathematics is the bases of most of the scientific inventions. In this project we learnt how is calculus, an integral part of mathematics is used in designing of a car. Starting right from the smallest unit that is a nut or bolt, calculus is used for designing the most complex portions of the car, that is the engine.</a:t>
            </a:r>
          </a:p>
          <a:p>
            <a:pPr marL="571500" indent="-457200">
              <a:buFont typeface="Wingdings" panose="05000000000000000000" pitchFamily="2" charset="2"/>
              <a:buChar char="Ø"/>
            </a:pPr>
            <a:r>
              <a:rPr lang="en-US" sz="3200" dirty="0">
                <a:solidFill>
                  <a:schemeClr val="bg2">
                    <a:lumMod val="50000"/>
                    <a:lumOff val="50000"/>
                  </a:schemeClr>
                </a:solidFill>
                <a:latin typeface="Gabriola" panose="04040605051002020D02" pitchFamily="82" charset="0"/>
              </a:rPr>
              <a:t>Calculus is also used for providing safety features like airbags and safe distance formulae for auto pilot cars</a:t>
            </a:r>
          </a:p>
          <a:p>
            <a:pPr marL="571500" indent="-457200">
              <a:buFont typeface="Wingdings" panose="05000000000000000000" pitchFamily="2" charset="2"/>
              <a:buChar char="Ø"/>
            </a:pPr>
            <a:r>
              <a:rPr lang="en-US" sz="3200" dirty="0">
                <a:solidFill>
                  <a:schemeClr val="bg2">
                    <a:lumMod val="50000"/>
                    <a:lumOff val="50000"/>
                  </a:schemeClr>
                </a:solidFill>
                <a:latin typeface="Gabriola" panose="04040605051002020D02" pitchFamily="82" charset="0"/>
              </a:rPr>
              <a:t>Therefore, this project shows the importance and one of the many applications of calculus.</a:t>
            </a:r>
          </a:p>
        </p:txBody>
      </p:sp>
    </p:spTree>
    <p:extLst>
      <p:ext uri="{BB962C8B-B14F-4D97-AF65-F5344CB8AC3E}">
        <p14:creationId xmlns:p14="http://schemas.microsoft.com/office/powerpoint/2010/main" val="170682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0E57-7570-DC41-A8F7-7C4B399AF8CC}"/>
              </a:ext>
            </a:extLst>
          </p:cNvPr>
          <p:cNvSpPr>
            <a:spLocks noGrp="1"/>
          </p:cNvSpPr>
          <p:nvPr>
            <p:ph type="title"/>
          </p:nvPr>
        </p:nvSpPr>
        <p:spPr>
          <a:xfrm>
            <a:off x="179512" y="115888"/>
            <a:ext cx="8856984" cy="648816"/>
          </a:xfrm>
        </p:spPr>
        <p:txBody>
          <a:bodyPr/>
          <a:lstStyle/>
          <a:p>
            <a:pPr algn="ctr"/>
            <a:r>
              <a:rPr lang="en-US" sz="4800" dirty="0">
                <a:ln>
                  <a:solidFill>
                    <a:srgbClr val="FF0000"/>
                  </a:solidFill>
                </a:ln>
                <a:solidFill>
                  <a:srgbClr val="FFC000"/>
                </a:solidFill>
                <a:latin typeface="Lucida Calligraphy" panose="03010101010101010101" pitchFamily="66" charset="0"/>
              </a:rPr>
              <a:t>Thank You!!!</a:t>
            </a:r>
          </a:p>
        </p:txBody>
      </p:sp>
      <p:sp>
        <p:nvSpPr>
          <p:cNvPr id="3" name="Text Placeholder 2">
            <a:extLst>
              <a:ext uri="{FF2B5EF4-FFF2-40B4-BE49-F238E27FC236}">
                <a16:creationId xmlns:a16="http://schemas.microsoft.com/office/drawing/2014/main" id="{E63B0AC2-A7D8-5B43-B62E-96B637F7E3B8}"/>
              </a:ext>
            </a:extLst>
          </p:cNvPr>
          <p:cNvSpPr>
            <a:spLocks noGrp="1"/>
          </p:cNvSpPr>
          <p:nvPr>
            <p:ph type="body" idx="1"/>
          </p:nvPr>
        </p:nvSpPr>
        <p:spPr>
          <a:xfrm>
            <a:off x="359532" y="1340768"/>
            <a:ext cx="8424936" cy="4824536"/>
          </a:xfrm>
        </p:spPr>
        <p:txBody>
          <a:bodyPr/>
          <a:lstStyle/>
          <a:p>
            <a:pPr marL="0" indent="0">
              <a:buNone/>
            </a:pPr>
            <a:r>
              <a:rPr lang="en-US" sz="3600" dirty="0">
                <a:solidFill>
                  <a:srgbClr val="FFFF00"/>
                </a:solidFill>
                <a:latin typeface="Gabriola" panose="04040605051002020D02" pitchFamily="82" charset="0"/>
              </a:rPr>
              <a:t>Made by: </a:t>
            </a:r>
          </a:p>
          <a:p>
            <a:pPr marL="628650" indent="-514350">
              <a:buFont typeface="+mj-lt"/>
              <a:buAutoNum type="arabicPeriod"/>
            </a:pPr>
            <a:r>
              <a:rPr lang="en-US" sz="3600" dirty="0">
                <a:solidFill>
                  <a:srgbClr val="FFFF00"/>
                </a:solidFill>
                <a:latin typeface="Gabriola" panose="04040605051002020D02" pitchFamily="82" charset="0"/>
              </a:rPr>
              <a:t>Rohit Dubey (19)</a:t>
            </a:r>
          </a:p>
          <a:p>
            <a:pPr marL="628650" indent="-514350">
              <a:buFont typeface="+mj-lt"/>
              <a:buAutoNum type="arabicPeriod"/>
            </a:pPr>
            <a:r>
              <a:rPr lang="en-US" sz="3600" dirty="0">
                <a:solidFill>
                  <a:srgbClr val="FFFF00"/>
                </a:solidFill>
                <a:latin typeface="Gabriola" panose="04040605051002020D02" pitchFamily="82" charset="0"/>
              </a:rPr>
              <a:t>Disha Dubhir (20)</a:t>
            </a:r>
          </a:p>
          <a:p>
            <a:pPr marL="628650" indent="-514350">
              <a:buFont typeface="+mj-lt"/>
              <a:buAutoNum type="arabicPeriod"/>
            </a:pPr>
            <a:r>
              <a:rPr lang="en-US" sz="3600" dirty="0">
                <a:solidFill>
                  <a:srgbClr val="FFFF00"/>
                </a:solidFill>
                <a:latin typeface="Gabriola" panose="04040605051002020D02" pitchFamily="82" charset="0"/>
              </a:rPr>
              <a:t>Devin Gupta (21)</a:t>
            </a:r>
          </a:p>
          <a:p>
            <a:pPr marL="628650" indent="-514350">
              <a:buFont typeface="+mj-lt"/>
              <a:buAutoNum type="arabicPeriod"/>
            </a:pPr>
            <a:r>
              <a:rPr lang="en-US" sz="3600" dirty="0">
                <a:solidFill>
                  <a:srgbClr val="FFFF00"/>
                </a:solidFill>
                <a:latin typeface="Gabriola" panose="04040605051002020D02" pitchFamily="82" charset="0"/>
              </a:rPr>
              <a:t>Kunal Gupta (22)</a:t>
            </a:r>
          </a:p>
          <a:p>
            <a:pPr marL="628650" indent="-514350">
              <a:buFont typeface="+mj-lt"/>
              <a:buAutoNum type="arabicPeriod"/>
            </a:pPr>
            <a:r>
              <a:rPr lang="en-US" sz="3600" dirty="0">
                <a:solidFill>
                  <a:srgbClr val="FFFF00"/>
                </a:solidFill>
                <a:latin typeface="Gabriola" panose="04040605051002020D02" pitchFamily="82" charset="0"/>
              </a:rPr>
              <a:t>Priyansh Gupta (23)</a:t>
            </a:r>
          </a:p>
          <a:p>
            <a:pPr marL="628650" indent="-514350">
              <a:buFont typeface="+mj-lt"/>
              <a:buAutoNum type="arabicPeriod"/>
            </a:pPr>
            <a:r>
              <a:rPr lang="en-US" sz="3600" dirty="0">
                <a:solidFill>
                  <a:srgbClr val="FFFF00"/>
                </a:solidFill>
                <a:latin typeface="Gabriola" panose="04040605051002020D02" pitchFamily="82" charset="0"/>
              </a:rPr>
              <a:t>Tarush Gupta (24)</a:t>
            </a:r>
          </a:p>
          <a:p>
            <a:pPr marL="114300" indent="0">
              <a:buNone/>
            </a:pPr>
            <a:endParaRPr lang="en-US" dirty="0"/>
          </a:p>
        </p:txBody>
      </p:sp>
    </p:spTree>
    <p:extLst>
      <p:ext uri="{BB962C8B-B14F-4D97-AF65-F5344CB8AC3E}">
        <p14:creationId xmlns:p14="http://schemas.microsoft.com/office/powerpoint/2010/main" val="882552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B912-7605-8B4C-90FF-932DE5FAF379}"/>
              </a:ext>
            </a:extLst>
          </p:cNvPr>
          <p:cNvSpPr>
            <a:spLocks noGrp="1"/>
          </p:cNvSpPr>
          <p:nvPr>
            <p:ph type="title"/>
          </p:nvPr>
        </p:nvSpPr>
        <p:spPr>
          <a:xfrm>
            <a:off x="179512" y="224465"/>
            <a:ext cx="8353300" cy="508000"/>
          </a:xfrm>
        </p:spPr>
        <p:txBody>
          <a:bodyPr/>
          <a:lstStyle/>
          <a:p>
            <a:pPr algn="ctr"/>
            <a:r>
              <a:rPr lang="en-US" sz="4000" dirty="0">
                <a:solidFill>
                  <a:srgbClr val="92D050"/>
                </a:solidFill>
                <a:latin typeface="Lucida Calligraphy" panose="03010101010101010101" pitchFamily="66" charset="0"/>
              </a:rPr>
              <a:t>Index</a:t>
            </a:r>
          </a:p>
        </p:txBody>
      </p:sp>
      <p:sp>
        <p:nvSpPr>
          <p:cNvPr id="3" name="Text Placeholder 2">
            <a:extLst>
              <a:ext uri="{FF2B5EF4-FFF2-40B4-BE49-F238E27FC236}">
                <a16:creationId xmlns:a16="http://schemas.microsoft.com/office/drawing/2014/main" id="{A3219EC3-6F9E-2E40-8ED7-6524A46DEC89}"/>
              </a:ext>
            </a:extLst>
          </p:cNvPr>
          <p:cNvSpPr>
            <a:spLocks noGrp="1"/>
          </p:cNvSpPr>
          <p:nvPr>
            <p:ph type="body" idx="1"/>
          </p:nvPr>
        </p:nvSpPr>
        <p:spPr>
          <a:xfrm>
            <a:off x="323528" y="908720"/>
            <a:ext cx="8496944" cy="5328816"/>
          </a:xfrm>
        </p:spPr>
        <p:txBody>
          <a:bodyPr/>
          <a:lstStyle/>
          <a:p>
            <a:pPr>
              <a:buFont typeface="Wingdings" panose="05000000000000000000" pitchFamily="2" charset="2"/>
              <a:buChar char="Ø"/>
            </a:pPr>
            <a:r>
              <a:rPr lang="en-US" sz="2400" b="1" dirty="0">
                <a:solidFill>
                  <a:srgbClr val="FFC000"/>
                </a:solidFill>
                <a:latin typeface="Gabriola" panose="04040605051002020D02" pitchFamily="82" charset="0"/>
              </a:rPr>
              <a:t>Introduction</a:t>
            </a:r>
          </a:p>
          <a:p>
            <a:pPr>
              <a:buFont typeface="Wingdings" panose="05000000000000000000" pitchFamily="2" charset="2"/>
              <a:buChar char="Ø"/>
            </a:pPr>
            <a:r>
              <a:rPr lang="en-US" sz="2400" b="1" dirty="0">
                <a:solidFill>
                  <a:srgbClr val="FFC000"/>
                </a:solidFill>
                <a:latin typeface="Gabriola" panose="04040605051002020D02" pitchFamily="82" charset="0"/>
              </a:rPr>
              <a:t>Use of calculus in</a:t>
            </a:r>
          </a:p>
          <a:p>
            <a:pPr lvl="1">
              <a:buFont typeface="Arial" panose="020B0604020202020204" pitchFamily="34" charset="0"/>
              <a:buChar char="•"/>
            </a:pPr>
            <a:r>
              <a:rPr lang="en-US" b="0" dirty="0">
                <a:solidFill>
                  <a:srgbClr val="FFC000"/>
                </a:solidFill>
                <a:latin typeface="Gabriola" panose="04040605051002020D02" pitchFamily="82" charset="0"/>
              </a:rPr>
              <a:t>Nuts and Bolts</a:t>
            </a:r>
          </a:p>
          <a:p>
            <a:pPr lvl="1">
              <a:buFont typeface="Arial" panose="020B0604020202020204" pitchFamily="34" charset="0"/>
              <a:buChar char="•"/>
            </a:pPr>
            <a:r>
              <a:rPr lang="en-US" b="0" dirty="0">
                <a:solidFill>
                  <a:srgbClr val="FFC000"/>
                </a:solidFill>
                <a:latin typeface="Gabriola" panose="04040605051002020D02" pitchFamily="82" charset="0"/>
              </a:rPr>
              <a:t>Torque and engine displacement</a:t>
            </a:r>
          </a:p>
          <a:p>
            <a:pPr lvl="1">
              <a:buFont typeface="Arial" panose="020B0604020202020204" pitchFamily="34" charset="0"/>
              <a:buChar char="•"/>
            </a:pPr>
            <a:r>
              <a:rPr lang="en-US" b="0" dirty="0">
                <a:solidFill>
                  <a:srgbClr val="FFC000"/>
                </a:solidFill>
                <a:latin typeface="Gabriola" panose="04040605051002020D02" pitchFamily="82" charset="0"/>
              </a:rPr>
              <a:t>Selecting a carburetor</a:t>
            </a:r>
          </a:p>
          <a:p>
            <a:pPr lvl="1">
              <a:buFont typeface="Arial" panose="020B0604020202020204" pitchFamily="34" charset="0"/>
              <a:buChar char="•"/>
            </a:pPr>
            <a:r>
              <a:rPr lang="en-US" b="0" dirty="0">
                <a:solidFill>
                  <a:srgbClr val="FFC000"/>
                </a:solidFill>
                <a:latin typeface="Gabriola" panose="04040605051002020D02" pitchFamily="82" charset="0"/>
              </a:rPr>
              <a:t>Measuring Displacement</a:t>
            </a:r>
          </a:p>
          <a:p>
            <a:pPr lvl="1">
              <a:buFont typeface="Arial" panose="020B0604020202020204" pitchFamily="34" charset="0"/>
              <a:buChar char="•"/>
            </a:pPr>
            <a:r>
              <a:rPr lang="en-US" b="0" dirty="0">
                <a:solidFill>
                  <a:srgbClr val="FFC000"/>
                </a:solidFill>
                <a:latin typeface="Gabriola" panose="04040605051002020D02" pitchFamily="82" charset="0"/>
              </a:rPr>
              <a:t>Tire diameter and Gear Ratio</a:t>
            </a:r>
          </a:p>
          <a:p>
            <a:pPr>
              <a:buFont typeface="Wingdings" panose="05000000000000000000" pitchFamily="2" charset="2"/>
              <a:buChar char="Ø"/>
            </a:pPr>
            <a:r>
              <a:rPr lang="en-US" sz="2400" b="1" dirty="0">
                <a:solidFill>
                  <a:srgbClr val="FFC000"/>
                </a:solidFill>
                <a:latin typeface="Gabriola" panose="04040605051002020D02" pitchFamily="82" charset="0"/>
              </a:rPr>
              <a:t>Safe distance Formula</a:t>
            </a:r>
          </a:p>
          <a:p>
            <a:pPr>
              <a:buFont typeface="Wingdings" panose="05000000000000000000" pitchFamily="2" charset="2"/>
              <a:buChar char="Ø"/>
            </a:pPr>
            <a:r>
              <a:rPr lang="en-US" sz="2400" b="1" dirty="0">
                <a:solidFill>
                  <a:srgbClr val="FFC000"/>
                </a:solidFill>
                <a:latin typeface="Gabriola" panose="04040605051002020D02" pitchFamily="82" charset="0"/>
              </a:rPr>
              <a:t>Average Value</a:t>
            </a:r>
          </a:p>
          <a:p>
            <a:pPr>
              <a:buFont typeface="Wingdings" panose="05000000000000000000" pitchFamily="2" charset="2"/>
              <a:buChar char="Ø"/>
            </a:pPr>
            <a:r>
              <a:rPr lang="en-US" sz="2400" b="1" dirty="0">
                <a:solidFill>
                  <a:srgbClr val="FFC000"/>
                </a:solidFill>
                <a:latin typeface="Gabriola" panose="04040605051002020D02" pitchFamily="82" charset="0"/>
              </a:rPr>
              <a:t>Severity Index</a:t>
            </a:r>
          </a:p>
          <a:p>
            <a:pPr>
              <a:buFont typeface="Wingdings" panose="05000000000000000000" pitchFamily="2" charset="2"/>
              <a:buChar char="Ø"/>
            </a:pPr>
            <a:r>
              <a:rPr lang="en-US" sz="2400" b="1" dirty="0">
                <a:solidFill>
                  <a:srgbClr val="FFC000"/>
                </a:solidFill>
                <a:latin typeface="Gabriola" panose="04040605051002020D02" pitchFamily="82" charset="0"/>
              </a:rPr>
              <a:t>Head Injury Criterion (hic)</a:t>
            </a:r>
          </a:p>
          <a:p>
            <a:pPr lvl="1">
              <a:buFont typeface="Arial" panose="020B0604020202020204" pitchFamily="34" charset="0"/>
              <a:buChar char="•"/>
            </a:pPr>
            <a:r>
              <a:rPr lang="en-US" b="0" dirty="0">
                <a:solidFill>
                  <a:srgbClr val="FFC000"/>
                </a:solidFill>
                <a:latin typeface="Gabriola" panose="04040605051002020D02" pitchFamily="82" charset="0"/>
              </a:rPr>
              <a:t>How HIC is calculated</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315748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47416" y="116632"/>
            <a:ext cx="4321175" cy="649287"/>
          </a:xfrm>
        </p:spPr>
        <p:txBody>
          <a:bodyPr/>
          <a:lstStyle/>
          <a:p>
            <a:r>
              <a:rPr lang="en-IN" sz="4400" dirty="0">
                <a:solidFill>
                  <a:srgbClr val="FFFF00"/>
                </a:solidFill>
                <a:latin typeface="Lucida Calligraphy" panose="03010101010101010101" pitchFamily="66" charset="0"/>
              </a:rPr>
              <a:t>Introduction</a:t>
            </a:r>
            <a:endParaRPr lang="uk-UA" sz="4400" dirty="0">
              <a:solidFill>
                <a:srgbClr val="FFFF00"/>
              </a:solidFill>
              <a:latin typeface="Tahoma" charset="0"/>
            </a:endParaRPr>
          </a:p>
        </p:txBody>
      </p:sp>
      <p:sp>
        <p:nvSpPr>
          <p:cNvPr id="36867" name="Rectangle 3"/>
          <p:cNvSpPr>
            <a:spLocks noGrp="1" noChangeArrowheads="1"/>
          </p:cNvSpPr>
          <p:nvPr>
            <p:ph type="body" idx="1"/>
          </p:nvPr>
        </p:nvSpPr>
        <p:spPr>
          <a:xfrm>
            <a:off x="286829" y="1412776"/>
            <a:ext cx="8568952" cy="4896544"/>
          </a:xfrm>
        </p:spPr>
        <p:txBody>
          <a:bodyPr/>
          <a:lstStyle/>
          <a:p>
            <a:pPr>
              <a:lnSpc>
                <a:spcPct val="80000"/>
              </a:lnSpc>
              <a:buFont typeface="Wingdings" panose="05000000000000000000" pitchFamily="2" charset="2"/>
              <a:buChar char="Ø"/>
            </a:pPr>
            <a:r>
              <a:rPr lang="en-US" dirty="0">
                <a:solidFill>
                  <a:srgbClr val="00FFCC"/>
                </a:solidFill>
                <a:latin typeface="Gabriola" panose="04040605051002020D02" pitchFamily="82" charset="0"/>
              </a:rPr>
              <a:t>Whether you realize it or not, math is a fundamental function of life and we use it on a daily basis. </a:t>
            </a:r>
          </a:p>
          <a:p>
            <a:pPr>
              <a:lnSpc>
                <a:spcPct val="80000"/>
              </a:lnSpc>
              <a:buFont typeface="Wingdings" panose="05000000000000000000" pitchFamily="2" charset="2"/>
              <a:buChar char="Ø"/>
            </a:pPr>
            <a:r>
              <a:rPr lang="en-US" dirty="0">
                <a:solidFill>
                  <a:srgbClr val="00FFCC"/>
                </a:solidFill>
                <a:latin typeface="Gabriola" panose="04040605051002020D02" pitchFamily="82" charset="0"/>
              </a:rPr>
              <a:t>We use math for everything from balancing a checkbook, to computing fuel mileage, to purchasing aftermarket goodies, to counting the number of cars ahead of you at the stoplight.</a:t>
            </a:r>
          </a:p>
          <a:p>
            <a:pPr>
              <a:lnSpc>
                <a:spcPct val="80000"/>
              </a:lnSpc>
              <a:buFont typeface="Wingdings" panose="05000000000000000000" pitchFamily="2" charset="2"/>
              <a:buChar char="Ø"/>
            </a:pPr>
            <a:r>
              <a:rPr lang="en-US" dirty="0">
                <a:solidFill>
                  <a:srgbClr val="00FFCC"/>
                </a:solidFill>
                <a:latin typeface="Gabriola" panose="04040605051002020D02" pitchFamily="82" charset="0"/>
              </a:rPr>
              <a:t>We can use some simple math formulas to calculate relationships between tires and rpm for ideal gear ratios, compression ratios, the exact engine displacement with various bore and stroke combinations, and even to project quarter-mile and top-end speeds.</a:t>
            </a:r>
          </a:p>
          <a:p>
            <a:pPr>
              <a:lnSpc>
                <a:spcPct val="80000"/>
              </a:lnSpc>
              <a:buFont typeface="Wingdings" panose="05000000000000000000" pitchFamily="2" charset="2"/>
              <a:buChar char="Ø"/>
            </a:pPr>
            <a:r>
              <a:rPr lang="en-US" dirty="0">
                <a:solidFill>
                  <a:srgbClr val="00FFCC"/>
                </a:solidFill>
                <a:latin typeface="Gabriola" panose="04040605051002020D02" pitchFamily="82" charset="0"/>
              </a:rPr>
              <a:t>Mechanics use mathematics all the time in their daily routine of repairing and modifying internal-combustion automobiles.</a:t>
            </a:r>
          </a:p>
          <a:p>
            <a:pPr>
              <a:lnSpc>
                <a:spcPct val="80000"/>
              </a:lnSpc>
              <a:buFont typeface="Wingdings" panose="05000000000000000000" pitchFamily="2" charset="2"/>
              <a:buChar char="Ø"/>
            </a:pPr>
            <a:r>
              <a:rPr lang="en-US" dirty="0">
                <a:solidFill>
                  <a:srgbClr val="00FFCC"/>
                </a:solidFill>
                <a:latin typeface="Gabriola" panose="04040605051002020D02" pitchFamily="82" charset="0"/>
              </a:rPr>
              <a:t>The point is, math is a precise, consistent, and invaluable tool for all gearheads when applied properly. </a:t>
            </a:r>
            <a:endParaRPr lang="en-IN" dirty="0">
              <a:solidFill>
                <a:srgbClr val="00FFCC"/>
              </a:solidFill>
              <a:latin typeface="Gabriola" panose="04040605051002020D02"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195736" y="44624"/>
            <a:ext cx="4752528" cy="649287"/>
          </a:xfrm>
        </p:spPr>
        <p:txBody>
          <a:bodyPr/>
          <a:lstStyle/>
          <a:p>
            <a:r>
              <a:rPr lang="en-US" sz="4400" dirty="0">
                <a:ln w="19050">
                  <a:solidFill>
                    <a:srgbClr val="FFC000"/>
                  </a:solidFill>
                </a:ln>
                <a:solidFill>
                  <a:srgbClr val="FF0000"/>
                </a:solidFill>
                <a:latin typeface="Lucida Calligraphy" panose="03010101010101010101" pitchFamily="66" charset="0"/>
              </a:rPr>
              <a:t>Nuts and Bolts</a:t>
            </a:r>
            <a:endParaRPr lang="uk-UA" sz="4400" dirty="0">
              <a:ln w="19050">
                <a:solidFill>
                  <a:srgbClr val="FFC000"/>
                </a:solidFill>
              </a:ln>
              <a:solidFill>
                <a:srgbClr val="FF0000"/>
              </a:solidFill>
              <a:latin typeface="Tahoma" charset="0"/>
            </a:endParaRPr>
          </a:p>
        </p:txBody>
      </p:sp>
      <p:sp>
        <p:nvSpPr>
          <p:cNvPr id="36867" name="Rectangle 3"/>
          <p:cNvSpPr>
            <a:spLocks noGrp="1" noChangeArrowheads="1"/>
          </p:cNvSpPr>
          <p:nvPr>
            <p:ph type="body" idx="1"/>
          </p:nvPr>
        </p:nvSpPr>
        <p:spPr>
          <a:xfrm>
            <a:off x="179512" y="1124744"/>
            <a:ext cx="8784976" cy="5445224"/>
          </a:xfrm>
        </p:spPr>
        <p:txBody>
          <a:bodyPr/>
          <a:lstStyle/>
          <a:p>
            <a:pPr>
              <a:lnSpc>
                <a:spcPct val="80000"/>
              </a:lnSpc>
              <a:buFont typeface="Wingdings" panose="05000000000000000000" pitchFamily="2" charset="2"/>
              <a:buChar char="Ø"/>
            </a:pPr>
            <a:r>
              <a:rPr lang="en-US" sz="2400" dirty="0">
                <a:solidFill>
                  <a:srgbClr val="FFC000"/>
                </a:solidFill>
                <a:latin typeface="Gabriola" panose="04040605051002020D02" pitchFamily="82" charset="0"/>
              </a:rPr>
              <a:t>Every bolt or nut in an engine or car body has a certain designated size. The head of a bolt is usually six-sided, but on occasion, you might find one that is square, with only four sides. (The battery terminal has square bolts.)</a:t>
            </a:r>
          </a:p>
          <a:p>
            <a:pPr marL="0" indent="0">
              <a:lnSpc>
                <a:spcPct val="80000"/>
              </a:lnSpc>
              <a:buNone/>
            </a:pPr>
            <a:endParaRPr lang="en-US" sz="2400" dirty="0">
              <a:solidFill>
                <a:srgbClr val="FFC000"/>
              </a:solidFill>
              <a:latin typeface="Gabriola" panose="04040605051002020D02" pitchFamily="82" charset="0"/>
            </a:endParaRPr>
          </a:p>
          <a:p>
            <a:pPr>
              <a:lnSpc>
                <a:spcPct val="80000"/>
              </a:lnSpc>
              <a:buFont typeface="Wingdings" panose="05000000000000000000" pitchFamily="2" charset="2"/>
              <a:buChar char="Ø"/>
            </a:pPr>
            <a:r>
              <a:rPr lang="en-US" sz="2400" dirty="0">
                <a:solidFill>
                  <a:srgbClr val="FFC000"/>
                </a:solidFill>
                <a:latin typeface="Gabriola" panose="04040605051002020D02" pitchFamily="82" charset="0"/>
              </a:rPr>
              <a:t>If you are using the English system, the smallest </a:t>
            </a:r>
          </a:p>
          <a:p>
            <a:pPr marL="0" indent="0">
              <a:lnSpc>
                <a:spcPct val="80000"/>
              </a:lnSpc>
              <a:buNone/>
            </a:pPr>
            <a:r>
              <a:rPr lang="en-US" sz="2400" dirty="0">
                <a:solidFill>
                  <a:srgbClr val="FFC000"/>
                </a:solidFill>
                <a:latin typeface="Gabriola" panose="04040605051002020D02" pitchFamily="82" charset="0"/>
              </a:rPr>
              <a:t>unit of  measurement is the inch. Anything less than</a:t>
            </a:r>
          </a:p>
          <a:p>
            <a:pPr marL="0" indent="0">
              <a:lnSpc>
                <a:spcPct val="80000"/>
              </a:lnSpc>
              <a:buNone/>
            </a:pPr>
            <a:r>
              <a:rPr lang="en-US" sz="2400" dirty="0">
                <a:solidFill>
                  <a:srgbClr val="FFC000"/>
                </a:solidFill>
                <a:latin typeface="Gabriola" panose="04040605051002020D02" pitchFamily="82" charset="0"/>
              </a:rPr>
              <a:t>1 inch is referred to in fractions. In auto mechanics, </a:t>
            </a:r>
          </a:p>
          <a:p>
            <a:pPr marL="0" indent="0">
              <a:lnSpc>
                <a:spcPct val="80000"/>
              </a:lnSpc>
              <a:buNone/>
            </a:pPr>
            <a:r>
              <a:rPr lang="en-US" sz="2400" dirty="0">
                <a:solidFill>
                  <a:srgbClr val="FFC000"/>
                </a:solidFill>
                <a:latin typeface="Gabriola" panose="04040605051002020D02" pitchFamily="82" charset="0"/>
              </a:rPr>
              <a:t>this is a common occurrence, as most bolts that go</a:t>
            </a:r>
          </a:p>
          <a:p>
            <a:pPr marL="0" indent="0">
              <a:lnSpc>
                <a:spcPct val="80000"/>
              </a:lnSpc>
              <a:buNone/>
            </a:pPr>
            <a:r>
              <a:rPr lang="en-US" sz="2400" dirty="0">
                <a:solidFill>
                  <a:srgbClr val="FFC000"/>
                </a:solidFill>
                <a:latin typeface="Gabriola" panose="04040605051002020D02" pitchFamily="82" charset="0"/>
              </a:rPr>
              <a:t>into the  making of a modern engine average around </a:t>
            </a:r>
          </a:p>
          <a:p>
            <a:pPr marL="0" indent="0">
              <a:lnSpc>
                <a:spcPct val="80000"/>
              </a:lnSpc>
              <a:buNone/>
            </a:pPr>
            <a:r>
              <a:rPr lang="en-US" sz="2400" dirty="0">
                <a:solidFill>
                  <a:srgbClr val="FFC000"/>
                </a:solidFill>
                <a:latin typeface="Gabriola" panose="04040605051002020D02" pitchFamily="82" charset="0"/>
              </a:rPr>
              <a:t>1/2 inch to 5/8 inch.</a:t>
            </a:r>
          </a:p>
          <a:p>
            <a:pPr marL="0" indent="0">
              <a:lnSpc>
                <a:spcPct val="80000"/>
              </a:lnSpc>
              <a:buNone/>
            </a:pPr>
            <a:endParaRPr lang="en-US" sz="2400" dirty="0">
              <a:solidFill>
                <a:srgbClr val="FFC000"/>
              </a:solidFill>
              <a:latin typeface="Gabriola" panose="04040605051002020D02" pitchFamily="82" charset="0"/>
            </a:endParaRPr>
          </a:p>
          <a:p>
            <a:pPr>
              <a:lnSpc>
                <a:spcPct val="80000"/>
              </a:lnSpc>
              <a:buFont typeface="Wingdings" panose="05000000000000000000" pitchFamily="2" charset="2"/>
              <a:buChar char="Ø"/>
            </a:pPr>
            <a:r>
              <a:rPr lang="en-US" sz="2400" dirty="0">
                <a:solidFill>
                  <a:srgbClr val="FFC000"/>
                </a:solidFill>
                <a:latin typeface="Gabriola" panose="04040605051002020D02" pitchFamily="82" charset="0"/>
              </a:rPr>
              <a:t>The metric system is designed so that fractions are almost unheard of. Instead of using fractions, one simply drops down to the next level. For instance, there are approximately 2 1/2 centimeters in 1 inch. If you have a bolt with a head that is less than 1cm, which is a common occurrence, instead of using a fraction to designate the size, you merely go to the next level, which is measured in millimeters. </a:t>
            </a:r>
            <a:endParaRPr lang="uk-UA" sz="2400" dirty="0">
              <a:solidFill>
                <a:srgbClr val="FFC000"/>
              </a:solidFill>
              <a:latin typeface="Gabriola" panose="04040605051002020D02" pitchFamily="82" charset="0"/>
            </a:endParaRPr>
          </a:p>
        </p:txBody>
      </p:sp>
      <p:pic>
        <p:nvPicPr>
          <p:cNvPr id="3" name="Picture 2">
            <a:extLst>
              <a:ext uri="{FF2B5EF4-FFF2-40B4-BE49-F238E27FC236}">
                <a16:creationId xmlns:a16="http://schemas.microsoft.com/office/drawing/2014/main" id="{D90A8895-95DA-4D36-B3C1-04C7AA0B8027}"/>
              </a:ext>
            </a:extLst>
          </p:cNvPr>
          <p:cNvPicPr>
            <a:picLocks noChangeAspect="1"/>
          </p:cNvPicPr>
          <p:nvPr/>
        </p:nvPicPr>
        <p:blipFill>
          <a:blip r:embed="rId2"/>
          <a:stretch>
            <a:fillRect/>
          </a:stretch>
        </p:blipFill>
        <p:spPr>
          <a:xfrm>
            <a:off x="5436096" y="2204864"/>
            <a:ext cx="3456384" cy="2664296"/>
          </a:xfrm>
          <a:prstGeom prst="roundRect">
            <a:avLst/>
          </a:prstGeom>
          <a:ln w="38100">
            <a:solidFill>
              <a:srgbClr val="FFC000"/>
            </a:solidFill>
          </a:ln>
        </p:spPr>
      </p:pic>
    </p:spTree>
    <p:extLst>
      <p:ext uri="{BB962C8B-B14F-4D97-AF65-F5344CB8AC3E}">
        <p14:creationId xmlns:p14="http://schemas.microsoft.com/office/powerpoint/2010/main" val="4045479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95473" y="116632"/>
            <a:ext cx="8353053" cy="723900"/>
          </a:xfrm>
        </p:spPr>
        <p:txBody>
          <a:bodyPr/>
          <a:lstStyle/>
          <a:p>
            <a:r>
              <a:rPr lang="en-US" sz="3600" dirty="0">
                <a:ln w="19050">
                  <a:solidFill>
                    <a:schemeClr val="bg2">
                      <a:lumMod val="50000"/>
                      <a:lumOff val="50000"/>
                    </a:schemeClr>
                  </a:solidFill>
                </a:ln>
                <a:solidFill>
                  <a:srgbClr val="00B0F0"/>
                </a:solidFill>
                <a:latin typeface="Lucida Calligraphy" panose="03010101010101010101" pitchFamily="66" charset="0"/>
              </a:rPr>
              <a:t>Torque and Engine Displacement</a:t>
            </a:r>
          </a:p>
        </p:txBody>
      </p:sp>
      <p:sp>
        <p:nvSpPr>
          <p:cNvPr id="114691" name="Rectangle 3"/>
          <p:cNvSpPr>
            <a:spLocks noGrp="1" noChangeArrowheads="1"/>
          </p:cNvSpPr>
          <p:nvPr>
            <p:ph type="body" idx="1"/>
          </p:nvPr>
        </p:nvSpPr>
        <p:spPr>
          <a:xfrm>
            <a:off x="107504" y="1079407"/>
            <a:ext cx="8857109" cy="5589680"/>
          </a:xfrm>
        </p:spPr>
        <p:txBody>
          <a:bodyPr/>
          <a:lstStyle/>
          <a:p>
            <a:pPr>
              <a:buFont typeface="Wingdings" panose="05000000000000000000" pitchFamily="2" charset="2"/>
              <a:buChar char="Ø"/>
            </a:pPr>
            <a:r>
              <a:rPr lang="en-US" sz="2400" dirty="0">
                <a:solidFill>
                  <a:schemeClr val="accent1">
                    <a:lumMod val="60000"/>
                    <a:lumOff val="40000"/>
                  </a:schemeClr>
                </a:solidFill>
                <a:latin typeface="Gabriola" panose="04040605051002020D02" pitchFamily="82" charset="0"/>
              </a:rPr>
              <a:t>Calculus also come into play in many other ways, such as calculating torque, engine size and displacement, horsepower and firing sequence.</a:t>
            </a:r>
          </a:p>
          <a:p>
            <a:pPr>
              <a:buFont typeface="Wingdings" panose="05000000000000000000" pitchFamily="2" charset="2"/>
              <a:buChar char="Ø"/>
            </a:pPr>
            <a:r>
              <a:rPr lang="en-US" sz="2400" dirty="0">
                <a:solidFill>
                  <a:schemeClr val="accent1">
                    <a:lumMod val="60000"/>
                    <a:lumOff val="40000"/>
                  </a:schemeClr>
                </a:solidFill>
                <a:latin typeface="Gabriola" panose="04040605051002020D02" pitchFamily="82" charset="0"/>
              </a:rPr>
              <a:t>Torque is expressed in foot-pounds, and is a measurement of the force needed to tighten a bolt.</a:t>
            </a:r>
          </a:p>
          <a:p>
            <a:pPr marL="0" indent="0">
              <a:buNone/>
            </a:pPr>
            <a:endParaRPr lang="en-US" sz="2400" dirty="0">
              <a:solidFill>
                <a:schemeClr val="accent1">
                  <a:lumMod val="60000"/>
                  <a:lumOff val="40000"/>
                </a:schemeClr>
              </a:solidFill>
              <a:latin typeface="Gabriola" panose="04040605051002020D02" pitchFamily="82" charset="0"/>
            </a:endParaRPr>
          </a:p>
          <a:p>
            <a:pPr>
              <a:buFont typeface="Wingdings" panose="05000000000000000000" pitchFamily="2" charset="2"/>
              <a:buChar char="Ø"/>
            </a:pPr>
            <a:r>
              <a:rPr lang="en-US" sz="2400" dirty="0">
                <a:solidFill>
                  <a:schemeClr val="accent1">
                    <a:lumMod val="60000"/>
                    <a:lumOff val="40000"/>
                  </a:schemeClr>
                </a:solidFill>
                <a:latin typeface="Gabriola" panose="04040605051002020D02" pitchFamily="82" charset="0"/>
              </a:rPr>
              <a:t>Engine size is the volume of the engine. It is the </a:t>
            </a:r>
          </a:p>
          <a:p>
            <a:pPr marL="0" indent="0">
              <a:buNone/>
            </a:pPr>
            <a:r>
              <a:rPr lang="en-US" sz="2400" dirty="0">
                <a:solidFill>
                  <a:schemeClr val="accent1">
                    <a:lumMod val="60000"/>
                    <a:lumOff val="40000"/>
                  </a:schemeClr>
                </a:solidFill>
                <a:latin typeface="Gabriola" panose="04040605051002020D02" pitchFamily="82" charset="0"/>
              </a:rPr>
              <a:t>combination of the volume of all 4, 6 or 8 cylinders </a:t>
            </a:r>
          </a:p>
          <a:p>
            <a:pPr marL="0" indent="0">
              <a:buNone/>
            </a:pPr>
            <a:r>
              <a:rPr lang="en-US" sz="2400" dirty="0">
                <a:solidFill>
                  <a:schemeClr val="accent1">
                    <a:lumMod val="60000"/>
                    <a:lumOff val="40000"/>
                  </a:schemeClr>
                </a:solidFill>
                <a:latin typeface="Gabriola" panose="04040605051002020D02" pitchFamily="82" charset="0"/>
              </a:rPr>
              <a:t>(whichever may be the case). This is also called </a:t>
            </a:r>
          </a:p>
          <a:p>
            <a:pPr marL="0" indent="0">
              <a:buNone/>
            </a:pPr>
            <a:r>
              <a:rPr lang="en-US" sz="2400" dirty="0">
                <a:solidFill>
                  <a:schemeClr val="accent1">
                    <a:lumMod val="60000"/>
                    <a:lumOff val="40000"/>
                  </a:schemeClr>
                </a:solidFill>
                <a:latin typeface="Gabriola" panose="04040605051002020D02" pitchFamily="82" charset="0"/>
              </a:rPr>
              <a:t>engine displacement. </a:t>
            </a:r>
          </a:p>
          <a:p>
            <a:pPr marL="0" indent="0">
              <a:buNone/>
            </a:pPr>
            <a:endParaRPr lang="en-US" sz="2400" dirty="0">
              <a:solidFill>
                <a:schemeClr val="accent1">
                  <a:lumMod val="60000"/>
                  <a:lumOff val="40000"/>
                </a:schemeClr>
              </a:solidFill>
              <a:latin typeface="Gabriola" panose="04040605051002020D02" pitchFamily="82" charset="0"/>
            </a:endParaRPr>
          </a:p>
          <a:p>
            <a:pPr>
              <a:buFont typeface="Wingdings" panose="05000000000000000000" pitchFamily="2" charset="2"/>
              <a:buChar char="Ø"/>
            </a:pPr>
            <a:r>
              <a:rPr lang="en-US" sz="2400" dirty="0">
                <a:solidFill>
                  <a:schemeClr val="accent1">
                    <a:lumMod val="60000"/>
                    <a:lumOff val="40000"/>
                  </a:schemeClr>
                </a:solidFill>
                <a:latin typeface="Gabriola" panose="04040605051002020D02" pitchFamily="82" charset="0"/>
              </a:rPr>
              <a:t>The firing sequence refers to the order in which each cylinder is ignited (or fired); it is determined by the manufacturer. The sequence is not random, but occurs in a highly researched order, designed to give maximum power and efficiency to the engine.</a:t>
            </a:r>
          </a:p>
        </p:txBody>
      </p:sp>
      <p:pic>
        <p:nvPicPr>
          <p:cNvPr id="2" name="Picture 1">
            <a:extLst>
              <a:ext uri="{FF2B5EF4-FFF2-40B4-BE49-F238E27FC236}">
                <a16:creationId xmlns:a16="http://schemas.microsoft.com/office/drawing/2014/main" id="{615FFA42-68DE-4740-B57D-9FEDF0962FB9}"/>
              </a:ext>
            </a:extLst>
          </p:cNvPr>
          <p:cNvPicPr>
            <a:picLocks noChangeAspect="1"/>
          </p:cNvPicPr>
          <p:nvPr/>
        </p:nvPicPr>
        <p:blipFill>
          <a:blip r:embed="rId2"/>
          <a:stretch>
            <a:fillRect/>
          </a:stretch>
        </p:blipFill>
        <p:spPr>
          <a:xfrm>
            <a:off x="5292080" y="2492896"/>
            <a:ext cx="3600400" cy="2592288"/>
          </a:xfrm>
          <a:prstGeom prst="flowChartAlternateProcess">
            <a:avLst/>
          </a:prstGeom>
          <a:ln w="38100">
            <a:solidFill>
              <a:srgbClr val="00FFCC"/>
            </a:solidFill>
          </a:ln>
        </p:spPr>
      </p:pic>
    </p:spTree>
    <p:extLst>
      <p:ext uri="{BB962C8B-B14F-4D97-AF65-F5344CB8AC3E}">
        <p14:creationId xmlns:p14="http://schemas.microsoft.com/office/powerpoint/2010/main" val="67072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079698" y="116632"/>
            <a:ext cx="6984603" cy="723900"/>
          </a:xfrm>
        </p:spPr>
        <p:txBody>
          <a:bodyPr/>
          <a:lstStyle/>
          <a:p>
            <a:r>
              <a:rPr lang="en-US" sz="4400" dirty="0">
                <a:ln>
                  <a:solidFill>
                    <a:srgbClr val="FF0000"/>
                  </a:solidFill>
                </a:ln>
                <a:solidFill>
                  <a:srgbClr val="FFC000"/>
                </a:solidFill>
                <a:latin typeface="Lucida Calligraphy" panose="03010101010101010101" pitchFamily="66" charset="0"/>
              </a:rPr>
              <a:t>Selecting a Carburetor</a:t>
            </a:r>
          </a:p>
        </p:txBody>
      </p:sp>
      <p:sp>
        <p:nvSpPr>
          <p:cNvPr id="114691" name="Rectangle 3"/>
          <p:cNvSpPr>
            <a:spLocks noGrp="1" noChangeArrowheads="1"/>
          </p:cNvSpPr>
          <p:nvPr>
            <p:ph type="body" idx="1"/>
          </p:nvPr>
        </p:nvSpPr>
        <p:spPr>
          <a:xfrm>
            <a:off x="251520" y="1196752"/>
            <a:ext cx="8640960" cy="5112568"/>
          </a:xfrm>
        </p:spPr>
        <p:txBody>
          <a:bodyPr/>
          <a:lstStyle/>
          <a:p>
            <a:pPr>
              <a:buFont typeface="Wingdings" panose="05000000000000000000" pitchFamily="2" charset="2"/>
              <a:buChar char="Ø"/>
            </a:pPr>
            <a:r>
              <a:rPr lang="en-US" sz="2400" dirty="0">
                <a:solidFill>
                  <a:srgbClr val="FFFF00"/>
                </a:solidFill>
                <a:latin typeface="Gabriola" panose="04040605051002020D02" pitchFamily="82" charset="0"/>
              </a:rPr>
              <a:t>Gearheads generally tend to over-carburetor most engine combinations, but here's a simple formula that'll help make the selection process a little easier. Keep in mind that all combinations will vary.</a:t>
            </a:r>
          </a:p>
          <a:p>
            <a:pPr>
              <a:buFont typeface="Wingdings" panose="05000000000000000000" pitchFamily="2" charset="2"/>
              <a:buChar char="Ø"/>
            </a:pPr>
            <a:r>
              <a:rPr lang="en-US" sz="2400" dirty="0">
                <a:solidFill>
                  <a:srgbClr val="FFFF00"/>
                </a:solidFill>
                <a:latin typeface="Gabriola" panose="04040605051002020D02" pitchFamily="82" charset="0"/>
              </a:rPr>
              <a:t>For mild street cars, take the maximum rpm </a:t>
            </a:r>
          </a:p>
          <a:p>
            <a:pPr marL="0" indent="0">
              <a:buNone/>
            </a:pPr>
            <a:r>
              <a:rPr lang="en-US" sz="2400" dirty="0">
                <a:solidFill>
                  <a:srgbClr val="FFFF00"/>
                </a:solidFill>
                <a:latin typeface="Gabriola" panose="04040605051002020D02" pitchFamily="82" charset="0"/>
              </a:rPr>
              <a:t>and multiply it by the engine displacement. Next </a:t>
            </a:r>
          </a:p>
          <a:p>
            <a:pPr marL="0" indent="0">
              <a:buNone/>
            </a:pPr>
            <a:r>
              <a:rPr lang="en-US" sz="2400" dirty="0">
                <a:solidFill>
                  <a:srgbClr val="FFFF00"/>
                </a:solidFill>
                <a:latin typeface="Gabriola" panose="04040605051002020D02" pitchFamily="82" charset="0"/>
              </a:rPr>
              <a:t>divide that number by 3,456 and multiply it by </a:t>
            </a:r>
          </a:p>
          <a:p>
            <a:pPr marL="0" indent="0">
              <a:buNone/>
            </a:pPr>
            <a:r>
              <a:rPr lang="en-US" sz="2400" dirty="0">
                <a:solidFill>
                  <a:srgbClr val="FFFF00"/>
                </a:solidFill>
                <a:latin typeface="Gabriola" panose="04040605051002020D02" pitchFamily="82" charset="0"/>
              </a:rPr>
              <a:t>0.85. For a more dragstrip-oriented vehicle, </a:t>
            </a:r>
          </a:p>
          <a:p>
            <a:pPr marL="0" indent="0">
              <a:buNone/>
            </a:pPr>
            <a:r>
              <a:rPr lang="en-US" sz="2400" dirty="0">
                <a:solidFill>
                  <a:srgbClr val="FFFF00"/>
                </a:solidFill>
                <a:latin typeface="Gabriola" panose="04040605051002020D02" pitchFamily="82" charset="0"/>
              </a:rPr>
              <a:t>replace the 0.85 constant with 1.1.</a:t>
            </a:r>
          </a:p>
          <a:p>
            <a:pPr marL="0" indent="0">
              <a:buNone/>
            </a:pPr>
            <a:endParaRPr lang="en-US" sz="1800" dirty="0">
              <a:solidFill>
                <a:srgbClr val="FFFF00"/>
              </a:solidFill>
              <a:latin typeface="Gabriola" panose="04040605051002020D02" pitchFamily="82" charset="0"/>
            </a:endParaRPr>
          </a:p>
          <a:p>
            <a:pPr>
              <a:buFont typeface="Wingdings" panose="05000000000000000000" pitchFamily="2" charset="2"/>
              <a:buChar char="Ø"/>
            </a:pPr>
            <a:r>
              <a:rPr lang="en-US" sz="2400" dirty="0">
                <a:solidFill>
                  <a:srgbClr val="FFFF00"/>
                </a:solidFill>
                <a:latin typeface="Gabriola" panose="04040605051002020D02" pitchFamily="82" charset="0"/>
              </a:rPr>
              <a:t>For example, if you plug in a maximum 6,000 rpm and a 350ci displacement, you end up with 516 cfm for the mild combo, and 670 cfm for the higher-horsepower version. These are just estimates, but it does offer suggestions on carburetor sizing if you're just getting started.</a:t>
            </a:r>
          </a:p>
        </p:txBody>
      </p:sp>
      <p:pic>
        <p:nvPicPr>
          <p:cNvPr id="2" name="Picture 1">
            <a:extLst>
              <a:ext uri="{FF2B5EF4-FFF2-40B4-BE49-F238E27FC236}">
                <a16:creationId xmlns:a16="http://schemas.microsoft.com/office/drawing/2014/main" id="{0C79F426-64F8-49B9-8687-36D477B5DD96}"/>
              </a:ext>
            </a:extLst>
          </p:cNvPr>
          <p:cNvPicPr>
            <a:picLocks noChangeAspect="1"/>
          </p:cNvPicPr>
          <p:nvPr/>
        </p:nvPicPr>
        <p:blipFill>
          <a:blip r:embed="rId2"/>
          <a:stretch>
            <a:fillRect/>
          </a:stretch>
        </p:blipFill>
        <p:spPr>
          <a:xfrm>
            <a:off x="5108757" y="2276872"/>
            <a:ext cx="3816424" cy="2592288"/>
          </a:xfrm>
          <a:prstGeom prst="round2DiagRect">
            <a:avLst/>
          </a:prstGeom>
          <a:ln w="28575">
            <a:solidFill>
              <a:srgbClr val="FF3300"/>
            </a:solidFill>
          </a:ln>
        </p:spPr>
      </p:pic>
    </p:spTree>
    <p:extLst>
      <p:ext uri="{BB962C8B-B14F-4D97-AF65-F5344CB8AC3E}">
        <p14:creationId xmlns:p14="http://schemas.microsoft.com/office/powerpoint/2010/main" val="3758632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331640" y="44624"/>
            <a:ext cx="7128792" cy="723900"/>
          </a:xfrm>
        </p:spPr>
        <p:txBody>
          <a:bodyPr/>
          <a:lstStyle/>
          <a:p>
            <a:r>
              <a:rPr lang="en-US" sz="4000" dirty="0">
                <a:solidFill>
                  <a:srgbClr val="FFFF00"/>
                </a:solidFill>
                <a:latin typeface="Lucida Calligraphy" panose="03010101010101010101" pitchFamily="66" charset="0"/>
              </a:rPr>
              <a:t>Measuring Displacement</a:t>
            </a:r>
          </a:p>
        </p:txBody>
      </p:sp>
      <p:sp>
        <p:nvSpPr>
          <p:cNvPr id="114691" name="Rectangle 3"/>
          <p:cNvSpPr>
            <a:spLocks noGrp="1" noChangeArrowheads="1"/>
          </p:cNvSpPr>
          <p:nvPr>
            <p:ph type="body" idx="1"/>
          </p:nvPr>
        </p:nvSpPr>
        <p:spPr>
          <a:xfrm>
            <a:off x="323528" y="1052736"/>
            <a:ext cx="8568952" cy="5616624"/>
          </a:xfrm>
        </p:spPr>
        <p:txBody>
          <a:bodyPr/>
          <a:lstStyle/>
          <a:p>
            <a:pPr>
              <a:buFont typeface="Wingdings" panose="05000000000000000000" pitchFamily="2" charset="2"/>
              <a:buChar char="Ø"/>
            </a:pPr>
            <a:r>
              <a:rPr lang="en-US" sz="2400" dirty="0">
                <a:solidFill>
                  <a:srgbClr val="00FFCC"/>
                </a:solidFill>
                <a:latin typeface="Gabriola" panose="04040605051002020D02" pitchFamily="82" charset="0"/>
              </a:rPr>
              <a:t>To calculate cubic-inch displacement, you'll need to know the bore and stroke of the engine, the number of cylinders, and the handy constant of 0.7854, which is a shortcut representing a portion of the volume equation of a cylinder-3.1417 (pi) divided by 4. </a:t>
            </a:r>
          </a:p>
          <a:p>
            <a:pPr>
              <a:buFont typeface="Wingdings" panose="05000000000000000000" pitchFamily="2" charset="2"/>
              <a:buChar char="Ø"/>
            </a:pPr>
            <a:r>
              <a:rPr lang="en-US" sz="2400" dirty="0">
                <a:solidFill>
                  <a:srgbClr val="00FFCC"/>
                </a:solidFill>
                <a:latin typeface="Gabriola" panose="04040605051002020D02" pitchFamily="82" charset="0"/>
              </a:rPr>
              <a:t>For example, to find the displacement of a 350ci </a:t>
            </a:r>
          </a:p>
          <a:p>
            <a:pPr marL="0" indent="0">
              <a:buNone/>
            </a:pPr>
            <a:r>
              <a:rPr lang="en-US" sz="2400" dirty="0">
                <a:solidFill>
                  <a:srgbClr val="00FFCC"/>
                </a:solidFill>
                <a:latin typeface="Gabriola" panose="04040605051002020D02" pitchFamily="82" charset="0"/>
              </a:rPr>
              <a:t>small-block Chevy with a 4.00-inch bore and </a:t>
            </a:r>
          </a:p>
          <a:p>
            <a:pPr marL="0" indent="0">
              <a:buNone/>
            </a:pPr>
            <a:r>
              <a:rPr lang="en-US" sz="2400" dirty="0">
                <a:solidFill>
                  <a:srgbClr val="00FFCC"/>
                </a:solidFill>
                <a:latin typeface="Gabriola" panose="04040605051002020D02" pitchFamily="82" charset="0"/>
              </a:rPr>
              <a:t>3.48-inch stroke, merely multiply bore times </a:t>
            </a:r>
          </a:p>
          <a:p>
            <a:pPr marL="0" indent="0">
              <a:buNone/>
            </a:pPr>
            <a:r>
              <a:rPr lang="en-US" sz="2400" dirty="0">
                <a:solidFill>
                  <a:srgbClr val="00FFCC"/>
                </a:solidFill>
                <a:latin typeface="Gabriola" panose="04040605051002020D02" pitchFamily="82" charset="0"/>
              </a:rPr>
              <a:t>bore times stroke times 0.7854 times the </a:t>
            </a:r>
          </a:p>
          <a:p>
            <a:pPr marL="0" indent="0">
              <a:buNone/>
            </a:pPr>
            <a:r>
              <a:rPr lang="en-US" sz="2400" dirty="0">
                <a:solidFill>
                  <a:srgbClr val="00FFCC"/>
                </a:solidFill>
                <a:latin typeface="Gabriola" panose="04040605051002020D02" pitchFamily="82" charset="0"/>
              </a:rPr>
              <a:t>number of cylinders.</a:t>
            </a:r>
          </a:p>
          <a:p>
            <a:pPr marL="0" indent="0">
              <a:buNone/>
            </a:pPr>
            <a:r>
              <a:rPr lang="en-US" sz="2400" dirty="0">
                <a:solidFill>
                  <a:srgbClr val="00FFCC"/>
                </a:solidFill>
                <a:latin typeface="Gabriola" panose="04040605051002020D02" pitchFamily="82" charset="0"/>
              </a:rPr>
              <a:t>Displacement = bore x bore x stroke x 0.7854 x number of cylinders</a:t>
            </a:r>
          </a:p>
          <a:p>
            <a:pPr marL="0" indent="0">
              <a:buNone/>
            </a:pPr>
            <a:r>
              <a:rPr lang="en-US" sz="2400" dirty="0">
                <a:solidFill>
                  <a:srgbClr val="00FFCC"/>
                </a:solidFill>
                <a:latin typeface="Gabriola" panose="04040605051002020D02" pitchFamily="82" charset="0"/>
              </a:rPr>
              <a:t>Displacement = 4.00 x 4.00 x 3.48 x 0.7854 x 8 = 349.84 ci.</a:t>
            </a:r>
          </a:p>
          <a:p>
            <a:pPr>
              <a:buFont typeface="Wingdings" panose="05000000000000000000" pitchFamily="2" charset="2"/>
              <a:buChar char="Ø"/>
            </a:pPr>
            <a:r>
              <a:rPr lang="en-US" sz="2400" dirty="0">
                <a:solidFill>
                  <a:srgbClr val="00FFCC"/>
                </a:solidFill>
                <a:latin typeface="Gabriola" panose="04040605051002020D02" pitchFamily="82" charset="0"/>
              </a:rPr>
              <a:t>If we wanted to build a 383 stroker out of a small-block Chevy 350, it's easily done with either a standard 4.00-inch bore block or even with a 0.030-overbored block.</a:t>
            </a:r>
          </a:p>
        </p:txBody>
      </p:sp>
      <p:pic>
        <p:nvPicPr>
          <p:cNvPr id="2" name="Picture 1">
            <a:extLst>
              <a:ext uri="{FF2B5EF4-FFF2-40B4-BE49-F238E27FC236}">
                <a16:creationId xmlns:a16="http://schemas.microsoft.com/office/drawing/2014/main" id="{7AD389D7-378D-4917-A587-68727AE2AD3E}"/>
              </a:ext>
            </a:extLst>
          </p:cNvPr>
          <p:cNvPicPr>
            <a:picLocks noChangeAspect="1"/>
          </p:cNvPicPr>
          <p:nvPr/>
        </p:nvPicPr>
        <p:blipFill>
          <a:blip r:embed="rId2"/>
          <a:stretch>
            <a:fillRect/>
          </a:stretch>
        </p:blipFill>
        <p:spPr>
          <a:xfrm>
            <a:off x="5364088" y="2339342"/>
            <a:ext cx="3528392" cy="2457810"/>
          </a:xfrm>
          <a:prstGeom prst="roundRect">
            <a:avLst/>
          </a:prstGeom>
          <a:ln w="28575">
            <a:solidFill>
              <a:srgbClr val="FFC000"/>
            </a:solidFill>
          </a:ln>
        </p:spPr>
      </p:pic>
    </p:spTree>
    <p:extLst>
      <p:ext uri="{BB962C8B-B14F-4D97-AF65-F5344CB8AC3E}">
        <p14:creationId xmlns:p14="http://schemas.microsoft.com/office/powerpoint/2010/main" val="58892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8782-6003-4C85-B7AB-5A1270BF9B06}"/>
              </a:ext>
            </a:extLst>
          </p:cNvPr>
          <p:cNvSpPr>
            <a:spLocks noGrp="1"/>
          </p:cNvSpPr>
          <p:nvPr>
            <p:ph type="title"/>
          </p:nvPr>
        </p:nvSpPr>
        <p:spPr>
          <a:xfrm>
            <a:off x="755650" y="188640"/>
            <a:ext cx="7704856" cy="508000"/>
          </a:xfrm>
        </p:spPr>
        <p:txBody>
          <a:bodyPr/>
          <a:lstStyle/>
          <a:p>
            <a:r>
              <a:rPr lang="en-US" sz="3600" dirty="0">
                <a:ln w="12700">
                  <a:solidFill>
                    <a:srgbClr val="FFC000"/>
                  </a:solidFill>
                </a:ln>
                <a:solidFill>
                  <a:srgbClr val="FF3300"/>
                </a:solidFill>
                <a:latin typeface="Lucida Calligraphy" panose="03010101010101010101" pitchFamily="66" charset="0"/>
              </a:rPr>
              <a:t>Tire Diameter and Gear Ratio</a:t>
            </a:r>
            <a:endParaRPr lang="en-IN" sz="3600" dirty="0">
              <a:ln w="12700">
                <a:solidFill>
                  <a:srgbClr val="FFC000"/>
                </a:solidFill>
              </a:ln>
              <a:solidFill>
                <a:srgbClr val="FF3300"/>
              </a:solidFill>
              <a:latin typeface="Lucida Calligraphy" panose="03010101010101010101" pitchFamily="66" charset="0"/>
            </a:endParaRPr>
          </a:p>
        </p:txBody>
      </p:sp>
      <p:sp>
        <p:nvSpPr>
          <p:cNvPr id="3" name="Content Placeholder 2">
            <a:extLst>
              <a:ext uri="{FF2B5EF4-FFF2-40B4-BE49-F238E27FC236}">
                <a16:creationId xmlns:a16="http://schemas.microsoft.com/office/drawing/2014/main" id="{97F6A44C-8795-483C-ABC9-B899F9D19434}"/>
              </a:ext>
            </a:extLst>
          </p:cNvPr>
          <p:cNvSpPr>
            <a:spLocks noGrp="1"/>
          </p:cNvSpPr>
          <p:nvPr>
            <p:ph idx="1"/>
          </p:nvPr>
        </p:nvSpPr>
        <p:spPr>
          <a:xfrm>
            <a:off x="251520" y="1052512"/>
            <a:ext cx="8640960" cy="5544840"/>
          </a:xfrm>
        </p:spPr>
        <p:txBody>
          <a:bodyPr/>
          <a:lstStyle/>
          <a:p>
            <a:pPr>
              <a:buFont typeface="Wingdings" panose="05000000000000000000" pitchFamily="2" charset="2"/>
              <a:buChar char="Ø"/>
            </a:pPr>
            <a:r>
              <a:rPr lang="en-US" sz="2400" dirty="0">
                <a:solidFill>
                  <a:srgbClr val="FFC000"/>
                </a:solidFill>
                <a:latin typeface="Gabriola" panose="04040605051002020D02" pitchFamily="82" charset="0"/>
              </a:rPr>
              <a:t>Big tires may be cool, but swapping taller or shorter tires will affect the final drive ratio. Taller tires effectively change the rear gear ratio, making it "taller“ or numerically less. Shorter tires create the opposite effect.</a:t>
            </a:r>
          </a:p>
          <a:p>
            <a:pPr>
              <a:buFont typeface="Wingdings" panose="05000000000000000000" pitchFamily="2" charset="2"/>
              <a:buChar char="Ø"/>
            </a:pPr>
            <a:r>
              <a:rPr lang="en-US" sz="2400" dirty="0">
                <a:solidFill>
                  <a:srgbClr val="FFC000"/>
                </a:solidFill>
                <a:latin typeface="Gabriola" panose="04040605051002020D02" pitchFamily="82" charset="0"/>
              </a:rPr>
              <a:t>Imagine you're building a Pro Street show car, </a:t>
            </a:r>
          </a:p>
          <a:p>
            <a:pPr marL="0" indent="0">
              <a:buNone/>
            </a:pPr>
            <a:r>
              <a:rPr lang="en-US" sz="2400" dirty="0">
                <a:solidFill>
                  <a:srgbClr val="FFC000"/>
                </a:solidFill>
                <a:latin typeface="Gabriola" panose="04040605051002020D02" pitchFamily="82" charset="0"/>
              </a:rPr>
              <a:t>and the 9-inch is already set up with 3.08 gears </a:t>
            </a:r>
          </a:p>
          <a:p>
            <a:pPr marL="0" indent="0">
              <a:buNone/>
            </a:pPr>
            <a:r>
              <a:rPr lang="en-US" sz="2400" dirty="0">
                <a:solidFill>
                  <a:srgbClr val="FFC000"/>
                </a:solidFill>
                <a:latin typeface="Gabriola" panose="04040605051002020D02" pitchFamily="82" charset="0"/>
              </a:rPr>
              <a:t>based on a typical 26-inch-tall tire. Obviously, the </a:t>
            </a:r>
          </a:p>
          <a:p>
            <a:pPr marL="0" indent="0">
              <a:buNone/>
            </a:pPr>
            <a:r>
              <a:rPr lang="en-US" sz="2400" dirty="0">
                <a:solidFill>
                  <a:srgbClr val="FFC000"/>
                </a:solidFill>
                <a:latin typeface="Gabriola" panose="04040605051002020D02" pitchFamily="82" charset="0"/>
              </a:rPr>
              <a:t>car will look killer with a set of monster 33-inch-tall </a:t>
            </a:r>
          </a:p>
          <a:p>
            <a:pPr marL="0" indent="0">
              <a:buNone/>
            </a:pPr>
            <a:r>
              <a:rPr lang="en-US" sz="2400" dirty="0">
                <a:solidFill>
                  <a:srgbClr val="FFC000"/>
                </a:solidFill>
                <a:latin typeface="Gabriola" panose="04040605051002020D02" pitchFamily="82" charset="0"/>
              </a:rPr>
              <a:t>tires, but this swap to the much taller tires instantly </a:t>
            </a:r>
          </a:p>
          <a:p>
            <a:pPr marL="0" indent="0">
              <a:buNone/>
            </a:pPr>
            <a:r>
              <a:rPr lang="en-US" sz="2400" dirty="0">
                <a:solidFill>
                  <a:srgbClr val="FFC000"/>
                </a:solidFill>
                <a:latin typeface="Gabriola" panose="04040605051002020D02" pitchFamily="82" charset="0"/>
              </a:rPr>
              <a:t>transforms the final drive ratio from 3.08 to 2.42! The high gearing is great for the likes of Silver State runners but will be absolutely horrendous for this big-tire street cruiser. </a:t>
            </a:r>
          </a:p>
          <a:p>
            <a:pPr>
              <a:buFont typeface="Wingdings" panose="05000000000000000000" pitchFamily="2" charset="2"/>
              <a:buChar char="Ø"/>
            </a:pPr>
            <a:r>
              <a:rPr lang="en-US" sz="2400" dirty="0">
                <a:solidFill>
                  <a:srgbClr val="FFC000"/>
                </a:solidFill>
                <a:latin typeface="Gabriola" panose="04040605051002020D02" pitchFamily="82" charset="0"/>
              </a:rPr>
              <a:t>To calculate your own configurations, simply take the current tire diameter and divide it by the new (taller) tire and multiply that by the current gearing. Effective Gear Ratio = (original tire diameter / new tire diameter) x gear ratio</a:t>
            </a:r>
            <a:endParaRPr lang="en-IN" sz="2400" dirty="0">
              <a:solidFill>
                <a:srgbClr val="FFC000"/>
              </a:solidFill>
              <a:latin typeface="Gabriola" panose="04040605051002020D02" pitchFamily="82" charset="0"/>
            </a:endParaRPr>
          </a:p>
        </p:txBody>
      </p:sp>
      <p:pic>
        <p:nvPicPr>
          <p:cNvPr id="4" name="Picture 3">
            <a:extLst>
              <a:ext uri="{FF2B5EF4-FFF2-40B4-BE49-F238E27FC236}">
                <a16:creationId xmlns:a16="http://schemas.microsoft.com/office/drawing/2014/main" id="{36216D4F-7F7F-4BC0-BD5A-6F143B0CB532}"/>
              </a:ext>
            </a:extLst>
          </p:cNvPr>
          <p:cNvPicPr>
            <a:picLocks noChangeAspect="1"/>
          </p:cNvPicPr>
          <p:nvPr/>
        </p:nvPicPr>
        <p:blipFill rotWithShape="1">
          <a:blip r:embed="rId2"/>
          <a:srcRect t="8109"/>
          <a:stretch/>
        </p:blipFill>
        <p:spPr>
          <a:xfrm>
            <a:off x="5292080" y="1916832"/>
            <a:ext cx="3744416" cy="2448273"/>
          </a:xfrm>
          <a:prstGeom prst="roundRect">
            <a:avLst/>
          </a:prstGeom>
          <a:ln w="28575">
            <a:solidFill>
              <a:srgbClr val="FF3300"/>
            </a:solidFill>
          </a:ln>
        </p:spPr>
      </p:pic>
    </p:spTree>
    <p:extLst>
      <p:ext uri="{BB962C8B-B14F-4D97-AF65-F5344CB8AC3E}">
        <p14:creationId xmlns:p14="http://schemas.microsoft.com/office/powerpoint/2010/main" val="2548907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7ffe2b86aebfaa2_0"/>
          <p:cNvSpPr txBox="1">
            <a:spLocks noGrp="1"/>
          </p:cNvSpPr>
          <p:nvPr>
            <p:ph type="title"/>
          </p:nvPr>
        </p:nvSpPr>
        <p:spPr>
          <a:xfrm>
            <a:off x="244549" y="188640"/>
            <a:ext cx="8647931" cy="507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dirty="0">
                <a:solidFill>
                  <a:srgbClr val="FFFF00"/>
                </a:solidFill>
                <a:latin typeface="Lucida Calligraphy" panose="03010101010101010101" pitchFamily="66" charset="0"/>
              </a:rPr>
              <a:t>Safe distance formula</a:t>
            </a:r>
            <a:endParaRPr sz="4000" dirty="0">
              <a:solidFill>
                <a:srgbClr val="FFFF00"/>
              </a:solidFill>
              <a:latin typeface="Lucida Calligraphy" panose="03010101010101010101" pitchFamily="66" charset="0"/>
            </a:endParaRPr>
          </a:p>
        </p:txBody>
      </p:sp>
      <p:sp>
        <p:nvSpPr>
          <p:cNvPr id="102" name="Google Shape;102;g7ffe2b86aebfaa2_0"/>
          <p:cNvSpPr txBox="1">
            <a:spLocks noGrp="1"/>
          </p:cNvSpPr>
          <p:nvPr>
            <p:ph type="body" idx="1"/>
          </p:nvPr>
        </p:nvSpPr>
        <p:spPr>
          <a:xfrm>
            <a:off x="163151" y="908720"/>
            <a:ext cx="8729329" cy="5805487"/>
          </a:xfrm>
          <a:prstGeom prst="rect">
            <a:avLst/>
          </a:prstGeom>
        </p:spPr>
        <p:txBody>
          <a:bodyPr spcFirstLastPara="1" wrap="square" lIns="91425" tIns="45700" rIns="91425" bIns="45700" anchor="t" anchorCtr="0">
            <a:noAutofit/>
          </a:bodyPr>
          <a:lstStyle/>
          <a:p>
            <a:pPr lvl="0" algn="l" rtl="0">
              <a:spcBef>
                <a:spcPts val="360"/>
              </a:spcBef>
              <a:spcAft>
                <a:spcPts val="0"/>
              </a:spcAft>
              <a:buFont typeface="Wingdings" panose="05000000000000000000" pitchFamily="2" charset="2"/>
              <a:buChar char="Ø"/>
            </a:pPr>
            <a:r>
              <a:rPr lang="en-US" dirty="0">
                <a:solidFill>
                  <a:schemeClr val="bg2">
                    <a:lumMod val="50000"/>
                    <a:lumOff val="50000"/>
                  </a:schemeClr>
                </a:solidFill>
                <a:latin typeface="Gabriola" panose="04040605051002020D02" pitchFamily="82" charset="0"/>
                <a:ea typeface="Times New Roman"/>
                <a:cs typeface="Times New Roman"/>
                <a:sym typeface="Times New Roman"/>
              </a:rPr>
              <a:t>Intel proposed a mathematical formula for self-driving car safety.</a:t>
            </a:r>
            <a:endParaRPr dirty="0">
              <a:solidFill>
                <a:schemeClr val="bg2">
                  <a:lumMod val="50000"/>
                  <a:lumOff val="50000"/>
                </a:schemeClr>
              </a:solidFill>
              <a:latin typeface="Gabriola" panose="04040605051002020D02" pitchFamily="82" charset="0"/>
              <a:ea typeface="Times New Roman"/>
              <a:cs typeface="Times New Roman"/>
              <a:sym typeface="Times New Roman"/>
            </a:endParaRPr>
          </a:p>
          <a:p>
            <a:pPr lvl="0" algn="l" rtl="0">
              <a:spcBef>
                <a:spcPts val="360"/>
              </a:spcBef>
              <a:spcAft>
                <a:spcPts val="0"/>
              </a:spcAft>
              <a:buFont typeface="Wingdings" panose="05000000000000000000" pitchFamily="2" charset="2"/>
              <a:buChar char="Ø"/>
            </a:pPr>
            <a:r>
              <a:rPr lang="en-US" dirty="0">
                <a:solidFill>
                  <a:schemeClr val="bg2">
                    <a:lumMod val="50000"/>
                    <a:lumOff val="50000"/>
                  </a:schemeClr>
                </a:solidFill>
                <a:latin typeface="Gabriola" panose="04040605051002020D02" pitchFamily="82" charset="0"/>
                <a:ea typeface="Times New Roman"/>
                <a:cs typeface="Times New Roman"/>
                <a:sym typeface="Times New Roman"/>
              </a:rPr>
              <a:t>Safe Distance Formula - </a:t>
            </a:r>
            <a:endParaRPr dirty="0">
              <a:solidFill>
                <a:schemeClr val="bg2">
                  <a:lumMod val="50000"/>
                  <a:lumOff val="50000"/>
                </a:schemeClr>
              </a:solidFill>
              <a:latin typeface="Gabriola" panose="04040605051002020D02" pitchFamily="82" charset="0"/>
              <a:ea typeface="Times New Roman"/>
              <a:cs typeface="Times New Roman"/>
              <a:sym typeface="Times New Roman"/>
            </a:endParaRPr>
          </a:p>
          <a:p>
            <a:pPr marL="0" lvl="0" indent="0" algn="l" rtl="0">
              <a:spcBef>
                <a:spcPts val="360"/>
              </a:spcBef>
              <a:spcAft>
                <a:spcPts val="0"/>
              </a:spcAft>
              <a:buNone/>
            </a:pPr>
            <a:r>
              <a:rPr lang="en-US" dirty="0">
                <a:solidFill>
                  <a:schemeClr val="bg2">
                    <a:lumMod val="50000"/>
                    <a:lumOff val="50000"/>
                  </a:schemeClr>
                </a:solidFill>
                <a:latin typeface="Gabriola" panose="04040605051002020D02" pitchFamily="82" charset="0"/>
                <a:ea typeface="Times New Roman"/>
                <a:cs typeface="Times New Roman"/>
                <a:sym typeface="Times New Roman"/>
              </a:rPr>
              <a:t>dmin = L + Tf(ʋr - ʋf + 𝝳(ɑɑ + ɑᵦ) - 𝝳2ɑᵦ/2+ (Tr - Tf)(ʋr + 𝝳ɑɑ - (Tf - 𝝳)ɑᵦ)/2</a:t>
            </a:r>
            <a:endParaRPr dirty="0">
              <a:solidFill>
                <a:schemeClr val="bg2">
                  <a:lumMod val="50000"/>
                  <a:lumOff val="50000"/>
                </a:schemeClr>
              </a:solidFill>
              <a:latin typeface="Gabriola" panose="04040605051002020D02" pitchFamily="82" charset="0"/>
              <a:ea typeface="Times New Roman"/>
              <a:cs typeface="Times New Roman"/>
              <a:sym typeface="Times New Roman"/>
            </a:endParaRPr>
          </a:p>
          <a:p>
            <a:pPr marL="0" lvl="0" indent="0" algn="l" rtl="0">
              <a:spcBef>
                <a:spcPts val="360"/>
              </a:spcBef>
              <a:spcAft>
                <a:spcPts val="0"/>
              </a:spcAft>
              <a:buNone/>
            </a:pPr>
            <a:r>
              <a:rPr lang="en-US" dirty="0">
                <a:solidFill>
                  <a:schemeClr val="bg2">
                    <a:lumMod val="50000"/>
                    <a:lumOff val="50000"/>
                  </a:schemeClr>
                </a:solidFill>
                <a:latin typeface="Gabriola" panose="04040605051002020D02" pitchFamily="82" charset="0"/>
                <a:ea typeface="Times New Roman"/>
                <a:cs typeface="Times New Roman"/>
                <a:sym typeface="Times New Roman"/>
              </a:rPr>
              <a:t>• L is the average length of the vehicles</a:t>
            </a:r>
            <a:endParaRPr dirty="0">
              <a:solidFill>
                <a:schemeClr val="bg2">
                  <a:lumMod val="50000"/>
                  <a:lumOff val="50000"/>
                </a:schemeClr>
              </a:solidFill>
              <a:latin typeface="Gabriola" panose="04040605051002020D02" pitchFamily="82" charset="0"/>
              <a:ea typeface="Times New Roman"/>
              <a:cs typeface="Times New Roman"/>
              <a:sym typeface="Times New Roman"/>
            </a:endParaRPr>
          </a:p>
          <a:p>
            <a:pPr marL="0" lvl="0" indent="0" algn="l" rtl="0">
              <a:spcBef>
                <a:spcPts val="360"/>
              </a:spcBef>
              <a:spcAft>
                <a:spcPts val="0"/>
              </a:spcAft>
              <a:buNone/>
            </a:pPr>
            <a:r>
              <a:rPr lang="en-US" dirty="0">
                <a:solidFill>
                  <a:schemeClr val="bg2">
                    <a:lumMod val="50000"/>
                    <a:lumOff val="50000"/>
                  </a:schemeClr>
                </a:solidFill>
                <a:latin typeface="Gabriola" panose="04040605051002020D02" pitchFamily="82" charset="0"/>
                <a:ea typeface="Times New Roman"/>
                <a:cs typeface="Times New Roman"/>
                <a:sym typeface="Times New Roman"/>
              </a:rPr>
              <a:t>• 𝝳 is the response time of the rear vehicle</a:t>
            </a:r>
            <a:endParaRPr dirty="0">
              <a:solidFill>
                <a:schemeClr val="bg2">
                  <a:lumMod val="50000"/>
                  <a:lumOff val="50000"/>
                </a:schemeClr>
              </a:solidFill>
              <a:latin typeface="Gabriola" panose="04040605051002020D02" pitchFamily="82" charset="0"/>
              <a:ea typeface="Times New Roman"/>
              <a:cs typeface="Times New Roman"/>
              <a:sym typeface="Times New Roman"/>
            </a:endParaRPr>
          </a:p>
          <a:p>
            <a:pPr marL="0" lvl="0" indent="0" algn="l" rtl="0">
              <a:spcBef>
                <a:spcPts val="360"/>
              </a:spcBef>
              <a:spcAft>
                <a:spcPts val="0"/>
              </a:spcAft>
              <a:buNone/>
            </a:pPr>
            <a:r>
              <a:rPr lang="en-US" dirty="0">
                <a:solidFill>
                  <a:schemeClr val="bg2">
                    <a:lumMod val="50000"/>
                    <a:lumOff val="50000"/>
                  </a:schemeClr>
                </a:solidFill>
                <a:latin typeface="Gabriola" panose="04040605051002020D02" pitchFamily="82" charset="0"/>
                <a:ea typeface="Times New Roman"/>
                <a:cs typeface="Times New Roman"/>
                <a:sym typeface="Times New Roman"/>
              </a:rPr>
              <a:t>• ʋr,ʋf are the velocities of the rear/front vehicles</a:t>
            </a:r>
            <a:endParaRPr dirty="0">
              <a:solidFill>
                <a:schemeClr val="bg2">
                  <a:lumMod val="50000"/>
                  <a:lumOff val="50000"/>
                </a:schemeClr>
              </a:solidFill>
              <a:latin typeface="Gabriola" panose="04040605051002020D02" pitchFamily="82" charset="0"/>
              <a:ea typeface="Times New Roman"/>
              <a:cs typeface="Times New Roman"/>
              <a:sym typeface="Times New Roman"/>
            </a:endParaRPr>
          </a:p>
          <a:p>
            <a:pPr marL="0" lvl="0" indent="0" algn="l" rtl="0">
              <a:spcBef>
                <a:spcPts val="360"/>
              </a:spcBef>
              <a:spcAft>
                <a:spcPts val="0"/>
              </a:spcAft>
              <a:buNone/>
            </a:pPr>
            <a:r>
              <a:rPr lang="en-US" dirty="0">
                <a:solidFill>
                  <a:schemeClr val="bg2">
                    <a:lumMod val="50000"/>
                    <a:lumOff val="50000"/>
                  </a:schemeClr>
                </a:solidFill>
                <a:latin typeface="Gabriola" panose="04040605051002020D02" pitchFamily="82" charset="0"/>
                <a:ea typeface="Times New Roman"/>
                <a:cs typeface="Times New Roman"/>
                <a:sym typeface="Times New Roman"/>
              </a:rPr>
              <a:t>• ɑɑ,ɑᵦ as are the maximal acceleration/braking of the vehicles</a:t>
            </a:r>
            <a:endParaRPr dirty="0">
              <a:solidFill>
                <a:schemeClr val="bg2">
                  <a:lumMod val="50000"/>
                  <a:lumOff val="50000"/>
                </a:schemeClr>
              </a:solidFill>
              <a:latin typeface="Gabriola" panose="04040605051002020D02" pitchFamily="82" charset="0"/>
              <a:ea typeface="Times New Roman"/>
              <a:cs typeface="Times New Roman"/>
              <a:sym typeface="Times New Roman"/>
            </a:endParaRPr>
          </a:p>
          <a:p>
            <a:pPr marL="0" lvl="0" indent="0" algn="l" rtl="0">
              <a:spcBef>
                <a:spcPts val="360"/>
              </a:spcBef>
              <a:spcAft>
                <a:spcPts val="0"/>
              </a:spcAft>
              <a:buNone/>
            </a:pPr>
            <a:r>
              <a:rPr lang="en-US" dirty="0">
                <a:solidFill>
                  <a:schemeClr val="bg2">
                    <a:lumMod val="50000"/>
                    <a:lumOff val="50000"/>
                  </a:schemeClr>
                </a:solidFill>
                <a:latin typeface="Gabriola" panose="04040605051002020D02" pitchFamily="82" charset="0"/>
                <a:ea typeface="Times New Roman"/>
                <a:cs typeface="Times New Roman"/>
                <a:sym typeface="Times New Roman"/>
              </a:rPr>
              <a:t>• Tf is the time for the front car to reach a full stop if it would apply maximal braking</a:t>
            </a:r>
            <a:endParaRPr dirty="0">
              <a:solidFill>
                <a:schemeClr val="bg2">
                  <a:lumMod val="50000"/>
                  <a:lumOff val="50000"/>
                </a:schemeClr>
              </a:solidFill>
              <a:latin typeface="Gabriola" panose="04040605051002020D02" pitchFamily="82" charset="0"/>
              <a:ea typeface="Times New Roman"/>
              <a:cs typeface="Times New Roman"/>
              <a:sym typeface="Times New Roman"/>
            </a:endParaRPr>
          </a:p>
          <a:p>
            <a:pPr marL="0" lvl="0" indent="0" algn="l" rtl="0">
              <a:spcBef>
                <a:spcPts val="360"/>
              </a:spcBef>
              <a:spcAft>
                <a:spcPts val="0"/>
              </a:spcAft>
              <a:buNone/>
            </a:pPr>
            <a:r>
              <a:rPr lang="en-US" dirty="0">
                <a:solidFill>
                  <a:schemeClr val="bg2">
                    <a:lumMod val="50000"/>
                    <a:lumOff val="50000"/>
                  </a:schemeClr>
                </a:solidFill>
                <a:latin typeface="Gabriola" panose="04040605051002020D02" pitchFamily="82" charset="0"/>
                <a:ea typeface="Times New Roman"/>
                <a:cs typeface="Times New Roman"/>
                <a:sym typeface="Times New Roman"/>
              </a:rPr>
              <a:t>• Tr is the time for the rear car to reach a full stop if it would apply maximal acceleration during the response time, and from there on maximal braking.</a:t>
            </a:r>
            <a:endParaRPr dirty="0">
              <a:solidFill>
                <a:schemeClr val="bg2">
                  <a:lumMod val="50000"/>
                  <a:lumOff val="50000"/>
                </a:schemeClr>
              </a:solidFill>
              <a:latin typeface="Gabriola" panose="04040605051002020D02" pitchFamily="82" charset="0"/>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TotalTime>
  <Words>1593</Words>
  <Application>Microsoft Office PowerPoint</Application>
  <PresentationFormat>On-screen Show (4:3)</PresentationFormat>
  <Paragraphs>122</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Gabriola</vt:lpstr>
      <vt:lpstr>Lucida Calligraphy</vt:lpstr>
      <vt:lpstr>Lucida Handwriting</vt:lpstr>
      <vt:lpstr>Tahoma</vt:lpstr>
      <vt:lpstr>Wingdings</vt:lpstr>
      <vt:lpstr>template</vt:lpstr>
      <vt:lpstr>Calculus Project</vt:lpstr>
      <vt:lpstr>Index</vt:lpstr>
      <vt:lpstr>Introduction</vt:lpstr>
      <vt:lpstr>Nuts and Bolts</vt:lpstr>
      <vt:lpstr>Torque and Engine Displacement</vt:lpstr>
      <vt:lpstr>Selecting a Carburetor</vt:lpstr>
      <vt:lpstr>Measuring Displacement</vt:lpstr>
      <vt:lpstr>Tire Diameter and Gear Ratio</vt:lpstr>
      <vt:lpstr>Safe distance formula</vt:lpstr>
      <vt:lpstr>               Average Value</vt:lpstr>
      <vt:lpstr>Severity Index</vt:lpstr>
      <vt:lpstr>HEAD INJURY CRITERION(HIC)</vt:lpstr>
      <vt:lpstr>How HIC is Calculated</vt:lpstr>
      <vt:lpstr>Conclusion</vt:lpstr>
      <vt:lpstr>Thank You!!!</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Priyansh Gupta</cp:lastModifiedBy>
  <cp:revision>92</cp:revision>
  <dcterms:created xsi:type="dcterms:W3CDTF">2006-06-13T13:03:30Z</dcterms:created>
  <dcterms:modified xsi:type="dcterms:W3CDTF">2022-01-04T07:58:55Z</dcterms:modified>
</cp:coreProperties>
</file>