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1" r:id="rId1"/>
  </p:sldMasterIdLst>
  <p:sldIdLst>
    <p:sldId id="264" r:id="rId2"/>
    <p:sldId id="263" r:id="rId3"/>
    <p:sldId id="262" r:id="rId4"/>
    <p:sldId id="271" r:id="rId5"/>
    <p:sldId id="272" r:id="rId6"/>
    <p:sldId id="273" r:id="rId7"/>
    <p:sldId id="256" r:id="rId8"/>
    <p:sldId id="257" r:id="rId9"/>
    <p:sldId id="258" r:id="rId10"/>
    <p:sldId id="259" r:id="rId11"/>
    <p:sldId id="260" r:id="rId12"/>
    <p:sldId id="261" r:id="rId13"/>
    <p:sldId id="270" r:id="rId14"/>
    <p:sldId id="269"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98" d="100"/>
          <a:sy n="98" d="100"/>
        </p:scale>
        <p:origin x="26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Age</a:t>
            </a:r>
            <a:r>
              <a:rPr lang="en-GB" baseline="0" dirty="0"/>
              <a:t> and Live Weight in Genders(Children) </a:t>
            </a:r>
            <a:endParaRPr lang="en-GB" dirty="0"/>
          </a:p>
        </c:rich>
      </c:tx>
      <c:layout>
        <c:manualLayout>
          <c:xMode val="edge"/>
          <c:yMode val="edge"/>
          <c:x val="0.3565562090916875"/>
          <c:y val="3.45744694426857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860774248402081E-2"/>
          <c:y val="3.0369799786911074E-2"/>
          <c:w val="0.93920368219382322"/>
          <c:h val="0.86386491089954021"/>
        </c:manualLayout>
      </c:layout>
      <c:barChart>
        <c:barDir val="col"/>
        <c:grouping val="clustered"/>
        <c:varyColors val="0"/>
        <c:ser>
          <c:idx val="0"/>
          <c:order val="0"/>
          <c:tx>
            <c:strRef>
              <c:f>Sheet1!$D$1</c:f>
              <c:strCache>
                <c:ptCount val="1"/>
                <c:pt idx="0">
                  <c:v>Live weight Female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Sheet1!$A$2:$C$7</c:f>
              <c:multiLvlStrCache>
                <c:ptCount val="6"/>
                <c:lvl>
                  <c:pt idx="0">
                    <c:v>Male</c:v>
                  </c:pt>
                  <c:pt idx="1">
                    <c:v>Male</c:v>
                  </c:pt>
                  <c:pt idx="2">
                    <c:v>Male</c:v>
                  </c:pt>
                  <c:pt idx="3">
                    <c:v>Male</c:v>
                  </c:pt>
                  <c:pt idx="4">
                    <c:v>Male</c:v>
                  </c:pt>
                  <c:pt idx="5">
                    <c:v>Male</c:v>
                  </c:pt>
                </c:lvl>
                <c:lvl>
                  <c:pt idx="0">
                    <c:v>Female</c:v>
                  </c:pt>
                  <c:pt idx="1">
                    <c:v>Female</c:v>
                  </c:pt>
                  <c:pt idx="2">
                    <c:v>Female</c:v>
                  </c:pt>
                  <c:pt idx="3">
                    <c:v>Female</c:v>
                  </c:pt>
                  <c:pt idx="4">
                    <c:v>Female</c:v>
                  </c:pt>
                  <c:pt idx="5">
                    <c:v>Female</c:v>
                  </c:pt>
                </c:lvl>
                <c:lvl>
                  <c:pt idx="0">
                    <c:v>1</c:v>
                  </c:pt>
                  <c:pt idx="1">
                    <c:v>3</c:v>
                  </c:pt>
                  <c:pt idx="2">
                    <c:v>5</c:v>
                  </c:pt>
                  <c:pt idx="3">
                    <c:v>7</c:v>
                  </c:pt>
                  <c:pt idx="4">
                    <c:v>9</c:v>
                  </c:pt>
                  <c:pt idx="5">
                    <c:v>11</c:v>
                  </c:pt>
                </c:lvl>
              </c:multiLvlStrCache>
            </c:multiLvlStrRef>
          </c:cat>
          <c:val>
            <c:numRef>
              <c:f>Sheet1!$D$2:$D$7</c:f>
              <c:numCache>
                <c:formatCode>General</c:formatCode>
                <c:ptCount val="6"/>
                <c:pt idx="0">
                  <c:v>9.7249999999999996</c:v>
                </c:pt>
                <c:pt idx="1">
                  <c:v>13.3</c:v>
                </c:pt>
                <c:pt idx="2">
                  <c:v>15.675000000000001</c:v>
                </c:pt>
                <c:pt idx="3">
                  <c:v>17.45</c:v>
                </c:pt>
                <c:pt idx="4">
                  <c:v>19.225000000000001</c:v>
                </c:pt>
                <c:pt idx="5">
                  <c:v>21.6</c:v>
                </c:pt>
              </c:numCache>
            </c:numRef>
          </c:val>
          <c:extLst>
            <c:ext xmlns:c16="http://schemas.microsoft.com/office/drawing/2014/chart" uri="{C3380CC4-5D6E-409C-BE32-E72D297353CC}">
              <c16:uniqueId val="{00000000-FBDC-4FB9-A573-21DF9550ADF4}"/>
            </c:ext>
          </c:extLst>
        </c:ser>
        <c:ser>
          <c:idx val="1"/>
          <c:order val="1"/>
          <c:tx>
            <c:strRef>
              <c:f>Sheet1!$E$1</c:f>
              <c:strCache>
                <c:ptCount val="1"/>
                <c:pt idx="0">
                  <c:v>Live Weight 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Sheet1!$A$2:$C$7</c:f>
              <c:multiLvlStrCache>
                <c:ptCount val="6"/>
                <c:lvl>
                  <c:pt idx="0">
                    <c:v>Male</c:v>
                  </c:pt>
                  <c:pt idx="1">
                    <c:v>Male</c:v>
                  </c:pt>
                  <c:pt idx="2">
                    <c:v>Male</c:v>
                  </c:pt>
                  <c:pt idx="3">
                    <c:v>Male</c:v>
                  </c:pt>
                  <c:pt idx="4">
                    <c:v>Male</c:v>
                  </c:pt>
                  <c:pt idx="5">
                    <c:v>Male</c:v>
                  </c:pt>
                </c:lvl>
                <c:lvl>
                  <c:pt idx="0">
                    <c:v>Female</c:v>
                  </c:pt>
                  <c:pt idx="1">
                    <c:v>Female</c:v>
                  </c:pt>
                  <c:pt idx="2">
                    <c:v>Female</c:v>
                  </c:pt>
                  <c:pt idx="3">
                    <c:v>Female</c:v>
                  </c:pt>
                  <c:pt idx="4">
                    <c:v>Female</c:v>
                  </c:pt>
                  <c:pt idx="5">
                    <c:v>Female</c:v>
                  </c:pt>
                </c:lvl>
                <c:lvl>
                  <c:pt idx="0">
                    <c:v>1</c:v>
                  </c:pt>
                  <c:pt idx="1">
                    <c:v>3</c:v>
                  </c:pt>
                  <c:pt idx="2">
                    <c:v>5</c:v>
                  </c:pt>
                  <c:pt idx="3">
                    <c:v>7</c:v>
                  </c:pt>
                  <c:pt idx="4">
                    <c:v>9</c:v>
                  </c:pt>
                  <c:pt idx="5">
                    <c:v>11</c:v>
                  </c:pt>
                </c:lvl>
              </c:multiLvlStrCache>
            </c:multiLvlStrRef>
          </c:cat>
          <c:val>
            <c:numRef>
              <c:f>Sheet1!$E$2:$E$7</c:f>
              <c:numCache>
                <c:formatCode>General</c:formatCode>
                <c:ptCount val="6"/>
                <c:pt idx="0">
                  <c:v>10.125</c:v>
                </c:pt>
                <c:pt idx="1">
                  <c:v>14.025</c:v>
                </c:pt>
                <c:pt idx="2">
                  <c:v>16.524999999999999</c:v>
                </c:pt>
                <c:pt idx="3">
                  <c:v>18.425000000000001</c:v>
                </c:pt>
                <c:pt idx="4">
                  <c:v>20.524999999999999</c:v>
                </c:pt>
                <c:pt idx="5">
                  <c:v>23.6875</c:v>
                </c:pt>
              </c:numCache>
            </c:numRef>
          </c:val>
          <c:extLst>
            <c:ext xmlns:c16="http://schemas.microsoft.com/office/drawing/2014/chart" uri="{C3380CC4-5D6E-409C-BE32-E72D297353CC}">
              <c16:uniqueId val="{00000001-FBDC-4FB9-A573-21DF9550ADF4}"/>
            </c:ext>
          </c:extLst>
        </c:ser>
        <c:dLbls>
          <c:showLegendKey val="0"/>
          <c:showVal val="0"/>
          <c:showCatName val="0"/>
          <c:showSerName val="0"/>
          <c:showPercent val="0"/>
          <c:showBubbleSize val="0"/>
        </c:dLbls>
        <c:gapWidth val="219"/>
        <c:overlap val="-27"/>
        <c:axId val="210428127"/>
        <c:axId val="350438527"/>
      </c:barChart>
      <c:catAx>
        <c:axId val="2104281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r>
                  <a:rPr lang="en-GB" baseline="0"/>
                  <a:t>  </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438527"/>
        <c:crosses val="autoZero"/>
        <c:auto val="1"/>
        <c:lblAlgn val="ctr"/>
        <c:lblOffset val="100"/>
        <c:noMultiLvlLbl val="0"/>
      </c:catAx>
      <c:valAx>
        <c:axId val="350438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Live</a:t>
                </a:r>
                <a:r>
                  <a:rPr lang="en-GB" baseline="0"/>
                  <a:t> Weight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28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Age</a:t>
            </a:r>
            <a:r>
              <a:rPr lang="en-GB" baseline="0" dirty="0"/>
              <a:t> vs Live Weight Genders </a:t>
            </a:r>
          </a:p>
          <a:p>
            <a:pPr>
              <a:defRPr sz="1400" b="0" i="0" u="none" strike="noStrike" kern="1200" spc="0" baseline="0">
                <a:solidFill>
                  <a:schemeClr val="tx1">
                    <a:lumMod val="65000"/>
                    <a:lumOff val="35000"/>
                  </a:schemeClr>
                </a:solidFill>
                <a:latin typeface="+mn-lt"/>
                <a:ea typeface="+mn-ea"/>
                <a:cs typeface="+mn-cs"/>
              </a:defRPr>
            </a:pPr>
            <a:r>
              <a:rPr lang="en-GB" baseline="0" dirty="0"/>
              <a:t>(Adult)</a:t>
            </a:r>
            <a:endParaRPr lang="en-GB" dirty="0"/>
          </a:p>
        </c:rich>
      </c:tx>
      <c:layout>
        <c:manualLayout>
          <c:xMode val="edge"/>
          <c:yMode val="edge"/>
          <c:x val="0.40902941951147709"/>
          <c:y val="1.51464709744888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Sheet1!$D$41</c:f>
              <c:strCache>
                <c:ptCount val="1"/>
                <c:pt idx="0">
                  <c:v>Live weight Female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Sheet1!$A$42:$C$46</c:f>
              <c:multiLvlStrCache>
                <c:ptCount val="5"/>
                <c:lvl>
                  <c:pt idx="0">
                    <c:v>Male</c:v>
                  </c:pt>
                  <c:pt idx="1">
                    <c:v>Male</c:v>
                  </c:pt>
                  <c:pt idx="2">
                    <c:v>Male</c:v>
                  </c:pt>
                  <c:pt idx="3">
                    <c:v>Male</c:v>
                  </c:pt>
                  <c:pt idx="4">
                    <c:v>Male</c:v>
                  </c:pt>
                </c:lvl>
                <c:lvl>
                  <c:pt idx="0">
                    <c:v>Female</c:v>
                  </c:pt>
                  <c:pt idx="1">
                    <c:v>Female</c:v>
                  </c:pt>
                  <c:pt idx="2">
                    <c:v>Female</c:v>
                  </c:pt>
                  <c:pt idx="3">
                    <c:v>Female</c:v>
                  </c:pt>
                  <c:pt idx="4">
                    <c:v>Female</c:v>
                  </c:pt>
                </c:lvl>
                <c:lvl>
                  <c:pt idx="0">
                    <c:v>21</c:v>
                  </c:pt>
                  <c:pt idx="1">
                    <c:v>22</c:v>
                  </c:pt>
                  <c:pt idx="2">
                    <c:v>23</c:v>
                  </c:pt>
                  <c:pt idx="3">
                    <c:v>24</c:v>
                  </c:pt>
                  <c:pt idx="4">
                    <c:v>25</c:v>
                  </c:pt>
                </c:lvl>
              </c:multiLvlStrCache>
            </c:multiLvlStrRef>
          </c:cat>
          <c:val>
            <c:numRef>
              <c:f>Sheet1!$D$42:$D$46</c:f>
              <c:numCache>
                <c:formatCode>General</c:formatCode>
                <c:ptCount val="5"/>
                <c:pt idx="0">
                  <c:v>131</c:v>
                </c:pt>
                <c:pt idx="1">
                  <c:v>135</c:v>
                </c:pt>
                <c:pt idx="2">
                  <c:v>140</c:v>
                </c:pt>
                <c:pt idx="3">
                  <c:v>146</c:v>
                </c:pt>
                <c:pt idx="4">
                  <c:v>153</c:v>
                </c:pt>
              </c:numCache>
            </c:numRef>
          </c:val>
          <c:extLst>
            <c:ext xmlns:c16="http://schemas.microsoft.com/office/drawing/2014/chart" uri="{C3380CC4-5D6E-409C-BE32-E72D297353CC}">
              <c16:uniqueId val="{00000000-5226-4072-AB26-BFD087D775E7}"/>
            </c:ext>
          </c:extLst>
        </c:ser>
        <c:ser>
          <c:idx val="1"/>
          <c:order val="1"/>
          <c:tx>
            <c:strRef>
              <c:f>Sheet1!$E$41</c:f>
              <c:strCache>
                <c:ptCount val="1"/>
                <c:pt idx="0">
                  <c:v>Live Weight Male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Sheet1!$A$42:$C$46</c:f>
              <c:multiLvlStrCache>
                <c:ptCount val="5"/>
                <c:lvl>
                  <c:pt idx="0">
                    <c:v>Male</c:v>
                  </c:pt>
                  <c:pt idx="1">
                    <c:v>Male</c:v>
                  </c:pt>
                  <c:pt idx="2">
                    <c:v>Male</c:v>
                  </c:pt>
                  <c:pt idx="3">
                    <c:v>Male</c:v>
                  </c:pt>
                  <c:pt idx="4">
                    <c:v>Male</c:v>
                  </c:pt>
                </c:lvl>
                <c:lvl>
                  <c:pt idx="0">
                    <c:v>Female</c:v>
                  </c:pt>
                  <c:pt idx="1">
                    <c:v>Female</c:v>
                  </c:pt>
                  <c:pt idx="2">
                    <c:v>Female</c:v>
                  </c:pt>
                  <c:pt idx="3">
                    <c:v>Female</c:v>
                  </c:pt>
                  <c:pt idx="4">
                    <c:v>Female</c:v>
                  </c:pt>
                </c:lvl>
                <c:lvl>
                  <c:pt idx="0">
                    <c:v>21</c:v>
                  </c:pt>
                  <c:pt idx="1">
                    <c:v>22</c:v>
                  </c:pt>
                  <c:pt idx="2">
                    <c:v>23</c:v>
                  </c:pt>
                  <c:pt idx="3">
                    <c:v>24</c:v>
                  </c:pt>
                  <c:pt idx="4">
                    <c:v>25</c:v>
                  </c:pt>
                </c:lvl>
              </c:multiLvlStrCache>
            </c:multiLvlStrRef>
          </c:cat>
          <c:val>
            <c:numRef>
              <c:f>Sheet1!$E$42:$E$46</c:f>
              <c:numCache>
                <c:formatCode>General</c:formatCode>
                <c:ptCount val="5"/>
                <c:pt idx="0">
                  <c:v>159</c:v>
                </c:pt>
                <c:pt idx="1">
                  <c:v>164</c:v>
                </c:pt>
                <c:pt idx="2">
                  <c:v>170</c:v>
                </c:pt>
                <c:pt idx="3">
                  <c:v>177</c:v>
                </c:pt>
                <c:pt idx="4">
                  <c:v>185</c:v>
                </c:pt>
              </c:numCache>
            </c:numRef>
          </c:val>
          <c:extLst>
            <c:ext xmlns:c16="http://schemas.microsoft.com/office/drawing/2014/chart" uri="{C3380CC4-5D6E-409C-BE32-E72D297353CC}">
              <c16:uniqueId val="{00000001-5226-4072-AB26-BFD087D775E7}"/>
            </c:ext>
          </c:extLst>
        </c:ser>
        <c:dLbls>
          <c:showLegendKey val="0"/>
          <c:showVal val="0"/>
          <c:showCatName val="0"/>
          <c:showSerName val="0"/>
          <c:showPercent val="0"/>
          <c:showBubbleSize val="0"/>
        </c:dLbls>
        <c:gapWidth val="219"/>
        <c:overlap val="-27"/>
        <c:axId val="20416751"/>
        <c:axId val="603065423"/>
      </c:barChart>
      <c:catAx>
        <c:axId val="204167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65423"/>
        <c:crosses val="autoZero"/>
        <c:auto val="1"/>
        <c:lblAlgn val="ctr"/>
        <c:lblOffset val="100"/>
        <c:noMultiLvlLbl val="0"/>
      </c:catAx>
      <c:valAx>
        <c:axId val="603065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Live</a:t>
                </a:r>
                <a:r>
                  <a:rPr lang="en-GB" baseline="0"/>
                  <a:t> Weight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9C4AAFC-814C-4025-80B1-169E99E2EA29}"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44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FD95E6-07C1-4C94-B112-B13065698AA9}" type="datetimeFigureOut">
              <a:rPr lang="en-IN" smtClean="0"/>
              <a:t>13-05-2022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C4AAFC-814C-4025-80B1-169E99E2EA29}" type="slidenum">
              <a:rPr lang="en-IN" smtClean="0"/>
              <a:t>‹#›</a:t>
            </a:fld>
            <a:endParaRPr lang="en-IN"/>
          </a:p>
        </p:txBody>
      </p:sp>
    </p:spTree>
    <p:extLst>
      <p:ext uri="{BB962C8B-B14F-4D97-AF65-F5344CB8AC3E}">
        <p14:creationId xmlns:p14="http://schemas.microsoft.com/office/powerpoint/2010/main" val="229967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4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88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spTree>
    <p:extLst>
      <p:ext uri="{BB962C8B-B14F-4D97-AF65-F5344CB8AC3E}">
        <p14:creationId xmlns:p14="http://schemas.microsoft.com/office/powerpoint/2010/main" val="254968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4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47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41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81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spTree>
    <p:extLst>
      <p:ext uri="{BB962C8B-B14F-4D97-AF65-F5344CB8AC3E}">
        <p14:creationId xmlns:p14="http://schemas.microsoft.com/office/powerpoint/2010/main" val="228892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95E6-07C1-4C94-B112-B13065698AA9}" type="datetimeFigureOut">
              <a:rPr lang="en-IN" smtClean="0"/>
              <a:t>13-05-2022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C4AAFC-814C-4025-80B1-169E99E2EA29}"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50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FD95E6-07C1-4C94-B112-B13065698AA9}" type="datetimeFigureOut">
              <a:rPr lang="en-IN" smtClean="0"/>
              <a:t>13-05-2022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C4AAFC-814C-4025-80B1-169E99E2EA29}"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7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D95E6-07C1-4C94-B112-B13065698AA9}" type="datetimeFigureOut">
              <a:rPr lang="en-IN" smtClean="0"/>
              <a:t>13-05-2022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C4AAFC-814C-4025-80B1-169E99E2EA29}"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60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FD95E6-07C1-4C94-B112-B13065698AA9}" type="datetimeFigureOut">
              <a:rPr lang="en-IN" smtClean="0"/>
              <a:t>13-05-2022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C4AAFC-814C-4025-80B1-169E99E2EA29}"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1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D95E6-07C1-4C94-B112-B13065698AA9}" type="datetimeFigureOut">
              <a:rPr lang="en-IN" smtClean="0"/>
              <a:t>13-05-2022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C4AAFC-814C-4025-80B1-169E99E2EA29}" type="slidenum">
              <a:rPr lang="en-IN" smtClean="0"/>
              <a:t>‹#›</a:t>
            </a:fld>
            <a:endParaRPr lang="en-IN"/>
          </a:p>
        </p:txBody>
      </p:sp>
    </p:spTree>
    <p:extLst>
      <p:ext uri="{BB962C8B-B14F-4D97-AF65-F5344CB8AC3E}">
        <p14:creationId xmlns:p14="http://schemas.microsoft.com/office/powerpoint/2010/main" val="172146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FD95E6-07C1-4C94-B112-B13065698AA9}" type="datetimeFigureOut">
              <a:rPr lang="en-IN" smtClean="0"/>
              <a:t>13-05-2022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C4AAFC-814C-4025-80B1-169E99E2EA29}"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FD95E6-07C1-4C94-B112-B13065698AA9}" type="datetimeFigureOut">
              <a:rPr lang="en-IN" smtClean="0"/>
              <a:t>13-05-2022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C4AAFC-814C-4025-80B1-169E99E2EA29}" type="slidenum">
              <a:rPr lang="en-IN" smtClean="0"/>
              <a:t>‹#›</a:t>
            </a:fld>
            <a:endParaRPr lang="en-IN"/>
          </a:p>
        </p:txBody>
      </p:sp>
    </p:spTree>
    <p:extLst>
      <p:ext uri="{BB962C8B-B14F-4D97-AF65-F5344CB8AC3E}">
        <p14:creationId xmlns:p14="http://schemas.microsoft.com/office/powerpoint/2010/main" val="367572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D95E6-07C1-4C94-B112-B13065698AA9}" type="datetimeFigureOut">
              <a:rPr lang="en-IN" smtClean="0"/>
              <a:t>13-05-2022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C4AAFC-814C-4025-80B1-169E99E2EA29}" type="slidenum">
              <a:rPr lang="en-IN" smtClean="0"/>
              <a:t>‹#›</a:t>
            </a:fld>
            <a:endParaRPr lang="en-IN"/>
          </a:p>
        </p:txBody>
      </p:sp>
    </p:spTree>
    <p:extLst>
      <p:ext uri="{BB962C8B-B14F-4D97-AF65-F5344CB8AC3E}">
        <p14:creationId xmlns:p14="http://schemas.microsoft.com/office/powerpoint/2010/main" val="115383556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byjus.com/maths/bisection-method/#:~:text=The%20bisection%20method%20is%20used,intermediate%20theorem%20for%20continuous%20functions." TargetMode="External"/><Relationship Id="rId2" Type="http://schemas.openxmlformats.org/officeDocument/2006/relationships/hyperlink" Target="https://www.goseeko.com/blog/what-is-regula-falsi-method/#:~:text=The%20regula%2Dfalsi%20method%20is,a%20polynomial%20f(x)." TargetMode="External"/><Relationship Id="rId1" Type="http://schemas.openxmlformats.org/officeDocument/2006/relationships/slideLayout" Target="../slideLayouts/slideLayout2.xml"/><Relationship Id="rId4" Type="http://schemas.openxmlformats.org/officeDocument/2006/relationships/hyperlink" Target="https://www.disabled-world.com/calculators-charts/height-weight-teens.ph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5C97FC-2F56-BE31-C8B4-63F10A756398}"/>
              </a:ext>
            </a:extLst>
          </p:cNvPr>
          <p:cNvPicPr>
            <a:picLocks noChangeAspect="1"/>
          </p:cNvPicPr>
          <p:nvPr/>
        </p:nvPicPr>
        <p:blipFill>
          <a:blip r:embed="rId2"/>
          <a:stretch>
            <a:fillRect/>
          </a:stretch>
        </p:blipFill>
        <p:spPr>
          <a:xfrm>
            <a:off x="476738" y="476737"/>
            <a:ext cx="11254154" cy="5916247"/>
          </a:xfrm>
          <a:prstGeom prst="rect">
            <a:avLst/>
          </a:prstGeom>
        </p:spPr>
      </p:pic>
      <p:sp>
        <p:nvSpPr>
          <p:cNvPr id="8" name="Title 7">
            <a:extLst>
              <a:ext uri="{FF2B5EF4-FFF2-40B4-BE49-F238E27FC236}">
                <a16:creationId xmlns:a16="http://schemas.microsoft.com/office/drawing/2014/main" id="{C280E560-FB1D-0D98-89CA-D8B7098F36BB}"/>
              </a:ext>
            </a:extLst>
          </p:cNvPr>
          <p:cNvSpPr>
            <a:spLocks noGrp="1"/>
          </p:cNvSpPr>
          <p:nvPr>
            <p:ph type="title"/>
          </p:nvPr>
        </p:nvSpPr>
        <p:spPr>
          <a:xfrm>
            <a:off x="7010399" y="1847912"/>
            <a:ext cx="2508740" cy="522959"/>
          </a:xfrm>
        </p:spPr>
        <p:txBody>
          <a:bodyPr>
            <a:normAutofit fontScale="90000"/>
          </a:bodyPr>
          <a:lstStyle/>
          <a:p>
            <a:r>
              <a:rPr lang="en-IN" u="sng" dirty="0">
                <a:latin typeface="Algerian" panose="04020705040A02060702" pitchFamily="82" charset="0"/>
              </a:rPr>
              <a:t>Members</a:t>
            </a:r>
            <a:br>
              <a:rPr lang="en-IN" dirty="0"/>
            </a:br>
            <a:endParaRPr lang="en-IN" dirty="0"/>
          </a:p>
        </p:txBody>
      </p:sp>
      <p:graphicFrame>
        <p:nvGraphicFramePr>
          <p:cNvPr id="4" name="Content Placeholder 3">
            <a:extLst>
              <a:ext uri="{FF2B5EF4-FFF2-40B4-BE49-F238E27FC236}">
                <a16:creationId xmlns:a16="http://schemas.microsoft.com/office/drawing/2014/main" id="{5594D660-E83E-21A7-A13C-E63193DDF675}"/>
              </a:ext>
            </a:extLst>
          </p:cNvPr>
          <p:cNvGraphicFramePr>
            <a:graphicFrameLocks noGrp="1"/>
          </p:cNvGraphicFramePr>
          <p:nvPr>
            <p:ph idx="4294967295"/>
            <p:extLst>
              <p:ext uri="{D42A27DB-BD31-4B8C-83A1-F6EECF244321}">
                <p14:modId xmlns:p14="http://schemas.microsoft.com/office/powerpoint/2010/main" val="1761711828"/>
              </p:ext>
            </p:extLst>
          </p:nvPr>
        </p:nvGraphicFramePr>
        <p:xfrm>
          <a:off x="6228861" y="2178145"/>
          <a:ext cx="4071816" cy="2712720"/>
        </p:xfrm>
        <a:graphic>
          <a:graphicData uri="http://schemas.openxmlformats.org/drawingml/2006/table">
            <a:tbl>
              <a:tblPr>
                <a:tableStyleId>{5940675A-B579-460E-94D1-54222C63F5DA}</a:tableStyleId>
              </a:tblPr>
              <a:tblGrid>
                <a:gridCol w="2035908">
                  <a:extLst>
                    <a:ext uri="{9D8B030D-6E8A-4147-A177-3AD203B41FA5}">
                      <a16:colId xmlns:a16="http://schemas.microsoft.com/office/drawing/2014/main" val="3860581037"/>
                    </a:ext>
                  </a:extLst>
                </a:gridCol>
                <a:gridCol w="2035908">
                  <a:extLst>
                    <a:ext uri="{9D8B030D-6E8A-4147-A177-3AD203B41FA5}">
                      <a16:colId xmlns:a16="http://schemas.microsoft.com/office/drawing/2014/main" val="3941570577"/>
                    </a:ext>
                  </a:extLst>
                </a:gridCol>
              </a:tblGrid>
              <a:tr h="293866">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Name</a:t>
                      </a:r>
                      <a:endParaRPr lang="en-IN" b="0" dirty="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Roll. No</a:t>
                      </a:r>
                      <a:endParaRPr lang="en-IN" b="0" dirty="0">
                        <a:effectLst/>
                        <a:latin typeface="Algerian" panose="04020705040A02060702" pitchFamily="82" charset="0"/>
                      </a:endParaRPr>
                    </a:p>
                  </a:txBody>
                  <a:tcPr marL="76200" marR="76200" marT="76200" marB="76200"/>
                </a:tc>
                <a:extLst>
                  <a:ext uri="{0D108BD9-81ED-4DB2-BD59-A6C34878D82A}">
                    <a16:rowId xmlns:a16="http://schemas.microsoft.com/office/drawing/2014/main" val="2489388759"/>
                  </a:ext>
                </a:extLst>
              </a:tr>
              <a:tr h="293866">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Harsh Gupta</a:t>
                      </a:r>
                      <a:endParaRPr lang="en-IN" b="0" dirty="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25</a:t>
                      </a:r>
                      <a:endParaRPr lang="en-IN" b="0" dirty="0">
                        <a:effectLst/>
                        <a:latin typeface="Algerian" panose="04020705040A02060702" pitchFamily="82" charset="0"/>
                      </a:endParaRPr>
                    </a:p>
                  </a:txBody>
                  <a:tcPr marL="76200" marR="76200" marT="76200" marB="76200"/>
                </a:tc>
                <a:extLst>
                  <a:ext uri="{0D108BD9-81ED-4DB2-BD59-A6C34878D82A}">
                    <a16:rowId xmlns:a16="http://schemas.microsoft.com/office/drawing/2014/main" val="2813618592"/>
                  </a:ext>
                </a:extLst>
              </a:tr>
              <a:tr h="293866">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Trupti Hichkad</a:t>
                      </a:r>
                      <a:endParaRPr lang="en-IN" b="0" dirty="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26</a:t>
                      </a:r>
                      <a:endParaRPr lang="en-IN" b="0" dirty="0">
                        <a:effectLst/>
                        <a:latin typeface="Algerian" panose="04020705040A02060702" pitchFamily="82" charset="0"/>
                      </a:endParaRPr>
                    </a:p>
                  </a:txBody>
                  <a:tcPr marL="76200" marR="76200" marT="76200" marB="76200"/>
                </a:tc>
                <a:extLst>
                  <a:ext uri="{0D108BD9-81ED-4DB2-BD59-A6C34878D82A}">
                    <a16:rowId xmlns:a16="http://schemas.microsoft.com/office/drawing/2014/main" val="2725086977"/>
                  </a:ext>
                </a:extLst>
              </a:tr>
              <a:tr h="293866">
                <a:tc>
                  <a:txBody>
                    <a:bodyPr/>
                    <a:lstStyle/>
                    <a:p>
                      <a:pPr algn="ctr" rtl="0" fontAlgn="t">
                        <a:spcBef>
                          <a:spcPts val="0"/>
                        </a:spcBef>
                        <a:spcAft>
                          <a:spcPts val="0"/>
                        </a:spcAft>
                      </a:pPr>
                      <a:r>
                        <a:rPr lang="en-IN" sz="1500" b="0" u="sng">
                          <a:solidFill>
                            <a:srgbClr val="000000"/>
                          </a:solidFill>
                          <a:effectLst/>
                          <a:latin typeface="Algerian" panose="04020705040A02060702" pitchFamily="82" charset="0"/>
                        </a:rPr>
                        <a:t>Mrinmayee Hole</a:t>
                      </a:r>
                      <a:endParaRPr lang="en-IN" b="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27</a:t>
                      </a:r>
                      <a:endParaRPr lang="en-IN" b="0" dirty="0">
                        <a:effectLst/>
                        <a:latin typeface="Algerian" panose="04020705040A02060702" pitchFamily="82" charset="0"/>
                      </a:endParaRPr>
                    </a:p>
                  </a:txBody>
                  <a:tcPr marL="76200" marR="76200" marT="76200" marB="76200"/>
                </a:tc>
                <a:extLst>
                  <a:ext uri="{0D108BD9-81ED-4DB2-BD59-A6C34878D82A}">
                    <a16:rowId xmlns:a16="http://schemas.microsoft.com/office/drawing/2014/main" val="1894764554"/>
                  </a:ext>
                </a:extLst>
              </a:tr>
              <a:tr h="293866">
                <a:tc>
                  <a:txBody>
                    <a:bodyPr/>
                    <a:lstStyle/>
                    <a:p>
                      <a:pPr algn="ctr" rtl="0" fontAlgn="t">
                        <a:spcBef>
                          <a:spcPts val="0"/>
                        </a:spcBef>
                        <a:spcAft>
                          <a:spcPts val="0"/>
                        </a:spcAft>
                      </a:pPr>
                      <a:r>
                        <a:rPr lang="en-IN" sz="1500" b="0" u="sng">
                          <a:solidFill>
                            <a:srgbClr val="000000"/>
                          </a:solidFill>
                          <a:effectLst/>
                          <a:latin typeface="Algerian" panose="04020705040A02060702" pitchFamily="82" charset="0"/>
                        </a:rPr>
                        <a:t>Harshal Jagtap</a:t>
                      </a:r>
                      <a:endParaRPr lang="en-IN" b="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28</a:t>
                      </a:r>
                      <a:endParaRPr lang="en-IN" b="0" dirty="0">
                        <a:effectLst/>
                        <a:latin typeface="Algerian" panose="04020705040A02060702" pitchFamily="82" charset="0"/>
                      </a:endParaRPr>
                    </a:p>
                  </a:txBody>
                  <a:tcPr marL="76200" marR="76200" marT="76200" marB="76200"/>
                </a:tc>
                <a:extLst>
                  <a:ext uri="{0D108BD9-81ED-4DB2-BD59-A6C34878D82A}">
                    <a16:rowId xmlns:a16="http://schemas.microsoft.com/office/drawing/2014/main" val="921318448"/>
                  </a:ext>
                </a:extLst>
              </a:tr>
              <a:tr h="293866">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Deepali Gupta</a:t>
                      </a:r>
                      <a:endParaRPr lang="en-IN" b="0" dirty="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a:solidFill>
                            <a:srgbClr val="000000"/>
                          </a:solidFill>
                          <a:effectLst/>
                          <a:latin typeface="Algerian" panose="04020705040A02060702" pitchFamily="82" charset="0"/>
                        </a:rPr>
                        <a:t>29</a:t>
                      </a:r>
                      <a:endParaRPr lang="en-IN" b="0">
                        <a:effectLst/>
                        <a:latin typeface="Algerian" panose="04020705040A02060702" pitchFamily="82" charset="0"/>
                      </a:endParaRPr>
                    </a:p>
                  </a:txBody>
                  <a:tcPr marL="76200" marR="76200" marT="76200" marB="76200"/>
                </a:tc>
                <a:extLst>
                  <a:ext uri="{0D108BD9-81ED-4DB2-BD59-A6C34878D82A}">
                    <a16:rowId xmlns:a16="http://schemas.microsoft.com/office/drawing/2014/main" val="3117626462"/>
                  </a:ext>
                </a:extLst>
              </a:tr>
              <a:tr h="329130">
                <a:tc>
                  <a:txBody>
                    <a:bodyPr/>
                    <a:lstStyle/>
                    <a:p>
                      <a:pPr algn="ctr" fontAlgn="t"/>
                      <a:r>
                        <a:rPr lang="en-IN" b="0" dirty="0">
                          <a:effectLst/>
                          <a:latin typeface="Algerian" panose="04020705040A02060702" pitchFamily="82" charset="0"/>
                        </a:rPr>
                        <a:t> </a:t>
                      </a:r>
                      <a:r>
                        <a:rPr lang="en-IN" sz="1500" b="0" u="sng" dirty="0">
                          <a:effectLst/>
                          <a:latin typeface="Algerian" panose="04020705040A02060702" pitchFamily="82" charset="0"/>
                        </a:rPr>
                        <a:t>Grisha Jain</a:t>
                      </a:r>
                      <a:endParaRPr lang="en-IN" b="0" u="sng" dirty="0">
                        <a:effectLst/>
                        <a:latin typeface="Algerian" panose="04020705040A02060702" pitchFamily="82" charset="0"/>
                      </a:endParaRPr>
                    </a:p>
                  </a:txBody>
                  <a:tcPr marL="76200" marR="76200" marT="76200" marB="76200"/>
                </a:tc>
                <a:tc>
                  <a:txBody>
                    <a:bodyPr/>
                    <a:lstStyle/>
                    <a:p>
                      <a:pPr algn="ctr" rtl="0" fontAlgn="t">
                        <a:spcBef>
                          <a:spcPts val="0"/>
                        </a:spcBef>
                        <a:spcAft>
                          <a:spcPts val="0"/>
                        </a:spcAft>
                      </a:pPr>
                      <a:r>
                        <a:rPr lang="en-IN" sz="1500" b="0" u="sng" dirty="0">
                          <a:solidFill>
                            <a:srgbClr val="000000"/>
                          </a:solidFill>
                          <a:effectLst/>
                          <a:latin typeface="Algerian" panose="04020705040A02060702" pitchFamily="82" charset="0"/>
                        </a:rPr>
                        <a:t>30</a:t>
                      </a:r>
                      <a:endParaRPr lang="en-IN" b="0" dirty="0">
                        <a:effectLst/>
                        <a:latin typeface="Algerian" panose="04020705040A02060702" pitchFamily="82" charset="0"/>
                      </a:endParaRPr>
                    </a:p>
                  </a:txBody>
                  <a:tcPr marL="76200" marR="76200" marT="76200" marB="76200"/>
                </a:tc>
                <a:extLst>
                  <a:ext uri="{0D108BD9-81ED-4DB2-BD59-A6C34878D82A}">
                    <a16:rowId xmlns:a16="http://schemas.microsoft.com/office/drawing/2014/main" val="894761003"/>
                  </a:ext>
                </a:extLst>
              </a:tr>
            </a:tbl>
          </a:graphicData>
        </a:graphic>
      </p:graphicFrame>
      <p:sp>
        <p:nvSpPr>
          <p:cNvPr id="5" name="Rectangle 1">
            <a:extLst>
              <a:ext uri="{FF2B5EF4-FFF2-40B4-BE49-F238E27FC236}">
                <a16:creationId xmlns:a16="http://schemas.microsoft.com/office/drawing/2014/main" id="{F8A3C329-7A07-F75C-8948-9C9CF131F3BC}"/>
              </a:ext>
            </a:extLst>
          </p:cNvPr>
          <p:cNvSpPr>
            <a:spLocks noChangeArrowheads="1"/>
          </p:cNvSpPr>
          <p:nvPr/>
        </p:nvSpPr>
        <p:spPr bwMode="auto">
          <a:xfrm>
            <a:off x="1625600" y="1351435"/>
            <a:ext cx="4470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u="sng" dirty="0">
                <a:latin typeface="Algerian" panose="04020705040A02060702" pitchFamily="82" charset="0"/>
              </a:rPr>
              <a:t> Numerical Method &amp; Algebra</a:t>
            </a:r>
            <a:r>
              <a:rPr kumimoji="0" lang="en-US" altLang="en-US" sz="3200" b="0" i="0" u="sng" strike="noStrike" cap="none" normalizeH="0" baseline="0" dirty="0">
                <a:ln>
                  <a:noFill/>
                </a:ln>
                <a:effectLst/>
                <a:latin typeface="Algerian" panose="04020705040A02060702" pitchFamily="82" charset="0"/>
              </a:rPr>
              <a:t> Project (25-30)</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200" u="sng" dirty="0">
              <a:latin typeface="Algerian" panose="04020705040A02060702" pitchFamily="82" charset="0"/>
            </a:endParaRPr>
          </a:p>
          <a:p>
            <a:pPr algn="ctr" defTabSz="914400" eaLnBrk="0" fontAlgn="base" hangingPunct="0">
              <a:spcBef>
                <a:spcPct val="0"/>
              </a:spcBef>
              <a:spcAft>
                <a:spcPct val="0"/>
              </a:spcAft>
            </a:pPr>
            <a:r>
              <a:rPr lang="en-US" sz="2000" u="sng" dirty="0">
                <a:latin typeface="Algerian" panose="04020705040A02060702" pitchFamily="82" charset="0"/>
              </a:rPr>
              <a:t>Topic: Application of Interpolation in estimation of live weight of a child or adult based on age.</a:t>
            </a:r>
            <a:endParaRPr lang="en-US" sz="2000" u="sng" dirty="0">
              <a:effectLst/>
              <a:latin typeface="Algerian" panose="04020705040A020607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sng" strike="noStrike" cap="none" normalizeH="0" baseline="0" dirty="0">
              <a:ln>
                <a:noFill/>
              </a:ln>
              <a:effectLst/>
              <a:latin typeface="Algerian" panose="04020705040A02060702" pitchFamily="82" charset="0"/>
            </a:endParaRPr>
          </a:p>
        </p:txBody>
      </p:sp>
    </p:spTree>
    <p:extLst>
      <p:ext uri="{BB962C8B-B14F-4D97-AF65-F5344CB8AC3E}">
        <p14:creationId xmlns:p14="http://schemas.microsoft.com/office/powerpoint/2010/main" val="1468981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C85BE7CF-94DC-DD2F-DFC1-50F7FBBBD8D6}"/>
                  </a:ext>
                </a:extLst>
              </p:cNvPr>
              <p:cNvGraphicFramePr>
                <a:graphicFrameLocks noGrp="1"/>
              </p:cNvGraphicFramePr>
              <p:nvPr>
                <p:extLst>
                  <p:ext uri="{D42A27DB-BD31-4B8C-83A1-F6EECF244321}">
                    <p14:modId xmlns:p14="http://schemas.microsoft.com/office/powerpoint/2010/main" val="3817332865"/>
                  </p:ext>
                </p:extLst>
              </p:nvPr>
            </p:nvGraphicFramePr>
            <p:xfrm>
              <a:off x="390769" y="484555"/>
              <a:ext cx="11332308" cy="5906476"/>
            </p:xfrm>
            <a:graphic>
              <a:graphicData uri="http://schemas.openxmlformats.org/drawingml/2006/table">
                <a:tbl>
                  <a:tblPr firstRow="1" bandRow="1">
                    <a:tableStyleId>{21E4AEA4-8DFA-4A89-87EB-49C32662AFE0}</a:tableStyleId>
                  </a:tblPr>
                  <a:tblGrid>
                    <a:gridCol w="5666154">
                      <a:extLst>
                        <a:ext uri="{9D8B030D-6E8A-4147-A177-3AD203B41FA5}">
                          <a16:colId xmlns:a16="http://schemas.microsoft.com/office/drawing/2014/main" val="3486693357"/>
                        </a:ext>
                      </a:extLst>
                    </a:gridCol>
                    <a:gridCol w="5666154">
                      <a:extLst>
                        <a:ext uri="{9D8B030D-6E8A-4147-A177-3AD203B41FA5}">
                          <a16:colId xmlns:a16="http://schemas.microsoft.com/office/drawing/2014/main" val="3026664874"/>
                        </a:ext>
                      </a:extLst>
                    </a:gridCol>
                  </a:tblGrid>
                  <a:tr h="860152">
                    <a:tc>
                      <a:txBody>
                        <a:bodyPr/>
                        <a:lstStyle/>
                        <a:p>
                          <a:r>
                            <a:rPr lang="en-IN" sz="3200" dirty="0">
                              <a:solidFill>
                                <a:schemeClr val="tx1"/>
                              </a:solidFill>
                              <a:latin typeface="Cambria Math" panose="02040503050406030204" pitchFamily="18" charset="0"/>
                              <a:ea typeface="Cambria Math" panose="02040503050406030204" pitchFamily="18" charset="0"/>
                            </a:rPr>
                            <a:t>Female ( Adult ) </a:t>
                          </a:r>
                          <a:endParaRPr lang="en-IN" sz="3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3200" dirty="0">
                              <a:solidFill>
                                <a:schemeClr val="tx1"/>
                              </a:solidFill>
                              <a:latin typeface="Cambria Math" panose="02040503050406030204" pitchFamily="18" charset="0"/>
                              <a:ea typeface="Cambria Math" panose="02040503050406030204" pitchFamily="18" charset="0"/>
                            </a:rPr>
                            <a:t>Male ( Adult )</a:t>
                          </a:r>
                          <a:endParaRPr lang="en-IN" sz="3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242163"/>
                      </a:ext>
                    </a:extLst>
                  </a:tr>
                  <a:tr h="5046324">
                    <a:tc>
                      <a:txBody>
                        <a:bodyPr/>
                        <a:lstStyle/>
                        <a:p>
                          <a:r>
                            <a:rPr lang="en-IN" sz="3200" kern="1200" dirty="0">
                              <a:solidFill>
                                <a:schemeClr val="tx1"/>
                              </a:solidFill>
                              <a:effectLst/>
                              <a:latin typeface="Cambria Math" panose="02040503050406030204" pitchFamily="18" charset="0"/>
                              <a:ea typeface="Cambria Math" panose="02040503050406030204" pitchFamily="18" charset="0"/>
                            </a:rPr>
                            <a:t>f (21) = </a:t>
                          </a:r>
                          <a14:m>
                            <m:oMath xmlns:m="http://schemas.openxmlformats.org/officeDocument/2006/math">
                              <m:d>
                                <m:dPr>
                                  <m:begChr m:val="["/>
                                  <m:endChr m:val="]"/>
                                  <m:ctrlPr>
                                    <a:rPr lang="en-IN" sz="3200" i="1" kern="1200">
                                      <a:solidFill>
                                        <a:schemeClr val="tx1"/>
                                      </a:solidFill>
                                      <a:effectLst/>
                                      <a:latin typeface="Cambria Math" panose="02040503050406030204" pitchFamily="18" charset="0"/>
                                      <a:ea typeface="Cambria Math" panose="02040503050406030204" pitchFamily="18" charset="0"/>
                                    </a:rPr>
                                  </m:ctrlPr>
                                </m:dPr>
                                <m:e>
                                  <m:f>
                                    <m:fPr>
                                      <m:ctrlPr>
                                        <a:rPr lang="en-IN" sz="3200" i="1" kern="1200">
                                          <a:solidFill>
                                            <a:schemeClr val="tx1"/>
                                          </a:solidFill>
                                          <a:effectLst/>
                                          <a:latin typeface="Cambria Math" panose="02040503050406030204" pitchFamily="18" charset="0"/>
                                          <a:ea typeface="Cambria Math" panose="02040503050406030204" pitchFamily="18" charset="0"/>
                                        </a:rPr>
                                      </m:ctrlPr>
                                    </m:fPr>
                                    <m:num>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21−19</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21−20</m:t>
                                          </m:r>
                                        </m:e>
                                      </m:d>
                                    </m:num>
                                    <m:den>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18−19</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18−20</m:t>
                                          </m:r>
                                        </m:e>
                                      </m:d>
                                    </m:den>
                                  </m:f>
                                  <m:r>
                                    <a:rPr lang="en-IN" sz="3200" kern="1200">
                                      <a:solidFill>
                                        <a:schemeClr val="tx1"/>
                                      </a:solidFill>
                                      <a:effectLst/>
                                      <a:latin typeface="Cambria Math" panose="02040503050406030204" pitchFamily="18" charset="0"/>
                                      <a:ea typeface="Cambria Math" panose="02040503050406030204" pitchFamily="18" charset="0"/>
                                    </a:rPr>
                                    <m:t>∗125</m:t>
                                  </m:r>
                                </m:e>
                              </m:d>
                            </m:oMath>
                          </a14:m>
                          <a:r>
                            <a:rPr lang="en-IN" sz="3200" kern="1200" dirty="0">
                              <a:solidFill>
                                <a:schemeClr val="tx1"/>
                              </a:solidFill>
                              <a:effectLst/>
                              <a:latin typeface="Cambria Math" panose="02040503050406030204" pitchFamily="18" charset="0"/>
                              <a:ea typeface="Cambria Math" panose="02040503050406030204" pitchFamily="18" charset="0"/>
                            </a:rPr>
                            <a:t> + </a:t>
                          </a:r>
                          <a14:m>
                            <m:oMath xmlns:m="http://schemas.openxmlformats.org/officeDocument/2006/math">
                              <m:d>
                                <m:dPr>
                                  <m:begChr m:val="["/>
                                  <m:endChr m:val="]"/>
                                  <m:ctrlPr>
                                    <a:rPr lang="en-IN" sz="3200" i="1" kern="1200">
                                      <a:solidFill>
                                        <a:schemeClr val="tx1"/>
                                      </a:solidFill>
                                      <a:effectLst/>
                                      <a:latin typeface="Cambria Math" panose="02040503050406030204" pitchFamily="18" charset="0"/>
                                      <a:ea typeface="Cambria Math" panose="02040503050406030204" pitchFamily="18" charset="0"/>
                                    </a:rPr>
                                  </m:ctrlPr>
                                </m:dPr>
                                <m:e>
                                  <m:f>
                                    <m:fPr>
                                      <m:ctrlPr>
                                        <a:rPr lang="en-IN" sz="3200" i="1" kern="1200">
                                          <a:solidFill>
                                            <a:schemeClr val="tx1"/>
                                          </a:solidFill>
                                          <a:effectLst/>
                                          <a:latin typeface="Cambria Math" panose="02040503050406030204" pitchFamily="18" charset="0"/>
                                          <a:ea typeface="Cambria Math" panose="02040503050406030204" pitchFamily="18" charset="0"/>
                                        </a:rPr>
                                      </m:ctrlPr>
                                    </m:fPr>
                                    <m:num>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21−20</m:t>
                                          </m:r>
                                        </m:e>
                                      </m:d>
                                    </m:num>
                                    <m:den>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19−18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19−20</m:t>
                                          </m:r>
                                        </m:e>
                                      </m:d>
                                    </m:den>
                                  </m:f>
                                  <m:r>
                                    <a:rPr lang="en-IN" sz="3200" kern="1200">
                                      <a:solidFill>
                                        <a:schemeClr val="tx1"/>
                                      </a:solidFill>
                                      <a:effectLst/>
                                      <a:latin typeface="Cambria Math" panose="02040503050406030204" pitchFamily="18" charset="0"/>
                                      <a:ea typeface="Cambria Math" panose="02040503050406030204" pitchFamily="18" charset="0"/>
                                    </a:rPr>
                                    <m:t>∗126</m:t>
                                  </m:r>
                                </m:e>
                              </m:d>
                              <m:r>
                                <a:rPr lang="en-IN" sz="3200" kern="1200">
                                  <a:solidFill>
                                    <a:schemeClr val="tx1"/>
                                  </a:solidFill>
                                  <a:effectLst/>
                                  <a:latin typeface="Cambria Math" panose="02040503050406030204" pitchFamily="18" charset="0"/>
                                  <a:ea typeface="Cambria Math" panose="02040503050406030204" pitchFamily="18" charset="0"/>
                                </a:rPr>
                                <m:t>+</m:t>
                              </m:r>
                              <m:d>
                                <m:dPr>
                                  <m:begChr m:val="["/>
                                  <m:endChr m:val="]"/>
                                  <m:ctrlPr>
                                    <a:rPr lang="en-IN" sz="3200" i="1" kern="1200">
                                      <a:solidFill>
                                        <a:schemeClr val="tx1"/>
                                      </a:solidFill>
                                      <a:effectLst/>
                                      <a:latin typeface="Cambria Math" panose="02040503050406030204" pitchFamily="18" charset="0"/>
                                      <a:ea typeface="Cambria Math" panose="02040503050406030204" pitchFamily="18" charset="0"/>
                                    </a:rPr>
                                  </m:ctrlPr>
                                </m:dPr>
                                <m:e>
                                  <m:f>
                                    <m:fPr>
                                      <m:ctrlPr>
                                        <a:rPr lang="en-IN" sz="3200" i="1" kern="1200">
                                          <a:solidFill>
                                            <a:schemeClr val="tx1"/>
                                          </a:solidFill>
                                          <a:effectLst/>
                                          <a:latin typeface="Cambria Math" panose="02040503050406030204" pitchFamily="18" charset="0"/>
                                          <a:ea typeface="Cambria Math" panose="02040503050406030204" pitchFamily="18" charset="0"/>
                                        </a:rPr>
                                      </m:ctrlPr>
                                    </m:fPr>
                                    <m:num>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21−19</m:t>
                                          </m:r>
                                        </m:e>
                                      </m:d>
                                    </m:num>
                                    <m:den>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20−18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20−19</m:t>
                                          </m:r>
                                        </m:e>
                                      </m:d>
                                    </m:den>
                                  </m:f>
                                  <m:r>
                                    <a:rPr lang="en-IN" sz="3200" kern="1200">
                                      <a:solidFill>
                                        <a:schemeClr val="tx1"/>
                                      </a:solidFill>
                                      <a:effectLst/>
                                      <a:latin typeface="Cambria Math" panose="02040503050406030204" pitchFamily="18" charset="0"/>
                                      <a:ea typeface="Cambria Math" panose="02040503050406030204" pitchFamily="18" charset="0"/>
                                    </a:rPr>
                                    <m:t>∗128 </m:t>
                                  </m:r>
                                </m:e>
                              </m:d>
                            </m:oMath>
                          </a14:m>
                          <a:endParaRPr lang="en-IN" sz="3200" kern="1200" dirty="0">
                            <a:solidFill>
                              <a:schemeClr val="tx1"/>
                            </a:solidFill>
                            <a:effectLst/>
                            <a:latin typeface="Cambria Math" panose="02040503050406030204" pitchFamily="18" charset="0"/>
                            <a:ea typeface="Cambria Math" panose="02040503050406030204" pitchFamily="18" charset="0"/>
                          </a:endParaRPr>
                        </a:p>
                        <a:p>
                          <a:endParaRPr lang="en-IN" sz="3200" kern="1200" dirty="0">
                            <a:solidFill>
                              <a:schemeClr val="tx1"/>
                            </a:solidFill>
                            <a:effectLst/>
                            <a:latin typeface="Cambria Math" panose="02040503050406030204" pitchFamily="18" charset="0"/>
                            <a:ea typeface="Cambria Math" panose="02040503050406030204" pitchFamily="18" charset="0"/>
                          </a:endParaRPr>
                        </a:p>
                        <a:p>
                          <a:r>
                            <a:rPr lang="en-IN" sz="3200" kern="1200" dirty="0">
                              <a:solidFill>
                                <a:schemeClr val="tx1"/>
                              </a:solidFill>
                              <a:effectLst/>
                              <a:latin typeface="Cambria Math" panose="02040503050406030204" pitchFamily="18" charset="0"/>
                              <a:ea typeface="Cambria Math" panose="02040503050406030204" pitchFamily="18" charset="0"/>
                            </a:rPr>
                            <a:t>f (21) = 131</a:t>
                          </a:r>
                        </a:p>
                        <a:p>
                          <a:endParaRPr lang="en-IN" sz="3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3200" kern="1200" dirty="0">
                              <a:solidFill>
                                <a:schemeClr val="tx1"/>
                              </a:solidFill>
                              <a:effectLst/>
                              <a:latin typeface="Cambria Math" panose="02040503050406030204" pitchFamily="18" charset="0"/>
                              <a:ea typeface="Cambria Math" panose="02040503050406030204" pitchFamily="18" charset="0"/>
                            </a:rPr>
                            <a:t>f (21) = </a:t>
                          </a:r>
                          <a14:m>
                            <m:oMath xmlns:m="http://schemas.openxmlformats.org/officeDocument/2006/math">
                              <m:d>
                                <m:dPr>
                                  <m:begChr m:val="["/>
                                  <m:endChr m:val="]"/>
                                  <m:ctrlPr>
                                    <a:rPr lang="en-IN" sz="3200" i="1" kern="1200">
                                      <a:solidFill>
                                        <a:schemeClr val="tx1"/>
                                      </a:solidFill>
                                      <a:effectLst/>
                                      <a:latin typeface="Cambria Math" panose="02040503050406030204" pitchFamily="18" charset="0"/>
                                      <a:ea typeface="Cambria Math" panose="02040503050406030204" pitchFamily="18" charset="0"/>
                                    </a:rPr>
                                  </m:ctrlPr>
                                </m:dPr>
                                <m:e>
                                  <m:f>
                                    <m:fPr>
                                      <m:ctrlPr>
                                        <a:rPr lang="en-IN" sz="3200" i="1" kern="1200">
                                          <a:solidFill>
                                            <a:schemeClr val="tx1"/>
                                          </a:solidFill>
                                          <a:effectLst/>
                                          <a:latin typeface="Cambria Math" panose="02040503050406030204" pitchFamily="18" charset="0"/>
                                          <a:ea typeface="Cambria Math" panose="02040503050406030204" pitchFamily="18" charset="0"/>
                                        </a:rPr>
                                      </m:ctrlPr>
                                    </m:fPr>
                                    <m:num>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21−19</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21−20</m:t>
                                          </m:r>
                                        </m:e>
                                      </m:d>
                                    </m:num>
                                    <m:den>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18−19</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18−20</m:t>
                                          </m:r>
                                        </m:e>
                                      </m:d>
                                    </m:den>
                                  </m:f>
                                  <m:r>
                                    <a:rPr lang="en-IN" sz="3200" kern="1200">
                                      <a:solidFill>
                                        <a:schemeClr val="tx1"/>
                                      </a:solidFill>
                                      <a:effectLst/>
                                      <a:latin typeface="Cambria Math" panose="02040503050406030204" pitchFamily="18" charset="0"/>
                                      <a:ea typeface="Cambria Math" panose="02040503050406030204" pitchFamily="18" charset="0"/>
                                    </a:rPr>
                                    <m:t>∗150</m:t>
                                  </m:r>
                                </m:e>
                              </m:d>
                              <m:r>
                                <a:rPr lang="en-IN" sz="3200" kern="1200">
                                  <a:solidFill>
                                    <a:schemeClr val="tx1"/>
                                  </a:solidFill>
                                  <a:effectLst/>
                                  <a:latin typeface="Cambria Math" panose="02040503050406030204" pitchFamily="18" charset="0"/>
                                  <a:ea typeface="Cambria Math" panose="02040503050406030204" pitchFamily="18" charset="0"/>
                                </a:rPr>
                                <m:t>+</m:t>
                              </m:r>
                              <m:d>
                                <m:dPr>
                                  <m:begChr m:val="["/>
                                  <m:endChr m:val="]"/>
                                  <m:ctrlPr>
                                    <a:rPr lang="en-IN" sz="3200" i="1" kern="1200">
                                      <a:solidFill>
                                        <a:schemeClr val="tx1"/>
                                      </a:solidFill>
                                      <a:effectLst/>
                                      <a:latin typeface="Cambria Math" panose="02040503050406030204" pitchFamily="18" charset="0"/>
                                      <a:ea typeface="Cambria Math" panose="02040503050406030204" pitchFamily="18" charset="0"/>
                                    </a:rPr>
                                  </m:ctrlPr>
                                </m:dPr>
                                <m:e>
                                  <m:f>
                                    <m:fPr>
                                      <m:ctrlPr>
                                        <a:rPr lang="en-IN" sz="3200" i="1" kern="1200">
                                          <a:solidFill>
                                            <a:schemeClr val="tx1"/>
                                          </a:solidFill>
                                          <a:effectLst/>
                                          <a:latin typeface="Cambria Math" panose="02040503050406030204" pitchFamily="18" charset="0"/>
                                          <a:ea typeface="Cambria Math" panose="02040503050406030204" pitchFamily="18" charset="0"/>
                                        </a:rPr>
                                      </m:ctrlPr>
                                    </m:fPr>
                                    <m:num>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21−20</m:t>
                                          </m:r>
                                        </m:e>
                                      </m:d>
                                    </m:num>
                                    <m:den>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19−18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19−20</m:t>
                                          </m:r>
                                        </m:e>
                                      </m:d>
                                    </m:den>
                                  </m:f>
                                  <m:r>
                                    <a:rPr lang="en-IN" sz="3200" kern="1200">
                                      <a:solidFill>
                                        <a:schemeClr val="tx1"/>
                                      </a:solidFill>
                                      <a:effectLst/>
                                      <a:latin typeface="Cambria Math" panose="02040503050406030204" pitchFamily="18" charset="0"/>
                                      <a:ea typeface="Cambria Math" panose="02040503050406030204" pitchFamily="18" charset="0"/>
                                    </a:rPr>
                                    <m:t>∗152</m:t>
                                  </m:r>
                                </m:e>
                              </m:d>
                              <m:r>
                                <a:rPr lang="en-IN" sz="3200" kern="1200">
                                  <a:solidFill>
                                    <a:schemeClr val="tx1"/>
                                  </a:solidFill>
                                  <a:effectLst/>
                                  <a:latin typeface="Cambria Math" panose="02040503050406030204" pitchFamily="18" charset="0"/>
                                  <a:ea typeface="Cambria Math" panose="02040503050406030204" pitchFamily="18" charset="0"/>
                                </a:rPr>
                                <m:t>+</m:t>
                              </m:r>
                              <m:d>
                                <m:dPr>
                                  <m:begChr m:val="["/>
                                  <m:endChr m:val="]"/>
                                  <m:ctrlPr>
                                    <a:rPr lang="en-IN" sz="3200" i="1" kern="1200">
                                      <a:solidFill>
                                        <a:schemeClr val="tx1"/>
                                      </a:solidFill>
                                      <a:effectLst/>
                                      <a:latin typeface="Cambria Math" panose="02040503050406030204" pitchFamily="18" charset="0"/>
                                      <a:ea typeface="Cambria Math" panose="02040503050406030204" pitchFamily="18" charset="0"/>
                                    </a:rPr>
                                  </m:ctrlPr>
                                </m:dPr>
                                <m:e>
                                  <m:f>
                                    <m:fPr>
                                      <m:ctrlPr>
                                        <a:rPr lang="en-IN" sz="3200" i="1" kern="1200">
                                          <a:solidFill>
                                            <a:schemeClr val="tx1"/>
                                          </a:solidFill>
                                          <a:effectLst/>
                                          <a:latin typeface="Cambria Math" panose="02040503050406030204" pitchFamily="18" charset="0"/>
                                          <a:ea typeface="Cambria Math" panose="02040503050406030204" pitchFamily="18" charset="0"/>
                                        </a:rPr>
                                      </m:ctrlPr>
                                    </m:fPr>
                                    <m:num>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21−19</m:t>
                                          </m:r>
                                        </m:e>
                                      </m:d>
                                    </m:num>
                                    <m:den>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20−18</m:t>
                                          </m:r>
                                        </m:e>
                                      </m:d>
                                      <m:d>
                                        <m:dPr>
                                          <m:ctrlPr>
                                            <a:rPr lang="en-IN" sz="3200" i="1" kern="1200">
                                              <a:solidFill>
                                                <a:schemeClr val="tx1"/>
                                              </a:solidFill>
                                              <a:effectLst/>
                                              <a:latin typeface="Cambria Math" panose="02040503050406030204" pitchFamily="18" charset="0"/>
                                              <a:ea typeface="Cambria Math" panose="02040503050406030204" pitchFamily="18" charset="0"/>
                                            </a:rPr>
                                          </m:ctrlPr>
                                        </m:dPr>
                                        <m:e>
                                          <m:r>
                                            <a:rPr lang="en-IN" sz="3200" kern="1200">
                                              <a:solidFill>
                                                <a:schemeClr val="tx1"/>
                                              </a:solidFill>
                                              <a:effectLst/>
                                              <a:latin typeface="Cambria Math" panose="02040503050406030204" pitchFamily="18" charset="0"/>
                                              <a:ea typeface="Cambria Math" panose="02040503050406030204" pitchFamily="18" charset="0"/>
                                            </a:rPr>
                                            <m:t>20−19</m:t>
                                          </m:r>
                                        </m:e>
                                      </m:d>
                                    </m:den>
                                  </m:f>
                                  <m:r>
                                    <a:rPr lang="en-IN" sz="3200" kern="1200">
                                      <a:solidFill>
                                        <a:schemeClr val="tx1"/>
                                      </a:solidFill>
                                      <a:effectLst/>
                                      <a:latin typeface="Cambria Math" panose="02040503050406030204" pitchFamily="18" charset="0"/>
                                      <a:ea typeface="Cambria Math" panose="02040503050406030204" pitchFamily="18" charset="0"/>
                                    </a:rPr>
                                    <m:t>∗155</m:t>
                                  </m:r>
                                </m:e>
                              </m:d>
                            </m:oMath>
                          </a14:m>
                          <a:endParaRPr lang="en-IN" sz="3200" kern="1200" dirty="0">
                            <a:solidFill>
                              <a:schemeClr val="tx1"/>
                            </a:solidFill>
                            <a:effectLst/>
                            <a:latin typeface="Cambria Math" panose="02040503050406030204" pitchFamily="18" charset="0"/>
                            <a:ea typeface="Cambria Math" panose="02040503050406030204" pitchFamily="18" charset="0"/>
                          </a:endParaRPr>
                        </a:p>
                        <a:p>
                          <a:endParaRPr lang="en-IN" sz="3200" kern="1200" dirty="0">
                            <a:solidFill>
                              <a:schemeClr val="tx1"/>
                            </a:solidFill>
                            <a:effectLst/>
                            <a:latin typeface="Cambria Math" panose="02040503050406030204" pitchFamily="18" charset="0"/>
                            <a:ea typeface="Cambria Math" panose="02040503050406030204" pitchFamily="18" charset="0"/>
                          </a:endParaRPr>
                        </a:p>
                        <a:p>
                          <a:r>
                            <a:rPr lang="en-IN" sz="3200" kern="1200" dirty="0">
                              <a:solidFill>
                                <a:schemeClr val="tx1"/>
                              </a:solidFill>
                              <a:effectLst/>
                              <a:latin typeface="Cambria Math" panose="02040503050406030204" pitchFamily="18" charset="0"/>
                              <a:ea typeface="Cambria Math" panose="02040503050406030204" pitchFamily="18" charset="0"/>
                            </a:rPr>
                            <a:t>f (21) = 159</a:t>
                          </a:r>
                        </a:p>
                        <a:p>
                          <a:endParaRPr lang="en-IN" sz="3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420479"/>
                      </a:ext>
                    </a:extLst>
                  </a:tr>
                </a:tbl>
              </a:graphicData>
            </a:graphic>
          </p:graphicFrame>
        </mc:Choice>
        <mc:Fallback>
          <p:graphicFrame>
            <p:nvGraphicFramePr>
              <p:cNvPr id="3" name="Table 2">
                <a:extLst>
                  <a:ext uri="{FF2B5EF4-FFF2-40B4-BE49-F238E27FC236}">
                    <a16:creationId xmlns:a16="http://schemas.microsoft.com/office/drawing/2014/main" id="{C85BE7CF-94DC-DD2F-DFC1-50F7FBBBD8D6}"/>
                  </a:ext>
                </a:extLst>
              </p:cNvPr>
              <p:cNvGraphicFramePr>
                <a:graphicFrameLocks noGrp="1"/>
              </p:cNvGraphicFramePr>
              <p:nvPr>
                <p:extLst>
                  <p:ext uri="{D42A27DB-BD31-4B8C-83A1-F6EECF244321}">
                    <p14:modId xmlns:p14="http://schemas.microsoft.com/office/powerpoint/2010/main" val="3817332865"/>
                  </p:ext>
                </p:extLst>
              </p:nvPr>
            </p:nvGraphicFramePr>
            <p:xfrm>
              <a:off x="390769" y="484555"/>
              <a:ext cx="11332308" cy="5906476"/>
            </p:xfrm>
            <a:graphic>
              <a:graphicData uri="http://schemas.openxmlformats.org/drawingml/2006/table">
                <a:tbl>
                  <a:tblPr firstRow="1" bandRow="1">
                    <a:tableStyleId>{21E4AEA4-8DFA-4A89-87EB-49C32662AFE0}</a:tableStyleId>
                  </a:tblPr>
                  <a:tblGrid>
                    <a:gridCol w="5666154">
                      <a:extLst>
                        <a:ext uri="{9D8B030D-6E8A-4147-A177-3AD203B41FA5}">
                          <a16:colId xmlns:a16="http://schemas.microsoft.com/office/drawing/2014/main" val="3486693357"/>
                        </a:ext>
                      </a:extLst>
                    </a:gridCol>
                    <a:gridCol w="5666154">
                      <a:extLst>
                        <a:ext uri="{9D8B030D-6E8A-4147-A177-3AD203B41FA5}">
                          <a16:colId xmlns:a16="http://schemas.microsoft.com/office/drawing/2014/main" val="3026664874"/>
                        </a:ext>
                      </a:extLst>
                    </a:gridCol>
                  </a:tblGrid>
                  <a:tr h="860152">
                    <a:tc>
                      <a:txBody>
                        <a:bodyPr/>
                        <a:lstStyle/>
                        <a:p>
                          <a:r>
                            <a:rPr lang="en-IN" sz="3200" dirty="0">
                              <a:solidFill>
                                <a:schemeClr val="tx1"/>
                              </a:solidFill>
                              <a:latin typeface="Cambria Math" panose="02040503050406030204" pitchFamily="18" charset="0"/>
                              <a:ea typeface="Cambria Math" panose="02040503050406030204" pitchFamily="18" charset="0"/>
                            </a:rPr>
                            <a:t>Female ( Adult ) </a:t>
                          </a:r>
                          <a:endParaRPr lang="en-IN" sz="3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3200" dirty="0">
                              <a:solidFill>
                                <a:schemeClr val="tx1"/>
                              </a:solidFill>
                              <a:latin typeface="Cambria Math" panose="02040503050406030204" pitchFamily="18" charset="0"/>
                              <a:ea typeface="Cambria Math" panose="02040503050406030204" pitchFamily="18" charset="0"/>
                            </a:rPr>
                            <a:t>Male ( Adult )</a:t>
                          </a:r>
                          <a:endParaRPr lang="en-IN" sz="3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242163"/>
                      </a:ext>
                    </a:extLst>
                  </a:tr>
                  <a:tr h="5046324">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323" t="-18577" r="-100430" b="-603"/>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100323" t="-18577" r="-430" b="-603"/>
                          </a:stretch>
                        </a:blipFill>
                      </a:tcPr>
                    </a:tc>
                    <a:extLst>
                      <a:ext uri="{0D108BD9-81ED-4DB2-BD59-A6C34878D82A}">
                        <a16:rowId xmlns:a16="http://schemas.microsoft.com/office/drawing/2014/main" val="3634420479"/>
                      </a:ext>
                    </a:extLst>
                  </a:tr>
                </a:tbl>
              </a:graphicData>
            </a:graphic>
          </p:graphicFrame>
        </mc:Fallback>
      </mc:AlternateContent>
      <p:sp>
        <p:nvSpPr>
          <p:cNvPr id="2" name="Title 1">
            <a:extLst>
              <a:ext uri="{FF2B5EF4-FFF2-40B4-BE49-F238E27FC236}">
                <a16:creationId xmlns:a16="http://schemas.microsoft.com/office/drawing/2014/main" id="{11505848-0ACC-C66E-6734-5120EABA36EF}"/>
              </a:ext>
            </a:extLst>
          </p:cNvPr>
          <p:cNvSpPr>
            <a:spLocks noGrp="1"/>
          </p:cNvSpPr>
          <p:nvPr>
            <p:ph type="title"/>
          </p:nvPr>
        </p:nvSpPr>
        <p:spPr>
          <a:xfrm>
            <a:off x="492369" y="314569"/>
            <a:ext cx="11230708" cy="304800"/>
          </a:xfrm>
        </p:spPr>
        <p:txBody>
          <a:bodyPr>
            <a:noAutofit/>
          </a:bodyPr>
          <a:lstStyle/>
          <a:p>
            <a:r>
              <a:rPr lang="en-US" sz="3200" b="1" u="sng"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Calculation: Estimation of live weight of a Adult based on age</a:t>
            </a:r>
            <a:br>
              <a:rPr lang="en-US" sz="3200" b="1" u="sng"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964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3ED815-CD7F-DBAA-8F41-6A8F583A1CD1}"/>
              </a:ext>
            </a:extLst>
          </p:cNvPr>
          <p:cNvGraphicFramePr>
            <a:graphicFrameLocks noGrp="1"/>
          </p:cNvGraphicFramePr>
          <p:nvPr>
            <p:extLst>
              <p:ext uri="{D42A27DB-BD31-4B8C-83A1-F6EECF244321}">
                <p14:modId xmlns:p14="http://schemas.microsoft.com/office/powerpoint/2010/main" val="3614132318"/>
              </p:ext>
            </p:extLst>
          </p:nvPr>
        </p:nvGraphicFramePr>
        <p:xfrm>
          <a:off x="476739" y="478570"/>
          <a:ext cx="11215077" cy="5890968"/>
        </p:xfrm>
        <a:graphic>
          <a:graphicData uri="http://schemas.openxmlformats.org/drawingml/2006/table">
            <a:tbl>
              <a:tblPr firstRow="1" bandRow="1">
                <a:tableStyleId>{21E4AEA4-8DFA-4A89-87EB-49C32662AFE0}</a:tableStyleId>
              </a:tblPr>
              <a:tblGrid>
                <a:gridCol w="3738359">
                  <a:extLst>
                    <a:ext uri="{9D8B030D-6E8A-4147-A177-3AD203B41FA5}">
                      <a16:colId xmlns:a16="http://schemas.microsoft.com/office/drawing/2014/main" val="153136808"/>
                    </a:ext>
                  </a:extLst>
                </a:gridCol>
                <a:gridCol w="3738359">
                  <a:extLst>
                    <a:ext uri="{9D8B030D-6E8A-4147-A177-3AD203B41FA5}">
                      <a16:colId xmlns:a16="http://schemas.microsoft.com/office/drawing/2014/main" val="1135659523"/>
                    </a:ext>
                  </a:extLst>
                </a:gridCol>
                <a:gridCol w="3738359">
                  <a:extLst>
                    <a:ext uri="{9D8B030D-6E8A-4147-A177-3AD203B41FA5}">
                      <a16:colId xmlns:a16="http://schemas.microsoft.com/office/drawing/2014/main" val="921771660"/>
                    </a:ext>
                  </a:extLst>
                </a:gridCol>
              </a:tblGrid>
              <a:tr h="981828">
                <a:tc>
                  <a:txBody>
                    <a:bodyPr/>
                    <a:lstStyle/>
                    <a:p>
                      <a:r>
                        <a:rPr lang="en-IN" sz="2800" dirty="0">
                          <a:solidFill>
                            <a:sysClr val="windowText" lastClr="000000"/>
                          </a:solidFill>
                        </a:rPr>
                        <a:t>Sex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Age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Live Weight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428670"/>
                  </a:ext>
                </a:extLst>
              </a:tr>
              <a:tr h="981828">
                <a:tc>
                  <a:txBody>
                    <a:bodyPr/>
                    <a:lstStyle/>
                    <a:p>
                      <a:r>
                        <a:rPr lang="en-IN" sz="2800" dirty="0">
                          <a:solidFill>
                            <a:sysClr val="windowText" lastClr="000000"/>
                          </a:solidFill>
                        </a:rPr>
                        <a:t>Female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21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131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044827"/>
                  </a:ext>
                </a:extLst>
              </a:tr>
              <a:tr h="981828">
                <a:tc>
                  <a:txBody>
                    <a:bodyPr/>
                    <a:lstStyle/>
                    <a:p>
                      <a:r>
                        <a:rPr lang="en-IN" sz="2800" dirty="0">
                          <a:solidFill>
                            <a:sysClr val="windowText" lastClr="000000"/>
                          </a:solidFill>
                        </a:rPr>
                        <a:t>Female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135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06085"/>
                  </a:ext>
                </a:extLst>
              </a:tr>
              <a:tr h="981828">
                <a:tc>
                  <a:txBody>
                    <a:bodyPr/>
                    <a:lstStyle/>
                    <a:p>
                      <a:r>
                        <a:rPr lang="en-IN" sz="2800" dirty="0">
                          <a:solidFill>
                            <a:sysClr val="windowText" lastClr="000000"/>
                          </a:solidFill>
                        </a:rPr>
                        <a:t>Female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23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140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274757"/>
                  </a:ext>
                </a:extLst>
              </a:tr>
              <a:tr h="981828">
                <a:tc>
                  <a:txBody>
                    <a:bodyPr/>
                    <a:lstStyle/>
                    <a:p>
                      <a:r>
                        <a:rPr lang="en-IN" sz="2800" dirty="0">
                          <a:solidFill>
                            <a:sysClr val="windowText" lastClr="000000"/>
                          </a:solidFill>
                        </a:rPr>
                        <a:t>Female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24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146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507346"/>
                  </a:ext>
                </a:extLst>
              </a:tr>
              <a:tr h="981828">
                <a:tc>
                  <a:txBody>
                    <a:bodyPr/>
                    <a:lstStyle/>
                    <a:p>
                      <a:r>
                        <a:rPr lang="en-IN" sz="2800" dirty="0">
                          <a:solidFill>
                            <a:sysClr val="windowText" lastClr="000000"/>
                          </a:solidFill>
                        </a:rPr>
                        <a:t>Female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25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ysClr val="windowText" lastClr="000000"/>
                          </a:solidFill>
                        </a:rPr>
                        <a:t>153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608928"/>
                  </a:ext>
                </a:extLst>
              </a:tr>
            </a:tbl>
          </a:graphicData>
        </a:graphic>
      </p:graphicFrame>
    </p:spTree>
    <p:extLst>
      <p:ext uri="{BB962C8B-B14F-4D97-AF65-F5344CB8AC3E}">
        <p14:creationId xmlns:p14="http://schemas.microsoft.com/office/powerpoint/2010/main" val="265512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EBDA885-477C-E6F7-4992-FD3F56421D31}"/>
              </a:ext>
            </a:extLst>
          </p:cNvPr>
          <p:cNvGraphicFramePr>
            <a:graphicFrameLocks noGrp="1"/>
          </p:cNvGraphicFramePr>
          <p:nvPr>
            <p:extLst>
              <p:ext uri="{D42A27DB-BD31-4B8C-83A1-F6EECF244321}">
                <p14:modId xmlns:p14="http://schemas.microsoft.com/office/powerpoint/2010/main" val="2773255860"/>
              </p:ext>
            </p:extLst>
          </p:nvPr>
        </p:nvGraphicFramePr>
        <p:xfrm>
          <a:off x="492369" y="494200"/>
          <a:ext cx="11215077" cy="5859708"/>
        </p:xfrm>
        <a:graphic>
          <a:graphicData uri="http://schemas.openxmlformats.org/drawingml/2006/table">
            <a:tbl>
              <a:tblPr firstRow="1" bandRow="1">
                <a:tableStyleId>{21E4AEA4-8DFA-4A89-87EB-49C32662AFE0}</a:tableStyleId>
              </a:tblPr>
              <a:tblGrid>
                <a:gridCol w="3738359">
                  <a:extLst>
                    <a:ext uri="{9D8B030D-6E8A-4147-A177-3AD203B41FA5}">
                      <a16:colId xmlns:a16="http://schemas.microsoft.com/office/drawing/2014/main" val="2695722548"/>
                    </a:ext>
                  </a:extLst>
                </a:gridCol>
                <a:gridCol w="3738359">
                  <a:extLst>
                    <a:ext uri="{9D8B030D-6E8A-4147-A177-3AD203B41FA5}">
                      <a16:colId xmlns:a16="http://schemas.microsoft.com/office/drawing/2014/main" val="4103374827"/>
                    </a:ext>
                  </a:extLst>
                </a:gridCol>
                <a:gridCol w="3738359">
                  <a:extLst>
                    <a:ext uri="{9D8B030D-6E8A-4147-A177-3AD203B41FA5}">
                      <a16:colId xmlns:a16="http://schemas.microsoft.com/office/drawing/2014/main" val="1489380651"/>
                    </a:ext>
                  </a:extLst>
                </a:gridCol>
              </a:tblGrid>
              <a:tr h="976618">
                <a:tc>
                  <a:txBody>
                    <a:bodyPr/>
                    <a:lstStyle/>
                    <a:p>
                      <a:r>
                        <a:rPr lang="en-IN" sz="2800" dirty="0">
                          <a:solidFill>
                            <a:schemeClr val="tx1"/>
                          </a:solidFill>
                        </a:rPr>
                        <a:t>Sex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Age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Live Weight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361421"/>
                  </a:ext>
                </a:extLst>
              </a:tr>
              <a:tr h="976618">
                <a:tc>
                  <a:txBody>
                    <a:bodyPr/>
                    <a:lstStyle/>
                    <a:p>
                      <a:r>
                        <a:rPr lang="en-IN" sz="2800" dirty="0">
                          <a:solidFill>
                            <a:schemeClr val="tx1"/>
                          </a:solidFill>
                        </a:rPr>
                        <a:t>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21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159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790923"/>
                  </a:ext>
                </a:extLst>
              </a:tr>
              <a:tr h="976618">
                <a:tc>
                  <a:txBody>
                    <a:bodyPr/>
                    <a:lstStyle/>
                    <a:p>
                      <a:r>
                        <a:rPr lang="en-IN" sz="2800" dirty="0">
                          <a:solidFill>
                            <a:schemeClr val="tx1"/>
                          </a:solidFill>
                        </a:rPr>
                        <a:t>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164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968469"/>
                  </a:ext>
                </a:extLst>
              </a:tr>
              <a:tr h="976618">
                <a:tc>
                  <a:txBody>
                    <a:bodyPr/>
                    <a:lstStyle/>
                    <a:p>
                      <a:r>
                        <a:rPr lang="en-IN" sz="2800" dirty="0">
                          <a:solidFill>
                            <a:schemeClr val="tx1"/>
                          </a:solidFill>
                        </a:rPr>
                        <a:t>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23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170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622160"/>
                  </a:ext>
                </a:extLst>
              </a:tr>
              <a:tr h="976618">
                <a:tc>
                  <a:txBody>
                    <a:bodyPr/>
                    <a:lstStyle/>
                    <a:p>
                      <a:r>
                        <a:rPr lang="en-IN" sz="2800" dirty="0">
                          <a:solidFill>
                            <a:schemeClr val="tx1"/>
                          </a:solidFill>
                        </a:rPr>
                        <a:t>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24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177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730224"/>
                  </a:ext>
                </a:extLst>
              </a:tr>
              <a:tr h="976618">
                <a:tc>
                  <a:txBody>
                    <a:bodyPr/>
                    <a:lstStyle/>
                    <a:p>
                      <a:r>
                        <a:rPr lang="en-IN" sz="2800" dirty="0">
                          <a:solidFill>
                            <a:schemeClr val="tx1"/>
                          </a:solidFill>
                        </a:rPr>
                        <a:t>Male ( Adult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25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IN" sz="2800" dirty="0">
                          <a:solidFill>
                            <a:schemeClr val="tx1"/>
                          </a:solidFill>
                        </a:rPr>
                        <a:t>185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626473"/>
                  </a:ext>
                </a:extLst>
              </a:tr>
            </a:tbl>
          </a:graphicData>
        </a:graphic>
      </p:graphicFrame>
    </p:spTree>
    <p:extLst>
      <p:ext uri="{BB962C8B-B14F-4D97-AF65-F5344CB8AC3E}">
        <p14:creationId xmlns:p14="http://schemas.microsoft.com/office/powerpoint/2010/main" val="19514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5601CFF-D991-C85F-91DF-F5B8F6B529C6}"/>
              </a:ext>
            </a:extLst>
          </p:cNvPr>
          <p:cNvGraphicFramePr/>
          <p:nvPr>
            <p:extLst>
              <p:ext uri="{D42A27DB-BD31-4B8C-83A1-F6EECF244321}">
                <p14:modId xmlns:p14="http://schemas.microsoft.com/office/powerpoint/2010/main" val="3131637669"/>
              </p:ext>
            </p:extLst>
          </p:nvPr>
        </p:nvGraphicFramePr>
        <p:xfrm>
          <a:off x="476738" y="492369"/>
          <a:ext cx="11246339" cy="587716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DA4A9E6-69FC-8397-6B3D-37C5D726B31E}"/>
              </a:ext>
            </a:extLst>
          </p:cNvPr>
          <p:cNvSpPr>
            <a:spLocks noGrp="1"/>
          </p:cNvSpPr>
          <p:nvPr>
            <p:ph type="title"/>
          </p:nvPr>
        </p:nvSpPr>
        <p:spPr>
          <a:xfrm>
            <a:off x="727807" y="-19539"/>
            <a:ext cx="10736385" cy="511908"/>
          </a:xfrm>
          <a:noFill/>
          <a:ln>
            <a:noFill/>
          </a:ln>
        </p:spPr>
        <p:style>
          <a:lnRef idx="0">
            <a:scrgbClr r="0" g="0" b="0"/>
          </a:lnRef>
          <a:fillRef idx="0">
            <a:scrgbClr r="0" g="0" b="0"/>
          </a:fillRef>
          <a:effectRef idx="0">
            <a:scrgbClr r="0" g="0" b="0"/>
          </a:effectRef>
          <a:fontRef idx="minor">
            <a:schemeClr val="accent3"/>
          </a:fontRef>
        </p:style>
        <p:txBody>
          <a:bodyPr>
            <a:noAutofit/>
          </a:bodyPr>
          <a:lstStyle/>
          <a:p>
            <a:r>
              <a:rPr lang="en-IN" sz="2800" u="sng" dirty="0">
                <a:ln w="0"/>
                <a:solidFill>
                  <a:schemeClr val="bg1"/>
                </a:solidFill>
                <a:effectLst>
                  <a:outerShdw blurRad="38100" dist="19050" dir="2700000" algn="tl" rotWithShape="0">
                    <a:schemeClr val="dk1">
                      <a:alpha val="40000"/>
                    </a:schemeClr>
                  </a:outerShdw>
                </a:effectLst>
              </a:rPr>
              <a:t>Visual </a:t>
            </a:r>
            <a:r>
              <a:rPr lang="en-IN" sz="3200" u="sng" dirty="0">
                <a:ln w="0"/>
                <a:solidFill>
                  <a:schemeClr val="bg1"/>
                </a:solidFill>
                <a:effectLst>
                  <a:outerShdw blurRad="38100" dist="19050" dir="2700000" algn="tl" rotWithShape="0">
                    <a:schemeClr val="dk1">
                      <a:alpha val="40000"/>
                    </a:schemeClr>
                  </a:outerShdw>
                </a:effectLst>
              </a:rPr>
              <a:t>Representation</a:t>
            </a:r>
            <a:r>
              <a:rPr lang="en-IN" sz="2800" u="sng" dirty="0">
                <a:ln w="0"/>
                <a:solidFill>
                  <a:schemeClr val="bg1"/>
                </a:solidFill>
                <a:effectLst>
                  <a:outerShdw blurRad="38100" dist="19050" dir="2700000" algn="tl" rotWithShape="0">
                    <a:schemeClr val="dk1">
                      <a:alpha val="40000"/>
                    </a:schemeClr>
                  </a:outerShdw>
                </a:effectLst>
              </a:rPr>
              <a:t> of Age and Live weight and Age of Children</a:t>
            </a:r>
          </a:p>
        </p:txBody>
      </p:sp>
    </p:spTree>
    <p:extLst>
      <p:ext uri="{BB962C8B-B14F-4D97-AF65-F5344CB8AC3E}">
        <p14:creationId xmlns:p14="http://schemas.microsoft.com/office/powerpoint/2010/main" val="25795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CCEF8D6-B56C-87F5-DB67-583C631590BD}"/>
              </a:ext>
            </a:extLst>
          </p:cNvPr>
          <p:cNvGraphicFramePr/>
          <p:nvPr>
            <p:extLst>
              <p:ext uri="{D42A27DB-BD31-4B8C-83A1-F6EECF244321}">
                <p14:modId xmlns:p14="http://schemas.microsoft.com/office/powerpoint/2010/main" val="3799729865"/>
              </p:ext>
            </p:extLst>
          </p:nvPr>
        </p:nvGraphicFramePr>
        <p:xfrm>
          <a:off x="484554" y="492369"/>
          <a:ext cx="11222892" cy="586935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4FDF9280-48DE-7DD4-0923-161B527B151F}"/>
              </a:ext>
            </a:extLst>
          </p:cNvPr>
          <p:cNvSpPr>
            <a:spLocks noGrp="1"/>
          </p:cNvSpPr>
          <p:nvPr>
            <p:ph type="title"/>
          </p:nvPr>
        </p:nvSpPr>
        <p:spPr>
          <a:xfrm>
            <a:off x="633046" y="-135059"/>
            <a:ext cx="10339754" cy="725121"/>
          </a:xfrm>
        </p:spPr>
        <p:txBody>
          <a:bodyPr>
            <a:noAutofit/>
          </a:bodyPr>
          <a:lstStyle/>
          <a:p>
            <a:r>
              <a:rPr lang="en-IN" sz="3200" u="sng" dirty="0">
                <a:ln w="0"/>
                <a:solidFill>
                  <a:schemeClr val="bg1"/>
                </a:solidFill>
                <a:effectLst>
                  <a:outerShdw blurRad="38100" dist="19050" dir="2700000" algn="tl" rotWithShape="0">
                    <a:schemeClr val="dk1">
                      <a:alpha val="40000"/>
                    </a:schemeClr>
                  </a:outerShdw>
                </a:effectLst>
              </a:rPr>
              <a:t>Visual Representation Of Live Weight and Age of Adults</a:t>
            </a:r>
          </a:p>
        </p:txBody>
      </p:sp>
    </p:spTree>
    <p:extLst>
      <p:ext uri="{BB962C8B-B14F-4D97-AF65-F5344CB8AC3E}">
        <p14:creationId xmlns:p14="http://schemas.microsoft.com/office/powerpoint/2010/main" val="87136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33717-A7F5-894C-35C2-9B0A22F9C8EC}"/>
              </a:ext>
            </a:extLst>
          </p:cNvPr>
          <p:cNvSpPr>
            <a:spLocks noGrp="1"/>
          </p:cNvSpPr>
          <p:nvPr>
            <p:ph type="title"/>
          </p:nvPr>
        </p:nvSpPr>
        <p:spPr>
          <a:xfrm>
            <a:off x="1295402" y="982133"/>
            <a:ext cx="9601196" cy="409006"/>
          </a:xfrm>
        </p:spPr>
        <p:txBody>
          <a:bodyPr>
            <a:normAutofit fontScale="90000"/>
          </a:bodyPr>
          <a:lstStyle/>
          <a:p>
            <a:r>
              <a:rPr lang="en-IN" b="1" u="sng" dirty="0"/>
              <a:t>References </a:t>
            </a:r>
          </a:p>
        </p:txBody>
      </p:sp>
      <p:sp>
        <p:nvSpPr>
          <p:cNvPr id="4" name="Content Placeholder 3">
            <a:extLst>
              <a:ext uri="{FF2B5EF4-FFF2-40B4-BE49-F238E27FC236}">
                <a16:creationId xmlns:a16="http://schemas.microsoft.com/office/drawing/2014/main" id="{708BE7A0-C9CC-0482-02BA-A00AC9296E06}"/>
              </a:ext>
            </a:extLst>
          </p:cNvPr>
          <p:cNvSpPr>
            <a:spLocks noGrp="1"/>
          </p:cNvSpPr>
          <p:nvPr>
            <p:ph idx="1"/>
          </p:nvPr>
        </p:nvSpPr>
        <p:spPr>
          <a:xfrm>
            <a:off x="1295401" y="1516185"/>
            <a:ext cx="9601196" cy="4359683"/>
          </a:xfrm>
        </p:spPr>
        <p:txBody>
          <a:bodyPr>
            <a:normAutofit/>
          </a:bodyPr>
          <a:lstStyle/>
          <a:p>
            <a:r>
              <a:rPr lang="en-IN" sz="2800" dirty="0"/>
              <a:t>1. </a:t>
            </a:r>
            <a:r>
              <a:rPr lang="en-IN" b="1" dirty="0"/>
              <a:t>Regular Falsi Method </a:t>
            </a:r>
            <a:r>
              <a:rPr lang="en-IN" dirty="0"/>
              <a:t>:</a:t>
            </a:r>
            <a:r>
              <a:rPr lang="en-IN" sz="2000" dirty="0">
                <a:solidFill>
                  <a:schemeClr val="accent1">
                    <a:lumMod val="60000"/>
                    <a:lumOff val="40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https://www.goseeko.com/blog/what-is-regula-falsi-method/#:~:text=The%20regula%2Dfalsi%20method%20is,a%20polynomial%20f(x).</a:t>
            </a:r>
            <a:endParaRPr lang="en-IN" dirty="0">
              <a:solidFill>
                <a:schemeClr val="accent1">
                  <a:lumMod val="60000"/>
                  <a:lumOff val="40000"/>
                </a:schemeClr>
              </a:solidFill>
              <a:effectLst>
                <a:outerShdw blurRad="38100" dist="38100" dir="2700000" algn="tl">
                  <a:srgbClr val="000000">
                    <a:alpha val="43137"/>
                  </a:srgbClr>
                </a:outerShdw>
              </a:effectLst>
            </a:endParaRPr>
          </a:p>
          <a:p>
            <a:endParaRPr lang="en-IN" sz="2000" dirty="0"/>
          </a:p>
          <a:p>
            <a:r>
              <a:rPr lang="en-IN" sz="2800" dirty="0"/>
              <a:t>2. </a:t>
            </a:r>
            <a:r>
              <a:rPr lang="en-IN" b="1" dirty="0"/>
              <a:t>Bisection Method</a:t>
            </a:r>
            <a:r>
              <a:rPr lang="en-IN" sz="2800" dirty="0"/>
              <a:t>: </a:t>
            </a:r>
            <a:r>
              <a:rPr lang="en-IN" sz="2000" dirty="0">
                <a:solidFill>
                  <a:schemeClr val="accent1">
                    <a:lumMod val="60000"/>
                    <a:lumOff val="4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https://byjus.com/maths/bisection-method/#:~:text=The%20bisection%20method%20is%20used,intermediate%20theorem%20for%20continuous%20functions.</a:t>
            </a:r>
            <a:endParaRPr lang="en-IN" sz="2000" dirty="0">
              <a:solidFill>
                <a:schemeClr val="accent1">
                  <a:lumMod val="60000"/>
                  <a:lumOff val="40000"/>
                </a:schemeClr>
              </a:solidFill>
              <a:effectLst>
                <a:outerShdw blurRad="38100" dist="38100" dir="2700000" algn="tl">
                  <a:srgbClr val="000000">
                    <a:alpha val="43137"/>
                  </a:srgbClr>
                </a:outerShdw>
              </a:effectLst>
            </a:endParaRPr>
          </a:p>
          <a:p>
            <a:r>
              <a:rPr lang="en-IN" sz="2800" dirty="0"/>
              <a:t>3. </a:t>
            </a:r>
            <a:r>
              <a:rPr lang="en-US" b="1"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rPr>
              <a:t>Calculation: Estimation of live weight of a child or adult based on age :</a:t>
            </a:r>
            <a:r>
              <a:rPr lang="en-US" sz="2000" b="1"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rPr>
              <a:t> </a:t>
            </a:r>
            <a:r>
              <a:rPr lang="en-US" sz="2000" dirty="0">
                <a:ln w="0"/>
                <a:solidFill>
                  <a:schemeClr val="accent1">
                    <a:lumMod val="60000"/>
                    <a:lumOff val="40000"/>
                  </a:schemeClr>
                </a:solidFill>
                <a:effectLst>
                  <a:outerShdw blurRad="38100" dist="19050" dir="2700000" algn="tl" rotWithShape="0">
                    <a:schemeClr val="dk1">
                      <a:alpha val="40000"/>
                    </a:schemeClr>
                  </a:outerShdw>
                </a:effectLst>
                <a:latin typeface="+mj-lt"/>
                <a:cs typeface="Times New Roman" panose="02020603050405020304" pitchFamily="18" charset="0"/>
                <a:hlinkClick r:id="rId4">
                  <a:extLst>
                    <a:ext uri="{A12FA001-AC4F-418D-AE19-62706E023703}">
                      <ahyp:hlinkClr xmlns:ahyp="http://schemas.microsoft.com/office/drawing/2018/hyperlinkcolor" val="tx"/>
                    </a:ext>
                  </a:extLst>
                </a:hlinkClick>
              </a:rPr>
              <a:t>https://www.disabled-world.com/calculators-charts/height-weight-teens.php</a:t>
            </a:r>
            <a:endParaRPr lang="en-US" sz="2000" dirty="0">
              <a:ln w="0"/>
              <a:solidFill>
                <a:schemeClr val="accent1">
                  <a:lumMod val="60000"/>
                  <a:lumOff val="40000"/>
                </a:schemeClr>
              </a:solidFill>
              <a:effectLst>
                <a:outerShdw blurRad="38100" dist="19050" dir="2700000" algn="tl" rotWithShape="0">
                  <a:schemeClr val="dk1">
                    <a:alpha val="40000"/>
                  </a:schemeClr>
                </a:outerShdw>
              </a:effectLst>
              <a:latin typeface="+mj-lt"/>
              <a:cs typeface="Times New Roman" panose="02020603050405020304" pitchFamily="18" charset="0"/>
            </a:endParaRPr>
          </a:p>
          <a:p>
            <a:endParaRPr lang="en-IN" sz="2800" dirty="0"/>
          </a:p>
        </p:txBody>
      </p:sp>
    </p:spTree>
    <p:extLst>
      <p:ext uri="{BB962C8B-B14F-4D97-AF65-F5344CB8AC3E}">
        <p14:creationId xmlns:p14="http://schemas.microsoft.com/office/powerpoint/2010/main" val="3980186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B8B77C-1C69-873F-CB14-0B7E58ED4E2D}"/>
              </a:ext>
            </a:extLst>
          </p:cNvPr>
          <p:cNvSpPr>
            <a:spLocks noGrp="1"/>
          </p:cNvSpPr>
          <p:nvPr>
            <p:ph type="title"/>
          </p:nvPr>
        </p:nvSpPr>
        <p:spPr>
          <a:xfrm>
            <a:off x="1365740" y="2777066"/>
            <a:ext cx="9601196" cy="1303867"/>
          </a:xfrm>
        </p:spPr>
        <p:txBody>
          <a:bodyPr>
            <a:normAutofit/>
          </a:bodyPr>
          <a:lstStyle/>
          <a:p>
            <a:r>
              <a:rPr lang="en-IN" sz="7200" dirty="0">
                <a:latin typeface="Algerian" panose="04020705040A02060702" pitchFamily="82" charset="0"/>
              </a:rPr>
              <a:t>Thank You</a:t>
            </a:r>
          </a:p>
        </p:txBody>
      </p:sp>
    </p:spTree>
    <p:extLst>
      <p:ext uri="{BB962C8B-B14F-4D97-AF65-F5344CB8AC3E}">
        <p14:creationId xmlns:p14="http://schemas.microsoft.com/office/powerpoint/2010/main" val="368940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CCF91-BD77-84C0-49FC-6DB5463920AA}"/>
              </a:ext>
            </a:extLst>
          </p:cNvPr>
          <p:cNvSpPr>
            <a:spLocks noGrp="1"/>
          </p:cNvSpPr>
          <p:nvPr>
            <p:ph idx="4294967295"/>
          </p:nvPr>
        </p:nvSpPr>
        <p:spPr>
          <a:xfrm>
            <a:off x="875323" y="1760171"/>
            <a:ext cx="5916613" cy="3594100"/>
          </a:xfrm>
        </p:spPr>
        <p:txBody>
          <a:bodyPr>
            <a:normAutofit fontScale="92500"/>
          </a:bodyPr>
          <a:lstStyle/>
          <a:p>
            <a:r>
              <a:rPr lang="en-US" dirty="0"/>
              <a:t>Intermediate value also known as Interpolation can be used to demonstrate or estimate live weight of a child and adult.</a:t>
            </a:r>
          </a:p>
          <a:p>
            <a:r>
              <a:rPr lang="en-US" dirty="0"/>
              <a:t>Interpolation, also known as intermediate value, is a scientific term that could be defined as arriving at an unknown intermediate value or values of a function by using known values. Interpolation is implemented within the range covered by data</a:t>
            </a:r>
          </a:p>
          <a:p>
            <a:endParaRPr lang="en-US" dirty="0">
              <a:effectLst/>
            </a:endParaRPr>
          </a:p>
          <a:p>
            <a:endParaRPr lang="en-IN" sz="1600" dirty="0"/>
          </a:p>
        </p:txBody>
      </p:sp>
      <p:sp>
        <p:nvSpPr>
          <p:cNvPr id="4" name="Title 3">
            <a:extLst>
              <a:ext uri="{FF2B5EF4-FFF2-40B4-BE49-F238E27FC236}">
                <a16:creationId xmlns:a16="http://schemas.microsoft.com/office/drawing/2014/main" id="{4229743C-34E7-6A3F-9CCD-C33DEE5F7613}"/>
              </a:ext>
            </a:extLst>
          </p:cNvPr>
          <p:cNvSpPr>
            <a:spLocks noGrp="1"/>
          </p:cNvSpPr>
          <p:nvPr>
            <p:ph type="title" idx="4294967295"/>
          </p:nvPr>
        </p:nvSpPr>
        <p:spPr>
          <a:xfrm>
            <a:off x="0" y="692150"/>
            <a:ext cx="10112375" cy="930275"/>
          </a:xfrm>
        </p:spPr>
        <p:txBody>
          <a:bodyPr>
            <a:normAutofit/>
          </a:bodyPr>
          <a:lstStyle/>
          <a:p>
            <a:pPr algn="ctr"/>
            <a:r>
              <a:rPr lang="en-IN" sz="4800" b="1" u="sng" dirty="0"/>
              <a:t>I</a:t>
            </a:r>
            <a:r>
              <a:rPr lang="en-IN" sz="4000" b="1" u="sng" dirty="0"/>
              <a:t>NTRODUCTION</a:t>
            </a:r>
          </a:p>
        </p:txBody>
      </p:sp>
      <p:pic>
        <p:nvPicPr>
          <p:cNvPr id="2" name="Picture 1"/>
          <p:cNvPicPr>
            <a:picLocks noChangeAspect="1"/>
          </p:cNvPicPr>
          <p:nvPr/>
        </p:nvPicPr>
        <p:blipFill>
          <a:blip r:embed="rId2"/>
          <a:stretch>
            <a:fillRect/>
          </a:stretch>
        </p:blipFill>
        <p:spPr>
          <a:xfrm>
            <a:off x="7197970" y="1534886"/>
            <a:ext cx="4360940" cy="3701422"/>
          </a:xfrm>
          <a:prstGeom prst="rect">
            <a:avLst/>
          </a:prstGeom>
        </p:spPr>
      </p:pic>
    </p:spTree>
    <p:extLst>
      <p:ext uri="{BB962C8B-B14F-4D97-AF65-F5344CB8AC3E}">
        <p14:creationId xmlns:p14="http://schemas.microsoft.com/office/powerpoint/2010/main" val="277055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76400" y="603250"/>
            <a:ext cx="10515600" cy="1071563"/>
          </a:xfrm>
        </p:spPr>
        <p:txBody>
          <a:bodyPr>
            <a:normAutofit/>
          </a:bodyPr>
          <a:lstStyle/>
          <a:p>
            <a:pPr algn="ctr"/>
            <a:r>
              <a:rPr lang="en-IN" sz="4800" b="1" u="sng" dirty="0"/>
              <a:t>I</a:t>
            </a:r>
            <a:r>
              <a:rPr lang="en-IN" sz="4000" b="1" u="sng" dirty="0"/>
              <a:t>NTRODUCTION</a:t>
            </a:r>
          </a:p>
        </p:txBody>
      </p:sp>
      <p:sp>
        <p:nvSpPr>
          <p:cNvPr id="3" name="Content Placeholder 2">
            <a:extLst>
              <a:ext uri="{FF2B5EF4-FFF2-40B4-BE49-F238E27FC236}">
                <a16:creationId xmlns:a16="http://schemas.microsoft.com/office/drawing/2014/main" id="{81A8B8BB-4D86-5F87-A8D9-41E5A95ADF42}"/>
              </a:ext>
            </a:extLst>
          </p:cNvPr>
          <p:cNvSpPr>
            <a:spLocks noGrp="1"/>
          </p:cNvSpPr>
          <p:nvPr>
            <p:ph idx="4294967295"/>
          </p:nvPr>
        </p:nvSpPr>
        <p:spPr>
          <a:xfrm>
            <a:off x="804985" y="1515941"/>
            <a:ext cx="5799138" cy="4595812"/>
          </a:xfrm>
        </p:spPr>
        <p:txBody>
          <a:bodyPr/>
          <a:lstStyle/>
          <a:p>
            <a:r>
              <a:rPr lang="en-US" dirty="0"/>
              <a:t>In this project we use interpolation to estimate the weight of child and adult.</a:t>
            </a:r>
          </a:p>
          <a:p>
            <a:r>
              <a:rPr lang="en-US" dirty="0"/>
              <a:t>Different types of interpolation methods are: rational interpolation, polynomial interpolation, spline interpolation, and trigonometric interpolation.</a:t>
            </a:r>
          </a:p>
          <a:p>
            <a:r>
              <a:rPr lang="en-US" dirty="0"/>
              <a:t> For this project we use Regula-Falsi , Newton-Rapson method and </a:t>
            </a:r>
            <a:r>
              <a:rPr lang="en-IN" dirty="0"/>
              <a:t>Bisection method / dichotomy method / interval halving method.</a:t>
            </a:r>
          </a:p>
          <a:p>
            <a:endParaRPr lang="en-IN" dirty="0"/>
          </a:p>
        </p:txBody>
      </p:sp>
      <p:pic>
        <p:nvPicPr>
          <p:cNvPr id="2" name="Picture 1"/>
          <p:cNvPicPr>
            <a:picLocks noChangeAspect="1"/>
          </p:cNvPicPr>
          <p:nvPr/>
        </p:nvPicPr>
        <p:blipFill>
          <a:blip r:embed="rId2"/>
          <a:stretch>
            <a:fillRect/>
          </a:stretch>
        </p:blipFill>
        <p:spPr>
          <a:xfrm>
            <a:off x="6659564" y="1516063"/>
            <a:ext cx="4602405" cy="3682954"/>
          </a:xfrm>
          <a:prstGeom prst="rect">
            <a:avLst/>
          </a:prstGeom>
        </p:spPr>
      </p:pic>
    </p:spTree>
    <p:extLst>
      <p:ext uri="{BB962C8B-B14F-4D97-AF65-F5344CB8AC3E}">
        <p14:creationId xmlns:p14="http://schemas.microsoft.com/office/powerpoint/2010/main" val="159104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621633-F336-7E6A-232C-C072D634888D}"/>
              </a:ext>
            </a:extLst>
          </p:cNvPr>
          <p:cNvSpPr txBox="1"/>
          <p:nvPr/>
        </p:nvSpPr>
        <p:spPr>
          <a:xfrm>
            <a:off x="3048000" y="768737"/>
            <a:ext cx="8206154" cy="1354217"/>
          </a:xfrm>
          <a:prstGeom prst="rect">
            <a:avLst/>
          </a:prstGeom>
          <a:noFill/>
        </p:spPr>
        <p:txBody>
          <a:bodyPr wrap="square">
            <a:spAutoFit/>
          </a:bodyPr>
          <a:lstStyle/>
          <a:p>
            <a:r>
              <a:rPr lang="en-IN" sz="3200" b="1" u="sng" dirty="0"/>
              <a:t>Different types of interpolations</a:t>
            </a:r>
            <a:br>
              <a:rPr lang="en-IN" b="1" u="sng" dirty="0">
                <a:effectLst/>
              </a:rPr>
            </a:br>
            <a:br>
              <a:rPr lang="en-IN" b="1" u="sng" dirty="0"/>
            </a:br>
            <a:endParaRPr lang="en-IN" sz="3200" b="1" u="sng" dirty="0"/>
          </a:p>
        </p:txBody>
      </p:sp>
      <p:sp>
        <p:nvSpPr>
          <p:cNvPr id="13" name="TextBox 12">
            <a:extLst>
              <a:ext uri="{FF2B5EF4-FFF2-40B4-BE49-F238E27FC236}">
                <a16:creationId xmlns:a16="http://schemas.microsoft.com/office/drawing/2014/main" id="{CFB74473-BE10-96D0-210C-199FD382602F}"/>
              </a:ext>
            </a:extLst>
          </p:cNvPr>
          <p:cNvSpPr txBox="1"/>
          <p:nvPr/>
        </p:nvSpPr>
        <p:spPr>
          <a:xfrm>
            <a:off x="1195754" y="1639519"/>
            <a:ext cx="5228492" cy="4524315"/>
          </a:xfrm>
          <a:prstGeom prst="rect">
            <a:avLst/>
          </a:prstGeom>
          <a:noFill/>
        </p:spPr>
        <p:txBody>
          <a:bodyPr wrap="square">
            <a:spAutoFit/>
          </a:bodyPr>
          <a:lstStyle/>
          <a:p>
            <a:pPr algn="l"/>
            <a:r>
              <a:rPr lang="en-US" sz="2400" dirty="0"/>
              <a:t> </a:t>
            </a:r>
            <a:r>
              <a:rPr lang="en-US" sz="2400" b="1" dirty="0">
                <a:solidFill>
                  <a:schemeClr val="tx1">
                    <a:lumMod val="95000"/>
                    <a:lumOff val="5000"/>
                  </a:schemeClr>
                </a:solidFill>
              </a:rPr>
              <a:t>1.</a:t>
            </a:r>
            <a:r>
              <a:rPr lang="en-US" sz="2400" b="1" u="sng" dirty="0">
                <a:solidFill>
                  <a:schemeClr val="tx1">
                    <a:lumMod val="95000"/>
                    <a:lumOff val="5000"/>
                  </a:schemeClr>
                </a:solidFill>
              </a:rPr>
              <a:t>Regula Falsi method </a:t>
            </a:r>
            <a:r>
              <a:rPr lang="en-US" sz="2400" b="1" dirty="0">
                <a:solidFill>
                  <a:schemeClr val="tx1">
                    <a:lumMod val="95000"/>
                    <a:lumOff val="5000"/>
                  </a:schemeClr>
                </a:solidFill>
              </a:rPr>
              <a:t>.</a:t>
            </a:r>
          </a:p>
          <a:p>
            <a:pPr algn="l"/>
            <a:endParaRPr lang="en-US" sz="2400" b="0" dirty="0">
              <a:effectLst/>
            </a:endParaRPr>
          </a:p>
          <a:p>
            <a:pPr algn="l"/>
            <a:r>
              <a:rPr lang="en-US" sz="2400" dirty="0"/>
              <a:t> </a:t>
            </a:r>
            <a:r>
              <a:rPr lang="en-US" sz="2400" dirty="0">
                <a:solidFill>
                  <a:schemeClr val="tx1"/>
                </a:solidFill>
              </a:rPr>
              <a:t>Regula Falsi method is also known by the name of false position method. Interpolation is the approach of this method to find the root of nonlinear equations by finding new values for successive iterations. In this method, unlike the secant method, one interval always remains constant</a:t>
            </a:r>
            <a:r>
              <a:rPr lang="en-US" sz="2400" dirty="0"/>
              <a:t>.</a:t>
            </a:r>
            <a:endParaRPr lang="en-US" sz="2400" b="0" dirty="0">
              <a:effectLst/>
            </a:endParaRPr>
          </a:p>
          <a:p>
            <a:br>
              <a:rPr lang="en-US" sz="2400" dirty="0"/>
            </a:br>
            <a:endParaRPr lang="en-IN" sz="2400" dirty="0"/>
          </a:p>
        </p:txBody>
      </p:sp>
      <p:pic>
        <p:nvPicPr>
          <p:cNvPr id="14" name="Picture 2" descr="https://lh3.googleusercontent.com/OCChLz5tiQFKRZD-Xe12_PN3Qghb9QakrZWE6iiLKe5IYsXm0LbdcvEQDzZRdXMmR55DRW0YQWACuO3NqHnZD7nuYNdhCZUA1BmSFb--ilcdrxaWdzBfAeZseSHw9AoBpxOl4-L4q5UQgYdJPyB9iw">
            <a:extLst>
              <a:ext uri="{FF2B5EF4-FFF2-40B4-BE49-F238E27FC236}">
                <a16:creationId xmlns:a16="http://schemas.microsoft.com/office/drawing/2014/main" id="{A6526C3B-9961-E353-C8B7-899795EFB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246" y="1445846"/>
            <a:ext cx="4884616" cy="38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9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8508CB-98EE-A0BC-E29F-217A5AE6BB80}"/>
              </a:ext>
            </a:extLst>
          </p:cNvPr>
          <p:cNvSpPr txBox="1"/>
          <p:nvPr/>
        </p:nvSpPr>
        <p:spPr>
          <a:xfrm>
            <a:off x="984739" y="642315"/>
            <a:ext cx="6096000" cy="954107"/>
          </a:xfrm>
          <a:prstGeom prst="rect">
            <a:avLst/>
          </a:prstGeom>
          <a:noFill/>
        </p:spPr>
        <p:txBody>
          <a:bodyPr wrap="square">
            <a:spAutoFit/>
          </a:bodyPr>
          <a:lstStyle/>
          <a:p>
            <a:r>
              <a:rPr lang="en-IN" sz="2800" b="1" u="sng" dirty="0"/>
              <a:t>2.Bisection method / dichotomy method / interval halving method</a:t>
            </a:r>
          </a:p>
        </p:txBody>
      </p:sp>
      <p:sp>
        <p:nvSpPr>
          <p:cNvPr id="5" name="TextBox 4">
            <a:extLst>
              <a:ext uri="{FF2B5EF4-FFF2-40B4-BE49-F238E27FC236}">
                <a16:creationId xmlns:a16="http://schemas.microsoft.com/office/drawing/2014/main" id="{B8B36A28-0C6A-9C21-E174-6FB7758623B8}"/>
              </a:ext>
            </a:extLst>
          </p:cNvPr>
          <p:cNvSpPr txBox="1"/>
          <p:nvPr/>
        </p:nvSpPr>
        <p:spPr>
          <a:xfrm>
            <a:off x="984739" y="1848888"/>
            <a:ext cx="4845539" cy="3785652"/>
          </a:xfrm>
          <a:prstGeom prst="rect">
            <a:avLst/>
          </a:prstGeom>
          <a:noFill/>
        </p:spPr>
        <p:txBody>
          <a:bodyPr wrap="square">
            <a:spAutoFit/>
          </a:bodyPr>
          <a:lstStyle/>
          <a:p>
            <a:r>
              <a:rPr lang="en-US" sz="2400" dirty="0"/>
              <a:t>The bisection method is a root-finding method that applies to any continuous functions for which one knows two values with opposite signs. The method consists of repeatedly bisecting the interval defined by these values and then selecting the subinterval in which the function changes sign.</a:t>
            </a:r>
            <a:br>
              <a:rPr lang="en-US" sz="2400" b="0" dirty="0">
                <a:effectLst/>
              </a:rPr>
            </a:br>
            <a:endParaRPr lang="en-IN" sz="2400" dirty="0">
              <a:solidFill>
                <a:schemeClr val="bg2">
                  <a:lumMod val="75000"/>
                </a:schemeClr>
              </a:solidFill>
            </a:endParaRPr>
          </a:p>
        </p:txBody>
      </p:sp>
      <p:pic>
        <p:nvPicPr>
          <p:cNvPr id="7" name="Picture 6">
            <a:extLst>
              <a:ext uri="{FF2B5EF4-FFF2-40B4-BE49-F238E27FC236}">
                <a16:creationId xmlns:a16="http://schemas.microsoft.com/office/drawing/2014/main" id="{0F0C5F4E-895D-A947-F701-9649DD05CFFF}"/>
              </a:ext>
            </a:extLst>
          </p:cNvPr>
          <p:cNvPicPr>
            <a:picLocks noChangeAspect="1"/>
          </p:cNvPicPr>
          <p:nvPr/>
        </p:nvPicPr>
        <p:blipFill>
          <a:blip r:embed="rId2"/>
          <a:stretch>
            <a:fillRect/>
          </a:stretch>
        </p:blipFill>
        <p:spPr>
          <a:xfrm>
            <a:off x="6036353" y="4374255"/>
            <a:ext cx="5175846" cy="1600551"/>
          </a:xfrm>
          <a:prstGeom prst="rect">
            <a:avLst/>
          </a:prstGeom>
        </p:spPr>
      </p:pic>
      <p:pic>
        <p:nvPicPr>
          <p:cNvPr id="2" name="Picture 1">
            <a:extLst>
              <a:ext uri="{FF2B5EF4-FFF2-40B4-BE49-F238E27FC236}">
                <a16:creationId xmlns:a16="http://schemas.microsoft.com/office/drawing/2014/main" id="{24F0BA65-19B7-B101-0B3E-88AB6C5FF47E}"/>
              </a:ext>
            </a:extLst>
          </p:cNvPr>
          <p:cNvPicPr>
            <a:picLocks noChangeAspect="1"/>
          </p:cNvPicPr>
          <p:nvPr/>
        </p:nvPicPr>
        <p:blipFill>
          <a:blip r:embed="rId3"/>
          <a:stretch>
            <a:fillRect/>
          </a:stretch>
        </p:blipFill>
        <p:spPr>
          <a:xfrm>
            <a:off x="6361723" y="1596422"/>
            <a:ext cx="4525107" cy="2658542"/>
          </a:xfrm>
          <a:prstGeom prst="rect">
            <a:avLst/>
          </a:prstGeom>
        </p:spPr>
      </p:pic>
    </p:spTree>
    <p:extLst>
      <p:ext uri="{BB962C8B-B14F-4D97-AF65-F5344CB8AC3E}">
        <p14:creationId xmlns:p14="http://schemas.microsoft.com/office/powerpoint/2010/main" val="308628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82317-4AA0-283D-82C5-7548F1661A41}"/>
              </a:ext>
            </a:extLst>
          </p:cNvPr>
          <p:cNvSpPr txBox="1"/>
          <p:nvPr/>
        </p:nvSpPr>
        <p:spPr>
          <a:xfrm>
            <a:off x="1004277" y="1028343"/>
            <a:ext cx="8010769" cy="1754326"/>
          </a:xfrm>
          <a:prstGeom prst="rect">
            <a:avLst/>
          </a:prstGeom>
          <a:noFill/>
        </p:spPr>
        <p:txBody>
          <a:bodyPr wrap="square">
            <a:spAutoFit/>
          </a:bodyPr>
          <a:lstStyle/>
          <a:p>
            <a:r>
              <a:rPr lang="en-IN" sz="3600" b="1" u="sng" dirty="0"/>
              <a:t>3.Newton – Raphson Method </a:t>
            </a:r>
            <a:br>
              <a:rPr lang="en-IN" sz="3600" b="1" u="sng" dirty="0">
                <a:effectLst/>
              </a:rPr>
            </a:br>
            <a:br>
              <a:rPr lang="en-IN" sz="3600" b="1" u="sng" dirty="0"/>
            </a:br>
            <a:endParaRPr lang="en-IN" sz="3600" b="1" u="sng" dirty="0"/>
          </a:p>
        </p:txBody>
      </p:sp>
      <p:sp>
        <p:nvSpPr>
          <p:cNvPr id="5" name="TextBox 4">
            <a:extLst>
              <a:ext uri="{FF2B5EF4-FFF2-40B4-BE49-F238E27FC236}">
                <a16:creationId xmlns:a16="http://schemas.microsoft.com/office/drawing/2014/main" id="{F25D1CF4-09A4-4958-337A-B294EBD1B31A}"/>
              </a:ext>
            </a:extLst>
          </p:cNvPr>
          <p:cNvSpPr txBox="1"/>
          <p:nvPr/>
        </p:nvSpPr>
        <p:spPr>
          <a:xfrm>
            <a:off x="1016000" y="1905506"/>
            <a:ext cx="5845908" cy="3046988"/>
          </a:xfrm>
          <a:prstGeom prst="rect">
            <a:avLst/>
          </a:prstGeom>
          <a:noFill/>
        </p:spPr>
        <p:txBody>
          <a:bodyPr wrap="square">
            <a:spAutoFit/>
          </a:bodyPr>
          <a:lstStyle/>
          <a:p>
            <a:r>
              <a:rPr lang="en-US" sz="2400" dirty="0"/>
              <a:t>The Newton-Raphson method (also known as Newton's method) is a way to quickly find a good approximation for the root of a real-valued function </a:t>
            </a:r>
            <a:endParaRPr lang="en-US" sz="2400" b="0" dirty="0">
              <a:effectLst/>
            </a:endParaRPr>
          </a:p>
          <a:p>
            <a:r>
              <a:rPr lang="en-US" sz="2400" dirty="0"/>
              <a:t>f(x) = 0</a:t>
            </a:r>
            <a:endParaRPr lang="en-US" sz="2400" b="0" dirty="0">
              <a:effectLst/>
            </a:endParaRPr>
          </a:p>
          <a:p>
            <a:r>
              <a:rPr lang="en-US" sz="2400" i="1" dirty="0"/>
              <a:t>f</a:t>
            </a:r>
            <a:r>
              <a:rPr lang="en-US" sz="2400" dirty="0"/>
              <a:t>(</a:t>
            </a:r>
            <a:r>
              <a:rPr lang="en-US" sz="2400" i="1" dirty="0"/>
              <a:t>x</a:t>
            </a:r>
            <a:r>
              <a:rPr lang="en-US" sz="2400" dirty="0"/>
              <a:t>)=0. It uses the idea that a continuous and differentiable function can be approximated by a straight line tangent to it.</a:t>
            </a:r>
            <a:endParaRPr lang="en-US" sz="2400" b="0" dirty="0">
              <a:effectLst/>
            </a:endParaRPr>
          </a:p>
        </p:txBody>
      </p:sp>
      <p:pic>
        <p:nvPicPr>
          <p:cNvPr id="6" name="Picture 4" descr="https://lh6.googleusercontent.com/0UhZDXW1jNcSXI3gcobARYqhtGpTxGRNSnuZWn-v0STufPZt9nbez5GWSo6_5UMQdcISD_tT5eBuFwIS9n-jWsTQbG0O3bvI1zNuJmGbca3BoLH34dJ0i7_pQQl3cr4uY1alI4Lp8PJ1lPdGSBffPw">
            <a:extLst>
              <a:ext uri="{FF2B5EF4-FFF2-40B4-BE49-F238E27FC236}">
                <a16:creationId xmlns:a16="http://schemas.microsoft.com/office/drawing/2014/main" id="{0CF32542-BA5F-F465-81C2-A43FC9C87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999" y="1523999"/>
            <a:ext cx="3806094" cy="12164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3.googleusercontent.com/-jFslPt2-9PmzzHbWrGxLmhgRdQ68PgnPO14HKWMZ-xuf_ZbBjpQB2oIV032Gyn-iEYVCv4O3qyz7v-LfzGt4XUJrGZzLe2S7SUDKW8XcBWJQYJ3e3StnE_rpfk2ScXTClotGWJGoPfalPIx6XIivg">
            <a:extLst>
              <a:ext uri="{FF2B5EF4-FFF2-40B4-BE49-F238E27FC236}">
                <a16:creationId xmlns:a16="http://schemas.microsoft.com/office/drawing/2014/main" id="{02BCBDD1-783D-1D80-FA13-ECF82EAD6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999" y="2839883"/>
            <a:ext cx="3946769" cy="30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4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303158-5146-C386-6448-568DE0B48335}"/>
              </a:ext>
            </a:extLst>
          </p:cNvPr>
          <p:cNvSpPr/>
          <p:nvPr/>
        </p:nvSpPr>
        <p:spPr>
          <a:xfrm>
            <a:off x="691315" y="160813"/>
            <a:ext cx="10809369" cy="584775"/>
          </a:xfrm>
          <a:prstGeom prst="rect">
            <a:avLst/>
          </a:prstGeom>
          <a:noFill/>
        </p:spPr>
        <p:txBody>
          <a:bodyPr wrap="none" lIns="91440" tIns="45720" rIns="91440" bIns="45720">
            <a:spAutoFit/>
          </a:bodyPr>
          <a:lstStyle/>
          <a:p>
            <a:pPr algn="ctr"/>
            <a:r>
              <a:rPr lang="en-US" sz="3200" b="1" u="sng" dirty="0">
                <a:ln w="0"/>
                <a:solidFill>
                  <a:schemeClr val="bg1"/>
                </a:solidFill>
                <a:effectLst>
                  <a:outerShdw blurRad="38100" dist="19050" dir="2700000" algn="tl" rotWithShape="0">
                    <a:schemeClr val="dk1">
                      <a:alpha val="40000"/>
                    </a:schemeClr>
                  </a:outerShdw>
                </a:effectLst>
                <a:latin typeface="+mj-lt"/>
                <a:cs typeface="Times New Roman" panose="02020603050405020304" pitchFamily="18" charset="0"/>
              </a:rPr>
              <a:t>Calculation</a:t>
            </a:r>
            <a:r>
              <a:rPr lang="en-US" sz="3200" b="1" u="sng"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Estimation of live weight of a child based on age</a:t>
            </a:r>
          </a:p>
        </p:txBody>
      </p:sp>
      <mc:AlternateContent xmlns:mc="http://schemas.openxmlformats.org/markup-compatibility/2006">
        <mc:Choice xmlns:a14="http://schemas.microsoft.com/office/drawing/2010/main" Requires="a14">
          <p:graphicFrame>
            <p:nvGraphicFramePr>
              <p:cNvPr id="7" name="Table 7">
                <a:extLst>
                  <a:ext uri="{FF2B5EF4-FFF2-40B4-BE49-F238E27FC236}">
                    <a16:creationId xmlns:a16="http://schemas.microsoft.com/office/drawing/2014/main" id="{2A36A3AA-DE9F-B7BF-8F85-680C5EC1B14D}"/>
                  </a:ext>
                </a:extLst>
              </p:cNvPr>
              <p:cNvGraphicFramePr>
                <a:graphicFrameLocks noGrp="1"/>
              </p:cNvGraphicFramePr>
              <p:nvPr>
                <p:extLst>
                  <p:ext uri="{D42A27DB-BD31-4B8C-83A1-F6EECF244321}">
                    <p14:modId xmlns:p14="http://schemas.microsoft.com/office/powerpoint/2010/main" val="730418237"/>
                  </p:ext>
                </p:extLst>
              </p:nvPr>
            </p:nvGraphicFramePr>
            <p:xfrm>
              <a:off x="407963" y="984738"/>
              <a:ext cx="11430000" cy="5127674"/>
            </p:xfrm>
            <a:graphic>
              <a:graphicData uri="http://schemas.openxmlformats.org/drawingml/2006/table">
                <a:tbl>
                  <a:tblPr firstRow="1" bandRow="1">
                    <a:tableStyleId>{9DCAF9ED-07DC-4A11-8D7F-57B35C25682E}</a:tableStyleId>
                  </a:tblPr>
                  <a:tblGrid>
                    <a:gridCol w="5704449">
                      <a:extLst>
                        <a:ext uri="{9D8B030D-6E8A-4147-A177-3AD203B41FA5}">
                          <a16:colId xmlns:a16="http://schemas.microsoft.com/office/drawing/2014/main" val="3616528066"/>
                        </a:ext>
                      </a:extLst>
                    </a:gridCol>
                    <a:gridCol w="5725551">
                      <a:extLst>
                        <a:ext uri="{9D8B030D-6E8A-4147-A177-3AD203B41FA5}">
                          <a16:colId xmlns:a16="http://schemas.microsoft.com/office/drawing/2014/main" val="612620575"/>
                        </a:ext>
                      </a:extLst>
                    </a:gridCol>
                  </a:tblGrid>
                  <a:tr h="533591">
                    <a:tc>
                      <a:txBody>
                        <a:bodyPr/>
                        <a:lstStyle/>
                        <a:p>
                          <a:r>
                            <a:rPr lang="en-US" sz="2400" dirty="0">
                              <a:solidFill>
                                <a:schemeClr val="tx1"/>
                              </a:solidFill>
                            </a:rPr>
                            <a:t>Female(Child)</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solidFill>
                                <a:schemeClr val="tx1"/>
                              </a:solidFill>
                            </a:rPr>
                            <a:t>Male(Child)</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131359"/>
                      </a:ext>
                    </a:extLst>
                  </a:tr>
                  <a:tr h="4594083">
                    <a:tc>
                      <a:txBody>
                        <a:bodyPr/>
                        <a:lstStyle/>
                        <a:p>
                          <a:pPr/>
                          <a14:m>
                            <m:oMathPara xmlns:m="http://schemas.openxmlformats.org/officeDocument/2006/math">
                              <m:oMathParaPr>
                                <m:jc m:val="centerGroup"/>
                              </m:oMathParaPr>
                              <m:oMath xmlns:m="http://schemas.openxmlformats.org/officeDocument/2006/math">
                                <m:r>
                                  <a:rPr lang="en-US" sz="2400" kern="1200" smtClean="0">
                                    <a:solidFill>
                                      <a:schemeClr val="dk1"/>
                                    </a:solidFill>
                                    <a:effectLst/>
                                    <a:latin typeface="Cambria Math" panose="02040503050406030204" pitchFamily="18" charset="0"/>
                                  </a:rPr>
                                  <m:t>𝑓</m:t>
                                </m:r>
                                <m:d>
                                  <m:dPr>
                                    <m:ctrlPr>
                                      <a:rPr lang="en-IN" sz="2400" i="1" kern="1200">
                                        <a:solidFill>
                                          <a:schemeClr val="dk1"/>
                                        </a:solidFill>
                                        <a:effectLst/>
                                        <a:latin typeface="Cambria Math" panose="02040503050406030204" pitchFamily="18" charset="0"/>
                                      </a:rPr>
                                    </m:ctrlPr>
                                  </m:dPr>
                                  <m:e>
                                    <m:r>
                                      <a:rPr lang="en-IN" sz="2400" b="0" i="0" kern="1200" smtClean="0">
                                        <a:solidFill>
                                          <a:schemeClr val="dk1"/>
                                        </a:solidFill>
                                        <a:effectLst/>
                                        <a:latin typeface="Cambria Math" panose="02040503050406030204" pitchFamily="18" charset="0"/>
                                      </a:rPr>
                                      <m:t>1</m:t>
                                    </m:r>
                                  </m:e>
                                </m:d>
                                <m:r>
                                  <a:rPr lang="en-US" sz="2400" kern="1200">
                                    <a:solidFill>
                                      <a:schemeClr val="dk1"/>
                                    </a:solidFill>
                                    <a:effectLst/>
                                    <a:latin typeface="Cambria Math" panose="02040503050406030204" pitchFamily="18" charset="0"/>
                                  </a:rPr>
                                  <m:t>=[</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1−6</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0−2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0−4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0−6</m:t>
                                        </m:r>
                                      </m:e>
                                    </m:d>
                                  </m:den>
                                </m:f>
                                <m:r>
                                  <a:rPr lang="en-US" sz="2400" kern="1200">
                                    <a:solidFill>
                                      <a:schemeClr val="dk1"/>
                                    </a:solidFill>
                                    <a:effectLst/>
                                    <a:latin typeface="Cambria Math" panose="02040503050406030204" pitchFamily="18" charset="0"/>
                                  </a:rPr>
                                  <m:t>∗7.3]+[</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1−6</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2−0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2−4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2−6</m:t>
                                        </m:r>
                                      </m:e>
                                    </m:d>
                                  </m:den>
                                </m:f>
                                <m:r>
                                  <a:rPr lang="en-US" sz="2400" kern="1200">
                                    <a:solidFill>
                                      <a:schemeClr val="dk1"/>
                                    </a:solidFill>
                                    <a:effectLst/>
                                    <a:latin typeface="Cambria Math" panose="02040503050406030204" pitchFamily="18" charset="0"/>
                                  </a:rPr>
                                  <m:t>∗11.7]+[</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1−6</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4−0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4−2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4−6</m:t>
                                        </m:r>
                                      </m:e>
                                    </m:d>
                                  </m:den>
                                </m:f>
                                <m:r>
                                  <a:rPr lang="en-US" sz="2400" kern="1200">
                                    <a:solidFill>
                                      <a:schemeClr val="dk1"/>
                                    </a:solidFill>
                                    <a:effectLst/>
                                    <a:latin typeface="Cambria Math" panose="02040503050406030204" pitchFamily="18" charset="0"/>
                                  </a:rPr>
                                  <m:t>∗14.6]+[</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1−4</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6−0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6−2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6−4</m:t>
                                        </m:r>
                                      </m:e>
                                    </m:d>
                                  </m:den>
                                </m:f>
                                <m:r>
                                  <a:rPr lang="en-US" sz="2400" kern="1200">
                                    <a:solidFill>
                                      <a:schemeClr val="dk1"/>
                                    </a:solidFill>
                                    <a:effectLst/>
                                    <a:latin typeface="Cambria Math" panose="02040503050406030204" pitchFamily="18" charset="0"/>
                                  </a:rPr>
                                  <m:t>∗16.6</m:t>
                                </m:r>
                              </m:oMath>
                            </m:oMathPara>
                          </a14:m>
                          <a:endParaRPr lang="en-IN" sz="2400" kern="1200" dirty="0">
                            <a:solidFill>
                              <a:schemeClr val="dk1"/>
                            </a:solidFill>
                            <a:effectLst/>
                          </a:endParaRPr>
                        </a:p>
                        <a:p>
                          <a:endParaRPr lang="en-US" sz="2400" kern="1200" dirty="0">
                            <a:solidFill>
                              <a:schemeClr val="dk1"/>
                            </a:solidFill>
                            <a:effectLst/>
                          </a:endParaRPr>
                        </a:p>
                        <a:p>
                          <a:pPr/>
                          <a14:m>
                            <m:oMathPara xmlns:m="http://schemas.openxmlformats.org/officeDocument/2006/math">
                              <m:oMathParaPr>
                                <m:jc m:val="left"/>
                              </m:oMathParaPr>
                              <m:oMath xmlns:m="http://schemas.openxmlformats.org/officeDocument/2006/math">
                                <m:r>
                                  <a:rPr lang="en-US" sz="2400" kern="1200">
                                    <a:solidFill>
                                      <a:schemeClr val="dk1"/>
                                    </a:solidFill>
                                    <a:effectLst/>
                                    <a:latin typeface="Cambria Math" panose="02040503050406030204" pitchFamily="18" charset="0"/>
                                  </a:rPr>
                                  <m:t>𝑓</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5</m:t>
                                    </m:r>
                                  </m:e>
                                </m:d>
                                <m:r>
                                  <a:rPr lang="en-US" sz="2400" kern="1200">
                                    <a:solidFill>
                                      <a:schemeClr val="dk1"/>
                                    </a:solidFill>
                                    <a:effectLst/>
                                    <a:latin typeface="Cambria Math" panose="02040503050406030204" pitchFamily="18" charset="0"/>
                                  </a:rPr>
                                  <m:t>=9.725</m:t>
                                </m:r>
                              </m:oMath>
                            </m:oMathPara>
                          </a14:m>
                          <a:endParaRPr lang="en-IN" sz="2400" kern="1200" dirty="0">
                            <a:solidFill>
                              <a:schemeClr val="dk1"/>
                            </a:solidFill>
                            <a:effectLst/>
                          </a:endParaRPr>
                        </a:p>
                        <a:p>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400" kern="1200" smtClean="0">
                                    <a:solidFill>
                                      <a:schemeClr val="dk1"/>
                                    </a:solidFill>
                                    <a:effectLst/>
                                    <a:latin typeface="Cambria Math" panose="02040503050406030204" pitchFamily="18" charset="0"/>
                                  </a:rPr>
                                  <m:t>𝑓</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m:t>
                                    </m:r>
                                  </m:e>
                                </m:d>
                                <m:r>
                                  <a:rPr lang="en-US" sz="2400" kern="1200">
                                    <a:solidFill>
                                      <a:schemeClr val="dk1"/>
                                    </a:solidFill>
                                    <a:effectLst/>
                                    <a:latin typeface="Cambria Math" panose="02040503050406030204" pitchFamily="18" charset="0"/>
                                  </a:rPr>
                                  <m:t>=[</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1−6</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0−2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0−4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0−6</m:t>
                                        </m:r>
                                      </m:e>
                                    </m:d>
                                  </m:den>
                                </m:f>
                                <m:r>
                                  <a:rPr lang="en-US" sz="2400" kern="1200">
                                    <a:solidFill>
                                      <a:schemeClr val="dk1"/>
                                    </a:solidFill>
                                    <a:effectLst/>
                                    <a:latin typeface="Cambria Math" panose="02040503050406030204" pitchFamily="18" charset="0"/>
                                  </a:rPr>
                                  <m:t>∗7.4]+[</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1−6</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2−0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2−4</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2−6</m:t>
                                        </m:r>
                                      </m:e>
                                    </m:d>
                                  </m:den>
                                </m:f>
                                <m:r>
                                  <a:rPr lang="en-US" sz="2400" kern="1200">
                                    <a:solidFill>
                                      <a:schemeClr val="dk1"/>
                                    </a:solidFill>
                                    <a:effectLst/>
                                    <a:latin typeface="Cambria Math" panose="02040503050406030204" pitchFamily="18" charset="0"/>
                                  </a:rPr>
                                  <m:t>∗12.3]+[</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1−6</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4−0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4−2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4−6</m:t>
                                        </m:r>
                                      </m:e>
                                    </m:d>
                                  </m:den>
                                </m:f>
                                <m:r>
                                  <a:rPr lang="en-US" sz="2400" kern="1200">
                                    <a:solidFill>
                                      <a:schemeClr val="dk1"/>
                                    </a:solidFill>
                                    <a:effectLst/>
                                    <a:latin typeface="Cambria Math" panose="02040503050406030204" pitchFamily="18" charset="0"/>
                                  </a:rPr>
                                  <m:t>∗15.4]+[</m:t>
                                </m:r>
                                <m:f>
                                  <m:fPr>
                                    <m:ctrlPr>
                                      <a:rPr lang="en-IN" sz="2400" i="1" kern="1200">
                                        <a:solidFill>
                                          <a:schemeClr val="dk1"/>
                                        </a:solidFill>
                                        <a:effectLst/>
                                        <a:latin typeface="Cambria Math" panose="02040503050406030204" pitchFamily="18" charset="0"/>
                                      </a:rPr>
                                    </m:ctrlPr>
                                  </m:fPr>
                                  <m:num>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1−4</m:t>
                                        </m:r>
                                      </m:e>
                                    </m:d>
                                  </m:num>
                                  <m:den>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6−0</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6−2</m:t>
                                        </m:r>
                                      </m:e>
                                    </m:d>
                                    <m:r>
                                      <a:rPr lang="en-US" sz="2400" kern="1200">
                                        <a:solidFill>
                                          <a:schemeClr val="dk1"/>
                                        </a:solidFill>
                                        <a:effectLst/>
                                        <a:latin typeface="Cambria Math" panose="02040503050406030204" pitchFamily="18" charset="0"/>
                                      </a:rPr>
                                      <m:t>+</m:t>
                                    </m:r>
                                    <m:d>
                                      <m:dPr>
                                        <m:ctrlPr>
                                          <a:rPr lang="en-IN" sz="2400" i="1" kern="1200">
                                            <a:solidFill>
                                              <a:schemeClr val="dk1"/>
                                            </a:solidFill>
                                            <a:effectLst/>
                                            <a:latin typeface="Cambria Math" panose="02040503050406030204" pitchFamily="18" charset="0"/>
                                          </a:rPr>
                                        </m:ctrlPr>
                                      </m:dPr>
                                      <m:e>
                                        <m:r>
                                          <a:rPr lang="en-US" sz="2400" kern="1200">
                                            <a:solidFill>
                                              <a:schemeClr val="dk1"/>
                                            </a:solidFill>
                                            <a:effectLst/>
                                            <a:latin typeface="Cambria Math" panose="02040503050406030204" pitchFamily="18" charset="0"/>
                                          </a:rPr>
                                          <m:t>6−4</m:t>
                                        </m:r>
                                      </m:e>
                                    </m:d>
                                  </m:den>
                                </m:f>
                                <m:r>
                                  <a:rPr lang="en-US" sz="2400" kern="1200">
                                    <a:solidFill>
                                      <a:schemeClr val="dk1"/>
                                    </a:solidFill>
                                    <a:effectLst/>
                                    <a:latin typeface="Cambria Math" panose="02040503050406030204" pitchFamily="18" charset="0"/>
                                  </a:rPr>
                                  <m:t>∗17.5</m:t>
                                </m:r>
                              </m:oMath>
                            </m:oMathPara>
                          </a14:m>
                          <a:endParaRPr lang="en-IN" sz="2400" kern="1200" dirty="0">
                            <a:solidFill>
                              <a:schemeClr val="dk1"/>
                            </a:solidFill>
                            <a:effectLst/>
                          </a:endParaRPr>
                        </a:p>
                        <a:p>
                          <a:endParaRPr lang="en-US" sz="2400" kern="1200" dirty="0">
                            <a:solidFill>
                              <a:schemeClr val="dk1"/>
                            </a:solidFill>
                            <a:effectLst/>
                          </a:endParaRPr>
                        </a:p>
                        <a:p>
                          <a:r>
                            <a:rPr lang="en-US" sz="2400" kern="1200" dirty="0">
                              <a:solidFill>
                                <a:schemeClr val="dk1"/>
                              </a:solidFill>
                              <a:effectLst/>
                              <a:latin typeface="Calibri Math"/>
                            </a:rPr>
                            <a:t>f(1) = 10.125</a:t>
                          </a:r>
                          <a:endParaRPr lang="en-IN" sz="2400" kern="1200" dirty="0">
                            <a:solidFill>
                              <a:schemeClr val="dk1"/>
                            </a:solidFill>
                            <a:effectLst/>
                            <a:latin typeface="Calibri Math"/>
                          </a:endParaRPr>
                        </a:p>
                        <a:p>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366535"/>
                      </a:ext>
                    </a:extLst>
                  </a:tr>
                </a:tbl>
              </a:graphicData>
            </a:graphic>
          </p:graphicFrame>
        </mc:Choice>
        <mc:Fallback>
          <p:graphicFrame>
            <p:nvGraphicFramePr>
              <p:cNvPr id="7" name="Table 7">
                <a:extLst>
                  <a:ext uri="{FF2B5EF4-FFF2-40B4-BE49-F238E27FC236}">
                    <a16:creationId xmlns:a16="http://schemas.microsoft.com/office/drawing/2014/main" id="{2A36A3AA-DE9F-B7BF-8F85-680C5EC1B14D}"/>
                  </a:ext>
                </a:extLst>
              </p:cNvPr>
              <p:cNvGraphicFramePr>
                <a:graphicFrameLocks noGrp="1"/>
              </p:cNvGraphicFramePr>
              <p:nvPr>
                <p:extLst>
                  <p:ext uri="{D42A27DB-BD31-4B8C-83A1-F6EECF244321}">
                    <p14:modId xmlns:p14="http://schemas.microsoft.com/office/powerpoint/2010/main" val="730418237"/>
                  </p:ext>
                </p:extLst>
              </p:nvPr>
            </p:nvGraphicFramePr>
            <p:xfrm>
              <a:off x="407963" y="984738"/>
              <a:ext cx="11430000" cy="5127674"/>
            </p:xfrm>
            <a:graphic>
              <a:graphicData uri="http://schemas.openxmlformats.org/drawingml/2006/table">
                <a:tbl>
                  <a:tblPr firstRow="1" bandRow="1">
                    <a:tableStyleId>{9DCAF9ED-07DC-4A11-8D7F-57B35C25682E}</a:tableStyleId>
                  </a:tblPr>
                  <a:tblGrid>
                    <a:gridCol w="5704449">
                      <a:extLst>
                        <a:ext uri="{9D8B030D-6E8A-4147-A177-3AD203B41FA5}">
                          <a16:colId xmlns:a16="http://schemas.microsoft.com/office/drawing/2014/main" val="3616528066"/>
                        </a:ext>
                      </a:extLst>
                    </a:gridCol>
                    <a:gridCol w="5725551">
                      <a:extLst>
                        <a:ext uri="{9D8B030D-6E8A-4147-A177-3AD203B41FA5}">
                          <a16:colId xmlns:a16="http://schemas.microsoft.com/office/drawing/2014/main" val="612620575"/>
                        </a:ext>
                      </a:extLst>
                    </a:gridCol>
                  </a:tblGrid>
                  <a:tr h="533591">
                    <a:tc>
                      <a:txBody>
                        <a:bodyPr/>
                        <a:lstStyle/>
                        <a:p>
                          <a:r>
                            <a:rPr lang="en-US" sz="2400" dirty="0">
                              <a:solidFill>
                                <a:schemeClr val="tx1"/>
                              </a:solidFill>
                            </a:rPr>
                            <a:t>Female(Child)</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solidFill>
                                <a:schemeClr val="tx1"/>
                              </a:solidFill>
                            </a:rPr>
                            <a:t>Male(Child)</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131359"/>
                      </a:ext>
                    </a:extLst>
                  </a:tr>
                  <a:tr h="4594083">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214" t="-12599" r="-100962" b="-663"/>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99787" t="-12599" r="-532" b="-663"/>
                          </a:stretch>
                        </a:blipFill>
                      </a:tcPr>
                    </a:tc>
                    <a:extLst>
                      <a:ext uri="{0D108BD9-81ED-4DB2-BD59-A6C34878D82A}">
                        <a16:rowId xmlns:a16="http://schemas.microsoft.com/office/drawing/2014/main" val="2656366535"/>
                      </a:ext>
                    </a:extLst>
                  </a:tr>
                </a:tbl>
              </a:graphicData>
            </a:graphic>
          </p:graphicFrame>
        </mc:Fallback>
      </mc:AlternateContent>
    </p:spTree>
    <p:extLst>
      <p:ext uri="{BB962C8B-B14F-4D97-AF65-F5344CB8AC3E}">
        <p14:creationId xmlns:p14="http://schemas.microsoft.com/office/powerpoint/2010/main" val="24165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C1BD02E-5F6A-DC2A-2610-E2C083BDB9C1}"/>
              </a:ext>
            </a:extLst>
          </p:cNvPr>
          <p:cNvGraphicFramePr>
            <a:graphicFrameLocks noGrp="1"/>
          </p:cNvGraphicFramePr>
          <p:nvPr>
            <p:extLst>
              <p:ext uri="{D42A27DB-BD31-4B8C-83A1-F6EECF244321}">
                <p14:modId xmlns:p14="http://schemas.microsoft.com/office/powerpoint/2010/main" val="2870068831"/>
              </p:ext>
            </p:extLst>
          </p:nvPr>
        </p:nvGraphicFramePr>
        <p:xfrm>
          <a:off x="492369" y="245404"/>
          <a:ext cx="11207261" cy="6195414"/>
        </p:xfrm>
        <a:graphic>
          <a:graphicData uri="http://schemas.openxmlformats.org/drawingml/2006/table">
            <a:tbl>
              <a:tblPr firstRow="1" bandRow="1">
                <a:tableStyleId>{9DCAF9ED-07DC-4A11-8D7F-57B35C25682E}</a:tableStyleId>
              </a:tblPr>
              <a:tblGrid>
                <a:gridCol w="3198416">
                  <a:extLst>
                    <a:ext uri="{9D8B030D-6E8A-4147-A177-3AD203B41FA5}">
                      <a16:colId xmlns:a16="http://schemas.microsoft.com/office/drawing/2014/main" val="1742383449"/>
                    </a:ext>
                  </a:extLst>
                </a:gridCol>
                <a:gridCol w="3382877">
                  <a:extLst>
                    <a:ext uri="{9D8B030D-6E8A-4147-A177-3AD203B41FA5}">
                      <a16:colId xmlns:a16="http://schemas.microsoft.com/office/drawing/2014/main" val="4114253722"/>
                    </a:ext>
                  </a:extLst>
                </a:gridCol>
                <a:gridCol w="4625968">
                  <a:extLst>
                    <a:ext uri="{9D8B030D-6E8A-4147-A177-3AD203B41FA5}">
                      <a16:colId xmlns:a16="http://schemas.microsoft.com/office/drawing/2014/main" val="3310039809"/>
                    </a:ext>
                  </a:extLst>
                </a:gridCol>
              </a:tblGrid>
              <a:tr h="420049">
                <a:tc>
                  <a:txBody>
                    <a:bodyPr/>
                    <a:lstStyle/>
                    <a:p>
                      <a:r>
                        <a:rPr lang="en-US" sz="2400" b="1" dirty="0">
                          <a:solidFill>
                            <a:schemeClr val="tx1"/>
                          </a:solidFill>
                        </a:rPr>
                        <a:t>Sex</a:t>
                      </a:r>
                      <a:endParaRPr lang="en-IN" sz="24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Age</a:t>
                      </a:r>
                      <a:endParaRPr lang="en-IN" sz="24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Live weight</a:t>
                      </a:r>
                      <a:endParaRPr lang="en-IN" sz="24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957635"/>
                  </a:ext>
                </a:extLst>
              </a:tr>
              <a:tr h="690290">
                <a:tc>
                  <a:txBody>
                    <a:bodyPr/>
                    <a:lstStyle/>
                    <a:p>
                      <a:r>
                        <a:rPr lang="en-US" sz="3200" b="0" dirty="0"/>
                        <a:t>Female(Child)</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1</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9.725</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440059"/>
                  </a:ext>
                </a:extLst>
              </a:tr>
              <a:tr h="780724">
                <a:tc>
                  <a:txBody>
                    <a:bodyPr/>
                    <a:lstStyle/>
                    <a:p>
                      <a:r>
                        <a:rPr lang="en-US" sz="3200" b="0" dirty="0"/>
                        <a:t>Female(Child)</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3</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13.3</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329538"/>
                  </a:ext>
                </a:extLst>
              </a:tr>
              <a:tr h="98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Female(Child)</a:t>
                      </a:r>
                      <a:endParaRPr lang="en-IN" sz="3200" b="0" dirty="0"/>
                    </a:p>
                    <a:p>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5</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15.675</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78848"/>
                  </a:ext>
                </a:extLst>
              </a:tr>
              <a:tr h="98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Female(Child)</a:t>
                      </a:r>
                      <a:endParaRPr lang="en-IN" sz="3200" b="0" dirty="0"/>
                    </a:p>
                    <a:p>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7</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17.45</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307138"/>
                  </a:ext>
                </a:extLst>
              </a:tr>
              <a:tr h="98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Female(Child)</a:t>
                      </a:r>
                      <a:endParaRPr lang="en-IN" sz="3200" b="0" dirty="0"/>
                    </a:p>
                    <a:p>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9</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19.225</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299392"/>
                  </a:ext>
                </a:extLst>
              </a:tr>
              <a:tr h="471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Female(Child)</a:t>
                      </a:r>
                      <a:endParaRPr lang="en-IN" sz="3200" b="0" dirty="0"/>
                    </a:p>
                    <a:p>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11</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200" b="0" dirty="0"/>
                        <a:t>21.6</a:t>
                      </a:r>
                      <a:endParaRPr lang="en-IN" sz="3200" b="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234127"/>
                  </a:ext>
                </a:extLst>
              </a:tr>
            </a:tbl>
          </a:graphicData>
        </a:graphic>
      </p:graphicFrame>
    </p:spTree>
    <p:extLst>
      <p:ext uri="{BB962C8B-B14F-4D97-AF65-F5344CB8AC3E}">
        <p14:creationId xmlns:p14="http://schemas.microsoft.com/office/powerpoint/2010/main" val="171974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C3E4D9-E788-E4E7-F3A8-4454605B4359}"/>
              </a:ext>
            </a:extLst>
          </p:cNvPr>
          <p:cNvGraphicFramePr>
            <a:graphicFrameLocks noGrp="1"/>
          </p:cNvGraphicFramePr>
          <p:nvPr>
            <p:extLst>
              <p:ext uri="{D42A27DB-BD31-4B8C-83A1-F6EECF244321}">
                <p14:modId xmlns:p14="http://schemas.microsoft.com/office/powerpoint/2010/main" val="1474579225"/>
              </p:ext>
            </p:extLst>
          </p:nvPr>
        </p:nvGraphicFramePr>
        <p:xfrm>
          <a:off x="484554" y="468923"/>
          <a:ext cx="11230707" cy="5931875"/>
        </p:xfrm>
        <a:graphic>
          <a:graphicData uri="http://schemas.openxmlformats.org/drawingml/2006/table">
            <a:tbl>
              <a:tblPr firstRow="1" bandRow="1">
                <a:tableStyleId>{9DCAF9ED-07DC-4A11-8D7F-57B35C25682E}</a:tableStyleId>
              </a:tblPr>
              <a:tblGrid>
                <a:gridCol w="3569451">
                  <a:extLst>
                    <a:ext uri="{9D8B030D-6E8A-4147-A177-3AD203B41FA5}">
                      <a16:colId xmlns:a16="http://schemas.microsoft.com/office/drawing/2014/main" val="2122969920"/>
                    </a:ext>
                  </a:extLst>
                </a:gridCol>
                <a:gridCol w="3830628">
                  <a:extLst>
                    <a:ext uri="{9D8B030D-6E8A-4147-A177-3AD203B41FA5}">
                      <a16:colId xmlns:a16="http://schemas.microsoft.com/office/drawing/2014/main" val="1898434856"/>
                    </a:ext>
                  </a:extLst>
                </a:gridCol>
                <a:gridCol w="3830628">
                  <a:extLst>
                    <a:ext uri="{9D8B030D-6E8A-4147-A177-3AD203B41FA5}">
                      <a16:colId xmlns:a16="http://schemas.microsoft.com/office/drawing/2014/main" val="1062408228"/>
                    </a:ext>
                  </a:extLst>
                </a:gridCol>
              </a:tblGrid>
              <a:tr h="775595">
                <a:tc>
                  <a:txBody>
                    <a:bodyPr/>
                    <a:lstStyle/>
                    <a:p>
                      <a:r>
                        <a:rPr lang="en-US" sz="2400" dirty="0">
                          <a:solidFill>
                            <a:schemeClr val="tx1"/>
                          </a:solidFill>
                        </a:rPr>
                        <a:t>Sex</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solidFill>
                            <a:schemeClr val="tx1"/>
                          </a:solidFill>
                        </a:rPr>
                        <a:t>Age</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solidFill>
                            <a:schemeClr val="tx1"/>
                          </a:solidFill>
                        </a:rPr>
                        <a:t>Live weight</a:t>
                      </a:r>
                      <a:endParaRPr lang="en-IN" sz="2400"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118861"/>
                  </a:ext>
                </a:extLst>
              </a:tr>
              <a:tr h="859380">
                <a:tc>
                  <a:txBody>
                    <a:bodyPr/>
                    <a:lstStyle/>
                    <a:p>
                      <a:r>
                        <a:rPr lang="en-US" sz="2400" dirty="0"/>
                        <a:t>Male (Child)</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1</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10.125</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169580"/>
                  </a:ext>
                </a:extLst>
              </a:tr>
              <a:tr h="859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Male(Child)</a:t>
                      </a:r>
                      <a:endParaRPr lang="en-IN"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3</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14.025</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720317"/>
                  </a:ext>
                </a:extLst>
              </a:tr>
              <a:tr h="859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Male(Child)</a:t>
                      </a:r>
                      <a:endParaRPr lang="en-IN" sz="2400" dirty="0"/>
                    </a:p>
                    <a:p>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5</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16.525</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124581"/>
                  </a:ext>
                </a:extLst>
              </a:tr>
              <a:tr h="859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Male(Child)</a:t>
                      </a:r>
                      <a:endParaRPr lang="en-IN" sz="2400" dirty="0"/>
                    </a:p>
                    <a:p>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7</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18.425</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533840"/>
                  </a:ext>
                </a:extLst>
              </a:tr>
              <a:tr h="859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Male(Child)</a:t>
                      </a:r>
                      <a:endParaRPr lang="en-IN" sz="2400" dirty="0"/>
                    </a:p>
                    <a:p>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9</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20.525</a:t>
                      </a:r>
                      <a:endParaRPr lang="en-IN" sz="2400"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251077"/>
                  </a:ext>
                </a:extLst>
              </a:tr>
              <a:tr h="859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rPr>
                        <a:t>Male</a:t>
                      </a:r>
                      <a:r>
                        <a:rPr lang="en-US" sz="2400" dirty="0"/>
                        <a:t>(Child)</a:t>
                      </a:r>
                      <a:endPar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rPr>
                        <a:t>11</a:t>
                      </a:r>
                      <a:endPar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rPr>
                        <a:t>23.6875</a:t>
                      </a:r>
                      <a:endPar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727406"/>
                  </a:ext>
                </a:extLst>
              </a:tr>
            </a:tbl>
          </a:graphicData>
        </a:graphic>
      </p:graphicFrame>
    </p:spTree>
    <p:extLst>
      <p:ext uri="{BB962C8B-B14F-4D97-AF65-F5344CB8AC3E}">
        <p14:creationId xmlns:p14="http://schemas.microsoft.com/office/powerpoint/2010/main" val="259382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445</TotalTime>
  <Words>784</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Algerian</vt:lpstr>
      <vt:lpstr>Arial</vt:lpstr>
      <vt:lpstr>Calibri Math</vt:lpstr>
      <vt:lpstr>Cambria Math</vt:lpstr>
      <vt:lpstr>Garamond</vt:lpstr>
      <vt:lpstr>Times New Roman</vt:lpstr>
      <vt:lpstr>Organic</vt:lpstr>
      <vt:lpstr>Members </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Calculation: Estimation of live weight of a Adult based on age </vt:lpstr>
      <vt:lpstr>PowerPoint Presentation</vt:lpstr>
      <vt:lpstr>PowerPoint Presentation</vt:lpstr>
      <vt:lpstr>Visual Representation of Age and Live weight and Age of Children</vt:lpstr>
      <vt:lpstr>Visual Representation Of Live Weight and Age of Adults</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gdeepali676@gmail.com</dc:creator>
  <cp:lastModifiedBy>Mrinmayee H</cp:lastModifiedBy>
  <cp:revision>30</cp:revision>
  <dcterms:created xsi:type="dcterms:W3CDTF">2022-05-11T14:22:38Z</dcterms:created>
  <dcterms:modified xsi:type="dcterms:W3CDTF">2022-05-13T08:12:31Z</dcterms:modified>
</cp:coreProperties>
</file>