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426" r:id="rId2"/>
    <p:sldId id="425" r:id="rId3"/>
    <p:sldId id="415" r:id="rId4"/>
    <p:sldId id="312" r:id="rId5"/>
    <p:sldId id="424" r:id="rId6"/>
    <p:sldId id="313" r:id="rId7"/>
    <p:sldId id="315" r:id="rId8"/>
    <p:sldId id="417" r:id="rId9"/>
    <p:sldId id="321" r:id="rId10"/>
    <p:sldId id="318" r:id="rId11"/>
    <p:sldId id="285" r:id="rId12"/>
    <p:sldId id="416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282" r:id="rId26"/>
    <p:sldId id="283" r:id="rId27"/>
    <p:sldId id="419" r:id="rId28"/>
    <p:sldId id="420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40" userDrawn="1">
          <p15:clr>
            <a:srgbClr val="A4A3A4"/>
          </p15:clr>
        </p15:guide>
        <p15:guide id="6" orient="horz" pos="144" userDrawn="1">
          <p15:clr>
            <a:srgbClr val="A4A3A4"/>
          </p15:clr>
        </p15:guide>
        <p15:guide id="7" orient="horz" pos="4104" userDrawn="1">
          <p15:clr>
            <a:srgbClr val="A4A3A4"/>
          </p15:clr>
        </p15:guide>
        <p15:guide id="8" pos="7440" userDrawn="1">
          <p15:clr>
            <a:srgbClr val="A4A3A4"/>
          </p15:clr>
        </p15:guide>
        <p15:guide id="13" orient="horz" pos="1512" userDrawn="1">
          <p15:clr>
            <a:srgbClr val="A4A3A4"/>
          </p15:clr>
        </p15:guide>
        <p15:guide id="17" orient="horz" pos="2376" userDrawn="1">
          <p15:clr>
            <a:srgbClr val="A4A3A4"/>
          </p15:clr>
        </p15:guide>
        <p15:guide id="18" pos="4824" userDrawn="1">
          <p15:clr>
            <a:srgbClr val="A4A3A4"/>
          </p15:clr>
        </p15:guide>
        <p15:guide id="20" pos="2016" userDrawn="1">
          <p15:clr>
            <a:srgbClr val="A4A3A4"/>
          </p15:clr>
        </p15:guide>
        <p15:guide id="21" orient="horz" pos="1680" userDrawn="1">
          <p15:clr>
            <a:srgbClr val="A4A3A4"/>
          </p15:clr>
        </p15:guide>
        <p15:guide id="22" orient="horz" pos="1008" userDrawn="1">
          <p15:clr>
            <a:srgbClr val="A4A3A4"/>
          </p15:clr>
        </p15:guide>
        <p15:guide id="23" pos="408" userDrawn="1">
          <p15:clr>
            <a:srgbClr val="A4A3A4"/>
          </p15:clr>
        </p15:guide>
        <p15:guide id="24" orient="horz" pos="792" userDrawn="1">
          <p15:clr>
            <a:srgbClr val="A4A3A4"/>
          </p15:clr>
        </p15:guide>
        <p15:guide id="25" orient="horz" pos="2760" userDrawn="1">
          <p15:clr>
            <a:srgbClr val="A4A3A4"/>
          </p15:clr>
        </p15:guide>
        <p15:guide id="26" orient="horz" pos="3024" userDrawn="1">
          <p15:clr>
            <a:srgbClr val="A4A3A4"/>
          </p15:clr>
        </p15:guide>
        <p15:guide id="27" pos="3840" userDrawn="1">
          <p15:clr>
            <a:srgbClr val="A4A3A4"/>
          </p15:clr>
        </p15:guide>
        <p15:guide id="28" orient="horz" pos="22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unal Modi" initials="KM" lastIdx="3" clrIdx="0">
    <p:extLst>
      <p:ext uri="{19B8F6BF-5375-455C-9EA6-DF929625EA0E}">
        <p15:presenceInfo xmlns:p15="http://schemas.microsoft.com/office/powerpoint/2012/main" userId="6c4c3333a63a8e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53F"/>
    <a:srgbClr val="A088E2"/>
    <a:srgbClr val="DBDBDB"/>
    <a:srgbClr val="43CDD9"/>
    <a:srgbClr val="85E0E7"/>
    <a:srgbClr val="8FA0A3"/>
    <a:srgbClr val="AFBBBD"/>
    <a:srgbClr val="CFCFCF"/>
    <a:srgbClr val="6ECED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4652" autoAdjust="0"/>
  </p:normalViewPr>
  <p:slideViewPr>
    <p:cSldViewPr snapToGrid="0" showGuides="1">
      <p:cViewPr varScale="1">
        <p:scale>
          <a:sx n="73" d="100"/>
          <a:sy n="73" d="100"/>
        </p:scale>
        <p:origin x="492" y="72"/>
      </p:cViewPr>
      <p:guideLst>
        <p:guide pos="240"/>
        <p:guide orient="horz" pos="144"/>
        <p:guide orient="horz" pos="4104"/>
        <p:guide pos="7440"/>
        <p:guide orient="horz" pos="1512"/>
        <p:guide orient="horz" pos="2376"/>
        <p:guide pos="4824"/>
        <p:guide pos="2016"/>
        <p:guide orient="horz" pos="1680"/>
        <p:guide orient="horz" pos="1008"/>
        <p:guide pos="408"/>
        <p:guide orient="horz" pos="792"/>
        <p:guide orient="horz" pos="2760"/>
        <p:guide orient="horz" pos="3024"/>
        <p:guide pos="3840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C655F-54C7-4D03-AD26-E0C40F01563A}" type="datetimeFigureOut">
              <a:rPr lang="id-ID" smtClean="0"/>
              <a:t>12/10/2021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34AC2-3728-4A8B-B58F-6888FAEC3D2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617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5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4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2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31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1304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062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941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9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6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3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1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4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2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89139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5882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23B832CC-E04A-47A7-966D-475AEA6409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52396" y="2491272"/>
            <a:ext cx="2807036" cy="2804628"/>
          </a:xfrm>
          <a:custGeom>
            <a:avLst/>
            <a:gdLst>
              <a:gd name="connsiteX0" fmla="*/ 1406866 w 2807036"/>
              <a:gd name="connsiteY0" fmla="*/ 0 h 2804628"/>
              <a:gd name="connsiteX1" fmla="*/ 2061159 w 2807036"/>
              <a:gd name="connsiteY1" fmla="*/ 271017 h 2804628"/>
              <a:gd name="connsiteX2" fmla="*/ 2542705 w 2807036"/>
              <a:gd name="connsiteY2" fmla="*/ 752562 h 2804628"/>
              <a:gd name="connsiteX3" fmla="*/ 2796783 w 2807036"/>
              <a:gd name="connsiteY3" fmla="*/ 1230127 h 2804628"/>
              <a:gd name="connsiteX4" fmla="*/ 2807036 w 2807036"/>
              <a:gd name="connsiteY4" fmla="*/ 1301178 h 2804628"/>
              <a:gd name="connsiteX5" fmla="*/ 2807036 w 2807036"/>
              <a:gd name="connsiteY5" fmla="*/ 1512532 h 2804628"/>
              <a:gd name="connsiteX6" fmla="*/ 2796783 w 2807036"/>
              <a:gd name="connsiteY6" fmla="*/ 1583584 h 2804628"/>
              <a:gd name="connsiteX7" fmla="*/ 2542705 w 2807036"/>
              <a:gd name="connsiteY7" fmla="*/ 2061148 h 2804628"/>
              <a:gd name="connsiteX8" fmla="*/ 2061149 w 2807036"/>
              <a:gd name="connsiteY8" fmla="*/ 2542704 h 2804628"/>
              <a:gd name="connsiteX9" fmla="*/ 1583585 w 2807036"/>
              <a:gd name="connsiteY9" fmla="*/ 2796782 h 2804628"/>
              <a:gd name="connsiteX10" fmla="*/ 1529213 w 2807036"/>
              <a:gd name="connsiteY10" fmla="*/ 2804628 h 2804628"/>
              <a:gd name="connsiteX11" fmla="*/ 1284499 w 2807036"/>
              <a:gd name="connsiteY11" fmla="*/ 2804628 h 2804628"/>
              <a:gd name="connsiteX12" fmla="*/ 1230128 w 2807036"/>
              <a:gd name="connsiteY12" fmla="*/ 2796782 h 2804628"/>
              <a:gd name="connsiteX13" fmla="*/ 752563 w 2807036"/>
              <a:gd name="connsiteY13" fmla="*/ 2542704 h 2804628"/>
              <a:gd name="connsiteX14" fmla="*/ 271018 w 2807036"/>
              <a:gd name="connsiteY14" fmla="*/ 2061158 h 2804628"/>
              <a:gd name="connsiteX15" fmla="*/ 271018 w 2807036"/>
              <a:gd name="connsiteY15" fmla="*/ 752572 h 2804628"/>
              <a:gd name="connsiteX16" fmla="*/ 752573 w 2807036"/>
              <a:gd name="connsiteY16" fmla="*/ 271017 h 2804628"/>
              <a:gd name="connsiteX17" fmla="*/ 1406866 w 2807036"/>
              <a:gd name="connsiteY17" fmla="*/ 0 h 280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7036" h="2804628">
                <a:moveTo>
                  <a:pt x="1406866" y="0"/>
                </a:moveTo>
                <a:cubicBezTo>
                  <a:pt x="1643674" y="0"/>
                  <a:pt x="1880481" y="90339"/>
                  <a:pt x="2061159" y="271017"/>
                </a:cubicBezTo>
                <a:lnTo>
                  <a:pt x="2542705" y="752562"/>
                </a:lnTo>
                <a:cubicBezTo>
                  <a:pt x="2678213" y="888071"/>
                  <a:pt x="2762906" y="1055152"/>
                  <a:pt x="2796783" y="1230127"/>
                </a:cubicBezTo>
                <a:lnTo>
                  <a:pt x="2807036" y="1301178"/>
                </a:lnTo>
                <a:lnTo>
                  <a:pt x="2807036" y="1512532"/>
                </a:lnTo>
                <a:lnTo>
                  <a:pt x="2796783" y="1583584"/>
                </a:lnTo>
                <a:cubicBezTo>
                  <a:pt x="2762906" y="1758558"/>
                  <a:pt x="2678213" y="1925640"/>
                  <a:pt x="2542705" y="2061148"/>
                </a:cubicBezTo>
                <a:lnTo>
                  <a:pt x="2061149" y="2542704"/>
                </a:lnTo>
                <a:cubicBezTo>
                  <a:pt x="1925641" y="2678212"/>
                  <a:pt x="1758559" y="2762905"/>
                  <a:pt x="1583585" y="2796782"/>
                </a:cubicBezTo>
                <a:lnTo>
                  <a:pt x="1529213" y="2804628"/>
                </a:lnTo>
                <a:lnTo>
                  <a:pt x="1284499" y="2804628"/>
                </a:lnTo>
                <a:lnTo>
                  <a:pt x="1230128" y="2796782"/>
                </a:lnTo>
                <a:cubicBezTo>
                  <a:pt x="1055153" y="2762905"/>
                  <a:pt x="888072" y="2678212"/>
                  <a:pt x="752563" y="2542704"/>
                </a:cubicBezTo>
                <a:lnTo>
                  <a:pt x="271018" y="2061158"/>
                </a:lnTo>
                <a:cubicBezTo>
                  <a:pt x="-90339" y="1699802"/>
                  <a:pt x="-90339" y="1113928"/>
                  <a:pt x="271018" y="752572"/>
                </a:cubicBezTo>
                <a:lnTo>
                  <a:pt x="752573" y="271017"/>
                </a:lnTo>
                <a:cubicBezTo>
                  <a:pt x="933252" y="90339"/>
                  <a:pt x="1170059" y="0"/>
                  <a:pt x="140686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9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96FE2-9E77-4834-9C6B-212E1056298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9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85000"/>
              </a:schemeClr>
            </a:gs>
            <a:gs pos="90000">
              <a:schemeClr val="tx1">
                <a:lumMod val="50000"/>
                <a:lumOff val="50000"/>
                <a:alpha val="7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96FE2-9E77-4834-9C6B-212E1056298F}" type="datetimeFigureOut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8E537-E56B-49CA-B596-52598082F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5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7.png"/><Relationship Id="rId17" Type="http://schemas.openxmlformats.org/officeDocument/2006/relationships/image" Target="../media/image41.svg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3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45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45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43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57.svg"/><Relationship Id="rId4" Type="http://schemas.openxmlformats.org/officeDocument/2006/relationships/image" Target="../media/image31.png"/><Relationship Id="rId9" Type="http://schemas.openxmlformats.org/officeDocument/2006/relationships/image" Target="../media/image6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atistics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727009" y="186836"/>
            <a:ext cx="10737980" cy="667116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DA9033-BDC2-44F9-B37F-9F6926AF2BBA}"/>
              </a:ext>
            </a:extLst>
          </p:cNvPr>
          <p:cNvGrpSpPr/>
          <p:nvPr/>
        </p:nvGrpSpPr>
        <p:grpSpPr>
          <a:xfrm>
            <a:off x="2398591" y="479234"/>
            <a:ext cx="7394815" cy="6028717"/>
            <a:chOff x="2757714" y="789512"/>
            <a:chExt cx="6676572" cy="572276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60984E-A05C-4B56-9FC1-6C30292710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456507" y="789512"/>
              <a:ext cx="5278993" cy="527897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7C3A4D-6E94-4011-ABDE-8D8A543EB6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2757714" y="1626921"/>
              <a:ext cx="6676572" cy="3604160"/>
              <a:chOff x="2162629" y="1305681"/>
              <a:chExt cx="7866742" cy="424664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FB7BD70-EC8D-4BAF-8149-E2C72ADFECA4}"/>
                  </a:ext>
                </a:extLst>
              </p:cNvPr>
              <p:cNvSpPr/>
              <p:nvPr/>
            </p:nvSpPr>
            <p:spPr>
              <a:xfrm>
                <a:off x="5782715" y="1305681"/>
                <a:ext cx="4246656" cy="4246640"/>
              </a:xfrm>
              <a:prstGeom prst="ellipse">
                <a:avLst/>
              </a:prstGeom>
              <a:solidFill>
                <a:srgbClr val="00B0F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91CFC67-9053-472A-B028-0341F336A9C8}"/>
                  </a:ext>
                </a:extLst>
              </p:cNvPr>
              <p:cNvSpPr/>
              <p:nvPr/>
            </p:nvSpPr>
            <p:spPr>
              <a:xfrm>
                <a:off x="2162629" y="1305681"/>
                <a:ext cx="4246656" cy="4246640"/>
              </a:xfrm>
              <a:prstGeom prst="ellipse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0D9BFB0-9A50-438D-BC6B-FE4EE46121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879010" y="1212017"/>
              <a:ext cx="4433981" cy="4433966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F219D9-44CF-486B-A56D-DF4D2B73A50C}"/>
                </a:ext>
              </a:extLst>
            </p:cNvPr>
            <p:cNvSpPr txBox="1"/>
            <p:nvPr/>
          </p:nvSpPr>
          <p:spPr>
            <a:xfrm>
              <a:off x="4307717" y="1618798"/>
              <a:ext cx="363240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tabLst>
                  <a:tab pos="347663" algn="l"/>
                </a:tabLst>
              </a:pPr>
              <a:r>
                <a:rPr lang="en-US" sz="3600" b="1" dirty="0">
                  <a:latin typeface="+mj-lt"/>
                </a:rPr>
                <a:t> STATISTICAL </a:t>
              </a:r>
            </a:p>
            <a:p>
              <a:pPr algn="ctr">
                <a:tabLst>
                  <a:tab pos="347663" algn="l"/>
                </a:tabLst>
              </a:pPr>
              <a:r>
                <a:rPr lang="en-US" sz="3600" b="1" dirty="0">
                  <a:latin typeface="+mj-lt"/>
                </a:rPr>
                <a:t>MODELLING IN 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4FBA10-391F-40CA-B185-6C2B738EAB24}"/>
                </a:ext>
              </a:extLst>
            </p:cNvPr>
            <p:cNvSpPr txBox="1"/>
            <p:nvPr/>
          </p:nvSpPr>
          <p:spPr>
            <a:xfrm>
              <a:off x="3524250" y="6161685"/>
              <a:ext cx="5143500" cy="350589"/>
            </a:xfrm>
            <a:prstGeom prst="rect">
              <a:avLst/>
            </a:prstGeom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Presented by –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Aarushi</a:t>
              </a:r>
              <a:r>
                <a:rPr lang="en-US" b="1" dirty="0" smtClean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 Deepak </a:t>
              </a:r>
              <a:r>
                <a:rPr lang="en-US" b="1" dirty="0" err="1" smtClean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Shinde</a:t>
              </a:r>
              <a:endParaRPr lang="en-US" b="1" dirty="0">
                <a:solidFill>
                  <a:schemeClr val="bg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6E1E23-BB54-4720-AA90-53C9EC2E9CEA}"/>
                </a:ext>
              </a:extLst>
            </p:cNvPr>
            <p:cNvSpPr txBox="1"/>
            <p:nvPr/>
          </p:nvSpPr>
          <p:spPr>
            <a:xfrm>
              <a:off x="4163028" y="3129708"/>
              <a:ext cx="3920945" cy="12926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347663" algn="l"/>
                </a:tabLst>
              </a:pPr>
              <a:r>
                <a:rPr lang="en-US" sz="2800" b="1" dirty="0">
                  <a:latin typeface="+mj-lt"/>
                </a:rPr>
                <a:t>Application of </a:t>
              </a:r>
            </a:p>
            <a:p>
              <a:pPr algn="ctr">
                <a:tabLst>
                  <a:tab pos="347663" algn="l"/>
                </a:tabLst>
              </a:pPr>
              <a:r>
                <a:rPr lang="en-US" sz="2800" b="1" dirty="0">
                  <a:latin typeface="+mj-lt"/>
                </a:rPr>
                <a:t>Econometric Models </a:t>
              </a:r>
            </a:p>
            <a:p>
              <a:pPr algn="ctr">
                <a:tabLst>
                  <a:tab pos="347663" algn="l"/>
                </a:tabLst>
              </a:pPr>
              <a:r>
                <a:rPr lang="en-US" sz="2800" b="1" dirty="0">
                  <a:latin typeface="+mj-lt"/>
                </a:rPr>
                <a:t>in the Banking Industry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2A58889-F948-461C-995D-C62EF119AF84}"/>
                </a:ext>
              </a:extLst>
            </p:cNvPr>
            <p:cNvCxnSpPr>
              <a:cxnSpLocks/>
            </p:cNvCxnSpPr>
            <p:nvPr/>
          </p:nvCxnSpPr>
          <p:spPr>
            <a:xfrm>
              <a:off x="5430000" y="2918043"/>
              <a:ext cx="133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9B3EE7C-D6BB-4C86-88A2-280F43BF543B}"/>
                </a:ext>
              </a:extLst>
            </p:cNvPr>
            <p:cNvCxnSpPr/>
            <p:nvPr/>
          </p:nvCxnSpPr>
          <p:spPr>
            <a:xfrm>
              <a:off x="4942030" y="4685963"/>
              <a:ext cx="2412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09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909777" y="57969"/>
            <a:ext cx="436978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CORRELATION MATRIX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9BE435-4219-4874-94C7-FC4068E579CB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189E3C56-F900-44E7-BF74-7509E4A585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7F3CEE-E6DF-48C0-8B9A-22A03DF4C29B}"/>
                </a:ext>
              </a:extLst>
            </p:cNvPr>
            <p:cNvSpPr txBox="1"/>
            <p:nvPr/>
          </p:nvSpPr>
          <p:spPr>
            <a:xfrm>
              <a:off x="10944050" y="631458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10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1D27C5-08BC-43F9-8310-798ABBC0E571}"/>
              </a:ext>
            </a:extLst>
          </p:cNvPr>
          <p:cNvGrpSpPr/>
          <p:nvPr/>
        </p:nvGrpSpPr>
        <p:grpSpPr>
          <a:xfrm>
            <a:off x="707270" y="5082162"/>
            <a:ext cx="10774800" cy="972000"/>
            <a:chOff x="689122" y="5357158"/>
            <a:chExt cx="10774800" cy="9720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D56F121-E3E3-4ED3-A6F1-F33D229BEB5E}"/>
                </a:ext>
              </a:extLst>
            </p:cNvPr>
            <p:cNvSpPr/>
            <p:nvPr/>
          </p:nvSpPr>
          <p:spPr>
            <a:xfrm>
              <a:off x="689122" y="5357158"/>
              <a:ext cx="10774800" cy="972000"/>
            </a:xfrm>
            <a:prstGeom prst="roundRect">
              <a:avLst/>
            </a:prstGeom>
            <a:noFill/>
            <a:ln>
              <a:solidFill>
                <a:srgbClr val="3035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852673-3BE6-40EF-A417-FAE5534E565D}"/>
                </a:ext>
              </a:extLst>
            </p:cNvPr>
            <p:cNvSpPr txBox="1"/>
            <p:nvPr/>
          </p:nvSpPr>
          <p:spPr>
            <a:xfrm>
              <a:off x="719722" y="5398527"/>
              <a:ext cx="1071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b="1" kern="1500" spc="100" dirty="0">
                  <a:latin typeface="Bahnschrift SemiBold" panose="020B0502040204020203" pitchFamily="34" charset="0"/>
                </a:rPr>
                <a:t>The variables selected based on the aforementioned criterion are BBB Corporate Yield, Commercial Real Estate Price Index, Money Supply, Consumer Confidence Index, Business Confidence Index, and USD/Euro    </a:t>
              </a:r>
              <a:endParaRPr lang="en-US" b="1" kern="1500" spc="100" dirty="0">
                <a:latin typeface="Bahnschrift SemiBold" panose="020B0502040204020203" pitchFamily="34" charset="0"/>
              </a:endParaRPr>
            </a:p>
          </p:txBody>
        </p:sp>
      </p:grpSp>
      <p:sp>
        <p:nvSpPr>
          <p:cNvPr id="18" name="Shape 220">
            <a:extLst>
              <a:ext uri="{FF2B5EF4-FFF2-40B4-BE49-F238E27FC236}">
                <a16:creationId xmlns:a16="http://schemas.microsoft.com/office/drawing/2014/main" id="{1A8D47DE-0679-4562-9334-5D9BFA7AC9D0}"/>
              </a:ext>
            </a:extLst>
          </p:cNvPr>
          <p:cNvSpPr txBox="1"/>
          <p:nvPr/>
        </p:nvSpPr>
        <p:spPr>
          <a:xfrm>
            <a:off x="1845871" y="4193600"/>
            <a:ext cx="1486874" cy="431235"/>
          </a:xfrm>
          <a:prstGeom prst="rect">
            <a:avLst/>
          </a:prstGeom>
          <a:noFill/>
          <a:ln>
            <a:noFill/>
          </a:ln>
        </p:spPr>
        <p:txBody>
          <a:bodyPr lIns="34300" tIns="17150" rIns="34300" bIns="1715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" sz="1400" b="1" kern="0" dirty="0">
              <a:solidFill>
                <a:schemeClr val="bg1"/>
              </a:solidFill>
              <a:ea typeface="Verdana" panose="020B0604030504040204" pitchFamily="34" charset="0"/>
              <a:cs typeface="Calibri Light" panose="020F0302020204030204" pitchFamily="34" charset="0"/>
              <a:sym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D5AA49-BA54-42E0-8D65-778006DF1820}"/>
              </a:ext>
            </a:extLst>
          </p:cNvPr>
          <p:cNvCxnSpPr>
            <a:cxnSpLocks/>
          </p:cNvCxnSpPr>
          <p:nvPr/>
        </p:nvCxnSpPr>
        <p:spPr>
          <a:xfrm>
            <a:off x="6094670" y="1983433"/>
            <a:ext cx="0" cy="136520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4D2F9A5E-4CB2-4AE7-9585-AF4EE5AE1FD8}"/>
              </a:ext>
            </a:extLst>
          </p:cNvPr>
          <p:cNvSpPr txBox="1">
            <a:spLocks/>
          </p:cNvSpPr>
          <p:nvPr/>
        </p:nvSpPr>
        <p:spPr>
          <a:xfrm>
            <a:off x="75131" y="6546238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Only 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Package used: </a:t>
            </a:r>
            <a:r>
              <a:rPr lang="en-US" sz="14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Hmisc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CCC4F7-5D43-4650-80BF-A1EE9BEE458C}"/>
              </a:ext>
            </a:extLst>
          </p:cNvPr>
          <p:cNvSpPr/>
          <p:nvPr/>
        </p:nvSpPr>
        <p:spPr>
          <a:xfrm>
            <a:off x="5444801" y="2568232"/>
            <a:ext cx="87406" cy="621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69265D-5EEE-4344-A684-18A45A762D45}"/>
              </a:ext>
            </a:extLst>
          </p:cNvPr>
          <p:cNvSpPr/>
          <p:nvPr/>
        </p:nvSpPr>
        <p:spPr>
          <a:xfrm>
            <a:off x="5444801" y="3231530"/>
            <a:ext cx="87406" cy="621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2CF2F72-0715-40BD-AC30-D2618C8615FB}"/>
              </a:ext>
            </a:extLst>
          </p:cNvPr>
          <p:cNvSpPr/>
          <p:nvPr/>
        </p:nvSpPr>
        <p:spPr>
          <a:xfrm>
            <a:off x="5444801" y="3556483"/>
            <a:ext cx="87406" cy="621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69216C-C98B-491A-B9C3-AC6CD5FEB221}"/>
              </a:ext>
            </a:extLst>
          </p:cNvPr>
          <p:cNvSpPr/>
          <p:nvPr/>
        </p:nvSpPr>
        <p:spPr>
          <a:xfrm>
            <a:off x="5444801" y="4234953"/>
            <a:ext cx="87406" cy="621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D8706F4-2024-401B-B809-52EF409C557F}"/>
              </a:ext>
            </a:extLst>
          </p:cNvPr>
          <p:cNvSpPr/>
          <p:nvPr/>
        </p:nvSpPr>
        <p:spPr>
          <a:xfrm>
            <a:off x="5444801" y="4380316"/>
            <a:ext cx="87406" cy="621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981A6F-C90B-49EC-BA33-B0B27AA4E119}"/>
              </a:ext>
            </a:extLst>
          </p:cNvPr>
          <p:cNvSpPr/>
          <p:nvPr/>
        </p:nvSpPr>
        <p:spPr>
          <a:xfrm>
            <a:off x="5446745" y="4543985"/>
            <a:ext cx="87406" cy="621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1244"/>
          <a:stretch/>
        </p:blipFill>
        <p:spPr>
          <a:xfrm>
            <a:off x="768682" y="840212"/>
            <a:ext cx="4637852" cy="3986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4645" t="8626" r="8012" b="3310"/>
          <a:stretch/>
        </p:blipFill>
        <p:spPr>
          <a:xfrm>
            <a:off x="6813619" y="787864"/>
            <a:ext cx="4912216" cy="400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28258" y="6533190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8FEB28-2361-45A9-BE24-4B9E6EECCF22}"/>
              </a:ext>
            </a:extLst>
          </p:cNvPr>
          <p:cNvSpPr/>
          <p:nvPr/>
        </p:nvSpPr>
        <p:spPr>
          <a:xfrm>
            <a:off x="4231263" y="783398"/>
            <a:ext cx="3700800" cy="2664000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4E638F-26A8-47F6-A239-30C9C765EE28}"/>
              </a:ext>
            </a:extLst>
          </p:cNvPr>
          <p:cNvSpPr/>
          <p:nvPr/>
        </p:nvSpPr>
        <p:spPr>
          <a:xfrm>
            <a:off x="167048" y="3642507"/>
            <a:ext cx="3700800" cy="2664000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DAFC20-00A4-4BD3-A1B5-DF1F310E42B3}"/>
              </a:ext>
            </a:extLst>
          </p:cNvPr>
          <p:cNvSpPr/>
          <p:nvPr/>
        </p:nvSpPr>
        <p:spPr>
          <a:xfrm>
            <a:off x="8320479" y="3642507"/>
            <a:ext cx="3700800" cy="2664000"/>
          </a:xfrm>
          <a:prstGeom prst="rect">
            <a:avLst/>
          </a:prstGeom>
          <a:solidFill>
            <a:srgbClr val="CFCFC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131E1C-4292-490A-B3D5-6D740E629CAC}"/>
              </a:ext>
            </a:extLst>
          </p:cNvPr>
          <p:cNvSpPr/>
          <p:nvPr/>
        </p:nvSpPr>
        <p:spPr>
          <a:xfrm>
            <a:off x="8320479" y="782047"/>
            <a:ext cx="3700800" cy="2664000"/>
          </a:xfrm>
          <a:prstGeom prst="rect">
            <a:avLst/>
          </a:prstGeom>
          <a:solidFill>
            <a:srgbClr val="30353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E815B-F082-4ECE-B59A-7334D24FA76F}"/>
              </a:ext>
            </a:extLst>
          </p:cNvPr>
          <p:cNvSpPr/>
          <p:nvPr/>
        </p:nvSpPr>
        <p:spPr>
          <a:xfrm>
            <a:off x="167048" y="783398"/>
            <a:ext cx="3700800" cy="2664000"/>
          </a:xfrm>
          <a:prstGeom prst="rect">
            <a:avLst/>
          </a:prstGeom>
          <a:solidFill>
            <a:srgbClr val="30353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4D4306-B15A-4100-9F26-031152D8F50E}"/>
              </a:ext>
            </a:extLst>
          </p:cNvPr>
          <p:cNvSpPr/>
          <p:nvPr/>
        </p:nvSpPr>
        <p:spPr>
          <a:xfrm>
            <a:off x="4231263" y="3658980"/>
            <a:ext cx="3700800" cy="2664000"/>
          </a:xfrm>
          <a:prstGeom prst="rect">
            <a:avLst/>
          </a:prstGeom>
          <a:solidFill>
            <a:srgbClr val="30353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FE1072-CCEE-44BA-B276-E8BCEADD3169}"/>
              </a:ext>
            </a:extLst>
          </p:cNvPr>
          <p:cNvSpPr txBox="1"/>
          <p:nvPr/>
        </p:nvSpPr>
        <p:spPr>
          <a:xfrm>
            <a:off x="1631938" y="70058"/>
            <a:ext cx="898964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PORTFOLIO VALUES Vs. DEPENDENT VARIABLES</a:t>
            </a:r>
          </a:p>
        </p:txBody>
      </p:sp>
      <p:sp>
        <p:nvSpPr>
          <p:cNvPr id="33" name="Google Shape;189;p26">
            <a:extLst>
              <a:ext uri="{FF2B5EF4-FFF2-40B4-BE49-F238E27FC236}">
                <a16:creationId xmlns:a16="http://schemas.microsoft.com/office/drawing/2014/main" id="{9DE3F9DB-AC85-4E73-AA5C-07474EBA05CC}"/>
              </a:ext>
            </a:extLst>
          </p:cNvPr>
          <p:cNvSpPr txBox="1"/>
          <p:nvPr/>
        </p:nvSpPr>
        <p:spPr>
          <a:xfrm>
            <a:off x="240964" y="2979532"/>
            <a:ext cx="3558677" cy="398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dirty="0">
                <a:latin typeface="Bahnschrift SemiBold" panose="020B0502040204020203" pitchFamily="34" charset="0"/>
              </a:rPr>
              <a:t>PV Vs. BBB Corporate Yield </a:t>
            </a:r>
            <a:endParaRPr b="1" dirty="0">
              <a:latin typeface="Bahnschrift SemiBold" panose="020B0502040204020203" pitchFamily="34" charset="0"/>
            </a:endParaRPr>
          </a:p>
        </p:txBody>
      </p:sp>
      <p:sp>
        <p:nvSpPr>
          <p:cNvPr id="35" name="Google Shape;189;p26">
            <a:extLst>
              <a:ext uri="{FF2B5EF4-FFF2-40B4-BE49-F238E27FC236}">
                <a16:creationId xmlns:a16="http://schemas.microsoft.com/office/drawing/2014/main" id="{07C2ECF5-3FC8-4568-9445-D00D2120A73C}"/>
              </a:ext>
            </a:extLst>
          </p:cNvPr>
          <p:cNvSpPr txBox="1"/>
          <p:nvPr/>
        </p:nvSpPr>
        <p:spPr>
          <a:xfrm>
            <a:off x="5045619" y="2927428"/>
            <a:ext cx="1957452" cy="41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IN" sz="1400" b="1" dirty="0"/>
          </a:p>
        </p:txBody>
      </p:sp>
      <p:sp>
        <p:nvSpPr>
          <p:cNvPr id="53" name="Google Shape;189;p26">
            <a:extLst>
              <a:ext uri="{FF2B5EF4-FFF2-40B4-BE49-F238E27FC236}">
                <a16:creationId xmlns:a16="http://schemas.microsoft.com/office/drawing/2014/main" id="{88B39F35-68BE-4CBB-BB27-B19393BE9A42}"/>
              </a:ext>
            </a:extLst>
          </p:cNvPr>
          <p:cNvSpPr txBox="1"/>
          <p:nvPr/>
        </p:nvSpPr>
        <p:spPr>
          <a:xfrm>
            <a:off x="4793900" y="3068615"/>
            <a:ext cx="2470956" cy="401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IN" b="1" dirty="0">
                <a:latin typeface="Bahnschrift SemiBold" panose="020B0502040204020203" pitchFamily="34" charset="0"/>
              </a:rPr>
              <a:t>PV Vs. CRE</a:t>
            </a:r>
          </a:p>
          <a:p>
            <a:pPr algn="ctr"/>
            <a:endParaRPr sz="1600" b="1" dirty="0"/>
          </a:p>
        </p:txBody>
      </p:sp>
      <p:sp>
        <p:nvSpPr>
          <p:cNvPr id="55" name="Google Shape;189;p26">
            <a:extLst>
              <a:ext uri="{FF2B5EF4-FFF2-40B4-BE49-F238E27FC236}">
                <a16:creationId xmlns:a16="http://schemas.microsoft.com/office/drawing/2014/main" id="{A8210E57-65F1-4E39-818E-F9F9BD791252}"/>
              </a:ext>
            </a:extLst>
          </p:cNvPr>
          <p:cNvSpPr txBox="1"/>
          <p:nvPr/>
        </p:nvSpPr>
        <p:spPr>
          <a:xfrm>
            <a:off x="8454557" y="2974019"/>
            <a:ext cx="3432644" cy="399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b="1" dirty="0">
                <a:latin typeface="Bahnschrift SemiBold" panose="020B0502040204020203" pitchFamily="34" charset="0"/>
              </a:rPr>
              <a:t>PV Vs. </a:t>
            </a:r>
            <a:r>
              <a:rPr lang="en-IN" b="1" dirty="0">
                <a:solidFill>
                  <a:schemeClr val="dk1"/>
                </a:solidFill>
                <a:latin typeface="Bahnschrift SemiBold" panose="020B0502040204020203" pitchFamily="34" charset="0"/>
              </a:rPr>
              <a:t>Money Supply</a:t>
            </a:r>
            <a:endParaRPr lang="en-IN" b="1" dirty="0">
              <a:latin typeface="Bahnschrift SemiBold" panose="020B0502040204020203" pitchFamily="34" charset="0"/>
            </a:endParaRPr>
          </a:p>
          <a:p>
            <a:pPr algn="ctr"/>
            <a:endParaRPr b="1" dirty="0"/>
          </a:p>
        </p:txBody>
      </p:sp>
      <p:sp>
        <p:nvSpPr>
          <p:cNvPr id="57" name="Google Shape;189;p26">
            <a:extLst>
              <a:ext uri="{FF2B5EF4-FFF2-40B4-BE49-F238E27FC236}">
                <a16:creationId xmlns:a16="http://schemas.microsoft.com/office/drawing/2014/main" id="{8C119D31-CD1F-438C-A083-2E2EF17269EA}"/>
              </a:ext>
            </a:extLst>
          </p:cNvPr>
          <p:cNvSpPr txBox="1"/>
          <p:nvPr/>
        </p:nvSpPr>
        <p:spPr>
          <a:xfrm>
            <a:off x="594060" y="5866102"/>
            <a:ext cx="2470957" cy="4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IN" b="1" dirty="0">
                <a:latin typeface="Bahnschrift SemiBold" panose="020B0502040204020203" pitchFamily="34" charset="0"/>
              </a:rPr>
              <a:t>PV Vs. CCI </a:t>
            </a:r>
          </a:p>
          <a:p>
            <a:pPr algn="ctr"/>
            <a:endParaRPr sz="1600" b="1" dirty="0">
              <a:latin typeface="Bahnschrift SemiBold" panose="020B0502040204020203" pitchFamily="34" charset="0"/>
            </a:endParaRPr>
          </a:p>
        </p:txBody>
      </p:sp>
      <p:sp>
        <p:nvSpPr>
          <p:cNvPr id="59" name="Google Shape;189;p26">
            <a:extLst>
              <a:ext uri="{FF2B5EF4-FFF2-40B4-BE49-F238E27FC236}">
                <a16:creationId xmlns:a16="http://schemas.microsoft.com/office/drawing/2014/main" id="{42D05B34-9F81-4518-8D54-4050B37A52F5}"/>
              </a:ext>
            </a:extLst>
          </p:cNvPr>
          <p:cNvSpPr txBox="1"/>
          <p:nvPr/>
        </p:nvSpPr>
        <p:spPr>
          <a:xfrm>
            <a:off x="4891280" y="5838246"/>
            <a:ext cx="2470957" cy="4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IN" b="1" dirty="0">
                <a:latin typeface="Bahnschrift SemiBold" panose="020B0502040204020203" pitchFamily="34" charset="0"/>
              </a:rPr>
              <a:t>PV Vs. BCI </a:t>
            </a:r>
          </a:p>
        </p:txBody>
      </p:sp>
      <p:sp>
        <p:nvSpPr>
          <p:cNvPr id="61" name="Google Shape;189;p26">
            <a:extLst>
              <a:ext uri="{FF2B5EF4-FFF2-40B4-BE49-F238E27FC236}">
                <a16:creationId xmlns:a16="http://schemas.microsoft.com/office/drawing/2014/main" id="{86088A8B-DC23-43E7-9D1C-44FBBB0E87B5}"/>
              </a:ext>
            </a:extLst>
          </p:cNvPr>
          <p:cNvSpPr txBox="1"/>
          <p:nvPr/>
        </p:nvSpPr>
        <p:spPr>
          <a:xfrm>
            <a:off x="8681437" y="5844141"/>
            <a:ext cx="2978884" cy="4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IN" b="1" dirty="0">
                <a:latin typeface="Bahnschrift SemiBold" panose="020B0502040204020203" pitchFamily="34" charset="0"/>
              </a:rPr>
              <a:t>PV Vs. </a:t>
            </a:r>
            <a:r>
              <a:rPr lang="en-IN" b="1" dirty="0">
                <a:solidFill>
                  <a:schemeClr val="dk1"/>
                </a:solidFill>
                <a:latin typeface="Bahnschrift SemiBold" panose="020B0502040204020203" pitchFamily="34" charset="0"/>
              </a:rPr>
              <a:t>USD/Euro</a:t>
            </a:r>
            <a:endParaRPr lang="en-IN" b="1" dirty="0">
              <a:latin typeface="Bahnschrift SemiBold" panose="020B0502040204020203" pitchFamily="34" charset="0"/>
            </a:endParaRPr>
          </a:p>
          <a:p>
            <a:pPr algn="ctr"/>
            <a:endParaRPr lang="en-IN" b="1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DD3ADF4-8B71-4C97-8AFB-F33ED6649573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55BE650D-42D0-4743-B3A5-D0F4B4BDBD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8A6062-5268-4757-A914-4E9CADC45BE4}"/>
                </a:ext>
              </a:extLst>
            </p:cNvPr>
            <p:cNvSpPr txBox="1"/>
            <p:nvPr/>
          </p:nvSpPr>
          <p:spPr>
            <a:xfrm>
              <a:off x="10944050" y="6314580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11</a:t>
              </a:r>
            </a:p>
          </p:txBody>
        </p:sp>
      </p:grp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91AC7C22-0E9A-4520-8D71-79F336981857}"/>
              </a:ext>
            </a:extLst>
          </p:cNvPr>
          <p:cNvSpPr txBox="1">
            <a:spLocks/>
          </p:cNvSpPr>
          <p:nvPr/>
        </p:nvSpPr>
        <p:spPr>
          <a:xfrm>
            <a:off x="91210" y="6627031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l"/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2" y="843818"/>
            <a:ext cx="3220271" cy="2203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667" y="841830"/>
            <a:ext cx="3457099" cy="2365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111" y="845798"/>
            <a:ext cx="3305411" cy="22230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17" y="3729034"/>
            <a:ext cx="3494324" cy="2190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574" y="3722959"/>
            <a:ext cx="3454192" cy="2196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4914" y="3712656"/>
            <a:ext cx="3467803" cy="221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486548-EABF-4C9D-BFF5-1FBE29A22209}"/>
              </a:ext>
            </a:extLst>
          </p:cNvPr>
          <p:cNvSpPr txBox="1"/>
          <p:nvPr/>
        </p:nvSpPr>
        <p:spPr>
          <a:xfrm>
            <a:off x="3326297" y="39113"/>
            <a:ext cx="553677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MODEL SELECTION CRITERIA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FB570B1-63E1-4D4C-BFDA-03E2D89822D5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F7B3C9D0-F199-44D1-95A8-20085FF6E3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FE24B1-97F9-4D1C-8298-7BC543A10912}"/>
                </a:ext>
              </a:extLst>
            </p:cNvPr>
            <p:cNvSpPr txBox="1"/>
            <p:nvPr/>
          </p:nvSpPr>
          <p:spPr>
            <a:xfrm>
              <a:off x="10944050" y="631458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12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43806D-9DEC-400C-A461-E447FB962C16}"/>
              </a:ext>
            </a:extLst>
          </p:cNvPr>
          <p:cNvGrpSpPr/>
          <p:nvPr/>
        </p:nvGrpSpPr>
        <p:grpSpPr>
          <a:xfrm>
            <a:off x="2641314" y="1079280"/>
            <a:ext cx="6659605" cy="4941492"/>
            <a:chOff x="2641314" y="847606"/>
            <a:chExt cx="6659605" cy="4941492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380FB65-67C5-4C2B-8F7B-5CA48BC09C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382519" y="895170"/>
              <a:ext cx="5918400" cy="80890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53000">
                  <a:srgbClr val="515A6B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sz="2000" b="1" dirty="0">
                <a:solidFill>
                  <a:schemeClr val="bg1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n" sz="2000" b="1" dirty="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Maximum accuracy or least error</a:t>
              </a:r>
              <a:endParaRPr lang="en-IN" sz="2000" b="1" dirty="0">
                <a:solidFill>
                  <a:schemeClr val="bg1"/>
                </a:solidFill>
                <a:latin typeface="Bahnschrift SemiBold" panose="020B0502040204020203" pitchFamily="34" charset="0"/>
              </a:endParaRPr>
            </a:p>
            <a:p>
              <a:pPr algn="ctr"/>
              <a:endParaRPr lang="en-US" sz="20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9FEA968-F1F8-4239-8274-26B57ADF8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1314" y="847606"/>
              <a:ext cx="961265" cy="900000"/>
            </a:xfrm>
            <a:prstGeom prst="ellipse">
              <a:avLst/>
            </a:prstGeom>
            <a:solidFill>
              <a:srgbClr val="30353F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3823AA-2077-43FE-9876-D2264650BEAD}"/>
                </a:ext>
              </a:extLst>
            </p:cNvPr>
            <p:cNvSpPr txBox="1"/>
            <p:nvPr/>
          </p:nvSpPr>
          <p:spPr>
            <a:xfrm>
              <a:off x="2891433" y="947929"/>
              <a:ext cx="598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600" b="1" dirty="0">
                  <a:solidFill>
                    <a:schemeClr val="bg1"/>
                  </a:solidFill>
                  <a:latin typeface="+mj-lt"/>
                </a:rPr>
                <a:t>1.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C367084-A293-4385-B8DB-010B4534FF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382519" y="2177673"/>
              <a:ext cx="5918400" cy="80890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53000">
                  <a:srgbClr val="85E0E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000" b="1" dirty="0">
                  <a:solidFill>
                    <a:schemeClr val="tx1"/>
                  </a:solidFill>
                  <a:latin typeface="Bahnschrift SemiBold" panose="020B0502040204020203" pitchFamily="34" charset="0"/>
                </a:rPr>
                <a:t>   Conveys maximum information</a:t>
              </a:r>
              <a:endParaRPr lang="en-IN" sz="2000" b="1" dirty="0">
                <a:solidFill>
                  <a:schemeClr val="tx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530F6BB-B8BC-4A64-AA02-4BA4BBCBA9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1314" y="2130109"/>
              <a:ext cx="961265" cy="900000"/>
            </a:xfrm>
            <a:prstGeom prst="ellipse">
              <a:avLst/>
            </a:prstGeom>
            <a:solidFill>
              <a:srgbClr val="6ECED6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0C3CE8E-7A7B-4B9E-945E-763DA004C1C9}"/>
                </a:ext>
              </a:extLst>
            </p:cNvPr>
            <p:cNvSpPr txBox="1"/>
            <p:nvPr/>
          </p:nvSpPr>
          <p:spPr>
            <a:xfrm>
              <a:off x="2891433" y="2230432"/>
              <a:ext cx="598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600" b="1" dirty="0">
                  <a:latin typeface="+mj-lt"/>
                </a:rPr>
                <a:t>2.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4D9BF0-7CBA-4978-8C10-16C74BD095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382519" y="3557489"/>
              <a:ext cx="5918400" cy="80890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54000">
                  <a:srgbClr val="DBDBDB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000" b="1" dirty="0">
                  <a:solidFill>
                    <a:schemeClr val="tx1"/>
                  </a:solidFill>
                  <a:latin typeface="Bahnschrift SemiBold" panose="020B0502040204020203" pitchFamily="34" charset="0"/>
                </a:rPr>
                <a:t>   Minimum mean squared error</a:t>
              </a:r>
              <a:endParaRPr lang="en-IN" sz="2000" b="1" dirty="0">
                <a:solidFill>
                  <a:schemeClr val="tx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304FF59-FBF7-427A-BFD0-5370F9486D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1314" y="3509925"/>
              <a:ext cx="961265" cy="900000"/>
            </a:xfrm>
            <a:prstGeom prst="ellipse">
              <a:avLst/>
            </a:prstGeom>
            <a:solidFill>
              <a:srgbClr val="CFCFCF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CA46AD-8364-406D-AE20-5FDCC30A5C01}"/>
                </a:ext>
              </a:extLst>
            </p:cNvPr>
            <p:cNvSpPr txBox="1"/>
            <p:nvPr/>
          </p:nvSpPr>
          <p:spPr>
            <a:xfrm>
              <a:off x="2891433" y="3610248"/>
              <a:ext cx="598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600" b="1" dirty="0">
                  <a:latin typeface="+mj-lt"/>
                </a:rPr>
                <a:t>3.</a:t>
              </a:r>
              <a:endParaRPr lang="en-US" b="1" dirty="0">
                <a:latin typeface="+mj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FB8412-42AD-4651-BD9A-E4AD1E77F2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382519" y="4936662"/>
              <a:ext cx="5918400" cy="808902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76000">
                  <a:srgbClr val="AFBBBD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sz="2000" b="1" dirty="0">
                  <a:solidFill>
                    <a:schemeClr val="tx1"/>
                  </a:solidFill>
                  <a:latin typeface="Bahnschrift SemiBold" panose="020B0502040204020203" pitchFamily="34" charset="0"/>
                </a:rPr>
                <a:t>Best prediction results</a:t>
              </a:r>
              <a:endParaRPr lang="en-IN" sz="2000" b="1" dirty="0">
                <a:solidFill>
                  <a:schemeClr val="tx1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1ED62-F877-4759-8CCC-C386DE37BA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41314" y="4889098"/>
              <a:ext cx="961265" cy="900000"/>
            </a:xfrm>
            <a:prstGeom prst="ellipse">
              <a:avLst/>
            </a:prstGeom>
            <a:solidFill>
              <a:srgbClr val="8FA0A3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04CC50-D77D-4D3D-96DA-C28A583A1D89}"/>
                </a:ext>
              </a:extLst>
            </p:cNvPr>
            <p:cNvSpPr txBox="1"/>
            <p:nvPr/>
          </p:nvSpPr>
          <p:spPr>
            <a:xfrm>
              <a:off x="2891433" y="4989421"/>
              <a:ext cx="598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600" b="1" dirty="0">
                  <a:solidFill>
                    <a:schemeClr val="bg1"/>
                  </a:solidFill>
                  <a:latin typeface="+mj-lt"/>
                </a:rPr>
                <a:t>4.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7B58D18-0895-4019-899A-8C99040EEF90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9300919" y="1529280"/>
            <a:ext cx="2889751" cy="2015"/>
          </a:xfrm>
          <a:prstGeom prst="line">
            <a:avLst/>
          </a:prstGeom>
          <a:ln>
            <a:solidFill>
              <a:srgbClr val="303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172C15C-04FE-4340-BC18-62B12C529EFF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0" y="2811783"/>
            <a:ext cx="2641314" cy="0"/>
          </a:xfrm>
          <a:prstGeom prst="line">
            <a:avLst/>
          </a:prstGeom>
          <a:ln>
            <a:solidFill>
              <a:srgbClr val="303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D07C0ED-9600-4C78-93B0-D1105735357A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9300919" y="2811783"/>
            <a:ext cx="2889751" cy="2015"/>
          </a:xfrm>
          <a:prstGeom prst="line">
            <a:avLst/>
          </a:prstGeom>
          <a:ln>
            <a:solidFill>
              <a:srgbClr val="303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2E53F97-D912-4C1E-AA41-B38B7C591B0A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0" y="4191599"/>
            <a:ext cx="2641314" cy="0"/>
          </a:xfrm>
          <a:prstGeom prst="line">
            <a:avLst/>
          </a:prstGeom>
          <a:ln>
            <a:solidFill>
              <a:srgbClr val="303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46C2423-B1D6-4FB0-BFFA-912046D9B1E7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9300919" y="4191599"/>
            <a:ext cx="2889751" cy="2015"/>
          </a:xfrm>
          <a:prstGeom prst="line">
            <a:avLst/>
          </a:prstGeom>
          <a:ln>
            <a:solidFill>
              <a:srgbClr val="303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87E0D3-E036-49A2-8A06-EA390FF566FA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-1330" y="5570772"/>
            <a:ext cx="2642644" cy="0"/>
          </a:xfrm>
          <a:prstGeom prst="line">
            <a:avLst/>
          </a:prstGeom>
          <a:ln>
            <a:solidFill>
              <a:srgbClr val="303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CA44FC2-8141-4C5B-B9A2-C3F38F66F445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9300919" y="5570772"/>
            <a:ext cx="2889751" cy="2015"/>
          </a:xfrm>
          <a:prstGeom prst="line">
            <a:avLst/>
          </a:prstGeom>
          <a:ln>
            <a:solidFill>
              <a:srgbClr val="303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F530708-B0DF-48FD-9C8C-150E3C9FEF29}"/>
              </a:ext>
            </a:extLst>
          </p:cNvPr>
          <p:cNvCxnSpPr>
            <a:stCxn id="41" idx="2"/>
          </p:cNvCxnSpPr>
          <p:nvPr/>
        </p:nvCxnSpPr>
        <p:spPr>
          <a:xfrm flipH="1">
            <a:off x="0" y="1529280"/>
            <a:ext cx="2641314" cy="0"/>
          </a:xfrm>
          <a:prstGeom prst="line">
            <a:avLst/>
          </a:prstGeom>
          <a:ln>
            <a:solidFill>
              <a:srgbClr val="303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F477F69-7EC4-43E2-A4B7-B2BAAFBA9B07}"/>
              </a:ext>
            </a:extLst>
          </p:cNvPr>
          <p:cNvSpPr txBox="1">
            <a:spLocks/>
          </p:cNvSpPr>
          <p:nvPr/>
        </p:nvSpPr>
        <p:spPr>
          <a:xfrm>
            <a:off x="101523" y="6654984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l"/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87D3-4DE7-40C7-84D2-0F1AF6F125A9}"/>
              </a:ext>
            </a:extLst>
          </p:cNvPr>
          <p:cNvSpPr/>
          <p:nvPr/>
        </p:nvSpPr>
        <p:spPr>
          <a:xfrm>
            <a:off x="8954048" y="603319"/>
            <a:ext cx="3237952" cy="5898298"/>
          </a:xfrm>
          <a:prstGeom prst="rect">
            <a:avLst/>
          </a:prstGeom>
          <a:solidFill>
            <a:srgbClr val="43CDD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063817-860E-4682-B91E-815215B9C8E1}"/>
              </a:ext>
            </a:extLst>
          </p:cNvPr>
          <p:cNvSpPr/>
          <p:nvPr/>
        </p:nvSpPr>
        <p:spPr>
          <a:xfrm>
            <a:off x="1" y="632396"/>
            <a:ext cx="3236208" cy="5869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516685-A9AF-4CF8-AFED-1DCB98FE7E1D}"/>
              </a:ext>
            </a:extLst>
          </p:cNvPr>
          <p:cNvSpPr txBox="1"/>
          <p:nvPr/>
        </p:nvSpPr>
        <p:spPr>
          <a:xfrm>
            <a:off x="124284" y="3157864"/>
            <a:ext cx="29740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Constituents of the Model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54669D-57FE-4C85-9770-F0A46ADF3B99}"/>
              </a:ext>
            </a:extLst>
          </p:cNvPr>
          <p:cNvSpPr txBox="1"/>
          <p:nvPr/>
        </p:nvSpPr>
        <p:spPr>
          <a:xfrm>
            <a:off x="9039291" y="1123517"/>
            <a:ext cx="3020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Bahnschrift SemiBold" panose="020B0502040204020203" pitchFamily="34" charset="0"/>
                <a:cs typeface="Arial" pitchFamily="34" charset="0"/>
              </a:rPr>
              <a:t>P-values of Business Confidence Index and USD/euro were not significant  suggesting a weak relationship with the response variable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4C5D03-9123-4B45-B751-0AD439AC6E8D}"/>
              </a:ext>
            </a:extLst>
          </p:cNvPr>
          <p:cNvSpPr txBox="1"/>
          <p:nvPr/>
        </p:nvSpPr>
        <p:spPr>
          <a:xfrm>
            <a:off x="132692" y="1155609"/>
            <a:ext cx="2974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Correlation of the variables with the portfolio value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Exclusion of money supply using intuition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310454-34BF-49A6-9BF9-2B5589DB9B85}"/>
              </a:ext>
            </a:extLst>
          </p:cNvPr>
          <p:cNvSpPr txBox="1"/>
          <p:nvPr/>
        </p:nvSpPr>
        <p:spPr>
          <a:xfrm>
            <a:off x="3503440" y="36453"/>
            <a:ext cx="524662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MODEL BUILDING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3BA02-2A5F-43E3-BF5A-4CD3DB57D566}"/>
              </a:ext>
            </a:extLst>
          </p:cNvPr>
          <p:cNvSpPr txBox="1"/>
          <p:nvPr/>
        </p:nvSpPr>
        <p:spPr>
          <a:xfrm>
            <a:off x="4652683" y="658832"/>
            <a:ext cx="288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+mj-lt"/>
              </a:rPr>
              <a:t>ITERATION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9E3DB-FF83-4D24-A146-33CA3952CA2C}"/>
              </a:ext>
            </a:extLst>
          </p:cNvPr>
          <p:cNvSpPr txBox="1"/>
          <p:nvPr/>
        </p:nvSpPr>
        <p:spPr>
          <a:xfrm>
            <a:off x="9063015" y="735774"/>
            <a:ext cx="30200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Interpretation of the Outcome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D996A2-49BE-405F-9B5F-ED16C616604A}"/>
              </a:ext>
            </a:extLst>
          </p:cNvPr>
          <p:cNvSpPr txBox="1"/>
          <p:nvPr/>
        </p:nvSpPr>
        <p:spPr>
          <a:xfrm>
            <a:off x="124286" y="735775"/>
            <a:ext cx="29740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Reasons for the Model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02B632-78B6-43CD-8FB0-A6D65DE5ECFE}"/>
              </a:ext>
            </a:extLst>
          </p:cNvPr>
          <p:cNvSpPr txBox="1"/>
          <p:nvPr/>
        </p:nvSpPr>
        <p:spPr>
          <a:xfrm>
            <a:off x="124285" y="3552467"/>
            <a:ext cx="29740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Response Variable:</a:t>
            </a: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Portfolio Values </a:t>
            </a:r>
          </a:p>
          <a:p>
            <a:endParaRPr lang="en-US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Explanatory Variables : </a:t>
            </a: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BBB Corporate Yield, Commercial Real Estate Price Index, Consumer Confidence Index, Business Confidence Index, (USD/euro)</a:t>
            </a:r>
          </a:p>
          <a:p>
            <a:endParaRPr lang="en-US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Data used: combined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5BB13FF-103A-4999-84C5-AC457F537592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1EBA4E5-18AF-4256-8633-DA7F7CA3D1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3E23E9-A952-42F7-BA9F-70B23C735D3A}"/>
                </a:ext>
              </a:extLst>
            </p:cNvPr>
            <p:cNvSpPr txBox="1"/>
            <p:nvPr/>
          </p:nvSpPr>
          <p:spPr>
            <a:xfrm>
              <a:off x="10944050" y="631458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13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860" y="1421275"/>
            <a:ext cx="5494690" cy="4404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550223"/>
            <a:ext cx="2956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87D3-4DE7-40C7-84D2-0F1AF6F125A9}"/>
              </a:ext>
            </a:extLst>
          </p:cNvPr>
          <p:cNvSpPr/>
          <p:nvPr/>
        </p:nvSpPr>
        <p:spPr>
          <a:xfrm>
            <a:off x="8954048" y="603319"/>
            <a:ext cx="3237952" cy="5898298"/>
          </a:xfrm>
          <a:prstGeom prst="rect">
            <a:avLst/>
          </a:prstGeom>
          <a:solidFill>
            <a:srgbClr val="43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063817-860E-4682-B91E-815215B9C8E1}"/>
              </a:ext>
            </a:extLst>
          </p:cNvPr>
          <p:cNvSpPr/>
          <p:nvPr/>
        </p:nvSpPr>
        <p:spPr>
          <a:xfrm>
            <a:off x="1" y="603318"/>
            <a:ext cx="3236208" cy="58982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310454-34BF-49A6-9BF9-2B5589DB9B85}"/>
              </a:ext>
            </a:extLst>
          </p:cNvPr>
          <p:cNvSpPr txBox="1"/>
          <p:nvPr/>
        </p:nvSpPr>
        <p:spPr>
          <a:xfrm>
            <a:off x="3277168" y="39113"/>
            <a:ext cx="524662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MODEL BUILDING PROCESS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3A7AD7-29C5-41B7-A494-76012B9DFC70}"/>
              </a:ext>
            </a:extLst>
          </p:cNvPr>
          <p:cNvSpPr txBox="1"/>
          <p:nvPr/>
        </p:nvSpPr>
        <p:spPr>
          <a:xfrm>
            <a:off x="122543" y="1181257"/>
            <a:ext cx="297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Model with the significant variables were taken into consideration.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B3BF54-60CE-4A30-AEDB-9372D81E1FFF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3913114-739A-4DCC-8229-EB4391A486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19B3F1-7908-402A-8666-8BB35E5C00DE}"/>
                </a:ext>
              </a:extLst>
            </p:cNvPr>
            <p:cNvSpPr txBox="1"/>
            <p:nvPr/>
          </p:nvSpPr>
          <p:spPr>
            <a:xfrm>
              <a:off x="10944050" y="6314580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14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31F67A-173A-4BD9-9DB1-826DA7E8D297}"/>
              </a:ext>
            </a:extLst>
          </p:cNvPr>
          <p:cNvSpPr txBox="1"/>
          <p:nvPr/>
        </p:nvSpPr>
        <p:spPr>
          <a:xfrm>
            <a:off x="4652683" y="658832"/>
            <a:ext cx="288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+mj-lt"/>
              </a:rPr>
              <a:t>ITERATION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46F35-0FB7-46D3-967D-319514F3FEA2}"/>
              </a:ext>
            </a:extLst>
          </p:cNvPr>
          <p:cNvSpPr txBox="1"/>
          <p:nvPr/>
        </p:nvSpPr>
        <p:spPr>
          <a:xfrm>
            <a:off x="9063015" y="735774"/>
            <a:ext cx="30200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Interpretation of the Outcome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43202-7413-473F-97AB-4B7374C0C997}"/>
              </a:ext>
            </a:extLst>
          </p:cNvPr>
          <p:cNvSpPr txBox="1"/>
          <p:nvPr/>
        </p:nvSpPr>
        <p:spPr>
          <a:xfrm>
            <a:off x="124286" y="735775"/>
            <a:ext cx="29740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Reasons for the Model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55489-719F-413E-A7A3-B0B614D8EF57}"/>
              </a:ext>
            </a:extLst>
          </p:cNvPr>
          <p:cNvSpPr txBox="1"/>
          <p:nvPr/>
        </p:nvSpPr>
        <p:spPr>
          <a:xfrm>
            <a:off x="9039291" y="1123517"/>
            <a:ext cx="3020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Bahnschrift SemiBold" panose="020B0502040204020203" pitchFamily="34" charset="0"/>
                <a:cs typeface="Arial" pitchFamily="34" charset="0"/>
              </a:rPr>
              <a:t>Improvement in Adjusted R-squared and residual standard error</a:t>
            </a:r>
          </a:p>
          <a:p>
            <a:endParaRPr lang="en-US" altLang="ko-KR" sz="1600" b="1" dirty="0">
              <a:latin typeface="Bahnschrift SemiBold" panose="020B0502040204020203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Bahnschrift SemiBold" panose="020B0502040204020203" pitchFamily="34" charset="0"/>
                <a:cs typeface="Arial" pitchFamily="34" charset="0"/>
              </a:rPr>
              <a:t>Linearity of the model: FAILED p-value = 0.0001458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C4BDA-4B18-471B-AF31-22851D1B99BD}"/>
              </a:ext>
            </a:extLst>
          </p:cNvPr>
          <p:cNvSpPr txBox="1"/>
          <p:nvPr/>
        </p:nvSpPr>
        <p:spPr>
          <a:xfrm>
            <a:off x="124284" y="3157864"/>
            <a:ext cx="29740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Constituents of the Model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2BB75-9232-4871-80A1-92D8EBAC2784}"/>
              </a:ext>
            </a:extLst>
          </p:cNvPr>
          <p:cNvSpPr txBox="1"/>
          <p:nvPr/>
        </p:nvSpPr>
        <p:spPr>
          <a:xfrm>
            <a:off x="124285" y="3552467"/>
            <a:ext cx="2974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Response Variable:</a:t>
            </a: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Portfolio Values </a:t>
            </a:r>
          </a:p>
          <a:p>
            <a:endParaRPr lang="en-US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Explanatory Variables: </a:t>
            </a: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BBB Corporate Yield, Commercial Real Estate Price Index, Consumer Confidence Index</a:t>
            </a:r>
          </a:p>
          <a:p>
            <a:endParaRPr lang="en-US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Data used: combined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9CE2FBC0-531D-47D9-A8F7-195FE8262120}"/>
              </a:ext>
            </a:extLst>
          </p:cNvPr>
          <p:cNvSpPr txBox="1">
            <a:spLocks/>
          </p:cNvSpPr>
          <p:nvPr/>
        </p:nvSpPr>
        <p:spPr>
          <a:xfrm>
            <a:off x="101523" y="6554875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| Package 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used: </a:t>
            </a:r>
            <a:r>
              <a:rPr lang="en-US" sz="14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lmtest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005" y="1440597"/>
            <a:ext cx="5513351" cy="45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87D3-4DE7-40C7-84D2-0F1AF6F125A9}"/>
              </a:ext>
            </a:extLst>
          </p:cNvPr>
          <p:cNvSpPr/>
          <p:nvPr/>
        </p:nvSpPr>
        <p:spPr>
          <a:xfrm>
            <a:off x="8954048" y="603319"/>
            <a:ext cx="3237952" cy="5898298"/>
          </a:xfrm>
          <a:prstGeom prst="rect">
            <a:avLst/>
          </a:prstGeom>
          <a:solidFill>
            <a:srgbClr val="43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063817-860E-4682-B91E-815215B9C8E1}"/>
              </a:ext>
            </a:extLst>
          </p:cNvPr>
          <p:cNvSpPr/>
          <p:nvPr/>
        </p:nvSpPr>
        <p:spPr>
          <a:xfrm>
            <a:off x="1" y="603318"/>
            <a:ext cx="3236208" cy="58982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310454-34BF-49A6-9BF9-2B5589DB9B85}"/>
              </a:ext>
            </a:extLst>
          </p:cNvPr>
          <p:cNvSpPr txBox="1"/>
          <p:nvPr/>
        </p:nvSpPr>
        <p:spPr>
          <a:xfrm>
            <a:off x="3368901" y="37159"/>
            <a:ext cx="524662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MODEL BUILDING PROCESS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431DE3-0C71-4A27-9C8E-94124B95A7C9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346C601A-F220-4022-BC8F-9E8B030983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F1112F-1380-487D-87AF-4D4B1B26D125}"/>
                </a:ext>
              </a:extLst>
            </p:cNvPr>
            <p:cNvSpPr txBox="1"/>
            <p:nvPr/>
          </p:nvSpPr>
          <p:spPr>
            <a:xfrm>
              <a:off x="10944050" y="631458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15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726FF5C-9C95-4BA7-80F1-7487FED21732}"/>
              </a:ext>
            </a:extLst>
          </p:cNvPr>
          <p:cNvSpPr txBox="1"/>
          <p:nvPr/>
        </p:nvSpPr>
        <p:spPr>
          <a:xfrm>
            <a:off x="4652683" y="658832"/>
            <a:ext cx="288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+mj-lt"/>
              </a:rPr>
              <a:t>ITERATION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55F43B-5D4A-4829-B36C-5609AFAFB4E9}"/>
              </a:ext>
            </a:extLst>
          </p:cNvPr>
          <p:cNvSpPr txBox="1"/>
          <p:nvPr/>
        </p:nvSpPr>
        <p:spPr>
          <a:xfrm>
            <a:off x="132692" y="1155609"/>
            <a:ext cx="2974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Since the linearity test fails in the previous model, log transformation of response variable is executed to check if the model is a better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C739E-3E13-48E1-AC31-1FBF4F39EAB6}"/>
              </a:ext>
            </a:extLst>
          </p:cNvPr>
          <p:cNvSpPr txBox="1"/>
          <p:nvPr/>
        </p:nvSpPr>
        <p:spPr>
          <a:xfrm>
            <a:off x="9063015" y="735774"/>
            <a:ext cx="30200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Interpretation of the Outcome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9D5BD-C9E3-43B1-92D2-82095CCE2511}"/>
              </a:ext>
            </a:extLst>
          </p:cNvPr>
          <p:cNvSpPr txBox="1"/>
          <p:nvPr/>
        </p:nvSpPr>
        <p:spPr>
          <a:xfrm>
            <a:off x="124286" y="735775"/>
            <a:ext cx="29740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Reasons for the Model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CFD12-C2E2-40B5-834A-32AF343BCA31}"/>
              </a:ext>
            </a:extLst>
          </p:cNvPr>
          <p:cNvSpPr txBox="1"/>
          <p:nvPr/>
        </p:nvSpPr>
        <p:spPr>
          <a:xfrm>
            <a:off x="9039291" y="1123517"/>
            <a:ext cx="3020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Bahnschrift SemiBold" panose="020B0502040204020203" pitchFamily="34" charset="0"/>
                <a:cs typeface="Arial" pitchFamily="34" charset="0"/>
              </a:rPr>
              <a:t>Improvement in Adjusted R-squared and residual standard error</a:t>
            </a:r>
          </a:p>
          <a:p>
            <a:endParaRPr lang="en-US" altLang="ko-KR" sz="1600" b="1" dirty="0">
              <a:latin typeface="Bahnschrift SemiBold" panose="020B0502040204020203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Bahnschrift SemiBold" panose="020B0502040204020203" pitchFamily="34" charset="0"/>
                <a:cs typeface="Arial" pitchFamily="34" charset="0"/>
              </a:rPr>
              <a:t>Log transformation and the passing of linearity test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b="1" dirty="0">
              <a:latin typeface="Bahnschrift SemiBold" panose="020B0502040204020203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Bahnschrift SemiBold" panose="020B0502040204020203" pitchFamily="34" charset="0"/>
                <a:cs typeface="Arial" pitchFamily="34" charset="0"/>
              </a:rPr>
              <a:t>For Ramsey-reset test, </a:t>
            </a:r>
            <a:endParaRPr lang="en-US" altLang="ko-KR" sz="1600" b="1" dirty="0" smtClean="0">
              <a:latin typeface="Bahnschrift SemiBold" panose="020B0502040204020203" pitchFamily="34" charset="0"/>
              <a:cs typeface="Arial" pitchFamily="34" charset="0"/>
            </a:endParaRPr>
          </a:p>
          <a:p>
            <a:r>
              <a:rPr lang="en-US" altLang="ko-KR" sz="1600" b="1" dirty="0"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en-US" altLang="ko-KR" sz="1600" b="1" dirty="0" smtClean="0">
                <a:latin typeface="Bahnschrift SemiBold" panose="020B0502040204020203" pitchFamily="34" charset="0"/>
                <a:cs typeface="Arial" pitchFamily="34" charset="0"/>
              </a:rPr>
              <a:t>    p-value </a:t>
            </a:r>
            <a:r>
              <a:rPr lang="en-US" altLang="ko-KR" sz="1600" b="1" dirty="0">
                <a:latin typeface="Bahnschrift SemiBold" panose="020B0502040204020203" pitchFamily="34" charset="0"/>
                <a:cs typeface="Arial" pitchFamily="34" charset="0"/>
              </a:rPr>
              <a:t>= 0.6693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2E2FD-8605-4883-A964-95F0CD7FE25A}"/>
              </a:ext>
            </a:extLst>
          </p:cNvPr>
          <p:cNvSpPr txBox="1"/>
          <p:nvPr/>
        </p:nvSpPr>
        <p:spPr>
          <a:xfrm>
            <a:off x="124284" y="3157864"/>
            <a:ext cx="29740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Constituents of the Model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814496-2D88-4F28-8850-A900FF22B7F4}"/>
              </a:ext>
            </a:extLst>
          </p:cNvPr>
          <p:cNvSpPr txBox="1"/>
          <p:nvPr/>
        </p:nvSpPr>
        <p:spPr>
          <a:xfrm>
            <a:off x="124285" y="3552467"/>
            <a:ext cx="29740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Response Variable:</a:t>
            </a:r>
          </a:p>
          <a:p>
            <a:r>
              <a:rPr lang="en-US" sz="16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transPF</a:t>
            </a:r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 (transformed portfolio values)</a:t>
            </a:r>
          </a:p>
          <a:p>
            <a:endParaRPr lang="en-US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Explanatory Variables : </a:t>
            </a: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BBB Corporate Yield, Commercial Real Estate Price Index, Consumer Confidence Index</a:t>
            </a:r>
          </a:p>
          <a:p>
            <a:endParaRPr lang="en-US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Data used : combined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901" y="1378957"/>
            <a:ext cx="5455650" cy="48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87D3-4DE7-40C7-84D2-0F1AF6F125A9}"/>
              </a:ext>
            </a:extLst>
          </p:cNvPr>
          <p:cNvSpPr/>
          <p:nvPr/>
        </p:nvSpPr>
        <p:spPr>
          <a:xfrm>
            <a:off x="8954048" y="603319"/>
            <a:ext cx="3237952" cy="5898298"/>
          </a:xfrm>
          <a:prstGeom prst="rect">
            <a:avLst/>
          </a:prstGeom>
          <a:solidFill>
            <a:srgbClr val="43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063817-860E-4682-B91E-815215B9C8E1}"/>
              </a:ext>
            </a:extLst>
          </p:cNvPr>
          <p:cNvSpPr/>
          <p:nvPr/>
        </p:nvSpPr>
        <p:spPr>
          <a:xfrm>
            <a:off x="1" y="603318"/>
            <a:ext cx="3236208" cy="58982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310454-34BF-49A6-9BF9-2B5589DB9B85}"/>
              </a:ext>
            </a:extLst>
          </p:cNvPr>
          <p:cNvSpPr txBox="1"/>
          <p:nvPr/>
        </p:nvSpPr>
        <p:spPr>
          <a:xfrm>
            <a:off x="3503439" y="36453"/>
            <a:ext cx="524662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MODEL BUILDING PROCESS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65BEEA-E779-4A82-AEB3-104DBACAA082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2CE022B4-ADC1-45A1-9A2A-6184E410CA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A319D7-0300-4B4B-9AE4-6F456CCEE9E9}"/>
                </a:ext>
              </a:extLst>
            </p:cNvPr>
            <p:cNvSpPr txBox="1"/>
            <p:nvPr/>
          </p:nvSpPr>
          <p:spPr>
            <a:xfrm>
              <a:off x="10944050" y="631458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16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58C369B-8C9A-4257-90D2-50DE839A7B30}"/>
              </a:ext>
            </a:extLst>
          </p:cNvPr>
          <p:cNvSpPr txBox="1"/>
          <p:nvPr/>
        </p:nvSpPr>
        <p:spPr>
          <a:xfrm>
            <a:off x="4652683" y="658832"/>
            <a:ext cx="288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+mj-lt"/>
              </a:rPr>
              <a:t>ITERATION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50370-909E-4157-BDBE-A9ADCB4F8942}"/>
              </a:ext>
            </a:extLst>
          </p:cNvPr>
          <p:cNvSpPr txBox="1"/>
          <p:nvPr/>
        </p:nvSpPr>
        <p:spPr>
          <a:xfrm>
            <a:off x="132692" y="1155609"/>
            <a:ext cx="2974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itchFamily="34" charset="0"/>
              </a:rPr>
              <a:t>Log transformation  of the  explanatory variables to check if the model shows further improvement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160679-BCB4-4F41-B18B-D98290AA6F26}"/>
              </a:ext>
            </a:extLst>
          </p:cNvPr>
          <p:cNvSpPr txBox="1"/>
          <p:nvPr/>
        </p:nvSpPr>
        <p:spPr>
          <a:xfrm>
            <a:off x="9063015" y="735774"/>
            <a:ext cx="30200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Interpretation of the Outcome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A60913-FD4C-40D3-969F-7C1D72D8B3E8}"/>
              </a:ext>
            </a:extLst>
          </p:cNvPr>
          <p:cNvSpPr txBox="1"/>
          <p:nvPr/>
        </p:nvSpPr>
        <p:spPr>
          <a:xfrm>
            <a:off x="124286" y="735775"/>
            <a:ext cx="29740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Reasons for the Model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88A82-F1E4-4424-9BB1-40FFAA642227}"/>
              </a:ext>
            </a:extLst>
          </p:cNvPr>
          <p:cNvSpPr txBox="1"/>
          <p:nvPr/>
        </p:nvSpPr>
        <p:spPr>
          <a:xfrm>
            <a:off x="124284" y="3157864"/>
            <a:ext cx="29740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Constituents of the Model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9AB5FC-9C36-4157-91AE-49EA6F769863}"/>
              </a:ext>
            </a:extLst>
          </p:cNvPr>
          <p:cNvSpPr txBox="1"/>
          <p:nvPr/>
        </p:nvSpPr>
        <p:spPr>
          <a:xfrm>
            <a:off x="124285" y="3552467"/>
            <a:ext cx="29740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Response Variable:</a:t>
            </a:r>
          </a:p>
          <a:p>
            <a:r>
              <a:rPr lang="en-US" sz="16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transPF</a:t>
            </a:r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 (transformed portfolio values)</a:t>
            </a:r>
          </a:p>
          <a:p>
            <a:endParaRPr lang="en-US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Explanatory Variables : </a:t>
            </a: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log(BBB Corporate Yield), log(Commercial Real Estate Price Index), log(Consumer Confidence Index)</a:t>
            </a:r>
          </a:p>
          <a:p>
            <a:endParaRPr lang="en-US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Data used : combined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21E567-2054-472B-8314-4651F256418C}"/>
              </a:ext>
            </a:extLst>
          </p:cNvPr>
          <p:cNvSpPr txBox="1"/>
          <p:nvPr/>
        </p:nvSpPr>
        <p:spPr>
          <a:xfrm>
            <a:off x="9039291" y="1123517"/>
            <a:ext cx="3020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Bahnschrift SemiBold" panose="020B0502040204020203" pitchFamily="34" charset="0"/>
                <a:cs typeface="Arial" pitchFamily="34" charset="0"/>
              </a:rPr>
              <a:t>Negative impact on the model since the residual standard error increased </a:t>
            </a:r>
            <a:r>
              <a:rPr lang="en-US" altLang="ko-KR" sz="1600" b="1" dirty="0" smtClean="0">
                <a:latin typeface="Bahnschrift SemiBold" panose="020B0502040204020203" pitchFamily="34" charset="0"/>
                <a:cs typeface="Arial" pitchFamily="34" charset="0"/>
              </a:rPr>
              <a:t>while </a:t>
            </a:r>
            <a:r>
              <a:rPr lang="en-US" altLang="ko-KR" sz="1600" b="1" dirty="0">
                <a:latin typeface="Bahnschrift SemiBold" panose="020B0502040204020203" pitchFamily="34" charset="0"/>
                <a:cs typeface="Arial" pitchFamily="34" charset="0"/>
              </a:rPr>
              <a:t>the adjusted r squared reduced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644" y="1403363"/>
            <a:ext cx="5506218" cy="48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387D3-4DE7-40C7-84D2-0F1AF6F125A9}"/>
              </a:ext>
            </a:extLst>
          </p:cNvPr>
          <p:cNvSpPr/>
          <p:nvPr/>
        </p:nvSpPr>
        <p:spPr>
          <a:xfrm>
            <a:off x="8954048" y="603318"/>
            <a:ext cx="3237952" cy="5883487"/>
          </a:xfrm>
          <a:prstGeom prst="rect">
            <a:avLst/>
          </a:prstGeom>
          <a:solidFill>
            <a:srgbClr val="43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063817-860E-4682-B91E-815215B9C8E1}"/>
              </a:ext>
            </a:extLst>
          </p:cNvPr>
          <p:cNvSpPr/>
          <p:nvPr/>
        </p:nvSpPr>
        <p:spPr>
          <a:xfrm>
            <a:off x="1" y="603318"/>
            <a:ext cx="3236208" cy="5883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2FFCF-E910-4E48-93A9-8AE1629A3938}"/>
              </a:ext>
            </a:extLst>
          </p:cNvPr>
          <p:cNvSpPr txBox="1"/>
          <p:nvPr/>
        </p:nvSpPr>
        <p:spPr>
          <a:xfrm>
            <a:off x="3503439" y="36453"/>
            <a:ext cx="524662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MODEL BUILDING PROCESS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A8A937-BBE9-4119-AA0F-7B28D42183EA}"/>
              </a:ext>
            </a:extLst>
          </p:cNvPr>
          <p:cNvGrpSpPr/>
          <p:nvPr/>
        </p:nvGrpSpPr>
        <p:grpSpPr>
          <a:xfrm>
            <a:off x="11766119" y="6366729"/>
            <a:ext cx="603188" cy="527486"/>
            <a:chOff x="10843620" y="6194504"/>
            <a:chExt cx="603188" cy="527486"/>
          </a:xfrm>
        </p:grpSpPr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8A9EABD-45BC-4F3E-9E37-616B7E2137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64CDAC-DF32-45E9-B634-0A3EC8FAFB4D}"/>
                </a:ext>
              </a:extLst>
            </p:cNvPr>
            <p:cNvSpPr txBox="1"/>
            <p:nvPr/>
          </p:nvSpPr>
          <p:spPr>
            <a:xfrm>
              <a:off x="10944050" y="6314580"/>
              <a:ext cx="360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17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A6376FC-EDDF-44BE-A58B-97DD40136D54}"/>
              </a:ext>
            </a:extLst>
          </p:cNvPr>
          <p:cNvSpPr txBox="1"/>
          <p:nvPr/>
        </p:nvSpPr>
        <p:spPr>
          <a:xfrm>
            <a:off x="4652683" y="658832"/>
            <a:ext cx="288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+mj-lt"/>
              </a:rPr>
              <a:t>ITERATION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9EF4A-972C-4013-9498-43C443822525}"/>
              </a:ext>
            </a:extLst>
          </p:cNvPr>
          <p:cNvSpPr txBox="1"/>
          <p:nvPr/>
        </p:nvSpPr>
        <p:spPr>
          <a:xfrm>
            <a:off x="132692" y="1155609"/>
            <a:ext cx="2974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Presence of  multicollinearity.</a:t>
            </a:r>
          </a:p>
          <a:p>
            <a:endParaRPr lang="en-US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Commercial  real estate price index is not that significant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A9A20-8B6B-4BF6-9ADC-04ADC5F99102}"/>
              </a:ext>
            </a:extLst>
          </p:cNvPr>
          <p:cNvSpPr txBox="1"/>
          <p:nvPr/>
        </p:nvSpPr>
        <p:spPr>
          <a:xfrm>
            <a:off x="9063015" y="735774"/>
            <a:ext cx="302001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Interpretation of the Outcome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B72A60-8C26-4261-A315-724928639CF1}"/>
              </a:ext>
            </a:extLst>
          </p:cNvPr>
          <p:cNvSpPr txBox="1"/>
          <p:nvPr/>
        </p:nvSpPr>
        <p:spPr>
          <a:xfrm>
            <a:off x="124286" y="735775"/>
            <a:ext cx="29740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Reasons for the Model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7EB6F9-A096-4A03-8F57-18072138D88D}"/>
              </a:ext>
            </a:extLst>
          </p:cNvPr>
          <p:cNvSpPr txBox="1"/>
          <p:nvPr/>
        </p:nvSpPr>
        <p:spPr>
          <a:xfrm>
            <a:off x="124284" y="3157864"/>
            <a:ext cx="29740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I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Constituents of the Model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9908B7-BF21-4BF1-960B-ED4EFF55B3D2}"/>
              </a:ext>
            </a:extLst>
          </p:cNvPr>
          <p:cNvSpPr txBox="1"/>
          <p:nvPr/>
        </p:nvSpPr>
        <p:spPr>
          <a:xfrm>
            <a:off x="124285" y="3552467"/>
            <a:ext cx="2974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Response Variable:</a:t>
            </a:r>
          </a:p>
          <a:p>
            <a:r>
              <a:rPr lang="en-US" sz="16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transPF</a:t>
            </a:r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 (transformed portfolio values)</a:t>
            </a:r>
          </a:p>
          <a:p>
            <a:endParaRPr lang="en-US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Explanatory Variables : </a:t>
            </a: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BBB Corporate Yield, Commercial Real Estate Price Index</a:t>
            </a:r>
          </a:p>
          <a:p>
            <a:endParaRPr lang="en-US" sz="16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Data used : combined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C489B4-B317-425C-810D-9A924516F284}"/>
              </a:ext>
            </a:extLst>
          </p:cNvPr>
          <p:cNvSpPr txBox="1"/>
          <p:nvPr/>
        </p:nvSpPr>
        <p:spPr>
          <a:xfrm>
            <a:off x="9039291" y="1123517"/>
            <a:ext cx="30200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Bahnschrift SemiBold" panose="020B0502040204020203" pitchFamily="34" charset="0"/>
                <a:cs typeface="Arial" pitchFamily="34" charset="0"/>
              </a:rPr>
              <a:t>Improvement in the Adjusted r-squared, and residual standard error compared to model 4</a:t>
            </a:r>
          </a:p>
          <a:p>
            <a:endParaRPr lang="en-US" altLang="ko-KR" sz="1600" b="1" dirty="0">
              <a:latin typeface="Bahnschrift SemiBold" panose="020B0502040204020203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>
                <a:latin typeface="Bahnschrift SemiBold" panose="020B0502040204020203" pitchFamily="34" charset="0"/>
                <a:cs typeface="Arial" pitchFamily="34" charset="0"/>
              </a:rPr>
              <a:t>Passed the linearity test. The p-value = 0.2115</a:t>
            </a:r>
          </a:p>
        </p:txBody>
      </p:sp>
      <p:sp>
        <p:nvSpPr>
          <p:cNvPr id="35" name="Footer Placeholder 6">
            <a:extLst>
              <a:ext uri="{FF2B5EF4-FFF2-40B4-BE49-F238E27FC236}">
                <a16:creationId xmlns:a16="http://schemas.microsoft.com/office/drawing/2014/main" id="{9D83FAD1-95E4-4C0D-8E8B-F09684F41DD4}"/>
              </a:ext>
            </a:extLst>
          </p:cNvPr>
          <p:cNvSpPr txBox="1">
            <a:spLocks/>
          </p:cNvSpPr>
          <p:nvPr/>
        </p:nvSpPr>
        <p:spPr>
          <a:xfrm>
            <a:off x="116550" y="6540064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Package used: </a:t>
            </a:r>
            <a:r>
              <a:rPr lang="en-US" sz="14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lmtest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492" y="1386750"/>
            <a:ext cx="5447513" cy="48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3911EFFE-45B4-42E6-81CD-90D2136B8D29}"/>
              </a:ext>
            </a:extLst>
          </p:cNvPr>
          <p:cNvSpPr/>
          <p:nvPr/>
        </p:nvSpPr>
        <p:spPr>
          <a:xfrm>
            <a:off x="8102757" y="1791906"/>
            <a:ext cx="3877811" cy="612000"/>
          </a:xfrm>
          <a:prstGeom prst="rect">
            <a:avLst/>
          </a:prstGeom>
          <a:gradFill>
            <a:gsLst>
              <a:gs pos="72000">
                <a:srgbClr val="D7DDDE"/>
              </a:gs>
              <a:gs pos="83000">
                <a:schemeClr val="bg1"/>
              </a:gs>
              <a:gs pos="20000">
                <a:srgbClr val="AFBBB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11EFFE-45B4-42E6-81CD-90D2136B8D29}"/>
              </a:ext>
            </a:extLst>
          </p:cNvPr>
          <p:cNvSpPr/>
          <p:nvPr/>
        </p:nvSpPr>
        <p:spPr>
          <a:xfrm>
            <a:off x="207713" y="1767252"/>
            <a:ext cx="3877202" cy="612000"/>
          </a:xfrm>
          <a:prstGeom prst="rect">
            <a:avLst/>
          </a:prstGeom>
          <a:gradFill>
            <a:gsLst>
              <a:gs pos="72000">
                <a:srgbClr val="D7DDDE"/>
              </a:gs>
              <a:gs pos="83000">
                <a:schemeClr val="bg1"/>
              </a:gs>
              <a:gs pos="20000">
                <a:srgbClr val="AFBBB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98DE26-90F1-4422-928A-5D8570E66243}"/>
              </a:ext>
            </a:extLst>
          </p:cNvPr>
          <p:cNvSpPr/>
          <p:nvPr/>
        </p:nvSpPr>
        <p:spPr>
          <a:xfrm>
            <a:off x="8102757" y="2517598"/>
            <a:ext cx="3877811" cy="3834001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89F269-3E53-4053-A654-EDB417A9A983}"/>
              </a:ext>
            </a:extLst>
          </p:cNvPr>
          <p:cNvSpPr/>
          <p:nvPr/>
        </p:nvSpPr>
        <p:spPr>
          <a:xfrm>
            <a:off x="4155765" y="2520205"/>
            <a:ext cx="3877811" cy="3834001"/>
          </a:xfrm>
          <a:prstGeom prst="rect">
            <a:avLst/>
          </a:prstGeom>
          <a:solidFill>
            <a:srgbClr val="43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4D246AA-5C76-49BB-B509-C9402915A645}"/>
              </a:ext>
            </a:extLst>
          </p:cNvPr>
          <p:cNvGrpSpPr/>
          <p:nvPr/>
        </p:nvGrpSpPr>
        <p:grpSpPr>
          <a:xfrm>
            <a:off x="207713" y="2520205"/>
            <a:ext cx="3896779" cy="3834001"/>
            <a:chOff x="170117" y="3516338"/>
            <a:chExt cx="3720172" cy="317119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66DEA48-21F3-4A65-9802-DDA6D306965E}"/>
                </a:ext>
              </a:extLst>
            </p:cNvPr>
            <p:cNvSpPr/>
            <p:nvPr/>
          </p:nvSpPr>
          <p:spPr>
            <a:xfrm>
              <a:off x="170117" y="3516338"/>
              <a:ext cx="3701481" cy="3171199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9628D63-65E0-4856-B3E4-41D56422E4ED}"/>
                </a:ext>
              </a:extLst>
            </p:cNvPr>
            <p:cNvSpPr txBox="1"/>
            <p:nvPr/>
          </p:nvSpPr>
          <p:spPr>
            <a:xfrm>
              <a:off x="265719" y="3588425"/>
              <a:ext cx="3624570" cy="2138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b="1" dirty="0">
                  <a:latin typeface="Bahnschrift SemiBold" panose="020B0502040204020203" pitchFamily="34" charset="0"/>
                </a:rPr>
                <a:t>R Programming</a:t>
              </a:r>
              <a:r>
                <a:rPr lang="ko-KR" altLang="en-US" b="1" dirty="0">
                  <a:latin typeface="Bahnschrift SemiBold" panose="020B0502040204020203" pitchFamily="34" charset="0"/>
                  <a:cs typeface="Arial" pitchFamily="34" charset="0"/>
                </a:rPr>
                <a:t> </a:t>
              </a:r>
              <a:r>
                <a:rPr lang="en-IN" altLang="ko-KR" b="1" dirty="0">
                  <a:latin typeface="Bahnschrift SemiBold" panose="020B0502040204020203" pitchFamily="34" charset="0"/>
                  <a:cs typeface="Arial" pitchFamily="34" charset="0"/>
                </a:rPr>
                <a:t>: </a:t>
              </a:r>
              <a:r>
                <a:rPr lang="en-IN" altLang="ko-KR" dirty="0" err="1">
                  <a:latin typeface="Bahnschrift SemiBold" panose="020B0502040204020203" pitchFamily="34" charset="0"/>
                  <a:cs typeface="Arial" pitchFamily="34" charset="0"/>
                </a:rPr>
                <a:t>j</a:t>
              </a:r>
              <a:r>
                <a:rPr lang="en-IN" dirty="0" err="1">
                  <a:latin typeface="Bahnschrift SemiBold" panose="020B0502040204020203" pitchFamily="34" charset="0"/>
                </a:rPr>
                <a:t>arque.bera.test</a:t>
              </a:r>
              <a:r>
                <a:rPr lang="en-IN" dirty="0">
                  <a:latin typeface="Bahnschrift SemiBold" panose="020B0502040204020203" pitchFamily="34" charset="0"/>
                </a:rPr>
                <a:t>()</a:t>
              </a:r>
            </a:p>
            <a:p>
              <a:pPr>
                <a:lnSpc>
                  <a:spcPct val="150000"/>
                </a:lnSpc>
              </a:pPr>
              <a:endParaRPr lang="en-IN" dirty="0">
                <a:latin typeface="Bahnschrift SemiBold" panose="020B050204020402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IN" b="1" dirty="0">
                  <a:latin typeface="Bahnschrift SemiBold" panose="020B0502040204020203" pitchFamily="34" charset="0"/>
                </a:rPr>
                <a:t>P-value : </a:t>
              </a:r>
              <a:r>
                <a:rPr lang="en" dirty="0" smtClean="0">
                  <a:latin typeface="Bahnschrift SemiBold" panose="020B0502040204020203" pitchFamily="34" charset="0"/>
                </a:rPr>
                <a:t>0.4556</a:t>
              </a:r>
              <a:endParaRPr lang="en" dirty="0">
                <a:latin typeface="Bahnschrift SemiBold" panose="020B0502040204020203" pitchFamily="34" charset="0"/>
              </a:endParaRPr>
            </a:p>
            <a:p>
              <a:pPr>
                <a:lnSpc>
                  <a:spcPct val="150000"/>
                </a:lnSpc>
              </a:pPr>
              <a:endParaRPr lang="en" b="1" dirty="0">
                <a:latin typeface="Bahnschrift SemiBold" panose="020B050204020402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" b="1" dirty="0">
                  <a:latin typeface="Bahnschrift SemiBold" panose="020B0502040204020203" pitchFamily="34" charset="0"/>
                </a:rPr>
                <a:t>Outcome for residuals : </a:t>
              </a:r>
              <a:r>
                <a:rPr lang="en" b="1" u="sng" dirty="0">
                  <a:latin typeface="Bahnschrift SemiBold" panose="020B0502040204020203" pitchFamily="34" charset="0"/>
                </a:rPr>
                <a:t>Normally Distributed</a:t>
              </a:r>
              <a:endParaRPr lang="en-IN" b="1" u="sng" dirty="0">
                <a:latin typeface="Bahnschrift SemiBold" panose="020B0502040204020203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4D8A6B58-7312-4FB1-8F0B-941EED572203}"/>
              </a:ext>
            </a:extLst>
          </p:cNvPr>
          <p:cNvSpPr txBox="1"/>
          <p:nvPr/>
        </p:nvSpPr>
        <p:spPr>
          <a:xfrm>
            <a:off x="537698" y="1805749"/>
            <a:ext cx="3212270" cy="54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 err="1">
                <a:latin typeface="+mj-lt"/>
                <a:cs typeface="Arial" panose="020B0604020202020204" pitchFamily="34" charset="0"/>
              </a:rPr>
              <a:t>Jarque</a:t>
            </a:r>
            <a:r>
              <a:rPr lang="en-IN" sz="2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IN" sz="2800" b="1" dirty="0" err="1">
                <a:latin typeface="+mj-lt"/>
                <a:cs typeface="Arial" panose="020B0604020202020204" pitchFamily="34" charset="0"/>
              </a:rPr>
              <a:t>Bera</a:t>
            </a:r>
            <a:r>
              <a:rPr lang="en-IN" sz="2800" b="1" dirty="0">
                <a:latin typeface="+mj-lt"/>
                <a:cs typeface="Arial" panose="020B0604020202020204" pitchFamily="34" charset="0"/>
              </a:rPr>
              <a:t> Test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0227C0-F36F-4F6C-9137-24D0750C2EBC}"/>
              </a:ext>
            </a:extLst>
          </p:cNvPr>
          <p:cNvGrpSpPr/>
          <p:nvPr/>
        </p:nvGrpSpPr>
        <p:grpSpPr>
          <a:xfrm>
            <a:off x="4155765" y="1770849"/>
            <a:ext cx="3877811" cy="612000"/>
            <a:chOff x="4126369" y="1770849"/>
            <a:chExt cx="3877811" cy="612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72963C-8139-43DC-A468-AD08FFB85D88}"/>
                </a:ext>
              </a:extLst>
            </p:cNvPr>
            <p:cNvSpPr/>
            <p:nvPr/>
          </p:nvSpPr>
          <p:spPr>
            <a:xfrm>
              <a:off x="4126369" y="1770849"/>
              <a:ext cx="3877811" cy="612000"/>
            </a:xfrm>
            <a:prstGeom prst="rect">
              <a:avLst/>
            </a:prstGeom>
            <a:solidFill>
              <a:srgbClr val="43CD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1E9217E-C7FF-40E2-A128-E631C882ACC6}"/>
                </a:ext>
              </a:extLst>
            </p:cNvPr>
            <p:cNvSpPr txBox="1"/>
            <p:nvPr/>
          </p:nvSpPr>
          <p:spPr>
            <a:xfrm>
              <a:off x="4554608" y="1782031"/>
              <a:ext cx="3019658" cy="54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2800" b="1" dirty="0">
                  <a:latin typeface="+mj-lt"/>
                  <a:cs typeface="Arial" panose="020B0604020202020204" pitchFamily="34" charset="0"/>
                </a:rPr>
                <a:t>Shapiro Wilk Test  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485E640-E710-4E2D-9ECC-31ECCB102C39}"/>
              </a:ext>
            </a:extLst>
          </p:cNvPr>
          <p:cNvSpPr txBox="1"/>
          <p:nvPr/>
        </p:nvSpPr>
        <p:spPr>
          <a:xfrm>
            <a:off x="7965023" y="1782031"/>
            <a:ext cx="4181492" cy="54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>
                <a:latin typeface="+mj-lt"/>
                <a:cs typeface="Arial" panose="020B0604020202020204" pitchFamily="34" charset="0"/>
              </a:rPr>
              <a:t>Anderson Darling Test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B46E7F1-2153-449E-90B1-9A3011524F6F}"/>
              </a:ext>
            </a:extLst>
          </p:cNvPr>
          <p:cNvSpPr txBox="1"/>
          <p:nvPr/>
        </p:nvSpPr>
        <p:spPr>
          <a:xfrm>
            <a:off x="4224319" y="2610675"/>
            <a:ext cx="3740704" cy="2533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R Programming</a:t>
            </a:r>
            <a:r>
              <a:rPr lang="ko-KR" altLang="en-US" b="1" dirty="0"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en-IN" altLang="ko-KR" b="1" dirty="0">
                <a:latin typeface="Bahnschrift SemiBold" panose="020B0502040204020203" pitchFamily="34" charset="0"/>
                <a:cs typeface="Arial" pitchFamily="34" charset="0"/>
              </a:rPr>
              <a:t>: </a:t>
            </a:r>
            <a:r>
              <a:rPr lang="en-IN" dirty="0" err="1">
                <a:latin typeface="Bahnschrift SemiBold" panose="020B0502040204020203" pitchFamily="34" charset="0"/>
              </a:rPr>
              <a:t>shapiro.test</a:t>
            </a:r>
            <a:r>
              <a:rPr lang="en-IN" dirty="0">
                <a:latin typeface="Bahnschrift SemiBold" panose="020B0502040204020203" pitchFamily="34" charset="0"/>
              </a:rPr>
              <a:t>()</a:t>
            </a:r>
          </a:p>
          <a:p>
            <a:pPr>
              <a:lnSpc>
                <a:spcPct val="150000"/>
              </a:lnSpc>
            </a:pPr>
            <a:endParaRPr lang="en-IN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P-value : </a:t>
            </a:r>
            <a:r>
              <a:rPr lang="en" dirty="0">
                <a:latin typeface="Bahnschrift SemiBold" panose="020B0502040204020203" pitchFamily="34" charset="0"/>
              </a:rPr>
              <a:t>0.475</a:t>
            </a:r>
          </a:p>
          <a:p>
            <a:pPr>
              <a:lnSpc>
                <a:spcPct val="150000"/>
              </a:lnSpc>
            </a:pPr>
            <a:endParaRPr lang="en" b="1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" b="1" dirty="0">
                <a:latin typeface="Bahnschrift SemiBold" panose="020B0502040204020203" pitchFamily="34" charset="0"/>
              </a:rPr>
              <a:t>Outcome for residuals : </a:t>
            </a:r>
            <a:r>
              <a:rPr lang="en" b="1" u="sng" dirty="0">
                <a:latin typeface="Bahnschrift SemiBold" panose="020B0502040204020203" pitchFamily="34" charset="0"/>
              </a:rPr>
              <a:t>Normally Distributed</a:t>
            </a:r>
            <a:endParaRPr lang="en-IN" b="1" u="sng" dirty="0">
              <a:latin typeface="Bahnschrift SemiBold" panose="020B0502040204020203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080A2A6-FFFF-46CF-B1BB-7B14872B4E26}"/>
              </a:ext>
            </a:extLst>
          </p:cNvPr>
          <p:cNvSpPr txBox="1"/>
          <p:nvPr/>
        </p:nvSpPr>
        <p:spPr>
          <a:xfrm>
            <a:off x="8200176" y="2613982"/>
            <a:ext cx="3740704" cy="2533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R Programming</a:t>
            </a:r>
            <a:r>
              <a:rPr lang="ko-KR" altLang="en-US" b="1" dirty="0"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en-IN" altLang="ko-KR" b="1" dirty="0">
                <a:latin typeface="Bahnschrift SemiBold" panose="020B0502040204020203" pitchFamily="34" charset="0"/>
                <a:cs typeface="Arial" pitchFamily="34" charset="0"/>
              </a:rPr>
              <a:t>: </a:t>
            </a:r>
            <a:r>
              <a:rPr lang="en-IN" dirty="0" err="1">
                <a:latin typeface="Bahnschrift SemiBold" panose="020B0502040204020203" pitchFamily="34" charset="0"/>
              </a:rPr>
              <a:t>ad.test</a:t>
            </a:r>
            <a:r>
              <a:rPr lang="en-IN" dirty="0">
                <a:latin typeface="Bahnschrift SemiBold" panose="020B0502040204020203" pitchFamily="34" charset="0"/>
              </a:rPr>
              <a:t>()</a:t>
            </a:r>
          </a:p>
          <a:p>
            <a:pPr>
              <a:lnSpc>
                <a:spcPct val="150000"/>
              </a:lnSpc>
            </a:pPr>
            <a:endParaRPr lang="en-IN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P-value : </a:t>
            </a:r>
            <a:r>
              <a:rPr lang="en" dirty="0">
                <a:latin typeface="Bahnschrift SemiBold" panose="020B0502040204020203" pitchFamily="34" charset="0"/>
              </a:rPr>
              <a:t>0.007776</a:t>
            </a:r>
          </a:p>
          <a:p>
            <a:pPr>
              <a:lnSpc>
                <a:spcPct val="150000"/>
              </a:lnSpc>
            </a:pPr>
            <a:endParaRPr lang="en" b="1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" b="1" dirty="0">
                <a:latin typeface="Bahnschrift SemiBold" panose="020B0502040204020203" pitchFamily="34" charset="0"/>
              </a:rPr>
              <a:t>Outcome for residuals : </a:t>
            </a:r>
            <a:r>
              <a:rPr lang="en" u="sng" dirty="0">
                <a:latin typeface="Bahnschrift SemiBold" panose="020B0502040204020203" pitchFamily="34" charset="0"/>
              </a:rPr>
              <a:t>Non- normally Distributed</a:t>
            </a:r>
            <a:endParaRPr lang="en-IN" b="1" u="sng" dirty="0">
              <a:latin typeface="Bahnschrift SemiBol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DF385-729A-4882-82E3-5B42F2423E20}"/>
              </a:ext>
            </a:extLst>
          </p:cNvPr>
          <p:cNvSpPr txBox="1"/>
          <p:nvPr/>
        </p:nvSpPr>
        <p:spPr>
          <a:xfrm>
            <a:off x="3844607" y="39113"/>
            <a:ext cx="450283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QUANTITATIVE TESTS – I</a:t>
            </a:r>
          </a:p>
        </p:txBody>
      </p:sp>
      <p:sp>
        <p:nvSpPr>
          <p:cNvPr id="15" name="Round Same Side Corner Rectangle 7">
            <a:extLst>
              <a:ext uri="{FF2B5EF4-FFF2-40B4-BE49-F238E27FC236}">
                <a16:creationId xmlns:a16="http://schemas.microsoft.com/office/drawing/2014/main" id="{233ACA08-05F9-42E7-A7FA-936417C5166D}"/>
              </a:ext>
            </a:extLst>
          </p:cNvPr>
          <p:cNvSpPr/>
          <p:nvPr/>
        </p:nvSpPr>
        <p:spPr>
          <a:xfrm>
            <a:off x="1490870" y="918414"/>
            <a:ext cx="9342782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18C976-E3EE-4D4F-A30A-217CB5BB89F6}"/>
              </a:ext>
            </a:extLst>
          </p:cNvPr>
          <p:cNvSpPr txBox="1"/>
          <p:nvPr/>
        </p:nvSpPr>
        <p:spPr>
          <a:xfrm>
            <a:off x="5112558" y="926804"/>
            <a:ext cx="196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ko-KR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Normality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C09D84-ECC4-4BA3-AE72-45DB45836871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38EC8BD-20C5-424C-95C4-D06B313FE7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C2D6320-ECF6-49F9-86DA-55F0A0E7B7C0}"/>
                </a:ext>
              </a:extLst>
            </p:cNvPr>
            <p:cNvSpPr txBox="1"/>
            <p:nvPr/>
          </p:nvSpPr>
          <p:spPr>
            <a:xfrm>
              <a:off x="10944050" y="631458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18</a:t>
              </a:r>
              <a:endParaRPr lang="en-US" sz="1600" b="1" dirty="0"/>
            </a:p>
          </p:txBody>
        </p: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0B8AAB-A058-446A-A43F-5E9481B512C2}"/>
              </a:ext>
            </a:extLst>
          </p:cNvPr>
          <p:cNvSpPr txBox="1">
            <a:spLocks/>
          </p:cNvSpPr>
          <p:nvPr/>
        </p:nvSpPr>
        <p:spPr>
          <a:xfrm>
            <a:off x="101523" y="6570868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Only | 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Packages used: </a:t>
            </a:r>
            <a:r>
              <a:rPr lang="en-US" sz="14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tseries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and </a:t>
            </a:r>
            <a:r>
              <a:rPr lang="en-US" sz="14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goftest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911EFFE-45B4-42E6-81CD-90D2136B8D29}"/>
              </a:ext>
            </a:extLst>
          </p:cNvPr>
          <p:cNvSpPr/>
          <p:nvPr/>
        </p:nvSpPr>
        <p:spPr>
          <a:xfrm>
            <a:off x="8142689" y="1780162"/>
            <a:ext cx="3877200" cy="612000"/>
          </a:xfrm>
          <a:prstGeom prst="rect">
            <a:avLst/>
          </a:prstGeom>
          <a:gradFill>
            <a:gsLst>
              <a:gs pos="72000">
                <a:srgbClr val="D7DDDE"/>
              </a:gs>
              <a:gs pos="83000">
                <a:schemeClr val="bg1"/>
              </a:gs>
              <a:gs pos="20000">
                <a:srgbClr val="AFBBB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11EFFE-45B4-42E6-81CD-90D2136B8D29}"/>
              </a:ext>
            </a:extLst>
          </p:cNvPr>
          <p:cNvSpPr/>
          <p:nvPr/>
        </p:nvSpPr>
        <p:spPr>
          <a:xfrm>
            <a:off x="143490" y="1767252"/>
            <a:ext cx="3941421" cy="612000"/>
          </a:xfrm>
          <a:prstGeom prst="rect">
            <a:avLst/>
          </a:prstGeom>
          <a:gradFill>
            <a:gsLst>
              <a:gs pos="72000">
                <a:srgbClr val="D7DDDE"/>
              </a:gs>
              <a:gs pos="83000">
                <a:schemeClr val="bg1"/>
              </a:gs>
              <a:gs pos="20000">
                <a:srgbClr val="AFBBB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98DE26-90F1-4422-928A-5D8570E66243}"/>
              </a:ext>
            </a:extLst>
          </p:cNvPr>
          <p:cNvSpPr/>
          <p:nvPr/>
        </p:nvSpPr>
        <p:spPr>
          <a:xfrm>
            <a:off x="8142688" y="2520205"/>
            <a:ext cx="3877200" cy="38340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89F269-3E53-4053-A654-EDB417A9A983}"/>
              </a:ext>
            </a:extLst>
          </p:cNvPr>
          <p:cNvSpPr/>
          <p:nvPr/>
        </p:nvSpPr>
        <p:spPr>
          <a:xfrm>
            <a:off x="4175200" y="2520205"/>
            <a:ext cx="3877200" cy="3834000"/>
          </a:xfrm>
          <a:prstGeom prst="rect">
            <a:avLst/>
          </a:prstGeom>
          <a:solidFill>
            <a:srgbClr val="43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8094AB-D79E-4CA9-83D6-65C9BCB33601}"/>
              </a:ext>
            </a:extLst>
          </p:cNvPr>
          <p:cNvGrpSpPr/>
          <p:nvPr/>
        </p:nvGrpSpPr>
        <p:grpSpPr>
          <a:xfrm>
            <a:off x="1490870" y="918414"/>
            <a:ext cx="9342782" cy="553667"/>
            <a:chOff x="1490870" y="918414"/>
            <a:chExt cx="9342782" cy="553667"/>
          </a:xfrm>
        </p:grpSpPr>
        <p:sp>
          <p:nvSpPr>
            <p:cNvPr id="7" name="Round Same Side Corner Rectangle 7">
              <a:extLst>
                <a:ext uri="{FF2B5EF4-FFF2-40B4-BE49-F238E27FC236}">
                  <a16:creationId xmlns:a16="http://schemas.microsoft.com/office/drawing/2014/main" id="{30EF7095-5E4A-44D2-8AFB-8F5E62D7D513}"/>
                </a:ext>
              </a:extLst>
            </p:cNvPr>
            <p:cNvSpPr/>
            <p:nvPr/>
          </p:nvSpPr>
          <p:spPr>
            <a:xfrm>
              <a:off x="1490870" y="918414"/>
              <a:ext cx="9342782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18C976-E3EE-4D4F-A30A-217CB5BB89F6}"/>
                </a:ext>
              </a:extLst>
            </p:cNvPr>
            <p:cNvSpPr txBox="1"/>
            <p:nvPr/>
          </p:nvSpPr>
          <p:spPr>
            <a:xfrm>
              <a:off x="2556339" y="926804"/>
              <a:ext cx="7076661" cy="54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IN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Stationarity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666DEA48-21F3-4A65-9802-DDA6D306965E}"/>
              </a:ext>
            </a:extLst>
          </p:cNvPr>
          <p:cNvSpPr/>
          <p:nvPr/>
        </p:nvSpPr>
        <p:spPr>
          <a:xfrm>
            <a:off x="207712" y="2520205"/>
            <a:ext cx="3877200" cy="38340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9628D63-65E0-4856-B3E4-41D56422E4ED}"/>
              </a:ext>
            </a:extLst>
          </p:cNvPr>
          <p:cNvSpPr txBox="1"/>
          <p:nvPr/>
        </p:nvSpPr>
        <p:spPr>
          <a:xfrm>
            <a:off x="275960" y="2610676"/>
            <a:ext cx="3740704" cy="2533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R Programming</a:t>
            </a:r>
            <a:r>
              <a:rPr lang="ko-KR" altLang="en-US" b="1" dirty="0"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en-IN" altLang="ko-KR" b="1" dirty="0">
                <a:latin typeface="Bahnschrift SemiBold" panose="020B0502040204020203" pitchFamily="34" charset="0"/>
                <a:cs typeface="Arial" pitchFamily="34" charset="0"/>
              </a:rPr>
              <a:t>: </a:t>
            </a:r>
            <a:r>
              <a:rPr lang="en-IN" dirty="0" err="1">
                <a:latin typeface="Bahnschrift SemiBold" panose="020B0502040204020203" pitchFamily="34" charset="0"/>
              </a:rPr>
              <a:t>pp.test</a:t>
            </a:r>
            <a:r>
              <a:rPr lang="en-IN" dirty="0">
                <a:latin typeface="Bahnschrift SemiBold" panose="020B0502040204020203" pitchFamily="34" charset="0"/>
              </a:rPr>
              <a:t>() </a:t>
            </a:r>
          </a:p>
          <a:p>
            <a:pPr>
              <a:lnSpc>
                <a:spcPct val="150000"/>
              </a:lnSpc>
            </a:pPr>
            <a:endParaRPr lang="en-IN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P-value : </a:t>
            </a:r>
            <a:r>
              <a:rPr lang="en" dirty="0">
                <a:latin typeface="Bahnschrift SemiBold" panose="020B0502040204020203" pitchFamily="34" charset="0"/>
              </a:rPr>
              <a:t>0.01</a:t>
            </a:r>
          </a:p>
          <a:p>
            <a:pPr>
              <a:lnSpc>
                <a:spcPct val="150000"/>
              </a:lnSpc>
            </a:pPr>
            <a:endParaRPr lang="en" b="1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" b="1" dirty="0">
                <a:latin typeface="Bahnschrift SemiBold" panose="020B0502040204020203" pitchFamily="34" charset="0"/>
              </a:rPr>
              <a:t>Outcome for Dependent Variable : </a:t>
            </a:r>
            <a:r>
              <a:rPr lang="en-US" b="1" u="sng" dirty="0">
                <a:latin typeface="Bahnschrift SemiBold" panose="020B0502040204020203" pitchFamily="34" charset="0"/>
              </a:rPr>
              <a:t>Stationary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2963C-8139-43DC-A468-AD08FFB85D88}"/>
              </a:ext>
            </a:extLst>
          </p:cNvPr>
          <p:cNvSpPr/>
          <p:nvPr/>
        </p:nvSpPr>
        <p:spPr>
          <a:xfrm>
            <a:off x="4177801" y="1770847"/>
            <a:ext cx="3877200" cy="612000"/>
          </a:xfrm>
          <a:prstGeom prst="rect">
            <a:avLst/>
          </a:prstGeom>
          <a:solidFill>
            <a:srgbClr val="43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1E9217E-C7FF-40E2-A128-E631C882ACC6}"/>
              </a:ext>
            </a:extLst>
          </p:cNvPr>
          <p:cNvSpPr txBox="1"/>
          <p:nvPr/>
        </p:nvSpPr>
        <p:spPr>
          <a:xfrm>
            <a:off x="5046806" y="1838770"/>
            <a:ext cx="2095725" cy="477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400" b="1" dirty="0">
                <a:latin typeface="+mj-lt"/>
                <a:cs typeface="Arial" panose="020B0604020202020204" pitchFamily="34" charset="0"/>
              </a:rPr>
              <a:t>KPSS Test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485E640-E710-4E2D-9ECC-31ECCB102C39}"/>
              </a:ext>
            </a:extLst>
          </p:cNvPr>
          <p:cNvSpPr txBox="1"/>
          <p:nvPr/>
        </p:nvSpPr>
        <p:spPr>
          <a:xfrm>
            <a:off x="7984152" y="1818866"/>
            <a:ext cx="4122812" cy="477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2400" b="1" dirty="0">
                <a:latin typeface="+mj-lt"/>
                <a:cs typeface="Arial" panose="020B0604020202020204" pitchFamily="34" charset="0"/>
              </a:rPr>
              <a:t>Augmented Dickey Fuller</a:t>
            </a:r>
            <a:endParaRPr lang="en-IN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B46E7F1-2153-449E-90B1-9A3011524F6F}"/>
              </a:ext>
            </a:extLst>
          </p:cNvPr>
          <p:cNvSpPr txBox="1"/>
          <p:nvPr/>
        </p:nvSpPr>
        <p:spPr>
          <a:xfrm>
            <a:off x="4243448" y="2609168"/>
            <a:ext cx="3740704" cy="2533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R Programming</a:t>
            </a:r>
            <a:r>
              <a:rPr lang="ko-KR" altLang="en-US" b="1" dirty="0"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en-IN" altLang="ko-KR" b="1" dirty="0">
                <a:latin typeface="Bahnschrift SemiBold" panose="020B0502040204020203" pitchFamily="34" charset="0"/>
                <a:cs typeface="Arial" pitchFamily="34" charset="0"/>
              </a:rPr>
              <a:t>: </a:t>
            </a:r>
            <a:r>
              <a:rPr lang="en-IN" dirty="0" err="1">
                <a:latin typeface="Bahnschrift SemiBold" panose="020B0502040204020203" pitchFamily="34" charset="0"/>
              </a:rPr>
              <a:t>kpss.test</a:t>
            </a:r>
            <a:r>
              <a:rPr lang="en-IN" dirty="0">
                <a:latin typeface="Bahnschrift SemiBold" panose="020B0502040204020203" pitchFamily="34" charset="0"/>
              </a:rPr>
              <a:t>()</a:t>
            </a:r>
          </a:p>
          <a:p>
            <a:pPr>
              <a:lnSpc>
                <a:spcPct val="150000"/>
              </a:lnSpc>
            </a:pPr>
            <a:endParaRPr lang="en-IN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P-value : </a:t>
            </a:r>
            <a:r>
              <a:rPr lang="en" dirty="0">
                <a:latin typeface="Bahnschrift SemiBold" panose="020B0502040204020203" pitchFamily="34" charset="0"/>
              </a:rPr>
              <a:t>0.1</a:t>
            </a:r>
          </a:p>
          <a:p>
            <a:pPr>
              <a:lnSpc>
                <a:spcPct val="150000"/>
              </a:lnSpc>
            </a:pPr>
            <a:endParaRPr lang="en" b="1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" b="1" dirty="0">
                <a:latin typeface="Bahnschrift SemiBold" panose="020B0502040204020203" pitchFamily="34" charset="0"/>
              </a:rPr>
              <a:t>Outcome for Dependent Variable : </a:t>
            </a:r>
            <a:r>
              <a:rPr lang="en" b="1" u="sng" dirty="0">
                <a:latin typeface="Bahnschrift SemiBold" panose="020B0502040204020203" pitchFamily="34" charset="0"/>
              </a:rPr>
              <a:t>Stationary</a:t>
            </a:r>
            <a:endParaRPr lang="en-IN" b="1" u="sng" dirty="0">
              <a:latin typeface="Bahnschrift SemiBold" panose="020B0502040204020203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080A2A6-FFFF-46CF-B1BB-7B14872B4E26}"/>
              </a:ext>
            </a:extLst>
          </p:cNvPr>
          <p:cNvSpPr txBox="1"/>
          <p:nvPr/>
        </p:nvSpPr>
        <p:spPr>
          <a:xfrm>
            <a:off x="8210936" y="2609168"/>
            <a:ext cx="3740704" cy="2533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R Programming</a:t>
            </a:r>
            <a:r>
              <a:rPr lang="ko-KR" altLang="en-US" b="1" dirty="0"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en-IN" altLang="ko-KR" b="1" dirty="0">
                <a:latin typeface="Bahnschrift SemiBold" panose="020B0502040204020203" pitchFamily="34" charset="0"/>
                <a:cs typeface="Arial" pitchFamily="34" charset="0"/>
              </a:rPr>
              <a:t>: </a:t>
            </a:r>
            <a:r>
              <a:rPr lang="en-IN" dirty="0" err="1">
                <a:latin typeface="Bahnschrift SemiBold" panose="020B0502040204020203" pitchFamily="34" charset="0"/>
              </a:rPr>
              <a:t>adf.test</a:t>
            </a:r>
            <a:r>
              <a:rPr lang="en-IN" dirty="0">
                <a:latin typeface="Bahnschrift SemiBold" panose="020B0502040204020203" pitchFamily="34" charset="0"/>
              </a:rPr>
              <a:t>()</a:t>
            </a:r>
          </a:p>
          <a:p>
            <a:pPr>
              <a:lnSpc>
                <a:spcPct val="150000"/>
              </a:lnSpc>
            </a:pPr>
            <a:endParaRPr lang="en-IN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P-value :</a:t>
            </a:r>
            <a:r>
              <a:rPr lang="en" dirty="0">
                <a:latin typeface="Bahnschrift SemiBold" panose="020B0502040204020203" pitchFamily="34" charset="0"/>
              </a:rPr>
              <a:t> 0.08096</a:t>
            </a:r>
          </a:p>
          <a:p>
            <a:pPr>
              <a:lnSpc>
                <a:spcPct val="150000"/>
              </a:lnSpc>
            </a:pPr>
            <a:endParaRPr lang="en" b="1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" b="1" dirty="0">
                <a:latin typeface="Bahnschrift SemiBold" panose="020B0502040204020203" pitchFamily="34" charset="0"/>
              </a:rPr>
              <a:t>Outcome for Dependent Variable : </a:t>
            </a:r>
            <a:r>
              <a:rPr lang="en" b="1" u="sng" dirty="0">
                <a:latin typeface="Bahnschrift SemiBold" panose="020B0502040204020203" pitchFamily="34" charset="0"/>
              </a:rPr>
              <a:t>Not Stationary</a:t>
            </a:r>
            <a:endParaRPr lang="en-IN" b="1" u="sng" dirty="0">
              <a:latin typeface="Bahnschrift SemiBold" panose="020B05020402040202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D8A6B58-7312-4FB1-8F0B-941EED572203}"/>
              </a:ext>
            </a:extLst>
          </p:cNvPr>
          <p:cNvSpPr txBox="1"/>
          <p:nvPr/>
        </p:nvSpPr>
        <p:spPr>
          <a:xfrm>
            <a:off x="441681" y="1836014"/>
            <a:ext cx="3402926" cy="477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2400" b="1" dirty="0">
                <a:latin typeface="+mj-lt"/>
                <a:cs typeface="Arial" panose="020B0604020202020204" pitchFamily="34" charset="0"/>
              </a:rPr>
              <a:t>Phillips Perron </a:t>
            </a:r>
            <a:r>
              <a:rPr lang="en-IN" sz="2400" b="1" dirty="0">
                <a:latin typeface="+mj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1229A-9706-4521-9238-3328F50A83BD}"/>
              </a:ext>
            </a:extLst>
          </p:cNvPr>
          <p:cNvSpPr txBox="1"/>
          <p:nvPr/>
        </p:nvSpPr>
        <p:spPr>
          <a:xfrm>
            <a:off x="3844607" y="39113"/>
            <a:ext cx="450283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QUANTITATIVE TESTS – II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3608D13F-A102-4823-84A9-7BEE740DBD11}"/>
              </a:ext>
            </a:extLst>
          </p:cNvPr>
          <p:cNvSpPr txBox="1">
            <a:spLocks/>
          </p:cNvSpPr>
          <p:nvPr/>
        </p:nvSpPr>
        <p:spPr>
          <a:xfrm>
            <a:off x="101523" y="6566428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Package used: </a:t>
            </a:r>
            <a:r>
              <a:rPr lang="en-US" sz="14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tseries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ABD0AD7-AF4B-4990-BF33-35617E25E223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462C45A-F35B-4590-9B36-13F474CCB6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1BAFCE-8210-4EEF-BE5B-C7DCFEDB0BF3}"/>
                </a:ext>
              </a:extLst>
            </p:cNvPr>
            <p:cNvSpPr txBox="1"/>
            <p:nvPr/>
          </p:nvSpPr>
          <p:spPr>
            <a:xfrm>
              <a:off x="10944050" y="631458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19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1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29" y="-16125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id="{DA46D03C-045A-49CB-86B6-836A455461EA}"/>
              </a:ext>
            </a:extLst>
          </p:cNvPr>
          <p:cNvSpPr/>
          <p:nvPr/>
        </p:nvSpPr>
        <p:spPr>
          <a:xfrm flipH="1">
            <a:off x="1007260" y="5943893"/>
            <a:ext cx="384000" cy="137103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3" name="Parallelogram 82">
            <a:extLst>
              <a:ext uri="{FF2B5EF4-FFF2-40B4-BE49-F238E27FC236}">
                <a16:creationId xmlns:a16="http://schemas.microsoft.com/office/drawing/2014/main" id="{7987DBED-6A51-4D10-A959-8C7F9C2CF3D9}"/>
              </a:ext>
            </a:extLst>
          </p:cNvPr>
          <p:cNvSpPr/>
          <p:nvPr/>
        </p:nvSpPr>
        <p:spPr>
          <a:xfrm flipH="1">
            <a:off x="1057140" y="5921611"/>
            <a:ext cx="384000" cy="137103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Rectangle 6"/>
          <p:cNvSpPr/>
          <p:nvPr/>
        </p:nvSpPr>
        <p:spPr>
          <a:xfrm>
            <a:off x="496" y="5812822"/>
            <a:ext cx="2612488" cy="3656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 flipH="1">
            <a:off x="4411702" y="4659288"/>
            <a:ext cx="1728192" cy="407711"/>
          </a:xfrm>
          <a:prstGeom prst="parallelogram">
            <a:avLst>
              <a:gd name="adj" fmla="val 822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 rot="16200000" flipH="1" flipV="1">
            <a:off x="4080512" y="4990479"/>
            <a:ext cx="998381" cy="336000"/>
          </a:xfrm>
          <a:prstGeom prst="parallelogram">
            <a:avLst>
              <a:gd name="adj" fmla="val 12266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" name="Parallelogram 5"/>
          <p:cNvSpPr/>
          <p:nvPr/>
        </p:nvSpPr>
        <p:spPr>
          <a:xfrm flipH="1">
            <a:off x="2973034" y="5249958"/>
            <a:ext cx="1774667" cy="407711"/>
          </a:xfrm>
          <a:prstGeom prst="parallelogram">
            <a:avLst>
              <a:gd name="adj" fmla="val 822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H="1">
            <a:off x="5773488" y="4093461"/>
            <a:ext cx="1728192" cy="407711"/>
          </a:xfrm>
          <a:prstGeom prst="parallelogram">
            <a:avLst>
              <a:gd name="adj" fmla="val 822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 rot="16200000" flipH="1" flipV="1">
            <a:off x="5467786" y="4399165"/>
            <a:ext cx="970720" cy="359316"/>
          </a:xfrm>
          <a:prstGeom prst="parallelogram">
            <a:avLst>
              <a:gd name="adj" fmla="val 12266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Parallelogram 9"/>
          <p:cNvSpPr/>
          <p:nvPr/>
        </p:nvSpPr>
        <p:spPr>
          <a:xfrm flipH="1">
            <a:off x="7160169" y="3529576"/>
            <a:ext cx="1728192" cy="407711"/>
          </a:xfrm>
          <a:prstGeom prst="parallelogram">
            <a:avLst>
              <a:gd name="adj" fmla="val 822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1" name="Parallelogram 10"/>
          <p:cNvSpPr/>
          <p:nvPr/>
        </p:nvSpPr>
        <p:spPr>
          <a:xfrm rot="16200000" flipH="1" flipV="1">
            <a:off x="6842809" y="3846937"/>
            <a:ext cx="970720" cy="336000"/>
          </a:xfrm>
          <a:prstGeom prst="parallelogram">
            <a:avLst>
              <a:gd name="adj" fmla="val 12266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" name="Parallelogram 11"/>
          <p:cNvSpPr/>
          <p:nvPr/>
        </p:nvSpPr>
        <p:spPr>
          <a:xfrm flipH="1">
            <a:off x="8532673" y="2965764"/>
            <a:ext cx="1728192" cy="407711"/>
          </a:xfrm>
          <a:prstGeom prst="parallelogram">
            <a:avLst>
              <a:gd name="adj" fmla="val 822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3" name="Parallelogram 12"/>
          <p:cNvSpPr/>
          <p:nvPr/>
        </p:nvSpPr>
        <p:spPr>
          <a:xfrm rot="16200000" flipH="1" flipV="1">
            <a:off x="8215313" y="3283125"/>
            <a:ext cx="970720" cy="336000"/>
          </a:xfrm>
          <a:prstGeom prst="parallelogram">
            <a:avLst>
              <a:gd name="adj" fmla="val 12266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4" name="Parallelogram 13"/>
          <p:cNvSpPr/>
          <p:nvPr/>
        </p:nvSpPr>
        <p:spPr>
          <a:xfrm flipH="1">
            <a:off x="9906742" y="2432630"/>
            <a:ext cx="1728192" cy="407711"/>
          </a:xfrm>
          <a:prstGeom prst="parallelogram">
            <a:avLst>
              <a:gd name="adj" fmla="val 822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5" name="Parallelogram 14"/>
          <p:cNvSpPr/>
          <p:nvPr/>
        </p:nvSpPr>
        <p:spPr>
          <a:xfrm rot="16200000" flipH="1" flipV="1">
            <a:off x="9589382" y="2749991"/>
            <a:ext cx="970720" cy="336000"/>
          </a:xfrm>
          <a:prstGeom prst="parallelogram">
            <a:avLst>
              <a:gd name="adj" fmla="val 12266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6" name="Rectangle 15"/>
          <p:cNvSpPr/>
          <p:nvPr/>
        </p:nvSpPr>
        <p:spPr>
          <a:xfrm>
            <a:off x="11089052" y="2433602"/>
            <a:ext cx="1103445" cy="406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 flipH="1">
            <a:off x="5083798" y="4776836"/>
            <a:ext cx="384000" cy="137103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8" name="Parallelogram 17"/>
          <p:cNvSpPr/>
          <p:nvPr/>
        </p:nvSpPr>
        <p:spPr>
          <a:xfrm flipH="1">
            <a:off x="6445584" y="4211009"/>
            <a:ext cx="384000" cy="137103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9" name="Parallelogram 18"/>
          <p:cNvSpPr/>
          <p:nvPr/>
        </p:nvSpPr>
        <p:spPr>
          <a:xfrm flipH="1">
            <a:off x="7807369" y="3645182"/>
            <a:ext cx="384000" cy="137103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0" name="Parallelogram 19"/>
          <p:cNvSpPr/>
          <p:nvPr/>
        </p:nvSpPr>
        <p:spPr>
          <a:xfrm flipH="1">
            <a:off x="9204769" y="3083312"/>
            <a:ext cx="384000" cy="137103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2" name="Oval 21"/>
          <p:cNvSpPr/>
          <p:nvPr/>
        </p:nvSpPr>
        <p:spPr>
          <a:xfrm>
            <a:off x="4747704" y="3030098"/>
            <a:ext cx="1056096" cy="10055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23" name="Oval 22"/>
          <p:cNvSpPr/>
          <p:nvPr/>
        </p:nvSpPr>
        <p:spPr>
          <a:xfrm>
            <a:off x="6110821" y="2466769"/>
            <a:ext cx="1056096" cy="10055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4" name="Oval 23"/>
          <p:cNvSpPr/>
          <p:nvPr/>
        </p:nvSpPr>
        <p:spPr>
          <a:xfrm>
            <a:off x="7473938" y="1903442"/>
            <a:ext cx="1056096" cy="10055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5" name="Oval 24"/>
          <p:cNvSpPr/>
          <p:nvPr/>
        </p:nvSpPr>
        <p:spPr>
          <a:xfrm>
            <a:off x="8837056" y="1340114"/>
            <a:ext cx="1056096" cy="10055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cxnSp>
        <p:nvCxnSpPr>
          <p:cNvPr id="35" name="Straight Connector 34"/>
          <p:cNvCxnSpPr>
            <a:cxnSpLocks/>
            <a:stCxn id="22" idx="4"/>
          </p:cNvCxnSpPr>
          <p:nvPr/>
        </p:nvCxnSpPr>
        <p:spPr>
          <a:xfrm>
            <a:off x="5275752" y="4035612"/>
            <a:ext cx="47" cy="8226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stCxn id="23" idx="4"/>
          </p:cNvCxnSpPr>
          <p:nvPr/>
        </p:nvCxnSpPr>
        <p:spPr>
          <a:xfrm>
            <a:off x="6638870" y="3472282"/>
            <a:ext cx="3545" cy="8226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stCxn id="24" idx="4"/>
          </p:cNvCxnSpPr>
          <p:nvPr/>
        </p:nvCxnSpPr>
        <p:spPr>
          <a:xfrm>
            <a:off x="8001987" y="2908954"/>
            <a:ext cx="7044" cy="8226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stCxn id="25" idx="4"/>
          </p:cNvCxnSpPr>
          <p:nvPr/>
        </p:nvCxnSpPr>
        <p:spPr>
          <a:xfrm>
            <a:off x="9365104" y="2345627"/>
            <a:ext cx="10543" cy="8226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B5F4DEC-4D99-4574-8486-8DC27B557AEF}"/>
              </a:ext>
            </a:extLst>
          </p:cNvPr>
          <p:cNvSpPr txBox="1"/>
          <p:nvPr/>
        </p:nvSpPr>
        <p:spPr>
          <a:xfrm>
            <a:off x="4747700" y="5044269"/>
            <a:ext cx="1697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Model  Development </a:t>
            </a:r>
            <a:endParaRPr lang="en-IN" sz="1400" b="1" dirty="0" smtClean="0">
              <a:solidFill>
                <a:schemeClr val="bg1"/>
              </a:solidFill>
              <a:latin typeface="Bahnschrift SemiBold" panose="020B0502040204020203" pitchFamily="34" charset="0"/>
              <a:cs typeface="Arial" panose="020B0604020202020204" pitchFamily="34" charset="0"/>
            </a:endParaRPr>
          </a:p>
          <a:p>
            <a:r>
              <a:rPr lang="en-IN" sz="1400" b="1" dirty="0" smtClean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and </a:t>
            </a:r>
            <a:r>
              <a:rPr lang="en-IN" sz="14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Optimization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B66899-B1AA-4758-B236-CD6186C50876}"/>
              </a:ext>
            </a:extLst>
          </p:cNvPr>
          <p:cNvSpPr txBox="1"/>
          <p:nvPr/>
        </p:nvSpPr>
        <p:spPr>
          <a:xfrm>
            <a:off x="8834839" y="3368504"/>
            <a:ext cx="1485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Accurately Forecasting Equity Portfolio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57BAFC3-3F91-493D-B1FB-0947E8AAE4FD}"/>
              </a:ext>
            </a:extLst>
          </p:cNvPr>
          <p:cNvSpPr txBox="1"/>
          <p:nvPr/>
        </p:nvSpPr>
        <p:spPr>
          <a:xfrm>
            <a:off x="10249598" y="2850488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i="0" u="none" strike="noStrike" dirty="0">
                <a:solidFill>
                  <a:schemeClr val="bg1"/>
                </a:solidFill>
                <a:effectLst/>
                <a:latin typeface="Bahnschrift SemiBold" panose="020B0502040204020203" pitchFamily="34" charset="0"/>
              </a:rPr>
              <a:t>Computing Capital Requirement at a Portfolio level</a:t>
            </a:r>
            <a:endParaRPr lang="en-IN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3" name="Parallelogram 42">
            <a:extLst>
              <a:ext uri="{FF2B5EF4-FFF2-40B4-BE49-F238E27FC236}">
                <a16:creationId xmlns:a16="http://schemas.microsoft.com/office/drawing/2014/main" id="{378983C5-264F-4820-B0B1-C404B34F84A8}"/>
              </a:ext>
            </a:extLst>
          </p:cNvPr>
          <p:cNvSpPr/>
          <p:nvPr/>
        </p:nvSpPr>
        <p:spPr>
          <a:xfrm flipH="1">
            <a:off x="2275714" y="5249959"/>
            <a:ext cx="1075925" cy="407711"/>
          </a:xfrm>
          <a:prstGeom prst="parallelogram">
            <a:avLst>
              <a:gd name="adj" fmla="val 8220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66" name="Parallelogram 65">
            <a:extLst>
              <a:ext uri="{FF2B5EF4-FFF2-40B4-BE49-F238E27FC236}">
                <a16:creationId xmlns:a16="http://schemas.microsoft.com/office/drawing/2014/main" id="{0DA7C2BF-027D-48A1-B299-5FC743CCF982}"/>
              </a:ext>
            </a:extLst>
          </p:cNvPr>
          <p:cNvSpPr/>
          <p:nvPr/>
        </p:nvSpPr>
        <p:spPr>
          <a:xfrm flipH="1">
            <a:off x="3329761" y="5333789"/>
            <a:ext cx="384000" cy="137103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4" name="Parallelogram 53">
            <a:extLst>
              <a:ext uri="{FF2B5EF4-FFF2-40B4-BE49-F238E27FC236}">
                <a16:creationId xmlns:a16="http://schemas.microsoft.com/office/drawing/2014/main" id="{253C7C4E-8F02-4B64-B3F2-DF035B9E17CF}"/>
              </a:ext>
            </a:extLst>
          </p:cNvPr>
          <p:cNvSpPr/>
          <p:nvPr/>
        </p:nvSpPr>
        <p:spPr>
          <a:xfrm rot="16200000" flipH="1" flipV="1">
            <a:off x="1968816" y="5536377"/>
            <a:ext cx="948283" cy="335909"/>
          </a:xfrm>
          <a:prstGeom prst="parallelogram">
            <a:avLst>
              <a:gd name="adj" fmla="val 12266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FECEE58-4175-4BC2-9CBF-32DD17D31FDB}"/>
              </a:ext>
            </a:extLst>
          </p:cNvPr>
          <p:cNvSpPr/>
          <p:nvPr/>
        </p:nvSpPr>
        <p:spPr>
          <a:xfrm>
            <a:off x="721092" y="4155235"/>
            <a:ext cx="1056096" cy="10055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4BE582D-6036-4044-B1F6-2CF0985387B1}"/>
              </a:ext>
            </a:extLst>
          </p:cNvPr>
          <p:cNvSpPr/>
          <p:nvPr/>
        </p:nvSpPr>
        <p:spPr>
          <a:xfrm>
            <a:off x="2986459" y="3612547"/>
            <a:ext cx="1056096" cy="10055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B40F63B-2B08-494E-AD2A-42A0CF77BE39}"/>
              </a:ext>
            </a:extLst>
          </p:cNvPr>
          <p:cNvCxnSpPr>
            <a:cxnSpLocks/>
          </p:cNvCxnSpPr>
          <p:nvPr/>
        </p:nvCxnSpPr>
        <p:spPr>
          <a:xfrm>
            <a:off x="3519616" y="4618061"/>
            <a:ext cx="47" cy="79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AC4930ED-6F2C-4156-B2FE-17352ED32771}"/>
              </a:ext>
            </a:extLst>
          </p:cNvPr>
          <p:cNvSpPr txBox="1"/>
          <p:nvPr/>
        </p:nvSpPr>
        <p:spPr>
          <a:xfrm>
            <a:off x="446434" y="6175692"/>
            <a:ext cx="1505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Data Collection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7852E23-97BE-4641-B756-5FF58688DF5F}"/>
              </a:ext>
            </a:extLst>
          </p:cNvPr>
          <p:cNvSpPr txBox="1"/>
          <p:nvPr/>
        </p:nvSpPr>
        <p:spPr>
          <a:xfrm>
            <a:off x="2621764" y="5667318"/>
            <a:ext cx="2280411" cy="7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Analysis, Transformation </a:t>
            </a:r>
          </a:p>
          <a:p>
            <a:r>
              <a:rPr lang="en-IN" sz="14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and Cleaning on the Raw Data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F82FC74-4D3B-4CEE-86D7-50EE540BEC78}"/>
              </a:ext>
            </a:extLst>
          </p:cNvPr>
          <p:cNvSpPr txBox="1"/>
          <p:nvPr/>
        </p:nvSpPr>
        <p:spPr>
          <a:xfrm>
            <a:off x="6096496" y="4478444"/>
            <a:ext cx="1379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Statistical Testing, Model Finalization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65B115E-DE92-41A3-860C-E8D45207FB2D}"/>
              </a:ext>
            </a:extLst>
          </p:cNvPr>
          <p:cNvSpPr txBox="1"/>
          <p:nvPr/>
        </p:nvSpPr>
        <p:spPr>
          <a:xfrm>
            <a:off x="7496210" y="3930374"/>
            <a:ext cx="137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chemeClr val="bg1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Model Accuracy and Stability Assessment</a:t>
            </a:r>
          </a:p>
        </p:txBody>
      </p:sp>
      <p:sp>
        <p:nvSpPr>
          <p:cNvPr id="21" name="Parallelogram 20"/>
          <p:cNvSpPr/>
          <p:nvPr/>
        </p:nvSpPr>
        <p:spPr>
          <a:xfrm flipH="1">
            <a:off x="10913032" y="2500943"/>
            <a:ext cx="384000" cy="137103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solidFill>
              <a:srgbClr val="303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26" name="Oval 25"/>
          <p:cNvSpPr/>
          <p:nvPr/>
        </p:nvSpPr>
        <p:spPr>
          <a:xfrm>
            <a:off x="10582266" y="746446"/>
            <a:ext cx="1056096" cy="10055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cxnSp>
        <p:nvCxnSpPr>
          <p:cNvPr id="39" name="Straight Connector 38"/>
          <p:cNvCxnSpPr>
            <a:cxnSpLocks/>
            <a:stCxn id="26" idx="4"/>
          </p:cNvCxnSpPr>
          <p:nvPr/>
        </p:nvCxnSpPr>
        <p:spPr>
          <a:xfrm flipH="1">
            <a:off x="11105032" y="1751960"/>
            <a:ext cx="5283" cy="822619"/>
          </a:xfrm>
          <a:prstGeom prst="line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Parallelogram 89">
            <a:extLst>
              <a:ext uri="{FF2B5EF4-FFF2-40B4-BE49-F238E27FC236}">
                <a16:creationId xmlns:a16="http://schemas.microsoft.com/office/drawing/2014/main" id="{22BFECC0-9EA1-4836-A886-A36369CAF0DD}"/>
              </a:ext>
            </a:extLst>
          </p:cNvPr>
          <p:cNvSpPr/>
          <p:nvPr/>
        </p:nvSpPr>
        <p:spPr>
          <a:xfrm flipH="1">
            <a:off x="1038101" y="5889303"/>
            <a:ext cx="384000" cy="137103"/>
          </a:xfrm>
          <a:prstGeom prst="parallelogram">
            <a:avLst>
              <a:gd name="adj" fmla="val 822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2B2667A-447F-41EF-A739-F50A2197F7D5}"/>
              </a:ext>
            </a:extLst>
          </p:cNvPr>
          <p:cNvCxnSpPr>
            <a:cxnSpLocks/>
          </p:cNvCxnSpPr>
          <p:nvPr/>
        </p:nvCxnSpPr>
        <p:spPr>
          <a:xfrm>
            <a:off x="1225656" y="5158479"/>
            <a:ext cx="47" cy="8226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3DBBE27-5267-423B-936B-831E4D481F62}"/>
              </a:ext>
            </a:extLst>
          </p:cNvPr>
          <p:cNvSpPr txBox="1"/>
          <p:nvPr/>
        </p:nvSpPr>
        <p:spPr>
          <a:xfrm>
            <a:off x="2986459" y="39113"/>
            <a:ext cx="621644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PROJECT OBJECTIVE AND STEPS</a:t>
            </a:r>
          </a:p>
        </p:txBody>
      </p:sp>
      <p:pic>
        <p:nvPicPr>
          <p:cNvPr id="32" name="Graphic 31" descr="Disk">
            <a:extLst>
              <a:ext uri="{FF2B5EF4-FFF2-40B4-BE49-F238E27FC236}">
                <a16:creationId xmlns:a16="http://schemas.microsoft.com/office/drawing/2014/main" id="{A26BCEBA-97C5-4131-8B62-38BF1F654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6996" y="4309332"/>
            <a:ext cx="697320" cy="697320"/>
          </a:xfrm>
          <a:prstGeom prst="rect">
            <a:avLst/>
          </a:prstGeom>
        </p:spPr>
      </p:pic>
      <p:pic>
        <p:nvPicPr>
          <p:cNvPr id="47" name="Graphic 46" descr="Workflow">
            <a:extLst>
              <a:ext uri="{FF2B5EF4-FFF2-40B4-BE49-F238E27FC236}">
                <a16:creationId xmlns:a16="http://schemas.microsoft.com/office/drawing/2014/main" id="{DE0C008C-8D16-42CE-846E-561BD4E59A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30098" y="3191536"/>
            <a:ext cx="698400" cy="698400"/>
          </a:xfrm>
          <a:prstGeom prst="rect">
            <a:avLst/>
          </a:prstGeom>
        </p:spPr>
      </p:pic>
      <p:pic>
        <p:nvPicPr>
          <p:cNvPr id="52" name="Graphic 51" descr="Normal Distribution">
            <a:extLst>
              <a:ext uri="{FF2B5EF4-FFF2-40B4-BE49-F238E27FC236}">
                <a16:creationId xmlns:a16="http://schemas.microsoft.com/office/drawing/2014/main" id="{11B85D3E-D66C-4989-9447-1323105EC0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281153" y="2612310"/>
            <a:ext cx="698400" cy="698400"/>
          </a:xfrm>
          <a:prstGeom prst="rect">
            <a:avLst/>
          </a:prstGeom>
        </p:spPr>
      </p:pic>
      <p:pic>
        <p:nvPicPr>
          <p:cNvPr id="62" name="Graphic 61" descr="Bar graph with upward trend">
            <a:extLst>
              <a:ext uri="{FF2B5EF4-FFF2-40B4-BE49-F238E27FC236}">
                <a16:creationId xmlns:a16="http://schemas.microsoft.com/office/drawing/2014/main" id="{D18E5BCF-3CB9-46DF-BEFC-009C6F864E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029924" y="1493671"/>
            <a:ext cx="698400" cy="698400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D1D99547-B6E5-4365-B4FE-A44CB393C2BB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81" name="Freeform 19">
              <a:extLst>
                <a:ext uri="{FF2B5EF4-FFF2-40B4-BE49-F238E27FC236}">
                  <a16:creationId xmlns:a16="http://schemas.microsoft.com/office/drawing/2014/main" id="{17BF3709-1A9F-4034-9D7F-8285935F7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FD1B96B-DAB5-4189-AAB3-42891C6DE243}"/>
                </a:ext>
              </a:extLst>
            </p:cNvPr>
            <p:cNvSpPr txBox="1"/>
            <p:nvPr/>
          </p:nvSpPr>
          <p:spPr>
            <a:xfrm>
              <a:off x="10944050" y="6314580"/>
              <a:ext cx="2904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</p:grp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C1AFD8A2-BF99-497B-AF54-ECB9DF523017}"/>
              </a:ext>
            </a:extLst>
          </p:cNvPr>
          <p:cNvSpPr/>
          <p:nvPr/>
        </p:nvSpPr>
        <p:spPr>
          <a:xfrm>
            <a:off x="318628" y="818612"/>
            <a:ext cx="5234630" cy="2138470"/>
          </a:xfrm>
          <a:prstGeom prst="round2DiagRect">
            <a:avLst>
              <a:gd name="adj1" fmla="val 33793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9A439-42E8-4966-A7A6-48D2F3ABE915}"/>
              </a:ext>
            </a:extLst>
          </p:cNvPr>
          <p:cNvSpPr txBox="1"/>
          <p:nvPr/>
        </p:nvSpPr>
        <p:spPr>
          <a:xfrm>
            <a:off x="557461" y="936308"/>
            <a:ext cx="4954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Bahnschrift SemiBold" panose="020B0502040204020203" pitchFamily="34" charset="0"/>
              </a:rPr>
              <a:t>The 2008 financial crisis has compelled the US regulator to impose a new regulation to ensure institutions have a well-defined and forward-looking capital planning process that account for their unique risks and enough capital to continue operations through times of economic and financial stress.</a:t>
            </a:r>
            <a:endParaRPr lang="en-US" b="1" dirty="0">
              <a:latin typeface="Bahnschrift SemiBold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75" y="6560526"/>
            <a:ext cx="2956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| For 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Educational Purposes Only | 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050" name="Picture 2" descr="https://o.remove.bg/downloads/74a3bbe0-03a9-417b-aa70-3bb500fc0876/image-removebg-preview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15" y="3782339"/>
            <a:ext cx="682091" cy="68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o.remove.bg/downloads/7b0340c6-68d2-4812-8568-0e06459c5fd5/image-removebg-preview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31" y="2041339"/>
            <a:ext cx="773868" cy="7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o.remove.bg/downloads/c7006c95-3a72-4f61-aeeb-0e18aaa56ccc/image-removebg-preview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503" y="930108"/>
            <a:ext cx="1158268" cy="6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911EFFE-45B4-42E6-81CD-90D2136B8D29}"/>
              </a:ext>
            </a:extLst>
          </p:cNvPr>
          <p:cNvSpPr/>
          <p:nvPr/>
        </p:nvSpPr>
        <p:spPr>
          <a:xfrm>
            <a:off x="1684057" y="1780161"/>
            <a:ext cx="3877200" cy="612000"/>
          </a:xfrm>
          <a:prstGeom prst="rect">
            <a:avLst/>
          </a:prstGeom>
          <a:gradFill>
            <a:gsLst>
              <a:gs pos="72000">
                <a:srgbClr val="D7DDDE"/>
              </a:gs>
              <a:gs pos="83000">
                <a:schemeClr val="bg1"/>
              </a:gs>
              <a:gs pos="20000">
                <a:srgbClr val="AFBBB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11EFFE-45B4-42E6-81CD-90D2136B8D29}"/>
              </a:ext>
            </a:extLst>
          </p:cNvPr>
          <p:cNvSpPr/>
          <p:nvPr/>
        </p:nvSpPr>
        <p:spPr>
          <a:xfrm>
            <a:off x="6497660" y="1750706"/>
            <a:ext cx="3858087" cy="612000"/>
          </a:xfrm>
          <a:prstGeom prst="rect">
            <a:avLst/>
          </a:prstGeom>
          <a:gradFill>
            <a:gsLst>
              <a:gs pos="72000">
                <a:srgbClr val="D7DDDE"/>
              </a:gs>
              <a:gs pos="83000">
                <a:schemeClr val="bg1"/>
              </a:gs>
              <a:gs pos="20000">
                <a:srgbClr val="AFBBB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FE2BBA-7ACD-462A-9C97-C35E1D94AEB0}"/>
              </a:ext>
            </a:extLst>
          </p:cNvPr>
          <p:cNvSpPr/>
          <p:nvPr/>
        </p:nvSpPr>
        <p:spPr>
          <a:xfrm>
            <a:off x="6478547" y="2520205"/>
            <a:ext cx="3877200" cy="38340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18C912-8539-474E-8797-5B8342188170}"/>
              </a:ext>
            </a:extLst>
          </p:cNvPr>
          <p:cNvGrpSpPr/>
          <p:nvPr/>
        </p:nvGrpSpPr>
        <p:grpSpPr>
          <a:xfrm>
            <a:off x="6497660" y="1791801"/>
            <a:ext cx="3838361" cy="3490420"/>
            <a:chOff x="8163668" y="1791799"/>
            <a:chExt cx="3838361" cy="349042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485E640-E710-4E2D-9ECC-31ECCB102C39}"/>
                </a:ext>
              </a:extLst>
            </p:cNvPr>
            <p:cNvSpPr txBox="1"/>
            <p:nvPr/>
          </p:nvSpPr>
          <p:spPr>
            <a:xfrm>
              <a:off x="8163668" y="1791799"/>
              <a:ext cx="3838361" cy="54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IN" sz="2800" b="1" dirty="0">
                  <a:latin typeface="+mj-lt"/>
                  <a:cs typeface="Arial" panose="020B0604020202020204" pitchFamily="34" charset="0"/>
                </a:rPr>
                <a:t>Breusch Godfrey Test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F5B055-0829-460B-B8CD-96A75F690CC5}"/>
                </a:ext>
              </a:extLst>
            </p:cNvPr>
            <p:cNvSpPr txBox="1"/>
            <p:nvPr/>
          </p:nvSpPr>
          <p:spPr>
            <a:xfrm>
              <a:off x="8261325" y="2748512"/>
              <a:ext cx="3740704" cy="2533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b="1" dirty="0">
                  <a:latin typeface="Bahnschrift SemiBold" panose="020B0502040204020203" pitchFamily="34" charset="0"/>
                </a:rPr>
                <a:t>R Programming</a:t>
              </a:r>
              <a:r>
                <a:rPr lang="ko-KR" altLang="en-US" b="1" dirty="0">
                  <a:latin typeface="Bahnschrift SemiBold" panose="020B0502040204020203" pitchFamily="34" charset="0"/>
                  <a:cs typeface="Arial" pitchFamily="34" charset="0"/>
                </a:rPr>
                <a:t> </a:t>
              </a:r>
              <a:r>
                <a:rPr lang="en-IN" altLang="ko-KR" b="1" dirty="0">
                  <a:latin typeface="Bahnschrift SemiBold" panose="020B0502040204020203" pitchFamily="34" charset="0"/>
                  <a:cs typeface="Arial" pitchFamily="34" charset="0"/>
                </a:rPr>
                <a:t>: </a:t>
              </a:r>
              <a:r>
                <a:rPr lang="en-IN" dirty="0" err="1">
                  <a:latin typeface="Bahnschrift SemiBold" panose="020B0502040204020203" pitchFamily="34" charset="0"/>
                </a:rPr>
                <a:t>bgtest</a:t>
              </a:r>
              <a:r>
                <a:rPr lang="en-IN" dirty="0">
                  <a:latin typeface="Bahnschrift SemiBold" panose="020B0502040204020203" pitchFamily="34" charset="0"/>
                </a:rPr>
                <a:t>()</a:t>
              </a:r>
            </a:p>
            <a:p>
              <a:pPr>
                <a:lnSpc>
                  <a:spcPct val="150000"/>
                </a:lnSpc>
              </a:pPr>
              <a:endParaRPr lang="en-IN" dirty="0">
                <a:latin typeface="Bahnschrift SemiBold" panose="020B050204020402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IN" b="1" dirty="0">
                  <a:latin typeface="Bahnschrift SemiBold" panose="020B0502040204020203" pitchFamily="34" charset="0"/>
                </a:rPr>
                <a:t>P-value : </a:t>
              </a:r>
              <a:r>
                <a:rPr lang="en" dirty="0">
                  <a:latin typeface="Bahnschrift SemiBold" panose="020B0502040204020203" pitchFamily="34" charset="0"/>
                </a:rPr>
                <a:t>0.003178</a:t>
              </a:r>
            </a:p>
            <a:p>
              <a:pPr>
                <a:lnSpc>
                  <a:spcPct val="150000"/>
                </a:lnSpc>
              </a:pPr>
              <a:endParaRPr lang="en" b="1" dirty="0">
                <a:latin typeface="Bahnschrift SemiBold" panose="020B050204020402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" b="1" dirty="0">
                  <a:latin typeface="Bahnschrift SemiBold" panose="020B0502040204020203" pitchFamily="34" charset="0"/>
                </a:rPr>
                <a:t>Outcome for residuals : </a:t>
              </a:r>
              <a:r>
                <a:rPr lang="en" u="sng" dirty="0">
                  <a:latin typeface="Bahnschrift SemiBold" panose="020B0502040204020203" pitchFamily="34" charset="0"/>
                </a:rPr>
                <a:t>auto-correlated</a:t>
              </a:r>
              <a:endParaRPr lang="en-IN" b="1" u="sng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EDE0440-7750-47E3-8E79-D5BCB3107782}"/>
              </a:ext>
            </a:extLst>
          </p:cNvPr>
          <p:cNvGrpSpPr/>
          <p:nvPr/>
        </p:nvGrpSpPr>
        <p:grpSpPr>
          <a:xfrm>
            <a:off x="3629981" y="859128"/>
            <a:ext cx="4929377" cy="671926"/>
            <a:chOff x="5992215" y="747133"/>
            <a:chExt cx="4652594" cy="546440"/>
          </a:xfrm>
        </p:grpSpPr>
        <p:sp>
          <p:nvSpPr>
            <p:cNvPr id="15" name="Round Same Side Corner Rectangle 7">
              <a:extLst>
                <a:ext uri="{FF2B5EF4-FFF2-40B4-BE49-F238E27FC236}">
                  <a16:creationId xmlns:a16="http://schemas.microsoft.com/office/drawing/2014/main" id="{7D764A87-9A69-405E-AA3F-A9925FBEDF76}"/>
                </a:ext>
              </a:extLst>
            </p:cNvPr>
            <p:cNvSpPr/>
            <p:nvPr/>
          </p:nvSpPr>
          <p:spPr>
            <a:xfrm>
              <a:off x="6001823" y="747133"/>
              <a:ext cx="4642986" cy="5464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D2D646-AB36-4800-A674-BB563AC5DDA2}"/>
                </a:ext>
              </a:extLst>
            </p:cNvPr>
            <p:cNvSpPr txBox="1"/>
            <p:nvPr/>
          </p:nvSpPr>
          <p:spPr>
            <a:xfrm>
              <a:off x="5992215" y="751373"/>
              <a:ext cx="4599084" cy="54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IN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Auto-correlation of Errors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0BC0EB-C67A-4B60-AB0F-2080E2A7D0C4}"/>
              </a:ext>
            </a:extLst>
          </p:cNvPr>
          <p:cNvGrpSpPr/>
          <p:nvPr/>
        </p:nvGrpSpPr>
        <p:grpSpPr>
          <a:xfrm>
            <a:off x="1684056" y="1791801"/>
            <a:ext cx="3877200" cy="4551310"/>
            <a:chOff x="143490" y="1791801"/>
            <a:chExt cx="3877200" cy="4551310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1E9217E-C7FF-40E2-A128-E631C882ACC6}"/>
                </a:ext>
              </a:extLst>
            </p:cNvPr>
            <p:cNvSpPr txBox="1"/>
            <p:nvPr/>
          </p:nvSpPr>
          <p:spPr>
            <a:xfrm>
              <a:off x="314520" y="1791801"/>
              <a:ext cx="3535140" cy="54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" sz="2800" b="1" dirty="0">
                  <a:latin typeface="+mj-lt"/>
                  <a:cs typeface="Arial" panose="020B0604020202020204" pitchFamily="34" charset="0"/>
                </a:rPr>
                <a:t>Durbin Watson </a:t>
              </a:r>
              <a:r>
                <a:rPr lang="en-IN" sz="2800" b="1" dirty="0">
                  <a:latin typeface="+mj-lt"/>
                  <a:cs typeface="Arial" panose="020B0604020202020204" pitchFamily="34" charset="0"/>
                </a:rPr>
                <a:t>Test 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D6D8C6-A2F1-4889-A62F-98F19EF7815C}"/>
                </a:ext>
              </a:extLst>
            </p:cNvPr>
            <p:cNvSpPr/>
            <p:nvPr/>
          </p:nvSpPr>
          <p:spPr>
            <a:xfrm>
              <a:off x="143490" y="2509110"/>
              <a:ext cx="3877200" cy="3834001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A9F6542-B463-4ED6-A945-0B17693850AB}"/>
                </a:ext>
              </a:extLst>
            </p:cNvPr>
            <p:cNvSpPr txBox="1"/>
            <p:nvPr/>
          </p:nvSpPr>
          <p:spPr>
            <a:xfrm>
              <a:off x="211738" y="2765198"/>
              <a:ext cx="3740704" cy="2533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N" b="1" dirty="0">
                  <a:latin typeface="Bahnschrift SemiBold" panose="020B0502040204020203" pitchFamily="34" charset="0"/>
                </a:rPr>
                <a:t>R Programming</a:t>
              </a:r>
              <a:r>
                <a:rPr lang="ko-KR" altLang="en-US" b="1" dirty="0">
                  <a:latin typeface="Bahnschrift SemiBold" panose="020B0502040204020203" pitchFamily="34" charset="0"/>
                  <a:cs typeface="Arial" pitchFamily="34" charset="0"/>
                </a:rPr>
                <a:t> </a:t>
              </a:r>
              <a:r>
                <a:rPr lang="en-IN" altLang="ko-KR" b="1" dirty="0">
                  <a:latin typeface="Bahnschrift SemiBold" panose="020B0502040204020203" pitchFamily="34" charset="0"/>
                  <a:cs typeface="Arial" pitchFamily="34" charset="0"/>
                </a:rPr>
                <a:t>: </a:t>
              </a:r>
              <a:r>
                <a:rPr lang="en-IN" dirty="0" err="1">
                  <a:latin typeface="Bahnschrift SemiBold" panose="020B0502040204020203" pitchFamily="34" charset="0"/>
                </a:rPr>
                <a:t>dwtest</a:t>
              </a:r>
              <a:r>
                <a:rPr lang="en-IN" dirty="0">
                  <a:latin typeface="Bahnschrift SemiBold" panose="020B0502040204020203" pitchFamily="34" charset="0"/>
                </a:rPr>
                <a:t>()</a:t>
              </a:r>
            </a:p>
            <a:p>
              <a:pPr>
                <a:lnSpc>
                  <a:spcPct val="150000"/>
                </a:lnSpc>
              </a:pPr>
              <a:endParaRPr lang="en-IN" dirty="0">
                <a:latin typeface="Bahnschrift SemiBold" panose="020B050204020402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IN" b="1" dirty="0">
                  <a:latin typeface="Bahnschrift SemiBold" panose="020B0502040204020203" pitchFamily="34" charset="0"/>
                </a:rPr>
                <a:t>P-value : </a:t>
              </a:r>
              <a:r>
                <a:rPr lang="en" dirty="0">
                  <a:latin typeface="Bahnschrift SemiBold" panose="020B0502040204020203" pitchFamily="34" charset="0"/>
                </a:rPr>
                <a:t>0.0002175</a:t>
              </a:r>
            </a:p>
            <a:p>
              <a:pPr>
                <a:lnSpc>
                  <a:spcPct val="150000"/>
                </a:lnSpc>
              </a:pPr>
              <a:endParaRPr lang="en" b="1" dirty="0">
                <a:latin typeface="Bahnschrift SemiBold" panose="020B0502040204020203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" b="1" dirty="0">
                  <a:latin typeface="Bahnschrift SemiBold" panose="020B0502040204020203" pitchFamily="34" charset="0"/>
                </a:rPr>
                <a:t>Outcome for residuals : </a:t>
              </a:r>
              <a:r>
                <a:rPr lang="en" b="1" u="sng" dirty="0">
                  <a:latin typeface="Bahnschrift SemiBold" panose="020B0502040204020203" pitchFamily="34" charset="0"/>
                </a:rPr>
                <a:t>auto-correlated</a:t>
              </a:r>
              <a:endParaRPr lang="en-IN" b="1" u="sng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69D203-7455-45C7-BE5D-56F6F4D48492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2C5128ED-E304-40CD-B25E-B45AC8CD05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8D32AEF-80D0-4CAB-ABDB-7D3F1EEBA26A}"/>
                </a:ext>
              </a:extLst>
            </p:cNvPr>
            <p:cNvSpPr txBox="1"/>
            <p:nvPr/>
          </p:nvSpPr>
          <p:spPr>
            <a:xfrm>
              <a:off x="10944050" y="631458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20</a:t>
              </a:r>
              <a:endParaRPr lang="en-US" sz="1600" b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7A01C29-6F35-456E-A782-EDDB939A9559}"/>
              </a:ext>
            </a:extLst>
          </p:cNvPr>
          <p:cNvSpPr txBox="1"/>
          <p:nvPr/>
        </p:nvSpPr>
        <p:spPr>
          <a:xfrm>
            <a:off x="3770869" y="39113"/>
            <a:ext cx="465031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QUANTITATIVE TESTS – III</a:t>
            </a:r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74C0DFC1-8252-4A27-8654-070D1B134C14}"/>
              </a:ext>
            </a:extLst>
          </p:cNvPr>
          <p:cNvSpPr txBox="1">
            <a:spLocks/>
          </p:cNvSpPr>
          <p:nvPr/>
        </p:nvSpPr>
        <p:spPr>
          <a:xfrm>
            <a:off x="101523" y="6559219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Package used: </a:t>
            </a:r>
            <a:r>
              <a:rPr lang="en-US" sz="14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lmtest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911EFFE-45B4-42E6-81CD-90D2136B8D29}"/>
              </a:ext>
            </a:extLst>
          </p:cNvPr>
          <p:cNvSpPr/>
          <p:nvPr/>
        </p:nvSpPr>
        <p:spPr>
          <a:xfrm>
            <a:off x="8147892" y="1752459"/>
            <a:ext cx="3877200" cy="612000"/>
          </a:xfrm>
          <a:prstGeom prst="rect">
            <a:avLst/>
          </a:prstGeom>
          <a:gradFill>
            <a:gsLst>
              <a:gs pos="72000">
                <a:srgbClr val="D7DDDE"/>
              </a:gs>
              <a:gs pos="83000">
                <a:schemeClr val="bg1"/>
              </a:gs>
              <a:gs pos="20000">
                <a:srgbClr val="AFBBB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B37B0F-7BE2-4FF4-AC11-F208E8B5602F}"/>
              </a:ext>
            </a:extLst>
          </p:cNvPr>
          <p:cNvSpPr/>
          <p:nvPr/>
        </p:nvSpPr>
        <p:spPr>
          <a:xfrm>
            <a:off x="163044" y="2499195"/>
            <a:ext cx="3877200" cy="38340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2E97D6-A768-4548-827F-AC037249B913}"/>
              </a:ext>
            </a:extLst>
          </p:cNvPr>
          <p:cNvSpPr/>
          <p:nvPr/>
        </p:nvSpPr>
        <p:spPr>
          <a:xfrm>
            <a:off x="4175494" y="1767078"/>
            <a:ext cx="3877811" cy="612000"/>
          </a:xfrm>
          <a:prstGeom prst="rect">
            <a:avLst/>
          </a:prstGeom>
          <a:solidFill>
            <a:srgbClr val="43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30EF7095-5E4A-44D2-8AFB-8F5E62D7D513}"/>
              </a:ext>
            </a:extLst>
          </p:cNvPr>
          <p:cNvSpPr/>
          <p:nvPr/>
        </p:nvSpPr>
        <p:spPr>
          <a:xfrm>
            <a:off x="860527" y="918414"/>
            <a:ext cx="2592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18C976-E3EE-4D4F-A30A-217CB5BB89F6}"/>
              </a:ext>
            </a:extLst>
          </p:cNvPr>
          <p:cNvSpPr txBox="1"/>
          <p:nvPr/>
        </p:nvSpPr>
        <p:spPr>
          <a:xfrm>
            <a:off x="1175251" y="903035"/>
            <a:ext cx="1962551" cy="54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Linearity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DF385-729A-4882-82E3-5B42F2423E20}"/>
              </a:ext>
            </a:extLst>
          </p:cNvPr>
          <p:cNvSpPr txBox="1"/>
          <p:nvPr/>
        </p:nvSpPr>
        <p:spPr>
          <a:xfrm>
            <a:off x="3701114" y="44717"/>
            <a:ext cx="478977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QUANTITATIVE TESTS – IV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30F69D-805F-4FAA-9CC7-357CFB6F2E94}"/>
              </a:ext>
            </a:extLst>
          </p:cNvPr>
          <p:cNvGrpSpPr/>
          <p:nvPr/>
        </p:nvGrpSpPr>
        <p:grpSpPr>
          <a:xfrm>
            <a:off x="8286967" y="918414"/>
            <a:ext cx="3499382" cy="550590"/>
            <a:chOff x="7581494" y="771628"/>
            <a:chExt cx="3095970" cy="550590"/>
          </a:xfrm>
        </p:grpSpPr>
        <p:sp>
          <p:nvSpPr>
            <p:cNvPr id="3" name="Round Same Side Corner Rectangle 7">
              <a:extLst>
                <a:ext uri="{FF2B5EF4-FFF2-40B4-BE49-F238E27FC236}">
                  <a16:creationId xmlns:a16="http://schemas.microsoft.com/office/drawing/2014/main" id="{6D63DC03-53A2-4AA4-84F8-DF1EB5BEC81D}"/>
                </a:ext>
              </a:extLst>
            </p:cNvPr>
            <p:cNvSpPr/>
            <p:nvPr/>
          </p:nvSpPr>
          <p:spPr>
            <a:xfrm>
              <a:off x="7834810" y="771628"/>
              <a:ext cx="2592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3D5A28-DB90-42E4-995E-825B2ABDAD69}"/>
                </a:ext>
              </a:extLst>
            </p:cNvPr>
            <p:cNvSpPr txBox="1"/>
            <p:nvPr/>
          </p:nvSpPr>
          <p:spPr>
            <a:xfrm>
              <a:off x="7581494" y="780018"/>
              <a:ext cx="3095970" cy="542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IN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Multicollinearity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4A4C5BF-8E98-47DF-874C-9DFF006FADA9}"/>
              </a:ext>
            </a:extLst>
          </p:cNvPr>
          <p:cNvSpPr txBox="1"/>
          <p:nvPr/>
        </p:nvSpPr>
        <p:spPr>
          <a:xfrm>
            <a:off x="228092" y="2706423"/>
            <a:ext cx="3608581" cy="211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R Programming</a:t>
            </a:r>
            <a:r>
              <a:rPr lang="ko-KR" altLang="en-US" b="1" dirty="0"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en-IN" altLang="ko-KR" b="1" dirty="0">
                <a:latin typeface="Bahnschrift SemiBold" panose="020B0502040204020203" pitchFamily="34" charset="0"/>
                <a:cs typeface="Arial" pitchFamily="34" charset="0"/>
              </a:rPr>
              <a:t>: </a:t>
            </a:r>
            <a:r>
              <a:rPr lang="en-IN" dirty="0" err="1">
                <a:latin typeface="Bahnschrift SemiBold" panose="020B0502040204020203" pitchFamily="34" charset="0"/>
              </a:rPr>
              <a:t>resettest</a:t>
            </a:r>
            <a:r>
              <a:rPr lang="en-IN" dirty="0">
                <a:latin typeface="Bahnschrift SemiBold" panose="020B0502040204020203" pitchFamily="34" charset="0"/>
              </a:rPr>
              <a:t>()</a:t>
            </a:r>
          </a:p>
          <a:p>
            <a:pPr>
              <a:lnSpc>
                <a:spcPct val="150000"/>
              </a:lnSpc>
            </a:pPr>
            <a:endParaRPr lang="en-IN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P-value : </a:t>
            </a:r>
            <a:r>
              <a:rPr lang="en" dirty="0">
                <a:latin typeface="Bahnschrift SemiBold" panose="020B0502040204020203" pitchFamily="34" charset="0"/>
              </a:rPr>
              <a:t>0.2115</a:t>
            </a:r>
          </a:p>
          <a:p>
            <a:pPr>
              <a:lnSpc>
                <a:spcPct val="150000"/>
              </a:lnSpc>
            </a:pPr>
            <a:endParaRPr lang="en" b="1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" b="1" dirty="0">
                <a:latin typeface="Bahnschrift SemiBold" panose="020B0502040204020203" pitchFamily="34" charset="0"/>
              </a:rPr>
              <a:t>Outcome :</a:t>
            </a:r>
            <a:r>
              <a:rPr lang="en-IN" dirty="0">
                <a:latin typeface="Bahnschrift SemiBold" panose="020B0502040204020203" pitchFamily="34" charset="0"/>
              </a:rPr>
              <a:t> </a:t>
            </a:r>
            <a:r>
              <a:rPr lang="en-IN" b="1" u="sng" dirty="0">
                <a:latin typeface="Bahnschrift SemiBold" panose="020B0502040204020203" pitchFamily="34" charset="0"/>
              </a:rPr>
              <a:t>Linear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AA84E2-E574-402C-8DBE-A4CA14147209}"/>
              </a:ext>
            </a:extLst>
          </p:cNvPr>
          <p:cNvSpPr txBox="1"/>
          <p:nvPr/>
        </p:nvSpPr>
        <p:spPr>
          <a:xfrm>
            <a:off x="4379251" y="1775191"/>
            <a:ext cx="3431552" cy="54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800" b="1" dirty="0" err="1">
                <a:latin typeface="+mj-lt"/>
                <a:cs typeface="Arial" panose="020B0604020202020204" pitchFamily="34" charset="0"/>
              </a:rPr>
              <a:t>Breush</a:t>
            </a:r>
            <a:r>
              <a:rPr lang="en-IN" sz="2800" b="1" dirty="0">
                <a:latin typeface="+mj-lt"/>
                <a:cs typeface="Arial" panose="020B0604020202020204" pitchFamily="34" charset="0"/>
              </a:rPr>
              <a:t> Pagan Test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0882F1-31CD-4579-8FB6-4068B8E1A7AC}"/>
              </a:ext>
            </a:extLst>
          </p:cNvPr>
          <p:cNvSpPr txBox="1"/>
          <p:nvPr/>
        </p:nvSpPr>
        <p:spPr>
          <a:xfrm>
            <a:off x="7780061" y="1819483"/>
            <a:ext cx="4612860" cy="477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400" b="1" dirty="0">
                <a:latin typeface="+mj-lt"/>
                <a:cs typeface="Arial" panose="020B0604020202020204" pitchFamily="34" charset="0"/>
              </a:rPr>
              <a:t>Variance Inflation Factor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59AD458-1401-4343-8A8F-F64A08337157}"/>
              </a:ext>
            </a:extLst>
          </p:cNvPr>
          <p:cNvSpPr/>
          <p:nvPr/>
        </p:nvSpPr>
        <p:spPr>
          <a:xfrm>
            <a:off x="4175494" y="2499195"/>
            <a:ext cx="3877811" cy="3834000"/>
          </a:xfrm>
          <a:prstGeom prst="rect">
            <a:avLst/>
          </a:prstGeom>
          <a:solidFill>
            <a:srgbClr val="43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76184C-0B28-4203-83BE-3DFDAFBB0C1C}"/>
              </a:ext>
            </a:extLst>
          </p:cNvPr>
          <p:cNvSpPr txBox="1"/>
          <p:nvPr/>
        </p:nvSpPr>
        <p:spPr>
          <a:xfrm>
            <a:off x="4235717" y="2706142"/>
            <a:ext cx="3740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R Programming</a:t>
            </a:r>
            <a:r>
              <a:rPr lang="ko-KR" altLang="en-US" b="1" dirty="0"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en-IN" altLang="ko-KR" b="1" dirty="0">
                <a:latin typeface="Bahnschrift SemiBold" panose="020B0502040204020203" pitchFamily="34" charset="0"/>
                <a:cs typeface="Arial" pitchFamily="34" charset="0"/>
              </a:rPr>
              <a:t>: </a:t>
            </a:r>
            <a:r>
              <a:rPr lang="en-IN" dirty="0" err="1">
                <a:latin typeface="Bahnschrift SemiBold" panose="020B0502040204020203" pitchFamily="34" charset="0"/>
              </a:rPr>
              <a:t>bptest</a:t>
            </a:r>
            <a:r>
              <a:rPr lang="en-IN" dirty="0">
                <a:latin typeface="Bahnschrift SemiBold" panose="020B0502040204020203" pitchFamily="34" charset="0"/>
              </a:rPr>
              <a:t>()</a:t>
            </a:r>
          </a:p>
          <a:p>
            <a:pPr>
              <a:lnSpc>
                <a:spcPct val="150000"/>
              </a:lnSpc>
            </a:pPr>
            <a:endParaRPr lang="en-IN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P-value : </a:t>
            </a:r>
            <a:r>
              <a:rPr lang="en" dirty="0" smtClean="0">
                <a:latin typeface="Bahnschrift SemiBold" panose="020B0502040204020203" pitchFamily="34" charset="0"/>
              </a:rPr>
              <a:t>0.1139</a:t>
            </a:r>
            <a:endParaRPr lang="en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" b="1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" b="1" dirty="0">
                <a:latin typeface="Bahnschrift SemiBold" panose="020B0502040204020203" pitchFamily="34" charset="0"/>
              </a:rPr>
              <a:t>Outcome for residuals : </a:t>
            </a:r>
            <a:r>
              <a:rPr lang="en" b="1" u="sng" dirty="0">
                <a:latin typeface="Bahnschrift SemiBold" panose="020B0502040204020203" pitchFamily="34" charset="0"/>
              </a:rPr>
              <a:t>Homoskedastic</a:t>
            </a:r>
            <a:endParaRPr lang="en-IN" b="1" u="sng" dirty="0">
              <a:latin typeface="Bahnschrift SemiBold" panose="020B050204020402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3F3106-E71D-4FA4-A4B1-4C0D96D120FA}"/>
              </a:ext>
            </a:extLst>
          </p:cNvPr>
          <p:cNvSpPr/>
          <p:nvPr/>
        </p:nvSpPr>
        <p:spPr>
          <a:xfrm>
            <a:off x="8147891" y="2499195"/>
            <a:ext cx="3877200" cy="38340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65D13B-08E8-4809-896D-7EE0B89FAD0F}"/>
              </a:ext>
            </a:extLst>
          </p:cNvPr>
          <p:cNvSpPr txBox="1"/>
          <p:nvPr/>
        </p:nvSpPr>
        <p:spPr>
          <a:xfrm>
            <a:off x="8249049" y="2706142"/>
            <a:ext cx="3607200" cy="211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R Programming</a:t>
            </a:r>
            <a:r>
              <a:rPr lang="ko-KR" altLang="en-US" b="1" dirty="0"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en-IN" altLang="ko-KR" b="1" dirty="0">
                <a:latin typeface="Bahnschrift SemiBold" panose="020B0502040204020203" pitchFamily="34" charset="0"/>
                <a:cs typeface="Arial" pitchFamily="34" charset="0"/>
              </a:rPr>
              <a:t>: </a:t>
            </a:r>
            <a:r>
              <a:rPr lang="en-IN" dirty="0" err="1">
                <a:latin typeface="Bahnschrift SemiBold" panose="020B0502040204020203" pitchFamily="34" charset="0"/>
              </a:rPr>
              <a:t>vif</a:t>
            </a:r>
            <a:r>
              <a:rPr lang="en-IN" dirty="0">
                <a:latin typeface="Bahnschrift SemiBold" panose="020B0502040204020203" pitchFamily="34" charset="0"/>
              </a:rPr>
              <a:t>()</a:t>
            </a:r>
          </a:p>
          <a:p>
            <a:pPr>
              <a:lnSpc>
                <a:spcPct val="150000"/>
              </a:lnSpc>
            </a:pPr>
            <a:endParaRPr lang="en-IN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IN" b="1" dirty="0">
                <a:latin typeface="Bahnschrift SemiBold" panose="020B0502040204020203" pitchFamily="34" charset="0"/>
              </a:rPr>
              <a:t>VIF-value : </a:t>
            </a:r>
            <a:r>
              <a:rPr lang="en-IN" dirty="0">
                <a:latin typeface="Bahnschrift SemiBold" panose="020B0502040204020203" pitchFamily="34" charset="0"/>
              </a:rPr>
              <a:t>1.0623</a:t>
            </a:r>
            <a:endParaRPr lang="en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" b="1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" b="1" dirty="0">
                <a:latin typeface="Bahnschrift SemiBold" panose="020B0502040204020203" pitchFamily="34" charset="0"/>
              </a:rPr>
              <a:t>Outcome : </a:t>
            </a:r>
            <a:r>
              <a:rPr lang="en-US" b="1" u="sng" dirty="0">
                <a:latin typeface="Bahnschrift SemiBold" panose="020B0502040204020203" pitchFamily="34" charset="0"/>
              </a:rPr>
              <a:t>No correlation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37D365-387C-41EF-A27A-C54BB776D8CA}"/>
              </a:ext>
            </a:extLst>
          </p:cNvPr>
          <p:cNvGrpSpPr/>
          <p:nvPr/>
        </p:nvGrpSpPr>
        <p:grpSpPr>
          <a:xfrm>
            <a:off x="4175493" y="926804"/>
            <a:ext cx="3877812" cy="549544"/>
            <a:chOff x="551726" y="722344"/>
            <a:chExt cx="3470296" cy="577871"/>
          </a:xfrm>
        </p:grpSpPr>
        <p:sp>
          <p:nvSpPr>
            <p:cNvPr id="60" name="Round Same Side Corner Rectangle 7">
              <a:extLst>
                <a:ext uri="{FF2B5EF4-FFF2-40B4-BE49-F238E27FC236}">
                  <a16:creationId xmlns:a16="http://schemas.microsoft.com/office/drawing/2014/main" id="{F75AE099-458E-49B5-98CF-DE437265CFFD}"/>
                </a:ext>
              </a:extLst>
            </p:cNvPr>
            <p:cNvSpPr/>
            <p:nvPr/>
          </p:nvSpPr>
          <p:spPr>
            <a:xfrm>
              <a:off x="718274" y="722344"/>
              <a:ext cx="3088891" cy="56478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4D070B4-10D0-430E-AF01-184731E177E1}"/>
                </a:ext>
              </a:extLst>
            </p:cNvPr>
            <p:cNvSpPr txBox="1"/>
            <p:nvPr/>
          </p:nvSpPr>
          <p:spPr>
            <a:xfrm>
              <a:off x="551726" y="730066"/>
              <a:ext cx="3470296" cy="57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Heteroskedasticity</a:t>
              </a:r>
              <a:endParaRPr lang="en-IN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04B4C7-A275-4C7E-A1C5-BBBEEDF5BB86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3040A45B-6D86-4F31-AA36-3B79D0E5A3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2410AF-789C-4F1A-BB3A-7BD27F06563F}"/>
                </a:ext>
              </a:extLst>
            </p:cNvPr>
            <p:cNvSpPr txBox="1"/>
            <p:nvPr/>
          </p:nvSpPr>
          <p:spPr>
            <a:xfrm>
              <a:off x="10944050" y="631458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21</a:t>
              </a:r>
              <a:endParaRPr lang="en-US" sz="1600" b="1" dirty="0"/>
            </a:p>
          </p:txBody>
        </p:sp>
      </p:grp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10389A39-37DF-4E1F-8A8D-1D6CBA4118BA}"/>
              </a:ext>
            </a:extLst>
          </p:cNvPr>
          <p:cNvSpPr txBox="1">
            <a:spLocks/>
          </p:cNvSpPr>
          <p:nvPr/>
        </p:nvSpPr>
        <p:spPr>
          <a:xfrm>
            <a:off x="143705" y="6547223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Only |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Packages 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used: </a:t>
            </a:r>
            <a:r>
              <a:rPr lang="en-US" sz="14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lmtest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and 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DAAG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911EFFE-45B4-42E6-81CD-90D2136B8D29}"/>
              </a:ext>
            </a:extLst>
          </p:cNvPr>
          <p:cNvSpPr/>
          <p:nvPr/>
        </p:nvSpPr>
        <p:spPr>
          <a:xfrm>
            <a:off x="143491" y="1767252"/>
            <a:ext cx="3896754" cy="612000"/>
          </a:xfrm>
          <a:prstGeom prst="rect">
            <a:avLst/>
          </a:prstGeom>
          <a:gradFill>
            <a:gsLst>
              <a:gs pos="72000">
                <a:srgbClr val="D7DDDE"/>
              </a:gs>
              <a:gs pos="83000">
                <a:schemeClr val="bg1"/>
              </a:gs>
              <a:gs pos="20000">
                <a:srgbClr val="AFBBB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D8A6B58-7312-4FB1-8F0B-941EED572203}"/>
              </a:ext>
            </a:extLst>
          </p:cNvPr>
          <p:cNvSpPr txBox="1"/>
          <p:nvPr/>
        </p:nvSpPr>
        <p:spPr>
          <a:xfrm>
            <a:off x="201234" y="1789097"/>
            <a:ext cx="3690446" cy="54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2800" b="1" dirty="0">
                <a:latin typeface="+mj-lt"/>
                <a:cs typeface="Arial" panose="020B0604020202020204" pitchFamily="34" charset="0"/>
              </a:rPr>
              <a:t>Ramsey Reset </a:t>
            </a:r>
            <a:r>
              <a:rPr lang="en-IN" sz="2800" b="1" dirty="0">
                <a:latin typeface="+mj-lt"/>
                <a:cs typeface="Arial" panose="020B0604020202020204" pitchFamily="34" charset="0"/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9467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911EFFE-45B4-42E6-81CD-90D2136B8D29}"/>
              </a:ext>
            </a:extLst>
          </p:cNvPr>
          <p:cNvSpPr/>
          <p:nvPr/>
        </p:nvSpPr>
        <p:spPr>
          <a:xfrm>
            <a:off x="6268278" y="1759474"/>
            <a:ext cx="5780231" cy="612000"/>
          </a:xfrm>
          <a:prstGeom prst="rect">
            <a:avLst/>
          </a:prstGeom>
          <a:gradFill>
            <a:gsLst>
              <a:gs pos="72000">
                <a:srgbClr val="D7DDDE"/>
              </a:gs>
              <a:gs pos="83000">
                <a:schemeClr val="bg1"/>
              </a:gs>
              <a:gs pos="20000">
                <a:srgbClr val="AFBBB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11EFFE-45B4-42E6-81CD-90D2136B8D29}"/>
              </a:ext>
            </a:extLst>
          </p:cNvPr>
          <p:cNvSpPr/>
          <p:nvPr/>
        </p:nvSpPr>
        <p:spPr>
          <a:xfrm>
            <a:off x="143490" y="1767252"/>
            <a:ext cx="5780231" cy="612000"/>
          </a:xfrm>
          <a:prstGeom prst="rect">
            <a:avLst/>
          </a:prstGeom>
          <a:gradFill>
            <a:gsLst>
              <a:gs pos="72000">
                <a:srgbClr val="D7DDDE"/>
              </a:gs>
              <a:gs pos="83000">
                <a:schemeClr val="bg1"/>
              </a:gs>
              <a:gs pos="20000">
                <a:srgbClr val="AFBBB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23C32E-01D0-46D2-AC22-F0D533BF854A}"/>
              </a:ext>
            </a:extLst>
          </p:cNvPr>
          <p:cNvSpPr/>
          <p:nvPr/>
        </p:nvSpPr>
        <p:spPr>
          <a:xfrm>
            <a:off x="6268280" y="2500738"/>
            <a:ext cx="5780231" cy="3833871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A92483-A2D9-4926-BDB4-A7BA6CCDEA93}"/>
              </a:ext>
            </a:extLst>
          </p:cNvPr>
          <p:cNvSpPr/>
          <p:nvPr/>
        </p:nvSpPr>
        <p:spPr>
          <a:xfrm>
            <a:off x="143489" y="2500738"/>
            <a:ext cx="5780231" cy="3833871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18C976-E3EE-4D4F-A30A-217CB5BB89F6}"/>
              </a:ext>
            </a:extLst>
          </p:cNvPr>
          <p:cNvSpPr txBox="1"/>
          <p:nvPr/>
        </p:nvSpPr>
        <p:spPr>
          <a:xfrm>
            <a:off x="5141562" y="926804"/>
            <a:ext cx="1962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</a:rPr>
              <a:t>Stationarity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9628D63-65E0-4856-B3E4-41D56422E4ED}"/>
              </a:ext>
            </a:extLst>
          </p:cNvPr>
          <p:cNvSpPr txBox="1"/>
          <p:nvPr/>
        </p:nvSpPr>
        <p:spPr>
          <a:xfrm>
            <a:off x="260770" y="2524640"/>
            <a:ext cx="5597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Bahnschrift SemiBold" panose="020B0502040204020203" pitchFamily="34" charset="0"/>
              </a:rPr>
              <a:t>R Programming</a:t>
            </a:r>
            <a:r>
              <a:rPr lang="ko-KR" altLang="en-US" b="1" dirty="0"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en-IN" altLang="ko-KR" b="1" dirty="0">
                <a:latin typeface="Bahnschrift SemiBold" panose="020B0502040204020203" pitchFamily="34" charset="0"/>
                <a:cs typeface="Arial" pitchFamily="34" charset="0"/>
              </a:rPr>
              <a:t>: </a:t>
            </a:r>
            <a:r>
              <a:rPr lang="en-IN" b="1" dirty="0" err="1">
                <a:latin typeface="Bahnschrift SemiBold" panose="020B0502040204020203" pitchFamily="34" charset="0"/>
              </a:rPr>
              <a:t>acf</a:t>
            </a:r>
            <a:r>
              <a:rPr lang="en-IN" b="1" dirty="0">
                <a:latin typeface="Bahnschrift SemiBold" panose="020B0502040204020203" pitchFamily="34" charset="0"/>
              </a:rPr>
              <a:t>()</a:t>
            </a:r>
          </a:p>
          <a:p>
            <a:endParaRPr lang="en-IN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b="1" dirty="0" smtClean="0">
              <a:latin typeface="Bahnschrift SemiBold" panose="020B0502040204020203" pitchFamily="34" charset="0"/>
            </a:endParaRPr>
          </a:p>
          <a:p>
            <a:r>
              <a:rPr lang="en" b="1" dirty="0" smtClean="0">
                <a:latin typeface="Bahnschrift SemiBold" panose="020B0502040204020203" pitchFamily="34" charset="0"/>
              </a:rPr>
              <a:t>Comment </a:t>
            </a:r>
            <a:r>
              <a:rPr lang="en" b="1" dirty="0">
                <a:latin typeface="Bahnschrift SemiBold" panose="020B0502040204020203" pitchFamily="34" charset="0"/>
              </a:rPr>
              <a:t>: </a:t>
            </a:r>
            <a:r>
              <a:rPr lang="en-US" b="1" dirty="0">
                <a:latin typeface="Bahnschrift SemiBold" panose="020B0502040204020203" pitchFamily="34" charset="0"/>
              </a:rPr>
              <a:t>Lag in ACF dies out at </a:t>
            </a:r>
            <a:r>
              <a:rPr lang="en-US" b="1" dirty="0" smtClean="0">
                <a:latin typeface="Bahnschrift SemiBold" panose="020B0502040204020203" pitchFamily="34" charset="0"/>
              </a:rPr>
              <a:t>1</a:t>
            </a:r>
            <a:endParaRPr lang="en-US" b="1" dirty="0">
              <a:latin typeface="Bahnschrift SemiBold" panose="020B05020402040202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D8A6B58-7312-4FB1-8F0B-941EED572203}"/>
              </a:ext>
            </a:extLst>
          </p:cNvPr>
          <p:cNvSpPr txBox="1"/>
          <p:nvPr/>
        </p:nvSpPr>
        <p:spPr>
          <a:xfrm>
            <a:off x="1659912" y="1802152"/>
            <a:ext cx="2798956" cy="54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800" b="1" dirty="0">
                <a:latin typeface="+mj-lt"/>
                <a:cs typeface="Arial" panose="020B0604020202020204" pitchFamily="34" charset="0"/>
              </a:rPr>
              <a:t>ACF Test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485E640-E710-4E2D-9ECC-31ECCB102C39}"/>
              </a:ext>
            </a:extLst>
          </p:cNvPr>
          <p:cNvSpPr txBox="1"/>
          <p:nvPr/>
        </p:nvSpPr>
        <p:spPr>
          <a:xfrm>
            <a:off x="7468518" y="1802152"/>
            <a:ext cx="3379752" cy="54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800" b="1" dirty="0">
                <a:latin typeface="+mj-lt"/>
                <a:cs typeface="Arial" panose="020B0604020202020204" pitchFamily="34" charset="0"/>
              </a:rPr>
              <a:t>PACF Test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080A2A6-FFFF-46CF-B1BB-7B14872B4E26}"/>
              </a:ext>
            </a:extLst>
          </p:cNvPr>
          <p:cNvSpPr txBox="1"/>
          <p:nvPr/>
        </p:nvSpPr>
        <p:spPr>
          <a:xfrm>
            <a:off x="6390548" y="2616973"/>
            <a:ext cx="553569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Bahnschrift SemiBold" panose="020B0502040204020203" pitchFamily="34" charset="0"/>
              </a:rPr>
              <a:t>R Programming</a:t>
            </a:r>
            <a:r>
              <a:rPr lang="ko-KR" altLang="en-US" b="1" dirty="0"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en-IN" altLang="ko-KR" b="1" dirty="0">
                <a:latin typeface="Bahnschrift SemiBold" panose="020B0502040204020203" pitchFamily="34" charset="0"/>
                <a:cs typeface="Arial" pitchFamily="34" charset="0"/>
              </a:rPr>
              <a:t>: </a:t>
            </a:r>
            <a:r>
              <a:rPr lang="en-IN" altLang="ko-KR" b="1" dirty="0" err="1">
                <a:latin typeface="Bahnschrift SemiBold" panose="020B0502040204020203" pitchFamily="34" charset="0"/>
                <a:cs typeface="Arial" pitchFamily="34" charset="0"/>
              </a:rPr>
              <a:t>pacf</a:t>
            </a:r>
            <a:r>
              <a:rPr lang="en-IN" b="1" dirty="0">
                <a:latin typeface="Bahnschrift SemiBold" panose="020B0502040204020203" pitchFamily="34" charset="0"/>
              </a:rPr>
              <a:t>()</a:t>
            </a:r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dirty="0">
              <a:latin typeface="Bahnschrift SemiBold" panose="020B0502040204020203" pitchFamily="34" charset="0"/>
            </a:endParaRPr>
          </a:p>
          <a:p>
            <a:endParaRPr lang="en" sz="1400" dirty="0">
              <a:latin typeface="Bahnschrift SemiBold" panose="020B0502040204020203" pitchFamily="34" charset="0"/>
            </a:endParaRPr>
          </a:p>
          <a:p>
            <a:endParaRPr lang="en" sz="1400" dirty="0">
              <a:latin typeface="Bahnschrift SemiBold" panose="020B0502040204020203" pitchFamily="34" charset="0"/>
            </a:endParaRPr>
          </a:p>
          <a:p>
            <a:endParaRPr lang="en" sz="1400" dirty="0">
              <a:latin typeface="Bahnschrift SemiBold" panose="020B0502040204020203" pitchFamily="34" charset="0"/>
            </a:endParaRPr>
          </a:p>
          <a:p>
            <a:endParaRPr lang="en" sz="1400" dirty="0">
              <a:latin typeface="Bahnschrift SemiBold" panose="020B0502040204020203" pitchFamily="34" charset="0"/>
            </a:endParaRPr>
          </a:p>
          <a:p>
            <a:endParaRPr lang="en" sz="1400" dirty="0">
              <a:latin typeface="Bahnschrift SemiBold" panose="020B0502040204020203" pitchFamily="34" charset="0"/>
            </a:endParaRPr>
          </a:p>
          <a:p>
            <a:endParaRPr lang="en" sz="1400" dirty="0">
              <a:latin typeface="Bahnschrift SemiBold" panose="020B0502040204020203" pitchFamily="34" charset="0"/>
            </a:endParaRPr>
          </a:p>
          <a:p>
            <a:endParaRPr lang="en" sz="1400" dirty="0">
              <a:latin typeface="Bahnschrift SemiBold" panose="020B0502040204020203" pitchFamily="34" charset="0"/>
            </a:endParaRPr>
          </a:p>
          <a:p>
            <a:endParaRPr lang="en" sz="1400" dirty="0">
              <a:latin typeface="Bahnschrift SemiBold" panose="020B0502040204020203" pitchFamily="34" charset="0"/>
            </a:endParaRPr>
          </a:p>
          <a:p>
            <a:endParaRPr lang="en" sz="1400" dirty="0">
              <a:latin typeface="Bahnschrift SemiBold" panose="020B0502040204020203" pitchFamily="34" charset="0"/>
            </a:endParaRPr>
          </a:p>
          <a:p>
            <a:endParaRPr lang="en" sz="1400" dirty="0">
              <a:latin typeface="Bahnschrift SemiBold" panose="020B0502040204020203" pitchFamily="34" charset="0"/>
            </a:endParaRPr>
          </a:p>
          <a:p>
            <a:endParaRPr lang="en" sz="1400" dirty="0">
              <a:latin typeface="Bahnschrift SemiBold" panose="020B0502040204020203" pitchFamily="34" charset="0"/>
            </a:endParaRPr>
          </a:p>
          <a:p>
            <a:endParaRPr lang="en" sz="1400" dirty="0" smtClean="0">
              <a:latin typeface="Bahnschrift SemiBold" panose="020B0502040204020203" pitchFamily="34" charset="0"/>
            </a:endParaRPr>
          </a:p>
          <a:p>
            <a:endParaRPr lang="en" sz="1400" dirty="0">
              <a:latin typeface="Bahnschrift SemiBold" panose="020B0502040204020203" pitchFamily="34" charset="0"/>
            </a:endParaRPr>
          </a:p>
          <a:p>
            <a:r>
              <a:rPr lang="en" b="1" dirty="0">
                <a:latin typeface="Bahnschrift SemiBold" panose="020B0502040204020203" pitchFamily="34" charset="0"/>
              </a:rPr>
              <a:t>Comment : </a:t>
            </a:r>
            <a:r>
              <a:rPr lang="en-US" b="1" dirty="0">
                <a:latin typeface="Bahnschrift SemiBold" panose="020B0502040204020203" pitchFamily="34" charset="0"/>
              </a:rPr>
              <a:t>Lag in PACF dies out at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DF385-729A-4882-82E3-5B42F2423E20}"/>
              </a:ext>
            </a:extLst>
          </p:cNvPr>
          <p:cNvSpPr txBox="1"/>
          <p:nvPr/>
        </p:nvSpPr>
        <p:spPr>
          <a:xfrm>
            <a:off x="3754067" y="80621"/>
            <a:ext cx="420788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QUALITATIVE TESTS – 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6D978F-650A-4886-820E-CB0C7A323503}"/>
              </a:ext>
            </a:extLst>
          </p:cNvPr>
          <p:cNvGrpSpPr/>
          <p:nvPr/>
        </p:nvGrpSpPr>
        <p:grpSpPr>
          <a:xfrm>
            <a:off x="1490870" y="883514"/>
            <a:ext cx="9342782" cy="574900"/>
            <a:chOff x="1490870" y="883514"/>
            <a:chExt cx="9342782" cy="574900"/>
          </a:xfrm>
        </p:grpSpPr>
        <p:sp>
          <p:nvSpPr>
            <p:cNvPr id="23" name="Round Same Side Corner Rectangle 7">
              <a:extLst>
                <a:ext uri="{FF2B5EF4-FFF2-40B4-BE49-F238E27FC236}">
                  <a16:creationId xmlns:a16="http://schemas.microsoft.com/office/drawing/2014/main" id="{634006DC-9147-4C8C-B6CD-BA89B57136A4}"/>
                </a:ext>
              </a:extLst>
            </p:cNvPr>
            <p:cNvSpPr/>
            <p:nvPr/>
          </p:nvSpPr>
          <p:spPr>
            <a:xfrm>
              <a:off x="1490870" y="918414"/>
              <a:ext cx="9342782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C6F7A02-34E3-44D6-A11F-C135B54DBFBD}"/>
                </a:ext>
              </a:extLst>
            </p:cNvPr>
            <p:cNvSpPr txBox="1"/>
            <p:nvPr/>
          </p:nvSpPr>
          <p:spPr>
            <a:xfrm>
              <a:off x="2556338" y="883514"/>
              <a:ext cx="7076661" cy="54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IN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Stationarity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75DC87-B0B6-436B-AE6B-E72ED92B4C42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1C803767-377F-4AA5-8EEA-0B9EF30E5E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C31C97-15C0-400A-8919-5D680AF4843F}"/>
                </a:ext>
              </a:extLst>
            </p:cNvPr>
            <p:cNvSpPr txBox="1"/>
            <p:nvPr/>
          </p:nvSpPr>
          <p:spPr>
            <a:xfrm>
              <a:off x="10944050" y="631458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22</a:t>
              </a:r>
              <a:endParaRPr lang="en-US" sz="1600" b="1" dirty="0"/>
            </a:p>
          </p:txBody>
        </p:sp>
      </p:grp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D65394D6-DD26-435A-9324-46BB7E7734B4}"/>
              </a:ext>
            </a:extLst>
          </p:cNvPr>
          <p:cNvSpPr txBox="1">
            <a:spLocks/>
          </p:cNvSpPr>
          <p:nvPr/>
        </p:nvSpPr>
        <p:spPr>
          <a:xfrm>
            <a:off x="98368" y="6669256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l"/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4" t="2084"/>
          <a:stretch/>
        </p:blipFill>
        <p:spPr>
          <a:xfrm>
            <a:off x="436765" y="3119485"/>
            <a:ext cx="5029277" cy="2595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56" t="4883"/>
          <a:stretch/>
        </p:blipFill>
        <p:spPr>
          <a:xfrm>
            <a:off x="6615353" y="3137901"/>
            <a:ext cx="4935671" cy="255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0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64893419-CDEC-445C-81F3-9B3C298FB1B9}"/>
              </a:ext>
            </a:extLst>
          </p:cNvPr>
          <p:cNvSpPr txBox="1">
            <a:spLocks/>
          </p:cNvSpPr>
          <p:nvPr/>
        </p:nvSpPr>
        <p:spPr>
          <a:xfrm>
            <a:off x="38983" y="6547223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| 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Packages used: ggplot2 and </a:t>
            </a:r>
            <a:r>
              <a:rPr lang="en-US" sz="14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ggpubr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75A3E1-4D59-4948-948F-5689EA78D7F8}"/>
              </a:ext>
            </a:extLst>
          </p:cNvPr>
          <p:cNvSpPr/>
          <p:nvPr/>
        </p:nvSpPr>
        <p:spPr>
          <a:xfrm>
            <a:off x="6268280" y="2500738"/>
            <a:ext cx="5780231" cy="3833871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1EFFE-45B4-42E6-81CD-90D2136B8D29}"/>
              </a:ext>
            </a:extLst>
          </p:cNvPr>
          <p:cNvSpPr/>
          <p:nvPr/>
        </p:nvSpPr>
        <p:spPr>
          <a:xfrm>
            <a:off x="143490" y="1767252"/>
            <a:ext cx="5780231" cy="612000"/>
          </a:xfrm>
          <a:prstGeom prst="rect">
            <a:avLst/>
          </a:prstGeom>
          <a:gradFill>
            <a:gsLst>
              <a:gs pos="72000">
                <a:srgbClr val="D7DDDE"/>
              </a:gs>
              <a:gs pos="83000">
                <a:schemeClr val="bg1"/>
              </a:gs>
              <a:gs pos="20000">
                <a:srgbClr val="AFBBB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8C6BD8-9615-49FE-AF46-6B85BCBE5847}"/>
              </a:ext>
            </a:extLst>
          </p:cNvPr>
          <p:cNvSpPr/>
          <p:nvPr/>
        </p:nvSpPr>
        <p:spPr>
          <a:xfrm>
            <a:off x="143489" y="2500738"/>
            <a:ext cx="5780231" cy="3833871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9628D63-65E0-4856-B3E4-41D56422E4ED}"/>
              </a:ext>
            </a:extLst>
          </p:cNvPr>
          <p:cNvSpPr txBox="1"/>
          <p:nvPr/>
        </p:nvSpPr>
        <p:spPr>
          <a:xfrm>
            <a:off x="267096" y="2611297"/>
            <a:ext cx="559723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Bahnschrift SemiBold" panose="020B0502040204020203" pitchFamily="34" charset="0"/>
              </a:rPr>
              <a:t>R Programming</a:t>
            </a:r>
            <a:r>
              <a:rPr lang="ko-KR" altLang="en-US" b="1" dirty="0"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en-IN" altLang="ko-KR" b="1" dirty="0">
                <a:latin typeface="Bahnschrift SemiBold" panose="020B0502040204020203" pitchFamily="34" charset="0"/>
                <a:cs typeface="Arial" pitchFamily="34" charset="0"/>
              </a:rPr>
              <a:t>: </a:t>
            </a:r>
            <a:r>
              <a:rPr lang="en-IN" b="1" dirty="0" err="1">
                <a:latin typeface="Bahnschrift SemiBold" panose="020B0502040204020203" pitchFamily="34" charset="0"/>
              </a:rPr>
              <a:t>ggqqplot</a:t>
            </a:r>
            <a:r>
              <a:rPr lang="en-IN" b="1" dirty="0">
                <a:latin typeface="Bahnschrift SemiBold" panose="020B0502040204020203" pitchFamily="34" charset="0"/>
              </a:rPr>
              <a:t>()</a:t>
            </a:r>
            <a:r>
              <a:rPr lang="en-IN" sz="1400" b="1" dirty="0">
                <a:latin typeface="Bahnschrift SemiBold" panose="020B0502040204020203" pitchFamily="34" charset="0"/>
              </a:rPr>
              <a:t> </a:t>
            </a: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 smtClean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r>
              <a:rPr lang="en" b="1" dirty="0">
                <a:latin typeface="Bahnschrift SemiBold" panose="020B0502040204020203" pitchFamily="34" charset="0"/>
              </a:rPr>
              <a:t>Comment : All the data points are around the qq line</a:t>
            </a:r>
            <a:endParaRPr lang="en-US" sz="1400" b="1" dirty="0">
              <a:latin typeface="Bahnschrift SemiBold" panose="020B05020402040202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D8A6B58-7312-4FB1-8F0B-941EED572203}"/>
              </a:ext>
            </a:extLst>
          </p:cNvPr>
          <p:cNvSpPr txBox="1"/>
          <p:nvPr/>
        </p:nvSpPr>
        <p:spPr>
          <a:xfrm>
            <a:off x="1870601" y="1799786"/>
            <a:ext cx="2326006" cy="54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800" b="1" dirty="0">
                <a:latin typeface="+mj-lt"/>
                <a:cs typeface="Arial" panose="020B0604020202020204" pitchFamily="34" charset="0"/>
              </a:rPr>
              <a:t>QQ Plot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080A2A6-FFFF-46CF-B1BB-7B14872B4E26}"/>
              </a:ext>
            </a:extLst>
          </p:cNvPr>
          <p:cNvSpPr txBox="1"/>
          <p:nvPr/>
        </p:nvSpPr>
        <p:spPr>
          <a:xfrm>
            <a:off x="6331163" y="2586402"/>
            <a:ext cx="553569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Bahnschrift SemiBold" panose="020B0502040204020203" pitchFamily="34" charset="0"/>
              </a:rPr>
              <a:t>R Programming</a:t>
            </a:r>
            <a:r>
              <a:rPr lang="ko-KR" altLang="en-US" b="1" dirty="0">
                <a:latin typeface="Bahnschrift SemiBold" panose="020B0502040204020203" pitchFamily="34" charset="0"/>
                <a:cs typeface="Arial" pitchFamily="34" charset="0"/>
              </a:rPr>
              <a:t> </a:t>
            </a:r>
            <a:r>
              <a:rPr lang="en-IN" altLang="ko-KR" b="1" dirty="0">
                <a:latin typeface="Bahnschrift SemiBold" panose="020B0502040204020203" pitchFamily="34" charset="0"/>
                <a:cs typeface="Arial" pitchFamily="34" charset="0"/>
              </a:rPr>
              <a:t>: </a:t>
            </a:r>
            <a:r>
              <a:rPr lang="en-IN" b="1" dirty="0" err="1">
                <a:latin typeface="Bahnschrift SemiBold" panose="020B0502040204020203" pitchFamily="34" charset="0"/>
              </a:rPr>
              <a:t>ggplot</a:t>
            </a:r>
            <a:r>
              <a:rPr lang="en-IN" b="1" dirty="0">
                <a:latin typeface="Bahnschrift SemiBold" panose="020B0502040204020203" pitchFamily="34" charset="0"/>
              </a:rPr>
              <a:t>() + </a:t>
            </a:r>
            <a:r>
              <a:rPr lang="en-IN" b="1" dirty="0" err="1">
                <a:latin typeface="Bahnschrift SemiBold" panose="020B0502040204020203" pitchFamily="34" charset="0"/>
              </a:rPr>
              <a:t>geom_density</a:t>
            </a:r>
            <a:r>
              <a:rPr lang="en-IN" b="1" dirty="0">
                <a:latin typeface="Bahnschrift SemiBold" panose="020B0502040204020203" pitchFamily="34" charset="0"/>
              </a:rPr>
              <a:t>()</a:t>
            </a: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 smtClean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r>
              <a:rPr lang="en" b="1" dirty="0">
                <a:latin typeface="Bahnschrift SemiBold" panose="020B0502040204020203" pitchFamily="34" charset="0"/>
              </a:rPr>
              <a:t>Comment : </a:t>
            </a:r>
            <a:r>
              <a:rPr lang="en-US" b="1" dirty="0">
                <a:latin typeface="Bahnschrift SemiBold" panose="020B0502040204020203" pitchFamily="34" charset="0"/>
              </a:rPr>
              <a:t>Shape is fairly normally distributed</a:t>
            </a:r>
            <a:endParaRPr lang="en-US" sz="1400" b="1" dirty="0">
              <a:latin typeface="Bahnschrift SemiBold" panose="020B050204020402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B382E1-D1F9-436D-9D38-93165927D70F}"/>
              </a:ext>
            </a:extLst>
          </p:cNvPr>
          <p:cNvGrpSpPr/>
          <p:nvPr/>
        </p:nvGrpSpPr>
        <p:grpSpPr>
          <a:xfrm>
            <a:off x="1490870" y="888594"/>
            <a:ext cx="9342782" cy="569820"/>
            <a:chOff x="1490870" y="888594"/>
            <a:chExt cx="9342782" cy="569820"/>
          </a:xfrm>
        </p:grpSpPr>
        <p:sp>
          <p:nvSpPr>
            <p:cNvPr id="21" name="Round Same Side Corner Rectangle 7">
              <a:extLst>
                <a:ext uri="{FF2B5EF4-FFF2-40B4-BE49-F238E27FC236}">
                  <a16:creationId xmlns:a16="http://schemas.microsoft.com/office/drawing/2014/main" id="{A12DEFFA-5ABA-434E-A2DA-DEC8A0B6E08D}"/>
                </a:ext>
              </a:extLst>
            </p:cNvPr>
            <p:cNvSpPr/>
            <p:nvPr/>
          </p:nvSpPr>
          <p:spPr>
            <a:xfrm>
              <a:off x="1490870" y="918414"/>
              <a:ext cx="9342782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D091C8-2A8C-4653-84CD-EFB2DB3FBC10}"/>
                </a:ext>
              </a:extLst>
            </p:cNvPr>
            <p:cNvSpPr txBox="1"/>
            <p:nvPr/>
          </p:nvSpPr>
          <p:spPr>
            <a:xfrm>
              <a:off x="2556340" y="888594"/>
              <a:ext cx="7076661" cy="545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IN" sz="28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Normality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E90C61-AB10-417F-9313-4E70DBDD0E83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0CA32A16-6E34-4ED2-9B15-9B7347475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8B2696-9987-4A91-BD90-44D270BD3A75}"/>
                </a:ext>
              </a:extLst>
            </p:cNvPr>
            <p:cNvSpPr txBox="1"/>
            <p:nvPr/>
          </p:nvSpPr>
          <p:spPr>
            <a:xfrm>
              <a:off x="10944050" y="631458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23</a:t>
              </a:r>
              <a:endParaRPr lang="en-US" sz="1600" b="1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436" y="517"/>
            <a:ext cx="4488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QUALITATIVE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TESTS – II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517" y="3136265"/>
            <a:ext cx="4620565" cy="2628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03" y="3136264"/>
            <a:ext cx="4407945" cy="262838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911EFFE-45B4-42E6-81CD-90D2136B8D29}"/>
              </a:ext>
            </a:extLst>
          </p:cNvPr>
          <p:cNvSpPr/>
          <p:nvPr/>
        </p:nvSpPr>
        <p:spPr>
          <a:xfrm>
            <a:off x="6268279" y="1775779"/>
            <a:ext cx="5780231" cy="612000"/>
          </a:xfrm>
          <a:prstGeom prst="rect">
            <a:avLst/>
          </a:prstGeom>
          <a:gradFill>
            <a:gsLst>
              <a:gs pos="72000">
                <a:srgbClr val="D7DDDE"/>
              </a:gs>
              <a:gs pos="83000">
                <a:schemeClr val="bg1"/>
              </a:gs>
              <a:gs pos="20000">
                <a:srgbClr val="AFBBB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485E640-E710-4E2D-9ECC-31ECCB102C39}"/>
              </a:ext>
            </a:extLst>
          </p:cNvPr>
          <p:cNvSpPr txBox="1"/>
          <p:nvPr/>
        </p:nvSpPr>
        <p:spPr>
          <a:xfrm>
            <a:off x="7432577" y="1793797"/>
            <a:ext cx="2822713" cy="54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800" b="1" dirty="0">
                <a:latin typeface="+mj-lt"/>
                <a:cs typeface="Arial" panose="020B0604020202020204" pitchFamily="34" charset="0"/>
              </a:rPr>
              <a:t>Density Plot</a:t>
            </a:r>
          </a:p>
        </p:txBody>
      </p:sp>
    </p:spTree>
    <p:extLst>
      <p:ext uri="{BB962C8B-B14F-4D97-AF65-F5344CB8AC3E}">
        <p14:creationId xmlns:p14="http://schemas.microsoft.com/office/powerpoint/2010/main" val="20928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7F678A-8852-4486-856F-8CD07B94ABDE}"/>
              </a:ext>
            </a:extLst>
          </p:cNvPr>
          <p:cNvSpPr/>
          <p:nvPr/>
        </p:nvSpPr>
        <p:spPr>
          <a:xfrm>
            <a:off x="143491" y="1767252"/>
            <a:ext cx="3877200" cy="6120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C7E9B-17F8-4FB0-A9D6-36F11F983EE1}"/>
              </a:ext>
            </a:extLst>
          </p:cNvPr>
          <p:cNvSpPr/>
          <p:nvPr/>
        </p:nvSpPr>
        <p:spPr>
          <a:xfrm>
            <a:off x="8171310" y="1781421"/>
            <a:ext cx="3877811" cy="6120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2963C-8139-43DC-A468-AD08FFB85D88}"/>
              </a:ext>
            </a:extLst>
          </p:cNvPr>
          <p:cNvSpPr/>
          <p:nvPr/>
        </p:nvSpPr>
        <p:spPr>
          <a:xfrm>
            <a:off x="4155765" y="1770849"/>
            <a:ext cx="3877811" cy="612000"/>
          </a:xfrm>
          <a:prstGeom prst="rect">
            <a:avLst/>
          </a:prstGeom>
          <a:solidFill>
            <a:srgbClr val="43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98DE26-90F1-4422-928A-5D8570E66243}"/>
              </a:ext>
            </a:extLst>
          </p:cNvPr>
          <p:cNvSpPr/>
          <p:nvPr/>
        </p:nvSpPr>
        <p:spPr>
          <a:xfrm>
            <a:off x="8170699" y="2499195"/>
            <a:ext cx="3877811" cy="3834000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30EF7095-5E4A-44D2-8AFB-8F5E62D7D513}"/>
              </a:ext>
            </a:extLst>
          </p:cNvPr>
          <p:cNvSpPr/>
          <p:nvPr/>
        </p:nvSpPr>
        <p:spPr>
          <a:xfrm>
            <a:off x="4435273" y="918414"/>
            <a:ext cx="3350574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18C976-E3EE-4D4F-A30A-217CB5BB89F6}"/>
              </a:ext>
            </a:extLst>
          </p:cNvPr>
          <p:cNvSpPr txBox="1"/>
          <p:nvPr/>
        </p:nvSpPr>
        <p:spPr>
          <a:xfrm>
            <a:off x="4380291" y="901207"/>
            <a:ext cx="3481700" cy="54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Heteroskedasticity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66DEA48-21F3-4A65-9802-DDA6D306965E}"/>
              </a:ext>
            </a:extLst>
          </p:cNvPr>
          <p:cNvSpPr/>
          <p:nvPr/>
        </p:nvSpPr>
        <p:spPr>
          <a:xfrm>
            <a:off x="143490" y="2499195"/>
            <a:ext cx="3877200" cy="3833871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9628D63-65E0-4856-B3E4-41D56422E4ED}"/>
              </a:ext>
            </a:extLst>
          </p:cNvPr>
          <p:cNvSpPr txBox="1"/>
          <p:nvPr/>
        </p:nvSpPr>
        <p:spPr>
          <a:xfrm>
            <a:off x="160641" y="2499195"/>
            <a:ext cx="389902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Bahnschrift SemiBold" panose="020B0502040204020203" pitchFamily="34" charset="0"/>
              </a:rPr>
              <a:t>R Programming</a:t>
            </a:r>
            <a:r>
              <a:rPr lang="en-IN" altLang="ko-KR" b="1" dirty="0">
                <a:latin typeface="Bahnschrift SemiBold" panose="020B0502040204020203" pitchFamily="34" charset="0"/>
                <a:cs typeface="Arial" pitchFamily="34" charset="0"/>
              </a:rPr>
              <a:t>: </a:t>
            </a:r>
            <a:r>
              <a:rPr lang="en-IN" b="1" dirty="0">
                <a:latin typeface="Bahnschrift SemiBold" panose="020B0502040204020203" pitchFamily="34" charset="0"/>
              </a:rPr>
              <a:t>plot()</a:t>
            </a:r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500" b="1" dirty="0">
              <a:latin typeface="Bahnschrift SemiBold" panose="020B0502040204020203" pitchFamily="34" charset="0"/>
            </a:endParaRPr>
          </a:p>
          <a:p>
            <a:r>
              <a:rPr lang="en" b="1" dirty="0">
                <a:latin typeface="Bahnschrift SemiBold" panose="020B0502040204020203" pitchFamily="34" charset="0"/>
              </a:rPr>
              <a:t>Comment: </a:t>
            </a:r>
            <a:r>
              <a:rPr lang="en-US" b="1" dirty="0">
                <a:latin typeface="Bahnschrift SemiBold" panose="020B0502040204020203" pitchFamily="34" charset="0"/>
              </a:rPr>
              <a:t>Linear relationship between dependent and independent</a:t>
            </a:r>
          </a:p>
          <a:p>
            <a:endParaRPr lang="en-IN" sz="1400" b="1" dirty="0">
              <a:latin typeface="Bahnschrift SemiBold" panose="020B05020402040202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D8A6B58-7312-4FB1-8F0B-941EED572203}"/>
              </a:ext>
            </a:extLst>
          </p:cNvPr>
          <p:cNvSpPr txBox="1"/>
          <p:nvPr/>
        </p:nvSpPr>
        <p:spPr>
          <a:xfrm>
            <a:off x="114094" y="1801169"/>
            <a:ext cx="3888298" cy="54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800" b="1" dirty="0">
                <a:latin typeface="+mj-lt"/>
                <a:cs typeface="Arial" panose="020B0604020202020204" pitchFamily="34" charset="0"/>
              </a:rPr>
              <a:t>Residual vs Fitted Test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1E9217E-C7FF-40E2-A128-E631C882ACC6}"/>
              </a:ext>
            </a:extLst>
          </p:cNvPr>
          <p:cNvSpPr txBox="1"/>
          <p:nvPr/>
        </p:nvSpPr>
        <p:spPr>
          <a:xfrm>
            <a:off x="4131314" y="1788445"/>
            <a:ext cx="3877811" cy="54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800" b="1" dirty="0">
                <a:latin typeface="+mj-lt"/>
                <a:cs typeface="Arial" panose="020B0604020202020204" pitchFamily="34" charset="0"/>
              </a:rPr>
              <a:t>Scale – Location Test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485E640-E710-4E2D-9ECC-31ECCB102C39}"/>
              </a:ext>
            </a:extLst>
          </p:cNvPr>
          <p:cNvSpPr txBox="1"/>
          <p:nvPr/>
        </p:nvSpPr>
        <p:spPr>
          <a:xfrm>
            <a:off x="7950385" y="1841485"/>
            <a:ext cx="4240286" cy="477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400" b="1" dirty="0">
                <a:latin typeface="+mj-lt"/>
                <a:cs typeface="Arial" panose="020B0604020202020204" pitchFamily="34" charset="0"/>
              </a:rPr>
              <a:t>Residual – Location 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DF385-729A-4882-82E3-5B42F2423E20}"/>
              </a:ext>
            </a:extLst>
          </p:cNvPr>
          <p:cNvSpPr txBox="1"/>
          <p:nvPr/>
        </p:nvSpPr>
        <p:spPr>
          <a:xfrm>
            <a:off x="3901783" y="38967"/>
            <a:ext cx="443871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QUALITATIVE TESTS – III</a:t>
            </a:r>
          </a:p>
        </p:txBody>
      </p:sp>
      <p:sp>
        <p:nvSpPr>
          <p:cNvPr id="18" name="Round Same Side Corner Rectangle 7">
            <a:extLst>
              <a:ext uri="{FF2B5EF4-FFF2-40B4-BE49-F238E27FC236}">
                <a16:creationId xmlns:a16="http://schemas.microsoft.com/office/drawing/2014/main" id="{0DC4F252-4777-4678-B8D3-181B0BD5302F}"/>
              </a:ext>
            </a:extLst>
          </p:cNvPr>
          <p:cNvSpPr/>
          <p:nvPr/>
        </p:nvSpPr>
        <p:spPr>
          <a:xfrm>
            <a:off x="8520050" y="923700"/>
            <a:ext cx="3132882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98246-182A-4B75-916D-6C70B4E19784}"/>
              </a:ext>
            </a:extLst>
          </p:cNvPr>
          <p:cNvSpPr txBox="1"/>
          <p:nvPr/>
        </p:nvSpPr>
        <p:spPr>
          <a:xfrm>
            <a:off x="8354292" y="901207"/>
            <a:ext cx="3483836" cy="54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Outlier – Analysis</a:t>
            </a:r>
          </a:p>
        </p:txBody>
      </p:sp>
      <p:sp>
        <p:nvSpPr>
          <p:cNvPr id="19" name="Round Same Side Corner Rectangle 7">
            <a:extLst>
              <a:ext uri="{FF2B5EF4-FFF2-40B4-BE49-F238E27FC236}">
                <a16:creationId xmlns:a16="http://schemas.microsoft.com/office/drawing/2014/main" id="{4A44B68C-B934-4807-8A2E-4A5754BE0B8E}"/>
              </a:ext>
            </a:extLst>
          </p:cNvPr>
          <p:cNvSpPr/>
          <p:nvPr/>
        </p:nvSpPr>
        <p:spPr>
          <a:xfrm>
            <a:off x="656498" y="925005"/>
            <a:ext cx="2935044" cy="522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2CC19E-DB5F-4A3B-A10F-F3A9321C813D}"/>
              </a:ext>
            </a:extLst>
          </p:cNvPr>
          <p:cNvSpPr txBox="1"/>
          <p:nvPr/>
        </p:nvSpPr>
        <p:spPr>
          <a:xfrm>
            <a:off x="1142744" y="901207"/>
            <a:ext cx="1962551" cy="54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Linearity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89F269-3E53-4053-A654-EDB417A9A983}"/>
              </a:ext>
            </a:extLst>
          </p:cNvPr>
          <p:cNvSpPr/>
          <p:nvPr/>
        </p:nvSpPr>
        <p:spPr>
          <a:xfrm>
            <a:off x="4151486" y="2499195"/>
            <a:ext cx="3877811" cy="3833871"/>
          </a:xfrm>
          <a:prstGeom prst="rect">
            <a:avLst/>
          </a:prstGeom>
          <a:solidFill>
            <a:srgbClr val="43C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CC55A7-1696-4E99-9393-C51CEFEBE1C1}"/>
              </a:ext>
            </a:extLst>
          </p:cNvPr>
          <p:cNvSpPr txBox="1"/>
          <p:nvPr/>
        </p:nvSpPr>
        <p:spPr>
          <a:xfrm>
            <a:off x="4230059" y="2544771"/>
            <a:ext cx="37407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Bahnschrift SemiBold" panose="020B0502040204020203" pitchFamily="34" charset="0"/>
              </a:rPr>
              <a:t>R Programming</a:t>
            </a:r>
            <a:r>
              <a:rPr lang="en-IN" altLang="ko-KR" b="1" dirty="0">
                <a:latin typeface="Bahnschrift SemiBold" panose="020B0502040204020203" pitchFamily="34" charset="0"/>
                <a:cs typeface="Arial" pitchFamily="34" charset="0"/>
              </a:rPr>
              <a:t>: </a:t>
            </a:r>
            <a:r>
              <a:rPr lang="en-IN" b="1" dirty="0">
                <a:latin typeface="Bahnschrift SemiBold" panose="020B0502040204020203" pitchFamily="34" charset="0"/>
              </a:rPr>
              <a:t>plot()</a:t>
            </a:r>
            <a:endParaRPr lang="en-IN" altLang="ko-KR" sz="1400" b="1" dirty="0">
              <a:latin typeface="Bahnschrift SemiBold" panose="020B0502040204020203" pitchFamily="34" charset="0"/>
              <a:cs typeface="Arial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-I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1400" b="1" dirty="0">
              <a:latin typeface="Bahnschrift SemiBold" panose="020B0502040204020203" pitchFamily="34" charset="0"/>
            </a:endParaRPr>
          </a:p>
          <a:p>
            <a:endParaRPr lang="en" sz="500" b="1" dirty="0">
              <a:latin typeface="Bahnschrift SemiBold" panose="020B0502040204020203" pitchFamily="34" charset="0"/>
            </a:endParaRPr>
          </a:p>
          <a:p>
            <a:endParaRPr lang="en" sz="500" b="1" dirty="0">
              <a:latin typeface="Bahnschrift SemiBold" panose="020B0502040204020203" pitchFamily="34" charset="0"/>
            </a:endParaRPr>
          </a:p>
          <a:p>
            <a:endParaRPr lang="en" sz="400" b="1" dirty="0">
              <a:latin typeface="Bahnschrift SemiBold" panose="020B0502040204020203" pitchFamily="34" charset="0"/>
            </a:endParaRPr>
          </a:p>
          <a:p>
            <a:endParaRPr lang="en" sz="400" b="1" dirty="0">
              <a:latin typeface="Bahnschrift SemiBold" panose="020B0502040204020203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Bahnschrift SemiBold" panose="020B0502040204020203" pitchFamily="34" charset="0"/>
              </a:rPr>
              <a:t>Comment: </a:t>
            </a:r>
            <a:r>
              <a:rPr lang="en-US" b="1" dirty="0">
                <a:latin typeface="Bahnschrift SemiBold" panose="020B0502040204020203" pitchFamily="34" charset="0"/>
              </a:rPr>
              <a:t>Number of errors above and below the </a:t>
            </a:r>
            <a:r>
              <a:rPr lang="en-US" b="1" dirty="0">
                <a:solidFill>
                  <a:schemeClr val="dk1"/>
                </a:solidFill>
                <a:latin typeface="Bahnschrift SemiBold" panose="020B0502040204020203" pitchFamily="34" charset="0"/>
              </a:rPr>
              <a:t>red line are equal</a:t>
            </a:r>
            <a:endParaRPr lang="en-IN" b="1" dirty="0">
              <a:latin typeface="Bahnschrift SemiBold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7ACB39-0DF1-438B-999E-8714B08EF13C}"/>
              </a:ext>
            </a:extLst>
          </p:cNvPr>
          <p:cNvSpPr txBox="1"/>
          <p:nvPr/>
        </p:nvSpPr>
        <p:spPr>
          <a:xfrm>
            <a:off x="8216291" y="5481795"/>
            <a:ext cx="374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latin typeface="Bahnschrift SemiBold" panose="020B0502040204020203" pitchFamily="34" charset="0"/>
              </a:rPr>
              <a:t>Comment: </a:t>
            </a:r>
            <a:r>
              <a:rPr lang="en-US" b="1" dirty="0">
                <a:latin typeface="Bahnschrift SemiBold" panose="020B0502040204020203" pitchFamily="34" charset="0"/>
              </a:rPr>
              <a:t>No significance of outlier present</a:t>
            </a:r>
            <a:endParaRPr lang="en-US" sz="1400" b="1" dirty="0">
              <a:latin typeface="Bahnschrift SemiBold" panose="020B0502040204020203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6B46EA-AF79-425E-AB18-0AA7023E9D96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E8D3FA8-DE08-4264-BA25-56CF851A32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54EEC7-0F12-49AC-B25A-D596223E3010}"/>
                </a:ext>
              </a:extLst>
            </p:cNvPr>
            <p:cNvSpPr txBox="1"/>
            <p:nvPr/>
          </p:nvSpPr>
          <p:spPr>
            <a:xfrm>
              <a:off x="10944050" y="6314580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24</a:t>
              </a:r>
              <a:endParaRPr lang="en-US" sz="1600" b="1" dirty="0"/>
            </a:p>
          </p:txBody>
        </p:sp>
      </p:grp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BD25D46A-AA2D-4E2F-9B8D-95FD1BC11C40}"/>
              </a:ext>
            </a:extLst>
          </p:cNvPr>
          <p:cNvSpPr txBox="1">
            <a:spLocks/>
          </p:cNvSpPr>
          <p:nvPr/>
        </p:nvSpPr>
        <p:spPr>
          <a:xfrm>
            <a:off x="100436" y="6547223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5BE957-9A08-4D2B-9AFD-E8B476E644BF}"/>
              </a:ext>
            </a:extLst>
          </p:cNvPr>
          <p:cNvSpPr txBox="1"/>
          <p:nvPr/>
        </p:nvSpPr>
        <p:spPr>
          <a:xfrm>
            <a:off x="8299265" y="2561842"/>
            <a:ext cx="263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Bahnschrift SemiBold" panose="020B0502040204020203" pitchFamily="34" charset="0"/>
              </a:rPr>
              <a:t>R Programming: plot()</a:t>
            </a:r>
            <a:endParaRPr lang="en-US" b="1" dirty="0">
              <a:latin typeface="Bahnschrift SemiBold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" t="8990" r="1"/>
          <a:stretch/>
        </p:blipFill>
        <p:spPr>
          <a:xfrm>
            <a:off x="274302" y="3108894"/>
            <a:ext cx="3623625" cy="23042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906" t="3842" r="1"/>
          <a:stretch/>
        </p:blipFill>
        <p:spPr>
          <a:xfrm>
            <a:off x="4309571" y="3108894"/>
            <a:ext cx="3623139" cy="22977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1870" t="15340"/>
          <a:stretch/>
        </p:blipFill>
        <p:spPr>
          <a:xfrm>
            <a:off x="8238544" y="3092975"/>
            <a:ext cx="3718147" cy="23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26714" y="-2971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5" name="Google Shape;335;p40"/>
          <p:cNvSpPr/>
          <p:nvPr/>
        </p:nvSpPr>
        <p:spPr>
          <a:xfrm>
            <a:off x="302532" y="810761"/>
            <a:ext cx="4537667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 dirty="0">
                <a:latin typeface="+mj-lt"/>
              </a:rPr>
              <a:t>Snapshot of In - Sample Analysis (first 9 quarters)</a:t>
            </a:r>
            <a:endParaRPr sz="1333" b="1" dirty="0">
              <a:latin typeface="+mj-lt"/>
            </a:endParaRPr>
          </a:p>
        </p:txBody>
      </p:sp>
      <p:graphicFrame>
        <p:nvGraphicFramePr>
          <p:cNvPr id="336" name="Google Shape;336;p40"/>
          <p:cNvGraphicFramePr/>
          <p:nvPr>
            <p:extLst>
              <p:ext uri="{D42A27DB-BD31-4B8C-83A1-F6EECF244321}">
                <p14:modId xmlns:p14="http://schemas.microsoft.com/office/powerpoint/2010/main" val="3629863279"/>
              </p:ext>
            </p:extLst>
          </p:nvPr>
        </p:nvGraphicFramePr>
        <p:xfrm>
          <a:off x="302532" y="1215861"/>
          <a:ext cx="4537667" cy="341635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3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7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Dates</a:t>
                      </a:r>
                      <a:endParaRPr sz="11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BAB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Actual Values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Fitted Values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Errors</a:t>
                      </a:r>
                      <a:endParaRPr sz="11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Squared Errors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Absolute % Errors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01/01/2005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1180.59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1251.793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-71.203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5069.856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6.03%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7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01/04/2005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1191.33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1271.595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-80.265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6442.428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6.74%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01/07/2005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1228.81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1303.353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-74.543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5556.588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6.07%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01/10/2005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1248.29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1288.805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-40.515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1641.485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3.25%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7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01/01/2006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1294.83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1302.749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-7.919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62.717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0.61%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7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01/04/2006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1270.2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1270.418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-0.218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0.048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0.02%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7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01/07/2006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1335.85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1333.475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2.375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5.643</a:t>
                      </a:r>
                      <a:endParaRPr sz="11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0.18%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7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01/10/2006</a:t>
                      </a:r>
                      <a:endParaRPr sz="11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1418.3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1404.070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14.230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202.495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1.00%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73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01/01/2007</a:t>
                      </a:r>
                      <a:endParaRPr sz="11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1420.86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1460.595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-39.735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1578.874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2.80%</a:t>
                      </a:r>
                      <a:endParaRPr sz="11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7" name="Google Shape;337;p40"/>
          <p:cNvSpPr/>
          <p:nvPr/>
        </p:nvSpPr>
        <p:spPr>
          <a:xfrm>
            <a:off x="302532" y="4825800"/>
            <a:ext cx="4537667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 dirty="0">
                <a:latin typeface="+mj-lt"/>
              </a:rPr>
              <a:t>Residual Analysis</a:t>
            </a:r>
            <a:endParaRPr sz="1333" b="1" dirty="0">
              <a:latin typeface="+mj-lt"/>
            </a:endParaRPr>
          </a:p>
        </p:txBody>
      </p:sp>
      <p:graphicFrame>
        <p:nvGraphicFramePr>
          <p:cNvPr id="338" name="Google Shape;338;p40"/>
          <p:cNvGraphicFramePr/>
          <p:nvPr>
            <p:extLst>
              <p:ext uri="{D42A27DB-BD31-4B8C-83A1-F6EECF244321}">
                <p14:modId xmlns:p14="http://schemas.microsoft.com/office/powerpoint/2010/main" val="1816190941"/>
              </p:ext>
            </p:extLst>
          </p:nvPr>
        </p:nvGraphicFramePr>
        <p:xfrm>
          <a:off x="1589569" y="5284798"/>
          <a:ext cx="1825983" cy="10959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4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32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MSE </a:t>
                      </a:r>
                      <a:endParaRPr sz="12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BAB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/>
                        <a:t>12140.383</a:t>
                      </a:r>
                      <a:endParaRPr sz="12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2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RMSE</a:t>
                      </a:r>
                      <a:endParaRPr sz="12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/>
                        <a:t>110.18</a:t>
                      </a:r>
                      <a:endParaRPr sz="12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32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/>
                        <a:t>MAPE</a:t>
                      </a:r>
                      <a:endParaRPr sz="12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/>
                        <a:t> 5.69%</a:t>
                      </a:r>
                      <a:endParaRPr sz="12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9" name="Google Shape;339;p40"/>
          <p:cNvSpPr txBox="1"/>
          <p:nvPr/>
        </p:nvSpPr>
        <p:spPr>
          <a:xfrm>
            <a:off x="5548764" y="4818694"/>
            <a:ext cx="6638596" cy="1247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97923">
              <a:buSzPts val="1100"/>
              <a:buChar char="●"/>
            </a:pPr>
            <a:r>
              <a:rPr lang="en" b="1" dirty="0">
                <a:latin typeface="Bahnschrift SemiBold" panose="020B0502040204020203" pitchFamily="34" charset="0"/>
              </a:rPr>
              <a:t>Close approximation of movements in Portfolio Values</a:t>
            </a:r>
            <a:endParaRPr b="1" dirty="0">
              <a:latin typeface="Bahnschrift SemiBold" panose="020B0502040204020203" pitchFamily="34" charset="0"/>
            </a:endParaRPr>
          </a:p>
          <a:p>
            <a:pPr marL="609585" indent="-397923">
              <a:buSzPts val="1100"/>
              <a:buChar char="●"/>
            </a:pPr>
            <a:r>
              <a:rPr lang="en" b="1" dirty="0">
                <a:latin typeface="Bahnschrift SemiBold" panose="020B0502040204020203" pitchFamily="34" charset="0"/>
              </a:rPr>
              <a:t>Major upward and downward movements are of the fitted values is moving along with trends of the actual data</a:t>
            </a:r>
            <a:endParaRPr b="1" dirty="0">
              <a:latin typeface="Bahnschrift SemiBold" panose="020B0502040204020203" pitchFamily="34" charset="0"/>
            </a:endParaRPr>
          </a:p>
          <a:p>
            <a:pPr marL="609585" indent="-397923">
              <a:buSzPts val="1100"/>
              <a:buChar char="●"/>
            </a:pPr>
            <a:r>
              <a:rPr lang="en" b="1" dirty="0">
                <a:latin typeface="Bahnschrift SemiBold" panose="020B0502040204020203" pitchFamily="34" charset="0"/>
              </a:rPr>
              <a:t>MAPE less than 10%</a:t>
            </a:r>
            <a:endParaRPr b="1" dirty="0">
              <a:latin typeface="Bahnschrift SemiBol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023865-9A8B-4BE5-8E6F-7CC07AD025AA}"/>
              </a:ext>
            </a:extLst>
          </p:cNvPr>
          <p:cNvSpPr txBox="1"/>
          <p:nvPr/>
        </p:nvSpPr>
        <p:spPr>
          <a:xfrm>
            <a:off x="4016673" y="37925"/>
            <a:ext cx="421750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IN-SAMPLE ANALYSIS </a:t>
            </a:r>
          </a:p>
        </p:txBody>
      </p:sp>
      <p:cxnSp>
        <p:nvCxnSpPr>
          <p:cNvPr id="17" name="Google Shape;280;p34">
            <a:extLst>
              <a:ext uri="{FF2B5EF4-FFF2-40B4-BE49-F238E27FC236}">
                <a16:creationId xmlns:a16="http://schemas.microsoft.com/office/drawing/2014/main" id="{F42F3699-6310-46BD-BE8C-D0BE33AE543A}"/>
              </a:ext>
            </a:extLst>
          </p:cNvPr>
          <p:cNvCxnSpPr>
            <a:cxnSpLocks/>
          </p:cNvCxnSpPr>
          <p:nvPr/>
        </p:nvCxnSpPr>
        <p:spPr>
          <a:xfrm>
            <a:off x="5369424" y="1160136"/>
            <a:ext cx="14400" cy="366566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91E0A4-DF56-4AC8-A0F3-15297FAFF288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C612F68-E876-4093-B8EE-D32DADFA09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8E2CEF-C6EB-4428-8CF7-40BF9DE7B24B}"/>
                </a:ext>
              </a:extLst>
            </p:cNvPr>
            <p:cNvSpPr txBox="1"/>
            <p:nvPr/>
          </p:nvSpPr>
          <p:spPr>
            <a:xfrm>
              <a:off x="10944050" y="631458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25</a:t>
              </a:r>
              <a:endParaRPr lang="en-US" sz="1600" b="1" dirty="0"/>
            </a:p>
          </p:txBody>
        </p:sp>
      </p:grp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5D8AB92C-4F0B-41D4-B082-9A147B9494F9}"/>
              </a:ext>
            </a:extLst>
          </p:cNvPr>
          <p:cNvSpPr txBox="1">
            <a:spLocks/>
          </p:cNvSpPr>
          <p:nvPr/>
        </p:nvSpPr>
        <p:spPr>
          <a:xfrm>
            <a:off x="87697" y="6547223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999" y="916819"/>
            <a:ext cx="6159558" cy="3672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6" name="Google Shape;346;p41"/>
          <p:cNvSpPr/>
          <p:nvPr/>
        </p:nvSpPr>
        <p:spPr>
          <a:xfrm>
            <a:off x="341867" y="2834289"/>
            <a:ext cx="4605600" cy="228000"/>
          </a:xfrm>
          <a:prstGeom prst="rect">
            <a:avLst/>
          </a:prstGeom>
          <a:solidFill>
            <a:srgbClr val="43CD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1330" b="1" dirty="0">
                <a:latin typeface="+mj-lt"/>
                <a:cs typeface="Arial" panose="020B0604020202020204" pitchFamily="34" charset="0"/>
              </a:rPr>
              <a:t>Forecast of Values in Validation Period </a:t>
            </a:r>
            <a:r>
              <a:rPr lang="en" sz="1330" b="1" dirty="0" smtClean="0">
                <a:latin typeface="+mj-lt"/>
                <a:cs typeface="Arial" panose="020B0604020202020204" pitchFamily="34" charset="0"/>
              </a:rPr>
              <a:t>(</a:t>
            </a:r>
            <a:r>
              <a:rPr lang="en" sz="1330" b="1" dirty="0">
                <a:latin typeface="+mj-lt"/>
                <a:cs typeface="Arial" panose="020B0604020202020204" pitchFamily="34" charset="0"/>
              </a:rPr>
              <a:t>4</a:t>
            </a:r>
            <a:r>
              <a:rPr lang="en" sz="133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" sz="1330" b="1" dirty="0">
                <a:latin typeface="+mj-lt"/>
                <a:cs typeface="Arial" panose="020B0604020202020204" pitchFamily="34" charset="0"/>
              </a:rPr>
              <a:t>years)</a:t>
            </a:r>
            <a:endParaRPr sz="133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48" name="Google Shape;348;p41"/>
          <p:cNvSpPr/>
          <p:nvPr/>
        </p:nvSpPr>
        <p:spPr>
          <a:xfrm>
            <a:off x="4985001" y="769454"/>
            <a:ext cx="2320400" cy="228000"/>
          </a:xfrm>
          <a:prstGeom prst="rect">
            <a:avLst/>
          </a:prstGeom>
          <a:solidFill>
            <a:srgbClr val="43CD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1330" b="1" dirty="0">
                <a:latin typeface="+mj-lt"/>
                <a:cs typeface="Arial" panose="020B0604020202020204" pitchFamily="34" charset="0"/>
              </a:rPr>
              <a:t>Residual Analysis</a:t>
            </a:r>
            <a:endParaRPr sz="1330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349" name="Google Shape;349;p41"/>
          <p:cNvGraphicFramePr/>
          <p:nvPr>
            <p:extLst>
              <p:ext uri="{D42A27DB-BD31-4B8C-83A1-F6EECF244321}">
                <p14:modId xmlns:p14="http://schemas.microsoft.com/office/powerpoint/2010/main" val="60218719"/>
              </p:ext>
            </p:extLst>
          </p:nvPr>
        </p:nvGraphicFramePr>
        <p:xfrm>
          <a:off x="5352450" y="1098662"/>
          <a:ext cx="1726565" cy="10843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51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43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MSE </a:t>
                      </a:r>
                      <a:endParaRPr sz="11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ABAB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smtClean="0"/>
                        <a:t>43422.29</a:t>
                      </a:r>
                      <a:endParaRPr sz="11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43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RMSE</a:t>
                      </a:r>
                      <a:endParaRPr sz="1100" b="1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 </a:t>
                      </a:r>
                      <a:r>
                        <a:rPr lang="en" sz="1100" b="1" dirty="0" smtClean="0"/>
                        <a:t> 208.380</a:t>
                      </a:r>
                      <a:endParaRPr sz="11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43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/>
                        <a:t>MAPE</a:t>
                      </a:r>
                      <a:endParaRPr sz="11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 smtClean="0"/>
                        <a:t>8.17%</a:t>
                      </a:r>
                      <a:endParaRPr sz="1100" b="1" dirty="0"/>
                    </a:p>
                  </a:txBody>
                  <a:tcPr marL="12700" marR="12700" marT="12700" marB="12190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4" name="Google Shape;354;p41"/>
          <p:cNvSpPr txBox="1"/>
          <p:nvPr/>
        </p:nvSpPr>
        <p:spPr>
          <a:xfrm>
            <a:off x="7305401" y="608792"/>
            <a:ext cx="4827968" cy="1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389457">
              <a:buSzPts val="1000"/>
              <a:buChar char="●"/>
            </a:pPr>
            <a:r>
              <a:rPr lang="en" sz="1700" b="1" dirty="0">
                <a:latin typeface="Bahnschrift SemiBold" panose="020B0502040204020203" pitchFamily="34" charset="0"/>
              </a:rPr>
              <a:t>Fitted values revolve around the actual portfolio values - indication of the prediction power of the model</a:t>
            </a:r>
            <a:endParaRPr sz="1700" b="1" dirty="0">
              <a:latin typeface="Bahnschrift SemiBold" panose="020B0502040204020203" pitchFamily="34" charset="0"/>
            </a:endParaRPr>
          </a:p>
          <a:p>
            <a:pPr marL="609585" indent="-389457">
              <a:buSzPts val="1000"/>
              <a:buChar char="●"/>
            </a:pPr>
            <a:r>
              <a:rPr lang="en" sz="1700" b="1" dirty="0">
                <a:latin typeface="Bahnschrift SemiBold" panose="020B0502040204020203" pitchFamily="34" charset="0"/>
              </a:rPr>
              <a:t>In general, will predict the value correctly</a:t>
            </a:r>
            <a:endParaRPr sz="1700" b="1" dirty="0">
              <a:latin typeface="Bahnschrift SemiBold" panose="020B0502040204020203" pitchFamily="34" charset="0"/>
            </a:endParaRPr>
          </a:p>
          <a:p>
            <a:pPr marL="609585" indent="-389457">
              <a:buSzPts val="1000"/>
              <a:buChar char="●"/>
            </a:pPr>
            <a:r>
              <a:rPr lang="en" sz="1700" b="1" dirty="0">
                <a:latin typeface="Bahnschrift SemiBold" panose="020B0502040204020203" pitchFamily="34" charset="0"/>
              </a:rPr>
              <a:t>MAPE less than 10%</a:t>
            </a:r>
            <a:endParaRPr sz="1700" b="1" dirty="0">
              <a:latin typeface="Bahnschrift SemiBold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F3460-BFA8-4B66-B87A-817D9CFA7A03}"/>
              </a:ext>
            </a:extLst>
          </p:cNvPr>
          <p:cNvSpPr txBox="1"/>
          <p:nvPr/>
        </p:nvSpPr>
        <p:spPr>
          <a:xfrm>
            <a:off x="3479396" y="37709"/>
            <a:ext cx="529471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OUT-OF-SAMPLE ANALYSIS </a:t>
            </a:r>
          </a:p>
        </p:txBody>
      </p:sp>
      <p:cxnSp>
        <p:nvCxnSpPr>
          <p:cNvPr id="21" name="Google Shape;280;p34">
            <a:extLst>
              <a:ext uri="{FF2B5EF4-FFF2-40B4-BE49-F238E27FC236}">
                <a16:creationId xmlns:a16="http://schemas.microsoft.com/office/drawing/2014/main" id="{259635CC-78D3-43F9-A4A0-EEF550E8DA11}"/>
              </a:ext>
            </a:extLst>
          </p:cNvPr>
          <p:cNvCxnSpPr>
            <a:cxnSpLocks/>
          </p:cNvCxnSpPr>
          <p:nvPr/>
        </p:nvCxnSpPr>
        <p:spPr>
          <a:xfrm>
            <a:off x="5338051" y="2948289"/>
            <a:ext cx="14400" cy="331847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CDE65E-4BC7-49CC-AAB8-990788A32219}"/>
              </a:ext>
            </a:extLst>
          </p:cNvPr>
          <p:cNvCxnSpPr>
            <a:cxnSpLocks/>
          </p:cNvCxnSpPr>
          <p:nvPr/>
        </p:nvCxnSpPr>
        <p:spPr>
          <a:xfrm>
            <a:off x="7486775" y="883454"/>
            <a:ext cx="0" cy="112826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68F7F4-E71C-47D9-A182-81B4245F1A61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C3241313-15CD-410B-B91B-138DBED331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CF73C4-041E-4384-AE16-1DCCB1614DDD}"/>
                </a:ext>
              </a:extLst>
            </p:cNvPr>
            <p:cNvSpPr txBox="1"/>
            <p:nvPr/>
          </p:nvSpPr>
          <p:spPr>
            <a:xfrm>
              <a:off x="10944050" y="631458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26</a:t>
              </a:r>
              <a:endParaRPr lang="en-US" sz="1600" b="1" dirty="0"/>
            </a:p>
          </p:txBody>
        </p:sp>
      </p:grpSp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344EE956-BAA3-469E-B7FE-CCBD71C77CF7}"/>
              </a:ext>
            </a:extLst>
          </p:cNvPr>
          <p:cNvSpPr txBox="1">
            <a:spLocks/>
          </p:cNvSpPr>
          <p:nvPr/>
        </p:nvSpPr>
        <p:spPr>
          <a:xfrm>
            <a:off x="101523" y="6546696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702" y="2563705"/>
            <a:ext cx="6041168" cy="3602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88" y="692166"/>
            <a:ext cx="4655412" cy="203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66" t="479" r="1"/>
          <a:stretch/>
        </p:blipFill>
        <p:spPr>
          <a:xfrm>
            <a:off x="107887" y="3223298"/>
            <a:ext cx="5115149" cy="3063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0" name="TextBox 109"/>
          <p:cNvSpPr txBox="1"/>
          <p:nvPr/>
        </p:nvSpPr>
        <p:spPr>
          <a:xfrm>
            <a:off x="2782599" y="39113"/>
            <a:ext cx="662681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FORECASTING PORTFOLIO VALUES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9BE435-4219-4874-94C7-FC4068E579CB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189E3C56-F900-44E7-BF74-7509E4A585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7F3CEE-E6DF-48C0-8B9A-22A03DF4C29B}"/>
                </a:ext>
              </a:extLst>
            </p:cNvPr>
            <p:cNvSpPr txBox="1"/>
            <p:nvPr/>
          </p:nvSpPr>
          <p:spPr>
            <a:xfrm>
              <a:off x="10944050" y="631458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27</a:t>
              </a:r>
              <a:endParaRPr lang="en-US" sz="1600" b="1" dirty="0"/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D56F121-E3E3-4ED3-A6F1-F33D229BEB5E}"/>
              </a:ext>
            </a:extLst>
          </p:cNvPr>
          <p:cNvSpPr/>
          <p:nvPr/>
        </p:nvSpPr>
        <p:spPr>
          <a:xfrm>
            <a:off x="707270" y="4947847"/>
            <a:ext cx="10774800" cy="97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D5AA49-BA54-42E0-8D65-778006DF1820}"/>
              </a:ext>
            </a:extLst>
          </p:cNvPr>
          <p:cNvCxnSpPr>
            <a:cxnSpLocks/>
          </p:cNvCxnSpPr>
          <p:nvPr/>
        </p:nvCxnSpPr>
        <p:spPr>
          <a:xfrm>
            <a:off x="5987093" y="2021679"/>
            <a:ext cx="0" cy="136520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63B34D5-B77C-4D06-988F-08F6414B926F}"/>
              </a:ext>
            </a:extLst>
          </p:cNvPr>
          <p:cNvSpPr txBox="1">
            <a:spLocks/>
          </p:cNvSpPr>
          <p:nvPr/>
        </p:nvSpPr>
        <p:spPr>
          <a:xfrm>
            <a:off x="45091" y="6553227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345" y="966870"/>
            <a:ext cx="5638095" cy="33619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7270" y="4975322"/>
            <a:ext cx="10206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kern="1500" spc="100" dirty="0" smtClean="0">
                <a:latin typeface="Bahnschrift SemiBold" panose="020B0502040204020203" pitchFamily="34" charset="0"/>
              </a:rPr>
              <a:t>Using the final model, I forecasted </a:t>
            </a:r>
            <a:r>
              <a:rPr lang="en-US" b="1" kern="1500" spc="100" dirty="0">
                <a:latin typeface="Bahnschrift SemiBold" panose="020B0502040204020203" pitchFamily="34" charset="0"/>
              </a:rPr>
              <a:t>portfolio values under the 3 scenarios for the given time </a:t>
            </a:r>
            <a:r>
              <a:rPr lang="en-US" b="1" kern="1500" spc="100" dirty="0" smtClean="0">
                <a:latin typeface="Bahnschrift SemiBold" panose="020B0502040204020203" pitchFamily="34" charset="0"/>
              </a:rPr>
              <a:t>period. Graphed </a:t>
            </a:r>
            <a:r>
              <a:rPr lang="en-US" b="1" kern="1500" spc="100" dirty="0">
                <a:latin typeface="Bahnschrift SemiBold" panose="020B0502040204020203" pitchFamily="34" charset="0"/>
              </a:rPr>
              <a:t>the forecasted values under all the scenarios to make sure that they have been predicted like one would expect.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62" t="1618" b="1"/>
          <a:stretch/>
        </p:blipFill>
        <p:spPr>
          <a:xfrm>
            <a:off x="143691" y="1129552"/>
            <a:ext cx="5678885" cy="305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40468" y="39113"/>
            <a:ext cx="891109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CAPITAL REQUIREMENT AT A PORTFOLIO LEVEL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9BE435-4219-4874-94C7-FC4068E579CB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189E3C56-F900-44E7-BF74-7509E4A585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7F3CEE-E6DF-48C0-8B9A-22A03DF4C29B}"/>
                </a:ext>
              </a:extLst>
            </p:cNvPr>
            <p:cNvSpPr txBox="1"/>
            <p:nvPr/>
          </p:nvSpPr>
          <p:spPr>
            <a:xfrm>
              <a:off x="10944050" y="6314580"/>
              <a:ext cx="3962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29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968014-F7C1-4F5A-9A46-E62E659FCACB}"/>
              </a:ext>
            </a:extLst>
          </p:cNvPr>
          <p:cNvSpPr/>
          <p:nvPr/>
        </p:nvSpPr>
        <p:spPr>
          <a:xfrm>
            <a:off x="161270" y="814921"/>
            <a:ext cx="8379300" cy="2658678"/>
          </a:xfrm>
          <a:prstGeom prst="roundRect">
            <a:avLst/>
          </a:prstGeom>
          <a:solidFill>
            <a:srgbClr val="DBDBD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5F148-72F4-4D11-8F1C-47491AD7F0EB}"/>
              </a:ext>
            </a:extLst>
          </p:cNvPr>
          <p:cNvSpPr txBox="1"/>
          <p:nvPr/>
        </p:nvSpPr>
        <p:spPr>
          <a:xfrm>
            <a:off x="199503" y="834309"/>
            <a:ext cx="84908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spc="50" dirty="0">
                <a:latin typeface="Bahnschrift SemiBold" panose="020B0502040204020203" pitchFamily="34" charset="0"/>
              </a:rPr>
              <a:t>CRP = 0.2*[(0.5*b)+(0.35*a)+(0.15*</a:t>
            </a:r>
            <a:r>
              <a:rPr lang="en-IN" sz="2000" b="1" spc="50" dirty="0" err="1">
                <a:latin typeface="Bahnschrift SemiBold" panose="020B0502040204020203" pitchFamily="34" charset="0"/>
              </a:rPr>
              <a:t>sa</a:t>
            </a:r>
            <a:r>
              <a:rPr lang="en-IN" sz="2000" b="1" spc="50" dirty="0">
                <a:latin typeface="Bahnschrift SemiBold" panose="020B0502040204020203" pitchFamily="34" charset="0"/>
              </a:rPr>
              <a:t>)]</a:t>
            </a:r>
          </a:p>
          <a:p>
            <a:endParaRPr lang="en-IN" sz="1700" b="1" spc="50" dirty="0">
              <a:latin typeface="Bahnschrift SemiBold" panose="020B0502040204020203" pitchFamily="34" charset="0"/>
            </a:endParaRPr>
          </a:p>
          <a:p>
            <a:r>
              <a:rPr lang="en-IN" sz="1700" b="1" spc="50" dirty="0">
                <a:latin typeface="Bahnschrift SemiBold" panose="020B0502040204020203" pitchFamily="34" charset="0"/>
              </a:rPr>
              <a:t>Where;</a:t>
            </a:r>
          </a:p>
          <a:p>
            <a:endParaRPr lang="en-IN" sz="1700" b="1" spc="50" dirty="0">
              <a:latin typeface="Bahnschrift SemiBold" panose="020B0502040204020203" pitchFamily="34" charset="0"/>
            </a:endParaRPr>
          </a:p>
          <a:p>
            <a:r>
              <a:rPr lang="en-IN" sz="1700" b="1" spc="50" dirty="0">
                <a:latin typeface="Bahnschrift SemiBold" panose="020B0502040204020203" pitchFamily="34" charset="0"/>
              </a:rPr>
              <a:t>b = </a:t>
            </a:r>
            <a:r>
              <a:rPr lang="en-US" sz="1700" b="1" spc="50" dirty="0" err="1">
                <a:latin typeface="Bahnschrift SemiBold" panose="020B0502040204020203" pitchFamily="34" charset="0"/>
              </a:rPr>
              <a:t>initial_portoflio_value-forecasted_portfolio_value$baselinepred</a:t>
            </a:r>
            <a:r>
              <a:rPr lang="en-US" sz="1700" b="1" spc="50" dirty="0">
                <a:latin typeface="Bahnschrift SemiBold" panose="020B0502040204020203" pitchFamily="34" charset="0"/>
              </a:rPr>
              <a:t>[9]</a:t>
            </a:r>
          </a:p>
          <a:p>
            <a:endParaRPr lang="en-US" sz="1700" b="1" spc="50" dirty="0">
              <a:latin typeface="Bahnschrift SemiBold" panose="020B0502040204020203" pitchFamily="34" charset="0"/>
            </a:endParaRPr>
          </a:p>
          <a:p>
            <a:r>
              <a:rPr lang="en-US" sz="1700" b="1" spc="50" dirty="0">
                <a:latin typeface="Bahnschrift SemiBold" panose="020B0502040204020203" pitchFamily="34" charset="0"/>
              </a:rPr>
              <a:t>a = </a:t>
            </a:r>
            <a:r>
              <a:rPr lang="en-US" sz="1700" b="1" spc="50" dirty="0" err="1">
                <a:latin typeface="Bahnschrift SemiBold" panose="020B0502040204020203" pitchFamily="34" charset="0"/>
              </a:rPr>
              <a:t>initial_portoflio_value-forecasted_portfolio_value$adversepred</a:t>
            </a:r>
            <a:r>
              <a:rPr lang="en-US" sz="1700" b="1" spc="50" dirty="0">
                <a:latin typeface="Bahnschrift SemiBold" panose="020B0502040204020203" pitchFamily="34" charset="0"/>
              </a:rPr>
              <a:t>[9]</a:t>
            </a:r>
          </a:p>
          <a:p>
            <a:endParaRPr lang="en-US" sz="1700" b="1" spc="50" dirty="0">
              <a:latin typeface="Bahnschrift SemiBold" panose="020B0502040204020203" pitchFamily="34" charset="0"/>
            </a:endParaRPr>
          </a:p>
          <a:p>
            <a:r>
              <a:rPr lang="en-US" sz="1700" b="1" spc="50" dirty="0" err="1">
                <a:latin typeface="Bahnschrift SemiBold" panose="020B0502040204020203" pitchFamily="34" charset="0"/>
              </a:rPr>
              <a:t>sa</a:t>
            </a:r>
            <a:r>
              <a:rPr lang="en-US" sz="1700" b="1" spc="50" dirty="0">
                <a:latin typeface="Bahnschrift SemiBold" panose="020B0502040204020203" pitchFamily="34" charset="0"/>
              </a:rPr>
              <a:t> = initial_portoflio_value-forecasted_portfolio_value$severelyadversepred[9]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CAB3E9E-12E7-470F-9CBE-DD03B4BB7530}"/>
              </a:ext>
            </a:extLst>
          </p:cNvPr>
          <p:cNvSpPr/>
          <p:nvPr/>
        </p:nvSpPr>
        <p:spPr>
          <a:xfrm>
            <a:off x="8754968" y="1037095"/>
            <a:ext cx="3241786" cy="1601481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66000">
                <a:srgbClr val="30353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63D4B46-0D19-46AD-AE16-D75C3F7100B7}"/>
              </a:ext>
            </a:extLst>
          </p:cNvPr>
          <p:cNvSpPr txBox="1"/>
          <p:nvPr/>
        </p:nvSpPr>
        <p:spPr>
          <a:xfrm>
            <a:off x="8810583" y="1869999"/>
            <a:ext cx="30149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Expected 9-quarter loss in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Baseline Scenario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775385-A538-44A8-995C-025E53866C8E}"/>
              </a:ext>
            </a:extLst>
          </p:cNvPr>
          <p:cNvSpPr txBox="1"/>
          <p:nvPr/>
        </p:nvSpPr>
        <p:spPr>
          <a:xfrm>
            <a:off x="9063889" y="1305581"/>
            <a:ext cx="241893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$ 2.42690 M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2857CB2-986B-41B8-B609-47F10D285CA9}"/>
              </a:ext>
            </a:extLst>
          </p:cNvPr>
          <p:cNvGrpSpPr/>
          <p:nvPr/>
        </p:nvGrpSpPr>
        <p:grpSpPr>
          <a:xfrm>
            <a:off x="9996417" y="654836"/>
            <a:ext cx="648489" cy="648488"/>
            <a:chOff x="1072536" y="1083143"/>
            <a:chExt cx="788715" cy="788715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E50BB4E-5E90-4376-8F2A-4B8548C99FFB}"/>
                </a:ext>
              </a:extLst>
            </p:cNvPr>
            <p:cNvSpPr/>
            <p:nvPr/>
          </p:nvSpPr>
          <p:spPr>
            <a:xfrm>
              <a:off x="1072536" y="1083143"/>
              <a:ext cx="788715" cy="788715"/>
            </a:xfrm>
            <a:prstGeom prst="ellipse">
              <a:avLst/>
            </a:prstGeom>
            <a:solidFill>
              <a:srgbClr val="30353F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50A6138-6B17-465B-A3BC-2FAA24028E4D}"/>
                </a:ext>
              </a:extLst>
            </p:cNvPr>
            <p:cNvGrpSpPr/>
            <p:nvPr/>
          </p:nvGrpSpPr>
          <p:grpSpPr>
            <a:xfrm>
              <a:off x="1276148" y="1369137"/>
              <a:ext cx="381490" cy="216726"/>
              <a:chOff x="3283332" y="3275035"/>
              <a:chExt cx="479215" cy="272245"/>
            </a:xfrm>
          </p:grpSpPr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0635AEE4-1EA1-43F9-A964-372A04A7DF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3332" y="3275035"/>
                <a:ext cx="479215" cy="272245"/>
              </a:xfrm>
              <a:custGeom>
                <a:avLst/>
                <a:gdLst>
                  <a:gd name="T0" fmla="*/ 2004 w 2048"/>
                  <a:gd name="T1" fmla="*/ 0 h 1162"/>
                  <a:gd name="T2" fmla="*/ 44 w 2048"/>
                  <a:gd name="T3" fmla="*/ 0 h 1162"/>
                  <a:gd name="T4" fmla="*/ 0 w 2048"/>
                  <a:gd name="T5" fmla="*/ 44 h 1162"/>
                  <a:gd name="T6" fmla="*/ 0 w 2048"/>
                  <a:gd name="T7" fmla="*/ 1118 h 1162"/>
                  <a:gd name="T8" fmla="*/ 44 w 2048"/>
                  <a:gd name="T9" fmla="*/ 1162 h 1162"/>
                  <a:gd name="T10" fmla="*/ 2004 w 2048"/>
                  <a:gd name="T11" fmla="*/ 1162 h 1162"/>
                  <a:gd name="T12" fmla="*/ 2048 w 2048"/>
                  <a:gd name="T13" fmla="*/ 1118 h 1162"/>
                  <a:gd name="T14" fmla="*/ 2048 w 2048"/>
                  <a:gd name="T15" fmla="*/ 44 h 1162"/>
                  <a:gd name="T16" fmla="*/ 2004 w 2048"/>
                  <a:gd name="T17" fmla="*/ 0 h 1162"/>
                  <a:gd name="T18" fmla="*/ 88 w 2048"/>
                  <a:gd name="T19" fmla="*/ 88 h 1162"/>
                  <a:gd name="T20" fmla="*/ 312 w 2048"/>
                  <a:gd name="T21" fmla="*/ 88 h 1162"/>
                  <a:gd name="T22" fmla="*/ 88 w 2048"/>
                  <a:gd name="T23" fmla="*/ 311 h 1162"/>
                  <a:gd name="T24" fmla="*/ 88 w 2048"/>
                  <a:gd name="T25" fmla="*/ 88 h 1162"/>
                  <a:gd name="T26" fmla="*/ 88 w 2048"/>
                  <a:gd name="T27" fmla="*/ 1074 h 1162"/>
                  <a:gd name="T28" fmla="*/ 88 w 2048"/>
                  <a:gd name="T29" fmla="*/ 851 h 1162"/>
                  <a:gd name="T30" fmla="*/ 312 w 2048"/>
                  <a:gd name="T31" fmla="*/ 1074 h 1162"/>
                  <a:gd name="T32" fmla="*/ 88 w 2048"/>
                  <a:gd name="T33" fmla="*/ 1074 h 1162"/>
                  <a:gd name="T34" fmla="*/ 1960 w 2048"/>
                  <a:gd name="T35" fmla="*/ 1074 h 1162"/>
                  <a:gd name="T36" fmla="*/ 1736 w 2048"/>
                  <a:gd name="T37" fmla="*/ 1074 h 1162"/>
                  <a:gd name="T38" fmla="*/ 1960 w 2048"/>
                  <a:gd name="T39" fmla="*/ 851 h 1162"/>
                  <a:gd name="T40" fmla="*/ 1960 w 2048"/>
                  <a:gd name="T41" fmla="*/ 1074 h 1162"/>
                  <a:gd name="T42" fmla="*/ 1960 w 2048"/>
                  <a:gd name="T43" fmla="*/ 762 h 1162"/>
                  <a:gd name="T44" fmla="*/ 1648 w 2048"/>
                  <a:gd name="T45" fmla="*/ 1074 h 1162"/>
                  <a:gd name="T46" fmla="*/ 400 w 2048"/>
                  <a:gd name="T47" fmla="*/ 1074 h 1162"/>
                  <a:gd name="T48" fmla="*/ 88 w 2048"/>
                  <a:gd name="T49" fmla="*/ 762 h 1162"/>
                  <a:gd name="T50" fmla="*/ 88 w 2048"/>
                  <a:gd name="T51" fmla="*/ 400 h 1162"/>
                  <a:gd name="T52" fmla="*/ 400 w 2048"/>
                  <a:gd name="T53" fmla="*/ 88 h 1162"/>
                  <a:gd name="T54" fmla="*/ 1648 w 2048"/>
                  <a:gd name="T55" fmla="*/ 88 h 1162"/>
                  <a:gd name="T56" fmla="*/ 1960 w 2048"/>
                  <a:gd name="T57" fmla="*/ 400 h 1162"/>
                  <a:gd name="T58" fmla="*/ 1960 w 2048"/>
                  <a:gd name="T59" fmla="*/ 762 h 1162"/>
                  <a:gd name="T60" fmla="*/ 1960 w 2048"/>
                  <a:gd name="T61" fmla="*/ 311 h 1162"/>
                  <a:gd name="T62" fmla="*/ 1736 w 2048"/>
                  <a:gd name="T63" fmla="*/ 88 h 1162"/>
                  <a:gd name="T64" fmla="*/ 1960 w 2048"/>
                  <a:gd name="T65" fmla="*/ 88 h 1162"/>
                  <a:gd name="T66" fmla="*/ 1960 w 2048"/>
                  <a:gd name="T67" fmla="*/ 311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8" h="1162">
                    <a:moveTo>
                      <a:pt x="200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20" y="0"/>
                      <a:pt x="0" y="19"/>
                      <a:pt x="0" y="44"/>
                    </a:cubicBezTo>
                    <a:cubicBezTo>
                      <a:pt x="0" y="1118"/>
                      <a:pt x="0" y="1118"/>
                      <a:pt x="0" y="1118"/>
                    </a:cubicBezTo>
                    <a:cubicBezTo>
                      <a:pt x="0" y="1143"/>
                      <a:pt x="20" y="1162"/>
                      <a:pt x="44" y="1162"/>
                    </a:cubicBezTo>
                    <a:cubicBezTo>
                      <a:pt x="2004" y="1162"/>
                      <a:pt x="2004" y="1162"/>
                      <a:pt x="2004" y="1162"/>
                    </a:cubicBezTo>
                    <a:cubicBezTo>
                      <a:pt x="2028" y="1162"/>
                      <a:pt x="2048" y="1143"/>
                      <a:pt x="2048" y="1118"/>
                    </a:cubicBezTo>
                    <a:cubicBezTo>
                      <a:pt x="2048" y="44"/>
                      <a:pt x="2048" y="44"/>
                      <a:pt x="2048" y="44"/>
                    </a:cubicBezTo>
                    <a:cubicBezTo>
                      <a:pt x="2048" y="19"/>
                      <a:pt x="2028" y="0"/>
                      <a:pt x="2004" y="0"/>
                    </a:cubicBezTo>
                    <a:close/>
                    <a:moveTo>
                      <a:pt x="88" y="88"/>
                    </a:moveTo>
                    <a:cubicBezTo>
                      <a:pt x="312" y="88"/>
                      <a:pt x="312" y="88"/>
                      <a:pt x="312" y="88"/>
                    </a:cubicBezTo>
                    <a:cubicBezTo>
                      <a:pt x="293" y="202"/>
                      <a:pt x="202" y="292"/>
                      <a:pt x="88" y="311"/>
                    </a:cubicBezTo>
                    <a:lnTo>
                      <a:pt x="88" y="88"/>
                    </a:lnTo>
                    <a:close/>
                    <a:moveTo>
                      <a:pt x="88" y="1074"/>
                    </a:moveTo>
                    <a:cubicBezTo>
                      <a:pt x="88" y="851"/>
                      <a:pt x="88" y="851"/>
                      <a:pt x="88" y="851"/>
                    </a:cubicBezTo>
                    <a:cubicBezTo>
                      <a:pt x="202" y="870"/>
                      <a:pt x="293" y="960"/>
                      <a:pt x="312" y="1074"/>
                    </a:cubicBezTo>
                    <a:lnTo>
                      <a:pt x="88" y="1074"/>
                    </a:lnTo>
                    <a:close/>
                    <a:moveTo>
                      <a:pt x="1960" y="1074"/>
                    </a:moveTo>
                    <a:cubicBezTo>
                      <a:pt x="1736" y="1074"/>
                      <a:pt x="1736" y="1074"/>
                      <a:pt x="1736" y="1074"/>
                    </a:cubicBezTo>
                    <a:cubicBezTo>
                      <a:pt x="1755" y="960"/>
                      <a:pt x="1846" y="870"/>
                      <a:pt x="1960" y="851"/>
                    </a:cubicBezTo>
                    <a:lnTo>
                      <a:pt x="1960" y="1074"/>
                    </a:lnTo>
                    <a:close/>
                    <a:moveTo>
                      <a:pt x="1960" y="762"/>
                    </a:moveTo>
                    <a:cubicBezTo>
                      <a:pt x="1797" y="782"/>
                      <a:pt x="1668" y="911"/>
                      <a:pt x="1648" y="1074"/>
                    </a:cubicBezTo>
                    <a:cubicBezTo>
                      <a:pt x="400" y="1074"/>
                      <a:pt x="400" y="1074"/>
                      <a:pt x="400" y="1074"/>
                    </a:cubicBezTo>
                    <a:cubicBezTo>
                      <a:pt x="380" y="911"/>
                      <a:pt x="251" y="782"/>
                      <a:pt x="88" y="762"/>
                    </a:cubicBezTo>
                    <a:cubicBezTo>
                      <a:pt x="88" y="400"/>
                      <a:pt x="88" y="400"/>
                      <a:pt x="88" y="400"/>
                    </a:cubicBezTo>
                    <a:cubicBezTo>
                      <a:pt x="251" y="380"/>
                      <a:pt x="380" y="251"/>
                      <a:pt x="400" y="88"/>
                    </a:cubicBezTo>
                    <a:cubicBezTo>
                      <a:pt x="1648" y="88"/>
                      <a:pt x="1648" y="88"/>
                      <a:pt x="1648" y="88"/>
                    </a:cubicBezTo>
                    <a:cubicBezTo>
                      <a:pt x="1668" y="251"/>
                      <a:pt x="1797" y="380"/>
                      <a:pt x="1960" y="400"/>
                    </a:cubicBezTo>
                    <a:cubicBezTo>
                      <a:pt x="1960" y="762"/>
                      <a:pt x="1960" y="762"/>
                      <a:pt x="1960" y="762"/>
                    </a:cubicBezTo>
                    <a:close/>
                    <a:moveTo>
                      <a:pt x="1960" y="311"/>
                    </a:moveTo>
                    <a:cubicBezTo>
                      <a:pt x="1846" y="292"/>
                      <a:pt x="1755" y="202"/>
                      <a:pt x="1736" y="88"/>
                    </a:cubicBezTo>
                    <a:cubicBezTo>
                      <a:pt x="1960" y="88"/>
                      <a:pt x="1960" y="88"/>
                      <a:pt x="1960" y="88"/>
                    </a:cubicBezTo>
                    <a:lnTo>
                      <a:pt x="1960" y="3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12">
                <a:extLst>
                  <a:ext uri="{FF2B5EF4-FFF2-40B4-BE49-F238E27FC236}">
                    <a16:creationId xmlns:a16="http://schemas.microsoft.com/office/drawing/2014/main" id="{8CE8F3A7-DE5C-48A3-A0DB-91EC30F19B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1245" y="3337126"/>
                <a:ext cx="282595" cy="148858"/>
              </a:xfrm>
              <a:custGeom>
                <a:avLst/>
                <a:gdLst>
                  <a:gd name="T0" fmla="*/ 1169 w 1208"/>
                  <a:gd name="T1" fmla="*/ 127 h 634"/>
                  <a:gd name="T2" fmla="*/ 1081 w 1208"/>
                  <a:gd name="T3" fmla="*/ 39 h 634"/>
                  <a:gd name="T4" fmla="*/ 1041 w 1208"/>
                  <a:gd name="T5" fmla="*/ 0 h 634"/>
                  <a:gd name="T6" fmla="*/ 167 w 1208"/>
                  <a:gd name="T7" fmla="*/ 0 h 634"/>
                  <a:gd name="T8" fmla="*/ 127 w 1208"/>
                  <a:gd name="T9" fmla="*/ 39 h 634"/>
                  <a:gd name="T10" fmla="*/ 39 w 1208"/>
                  <a:gd name="T11" fmla="*/ 127 h 634"/>
                  <a:gd name="T12" fmla="*/ 0 w 1208"/>
                  <a:gd name="T13" fmla="*/ 167 h 634"/>
                  <a:gd name="T14" fmla="*/ 0 w 1208"/>
                  <a:gd name="T15" fmla="*/ 467 h 634"/>
                  <a:gd name="T16" fmla="*/ 39 w 1208"/>
                  <a:gd name="T17" fmla="*/ 507 h 634"/>
                  <a:gd name="T18" fmla="*/ 127 w 1208"/>
                  <a:gd name="T19" fmla="*/ 595 h 634"/>
                  <a:gd name="T20" fmla="*/ 167 w 1208"/>
                  <a:gd name="T21" fmla="*/ 634 h 634"/>
                  <a:gd name="T22" fmla="*/ 1041 w 1208"/>
                  <a:gd name="T23" fmla="*/ 634 h 634"/>
                  <a:gd name="T24" fmla="*/ 1081 w 1208"/>
                  <a:gd name="T25" fmla="*/ 595 h 634"/>
                  <a:gd name="T26" fmla="*/ 1169 w 1208"/>
                  <a:gd name="T27" fmla="*/ 507 h 634"/>
                  <a:gd name="T28" fmla="*/ 1208 w 1208"/>
                  <a:gd name="T29" fmla="*/ 467 h 634"/>
                  <a:gd name="T30" fmla="*/ 1208 w 1208"/>
                  <a:gd name="T31" fmla="*/ 167 h 634"/>
                  <a:gd name="T32" fmla="*/ 1169 w 1208"/>
                  <a:gd name="T33" fmla="*/ 127 h 634"/>
                  <a:gd name="T34" fmla="*/ 1129 w 1208"/>
                  <a:gd name="T35" fmla="*/ 432 h 634"/>
                  <a:gd name="T36" fmla="*/ 1006 w 1208"/>
                  <a:gd name="T37" fmla="*/ 555 h 634"/>
                  <a:gd name="T38" fmla="*/ 202 w 1208"/>
                  <a:gd name="T39" fmla="*/ 555 h 634"/>
                  <a:gd name="T40" fmla="*/ 79 w 1208"/>
                  <a:gd name="T41" fmla="*/ 432 h 634"/>
                  <a:gd name="T42" fmla="*/ 79 w 1208"/>
                  <a:gd name="T43" fmla="*/ 202 h 634"/>
                  <a:gd name="T44" fmla="*/ 202 w 1208"/>
                  <a:gd name="T45" fmla="*/ 79 h 634"/>
                  <a:gd name="T46" fmla="*/ 1006 w 1208"/>
                  <a:gd name="T47" fmla="*/ 79 h 634"/>
                  <a:gd name="T48" fmla="*/ 1129 w 1208"/>
                  <a:gd name="T49" fmla="*/ 202 h 634"/>
                  <a:gd name="T50" fmla="*/ 1129 w 1208"/>
                  <a:gd name="T51" fmla="*/ 432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8" h="634">
                    <a:moveTo>
                      <a:pt x="1169" y="127"/>
                    </a:moveTo>
                    <a:cubicBezTo>
                      <a:pt x="1120" y="127"/>
                      <a:pt x="1081" y="88"/>
                      <a:pt x="1081" y="39"/>
                    </a:cubicBezTo>
                    <a:cubicBezTo>
                      <a:pt x="1081" y="17"/>
                      <a:pt x="1063" y="0"/>
                      <a:pt x="1041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45" y="0"/>
                      <a:pt x="127" y="17"/>
                      <a:pt x="127" y="39"/>
                    </a:cubicBezTo>
                    <a:cubicBezTo>
                      <a:pt x="127" y="88"/>
                      <a:pt x="88" y="127"/>
                      <a:pt x="39" y="127"/>
                    </a:cubicBezTo>
                    <a:cubicBezTo>
                      <a:pt x="17" y="127"/>
                      <a:pt x="0" y="145"/>
                      <a:pt x="0" y="167"/>
                    </a:cubicBezTo>
                    <a:cubicBezTo>
                      <a:pt x="0" y="467"/>
                      <a:pt x="0" y="467"/>
                      <a:pt x="0" y="467"/>
                    </a:cubicBezTo>
                    <a:cubicBezTo>
                      <a:pt x="0" y="489"/>
                      <a:pt x="17" y="507"/>
                      <a:pt x="39" y="507"/>
                    </a:cubicBezTo>
                    <a:cubicBezTo>
                      <a:pt x="88" y="507"/>
                      <a:pt x="127" y="546"/>
                      <a:pt x="127" y="595"/>
                    </a:cubicBezTo>
                    <a:cubicBezTo>
                      <a:pt x="127" y="617"/>
                      <a:pt x="145" y="634"/>
                      <a:pt x="167" y="634"/>
                    </a:cubicBezTo>
                    <a:cubicBezTo>
                      <a:pt x="1041" y="634"/>
                      <a:pt x="1041" y="634"/>
                      <a:pt x="1041" y="634"/>
                    </a:cubicBezTo>
                    <a:cubicBezTo>
                      <a:pt x="1063" y="634"/>
                      <a:pt x="1081" y="617"/>
                      <a:pt x="1081" y="595"/>
                    </a:cubicBezTo>
                    <a:cubicBezTo>
                      <a:pt x="1081" y="546"/>
                      <a:pt x="1120" y="507"/>
                      <a:pt x="1169" y="507"/>
                    </a:cubicBezTo>
                    <a:cubicBezTo>
                      <a:pt x="1191" y="507"/>
                      <a:pt x="1208" y="489"/>
                      <a:pt x="1208" y="467"/>
                    </a:cubicBezTo>
                    <a:cubicBezTo>
                      <a:pt x="1208" y="167"/>
                      <a:pt x="1208" y="167"/>
                      <a:pt x="1208" y="167"/>
                    </a:cubicBezTo>
                    <a:cubicBezTo>
                      <a:pt x="1208" y="145"/>
                      <a:pt x="1191" y="127"/>
                      <a:pt x="1169" y="127"/>
                    </a:cubicBezTo>
                    <a:close/>
                    <a:moveTo>
                      <a:pt x="1129" y="432"/>
                    </a:moveTo>
                    <a:cubicBezTo>
                      <a:pt x="1069" y="447"/>
                      <a:pt x="1021" y="495"/>
                      <a:pt x="1006" y="555"/>
                    </a:cubicBezTo>
                    <a:cubicBezTo>
                      <a:pt x="202" y="555"/>
                      <a:pt x="202" y="555"/>
                      <a:pt x="202" y="555"/>
                    </a:cubicBezTo>
                    <a:cubicBezTo>
                      <a:pt x="187" y="495"/>
                      <a:pt x="139" y="447"/>
                      <a:pt x="79" y="432"/>
                    </a:cubicBezTo>
                    <a:cubicBezTo>
                      <a:pt x="79" y="202"/>
                      <a:pt x="79" y="202"/>
                      <a:pt x="79" y="202"/>
                    </a:cubicBezTo>
                    <a:cubicBezTo>
                      <a:pt x="139" y="187"/>
                      <a:pt x="187" y="139"/>
                      <a:pt x="202" y="79"/>
                    </a:cubicBezTo>
                    <a:cubicBezTo>
                      <a:pt x="1006" y="79"/>
                      <a:pt x="1006" y="79"/>
                      <a:pt x="1006" y="79"/>
                    </a:cubicBezTo>
                    <a:cubicBezTo>
                      <a:pt x="1021" y="139"/>
                      <a:pt x="1069" y="187"/>
                      <a:pt x="1129" y="202"/>
                    </a:cubicBezTo>
                    <a:cubicBezTo>
                      <a:pt x="1129" y="432"/>
                      <a:pt x="1129" y="432"/>
                      <a:pt x="1129" y="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13">
                <a:extLst>
                  <a:ext uri="{FF2B5EF4-FFF2-40B4-BE49-F238E27FC236}">
                    <a16:creationId xmlns:a16="http://schemas.microsoft.com/office/drawing/2014/main" id="{DA12A453-88A5-402B-B122-1AAAA7778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829" y="3368967"/>
                <a:ext cx="32638" cy="85176"/>
              </a:xfrm>
              <a:custGeom>
                <a:avLst/>
                <a:gdLst>
                  <a:gd name="T0" fmla="*/ 99 w 139"/>
                  <a:gd name="T1" fmla="*/ 0 h 364"/>
                  <a:gd name="T2" fmla="*/ 39 w 139"/>
                  <a:gd name="T3" fmla="*/ 0 h 364"/>
                  <a:gd name="T4" fmla="*/ 0 w 139"/>
                  <a:gd name="T5" fmla="*/ 40 h 364"/>
                  <a:gd name="T6" fmla="*/ 39 w 139"/>
                  <a:gd name="T7" fmla="*/ 79 h 364"/>
                  <a:gd name="T8" fmla="*/ 59 w 139"/>
                  <a:gd name="T9" fmla="*/ 79 h 364"/>
                  <a:gd name="T10" fmla="*/ 59 w 139"/>
                  <a:gd name="T11" fmla="*/ 324 h 364"/>
                  <a:gd name="T12" fmla="*/ 99 w 139"/>
                  <a:gd name="T13" fmla="*/ 364 h 364"/>
                  <a:gd name="T14" fmla="*/ 139 w 139"/>
                  <a:gd name="T15" fmla="*/ 324 h 364"/>
                  <a:gd name="T16" fmla="*/ 139 w 139"/>
                  <a:gd name="T17" fmla="*/ 40 h 364"/>
                  <a:gd name="T18" fmla="*/ 99 w 139"/>
                  <a:gd name="T1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364">
                    <a:moveTo>
                      <a:pt x="9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79"/>
                      <a:pt x="39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9" y="324"/>
                      <a:pt x="59" y="324"/>
                      <a:pt x="59" y="324"/>
                    </a:cubicBezTo>
                    <a:cubicBezTo>
                      <a:pt x="59" y="346"/>
                      <a:pt x="77" y="364"/>
                      <a:pt x="99" y="364"/>
                    </a:cubicBezTo>
                    <a:cubicBezTo>
                      <a:pt x="121" y="364"/>
                      <a:pt x="139" y="346"/>
                      <a:pt x="139" y="324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39" y="18"/>
                      <a:pt x="121" y="0"/>
                      <a:pt x="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14">
                <a:extLst>
                  <a:ext uri="{FF2B5EF4-FFF2-40B4-BE49-F238E27FC236}">
                    <a16:creationId xmlns:a16="http://schemas.microsoft.com/office/drawing/2014/main" id="{4DDCD1C4-3746-4152-BFF8-9FF1FC2475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8959" y="3368967"/>
                <a:ext cx="61295" cy="85176"/>
              </a:xfrm>
              <a:custGeom>
                <a:avLst/>
                <a:gdLst>
                  <a:gd name="T0" fmla="*/ 222 w 262"/>
                  <a:gd name="T1" fmla="*/ 0 h 364"/>
                  <a:gd name="T2" fmla="*/ 40 w 262"/>
                  <a:gd name="T3" fmla="*/ 0 h 364"/>
                  <a:gd name="T4" fmla="*/ 0 w 262"/>
                  <a:gd name="T5" fmla="*/ 40 h 364"/>
                  <a:gd name="T6" fmla="*/ 0 w 262"/>
                  <a:gd name="T7" fmla="*/ 324 h 364"/>
                  <a:gd name="T8" fmla="*/ 40 w 262"/>
                  <a:gd name="T9" fmla="*/ 364 h 364"/>
                  <a:gd name="T10" fmla="*/ 222 w 262"/>
                  <a:gd name="T11" fmla="*/ 364 h 364"/>
                  <a:gd name="T12" fmla="*/ 262 w 262"/>
                  <a:gd name="T13" fmla="*/ 324 h 364"/>
                  <a:gd name="T14" fmla="*/ 262 w 262"/>
                  <a:gd name="T15" fmla="*/ 40 h 364"/>
                  <a:gd name="T16" fmla="*/ 222 w 262"/>
                  <a:gd name="T17" fmla="*/ 0 h 364"/>
                  <a:gd name="T18" fmla="*/ 183 w 262"/>
                  <a:gd name="T19" fmla="*/ 285 h 364"/>
                  <a:gd name="T20" fmla="*/ 80 w 262"/>
                  <a:gd name="T21" fmla="*/ 285 h 364"/>
                  <a:gd name="T22" fmla="*/ 80 w 262"/>
                  <a:gd name="T23" fmla="*/ 79 h 364"/>
                  <a:gd name="T24" fmla="*/ 183 w 262"/>
                  <a:gd name="T25" fmla="*/ 79 h 364"/>
                  <a:gd name="T26" fmla="*/ 183 w 262"/>
                  <a:gd name="T27" fmla="*/ 28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64">
                    <a:moveTo>
                      <a:pt x="222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46"/>
                      <a:pt x="18" y="364"/>
                      <a:pt x="40" y="364"/>
                    </a:cubicBezTo>
                    <a:cubicBezTo>
                      <a:pt x="222" y="364"/>
                      <a:pt x="222" y="364"/>
                      <a:pt x="222" y="364"/>
                    </a:cubicBezTo>
                    <a:cubicBezTo>
                      <a:pt x="244" y="364"/>
                      <a:pt x="262" y="346"/>
                      <a:pt x="262" y="324"/>
                    </a:cubicBezTo>
                    <a:cubicBezTo>
                      <a:pt x="262" y="40"/>
                      <a:pt x="262" y="40"/>
                      <a:pt x="262" y="40"/>
                    </a:cubicBezTo>
                    <a:cubicBezTo>
                      <a:pt x="262" y="18"/>
                      <a:pt x="244" y="0"/>
                      <a:pt x="222" y="0"/>
                    </a:cubicBezTo>
                    <a:close/>
                    <a:moveTo>
                      <a:pt x="183" y="285"/>
                    </a:moveTo>
                    <a:cubicBezTo>
                      <a:pt x="80" y="285"/>
                      <a:pt x="80" y="285"/>
                      <a:pt x="80" y="28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183" y="79"/>
                      <a:pt x="183" y="79"/>
                      <a:pt x="183" y="79"/>
                    </a:cubicBezTo>
                    <a:lnTo>
                      <a:pt x="183" y="2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40979B97-02BB-457E-901F-5BB4CB51A5F1}"/>
              </a:ext>
            </a:extLst>
          </p:cNvPr>
          <p:cNvSpPr/>
          <p:nvPr/>
        </p:nvSpPr>
        <p:spPr>
          <a:xfrm>
            <a:off x="2853218" y="4112021"/>
            <a:ext cx="3312642" cy="213350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66000">
                <a:srgbClr val="30353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0DE25F2-3EA0-471E-AB85-A6541F5BF59C}"/>
              </a:ext>
            </a:extLst>
          </p:cNvPr>
          <p:cNvSpPr/>
          <p:nvPr/>
        </p:nvSpPr>
        <p:spPr>
          <a:xfrm>
            <a:off x="4185295" y="3708746"/>
            <a:ext cx="648489" cy="648489"/>
          </a:xfrm>
          <a:prstGeom prst="ellipse">
            <a:avLst/>
          </a:prstGeom>
          <a:solidFill>
            <a:srgbClr val="30353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0F074F-0D33-473D-ABAD-157E2AC2B814}"/>
              </a:ext>
            </a:extLst>
          </p:cNvPr>
          <p:cNvGrpSpPr/>
          <p:nvPr/>
        </p:nvGrpSpPr>
        <p:grpSpPr>
          <a:xfrm>
            <a:off x="4352706" y="3943893"/>
            <a:ext cx="313665" cy="178194"/>
            <a:chOff x="5960213" y="4011069"/>
            <a:chExt cx="313665" cy="178194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00BE719-53E5-4F7E-A12F-E119790C11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0213" y="4011069"/>
              <a:ext cx="313665" cy="178194"/>
            </a:xfrm>
            <a:custGeom>
              <a:avLst/>
              <a:gdLst>
                <a:gd name="T0" fmla="*/ 2004 w 2048"/>
                <a:gd name="T1" fmla="*/ 0 h 1162"/>
                <a:gd name="T2" fmla="*/ 44 w 2048"/>
                <a:gd name="T3" fmla="*/ 0 h 1162"/>
                <a:gd name="T4" fmla="*/ 0 w 2048"/>
                <a:gd name="T5" fmla="*/ 44 h 1162"/>
                <a:gd name="T6" fmla="*/ 0 w 2048"/>
                <a:gd name="T7" fmla="*/ 1118 h 1162"/>
                <a:gd name="T8" fmla="*/ 44 w 2048"/>
                <a:gd name="T9" fmla="*/ 1162 h 1162"/>
                <a:gd name="T10" fmla="*/ 2004 w 2048"/>
                <a:gd name="T11" fmla="*/ 1162 h 1162"/>
                <a:gd name="T12" fmla="*/ 2048 w 2048"/>
                <a:gd name="T13" fmla="*/ 1118 h 1162"/>
                <a:gd name="T14" fmla="*/ 2048 w 2048"/>
                <a:gd name="T15" fmla="*/ 44 h 1162"/>
                <a:gd name="T16" fmla="*/ 2004 w 2048"/>
                <a:gd name="T17" fmla="*/ 0 h 1162"/>
                <a:gd name="T18" fmla="*/ 88 w 2048"/>
                <a:gd name="T19" fmla="*/ 88 h 1162"/>
                <a:gd name="T20" fmla="*/ 312 w 2048"/>
                <a:gd name="T21" fmla="*/ 88 h 1162"/>
                <a:gd name="T22" fmla="*/ 88 w 2048"/>
                <a:gd name="T23" fmla="*/ 311 h 1162"/>
                <a:gd name="T24" fmla="*/ 88 w 2048"/>
                <a:gd name="T25" fmla="*/ 88 h 1162"/>
                <a:gd name="T26" fmla="*/ 88 w 2048"/>
                <a:gd name="T27" fmla="*/ 1074 h 1162"/>
                <a:gd name="T28" fmla="*/ 88 w 2048"/>
                <a:gd name="T29" fmla="*/ 851 h 1162"/>
                <a:gd name="T30" fmla="*/ 312 w 2048"/>
                <a:gd name="T31" fmla="*/ 1074 h 1162"/>
                <a:gd name="T32" fmla="*/ 88 w 2048"/>
                <a:gd name="T33" fmla="*/ 1074 h 1162"/>
                <a:gd name="T34" fmla="*/ 1960 w 2048"/>
                <a:gd name="T35" fmla="*/ 1074 h 1162"/>
                <a:gd name="T36" fmla="*/ 1736 w 2048"/>
                <a:gd name="T37" fmla="*/ 1074 h 1162"/>
                <a:gd name="T38" fmla="*/ 1960 w 2048"/>
                <a:gd name="T39" fmla="*/ 851 h 1162"/>
                <a:gd name="T40" fmla="*/ 1960 w 2048"/>
                <a:gd name="T41" fmla="*/ 1074 h 1162"/>
                <a:gd name="T42" fmla="*/ 1960 w 2048"/>
                <a:gd name="T43" fmla="*/ 762 h 1162"/>
                <a:gd name="T44" fmla="*/ 1648 w 2048"/>
                <a:gd name="T45" fmla="*/ 1074 h 1162"/>
                <a:gd name="T46" fmla="*/ 400 w 2048"/>
                <a:gd name="T47" fmla="*/ 1074 h 1162"/>
                <a:gd name="T48" fmla="*/ 88 w 2048"/>
                <a:gd name="T49" fmla="*/ 762 h 1162"/>
                <a:gd name="T50" fmla="*/ 88 w 2048"/>
                <a:gd name="T51" fmla="*/ 400 h 1162"/>
                <a:gd name="T52" fmla="*/ 400 w 2048"/>
                <a:gd name="T53" fmla="*/ 88 h 1162"/>
                <a:gd name="T54" fmla="*/ 1648 w 2048"/>
                <a:gd name="T55" fmla="*/ 88 h 1162"/>
                <a:gd name="T56" fmla="*/ 1960 w 2048"/>
                <a:gd name="T57" fmla="*/ 400 h 1162"/>
                <a:gd name="T58" fmla="*/ 1960 w 2048"/>
                <a:gd name="T59" fmla="*/ 762 h 1162"/>
                <a:gd name="T60" fmla="*/ 1960 w 2048"/>
                <a:gd name="T61" fmla="*/ 311 h 1162"/>
                <a:gd name="T62" fmla="*/ 1736 w 2048"/>
                <a:gd name="T63" fmla="*/ 88 h 1162"/>
                <a:gd name="T64" fmla="*/ 1960 w 2048"/>
                <a:gd name="T65" fmla="*/ 88 h 1162"/>
                <a:gd name="T66" fmla="*/ 1960 w 2048"/>
                <a:gd name="T67" fmla="*/ 311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8" h="1162">
                  <a:moveTo>
                    <a:pt x="200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1118"/>
                    <a:pt x="0" y="1118"/>
                    <a:pt x="0" y="1118"/>
                  </a:cubicBezTo>
                  <a:cubicBezTo>
                    <a:pt x="0" y="1143"/>
                    <a:pt x="20" y="1162"/>
                    <a:pt x="44" y="1162"/>
                  </a:cubicBezTo>
                  <a:cubicBezTo>
                    <a:pt x="2004" y="1162"/>
                    <a:pt x="2004" y="1162"/>
                    <a:pt x="2004" y="1162"/>
                  </a:cubicBezTo>
                  <a:cubicBezTo>
                    <a:pt x="2028" y="1162"/>
                    <a:pt x="2048" y="1143"/>
                    <a:pt x="2048" y="1118"/>
                  </a:cubicBezTo>
                  <a:cubicBezTo>
                    <a:pt x="2048" y="44"/>
                    <a:pt x="2048" y="44"/>
                    <a:pt x="2048" y="44"/>
                  </a:cubicBezTo>
                  <a:cubicBezTo>
                    <a:pt x="2048" y="19"/>
                    <a:pt x="2028" y="0"/>
                    <a:pt x="2004" y="0"/>
                  </a:cubicBezTo>
                  <a:close/>
                  <a:moveTo>
                    <a:pt x="88" y="88"/>
                  </a:moveTo>
                  <a:cubicBezTo>
                    <a:pt x="312" y="88"/>
                    <a:pt x="312" y="88"/>
                    <a:pt x="312" y="88"/>
                  </a:cubicBezTo>
                  <a:cubicBezTo>
                    <a:pt x="293" y="202"/>
                    <a:pt x="202" y="292"/>
                    <a:pt x="88" y="311"/>
                  </a:cubicBezTo>
                  <a:lnTo>
                    <a:pt x="88" y="88"/>
                  </a:lnTo>
                  <a:close/>
                  <a:moveTo>
                    <a:pt x="88" y="1074"/>
                  </a:moveTo>
                  <a:cubicBezTo>
                    <a:pt x="88" y="851"/>
                    <a:pt x="88" y="851"/>
                    <a:pt x="88" y="851"/>
                  </a:cubicBezTo>
                  <a:cubicBezTo>
                    <a:pt x="202" y="870"/>
                    <a:pt x="293" y="960"/>
                    <a:pt x="312" y="1074"/>
                  </a:cubicBezTo>
                  <a:lnTo>
                    <a:pt x="88" y="1074"/>
                  </a:lnTo>
                  <a:close/>
                  <a:moveTo>
                    <a:pt x="1960" y="1074"/>
                  </a:moveTo>
                  <a:cubicBezTo>
                    <a:pt x="1736" y="1074"/>
                    <a:pt x="1736" y="1074"/>
                    <a:pt x="1736" y="1074"/>
                  </a:cubicBezTo>
                  <a:cubicBezTo>
                    <a:pt x="1755" y="960"/>
                    <a:pt x="1846" y="870"/>
                    <a:pt x="1960" y="851"/>
                  </a:cubicBezTo>
                  <a:lnTo>
                    <a:pt x="1960" y="1074"/>
                  </a:lnTo>
                  <a:close/>
                  <a:moveTo>
                    <a:pt x="1960" y="762"/>
                  </a:moveTo>
                  <a:cubicBezTo>
                    <a:pt x="1797" y="782"/>
                    <a:pt x="1668" y="911"/>
                    <a:pt x="1648" y="1074"/>
                  </a:cubicBezTo>
                  <a:cubicBezTo>
                    <a:pt x="400" y="1074"/>
                    <a:pt x="400" y="1074"/>
                    <a:pt x="400" y="1074"/>
                  </a:cubicBezTo>
                  <a:cubicBezTo>
                    <a:pt x="380" y="911"/>
                    <a:pt x="251" y="782"/>
                    <a:pt x="88" y="762"/>
                  </a:cubicBezTo>
                  <a:cubicBezTo>
                    <a:pt x="88" y="400"/>
                    <a:pt x="88" y="400"/>
                    <a:pt x="88" y="400"/>
                  </a:cubicBezTo>
                  <a:cubicBezTo>
                    <a:pt x="251" y="380"/>
                    <a:pt x="380" y="251"/>
                    <a:pt x="400" y="88"/>
                  </a:cubicBezTo>
                  <a:cubicBezTo>
                    <a:pt x="1648" y="88"/>
                    <a:pt x="1648" y="88"/>
                    <a:pt x="1648" y="88"/>
                  </a:cubicBezTo>
                  <a:cubicBezTo>
                    <a:pt x="1668" y="251"/>
                    <a:pt x="1797" y="380"/>
                    <a:pt x="1960" y="400"/>
                  </a:cubicBezTo>
                  <a:cubicBezTo>
                    <a:pt x="1960" y="762"/>
                    <a:pt x="1960" y="762"/>
                    <a:pt x="1960" y="762"/>
                  </a:cubicBezTo>
                  <a:close/>
                  <a:moveTo>
                    <a:pt x="1960" y="311"/>
                  </a:moveTo>
                  <a:cubicBezTo>
                    <a:pt x="1846" y="292"/>
                    <a:pt x="1755" y="202"/>
                    <a:pt x="1736" y="88"/>
                  </a:cubicBezTo>
                  <a:cubicBezTo>
                    <a:pt x="1960" y="88"/>
                    <a:pt x="1960" y="88"/>
                    <a:pt x="1960" y="88"/>
                  </a:cubicBezTo>
                  <a:lnTo>
                    <a:pt x="1960" y="3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D2FA7E3-E6D2-4BC2-A32E-B2FF5F93CB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4301" y="4051710"/>
              <a:ext cx="184970" cy="97433"/>
            </a:xfrm>
            <a:custGeom>
              <a:avLst/>
              <a:gdLst>
                <a:gd name="T0" fmla="*/ 1169 w 1208"/>
                <a:gd name="T1" fmla="*/ 127 h 634"/>
                <a:gd name="T2" fmla="*/ 1081 w 1208"/>
                <a:gd name="T3" fmla="*/ 39 h 634"/>
                <a:gd name="T4" fmla="*/ 1041 w 1208"/>
                <a:gd name="T5" fmla="*/ 0 h 634"/>
                <a:gd name="T6" fmla="*/ 167 w 1208"/>
                <a:gd name="T7" fmla="*/ 0 h 634"/>
                <a:gd name="T8" fmla="*/ 127 w 1208"/>
                <a:gd name="T9" fmla="*/ 39 h 634"/>
                <a:gd name="T10" fmla="*/ 39 w 1208"/>
                <a:gd name="T11" fmla="*/ 127 h 634"/>
                <a:gd name="T12" fmla="*/ 0 w 1208"/>
                <a:gd name="T13" fmla="*/ 167 h 634"/>
                <a:gd name="T14" fmla="*/ 0 w 1208"/>
                <a:gd name="T15" fmla="*/ 467 h 634"/>
                <a:gd name="T16" fmla="*/ 39 w 1208"/>
                <a:gd name="T17" fmla="*/ 507 h 634"/>
                <a:gd name="T18" fmla="*/ 127 w 1208"/>
                <a:gd name="T19" fmla="*/ 595 h 634"/>
                <a:gd name="T20" fmla="*/ 167 w 1208"/>
                <a:gd name="T21" fmla="*/ 634 h 634"/>
                <a:gd name="T22" fmla="*/ 1041 w 1208"/>
                <a:gd name="T23" fmla="*/ 634 h 634"/>
                <a:gd name="T24" fmla="*/ 1081 w 1208"/>
                <a:gd name="T25" fmla="*/ 595 h 634"/>
                <a:gd name="T26" fmla="*/ 1169 w 1208"/>
                <a:gd name="T27" fmla="*/ 507 h 634"/>
                <a:gd name="T28" fmla="*/ 1208 w 1208"/>
                <a:gd name="T29" fmla="*/ 467 h 634"/>
                <a:gd name="T30" fmla="*/ 1208 w 1208"/>
                <a:gd name="T31" fmla="*/ 167 h 634"/>
                <a:gd name="T32" fmla="*/ 1169 w 1208"/>
                <a:gd name="T33" fmla="*/ 127 h 634"/>
                <a:gd name="T34" fmla="*/ 1129 w 1208"/>
                <a:gd name="T35" fmla="*/ 432 h 634"/>
                <a:gd name="T36" fmla="*/ 1006 w 1208"/>
                <a:gd name="T37" fmla="*/ 555 h 634"/>
                <a:gd name="T38" fmla="*/ 202 w 1208"/>
                <a:gd name="T39" fmla="*/ 555 h 634"/>
                <a:gd name="T40" fmla="*/ 79 w 1208"/>
                <a:gd name="T41" fmla="*/ 432 h 634"/>
                <a:gd name="T42" fmla="*/ 79 w 1208"/>
                <a:gd name="T43" fmla="*/ 202 h 634"/>
                <a:gd name="T44" fmla="*/ 202 w 1208"/>
                <a:gd name="T45" fmla="*/ 79 h 634"/>
                <a:gd name="T46" fmla="*/ 1006 w 1208"/>
                <a:gd name="T47" fmla="*/ 79 h 634"/>
                <a:gd name="T48" fmla="*/ 1129 w 1208"/>
                <a:gd name="T49" fmla="*/ 202 h 634"/>
                <a:gd name="T50" fmla="*/ 1129 w 1208"/>
                <a:gd name="T51" fmla="*/ 4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8" h="634">
                  <a:moveTo>
                    <a:pt x="1169" y="127"/>
                  </a:moveTo>
                  <a:cubicBezTo>
                    <a:pt x="1120" y="127"/>
                    <a:pt x="1081" y="88"/>
                    <a:pt x="1081" y="39"/>
                  </a:cubicBezTo>
                  <a:cubicBezTo>
                    <a:pt x="1081" y="17"/>
                    <a:pt x="1063" y="0"/>
                    <a:pt x="1041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5" y="0"/>
                    <a:pt x="127" y="17"/>
                    <a:pt x="127" y="39"/>
                  </a:cubicBezTo>
                  <a:cubicBezTo>
                    <a:pt x="127" y="88"/>
                    <a:pt x="88" y="127"/>
                    <a:pt x="39" y="127"/>
                  </a:cubicBezTo>
                  <a:cubicBezTo>
                    <a:pt x="17" y="127"/>
                    <a:pt x="0" y="145"/>
                    <a:pt x="0" y="167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0" y="489"/>
                    <a:pt x="17" y="507"/>
                    <a:pt x="39" y="507"/>
                  </a:cubicBezTo>
                  <a:cubicBezTo>
                    <a:pt x="88" y="507"/>
                    <a:pt x="127" y="546"/>
                    <a:pt x="127" y="595"/>
                  </a:cubicBezTo>
                  <a:cubicBezTo>
                    <a:pt x="127" y="617"/>
                    <a:pt x="145" y="634"/>
                    <a:pt x="167" y="634"/>
                  </a:cubicBezTo>
                  <a:cubicBezTo>
                    <a:pt x="1041" y="634"/>
                    <a:pt x="1041" y="634"/>
                    <a:pt x="1041" y="634"/>
                  </a:cubicBezTo>
                  <a:cubicBezTo>
                    <a:pt x="1063" y="634"/>
                    <a:pt x="1081" y="617"/>
                    <a:pt x="1081" y="595"/>
                  </a:cubicBezTo>
                  <a:cubicBezTo>
                    <a:pt x="1081" y="546"/>
                    <a:pt x="1120" y="507"/>
                    <a:pt x="1169" y="507"/>
                  </a:cubicBezTo>
                  <a:cubicBezTo>
                    <a:pt x="1191" y="507"/>
                    <a:pt x="1208" y="489"/>
                    <a:pt x="1208" y="467"/>
                  </a:cubicBezTo>
                  <a:cubicBezTo>
                    <a:pt x="1208" y="167"/>
                    <a:pt x="1208" y="167"/>
                    <a:pt x="1208" y="167"/>
                  </a:cubicBezTo>
                  <a:cubicBezTo>
                    <a:pt x="1208" y="145"/>
                    <a:pt x="1191" y="127"/>
                    <a:pt x="1169" y="127"/>
                  </a:cubicBezTo>
                  <a:close/>
                  <a:moveTo>
                    <a:pt x="1129" y="432"/>
                  </a:moveTo>
                  <a:cubicBezTo>
                    <a:pt x="1069" y="447"/>
                    <a:pt x="1021" y="495"/>
                    <a:pt x="1006" y="555"/>
                  </a:cubicBezTo>
                  <a:cubicBezTo>
                    <a:pt x="202" y="555"/>
                    <a:pt x="202" y="555"/>
                    <a:pt x="202" y="555"/>
                  </a:cubicBezTo>
                  <a:cubicBezTo>
                    <a:pt x="187" y="495"/>
                    <a:pt x="139" y="447"/>
                    <a:pt x="79" y="432"/>
                  </a:cubicBezTo>
                  <a:cubicBezTo>
                    <a:pt x="79" y="202"/>
                    <a:pt x="79" y="202"/>
                    <a:pt x="79" y="202"/>
                  </a:cubicBezTo>
                  <a:cubicBezTo>
                    <a:pt x="139" y="187"/>
                    <a:pt x="187" y="139"/>
                    <a:pt x="202" y="79"/>
                  </a:cubicBezTo>
                  <a:cubicBezTo>
                    <a:pt x="1006" y="79"/>
                    <a:pt x="1006" y="79"/>
                    <a:pt x="1006" y="79"/>
                  </a:cubicBezTo>
                  <a:cubicBezTo>
                    <a:pt x="1021" y="139"/>
                    <a:pt x="1069" y="187"/>
                    <a:pt x="1129" y="202"/>
                  </a:cubicBezTo>
                  <a:cubicBezTo>
                    <a:pt x="1129" y="432"/>
                    <a:pt x="1129" y="432"/>
                    <a:pt x="1129" y="4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E1EA7F-7DF6-4232-A088-2E48F6462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010" y="4072551"/>
              <a:ext cx="21363" cy="55751"/>
            </a:xfrm>
            <a:custGeom>
              <a:avLst/>
              <a:gdLst>
                <a:gd name="T0" fmla="*/ 99 w 139"/>
                <a:gd name="T1" fmla="*/ 0 h 364"/>
                <a:gd name="T2" fmla="*/ 39 w 139"/>
                <a:gd name="T3" fmla="*/ 0 h 364"/>
                <a:gd name="T4" fmla="*/ 0 w 139"/>
                <a:gd name="T5" fmla="*/ 40 h 364"/>
                <a:gd name="T6" fmla="*/ 39 w 139"/>
                <a:gd name="T7" fmla="*/ 79 h 364"/>
                <a:gd name="T8" fmla="*/ 59 w 139"/>
                <a:gd name="T9" fmla="*/ 79 h 364"/>
                <a:gd name="T10" fmla="*/ 59 w 139"/>
                <a:gd name="T11" fmla="*/ 324 h 364"/>
                <a:gd name="T12" fmla="*/ 99 w 139"/>
                <a:gd name="T13" fmla="*/ 364 h 364"/>
                <a:gd name="T14" fmla="*/ 139 w 139"/>
                <a:gd name="T15" fmla="*/ 324 h 364"/>
                <a:gd name="T16" fmla="*/ 139 w 139"/>
                <a:gd name="T17" fmla="*/ 40 h 364"/>
                <a:gd name="T18" fmla="*/ 99 w 139"/>
                <a:gd name="T19" fmla="*/ 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364">
                  <a:moveTo>
                    <a:pt x="9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79"/>
                    <a:pt x="3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324"/>
                    <a:pt x="59" y="324"/>
                    <a:pt x="59" y="324"/>
                  </a:cubicBezTo>
                  <a:cubicBezTo>
                    <a:pt x="59" y="346"/>
                    <a:pt x="77" y="364"/>
                    <a:pt x="99" y="364"/>
                  </a:cubicBezTo>
                  <a:cubicBezTo>
                    <a:pt x="121" y="364"/>
                    <a:pt x="139" y="346"/>
                    <a:pt x="139" y="324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18"/>
                    <a:pt x="121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ACC81114-618D-42D8-BF46-FD669DFAC8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440" y="4075085"/>
              <a:ext cx="40120" cy="50683"/>
            </a:xfrm>
            <a:custGeom>
              <a:avLst/>
              <a:gdLst>
                <a:gd name="T0" fmla="*/ 222 w 262"/>
                <a:gd name="T1" fmla="*/ 0 h 364"/>
                <a:gd name="T2" fmla="*/ 40 w 262"/>
                <a:gd name="T3" fmla="*/ 0 h 364"/>
                <a:gd name="T4" fmla="*/ 0 w 262"/>
                <a:gd name="T5" fmla="*/ 40 h 364"/>
                <a:gd name="T6" fmla="*/ 0 w 262"/>
                <a:gd name="T7" fmla="*/ 324 h 364"/>
                <a:gd name="T8" fmla="*/ 40 w 262"/>
                <a:gd name="T9" fmla="*/ 364 h 364"/>
                <a:gd name="T10" fmla="*/ 222 w 262"/>
                <a:gd name="T11" fmla="*/ 364 h 364"/>
                <a:gd name="T12" fmla="*/ 262 w 262"/>
                <a:gd name="T13" fmla="*/ 324 h 364"/>
                <a:gd name="T14" fmla="*/ 262 w 262"/>
                <a:gd name="T15" fmla="*/ 40 h 364"/>
                <a:gd name="T16" fmla="*/ 222 w 262"/>
                <a:gd name="T17" fmla="*/ 0 h 364"/>
                <a:gd name="T18" fmla="*/ 183 w 262"/>
                <a:gd name="T19" fmla="*/ 285 h 364"/>
                <a:gd name="T20" fmla="*/ 80 w 262"/>
                <a:gd name="T21" fmla="*/ 285 h 364"/>
                <a:gd name="T22" fmla="*/ 80 w 262"/>
                <a:gd name="T23" fmla="*/ 79 h 364"/>
                <a:gd name="T24" fmla="*/ 183 w 262"/>
                <a:gd name="T25" fmla="*/ 79 h 364"/>
                <a:gd name="T26" fmla="*/ 183 w 262"/>
                <a:gd name="T27" fmla="*/ 28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2" h="364">
                  <a:moveTo>
                    <a:pt x="22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0" y="346"/>
                    <a:pt x="18" y="364"/>
                    <a:pt x="40" y="364"/>
                  </a:cubicBezTo>
                  <a:cubicBezTo>
                    <a:pt x="222" y="364"/>
                    <a:pt x="222" y="364"/>
                    <a:pt x="222" y="364"/>
                  </a:cubicBezTo>
                  <a:cubicBezTo>
                    <a:pt x="244" y="364"/>
                    <a:pt x="262" y="346"/>
                    <a:pt x="262" y="324"/>
                  </a:cubicBezTo>
                  <a:cubicBezTo>
                    <a:pt x="262" y="40"/>
                    <a:pt x="262" y="40"/>
                    <a:pt x="262" y="40"/>
                  </a:cubicBezTo>
                  <a:cubicBezTo>
                    <a:pt x="262" y="18"/>
                    <a:pt x="244" y="0"/>
                    <a:pt x="222" y="0"/>
                  </a:cubicBezTo>
                  <a:close/>
                  <a:moveTo>
                    <a:pt x="183" y="285"/>
                  </a:moveTo>
                  <a:cubicBezTo>
                    <a:pt x="80" y="285"/>
                    <a:pt x="80" y="285"/>
                    <a:pt x="80" y="285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183" y="79"/>
                    <a:pt x="183" y="79"/>
                    <a:pt x="183" y="79"/>
                  </a:cubicBezTo>
                  <a:lnTo>
                    <a:pt x="183" y="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E3AEA53-7142-45FD-B0E1-8F3FF9E6E9CA}"/>
              </a:ext>
            </a:extLst>
          </p:cNvPr>
          <p:cNvSpPr txBox="1"/>
          <p:nvPr/>
        </p:nvSpPr>
        <p:spPr>
          <a:xfrm>
            <a:off x="3378577" y="5233129"/>
            <a:ext cx="244637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Capital Requirement at a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Portfolio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4958CD-AF36-4E2C-86DA-ACC4BCFE2E34}"/>
              </a:ext>
            </a:extLst>
          </p:cNvPr>
          <p:cNvSpPr txBox="1"/>
          <p:nvPr/>
        </p:nvSpPr>
        <p:spPr>
          <a:xfrm>
            <a:off x="3361610" y="4512908"/>
            <a:ext cx="233076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$ 1.37693 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BF2270-CB0A-4F02-8250-469F46C407BC}"/>
              </a:ext>
            </a:extLst>
          </p:cNvPr>
          <p:cNvSpPr/>
          <p:nvPr/>
        </p:nvSpPr>
        <p:spPr>
          <a:xfrm>
            <a:off x="8605177" y="2871674"/>
            <a:ext cx="3376260" cy="1620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66000">
                <a:srgbClr val="85E0E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4B99DFE-1D52-4152-9082-27640D36854D}"/>
              </a:ext>
            </a:extLst>
          </p:cNvPr>
          <p:cNvSpPr txBox="1"/>
          <p:nvPr/>
        </p:nvSpPr>
        <p:spPr>
          <a:xfrm>
            <a:off x="8795266" y="3704578"/>
            <a:ext cx="30149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Expected 9-quarter loss in </a:t>
            </a:r>
          </a:p>
          <a:p>
            <a:pPr algn="ctr"/>
            <a:r>
              <a:rPr lang="en-US" b="1" dirty="0"/>
              <a:t>Adverse Scenario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9CDB642-9088-458E-81F8-89D62C9513C4}"/>
              </a:ext>
            </a:extLst>
          </p:cNvPr>
          <p:cNvSpPr txBox="1"/>
          <p:nvPr/>
        </p:nvSpPr>
        <p:spPr>
          <a:xfrm>
            <a:off x="9095062" y="3157744"/>
            <a:ext cx="23964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/>
              <a:t>$ 8.70867 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0378AD9-1D14-4A55-AE6D-791DAFC5343B}"/>
              </a:ext>
            </a:extLst>
          </p:cNvPr>
          <p:cNvGrpSpPr/>
          <p:nvPr/>
        </p:nvGrpSpPr>
        <p:grpSpPr>
          <a:xfrm>
            <a:off x="9981100" y="2489415"/>
            <a:ext cx="648489" cy="648488"/>
            <a:chOff x="1072536" y="1083143"/>
            <a:chExt cx="788715" cy="78871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0A353A0-697D-4F9A-9429-F20EAE43A350}"/>
                </a:ext>
              </a:extLst>
            </p:cNvPr>
            <p:cNvSpPr/>
            <p:nvPr/>
          </p:nvSpPr>
          <p:spPr>
            <a:xfrm>
              <a:off x="1072536" y="1083143"/>
              <a:ext cx="788715" cy="788715"/>
            </a:xfrm>
            <a:prstGeom prst="ellipse">
              <a:avLst/>
            </a:prstGeom>
            <a:solidFill>
              <a:srgbClr val="43CDD9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AA87D07-602D-4A45-BF03-93F12779D2DD}"/>
                </a:ext>
              </a:extLst>
            </p:cNvPr>
            <p:cNvGrpSpPr/>
            <p:nvPr/>
          </p:nvGrpSpPr>
          <p:grpSpPr>
            <a:xfrm>
              <a:off x="1276148" y="1369137"/>
              <a:ext cx="381490" cy="216726"/>
              <a:chOff x="3283332" y="3275035"/>
              <a:chExt cx="479215" cy="272245"/>
            </a:xfrm>
          </p:grpSpPr>
          <p:sp>
            <p:nvSpPr>
              <p:cNvPr id="51" name="Freeform 11">
                <a:extLst>
                  <a:ext uri="{FF2B5EF4-FFF2-40B4-BE49-F238E27FC236}">
                    <a16:creationId xmlns:a16="http://schemas.microsoft.com/office/drawing/2014/main" id="{B56B349C-D915-493C-82FB-BA46A910C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3332" y="3275035"/>
                <a:ext cx="479215" cy="272245"/>
              </a:xfrm>
              <a:custGeom>
                <a:avLst/>
                <a:gdLst>
                  <a:gd name="T0" fmla="*/ 2004 w 2048"/>
                  <a:gd name="T1" fmla="*/ 0 h 1162"/>
                  <a:gd name="T2" fmla="*/ 44 w 2048"/>
                  <a:gd name="T3" fmla="*/ 0 h 1162"/>
                  <a:gd name="T4" fmla="*/ 0 w 2048"/>
                  <a:gd name="T5" fmla="*/ 44 h 1162"/>
                  <a:gd name="T6" fmla="*/ 0 w 2048"/>
                  <a:gd name="T7" fmla="*/ 1118 h 1162"/>
                  <a:gd name="T8" fmla="*/ 44 w 2048"/>
                  <a:gd name="T9" fmla="*/ 1162 h 1162"/>
                  <a:gd name="T10" fmla="*/ 2004 w 2048"/>
                  <a:gd name="T11" fmla="*/ 1162 h 1162"/>
                  <a:gd name="T12" fmla="*/ 2048 w 2048"/>
                  <a:gd name="T13" fmla="*/ 1118 h 1162"/>
                  <a:gd name="T14" fmla="*/ 2048 w 2048"/>
                  <a:gd name="T15" fmla="*/ 44 h 1162"/>
                  <a:gd name="T16" fmla="*/ 2004 w 2048"/>
                  <a:gd name="T17" fmla="*/ 0 h 1162"/>
                  <a:gd name="T18" fmla="*/ 88 w 2048"/>
                  <a:gd name="T19" fmla="*/ 88 h 1162"/>
                  <a:gd name="T20" fmla="*/ 312 w 2048"/>
                  <a:gd name="T21" fmla="*/ 88 h 1162"/>
                  <a:gd name="T22" fmla="*/ 88 w 2048"/>
                  <a:gd name="T23" fmla="*/ 311 h 1162"/>
                  <a:gd name="T24" fmla="*/ 88 w 2048"/>
                  <a:gd name="T25" fmla="*/ 88 h 1162"/>
                  <a:gd name="T26" fmla="*/ 88 w 2048"/>
                  <a:gd name="T27" fmla="*/ 1074 h 1162"/>
                  <a:gd name="T28" fmla="*/ 88 w 2048"/>
                  <a:gd name="T29" fmla="*/ 851 h 1162"/>
                  <a:gd name="T30" fmla="*/ 312 w 2048"/>
                  <a:gd name="T31" fmla="*/ 1074 h 1162"/>
                  <a:gd name="T32" fmla="*/ 88 w 2048"/>
                  <a:gd name="T33" fmla="*/ 1074 h 1162"/>
                  <a:gd name="T34" fmla="*/ 1960 w 2048"/>
                  <a:gd name="T35" fmla="*/ 1074 h 1162"/>
                  <a:gd name="T36" fmla="*/ 1736 w 2048"/>
                  <a:gd name="T37" fmla="*/ 1074 h 1162"/>
                  <a:gd name="T38" fmla="*/ 1960 w 2048"/>
                  <a:gd name="T39" fmla="*/ 851 h 1162"/>
                  <a:gd name="T40" fmla="*/ 1960 w 2048"/>
                  <a:gd name="T41" fmla="*/ 1074 h 1162"/>
                  <a:gd name="T42" fmla="*/ 1960 w 2048"/>
                  <a:gd name="T43" fmla="*/ 762 h 1162"/>
                  <a:gd name="T44" fmla="*/ 1648 w 2048"/>
                  <a:gd name="T45" fmla="*/ 1074 h 1162"/>
                  <a:gd name="T46" fmla="*/ 400 w 2048"/>
                  <a:gd name="T47" fmla="*/ 1074 h 1162"/>
                  <a:gd name="T48" fmla="*/ 88 w 2048"/>
                  <a:gd name="T49" fmla="*/ 762 h 1162"/>
                  <a:gd name="T50" fmla="*/ 88 w 2048"/>
                  <a:gd name="T51" fmla="*/ 400 h 1162"/>
                  <a:gd name="T52" fmla="*/ 400 w 2048"/>
                  <a:gd name="T53" fmla="*/ 88 h 1162"/>
                  <a:gd name="T54" fmla="*/ 1648 w 2048"/>
                  <a:gd name="T55" fmla="*/ 88 h 1162"/>
                  <a:gd name="T56" fmla="*/ 1960 w 2048"/>
                  <a:gd name="T57" fmla="*/ 400 h 1162"/>
                  <a:gd name="T58" fmla="*/ 1960 w 2048"/>
                  <a:gd name="T59" fmla="*/ 762 h 1162"/>
                  <a:gd name="T60" fmla="*/ 1960 w 2048"/>
                  <a:gd name="T61" fmla="*/ 311 h 1162"/>
                  <a:gd name="T62" fmla="*/ 1736 w 2048"/>
                  <a:gd name="T63" fmla="*/ 88 h 1162"/>
                  <a:gd name="T64" fmla="*/ 1960 w 2048"/>
                  <a:gd name="T65" fmla="*/ 88 h 1162"/>
                  <a:gd name="T66" fmla="*/ 1960 w 2048"/>
                  <a:gd name="T67" fmla="*/ 311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8" h="1162">
                    <a:moveTo>
                      <a:pt x="200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20" y="0"/>
                      <a:pt x="0" y="19"/>
                      <a:pt x="0" y="44"/>
                    </a:cubicBezTo>
                    <a:cubicBezTo>
                      <a:pt x="0" y="1118"/>
                      <a:pt x="0" y="1118"/>
                      <a:pt x="0" y="1118"/>
                    </a:cubicBezTo>
                    <a:cubicBezTo>
                      <a:pt x="0" y="1143"/>
                      <a:pt x="20" y="1162"/>
                      <a:pt x="44" y="1162"/>
                    </a:cubicBezTo>
                    <a:cubicBezTo>
                      <a:pt x="2004" y="1162"/>
                      <a:pt x="2004" y="1162"/>
                      <a:pt x="2004" y="1162"/>
                    </a:cubicBezTo>
                    <a:cubicBezTo>
                      <a:pt x="2028" y="1162"/>
                      <a:pt x="2048" y="1143"/>
                      <a:pt x="2048" y="1118"/>
                    </a:cubicBezTo>
                    <a:cubicBezTo>
                      <a:pt x="2048" y="44"/>
                      <a:pt x="2048" y="44"/>
                      <a:pt x="2048" y="44"/>
                    </a:cubicBezTo>
                    <a:cubicBezTo>
                      <a:pt x="2048" y="19"/>
                      <a:pt x="2028" y="0"/>
                      <a:pt x="2004" y="0"/>
                    </a:cubicBezTo>
                    <a:close/>
                    <a:moveTo>
                      <a:pt x="88" y="88"/>
                    </a:moveTo>
                    <a:cubicBezTo>
                      <a:pt x="312" y="88"/>
                      <a:pt x="312" y="88"/>
                      <a:pt x="312" y="88"/>
                    </a:cubicBezTo>
                    <a:cubicBezTo>
                      <a:pt x="293" y="202"/>
                      <a:pt x="202" y="292"/>
                      <a:pt x="88" y="311"/>
                    </a:cubicBezTo>
                    <a:lnTo>
                      <a:pt x="88" y="88"/>
                    </a:lnTo>
                    <a:close/>
                    <a:moveTo>
                      <a:pt x="88" y="1074"/>
                    </a:moveTo>
                    <a:cubicBezTo>
                      <a:pt x="88" y="851"/>
                      <a:pt x="88" y="851"/>
                      <a:pt x="88" y="851"/>
                    </a:cubicBezTo>
                    <a:cubicBezTo>
                      <a:pt x="202" y="870"/>
                      <a:pt x="293" y="960"/>
                      <a:pt x="312" y="1074"/>
                    </a:cubicBezTo>
                    <a:lnTo>
                      <a:pt x="88" y="1074"/>
                    </a:lnTo>
                    <a:close/>
                    <a:moveTo>
                      <a:pt x="1960" y="1074"/>
                    </a:moveTo>
                    <a:cubicBezTo>
                      <a:pt x="1736" y="1074"/>
                      <a:pt x="1736" y="1074"/>
                      <a:pt x="1736" y="1074"/>
                    </a:cubicBezTo>
                    <a:cubicBezTo>
                      <a:pt x="1755" y="960"/>
                      <a:pt x="1846" y="870"/>
                      <a:pt x="1960" y="851"/>
                    </a:cubicBezTo>
                    <a:lnTo>
                      <a:pt x="1960" y="1074"/>
                    </a:lnTo>
                    <a:close/>
                    <a:moveTo>
                      <a:pt x="1960" y="762"/>
                    </a:moveTo>
                    <a:cubicBezTo>
                      <a:pt x="1797" y="782"/>
                      <a:pt x="1668" y="911"/>
                      <a:pt x="1648" y="1074"/>
                    </a:cubicBezTo>
                    <a:cubicBezTo>
                      <a:pt x="400" y="1074"/>
                      <a:pt x="400" y="1074"/>
                      <a:pt x="400" y="1074"/>
                    </a:cubicBezTo>
                    <a:cubicBezTo>
                      <a:pt x="380" y="911"/>
                      <a:pt x="251" y="782"/>
                      <a:pt x="88" y="762"/>
                    </a:cubicBezTo>
                    <a:cubicBezTo>
                      <a:pt x="88" y="400"/>
                      <a:pt x="88" y="400"/>
                      <a:pt x="88" y="400"/>
                    </a:cubicBezTo>
                    <a:cubicBezTo>
                      <a:pt x="251" y="380"/>
                      <a:pt x="380" y="251"/>
                      <a:pt x="400" y="88"/>
                    </a:cubicBezTo>
                    <a:cubicBezTo>
                      <a:pt x="1648" y="88"/>
                      <a:pt x="1648" y="88"/>
                      <a:pt x="1648" y="88"/>
                    </a:cubicBezTo>
                    <a:cubicBezTo>
                      <a:pt x="1668" y="251"/>
                      <a:pt x="1797" y="380"/>
                      <a:pt x="1960" y="400"/>
                    </a:cubicBezTo>
                    <a:cubicBezTo>
                      <a:pt x="1960" y="762"/>
                      <a:pt x="1960" y="762"/>
                      <a:pt x="1960" y="762"/>
                    </a:cubicBezTo>
                    <a:close/>
                    <a:moveTo>
                      <a:pt x="1960" y="311"/>
                    </a:moveTo>
                    <a:cubicBezTo>
                      <a:pt x="1846" y="292"/>
                      <a:pt x="1755" y="202"/>
                      <a:pt x="1736" y="88"/>
                    </a:cubicBezTo>
                    <a:cubicBezTo>
                      <a:pt x="1960" y="88"/>
                      <a:pt x="1960" y="88"/>
                      <a:pt x="1960" y="88"/>
                    </a:cubicBezTo>
                    <a:lnTo>
                      <a:pt x="1960" y="311"/>
                    </a:lnTo>
                    <a:close/>
                  </a:path>
                </a:pathLst>
              </a:custGeom>
              <a:solidFill>
                <a:srgbClr val="30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id="{5996D71D-80AA-419C-822F-DD62FD324D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1245" y="3337126"/>
                <a:ext cx="282595" cy="148858"/>
              </a:xfrm>
              <a:custGeom>
                <a:avLst/>
                <a:gdLst>
                  <a:gd name="T0" fmla="*/ 1169 w 1208"/>
                  <a:gd name="T1" fmla="*/ 127 h 634"/>
                  <a:gd name="T2" fmla="*/ 1081 w 1208"/>
                  <a:gd name="T3" fmla="*/ 39 h 634"/>
                  <a:gd name="T4" fmla="*/ 1041 w 1208"/>
                  <a:gd name="T5" fmla="*/ 0 h 634"/>
                  <a:gd name="T6" fmla="*/ 167 w 1208"/>
                  <a:gd name="T7" fmla="*/ 0 h 634"/>
                  <a:gd name="T8" fmla="*/ 127 w 1208"/>
                  <a:gd name="T9" fmla="*/ 39 h 634"/>
                  <a:gd name="T10" fmla="*/ 39 w 1208"/>
                  <a:gd name="T11" fmla="*/ 127 h 634"/>
                  <a:gd name="T12" fmla="*/ 0 w 1208"/>
                  <a:gd name="T13" fmla="*/ 167 h 634"/>
                  <a:gd name="T14" fmla="*/ 0 w 1208"/>
                  <a:gd name="T15" fmla="*/ 467 h 634"/>
                  <a:gd name="T16" fmla="*/ 39 w 1208"/>
                  <a:gd name="T17" fmla="*/ 507 h 634"/>
                  <a:gd name="T18" fmla="*/ 127 w 1208"/>
                  <a:gd name="T19" fmla="*/ 595 h 634"/>
                  <a:gd name="T20" fmla="*/ 167 w 1208"/>
                  <a:gd name="T21" fmla="*/ 634 h 634"/>
                  <a:gd name="T22" fmla="*/ 1041 w 1208"/>
                  <a:gd name="T23" fmla="*/ 634 h 634"/>
                  <a:gd name="T24" fmla="*/ 1081 w 1208"/>
                  <a:gd name="T25" fmla="*/ 595 h 634"/>
                  <a:gd name="T26" fmla="*/ 1169 w 1208"/>
                  <a:gd name="T27" fmla="*/ 507 h 634"/>
                  <a:gd name="T28" fmla="*/ 1208 w 1208"/>
                  <a:gd name="T29" fmla="*/ 467 h 634"/>
                  <a:gd name="T30" fmla="*/ 1208 w 1208"/>
                  <a:gd name="T31" fmla="*/ 167 h 634"/>
                  <a:gd name="T32" fmla="*/ 1169 w 1208"/>
                  <a:gd name="T33" fmla="*/ 127 h 634"/>
                  <a:gd name="T34" fmla="*/ 1129 w 1208"/>
                  <a:gd name="T35" fmla="*/ 432 h 634"/>
                  <a:gd name="T36" fmla="*/ 1006 w 1208"/>
                  <a:gd name="T37" fmla="*/ 555 h 634"/>
                  <a:gd name="T38" fmla="*/ 202 w 1208"/>
                  <a:gd name="T39" fmla="*/ 555 h 634"/>
                  <a:gd name="T40" fmla="*/ 79 w 1208"/>
                  <a:gd name="T41" fmla="*/ 432 h 634"/>
                  <a:gd name="T42" fmla="*/ 79 w 1208"/>
                  <a:gd name="T43" fmla="*/ 202 h 634"/>
                  <a:gd name="T44" fmla="*/ 202 w 1208"/>
                  <a:gd name="T45" fmla="*/ 79 h 634"/>
                  <a:gd name="T46" fmla="*/ 1006 w 1208"/>
                  <a:gd name="T47" fmla="*/ 79 h 634"/>
                  <a:gd name="T48" fmla="*/ 1129 w 1208"/>
                  <a:gd name="T49" fmla="*/ 202 h 634"/>
                  <a:gd name="T50" fmla="*/ 1129 w 1208"/>
                  <a:gd name="T51" fmla="*/ 432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8" h="634">
                    <a:moveTo>
                      <a:pt x="1169" y="127"/>
                    </a:moveTo>
                    <a:cubicBezTo>
                      <a:pt x="1120" y="127"/>
                      <a:pt x="1081" y="88"/>
                      <a:pt x="1081" y="39"/>
                    </a:cubicBezTo>
                    <a:cubicBezTo>
                      <a:pt x="1081" y="17"/>
                      <a:pt x="1063" y="0"/>
                      <a:pt x="1041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45" y="0"/>
                      <a:pt x="127" y="17"/>
                      <a:pt x="127" y="39"/>
                    </a:cubicBezTo>
                    <a:cubicBezTo>
                      <a:pt x="127" y="88"/>
                      <a:pt x="88" y="127"/>
                      <a:pt x="39" y="127"/>
                    </a:cubicBezTo>
                    <a:cubicBezTo>
                      <a:pt x="17" y="127"/>
                      <a:pt x="0" y="145"/>
                      <a:pt x="0" y="167"/>
                    </a:cubicBezTo>
                    <a:cubicBezTo>
                      <a:pt x="0" y="467"/>
                      <a:pt x="0" y="467"/>
                      <a:pt x="0" y="467"/>
                    </a:cubicBezTo>
                    <a:cubicBezTo>
                      <a:pt x="0" y="489"/>
                      <a:pt x="17" y="507"/>
                      <a:pt x="39" y="507"/>
                    </a:cubicBezTo>
                    <a:cubicBezTo>
                      <a:pt x="88" y="507"/>
                      <a:pt x="127" y="546"/>
                      <a:pt x="127" y="595"/>
                    </a:cubicBezTo>
                    <a:cubicBezTo>
                      <a:pt x="127" y="617"/>
                      <a:pt x="145" y="634"/>
                      <a:pt x="167" y="634"/>
                    </a:cubicBezTo>
                    <a:cubicBezTo>
                      <a:pt x="1041" y="634"/>
                      <a:pt x="1041" y="634"/>
                      <a:pt x="1041" y="634"/>
                    </a:cubicBezTo>
                    <a:cubicBezTo>
                      <a:pt x="1063" y="634"/>
                      <a:pt x="1081" y="617"/>
                      <a:pt x="1081" y="595"/>
                    </a:cubicBezTo>
                    <a:cubicBezTo>
                      <a:pt x="1081" y="546"/>
                      <a:pt x="1120" y="507"/>
                      <a:pt x="1169" y="507"/>
                    </a:cubicBezTo>
                    <a:cubicBezTo>
                      <a:pt x="1191" y="507"/>
                      <a:pt x="1208" y="489"/>
                      <a:pt x="1208" y="467"/>
                    </a:cubicBezTo>
                    <a:cubicBezTo>
                      <a:pt x="1208" y="167"/>
                      <a:pt x="1208" y="167"/>
                      <a:pt x="1208" y="167"/>
                    </a:cubicBezTo>
                    <a:cubicBezTo>
                      <a:pt x="1208" y="145"/>
                      <a:pt x="1191" y="127"/>
                      <a:pt x="1169" y="127"/>
                    </a:cubicBezTo>
                    <a:close/>
                    <a:moveTo>
                      <a:pt x="1129" y="432"/>
                    </a:moveTo>
                    <a:cubicBezTo>
                      <a:pt x="1069" y="447"/>
                      <a:pt x="1021" y="495"/>
                      <a:pt x="1006" y="555"/>
                    </a:cubicBezTo>
                    <a:cubicBezTo>
                      <a:pt x="202" y="555"/>
                      <a:pt x="202" y="555"/>
                      <a:pt x="202" y="555"/>
                    </a:cubicBezTo>
                    <a:cubicBezTo>
                      <a:pt x="187" y="495"/>
                      <a:pt x="139" y="447"/>
                      <a:pt x="79" y="432"/>
                    </a:cubicBezTo>
                    <a:cubicBezTo>
                      <a:pt x="79" y="202"/>
                      <a:pt x="79" y="202"/>
                      <a:pt x="79" y="202"/>
                    </a:cubicBezTo>
                    <a:cubicBezTo>
                      <a:pt x="139" y="187"/>
                      <a:pt x="187" y="139"/>
                      <a:pt x="202" y="79"/>
                    </a:cubicBezTo>
                    <a:cubicBezTo>
                      <a:pt x="1006" y="79"/>
                      <a:pt x="1006" y="79"/>
                      <a:pt x="1006" y="79"/>
                    </a:cubicBezTo>
                    <a:cubicBezTo>
                      <a:pt x="1021" y="139"/>
                      <a:pt x="1069" y="187"/>
                      <a:pt x="1129" y="202"/>
                    </a:cubicBezTo>
                    <a:cubicBezTo>
                      <a:pt x="1129" y="432"/>
                      <a:pt x="1129" y="432"/>
                      <a:pt x="1129" y="432"/>
                    </a:cubicBezTo>
                    <a:close/>
                  </a:path>
                </a:pathLst>
              </a:custGeom>
              <a:solidFill>
                <a:srgbClr val="30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13">
                <a:extLst>
                  <a:ext uri="{FF2B5EF4-FFF2-40B4-BE49-F238E27FC236}">
                    <a16:creationId xmlns:a16="http://schemas.microsoft.com/office/drawing/2014/main" id="{6F939CB7-93B8-4108-BB15-A082D33B3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829" y="3368967"/>
                <a:ext cx="32638" cy="85176"/>
              </a:xfrm>
              <a:custGeom>
                <a:avLst/>
                <a:gdLst>
                  <a:gd name="T0" fmla="*/ 99 w 139"/>
                  <a:gd name="T1" fmla="*/ 0 h 364"/>
                  <a:gd name="T2" fmla="*/ 39 w 139"/>
                  <a:gd name="T3" fmla="*/ 0 h 364"/>
                  <a:gd name="T4" fmla="*/ 0 w 139"/>
                  <a:gd name="T5" fmla="*/ 40 h 364"/>
                  <a:gd name="T6" fmla="*/ 39 w 139"/>
                  <a:gd name="T7" fmla="*/ 79 h 364"/>
                  <a:gd name="T8" fmla="*/ 59 w 139"/>
                  <a:gd name="T9" fmla="*/ 79 h 364"/>
                  <a:gd name="T10" fmla="*/ 59 w 139"/>
                  <a:gd name="T11" fmla="*/ 324 h 364"/>
                  <a:gd name="T12" fmla="*/ 99 w 139"/>
                  <a:gd name="T13" fmla="*/ 364 h 364"/>
                  <a:gd name="T14" fmla="*/ 139 w 139"/>
                  <a:gd name="T15" fmla="*/ 324 h 364"/>
                  <a:gd name="T16" fmla="*/ 139 w 139"/>
                  <a:gd name="T17" fmla="*/ 40 h 364"/>
                  <a:gd name="T18" fmla="*/ 99 w 139"/>
                  <a:gd name="T1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364">
                    <a:moveTo>
                      <a:pt x="9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79"/>
                      <a:pt x="39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9" y="324"/>
                      <a:pt x="59" y="324"/>
                      <a:pt x="59" y="324"/>
                    </a:cubicBezTo>
                    <a:cubicBezTo>
                      <a:pt x="59" y="346"/>
                      <a:pt x="77" y="364"/>
                      <a:pt x="99" y="364"/>
                    </a:cubicBezTo>
                    <a:cubicBezTo>
                      <a:pt x="121" y="364"/>
                      <a:pt x="139" y="346"/>
                      <a:pt x="139" y="324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39" y="18"/>
                      <a:pt x="121" y="0"/>
                      <a:pt x="99" y="0"/>
                    </a:cubicBezTo>
                    <a:close/>
                  </a:path>
                </a:pathLst>
              </a:custGeom>
              <a:solidFill>
                <a:srgbClr val="30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14">
                <a:extLst>
                  <a:ext uri="{FF2B5EF4-FFF2-40B4-BE49-F238E27FC236}">
                    <a16:creationId xmlns:a16="http://schemas.microsoft.com/office/drawing/2014/main" id="{EB357CFD-4967-4EFE-A623-D7A2FFCAC5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8959" y="3368967"/>
                <a:ext cx="61295" cy="85176"/>
              </a:xfrm>
              <a:custGeom>
                <a:avLst/>
                <a:gdLst>
                  <a:gd name="T0" fmla="*/ 222 w 262"/>
                  <a:gd name="T1" fmla="*/ 0 h 364"/>
                  <a:gd name="T2" fmla="*/ 40 w 262"/>
                  <a:gd name="T3" fmla="*/ 0 h 364"/>
                  <a:gd name="T4" fmla="*/ 0 w 262"/>
                  <a:gd name="T5" fmla="*/ 40 h 364"/>
                  <a:gd name="T6" fmla="*/ 0 w 262"/>
                  <a:gd name="T7" fmla="*/ 324 h 364"/>
                  <a:gd name="T8" fmla="*/ 40 w 262"/>
                  <a:gd name="T9" fmla="*/ 364 h 364"/>
                  <a:gd name="T10" fmla="*/ 222 w 262"/>
                  <a:gd name="T11" fmla="*/ 364 h 364"/>
                  <a:gd name="T12" fmla="*/ 262 w 262"/>
                  <a:gd name="T13" fmla="*/ 324 h 364"/>
                  <a:gd name="T14" fmla="*/ 262 w 262"/>
                  <a:gd name="T15" fmla="*/ 40 h 364"/>
                  <a:gd name="T16" fmla="*/ 222 w 262"/>
                  <a:gd name="T17" fmla="*/ 0 h 364"/>
                  <a:gd name="T18" fmla="*/ 183 w 262"/>
                  <a:gd name="T19" fmla="*/ 285 h 364"/>
                  <a:gd name="T20" fmla="*/ 80 w 262"/>
                  <a:gd name="T21" fmla="*/ 285 h 364"/>
                  <a:gd name="T22" fmla="*/ 80 w 262"/>
                  <a:gd name="T23" fmla="*/ 79 h 364"/>
                  <a:gd name="T24" fmla="*/ 183 w 262"/>
                  <a:gd name="T25" fmla="*/ 79 h 364"/>
                  <a:gd name="T26" fmla="*/ 183 w 262"/>
                  <a:gd name="T27" fmla="*/ 28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64">
                    <a:moveTo>
                      <a:pt x="222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46"/>
                      <a:pt x="18" y="364"/>
                      <a:pt x="40" y="364"/>
                    </a:cubicBezTo>
                    <a:cubicBezTo>
                      <a:pt x="222" y="364"/>
                      <a:pt x="222" y="364"/>
                      <a:pt x="222" y="364"/>
                    </a:cubicBezTo>
                    <a:cubicBezTo>
                      <a:pt x="244" y="364"/>
                      <a:pt x="262" y="346"/>
                      <a:pt x="262" y="324"/>
                    </a:cubicBezTo>
                    <a:cubicBezTo>
                      <a:pt x="262" y="40"/>
                      <a:pt x="262" y="40"/>
                      <a:pt x="262" y="40"/>
                    </a:cubicBezTo>
                    <a:cubicBezTo>
                      <a:pt x="262" y="18"/>
                      <a:pt x="244" y="0"/>
                      <a:pt x="222" y="0"/>
                    </a:cubicBezTo>
                    <a:close/>
                    <a:moveTo>
                      <a:pt x="183" y="285"/>
                    </a:moveTo>
                    <a:cubicBezTo>
                      <a:pt x="80" y="285"/>
                      <a:pt x="80" y="285"/>
                      <a:pt x="80" y="28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183" y="79"/>
                      <a:pt x="183" y="79"/>
                      <a:pt x="183" y="79"/>
                    </a:cubicBezTo>
                    <a:lnTo>
                      <a:pt x="183" y="285"/>
                    </a:lnTo>
                    <a:close/>
                  </a:path>
                </a:pathLst>
              </a:custGeom>
              <a:solidFill>
                <a:srgbClr val="303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007F02CA-0795-4510-A783-82E3AF4E2769}"/>
              </a:ext>
            </a:extLst>
          </p:cNvPr>
          <p:cNvSpPr/>
          <p:nvPr/>
        </p:nvSpPr>
        <p:spPr>
          <a:xfrm>
            <a:off x="8600542" y="4700688"/>
            <a:ext cx="3376260" cy="1620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66000">
                <a:srgbClr val="DBDBD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1E867A-5AA4-41C0-919D-96E55FFE5EBF}"/>
              </a:ext>
            </a:extLst>
          </p:cNvPr>
          <p:cNvSpPr txBox="1"/>
          <p:nvPr/>
        </p:nvSpPr>
        <p:spPr>
          <a:xfrm>
            <a:off x="8790631" y="5533592"/>
            <a:ext cx="30149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/>
              <a:t>Expected 9-quarter loss in </a:t>
            </a:r>
          </a:p>
          <a:p>
            <a:pPr algn="ctr"/>
            <a:r>
              <a:rPr lang="en-US" b="1" dirty="0"/>
              <a:t>Severely Adverse Scenario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6D71C7-C1DB-48B1-810D-E666705F1DB6}"/>
              </a:ext>
            </a:extLst>
          </p:cNvPr>
          <p:cNvSpPr txBox="1"/>
          <p:nvPr/>
        </p:nvSpPr>
        <p:spPr>
          <a:xfrm>
            <a:off x="9115047" y="4987758"/>
            <a:ext cx="248625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/>
              <a:t>$ 17.48771 M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77B0DFB-18E6-468D-9467-0FF81A6C6B73}"/>
              </a:ext>
            </a:extLst>
          </p:cNvPr>
          <p:cNvGrpSpPr/>
          <p:nvPr/>
        </p:nvGrpSpPr>
        <p:grpSpPr>
          <a:xfrm>
            <a:off x="9976465" y="4318429"/>
            <a:ext cx="648489" cy="648488"/>
            <a:chOff x="1072536" y="1083143"/>
            <a:chExt cx="788715" cy="788715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338FBC6-ACE3-4198-BDD9-9E13DC4FF141}"/>
                </a:ext>
              </a:extLst>
            </p:cNvPr>
            <p:cNvSpPr/>
            <p:nvPr/>
          </p:nvSpPr>
          <p:spPr>
            <a:xfrm>
              <a:off x="1072536" y="1083143"/>
              <a:ext cx="788715" cy="788715"/>
            </a:xfrm>
            <a:prstGeom prst="ellipse">
              <a:avLst/>
            </a:prstGeom>
            <a:solidFill>
              <a:srgbClr val="30353F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631A14F-755C-40BB-8FAD-B75111C6BA4A}"/>
                </a:ext>
              </a:extLst>
            </p:cNvPr>
            <p:cNvGrpSpPr/>
            <p:nvPr/>
          </p:nvGrpSpPr>
          <p:grpSpPr>
            <a:xfrm>
              <a:off x="1276148" y="1369137"/>
              <a:ext cx="381490" cy="216726"/>
              <a:chOff x="3283332" y="3275035"/>
              <a:chExt cx="479215" cy="272245"/>
            </a:xfrm>
          </p:grpSpPr>
          <p:sp>
            <p:nvSpPr>
              <p:cNvPr id="62" name="Freeform 11">
                <a:extLst>
                  <a:ext uri="{FF2B5EF4-FFF2-40B4-BE49-F238E27FC236}">
                    <a16:creationId xmlns:a16="http://schemas.microsoft.com/office/drawing/2014/main" id="{DD9FA41E-50C2-4228-B77E-43F50467DD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3332" y="3275035"/>
                <a:ext cx="479215" cy="272245"/>
              </a:xfrm>
              <a:custGeom>
                <a:avLst/>
                <a:gdLst>
                  <a:gd name="T0" fmla="*/ 2004 w 2048"/>
                  <a:gd name="T1" fmla="*/ 0 h 1162"/>
                  <a:gd name="T2" fmla="*/ 44 w 2048"/>
                  <a:gd name="T3" fmla="*/ 0 h 1162"/>
                  <a:gd name="T4" fmla="*/ 0 w 2048"/>
                  <a:gd name="T5" fmla="*/ 44 h 1162"/>
                  <a:gd name="T6" fmla="*/ 0 w 2048"/>
                  <a:gd name="T7" fmla="*/ 1118 h 1162"/>
                  <a:gd name="T8" fmla="*/ 44 w 2048"/>
                  <a:gd name="T9" fmla="*/ 1162 h 1162"/>
                  <a:gd name="T10" fmla="*/ 2004 w 2048"/>
                  <a:gd name="T11" fmla="*/ 1162 h 1162"/>
                  <a:gd name="T12" fmla="*/ 2048 w 2048"/>
                  <a:gd name="T13" fmla="*/ 1118 h 1162"/>
                  <a:gd name="T14" fmla="*/ 2048 w 2048"/>
                  <a:gd name="T15" fmla="*/ 44 h 1162"/>
                  <a:gd name="T16" fmla="*/ 2004 w 2048"/>
                  <a:gd name="T17" fmla="*/ 0 h 1162"/>
                  <a:gd name="T18" fmla="*/ 88 w 2048"/>
                  <a:gd name="T19" fmla="*/ 88 h 1162"/>
                  <a:gd name="T20" fmla="*/ 312 w 2048"/>
                  <a:gd name="T21" fmla="*/ 88 h 1162"/>
                  <a:gd name="T22" fmla="*/ 88 w 2048"/>
                  <a:gd name="T23" fmla="*/ 311 h 1162"/>
                  <a:gd name="T24" fmla="*/ 88 w 2048"/>
                  <a:gd name="T25" fmla="*/ 88 h 1162"/>
                  <a:gd name="T26" fmla="*/ 88 w 2048"/>
                  <a:gd name="T27" fmla="*/ 1074 h 1162"/>
                  <a:gd name="T28" fmla="*/ 88 w 2048"/>
                  <a:gd name="T29" fmla="*/ 851 h 1162"/>
                  <a:gd name="T30" fmla="*/ 312 w 2048"/>
                  <a:gd name="T31" fmla="*/ 1074 h 1162"/>
                  <a:gd name="T32" fmla="*/ 88 w 2048"/>
                  <a:gd name="T33" fmla="*/ 1074 h 1162"/>
                  <a:gd name="T34" fmla="*/ 1960 w 2048"/>
                  <a:gd name="T35" fmla="*/ 1074 h 1162"/>
                  <a:gd name="T36" fmla="*/ 1736 w 2048"/>
                  <a:gd name="T37" fmla="*/ 1074 h 1162"/>
                  <a:gd name="T38" fmla="*/ 1960 w 2048"/>
                  <a:gd name="T39" fmla="*/ 851 h 1162"/>
                  <a:gd name="T40" fmla="*/ 1960 w 2048"/>
                  <a:gd name="T41" fmla="*/ 1074 h 1162"/>
                  <a:gd name="T42" fmla="*/ 1960 w 2048"/>
                  <a:gd name="T43" fmla="*/ 762 h 1162"/>
                  <a:gd name="T44" fmla="*/ 1648 w 2048"/>
                  <a:gd name="T45" fmla="*/ 1074 h 1162"/>
                  <a:gd name="T46" fmla="*/ 400 w 2048"/>
                  <a:gd name="T47" fmla="*/ 1074 h 1162"/>
                  <a:gd name="T48" fmla="*/ 88 w 2048"/>
                  <a:gd name="T49" fmla="*/ 762 h 1162"/>
                  <a:gd name="T50" fmla="*/ 88 w 2048"/>
                  <a:gd name="T51" fmla="*/ 400 h 1162"/>
                  <a:gd name="T52" fmla="*/ 400 w 2048"/>
                  <a:gd name="T53" fmla="*/ 88 h 1162"/>
                  <a:gd name="T54" fmla="*/ 1648 w 2048"/>
                  <a:gd name="T55" fmla="*/ 88 h 1162"/>
                  <a:gd name="T56" fmla="*/ 1960 w 2048"/>
                  <a:gd name="T57" fmla="*/ 400 h 1162"/>
                  <a:gd name="T58" fmla="*/ 1960 w 2048"/>
                  <a:gd name="T59" fmla="*/ 762 h 1162"/>
                  <a:gd name="T60" fmla="*/ 1960 w 2048"/>
                  <a:gd name="T61" fmla="*/ 311 h 1162"/>
                  <a:gd name="T62" fmla="*/ 1736 w 2048"/>
                  <a:gd name="T63" fmla="*/ 88 h 1162"/>
                  <a:gd name="T64" fmla="*/ 1960 w 2048"/>
                  <a:gd name="T65" fmla="*/ 88 h 1162"/>
                  <a:gd name="T66" fmla="*/ 1960 w 2048"/>
                  <a:gd name="T67" fmla="*/ 311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8" h="1162">
                    <a:moveTo>
                      <a:pt x="2004" y="0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20" y="0"/>
                      <a:pt x="0" y="19"/>
                      <a:pt x="0" y="44"/>
                    </a:cubicBezTo>
                    <a:cubicBezTo>
                      <a:pt x="0" y="1118"/>
                      <a:pt x="0" y="1118"/>
                      <a:pt x="0" y="1118"/>
                    </a:cubicBezTo>
                    <a:cubicBezTo>
                      <a:pt x="0" y="1143"/>
                      <a:pt x="20" y="1162"/>
                      <a:pt x="44" y="1162"/>
                    </a:cubicBezTo>
                    <a:cubicBezTo>
                      <a:pt x="2004" y="1162"/>
                      <a:pt x="2004" y="1162"/>
                      <a:pt x="2004" y="1162"/>
                    </a:cubicBezTo>
                    <a:cubicBezTo>
                      <a:pt x="2028" y="1162"/>
                      <a:pt x="2048" y="1143"/>
                      <a:pt x="2048" y="1118"/>
                    </a:cubicBezTo>
                    <a:cubicBezTo>
                      <a:pt x="2048" y="44"/>
                      <a:pt x="2048" y="44"/>
                      <a:pt x="2048" y="44"/>
                    </a:cubicBezTo>
                    <a:cubicBezTo>
                      <a:pt x="2048" y="19"/>
                      <a:pt x="2028" y="0"/>
                      <a:pt x="2004" y="0"/>
                    </a:cubicBezTo>
                    <a:close/>
                    <a:moveTo>
                      <a:pt x="88" y="88"/>
                    </a:moveTo>
                    <a:cubicBezTo>
                      <a:pt x="312" y="88"/>
                      <a:pt x="312" y="88"/>
                      <a:pt x="312" y="88"/>
                    </a:cubicBezTo>
                    <a:cubicBezTo>
                      <a:pt x="293" y="202"/>
                      <a:pt x="202" y="292"/>
                      <a:pt x="88" y="311"/>
                    </a:cubicBezTo>
                    <a:lnTo>
                      <a:pt x="88" y="88"/>
                    </a:lnTo>
                    <a:close/>
                    <a:moveTo>
                      <a:pt x="88" y="1074"/>
                    </a:moveTo>
                    <a:cubicBezTo>
                      <a:pt x="88" y="851"/>
                      <a:pt x="88" y="851"/>
                      <a:pt x="88" y="851"/>
                    </a:cubicBezTo>
                    <a:cubicBezTo>
                      <a:pt x="202" y="870"/>
                      <a:pt x="293" y="960"/>
                      <a:pt x="312" y="1074"/>
                    </a:cubicBezTo>
                    <a:lnTo>
                      <a:pt x="88" y="1074"/>
                    </a:lnTo>
                    <a:close/>
                    <a:moveTo>
                      <a:pt x="1960" y="1074"/>
                    </a:moveTo>
                    <a:cubicBezTo>
                      <a:pt x="1736" y="1074"/>
                      <a:pt x="1736" y="1074"/>
                      <a:pt x="1736" y="1074"/>
                    </a:cubicBezTo>
                    <a:cubicBezTo>
                      <a:pt x="1755" y="960"/>
                      <a:pt x="1846" y="870"/>
                      <a:pt x="1960" y="851"/>
                    </a:cubicBezTo>
                    <a:lnTo>
                      <a:pt x="1960" y="1074"/>
                    </a:lnTo>
                    <a:close/>
                    <a:moveTo>
                      <a:pt x="1960" y="762"/>
                    </a:moveTo>
                    <a:cubicBezTo>
                      <a:pt x="1797" y="782"/>
                      <a:pt x="1668" y="911"/>
                      <a:pt x="1648" y="1074"/>
                    </a:cubicBezTo>
                    <a:cubicBezTo>
                      <a:pt x="400" y="1074"/>
                      <a:pt x="400" y="1074"/>
                      <a:pt x="400" y="1074"/>
                    </a:cubicBezTo>
                    <a:cubicBezTo>
                      <a:pt x="380" y="911"/>
                      <a:pt x="251" y="782"/>
                      <a:pt x="88" y="762"/>
                    </a:cubicBezTo>
                    <a:cubicBezTo>
                      <a:pt x="88" y="400"/>
                      <a:pt x="88" y="400"/>
                      <a:pt x="88" y="400"/>
                    </a:cubicBezTo>
                    <a:cubicBezTo>
                      <a:pt x="251" y="380"/>
                      <a:pt x="380" y="251"/>
                      <a:pt x="400" y="88"/>
                    </a:cubicBezTo>
                    <a:cubicBezTo>
                      <a:pt x="1648" y="88"/>
                      <a:pt x="1648" y="88"/>
                      <a:pt x="1648" y="88"/>
                    </a:cubicBezTo>
                    <a:cubicBezTo>
                      <a:pt x="1668" y="251"/>
                      <a:pt x="1797" y="380"/>
                      <a:pt x="1960" y="400"/>
                    </a:cubicBezTo>
                    <a:cubicBezTo>
                      <a:pt x="1960" y="762"/>
                      <a:pt x="1960" y="762"/>
                      <a:pt x="1960" y="762"/>
                    </a:cubicBezTo>
                    <a:close/>
                    <a:moveTo>
                      <a:pt x="1960" y="311"/>
                    </a:moveTo>
                    <a:cubicBezTo>
                      <a:pt x="1846" y="292"/>
                      <a:pt x="1755" y="202"/>
                      <a:pt x="1736" y="88"/>
                    </a:cubicBezTo>
                    <a:cubicBezTo>
                      <a:pt x="1960" y="88"/>
                      <a:pt x="1960" y="88"/>
                      <a:pt x="1960" y="88"/>
                    </a:cubicBezTo>
                    <a:lnTo>
                      <a:pt x="1960" y="3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1D807487-5484-4D6F-8C83-6C53B502EE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81245" y="3337126"/>
                <a:ext cx="282595" cy="148858"/>
              </a:xfrm>
              <a:custGeom>
                <a:avLst/>
                <a:gdLst>
                  <a:gd name="T0" fmla="*/ 1169 w 1208"/>
                  <a:gd name="T1" fmla="*/ 127 h 634"/>
                  <a:gd name="T2" fmla="*/ 1081 w 1208"/>
                  <a:gd name="T3" fmla="*/ 39 h 634"/>
                  <a:gd name="T4" fmla="*/ 1041 w 1208"/>
                  <a:gd name="T5" fmla="*/ 0 h 634"/>
                  <a:gd name="T6" fmla="*/ 167 w 1208"/>
                  <a:gd name="T7" fmla="*/ 0 h 634"/>
                  <a:gd name="T8" fmla="*/ 127 w 1208"/>
                  <a:gd name="T9" fmla="*/ 39 h 634"/>
                  <a:gd name="T10" fmla="*/ 39 w 1208"/>
                  <a:gd name="T11" fmla="*/ 127 h 634"/>
                  <a:gd name="T12" fmla="*/ 0 w 1208"/>
                  <a:gd name="T13" fmla="*/ 167 h 634"/>
                  <a:gd name="T14" fmla="*/ 0 w 1208"/>
                  <a:gd name="T15" fmla="*/ 467 h 634"/>
                  <a:gd name="T16" fmla="*/ 39 w 1208"/>
                  <a:gd name="T17" fmla="*/ 507 h 634"/>
                  <a:gd name="T18" fmla="*/ 127 w 1208"/>
                  <a:gd name="T19" fmla="*/ 595 h 634"/>
                  <a:gd name="T20" fmla="*/ 167 w 1208"/>
                  <a:gd name="T21" fmla="*/ 634 h 634"/>
                  <a:gd name="T22" fmla="*/ 1041 w 1208"/>
                  <a:gd name="T23" fmla="*/ 634 h 634"/>
                  <a:gd name="T24" fmla="*/ 1081 w 1208"/>
                  <a:gd name="T25" fmla="*/ 595 h 634"/>
                  <a:gd name="T26" fmla="*/ 1169 w 1208"/>
                  <a:gd name="T27" fmla="*/ 507 h 634"/>
                  <a:gd name="T28" fmla="*/ 1208 w 1208"/>
                  <a:gd name="T29" fmla="*/ 467 h 634"/>
                  <a:gd name="T30" fmla="*/ 1208 w 1208"/>
                  <a:gd name="T31" fmla="*/ 167 h 634"/>
                  <a:gd name="T32" fmla="*/ 1169 w 1208"/>
                  <a:gd name="T33" fmla="*/ 127 h 634"/>
                  <a:gd name="T34" fmla="*/ 1129 w 1208"/>
                  <a:gd name="T35" fmla="*/ 432 h 634"/>
                  <a:gd name="T36" fmla="*/ 1006 w 1208"/>
                  <a:gd name="T37" fmla="*/ 555 h 634"/>
                  <a:gd name="T38" fmla="*/ 202 w 1208"/>
                  <a:gd name="T39" fmla="*/ 555 h 634"/>
                  <a:gd name="T40" fmla="*/ 79 w 1208"/>
                  <a:gd name="T41" fmla="*/ 432 h 634"/>
                  <a:gd name="T42" fmla="*/ 79 w 1208"/>
                  <a:gd name="T43" fmla="*/ 202 h 634"/>
                  <a:gd name="T44" fmla="*/ 202 w 1208"/>
                  <a:gd name="T45" fmla="*/ 79 h 634"/>
                  <a:gd name="T46" fmla="*/ 1006 w 1208"/>
                  <a:gd name="T47" fmla="*/ 79 h 634"/>
                  <a:gd name="T48" fmla="*/ 1129 w 1208"/>
                  <a:gd name="T49" fmla="*/ 202 h 634"/>
                  <a:gd name="T50" fmla="*/ 1129 w 1208"/>
                  <a:gd name="T51" fmla="*/ 432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8" h="634">
                    <a:moveTo>
                      <a:pt x="1169" y="127"/>
                    </a:moveTo>
                    <a:cubicBezTo>
                      <a:pt x="1120" y="127"/>
                      <a:pt x="1081" y="88"/>
                      <a:pt x="1081" y="39"/>
                    </a:cubicBezTo>
                    <a:cubicBezTo>
                      <a:pt x="1081" y="17"/>
                      <a:pt x="1063" y="0"/>
                      <a:pt x="1041" y="0"/>
                    </a:cubicBezTo>
                    <a:cubicBezTo>
                      <a:pt x="167" y="0"/>
                      <a:pt x="167" y="0"/>
                      <a:pt x="167" y="0"/>
                    </a:cubicBezTo>
                    <a:cubicBezTo>
                      <a:pt x="145" y="0"/>
                      <a:pt x="127" y="17"/>
                      <a:pt x="127" y="39"/>
                    </a:cubicBezTo>
                    <a:cubicBezTo>
                      <a:pt x="127" y="88"/>
                      <a:pt x="88" y="127"/>
                      <a:pt x="39" y="127"/>
                    </a:cubicBezTo>
                    <a:cubicBezTo>
                      <a:pt x="17" y="127"/>
                      <a:pt x="0" y="145"/>
                      <a:pt x="0" y="167"/>
                    </a:cubicBezTo>
                    <a:cubicBezTo>
                      <a:pt x="0" y="467"/>
                      <a:pt x="0" y="467"/>
                      <a:pt x="0" y="467"/>
                    </a:cubicBezTo>
                    <a:cubicBezTo>
                      <a:pt x="0" y="489"/>
                      <a:pt x="17" y="507"/>
                      <a:pt x="39" y="507"/>
                    </a:cubicBezTo>
                    <a:cubicBezTo>
                      <a:pt x="88" y="507"/>
                      <a:pt x="127" y="546"/>
                      <a:pt x="127" y="595"/>
                    </a:cubicBezTo>
                    <a:cubicBezTo>
                      <a:pt x="127" y="617"/>
                      <a:pt x="145" y="634"/>
                      <a:pt x="167" y="634"/>
                    </a:cubicBezTo>
                    <a:cubicBezTo>
                      <a:pt x="1041" y="634"/>
                      <a:pt x="1041" y="634"/>
                      <a:pt x="1041" y="634"/>
                    </a:cubicBezTo>
                    <a:cubicBezTo>
                      <a:pt x="1063" y="634"/>
                      <a:pt x="1081" y="617"/>
                      <a:pt x="1081" y="595"/>
                    </a:cubicBezTo>
                    <a:cubicBezTo>
                      <a:pt x="1081" y="546"/>
                      <a:pt x="1120" y="507"/>
                      <a:pt x="1169" y="507"/>
                    </a:cubicBezTo>
                    <a:cubicBezTo>
                      <a:pt x="1191" y="507"/>
                      <a:pt x="1208" y="489"/>
                      <a:pt x="1208" y="467"/>
                    </a:cubicBezTo>
                    <a:cubicBezTo>
                      <a:pt x="1208" y="167"/>
                      <a:pt x="1208" y="167"/>
                      <a:pt x="1208" y="167"/>
                    </a:cubicBezTo>
                    <a:cubicBezTo>
                      <a:pt x="1208" y="145"/>
                      <a:pt x="1191" y="127"/>
                      <a:pt x="1169" y="127"/>
                    </a:cubicBezTo>
                    <a:close/>
                    <a:moveTo>
                      <a:pt x="1129" y="432"/>
                    </a:moveTo>
                    <a:cubicBezTo>
                      <a:pt x="1069" y="447"/>
                      <a:pt x="1021" y="495"/>
                      <a:pt x="1006" y="555"/>
                    </a:cubicBezTo>
                    <a:cubicBezTo>
                      <a:pt x="202" y="555"/>
                      <a:pt x="202" y="555"/>
                      <a:pt x="202" y="555"/>
                    </a:cubicBezTo>
                    <a:cubicBezTo>
                      <a:pt x="187" y="495"/>
                      <a:pt x="139" y="447"/>
                      <a:pt x="79" y="432"/>
                    </a:cubicBezTo>
                    <a:cubicBezTo>
                      <a:pt x="79" y="202"/>
                      <a:pt x="79" y="202"/>
                      <a:pt x="79" y="202"/>
                    </a:cubicBezTo>
                    <a:cubicBezTo>
                      <a:pt x="139" y="187"/>
                      <a:pt x="187" y="139"/>
                      <a:pt x="202" y="79"/>
                    </a:cubicBezTo>
                    <a:cubicBezTo>
                      <a:pt x="1006" y="79"/>
                      <a:pt x="1006" y="79"/>
                      <a:pt x="1006" y="79"/>
                    </a:cubicBezTo>
                    <a:cubicBezTo>
                      <a:pt x="1021" y="139"/>
                      <a:pt x="1069" y="187"/>
                      <a:pt x="1129" y="202"/>
                    </a:cubicBezTo>
                    <a:cubicBezTo>
                      <a:pt x="1129" y="432"/>
                      <a:pt x="1129" y="432"/>
                      <a:pt x="1129" y="4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39E0F9BE-319F-4A61-99AD-5C1904084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829" y="3368967"/>
                <a:ext cx="32638" cy="85176"/>
              </a:xfrm>
              <a:custGeom>
                <a:avLst/>
                <a:gdLst>
                  <a:gd name="T0" fmla="*/ 99 w 139"/>
                  <a:gd name="T1" fmla="*/ 0 h 364"/>
                  <a:gd name="T2" fmla="*/ 39 w 139"/>
                  <a:gd name="T3" fmla="*/ 0 h 364"/>
                  <a:gd name="T4" fmla="*/ 0 w 139"/>
                  <a:gd name="T5" fmla="*/ 40 h 364"/>
                  <a:gd name="T6" fmla="*/ 39 w 139"/>
                  <a:gd name="T7" fmla="*/ 79 h 364"/>
                  <a:gd name="T8" fmla="*/ 59 w 139"/>
                  <a:gd name="T9" fmla="*/ 79 h 364"/>
                  <a:gd name="T10" fmla="*/ 59 w 139"/>
                  <a:gd name="T11" fmla="*/ 324 h 364"/>
                  <a:gd name="T12" fmla="*/ 99 w 139"/>
                  <a:gd name="T13" fmla="*/ 364 h 364"/>
                  <a:gd name="T14" fmla="*/ 139 w 139"/>
                  <a:gd name="T15" fmla="*/ 324 h 364"/>
                  <a:gd name="T16" fmla="*/ 139 w 139"/>
                  <a:gd name="T17" fmla="*/ 40 h 364"/>
                  <a:gd name="T18" fmla="*/ 99 w 139"/>
                  <a:gd name="T1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364">
                    <a:moveTo>
                      <a:pt x="99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62"/>
                      <a:pt x="18" y="79"/>
                      <a:pt x="39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9" y="324"/>
                      <a:pt x="59" y="324"/>
                      <a:pt x="59" y="324"/>
                    </a:cubicBezTo>
                    <a:cubicBezTo>
                      <a:pt x="59" y="346"/>
                      <a:pt x="77" y="364"/>
                      <a:pt x="99" y="364"/>
                    </a:cubicBezTo>
                    <a:cubicBezTo>
                      <a:pt x="121" y="364"/>
                      <a:pt x="139" y="346"/>
                      <a:pt x="139" y="324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39" y="18"/>
                      <a:pt x="121" y="0"/>
                      <a:pt x="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EBDFD18B-D0C0-448F-ABD5-B46C99A731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18959" y="3368967"/>
                <a:ext cx="61295" cy="85176"/>
              </a:xfrm>
              <a:custGeom>
                <a:avLst/>
                <a:gdLst>
                  <a:gd name="T0" fmla="*/ 222 w 262"/>
                  <a:gd name="T1" fmla="*/ 0 h 364"/>
                  <a:gd name="T2" fmla="*/ 40 w 262"/>
                  <a:gd name="T3" fmla="*/ 0 h 364"/>
                  <a:gd name="T4" fmla="*/ 0 w 262"/>
                  <a:gd name="T5" fmla="*/ 40 h 364"/>
                  <a:gd name="T6" fmla="*/ 0 w 262"/>
                  <a:gd name="T7" fmla="*/ 324 h 364"/>
                  <a:gd name="T8" fmla="*/ 40 w 262"/>
                  <a:gd name="T9" fmla="*/ 364 h 364"/>
                  <a:gd name="T10" fmla="*/ 222 w 262"/>
                  <a:gd name="T11" fmla="*/ 364 h 364"/>
                  <a:gd name="T12" fmla="*/ 262 w 262"/>
                  <a:gd name="T13" fmla="*/ 324 h 364"/>
                  <a:gd name="T14" fmla="*/ 262 w 262"/>
                  <a:gd name="T15" fmla="*/ 40 h 364"/>
                  <a:gd name="T16" fmla="*/ 222 w 262"/>
                  <a:gd name="T17" fmla="*/ 0 h 364"/>
                  <a:gd name="T18" fmla="*/ 183 w 262"/>
                  <a:gd name="T19" fmla="*/ 285 h 364"/>
                  <a:gd name="T20" fmla="*/ 80 w 262"/>
                  <a:gd name="T21" fmla="*/ 285 h 364"/>
                  <a:gd name="T22" fmla="*/ 80 w 262"/>
                  <a:gd name="T23" fmla="*/ 79 h 364"/>
                  <a:gd name="T24" fmla="*/ 183 w 262"/>
                  <a:gd name="T25" fmla="*/ 79 h 364"/>
                  <a:gd name="T26" fmla="*/ 183 w 262"/>
                  <a:gd name="T27" fmla="*/ 285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64">
                    <a:moveTo>
                      <a:pt x="222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46"/>
                      <a:pt x="18" y="364"/>
                      <a:pt x="40" y="364"/>
                    </a:cubicBezTo>
                    <a:cubicBezTo>
                      <a:pt x="222" y="364"/>
                      <a:pt x="222" y="364"/>
                      <a:pt x="222" y="364"/>
                    </a:cubicBezTo>
                    <a:cubicBezTo>
                      <a:pt x="244" y="364"/>
                      <a:pt x="262" y="346"/>
                      <a:pt x="262" y="324"/>
                    </a:cubicBezTo>
                    <a:cubicBezTo>
                      <a:pt x="262" y="40"/>
                      <a:pt x="262" y="40"/>
                      <a:pt x="262" y="40"/>
                    </a:cubicBezTo>
                    <a:cubicBezTo>
                      <a:pt x="262" y="18"/>
                      <a:pt x="244" y="0"/>
                      <a:pt x="222" y="0"/>
                    </a:cubicBezTo>
                    <a:close/>
                    <a:moveTo>
                      <a:pt x="183" y="285"/>
                    </a:moveTo>
                    <a:cubicBezTo>
                      <a:pt x="80" y="285"/>
                      <a:pt x="80" y="285"/>
                      <a:pt x="80" y="28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183" y="79"/>
                      <a:pt x="183" y="79"/>
                      <a:pt x="183" y="79"/>
                    </a:cubicBezTo>
                    <a:lnTo>
                      <a:pt x="183" y="28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45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piece of paper with a pencil laying on top">
            <a:extLst>
              <a:ext uri="{FF2B5EF4-FFF2-40B4-BE49-F238E27FC236}">
                <a16:creationId xmlns:a16="http://schemas.microsoft.com/office/drawing/2014/main" id="{AB8CCBF2-C666-4BE3-AC41-DD8D10A475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itle 1" hidden="1">
            <a:extLst>
              <a:ext uri="{FF2B5EF4-FFF2-40B4-BE49-F238E27FC236}">
                <a16:creationId xmlns:a16="http://schemas.microsoft.com/office/drawing/2014/main" id="{10E603A3-B905-4FE4-AF3D-7ABD0759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11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F78C84-541B-4FA6-9CF2-4E276D4438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56507" y="789512"/>
            <a:ext cx="5278993" cy="5278976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2345A1-5D47-4C05-AE31-ACF8E4446104}"/>
              </a:ext>
            </a:extLst>
          </p:cNvPr>
          <p:cNvGrpSpPr/>
          <p:nvPr/>
        </p:nvGrpSpPr>
        <p:grpSpPr>
          <a:xfrm>
            <a:off x="2757714" y="1626921"/>
            <a:ext cx="6676572" cy="3604160"/>
            <a:chOff x="2757714" y="1626921"/>
            <a:chExt cx="6676572" cy="360416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1614E2-4734-43D0-8824-0EA4295E188C}"/>
                </a:ext>
              </a:extLst>
            </p:cNvPr>
            <p:cNvSpPr/>
            <p:nvPr/>
          </p:nvSpPr>
          <p:spPr>
            <a:xfrm>
              <a:off x="5830112" y="1626921"/>
              <a:ext cx="3604174" cy="3604160"/>
            </a:xfrm>
            <a:prstGeom prst="ellipse">
              <a:avLst/>
            </a:prstGeom>
            <a:solidFill>
              <a:srgbClr val="43CDD9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B8225DA-2CE6-45A4-9A15-E6EFF3DF794E}"/>
                </a:ext>
              </a:extLst>
            </p:cNvPr>
            <p:cNvSpPr/>
            <p:nvPr/>
          </p:nvSpPr>
          <p:spPr>
            <a:xfrm>
              <a:off x="2757714" y="1626921"/>
              <a:ext cx="3604174" cy="3604160"/>
            </a:xfrm>
            <a:prstGeom prst="ellipse">
              <a:avLst/>
            </a:prstGeom>
            <a:solidFill>
              <a:srgbClr val="43CDD9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D731C777-B63B-4DD4-8E53-CA7AFCB3B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879010" y="1212017"/>
            <a:ext cx="4433981" cy="4433966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104269-FB53-4046-8F37-4513765A1D3B}"/>
              </a:ext>
            </a:extLst>
          </p:cNvPr>
          <p:cNvSpPr txBox="1"/>
          <p:nvPr/>
        </p:nvSpPr>
        <p:spPr>
          <a:xfrm>
            <a:off x="4135528" y="3013502"/>
            <a:ext cx="392094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5400" b="1" dirty="0">
                <a:latin typeface="+mj-lt"/>
              </a:rPr>
              <a:t>THANK YOU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1A2593-48B6-4B50-A8B3-02AD9938A608}"/>
              </a:ext>
            </a:extLst>
          </p:cNvPr>
          <p:cNvCxnSpPr>
            <a:cxnSpLocks/>
          </p:cNvCxnSpPr>
          <p:nvPr/>
        </p:nvCxnSpPr>
        <p:spPr>
          <a:xfrm>
            <a:off x="5430000" y="2059062"/>
            <a:ext cx="13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2E00134-CB18-41FC-B17C-1743830A9207}"/>
              </a:ext>
            </a:extLst>
          </p:cNvPr>
          <p:cNvCxnSpPr/>
          <p:nvPr/>
        </p:nvCxnSpPr>
        <p:spPr>
          <a:xfrm>
            <a:off x="4942030" y="4732144"/>
            <a:ext cx="24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11EFFE-45B4-42E6-81CD-90D2136B8D29}"/>
              </a:ext>
            </a:extLst>
          </p:cNvPr>
          <p:cNvSpPr/>
          <p:nvPr/>
        </p:nvSpPr>
        <p:spPr>
          <a:xfrm>
            <a:off x="8368874" y="3286628"/>
            <a:ext cx="3284057" cy="2204203"/>
          </a:xfrm>
          <a:prstGeom prst="rect">
            <a:avLst/>
          </a:prstGeom>
          <a:gradFill>
            <a:gsLst>
              <a:gs pos="72000">
                <a:srgbClr val="D7DDDE"/>
              </a:gs>
              <a:gs pos="83000">
                <a:schemeClr val="bg1"/>
              </a:gs>
              <a:gs pos="20000">
                <a:srgbClr val="AFBBB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11EFFE-45B4-42E6-81CD-90D2136B8D29}"/>
              </a:ext>
            </a:extLst>
          </p:cNvPr>
          <p:cNvSpPr/>
          <p:nvPr/>
        </p:nvSpPr>
        <p:spPr>
          <a:xfrm>
            <a:off x="260031" y="3282196"/>
            <a:ext cx="3007604" cy="2204203"/>
          </a:xfrm>
          <a:prstGeom prst="rect">
            <a:avLst/>
          </a:prstGeom>
          <a:gradFill>
            <a:gsLst>
              <a:gs pos="72000">
                <a:srgbClr val="D7DDDE"/>
              </a:gs>
              <a:gs pos="83000">
                <a:schemeClr val="bg1"/>
              </a:gs>
              <a:gs pos="20000">
                <a:srgbClr val="AFBBB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| For 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43188" y="39113"/>
            <a:ext cx="970297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ECONOMETRICS AND ECONOMETRIC MODELLING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9BE435-4219-4874-94C7-FC4068E579CB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189E3C56-F900-44E7-BF74-7509E4A585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7F3CEE-E6DF-48C0-8B9A-22A03DF4C29B}"/>
                </a:ext>
              </a:extLst>
            </p:cNvPr>
            <p:cNvSpPr txBox="1"/>
            <p:nvPr/>
          </p:nvSpPr>
          <p:spPr>
            <a:xfrm>
              <a:off x="10944050" y="6314580"/>
              <a:ext cx="2904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3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B32CAA-DA04-4CAD-9FC3-09DD146FD4FC}"/>
              </a:ext>
            </a:extLst>
          </p:cNvPr>
          <p:cNvSpPr/>
          <p:nvPr/>
        </p:nvSpPr>
        <p:spPr>
          <a:xfrm>
            <a:off x="260031" y="770666"/>
            <a:ext cx="2821728" cy="2007152"/>
          </a:xfrm>
          <a:prstGeom prst="rect">
            <a:avLst/>
          </a:prstGeom>
          <a:blipFill dpi="0"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9CE58-6CA6-43E0-8E97-BC68839C52D7}"/>
              </a:ext>
            </a:extLst>
          </p:cNvPr>
          <p:cNvSpPr/>
          <p:nvPr/>
        </p:nvSpPr>
        <p:spPr>
          <a:xfrm>
            <a:off x="3881654" y="923399"/>
            <a:ext cx="3448025" cy="170168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86684-306B-47A7-B236-1F2D83CB7C1B}"/>
              </a:ext>
            </a:extLst>
          </p:cNvPr>
          <p:cNvSpPr/>
          <p:nvPr/>
        </p:nvSpPr>
        <p:spPr>
          <a:xfrm>
            <a:off x="8368875" y="830376"/>
            <a:ext cx="3350809" cy="172416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F8174-637B-440B-BC39-2F717D1151F5}"/>
              </a:ext>
            </a:extLst>
          </p:cNvPr>
          <p:cNvSpPr txBox="1"/>
          <p:nvPr/>
        </p:nvSpPr>
        <p:spPr>
          <a:xfrm>
            <a:off x="260031" y="3282197"/>
            <a:ext cx="2821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Bahnschrift SemiBold" panose="020B0502040204020203" pitchFamily="34" charset="0"/>
              </a:rPr>
              <a:t>Econometrics is </a:t>
            </a:r>
            <a:r>
              <a:rPr lang="en-US" b="1" dirty="0">
                <a:latin typeface="Bahnschrift SemiBold" panose="020B0502040204020203" pitchFamily="34" charset="0"/>
              </a:rPr>
              <a:t>the unification of the theoretical-quantitative and the empirical-quantitative </a:t>
            </a:r>
          </a:p>
          <a:p>
            <a:r>
              <a:rPr lang="en-US" b="1" dirty="0">
                <a:latin typeface="Bahnschrift SemiBold" panose="020B0502040204020203" pitchFamily="34" charset="0"/>
              </a:rPr>
              <a:t>approach to economic </a:t>
            </a:r>
            <a:r>
              <a:rPr lang="en-US" b="1" dirty="0" smtClean="0">
                <a:latin typeface="Bahnschrift SemiBold" panose="020B0502040204020203" pitchFamily="34" charset="0"/>
              </a:rPr>
              <a:t>problems.</a:t>
            </a:r>
            <a:endParaRPr lang="en-US" b="1" dirty="0">
              <a:latin typeface="Bahnschrift SemiBold" panose="020B05020402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1270B2E-9F61-4D4F-8BF0-F660AD3EA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974592" y="3268339"/>
            <a:ext cx="3448024" cy="2204204"/>
          </a:xfrm>
          <a:prstGeom prst="rect">
            <a:avLst/>
          </a:prstGeom>
          <a:gradFill>
            <a:gsLst>
              <a:gs pos="90000">
                <a:srgbClr val="A8ADB5"/>
              </a:gs>
              <a:gs pos="100000">
                <a:schemeClr val="bg1"/>
              </a:gs>
              <a:gs pos="58000">
                <a:srgbClr val="515A6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B0C4F6-787B-4379-970D-12E98B2B6011}"/>
              </a:ext>
            </a:extLst>
          </p:cNvPr>
          <p:cNvSpPr txBox="1"/>
          <p:nvPr/>
        </p:nvSpPr>
        <p:spPr>
          <a:xfrm>
            <a:off x="3974592" y="3309304"/>
            <a:ext cx="3097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Econometric models are </a:t>
            </a:r>
            <a:r>
              <a:rPr lang="en-US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constructed </a:t>
            </a:r>
            <a:r>
              <a:rPr lang="en-US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from historical economic data with the aid of mathematical and</a:t>
            </a:r>
          </a:p>
          <a:p>
            <a:r>
              <a:rPr lang="en-US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statistical concepts and tools, </a:t>
            </a:r>
            <a:r>
              <a:rPr lang="en-US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and intuition.</a:t>
            </a:r>
            <a:endParaRPr lang="en-US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C9B52D-8719-4EC3-BA7F-3058013BF894}"/>
              </a:ext>
            </a:extLst>
          </p:cNvPr>
          <p:cNvSpPr txBox="1"/>
          <p:nvPr/>
        </p:nvSpPr>
        <p:spPr>
          <a:xfrm>
            <a:off x="8449815" y="3364719"/>
            <a:ext cx="2660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hnschrift SemiBold" panose="020B0502040204020203" pitchFamily="34" charset="0"/>
              </a:rPr>
              <a:t>Policy formulation, reserve computation, </a:t>
            </a:r>
          </a:p>
          <a:p>
            <a:r>
              <a:rPr lang="en-US" b="1" dirty="0">
                <a:latin typeface="Bahnschrift SemiBold" panose="020B0502040204020203" pitchFamily="34" charset="0"/>
              </a:rPr>
              <a:t>business research, decision making, and </a:t>
            </a:r>
          </a:p>
          <a:p>
            <a:r>
              <a:rPr lang="en-US" b="1" dirty="0">
                <a:latin typeface="Bahnschrift SemiBold" panose="020B0502040204020203" pitchFamily="34" charset="0"/>
              </a:rPr>
              <a:t>international marketing </a:t>
            </a:r>
          </a:p>
        </p:txBody>
      </p:sp>
    </p:spTree>
    <p:extLst>
      <p:ext uri="{BB962C8B-B14F-4D97-AF65-F5344CB8AC3E}">
        <p14:creationId xmlns:p14="http://schemas.microsoft.com/office/powerpoint/2010/main" val="32118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26539" y="39113"/>
            <a:ext cx="753892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DATA UNDERSTANDING AND ANALYSIS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9BE435-4219-4874-94C7-FC4068E579CB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189E3C56-F900-44E7-BF74-7509E4A585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7F3CEE-E6DF-48C0-8B9A-22A03DF4C29B}"/>
                </a:ext>
              </a:extLst>
            </p:cNvPr>
            <p:cNvSpPr txBox="1"/>
            <p:nvPr/>
          </p:nvSpPr>
          <p:spPr>
            <a:xfrm>
              <a:off x="10944050" y="6314580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4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AB5FC1-8DAB-4AA4-A803-D1722CDFD370}"/>
              </a:ext>
            </a:extLst>
          </p:cNvPr>
          <p:cNvSpPr/>
          <p:nvPr/>
        </p:nvSpPr>
        <p:spPr>
          <a:xfrm>
            <a:off x="694395" y="811274"/>
            <a:ext cx="10773414" cy="972000"/>
          </a:xfrm>
          <a:prstGeom prst="roundRect">
            <a:avLst/>
          </a:prstGeom>
          <a:noFill/>
          <a:ln>
            <a:solidFill>
              <a:srgbClr val="303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D56F121-E3E3-4ED3-A6F1-F33D229BEB5E}"/>
              </a:ext>
            </a:extLst>
          </p:cNvPr>
          <p:cNvSpPr/>
          <p:nvPr/>
        </p:nvSpPr>
        <p:spPr>
          <a:xfrm>
            <a:off x="689122" y="5357158"/>
            <a:ext cx="10774800" cy="972000"/>
          </a:xfrm>
          <a:prstGeom prst="roundRect">
            <a:avLst/>
          </a:prstGeom>
          <a:noFill/>
          <a:ln>
            <a:solidFill>
              <a:srgbClr val="303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852673-3BE6-40EF-A417-FAE5534E565D}"/>
              </a:ext>
            </a:extLst>
          </p:cNvPr>
          <p:cNvSpPr txBox="1"/>
          <p:nvPr/>
        </p:nvSpPr>
        <p:spPr>
          <a:xfrm>
            <a:off x="719722" y="5398527"/>
            <a:ext cx="1071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kern="1500" spc="100" dirty="0">
                <a:latin typeface="Bahnschrift SemiBold" panose="020B0502040204020203" pitchFamily="34" charset="0"/>
              </a:rPr>
              <a:t>After importing the data in RStudio, it was discovered that portfolio values were categorised as a ‘character’ variable. Thus, </a:t>
            </a:r>
            <a:r>
              <a:rPr lang="en-IN" b="1" kern="1500" spc="100" dirty="0" smtClean="0">
                <a:latin typeface="Bahnschrift SemiBold" panose="020B0502040204020203" pitchFamily="34" charset="0"/>
              </a:rPr>
              <a:t>changing </a:t>
            </a:r>
            <a:r>
              <a:rPr lang="en-IN" b="1" kern="1500" spc="100" dirty="0">
                <a:latin typeface="Bahnschrift SemiBold" panose="020B0502040204020203" pitchFamily="34" charset="0"/>
              </a:rPr>
              <a:t>the variable type to ‘numeric’ using the function ‘</a:t>
            </a:r>
            <a:r>
              <a:rPr lang="en-IN" b="1" kern="1500" spc="100" dirty="0" err="1">
                <a:latin typeface="Bahnschrift SemiBold" panose="020B0502040204020203" pitchFamily="34" charset="0"/>
              </a:rPr>
              <a:t>as.numeric</a:t>
            </a:r>
            <a:r>
              <a:rPr lang="en-IN" b="1" kern="1500" spc="100" dirty="0">
                <a:latin typeface="Bahnschrift SemiBold" panose="020B0502040204020203" pitchFamily="34" charset="0"/>
              </a:rPr>
              <a:t>’   </a:t>
            </a:r>
            <a:endParaRPr lang="en-US" b="1" kern="1500" spc="100" dirty="0">
              <a:latin typeface="Bahnschrift SemiBold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CFFB16-6F2D-47E2-A57D-ED2A80FB9BCE}"/>
              </a:ext>
            </a:extLst>
          </p:cNvPr>
          <p:cNvSpPr txBox="1"/>
          <p:nvPr/>
        </p:nvSpPr>
        <p:spPr>
          <a:xfrm>
            <a:off x="724192" y="826784"/>
            <a:ext cx="10713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kern="1500" spc="100" dirty="0">
                <a:latin typeface="Bahnschrift SemiBold" panose="020B0502040204020203" pitchFamily="34" charset="0"/>
              </a:rPr>
              <a:t>There were 2 time series data sets provided in ‘.xlsx’ format excel files, </a:t>
            </a:r>
            <a:r>
              <a:rPr lang="en-IN" b="1" kern="1500" spc="100" dirty="0" smtClean="0">
                <a:latin typeface="Bahnschrift SemiBold" panose="020B0502040204020203" pitchFamily="34" charset="0"/>
              </a:rPr>
              <a:t>named </a:t>
            </a:r>
            <a:r>
              <a:rPr lang="en-IN" b="1" kern="1500" spc="100" dirty="0">
                <a:latin typeface="Bahnschrift SemiBold" panose="020B0502040204020203" pitchFamily="34" charset="0"/>
              </a:rPr>
              <a:t>‘Bank’s Equity Portfolio’ and ‘Historical Macroeconomic Data’. They were imported in RStudio using the function ‘</a:t>
            </a:r>
            <a:r>
              <a:rPr lang="en-IN" b="1" kern="1500" spc="100" dirty="0" err="1">
                <a:latin typeface="Bahnschrift SemiBold" panose="020B0502040204020203" pitchFamily="34" charset="0"/>
              </a:rPr>
              <a:t>read_excel</a:t>
            </a:r>
            <a:r>
              <a:rPr lang="en-IN" b="1" kern="1500" spc="100" dirty="0">
                <a:latin typeface="Bahnschrift SemiBold" panose="020B0502040204020203" pitchFamily="34" charset="0"/>
              </a:rPr>
              <a:t>’</a:t>
            </a:r>
            <a:endParaRPr lang="en-US" b="1" kern="1500" spc="100" dirty="0">
              <a:latin typeface="Bahnschrift SemiBold" panose="020B0502040204020203" pitchFamily="34" charset="0"/>
            </a:endParaRPr>
          </a:p>
        </p:txBody>
      </p:sp>
      <p:sp>
        <p:nvSpPr>
          <p:cNvPr id="42" name="Rounded Rectangle 19" descr="AQAAAAAQABgGkJjqzy1EgfwwWhWQ8lE7FKmYkN754BH8+rpJoZ6brArp5VCSniXpitwsXCZLzbcbmIQ6SxyoBZrH3i0DEuGPUSDRaMkbmT5tRY/RPzFz">
            <a:extLst>
              <a:ext uri="{FF2B5EF4-FFF2-40B4-BE49-F238E27FC236}">
                <a16:creationId xmlns:a16="http://schemas.microsoft.com/office/drawing/2014/main" id="{1107411C-3594-4654-A13E-6D8F9B91DA5D}"/>
              </a:ext>
            </a:extLst>
          </p:cNvPr>
          <p:cNvSpPr/>
          <p:nvPr/>
        </p:nvSpPr>
        <p:spPr>
          <a:xfrm>
            <a:off x="1225061" y="2542199"/>
            <a:ext cx="3446689" cy="2410791"/>
          </a:xfrm>
          <a:prstGeom prst="roundRect">
            <a:avLst>
              <a:gd name="adj" fmla="val 5593"/>
            </a:avLst>
          </a:prstGeom>
          <a:gradFill>
            <a:gsLst>
              <a:gs pos="100000">
                <a:srgbClr val="30353F">
                  <a:alpha val="38000"/>
                </a:srgbClr>
              </a:gs>
              <a:gs pos="0">
                <a:srgbClr val="30353F"/>
              </a:gs>
            </a:gsLst>
            <a:lin ang="5400000" scaled="1"/>
          </a:gradFill>
          <a:ln w="28575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rIns="0" bIns="0" rtlCol="0" anchor="ctr"/>
          <a:lstStyle/>
          <a:p>
            <a:pPr marL="187325" lvl="2" indent="-184150" algn="l">
              <a:spcBef>
                <a:spcPct val="40000"/>
              </a:spcBef>
              <a:buClr>
                <a:schemeClr val="tx2"/>
              </a:buClr>
              <a:buSzPct val="80000"/>
              <a:buFont typeface="Wingdings"/>
              <a:buChar char="n"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1" name="Shape 220">
            <a:extLst>
              <a:ext uri="{FF2B5EF4-FFF2-40B4-BE49-F238E27FC236}">
                <a16:creationId xmlns:a16="http://schemas.microsoft.com/office/drawing/2014/main" id="{EF8A945B-EF10-4BAA-A721-6B6458E1B953}"/>
              </a:ext>
            </a:extLst>
          </p:cNvPr>
          <p:cNvSpPr txBox="1"/>
          <p:nvPr/>
        </p:nvSpPr>
        <p:spPr>
          <a:xfrm>
            <a:off x="3339620" y="2769202"/>
            <a:ext cx="1265754" cy="431235"/>
          </a:xfrm>
          <a:prstGeom prst="rect">
            <a:avLst/>
          </a:prstGeom>
          <a:noFill/>
          <a:ln>
            <a:noFill/>
          </a:ln>
        </p:spPr>
        <p:txBody>
          <a:bodyPr lIns="34300" tIns="17150" rIns="34300" bIns="1715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" sz="1400" b="1" kern="0" dirty="0">
                <a:solidFill>
                  <a:schemeClr val="bg1"/>
                </a:solidFill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2 </a:t>
            </a:r>
            <a:r>
              <a:rPr lang="en-US" sz="1400" b="1" kern="0" dirty="0">
                <a:solidFill>
                  <a:schemeClr val="bg1"/>
                </a:solidFill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Variables</a:t>
            </a:r>
            <a:endParaRPr lang="en" sz="1400" b="1" kern="0" dirty="0">
              <a:solidFill>
                <a:schemeClr val="bg1"/>
              </a:solidFill>
              <a:ea typeface="Verdana" panose="020B060403050404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6" name="Shape 220">
            <a:extLst>
              <a:ext uri="{FF2B5EF4-FFF2-40B4-BE49-F238E27FC236}">
                <a16:creationId xmlns:a16="http://schemas.microsoft.com/office/drawing/2014/main" id="{CD1746B5-899F-4F70-A331-A45078F39407}"/>
              </a:ext>
            </a:extLst>
          </p:cNvPr>
          <p:cNvSpPr txBox="1"/>
          <p:nvPr/>
        </p:nvSpPr>
        <p:spPr>
          <a:xfrm>
            <a:off x="3097874" y="3659306"/>
            <a:ext cx="1486875" cy="432000"/>
          </a:xfrm>
          <a:prstGeom prst="rect">
            <a:avLst/>
          </a:prstGeom>
          <a:noFill/>
          <a:ln>
            <a:noFill/>
          </a:ln>
        </p:spPr>
        <p:txBody>
          <a:bodyPr lIns="34300" tIns="17150" rIns="34300" bIns="17150" anchor="ctr" anchorCtr="0">
            <a:noAutofit/>
          </a:bodyPr>
          <a:lstStyle/>
          <a:p>
            <a:pPr algn="ctr">
              <a:buSzPct val="25000"/>
              <a:defRPr/>
            </a:pPr>
            <a:r>
              <a:rPr lang="en-US" sz="1400" b="1" kern="0" dirty="0">
                <a:solidFill>
                  <a:schemeClr val="bg1"/>
                </a:solidFill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Time Series Data</a:t>
            </a:r>
          </a:p>
        </p:txBody>
      </p:sp>
      <p:pic>
        <p:nvPicPr>
          <p:cNvPr id="11" name="Graphic 10" descr="Bar graph with upward trend">
            <a:extLst>
              <a:ext uri="{FF2B5EF4-FFF2-40B4-BE49-F238E27FC236}">
                <a16:creationId xmlns:a16="http://schemas.microsoft.com/office/drawing/2014/main" id="{0DF7EB6D-C31F-4D1D-A73E-CCAE1DF2F7EC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12550" y="3580549"/>
            <a:ext cx="608400" cy="627361"/>
          </a:xfrm>
          <a:prstGeom prst="rect">
            <a:avLst/>
          </a:prstGeom>
        </p:spPr>
      </p:pic>
      <p:pic>
        <p:nvPicPr>
          <p:cNvPr id="13" name="Graphic 12" descr="Eye">
            <a:extLst>
              <a:ext uri="{FF2B5EF4-FFF2-40B4-BE49-F238E27FC236}">
                <a16:creationId xmlns:a16="http://schemas.microsoft.com/office/drawing/2014/main" id="{CDDDE0AA-44D8-45E3-994B-115399BED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24277" y="2666034"/>
            <a:ext cx="609566" cy="626400"/>
          </a:xfrm>
          <a:prstGeom prst="rect">
            <a:avLst/>
          </a:prstGeom>
        </p:spPr>
      </p:pic>
      <p:sp>
        <p:nvSpPr>
          <p:cNvPr id="14" name="Shape 220">
            <a:extLst>
              <a:ext uri="{FF2B5EF4-FFF2-40B4-BE49-F238E27FC236}">
                <a16:creationId xmlns:a16="http://schemas.microsoft.com/office/drawing/2014/main" id="{1C491556-5D4B-4375-87B4-D0C895DF2689}"/>
              </a:ext>
            </a:extLst>
          </p:cNvPr>
          <p:cNvSpPr txBox="1"/>
          <p:nvPr/>
        </p:nvSpPr>
        <p:spPr>
          <a:xfrm>
            <a:off x="1870234" y="3141571"/>
            <a:ext cx="1377180" cy="431235"/>
          </a:xfrm>
          <a:prstGeom prst="rect">
            <a:avLst/>
          </a:prstGeom>
          <a:noFill/>
          <a:ln>
            <a:noFill/>
          </a:ln>
        </p:spPr>
        <p:txBody>
          <a:bodyPr lIns="34300" tIns="17150" rIns="34300" bIns="1715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" sz="1400" b="1" kern="0" dirty="0">
                <a:solidFill>
                  <a:schemeClr val="bg1"/>
                </a:solidFill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52 </a:t>
            </a:r>
            <a:r>
              <a:rPr lang="en-US" sz="1400" b="1" kern="0" dirty="0">
                <a:solidFill>
                  <a:schemeClr val="bg1"/>
                </a:solidFill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Observations</a:t>
            </a:r>
            <a:endParaRPr lang="en" sz="1400" b="1" kern="0" dirty="0">
              <a:solidFill>
                <a:schemeClr val="bg1"/>
              </a:solidFill>
              <a:ea typeface="Verdana" panose="020B060403050404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17" name="Graphic 16" descr="Server">
            <a:extLst>
              <a:ext uri="{FF2B5EF4-FFF2-40B4-BE49-F238E27FC236}">
                <a16:creationId xmlns:a16="http://schemas.microsoft.com/office/drawing/2014/main" id="{DE865202-C98F-425F-94EA-54446F1619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1370380" y="3061529"/>
            <a:ext cx="609566" cy="626400"/>
          </a:xfrm>
          <a:prstGeom prst="rect">
            <a:avLst/>
          </a:prstGeom>
        </p:spPr>
      </p:pic>
      <p:sp>
        <p:nvSpPr>
          <p:cNvPr id="18" name="Shape 220">
            <a:extLst>
              <a:ext uri="{FF2B5EF4-FFF2-40B4-BE49-F238E27FC236}">
                <a16:creationId xmlns:a16="http://schemas.microsoft.com/office/drawing/2014/main" id="{1A8D47DE-0679-4562-9334-5D9BFA7AC9D0}"/>
              </a:ext>
            </a:extLst>
          </p:cNvPr>
          <p:cNvSpPr txBox="1"/>
          <p:nvPr/>
        </p:nvSpPr>
        <p:spPr>
          <a:xfrm>
            <a:off x="1845871" y="4193600"/>
            <a:ext cx="1486874" cy="431235"/>
          </a:xfrm>
          <a:prstGeom prst="rect">
            <a:avLst/>
          </a:prstGeom>
          <a:noFill/>
          <a:ln>
            <a:noFill/>
          </a:ln>
        </p:spPr>
        <p:txBody>
          <a:bodyPr lIns="34300" tIns="17150" rIns="34300" bIns="1715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IN" sz="1400" b="1" kern="0" dirty="0">
                <a:solidFill>
                  <a:schemeClr val="bg1"/>
                </a:solidFill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2 Missing Values</a:t>
            </a:r>
            <a:endParaRPr lang="en" sz="1400" b="1" kern="0" dirty="0">
              <a:solidFill>
                <a:schemeClr val="bg1"/>
              </a:solidFill>
              <a:ea typeface="Verdana" panose="020B060403050404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19" name="Graphic 18" descr="Research">
            <a:extLst>
              <a:ext uri="{FF2B5EF4-FFF2-40B4-BE49-F238E27FC236}">
                <a16:creationId xmlns:a16="http://schemas.microsoft.com/office/drawing/2014/main" id="{FD0AD509-AE70-4977-98E8-7BA7B5DB57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446232" y="4175543"/>
            <a:ext cx="609566" cy="6264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93B7418-A231-4165-80F2-A497F076B7AD}"/>
              </a:ext>
            </a:extLst>
          </p:cNvPr>
          <p:cNvSpPr/>
          <p:nvPr/>
        </p:nvSpPr>
        <p:spPr>
          <a:xfrm>
            <a:off x="1176803" y="2268297"/>
            <a:ext cx="3494948" cy="447859"/>
          </a:xfrm>
          <a:prstGeom prst="roundRect">
            <a:avLst>
              <a:gd name="adj" fmla="val 50000"/>
            </a:avLst>
          </a:prstGeom>
          <a:solidFill>
            <a:srgbClr val="3D424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FC68E5-4923-4033-B16F-F5FA2A62E0F6}"/>
              </a:ext>
            </a:extLst>
          </p:cNvPr>
          <p:cNvSpPr txBox="1"/>
          <p:nvPr/>
        </p:nvSpPr>
        <p:spPr>
          <a:xfrm>
            <a:off x="1370380" y="2306207"/>
            <a:ext cx="3070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spc="50" dirty="0">
                <a:solidFill>
                  <a:schemeClr val="bg1"/>
                </a:solidFill>
                <a:latin typeface="+mj-lt"/>
              </a:rPr>
              <a:t>Bank’s Equity Portfolio</a:t>
            </a:r>
            <a:endParaRPr lang="en-US" sz="2000" b="1" spc="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Rounded Rectangle 19" descr="AQAAAAAQABgGkJjqzy1EgfwwWhWQ8lE7FKmYkN754BH8+rpJoZ6brArp5VCSniXpitwsXCZLzbcbmIQ6SxyoBZrH3i0DEuGPUSDRaMkbmT5tRY/RPzFz">
            <a:extLst>
              <a:ext uri="{FF2B5EF4-FFF2-40B4-BE49-F238E27FC236}">
                <a16:creationId xmlns:a16="http://schemas.microsoft.com/office/drawing/2014/main" id="{61D154CD-7933-46CE-96A4-E9BC2827FB59}"/>
              </a:ext>
            </a:extLst>
          </p:cNvPr>
          <p:cNvSpPr/>
          <p:nvPr/>
        </p:nvSpPr>
        <p:spPr>
          <a:xfrm>
            <a:off x="7616769" y="2506262"/>
            <a:ext cx="3398430" cy="2446728"/>
          </a:xfrm>
          <a:prstGeom prst="roundRect">
            <a:avLst>
              <a:gd name="adj" fmla="val 5593"/>
            </a:avLst>
          </a:prstGeom>
          <a:gradFill>
            <a:gsLst>
              <a:gs pos="100000">
                <a:schemeClr val="bg1">
                  <a:lumMod val="75000"/>
                </a:schemeClr>
              </a:gs>
              <a:gs pos="72000">
                <a:srgbClr val="D7DDDE"/>
              </a:gs>
              <a:gs pos="28000">
                <a:srgbClr val="AFBBBD"/>
              </a:gs>
            </a:gsLst>
            <a:lin ang="5400000" scaled="1"/>
          </a:gradFill>
          <a:ln w="28575">
            <a:noFill/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rIns="0" bIns="0" rtlCol="0" anchor="ctr"/>
          <a:lstStyle/>
          <a:p>
            <a:pPr marL="187325" lvl="2" indent="-184150" algn="l">
              <a:spcBef>
                <a:spcPct val="40000"/>
              </a:spcBef>
              <a:buClr>
                <a:schemeClr val="tx2"/>
              </a:buClr>
              <a:buSzPct val="80000"/>
              <a:buFont typeface="Wingdings"/>
              <a:buChar char="n"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Shape 220">
            <a:extLst>
              <a:ext uri="{FF2B5EF4-FFF2-40B4-BE49-F238E27FC236}">
                <a16:creationId xmlns:a16="http://schemas.microsoft.com/office/drawing/2014/main" id="{74D37348-1ACD-4254-8595-22AA2B8D4F01}"/>
              </a:ext>
            </a:extLst>
          </p:cNvPr>
          <p:cNvSpPr txBox="1"/>
          <p:nvPr/>
        </p:nvSpPr>
        <p:spPr>
          <a:xfrm>
            <a:off x="9717178" y="2766493"/>
            <a:ext cx="1265754" cy="431235"/>
          </a:xfrm>
          <a:prstGeom prst="rect">
            <a:avLst/>
          </a:prstGeom>
          <a:noFill/>
          <a:ln>
            <a:noFill/>
          </a:ln>
        </p:spPr>
        <p:txBody>
          <a:bodyPr lIns="34300" tIns="17150" rIns="34300" bIns="1715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26 </a:t>
            </a:r>
            <a:r>
              <a:rPr lang="en-US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Variables</a:t>
            </a:r>
            <a:endParaRPr lang="en" sz="1400" b="1" kern="0" dirty="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4" name="Shape 220">
            <a:extLst>
              <a:ext uri="{FF2B5EF4-FFF2-40B4-BE49-F238E27FC236}">
                <a16:creationId xmlns:a16="http://schemas.microsoft.com/office/drawing/2014/main" id="{FADF3521-E4EB-492A-BB90-B4220A9447D5}"/>
              </a:ext>
            </a:extLst>
          </p:cNvPr>
          <p:cNvSpPr txBox="1"/>
          <p:nvPr/>
        </p:nvSpPr>
        <p:spPr>
          <a:xfrm>
            <a:off x="9475432" y="3656597"/>
            <a:ext cx="1486875" cy="432000"/>
          </a:xfrm>
          <a:prstGeom prst="rect">
            <a:avLst/>
          </a:prstGeom>
          <a:noFill/>
          <a:ln>
            <a:noFill/>
          </a:ln>
        </p:spPr>
        <p:txBody>
          <a:bodyPr lIns="34300" tIns="17150" rIns="34300" bIns="17150" anchor="ctr" anchorCtr="0">
            <a:noAutofit/>
          </a:bodyPr>
          <a:lstStyle/>
          <a:p>
            <a:pPr algn="ctr">
              <a:buSzPct val="25000"/>
              <a:defRPr/>
            </a:pPr>
            <a:r>
              <a:rPr lang="en-US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Time Series Data</a:t>
            </a:r>
          </a:p>
        </p:txBody>
      </p:sp>
      <p:pic>
        <p:nvPicPr>
          <p:cNvPr id="75" name="Graphic 74" descr="Bar graph with upward trend">
            <a:extLst>
              <a:ext uri="{FF2B5EF4-FFF2-40B4-BE49-F238E27FC236}">
                <a16:creationId xmlns:a16="http://schemas.microsoft.com/office/drawing/2014/main" id="{B364ACAA-894B-486C-8E54-A6E9B9FC835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990108" y="3577840"/>
            <a:ext cx="608400" cy="625202"/>
          </a:xfrm>
          <a:prstGeom prst="rect">
            <a:avLst/>
          </a:prstGeom>
        </p:spPr>
      </p:pic>
      <p:pic>
        <p:nvPicPr>
          <p:cNvPr id="76" name="Graphic 75" descr="Eye">
            <a:extLst>
              <a:ext uri="{FF2B5EF4-FFF2-40B4-BE49-F238E27FC236}">
                <a16:creationId xmlns:a16="http://schemas.microsoft.com/office/drawing/2014/main" id="{BB3607B4-D9CD-44ED-9277-872C55AD495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301835" y="2663325"/>
            <a:ext cx="609566" cy="626400"/>
          </a:xfrm>
          <a:prstGeom prst="rect">
            <a:avLst/>
          </a:prstGeom>
        </p:spPr>
      </p:pic>
      <p:sp>
        <p:nvSpPr>
          <p:cNvPr id="77" name="Shape 220">
            <a:extLst>
              <a:ext uri="{FF2B5EF4-FFF2-40B4-BE49-F238E27FC236}">
                <a16:creationId xmlns:a16="http://schemas.microsoft.com/office/drawing/2014/main" id="{9E8C8B28-1E93-462A-8261-DD607DD8935D}"/>
              </a:ext>
            </a:extLst>
          </p:cNvPr>
          <p:cNvSpPr txBox="1"/>
          <p:nvPr/>
        </p:nvSpPr>
        <p:spPr>
          <a:xfrm>
            <a:off x="8281713" y="3141571"/>
            <a:ext cx="1370305" cy="431235"/>
          </a:xfrm>
          <a:prstGeom prst="rect">
            <a:avLst/>
          </a:prstGeom>
          <a:noFill/>
          <a:ln>
            <a:noFill/>
          </a:ln>
        </p:spPr>
        <p:txBody>
          <a:bodyPr lIns="34300" tIns="17150" rIns="34300" bIns="1715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72 </a:t>
            </a:r>
            <a:r>
              <a:rPr lang="en-US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Observations</a:t>
            </a:r>
            <a:endParaRPr lang="en" sz="1400" b="1" kern="0" dirty="0">
              <a:solidFill>
                <a:schemeClr val="tx1">
                  <a:lumMod val="95000"/>
                  <a:lumOff val="5000"/>
                </a:schemeClr>
              </a:solidFill>
              <a:ea typeface="Verdana" panose="020B060403050404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78" name="Graphic 77" descr="Server">
            <a:extLst>
              <a:ext uri="{FF2B5EF4-FFF2-40B4-BE49-F238E27FC236}">
                <a16:creationId xmlns:a16="http://schemas.microsoft.com/office/drawing/2014/main" id="{5319AAEC-F5F0-459E-845B-E6C508908D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/>
        </p:blipFill>
        <p:spPr>
          <a:xfrm>
            <a:off x="7747938" y="3058820"/>
            <a:ext cx="609566" cy="626400"/>
          </a:xfrm>
          <a:prstGeom prst="rect">
            <a:avLst/>
          </a:prstGeom>
        </p:spPr>
      </p:pic>
      <p:sp>
        <p:nvSpPr>
          <p:cNvPr id="79" name="Shape 220">
            <a:extLst>
              <a:ext uri="{FF2B5EF4-FFF2-40B4-BE49-F238E27FC236}">
                <a16:creationId xmlns:a16="http://schemas.microsoft.com/office/drawing/2014/main" id="{5B2E43A0-8577-44EE-8D41-A4962607B792}"/>
              </a:ext>
            </a:extLst>
          </p:cNvPr>
          <p:cNvSpPr txBox="1"/>
          <p:nvPr/>
        </p:nvSpPr>
        <p:spPr>
          <a:xfrm>
            <a:off x="8301395" y="4265807"/>
            <a:ext cx="1917474" cy="431235"/>
          </a:xfrm>
          <a:prstGeom prst="rect">
            <a:avLst/>
          </a:prstGeom>
          <a:noFill/>
          <a:ln>
            <a:noFill/>
          </a:ln>
        </p:spPr>
        <p:txBody>
          <a:bodyPr lIns="34300" tIns="17150" rIns="34300" bIns="1715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IN" sz="1400" b="1" kern="0" dirty="0">
                <a:ea typeface="Verdana" panose="020B0604030504040204" pitchFamily="34" charset="0"/>
                <a:cs typeface="Calibri Light" panose="020F0302020204030204" pitchFamily="34" charset="0"/>
                <a:sym typeface="Calibri"/>
              </a:rPr>
              <a:t>25 Numeric, 1 Character</a:t>
            </a:r>
            <a:endParaRPr lang="en" sz="1400" b="1" kern="0" dirty="0">
              <a:ea typeface="Verdana" panose="020B060403050404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80" name="Graphic 79" descr="Filter">
            <a:extLst>
              <a:ext uri="{FF2B5EF4-FFF2-40B4-BE49-F238E27FC236}">
                <a16:creationId xmlns:a16="http://schemas.microsoft.com/office/drawing/2014/main" id="{10951EB1-D3B1-424A-B5FB-14D95F5E93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/>
        </p:blipFill>
        <p:spPr>
          <a:xfrm>
            <a:off x="7823790" y="4181251"/>
            <a:ext cx="609566" cy="609566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14878368-2CF2-4A37-8664-100A928B1895}"/>
              </a:ext>
            </a:extLst>
          </p:cNvPr>
          <p:cNvSpPr/>
          <p:nvPr/>
        </p:nvSpPr>
        <p:spPr>
          <a:xfrm>
            <a:off x="7554361" y="2265588"/>
            <a:ext cx="3494948" cy="447859"/>
          </a:xfrm>
          <a:prstGeom prst="roundRect">
            <a:avLst>
              <a:gd name="adj" fmla="val 50000"/>
            </a:avLst>
          </a:prstGeom>
          <a:solidFill>
            <a:srgbClr val="AFBBB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9511D1-CC06-4530-B686-36E7CDB9C3AB}"/>
              </a:ext>
            </a:extLst>
          </p:cNvPr>
          <p:cNvSpPr txBox="1"/>
          <p:nvPr/>
        </p:nvSpPr>
        <p:spPr>
          <a:xfrm>
            <a:off x="7752190" y="2289585"/>
            <a:ext cx="3070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spc="50" dirty="0">
                <a:latin typeface="+mj-lt"/>
              </a:rPr>
              <a:t>Macroeconomic Data</a:t>
            </a:r>
            <a:endParaRPr lang="en-US" sz="2000" b="1" spc="50" dirty="0">
              <a:latin typeface="+mj-l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D5AA49-BA54-42E0-8D65-778006DF1820}"/>
              </a:ext>
            </a:extLst>
          </p:cNvPr>
          <p:cNvCxnSpPr>
            <a:cxnSpLocks/>
          </p:cNvCxnSpPr>
          <p:nvPr/>
        </p:nvCxnSpPr>
        <p:spPr>
          <a:xfrm>
            <a:off x="6065581" y="3025827"/>
            <a:ext cx="0" cy="136520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0942E41B-8811-4AA1-9BCB-2DC2F046BD2C}"/>
              </a:ext>
            </a:extLst>
          </p:cNvPr>
          <p:cNvSpPr txBox="1">
            <a:spLocks/>
          </p:cNvSpPr>
          <p:nvPr/>
        </p:nvSpPr>
        <p:spPr>
          <a:xfrm>
            <a:off x="101523" y="6560528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 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Package used: </a:t>
            </a:r>
            <a:r>
              <a:rPr lang="en-US" sz="1400" b="1" dirty="0" err="1">
                <a:solidFill>
                  <a:schemeClr val="bg1"/>
                </a:solidFill>
                <a:latin typeface="Bahnschrift SemiBold" panose="020B0502040204020203" pitchFamily="34" charset="0"/>
              </a:rPr>
              <a:t>excelxl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3843" y="39113"/>
            <a:ext cx="786433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DATA PROCESSING I – MISSING VALUES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9BE435-4219-4874-94C7-FC4068E579CB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189E3C56-F900-44E7-BF74-7509E4A585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7F3CEE-E6DF-48C0-8B9A-22A03DF4C29B}"/>
                </a:ext>
              </a:extLst>
            </p:cNvPr>
            <p:cNvSpPr txBox="1"/>
            <p:nvPr/>
          </p:nvSpPr>
          <p:spPr>
            <a:xfrm>
              <a:off x="10944050" y="6314580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37FC3C4-1482-415B-914A-DD86B389F0D5}"/>
              </a:ext>
            </a:extLst>
          </p:cNvPr>
          <p:cNvGrpSpPr/>
          <p:nvPr/>
        </p:nvGrpSpPr>
        <p:grpSpPr>
          <a:xfrm>
            <a:off x="662911" y="725291"/>
            <a:ext cx="3194363" cy="746432"/>
            <a:chOff x="586494" y="1045485"/>
            <a:chExt cx="3194363" cy="7464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CB75C-5CE7-4783-AADE-7D2EA6BDE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915929" y="1045485"/>
              <a:ext cx="2864928" cy="74643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54000">
                  <a:srgbClr val="515A6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B028F0-A62C-4A23-88BA-0B9F5C6273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86494" y="1045485"/>
              <a:ext cx="746432" cy="746432"/>
            </a:xfrm>
            <a:prstGeom prst="ellipse">
              <a:avLst/>
            </a:prstGeom>
            <a:solidFill>
              <a:srgbClr val="30353F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50EC65-EBDE-4750-86C7-4726B80D899B}"/>
                </a:ext>
              </a:extLst>
            </p:cNvPr>
            <p:cNvSpPr txBox="1"/>
            <p:nvPr/>
          </p:nvSpPr>
          <p:spPr>
            <a:xfrm>
              <a:off x="1348597" y="1157091"/>
              <a:ext cx="2103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+mj-lt"/>
                </a:rPr>
                <a:t>STEPS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28" name="Graphic 27" descr="Lightbulb and pencil">
              <a:extLst>
                <a:ext uri="{FF2B5EF4-FFF2-40B4-BE49-F238E27FC236}">
                  <a16:creationId xmlns:a16="http://schemas.microsoft.com/office/drawing/2014/main" id="{4F04BE27-901E-4809-875F-36F170CF2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57352" y="1176000"/>
              <a:ext cx="493200" cy="4932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715A4B3-EDF8-4B51-B119-8C5BCD5ACDC7}"/>
              </a:ext>
            </a:extLst>
          </p:cNvPr>
          <p:cNvGrpSpPr/>
          <p:nvPr/>
        </p:nvGrpSpPr>
        <p:grpSpPr>
          <a:xfrm>
            <a:off x="7663411" y="728512"/>
            <a:ext cx="3211263" cy="746432"/>
            <a:chOff x="8335467" y="1045485"/>
            <a:chExt cx="3211263" cy="7464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C0993B-9E62-48C3-B66C-E4A78C59A8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708682" y="1045485"/>
              <a:ext cx="2838048" cy="74643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54000">
                  <a:srgbClr val="DBDBD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8586C9-89F9-49F4-8317-7C6325364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335467" y="1045485"/>
              <a:ext cx="746432" cy="746432"/>
            </a:xfrm>
            <a:prstGeom prst="ellipse">
              <a:avLst/>
            </a:prstGeom>
            <a:solidFill>
              <a:srgbClr val="BABABA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82364D-725B-4883-A0D7-687A8C3ABC54}"/>
                </a:ext>
              </a:extLst>
            </p:cNvPr>
            <p:cNvSpPr txBox="1"/>
            <p:nvPr/>
          </p:nvSpPr>
          <p:spPr>
            <a:xfrm>
              <a:off x="9081899" y="1157091"/>
              <a:ext cx="2103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30353F"/>
                  </a:solidFill>
                  <a:latin typeface="+mj-lt"/>
                </a:rPr>
                <a:t>OUTPUT</a:t>
              </a:r>
              <a:endParaRPr lang="en-US" sz="2800" b="1" dirty="0">
                <a:solidFill>
                  <a:srgbClr val="30353F"/>
                </a:solidFill>
                <a:latin typeface="+mj-lt"/>
              </a:endParaRPr>
            </a:p>
          </p:txBody>
        </p:sp>
        <p:pic>
          <p:nvPicPr>
            <p:cNvPr id="34" name="Graphic 33" descr="Lightbulb and gear">
              <a:extLst>
                <a:ext uri="{FF2B5EF4-FFF2-40B4-BE49-F238E27FC236}">
                  <a16:creationId xmlns:a16="http://schemas.microsoft.com/office/drawing/2014/main" id="{B2D04ECD-26A0-48ED-A7D7-BAE2BC10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461319" y="1153458"/>
              <a:ext cx="494726" cy="494726"/>
            </a:xfrm>
            <a:prstGeom prst="rect">
              <a:avLst/>
            </a:prstGeom>
          </p:spPr>
        </p:pic>
      </p:grpSp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0272C880-7E78-44A5-82A8-A9189B111445}"/>
              </a:ext>
            </a:extLst>
          </p:cNvPr>
          <p:cNvSpPr/>
          <p:nvPr/>
        </p:nvSpPr>
        <p:spPr>
          <a:xfrm>
            <a:off x="859643" y="2535304"/>
            <a:ext cx="2509026" cy="869078"/>
          </a:xfrm>
          <a:prstGeom prst="round2DiagRect">
            <a:avLst>
              <a:gd name="adj1" fmla="val 33793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0759FC-20BE-4208-9214-6408FE1C3D41}"/>
              </a:ext>
            </a:extLst>
          </p:cNvPr>
          <p:cNvSpPr txBox="1"/>
          <p:nvPr/>
        </p:nvSpPr>
        <p:spPr>
          <a:xfrm>
            <a:off x="917960" y="2628525"/>
            <a:ext cx="2392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ahnschrift SemiBold" panose="020B0502040204020203" pitchFamily="34" charset="0"/>
              </a:rPr>
              <a:t>Checking for </a:t>
            </a:r>
            <a:endParaRPr lang="en-IN" b="1" dirty="0" smtClean="0">
              <a:latin typeface="Bahnschrift SemiBold" panose="020B0502040204020203" pitchFamily="34" charset="0"/>
            </a:endParaRPr>
          </a:p>
          <a:p>
            <a:pPr algn="ctr"/>
            <a:r>
              <a:rPr lang="en-IN" b="1" dirty="0" smtClean="0">
                <a:latin typeface="Bahnschrift SemiBold" panose="020B0502040204020203" pitchFamily="34" charset="0"/>
              </a:rPr>
              <a:t>missing </a:t>
            </a:r>
            <a:r>
              <a:rPr lang="en-IN" b="1" dirty="0">
                <a:latin typeface="Bahnschrift SemiBold" panose="020B0502040204020203" pitchFamily="34" charset="0"/>
              </a:rPr>
              <a:t>values</a:t>
            </a:r>
            <a:endParaRPr lang="en-US" b="1" dirty="0">
              <a:latin typeface="Bahnschrift SemiBold" panose="020B0502040204020203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C0D84AE-9846-4DCC-A1D9-0AAA114FFD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368669" y="3004621"/>
            <a:ext cx="3636000" cy="0"/>
          </a:xfrm>
          <a:prstGeom prst="line">
            <a:avLst/>
          </a:prstGeom>
          <a:ln>
            <a:solidFill>
              <a:srgbClr val="3035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Diagonal Corners Rounded 64">
            <a:extLst>
              <a:ext uri="{FF2B5EF4-FFF2-40B4-BE49-F238E27FC236}">
                <a16:creationId xmlns:a16="http://schemas.microsoft.com/office/drawing/2014/main" id="{342E1F17-BBF0-42AB-B7E9-9589CBEF6F06}"/>
              </a:ext>
            </a:extLst>
          </p:cNvPr>
          <p:cNvSpPr/>
          <p:nvPr/>
        </p:nvSpPr>
        <p:spPr>
          <a:xfrm>
            <a:off x="773723" y="4911146"/>
            <a:ext cx="2594946" cy="954968"/>
          </a:xfrm>
          <a:prstGeom prst="round2DiagRect">
            <a:avLst>
              <a:gd name="adj1" fmla="val 33793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C0EC050-4863-4792-A5D3-B3CE94F7EC65}"/>
              </a:ext>
            </a:extLst>
          </p:cNvPr>
          <p:cNvSpPr txBox="1"/>
          <p:nvPr/>
        </p:nvSpPr>
        <p:spPr>
          <a:xfrm>
            <a:off x="754500" y="5090535"/>
            <a:ext cx="266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ahnschrift SemiBold" panose="020B0502040204020203" pitchFamily="34" charset="0"/>
              </a:rPr>
              <a:t>Replacing missing </a:t>
            </a:r>
            <a:r>
              <a:rPr lang="en-IN" b="1" dirty="0" smtClean="0">
                <a:latin typeface="Bahnschrift SemiBold" panose="020B0502040204020203" pitchFamily="34" charset="0"/>
              </a:rPr>
              <a:t>values by Interpolation</a:t>
            </a:r>
            <a:endParaRPr lang="en-US" b="1" dirty="0">
              <a:latin typeface="Bahnschrift SemiBold" panose="020B0502040204020203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187BA80-CB80-4753-85B0-FF6CC8C9B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368669" y="5413700"/>
            <a:ext cx="363600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084FCB4-2EA3-408B-96E9-DABC9E0C7397}"/>
              </a:ext>
            </a:extLst>
          </p:cNvPr>
          <p:cNvSpPr txBox="1"/>
          <p:nvPr/>
        </p:nvSpPr>
        <p:spPr>
          <a:xfrm>
            <a:off x="3407215" y="2571302"/>
            <a:ext cx="34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hnschrift SemiBold" panose="020B0502040204020203" pitchFamily="34" charset="0"/>
              </a:rPr>
              <a:t>equityport </a:t>
            </a:r>
            <a:r>
              <a:rPr lang="en-US" b="1" dirty="0">
                <a:latin typeface="Bahnschrift SemiBold" panose="020B0502040204020203" pitchFamily="34" charset="0"/>
              </a:rPr>
              <a:t>%&gt;% </a:t>
            </a:r>
            <a:r>
              <a:rPr lang="en-US" b="1" dirty="0" err="1">
                <a:latin typeface="Bahnschrift SemiBold" panose="020B0502040204020203" pitchFamily="34" charset="0"/>
              </a:rPr>
              <a:t>missing_plot</a:t>
            </a:r>
            <a:r>
              <a:rPr lang="en-US" b="1" dirty="0">
                <a:latin typeface="Bahnschrift SemiBold" panose="020B0502040204020203" pitchFamily="34" charset="0"/>
              </a:rPr>
              <a:t>()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A1EAF3-C22C-47C3-800F-330500B4FF7F}"/>
              </a:ext>
            </a:extLst>
          </p:cNvPr>
          <p:cNvSpPr txBox="1"/>
          <p:nvPr/>
        </p:nvSpPr>
        <p:spPr>
          <a:xfrm>
            <a:off x="3423679" y="5003680"/>
            <a:ext cx="312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Bahnschrift SemiBold" panose="020B0502040204020203" pitchFamily="34" charset="0"/>
              </a:rPr>
              <a:t>na.approx</a:t>
            </a:r>
            <a:r>
              <a:rPr lang="en-US" b="1" dirty="0">
                <a:latin typeface="Bahnschrift SemiBold" panose="020B0502040204020203" pitchFamily="34" charset="0"/>
              </a:rPr>
              <a:t>()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6845" y="1709330"/>
            <a:ext cx="4196932" cy="2084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6845" y="4109746"/>
            <a:ext cx="4406087" cy="21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62430" y="39113"/>
            <a:ext cx="7667163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DATA PROCESSING II – INVALID VALUES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9BE435-4219-4874-94C7-FC4068E579CB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189E3C56-F900-44E7-BF74-7509E4A585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7F3CEE-E6DF-48C0-8B9A-22A03DF4C29B}"/>
                </a:ext>
              </a:extLst>
            </p:cNvPr>
            <p:cNvSpPr txBox="1"/>
            <p:nvPr/>
          </p:nvSpPr>
          <p:spPr>
            <a:xfrm>
              <a:off x="10944050" y="6314580"/>
              <a:ext cx="2904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6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37FC3C4-1482-415B-914A-DD86B389F0D5}"/>
              </a:ext>
            </a:extLst>
          </p:cNvPr>
          <p:cNvGrpSpPr/>
          <p:nvPr/>
        </p:nvGrpSpPr>
        <p:grpSpPr>
          <a:xfrm>
            <a:off x="662911" y="725291"/>
            <a:ext cx="3194363" cy="746432"/>
            <a:chOff x="586494" y="1045485"/>
            <a:chExt cx="3194363" cy="7464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CB75C-5CE7-4783-AADE-7D2EA6BDE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915929" y="1045485"/>
              <a:ext cx="2864928" cy="74643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54000">
                  <a:srgbClr val="515A6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B028F0-A62C-4A23-88BA-0B9F5C6273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86494" y="1045485"/>
              <a:ext cx="746432" cy="746432"/>
            </a:xfrm>
            <a:prstGeom prst="ellipse">
              <a:avLst/>
            </a:prstGeom>
            <a:solidFill>
              <a:srgbClr val="30353F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50EC65-EBDE-4750-86C7-4726B80D899B}"/>
                </a:ext>
              </a:extLst>
            </p:cNvPr>
            <p:cNvSpPr txBox="1"/>
            <p:nvPr/>
          </p:nvSpPr>
          <p:spPr>
            <a:xfrm>
              <a:off x="1348597" y="1157091"/>
              <a:ext cx="2103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+mj-lt"/>
                </a:rPr>
                <a:t>STEPS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28" name="Graphic 27" descr="Lightbulb and pencil">
              <a:extLst>
                <a:ext uri="{FF2B5EF4-FFF2-40B4-BE49-F238E27FC236}">
                  <a16:creationId xmlns:a16="http://schemas.microsoft.com/office/drawing/2014/main" id="{4F04BE27-901E-4809-875F-36F170CF2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57352" y="1176000"/>
              <a:ext cx="493200" cy="4932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715A4B3-EDF8-4B51-B119-8C5BCD5ACDC7}"/>
              </a:ext>
            </a:extLst>
          </p:cNvPr>
          <p:cNvGrpSpPr/>
          <p:nvPr/>
        </p:nvGrpSpPr>
        <p:grpSpPr>
          <a:xfrm>
            <a:off x="7663411" y="728512"/>
            <a:ext cx="3211263" cy="746432"/>
            <a:chOff x="8335467" y="1045485"/>
            <a:chExt cx="3211263" cy="7464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C0993B-9E62-48C3-B66C-E4A78C59A8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708682" y="1045485"/>
              <a:ext cx="2838048" cy="74643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54000">
                  <a:srgbClr val="DBDBD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8586C9-89F9-49F4-8317-7C6325364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335467" y="1045485"/>
              <a:ext cx="746432" cy="746432"/>
            </a:xfrm>
            <a:prstGeom prst="ellipse">
              <a:avLst/>
            </a:prstGeom>
            <a:solidFill>
              <a:srgbClr val="BABABA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82364D-725B-4883-A0D7-687A8C3ABC54}"/>
                </a:ext>
              </a:extLst>
            </p:cNvPr>
            <p:cNvSpPr txBox="1"/>
            <p:nvPr/>
          </p:nvSpPr>
          <p:spPr>
            <a:xfrm>
              <a:off x="9081899" y="1157091"/>
              <a:ext cx="2103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30353F"/>
                  </a:solidFill>
                  <a:latin typeface="+mj-lt"/>
                </a:rPr>
                <a:t>OUTPUT</a:t>
              </a:r>
              <a:endParaRPr lang="en-US" sz="2800" b="1" dirty="0">
                <a:solidFill>
                  <a:srgbClr val="30353F"/>
                </a:solidFill>
                <a:latin typeface="+mj-lt"/>
              </a:endParaRPr>
            </a:p>
          </p:txBody>
        </p:sp>
        <p:pic>
          <p:nvPicPr>
            <p:cNvPr id="34" name="Graphic 33" descr="Lightbulb and gear">
              <a:extLst>
                <a:ext uri="{FF2B5EF4-FFF2-40B4-BE49-F238E27FC236}">
                  <a16:creationId xmlns:a16="http://schemas.microsoft.com/office/drawing/2014/main" id="{B2D04ECD-26A0-48ED-A7D7-BAE2BC10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461319" y="1153458"/>
              <a:ext cx="494726" cy="494726"/>
            </a:xfrm>
            <a:prstGeom prst="rect">
              <a:avLst/>
            </a:prstGeom>
          </p:spPr>
        </p:pic>
      </p:grpSp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0272C880-7E78-44A5-82A8-A9189B111445}"/>
              </a:ext>
            </a:extLst>
          </p:cNvPr>
          <p:cNvSpPr/>
          <p:nvPr/>
        </p:nvSpPr>
        <p:spPr>
          <a:xfrm>
            <a:off x="962703" y="2621533"/>
            <a:ext cx="2405966" cy="769824"/>
          </a:xfrm>
          <a:prstGeom prst="round2DiagRect">
            <a:avLst>
              <a:gd name="adj1" fmla="val 33793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0759FC-20BE-4208-9214-6408FE1C3D41}"/>
              </a:ext>
            </a:extLst>
          </p:cNvPr>
          <p:cNvSpPr txBox="1"/>
          <p:nvPr/>
        </p:nvSpPr>
        <p:spPr>
          <a:xfrm>
            <a:off x="818970" y="2636741"/>
            <a:ext cx="253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ahnschrift SemiBold" panose="020B0502040204020203" pitchFamily="34" charset="0"/>
              </a:rPr>
              <a:t>Investigating for invalid values</a:t>
            </a:r>
            <a:endParaRPr lang="en-US" b="1" dirty="0">
              <a:latin typeface="Bahnschrift SemiBold" panose="020B0502040204020203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C0D84AE-9846-4DCC-A1D9-0AAA114FFD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389280" y="3024605"/>
            <a:ext cx="363600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Diagonal Corners Rounded 64">
            <a:extLst>
              <a:ext uri="{FF2B5EF4-FFF2-40B4-BE49-F238E27FC236}">
                <a16:creationId xmlns:a16="http://schemas.microsoft.com/office/drawing/2014/main" id="{342E1F17-BBF0-42AB-B7E9-9589CBEF6F06}"/>
              </a:ext>
            </a:extLst>
          </p:cNvPr>
          <p:cNvSpPr/>
          <p:nvPr/>
        </p:nvSpPr>
        <p:spPr>
          <a:xfrm>
            <a:off x="818970" y="5044742"/>
            <a:ext cx="2549699" cy="783490"/>
          </a:xfrm>
          <a:prstGeom prst="round2DiagRect">
            <a:avLst>
              <a:gd name="adj1" fmla="val 33793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C0EC050-4863-4792-A5D3-B3CE94F7EC65}"/>
              </a:ext>
            </a:extLst>
          </p:cNvPr>
          <p:cNvSpPr txBox="1"/>
          <p:nvPr/>
        </p:nvSpPr>
        <p:spPr>
          <a:xfrm>
            <a:off x="818970" y="5120026"/>
            <a:ext cx="255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ahnschrift SemiBold" panose="020B0502040204020203" pitchFamily="34" charset="0"/>
              </a:rPr>
              <a:t>Fixing invalid values to obtain the real data</a:t>
            </a:r>
            <a:endParaRPr lang="en-US" b="1" dirty="0">
              <a:latin typeface="Bahnschrift SemiBold" panose="020B0502040204020203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187BA80-CB80-4753-85B0-FF6CC8C9B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368669" y="5396782"/>
            <a:ext cx="363600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084FCB4-2EA3-408B-96E9-DABC9E0C7397}"/>
              </a:ext>
            </a:extLst>
          </p:cNvPr>
          <p:cNvSpPr txBox="1"/>
          <p:nvPr/>
        </p:nvSpPr>
        <p:spPr>
          <a:xfrm>
            <a:off x="3389280" y="2579256"/>
            <a:ext cx="340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0" u="none" strike="noStrike" dirty="0">
                <a:effectLst/>
                <a:latin typeface="Bahnschrift SemiBold" panose="020B0502040204020203" pitchFamily="34" charset="0"/>
              </a:rPr>
              <a:t>Decimal point error observed</a:t>
            </a:r>
            <a:endParaRPr lang="en-US" b="1" dirty="0">
              <a:latin typeface="Bahnschrift SemiBold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A1EAF3-C22C-47C3-800F-330500B4FF7F}"/>
              </a:ext>
            </a:extLst>
          </p:cNvPr>
          <p:cNvSpPr txBox="1"/>
          <p:nvPr/>
        </p:nvSpPr>
        <p:spPr>
          <a:xfrm>
            <a:off x="3601925" y="4451834"/>
            <a:ext cx="312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hnschrift SemiBold" panose="020B0502040204020203" pitchFamily="34" charset="0"/>
              </a:rPr>
              <a:t>equityport</a:t>
            </a:r>
            <a:r>
              <a:rPr lang="en-US" b="1" dirty="0">
                <a:latin typeface="Bahnschrift SemiBold" panose="020B0502040204020203" pitchFamily="34" charset="0"/>
              </a:rPr>
              <a:t>$`Portfolio Values`[</a:t>
            </a:r>
            <a:r>
              <a:rPr lang="en-US" b="1" dirty="0" smtClean="0">
                <a:latin typeface="Bahnschrift SemiBold" panose="020B0502040204020203" pitchFamily="34" charset="0"/>
              </a:rPr>
              <a:t>equityport</a:t>
            </a:r>
            <a:r>
              <a:rPr lang="en-US" b="1" dirty="0">
                <a:latin typeface="Bahnschrift SemiBold" panose="020B0502040204020203" pitchFamily="34" charset="0"/>
              </a:rPr>
              <a:t>$`Portfolio Values`==16815.500]=1681.550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ACAD4-3A0F-494A-AAFF-A6E895FFD382}"/>
              </a:ext>
            </a:extLst>
          </p:cNvPr>
          <p:cNvSpPr txBox="1"/>
          <p:nvPr/>
        </p:nvSpPr>
        <p:spPr>
          <a:xfrm>
            <a:off x="3622550" y="5426252"/>
            <a:ext cx="312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Bahnschrift SemiBold" panose="020B0502040204020203" pitchFamily="34" charset="0"/>
              </a:rPr>
              <a:t>equityport</a:t>
            </a:r>
            <a:r>
              <a:rPr lang="en-US" b="1" dirty="0">
                <a:latin typeface="Bahnschrift SemiBold" panose="020B0502040204020203" pitchFamily="34" charset="0"/>
              </a:rPr>
              <a:t>$`Portfolio Values`[</a:t>
            </a:r>
            <a:r>
              <a:rPr lang="en-US" b="1" dirty="0" smtClean="0">
                <a:latin typeface="Bahnschrift SemiBold" panose="020B0502040204020203" pitchFamily="34" charset="0"/>
              </a:rPr>
              <a:t>equityport</a:t>
            </a:r>
            <a:r>
              <a:rPr lang="en-US" b="1" dirty="0">
                <a:latin typeface="Bahnschrift SemiBold" panose="020B0502040204020203" pitchFamily="34" charset="0"/>
              </a:rPr>
              <a:t>$`Portfolio Values`==18483.600]=1848.36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BBC32C96-B3D4-41DF-8BB0-B63A5DB2C1F4}"/>
              </a:ext>
            </a:extLst>
          </p:cNvPr>
          <p:cNvSpPr txBox="1">
            <a:spLocks/>
          </p:cNvSpPr>
          <p:nvPr/>
        </p:nvSpPr>
        <p:spPr>
          <a:xfrm>
            <a:off x="70122" y="6547223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2997" y="1692565"/>
            <a:ext cx="4447829" cy="2304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2997" y="4140759"/>
            <a:ext cx="4405546" cy="22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690" y="1808187"/>
            <a:ext cx="5000825" cy="215802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41" t="2518" r="9476" b="6400"/>
          <a:stretch/>
        </p:blipFill>
        <p:spPr>
          <a:xfrm>
            <a:off x="7160455" y="4318782"/>
            <a:ext cx="4953060" cy="192674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09927" y="39113"/>
            <a:ext cx="1077218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DATA PROCESSING III – DIMENSIONS &amp; SPELLING ERROR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9BE435-4219-4874-94C7-FC4068E579CB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189E3C56-F900-44E7-BF74-7509E4A585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7F3CEE-E6DF-48C0-8B9A-22A03DF4C29B}"/>
                </a:ext>
              </a:extLst>
            </p:cNvPr>
            <p:cNvSpPr txBox="1"/>
            <p:nvPr/>
          </p:nvSpPr>
          <p:spPr>
            <a:xfrm>
              <a:off x="10944050" y="631458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7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37FC3C4-1482-415B-914A-DD86B389F0D5}"/>
              </a:ext>
            </a:extLst>
          </p:cNvPr>
          <p:cNvGrpSpPr/>
          <p:nvPr/>
        </p:nvGrpSpPr>
        <p:grpSpPr>
          <a:xfrm>
            <a:off x="662911" y="725291"/>
            <a:ext cx="3194363" cy="746432"/>
            <a:chOff x="586494" y="1045485"/>
            <a:chExt cx="3194363" cy="7464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ECB75C-5CE7-4783-AADE-7D2EA6BDE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915929" y="1045485"/>
              <a:ext cx="2864928" cy="74643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54000">
                  <a:srgbClr val="515A6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AB028F0-A62C-4A23-88BA-0B9F5C6273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86494" y="1045485"/>
              <a:ext cx="746432" cy="746432"/>
            </a:xfrm>
            <a:prstGeom prst="ellipse">
              <a:avLst/>
            </a:prstGeom>
            <a:solidFill>
              <a:srgbClr val="30353F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50EC65-EBDE-4750-86C7-4726B80D899B}"/>
                </a:ext>
              </a:extLst>
            </p:cNvPr>
            <p:cNvSpPr txBox="1"/>
            <p:nvPr/>
          </p:nvSpPr>
          <p:spPr>
            <a:xfrm>
              <a:off x="1348597" y="1157091"/>
              <a:ext cx="2103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chemeClr val="bg1"/>
                  </a:solidFill>
                  <a:latin typeface="+mj-lt"/>
                </a:rPr>
                <a:t>STEPS</a:t>
              </a:r>
              <a:endParaRPr lang="en-US" sz="2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28" name="Graphic 27" descr="Lightbulb and pencil">
              <a:extLst>
                <a:ext uri="{FF2B5EF4-FFF2-40B4-BE49-F238E27FC236}">
                  <a16:creationId xmlns:a16="http://schemas.microsoft.com/office/drawing/2014/main" id="{4F04BE27-901E-4809-875F-36F170CF2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57352" y="1176000"/>
              <a:ext cx="493200" cy="4932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715A4B3-EDF8-4B51-B119-8C5BCD5ACDC7}"/>
              </a:ext>
            </a:extLst>
          </p:cNvPr>
          <p:cNvGrpSpPr/>
          <p:nvPr/>
        </p:nvGrpSpPr>
        <p:grpSpPr>
          <a:xfrm>
            <a:off x="7663411" y="728512"/>
            <a:ext cx="3211263" cy="746432"/>
            <a:chOff x="8335467" y="1045485"/>
            <a:chExt cx="3211263" cy="7464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C0993B-9E62-48C3-B66C-E4A78C59A8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708682" y="1045485"/>
              <a:ext cx="2838048" cy="74643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54000">
                  <a:srgbClr val="DBDBD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58586C9-89F9-49F4-8317-7C63253649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8335467" y="1045485"/>
              <a:ext cx="746432" cy="746432"/>
            </a:xfrm>
            <a:prstGeom prst="ellipse">
              <a:avLst/>
            </a:prstGeom>
            <a:solidFill>
              <a:srgbClr val="BABABA"/>
            </a:solidFill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82364D-725B-4883-A0D7-687A8C3ABC54}"/>
                </a:ext>
              </a:extLst>
            </p:cNvPr>
            <p:cNvSpPr txBox="1"/>
            <p:nvPr/>
          </p:nvSpPr>
          <p:spPr>
            <a:xfrm>
              <a:off x="9081899" y="1157091"/>
              <a:ext cx="2103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30353F"/>
                  </a:solidFill>
                  <a:latin typeface="+mj-lt"/>
                </a:rPr>
                <a:t>OUTPUT</a:t>
              </a:r>
              <a:endParaRPr lang="en-US" sz="2800" b="1" dirty="0">
                <a:solidFill>
                  <a:srgbClr val="30353F"/>
                </a:solidFill>
                <a:latin typeface="+mj-lt"/>
              </a:endParaRPr>
            </a:p>
          </p:txBody>
        </p:sp>
        <p:pic>
          <p:nvPicPr>
            <p:cNvPr id="34" name="Graphic 33" descr="Lightbulb and gear">
              <a:extLst>
                <a:ext uri="{FF2B5EF4-FFF2-40B4-BE49-F238E27FC236}">
                  <a16:creationId xmlns:a16="http://schemas.microsoft.com/office/drawing/2014/main" id="{B2D04ECD-26A0-48ED-A7D7-BAE2BC10B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461319" y="1153458"/>
              <a:ext cx="494726" cy="494726"/>
            </a:xfrm>
            <a:prstGeom prst="rect">
              <a:avLst/>
            </a:prstGeom>
          </p:spPr>
        </p:pic>
      </p:grpSp>
      <p:sp>
        <p:nvSpPr>
          <p:cNvPr id="35" name="Rectangle: Diagonal Corners Rounded 34">
            <a:extLst>
              <a:ext uri="{FF2B5EF4-FFF2-40B4-BE49-F238E27FC236}">
                <a16:creationId xmlns:a16="http://schemas.microsoft.com/office/drawing/2014/main" id="{0272C880-7E78-44A5-82A8-A9189B111445}"/>
              </a:ext>
            </a:extLst>
          </p:cNvPr>
          <p:cNvSpPr/>
          <p:nvPr/>
        </p:nvSpPr>
        <p:spPr>
          <a:xfrm>
            <a:off x="962703" y="2535297"/>
            <a:ext cx="2405966" cy="769824"/>
          </a:xfrm>
          <a:prstGeom prst="round2DiagRect">
            <a:avLst>
              <a:gd name="adj1" fmla="val 33793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0759FC-20BE-4208-9214-6408FE1C3D41}"/>
              </a:ext>
            </a:extLst>
          </p:cNvPr>
          <p:cNvSpPr txBox="1"/>
          <p:nvPr/>
        </p:nvSpPr>
        <p:spPr>
          <a:xfrm>
            <a:off x="907353" y="2597043"/>
            <a:ext cx="253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ahnschrift SemiBold" panose="020B0502040204020203" pitchFamily="34" charset="0"/>
              </a:rPr>
              <a:t>Excluding data from 2000 to 2004</a:t>
            </a:r>
            <a:endParaRPr lang="en-US" b="1" dirty="0">
              <a:latin typeface="Bahnschrift SemiBold" panose="020B0502040204020203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C0D84AE-9846-4DCC-A1D9-0AAA114FFD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385463" y="2958308"/>
            <a:ext cx="363600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Diagonal Corners Rounded 64">
            <a:extLst>
              <a:ext uri="{FF2B5EF4-FFF2-40B4-BE49-F238E27FC236}">
                <a16:creationId xmlns:a16="http://schemas.microsoft.com/office/drawing/2014/main" id="{342E1F17-BBF0-42AB-B7E9-9589CBEF6F06}"/>
              </a:ext>
            </a:extLst>
          </p:cNvPr>
          <p:cNvSpPr/>
          <p:nvPr/>
        </p:nvSpPr>
        <p:spPr>
          <a:xfrm>
            <a:off x="924147" y="4892313"/>
            <a:ext cx="2461316" cy="1073335"/>
          </a:xfrm>
          <a:prstGeom prst="round2DiagRect">
            <a:avLst>
              <a:gd name="adj1" fmla="val 33793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C0EC050-4863-4792-A5D3-B3CE94F7EC65}"/>
              </a:ext>
            </a:extLst>
          </p:cNvPr>
          <p:cNvSpPr txBox="1"/>
          <p:nvPr/>
        </p:nvSpPr>
        <p:spPr>
          <a:xfrm>
            <a:off x="853295" y="5022383"/>
            <a:ext cx="2481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Bahnschrift SemiBold" panose="020B0502040204020203" pitchFamily="34" charset="0"/>
              </a:rPr>
              <a:t>Identifying and rectifying spelling error</a:t>
            </a:r>
            <a:endParaRPr lang="en-US" b="1" dirty="0">
              <a:latin typeface="Bahnschrift SemiBold" panose="020B0502040204020203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187BA80-CB80-4753-85B0-FF6CC8C9B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368669" y="5396782"/>
            <a:ext cx="363600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084FCB4-2EA3-408B-96E9-DABC9E0C7397}"/>
              </a:ext>
            </a:extLst>
          </p:cNvPr>
          <p:cNvSpPr txBox="1"/>
          <p:nvPr/>
        </p:nvSpPr>
        <p:spPr>
          <a:xfrm>
            <a:off x="3528822" y="2513241"/>
            <a:ext cx="312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Bahnschrift SemiBold" panose="020B0502040204020203" pitchFamily="34" charset="0"/>
              </a:rPr>
              <a:t>histdata</a:t>
            </a:r>
            <a:r>
              <a:rPr lang="en-US" b="1" dirty="0">
                <a:latin typeface="Bahnschrift SemiBold" panose="020B0502040204020203" pitchFamily="34" charset="0"/>
              </a:rPr>
              <a:t>=</a:t>
            </a:r>
            <a:r>
              <a:rPr lang="en-US" b="1" dirty="0" err="1">
                <a:latin typeface="Bahnschrift SemiBold" panose="020B0502040204020203" pitchFamily="34" charset="0"/>
              </a:rPr>
              <a:t>histdata</a:t>
            </a:r>
            <a:r>
              <a:rPr lang="en-US" b="1" dirty="0">
                <a:latin typeface="Bahnschrift SemiBold" panose="020B0502040204020203" pitchFamily="34" charset="0"/>
              </a:rPr>
              <a:t>[-c(1:20),]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A1EAF3-C22C-47C3-800F-330500B4FF7F}"/>
              </a:ext>
            </a:extLst>
          </p:cNvPr>
          <p:cNvSpPr txBox="1"/>
          <p:nvPr/>
        </p:nvSpPr>
        <p:spPr>
          <a:xfrm>
            <a:off x="3601925" y="4699218"/>
            <a:ext cx="312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Bahnschrift SemiBold" panose="020B0502040204020203" pitchFamily="34" charset="0"/>
              </a:rPr>
              <a:t>c</a:t>
            </a:r>
            <a:r>
              <a:rPr lang="en-US" b="1" dirty="0" err="1" smtClean="0">
                <a:latin typeface="Bahnschrift SemiBold" panose="020B0502040204020203" pitchFamily="34" charset="0"/>
              </a:rPr>
              <a:t>olnames</a:t>
            </a:r>
            <a:r>
              <a:rPr lang="en-US" b="1" dirty="0" smtClean="0">
                <a:latin typeface="Bahnschrift SemiBold" panose="020B0502040204020203" pitchFamily="34" charset="0"/>
              </a:rPr>
              <a:t>(</a:t>
            </a:r>
            <a:r>
              <a:rPr lang="en-US" b="1" dirty="0" err="1" smtClean="0">
                <a:latin typeface="Bahnschrift SemiBold" panose="020B0502040204020203" pitchFamily="34" charset="0"/>
              </a:rPr>
              <a:t>histdata</a:t>
            </a:r>
            <a:r>
              <a:rPr lang="en-US" b="1" dirty="0">
                <a:latin typeface="Bahnschrift SemiBold" panose="020B0502040204020203" pitchFamily="34" charset="0"/>
              </a:rPr>
              <a:t>)[11</a:t>
            </a:r>
            <a:r>
              <a:rPr lang="en-US" b="1" dirty="0" smtClean="0">
                <a:latin typeface="Bahnschrift SemiBold" panose="020B0502040204020203" pitchFamily="34" charset="0"/>
              </a:rPr>
              <a:t>]=“</a:t>
            </a:r>
            <a:r>
              <a:rPr lang="en-US" b="1" dirty="0">
                <a:latin typeface="Bahnschrift SemiBold" panose="020B0502040204020203" pitchFamily="34" charset="0"/>
              </a:rPr>
              <a:t>BBB Corporate Yield”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536682-5BFC-45D3-B088-8F8F4F145CD5}"/>
              </a:ext>
            </a:extLst>
          </p:cNvPr>
          <p:cNvSpPr txBox="1"/>
          <p:nvPr/>
        </p:nvSpPr>
        <p:spPr>
          <a:xfrm>
            <a:off x="3601925" y="5514655"/>
            <a:ext cx="3382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Bahnschrift SemiBold" panose="020B0502040204020203" pitchFamily="34" charset="0"/>
              </a:rPr>
              <a:t>colnames</a:t>
            </a:r>
            <a:r>
              <a:rPr lang="en-US" b="1" dirty="0" smtClean="0">
                <a:latin typeface="Bahnschrift SemiBold" panose="020B0502040204020203" pitchFamily="34" charset="0"/>
              </a:rPr>
              <a:t>(</a:t>
            </a:r>
            <a:r>
              <a:rPr lang="en-US" b="1" dirty="0" err="1" smtClean="0">
                <a:latin typeface="Bahnschrift SemiBold" panose="020B0502040204020203" pitchFamily="34" charset="0"/>
              </a:rPr>
              <a:t>histdata</a:t>
            </a:r>
            <a:r>
              <a:rPr lang="en-US" b="1" dirty="0">
                <a:latin typeface="Bahnschrift SemiBold" panose="020B0502040204020203" pitchFamily="34" charset="0"/>
              </a:rPr>
              <a:t>)[22]=</a:t>
            </a:r>
          </a:p>
          <a:p>
            <a:pPr algn="ctr"/>
            <a:r>
              <a:rPr lang="en-US" b="1" dirty="0">
                <a:latin typeface="Bahnschrift SemiBold" panose="020B0502040204020203" pitchFamily="34" charset="0"/>
              </a:rPr>
              <a:t>“Consumer Confidence Index”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94298D7-5942-4C0C-9D43-16D3E31B5686}"/>
              </a:ext>
            </a:extLst>
          </p:cNvPr>
          <p:cNvCxnSpPr/>
          <p:nvPr/>
        </p:nvCxnSpPr>
        <p:spPr>
          <a:xfrm flipH="1">
            <a:off x="8954086" y="5094389"/>
            <a:ext cx="374743" cy="4291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E75B3FF5-A1B6-4D4C-AF44-079FCA332C4A}"/>
              </a:ext>
            </a:extLst>
          </p:cNvPr>
          <p:cNvSpPr/>
          <p:nvPr/>
        </p:nvSpPr>
        <p:spPr>
          <a:xfrm>
            <a:off x="7088554" y="2302483"/>
            <a:ext cx="515313" cy="2328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7D9E60F6-FFA3-47F1-9D56-25ED9A033A7F}"/>
              </a:ext>
            </a:extLst>
          </p:cNvPr>
          <p:cNvSpPr txBox="1">
            <a:spLocks/>
          </p:cNvSpPr>
          <p:nvPr/>
        </p:nvSpPr>
        <p:spPr>
          <a:xfrm>
            <a:off x="101523" y="6654663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| For 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l"/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94298D7-5942-4C0C-9D43-16D3E31B5686}"/>
              </a:ext>
            </a:extLst>
          </p:cNvPr>
          <p:cNvCxnSpPr/>
          <p:nvPr/>
        </p:nvCxnSpPr>
        <p:spPr>
          <a:xfrm>
            <a:off x="9636985" y="5837820"/>
            <a:ext cx="316871" cy="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5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8689773" y="4292617"/>
            <a:ext cx="3362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ahnschrift SemiBold" panose="020B0502040204020203" pitchFamily="34" charset="0"/>
              </a:rPr>
              <a:t>Patterns, trends and outliers in the form of a line graph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044174" y="39113"/>
            <a:ext cx="410368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DATA VISUALIZATION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154957-68AB-414D-8F5B-A49D3A26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9BE435-4219-4874-94C7-FC4068E579CB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189E3C56-F900-44E7-BF74-7509E4A585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7F3CEE-E6DF-48C0-8B9A-22A03DF4C29B}"/>
                </a:ext>
              </a:extLst>
            </p:cNvPr>
            <p:cNvSpPr txBox="1"/>
            <p:nvPr/>
          </p:nvSpPr>
          <p:spPr>
            <a:xfrm>
              <a:off x="10944050" y="6314580"/>
              <a:ext cx="2904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8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B81E79-C990-42E6-93DF-8DAA2AB0A4E6}"/>
              </a:ext>
            </a:extLst>
          </p:cNvPr>
          <p:cNvCxnSpPr>
            <a:cxnSpLocks/>
          </p:cNvCxnSpPr>
          <p:nvPr/>
        </p:nvCxnSpPr>
        <p:spPr>
          <a:xfrm>
            <a:off x="3872295" y="587731"/>
            <a:ext cx="0" cy="59457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0404B1-6EC1-4786-BCF4-09FB41E64C05}"/>
              </a:ext>
            </a:extLst>
          </p:cNvPr>
          <p:cNvCxnSpPr>
            <a:cxnSpLocks/>
          </p:cNvCxnSpPr>
          <p:nvPr/>
        </p:nvCxnSpPr>
        <p:spPr>
          <a:xfrm>
            <a:off x="8283457" y="587731"/>
            <a:ext cx="0" cy="5940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646B421-4341-4528-AA63-EB9C41895A55}"/>
              </a:ext>
            </a:extLst>
          </p:cNvPr>
          <p:cNvGrpSpPr/>
          <p:nvPr/>
        </p:nvGrpSpPr>
        <p:grpSpPr>
          <a:xfrm>
            <a:off x="450092" y="4138631"/>
            <a:ext cx="2993384" cy="805102"/>
            <a:chOff x="438791" y="3836337"/>
            <a:chExt cx="2993384" cy="805102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B0BB8FBC-4595-4184-980C-9E8829BEE6D4}"/>
                </a:ext>
              </a:extLst>
            </p:cNvPr>
            <p:cNvSpPr/>
            <p:nvPr/>
          </p:nvSpPr>
          <p:spPr>
            <a:xfrm>
              <a:off x="457112" y="3836337"/>
              <a:ext cx="2891105" cy="805102"/>
            </a:xfrm>
            <a:prstGeom prst="round2DiagRect">
              <a:avLst>
                <a:gd name="adj1" fmla="val 33793"/>
                <a:gd name="adj2" fmla="val 2679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CA979E-84E5-4B2F-8C86-1DBC747D235A}"/>
                </a:ext>
              </a:extLst>
            </p:cNvPr>
            <p:cNvSpPr txBox="1"/>
            <p:nvPr/>
          </p:nvSpPr>
          <p:spPr>
            <a:xfrm>
              <a:off x="438791" y="3891759"/>
              <a:ext cx="2993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i="0" u="none" strike="noStrike" dirty="0">
                  <a:effectLst/>
                  <a:latin typeface="Bahnschrift SemiBold" panose="020B0502040204020203" pitchFamily="34" charset="0"/>
                </a:rPr>
                <a:t>Five-point summary and skewness of a set of data</a:t>
              </a:r>
              <a:endParaRPr lang="en-US" b="1" dirty="0">
                <a:latin typeface="Bahnschrift SemiBold" panose="020B0502040204020203" pitchFamily="34" charset="0"/>
              </a:endParaRPr>
            </a:p>
          </p:txBody>
        </p:sp>
      </p:grp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0EADF2C3-42D1-4A2B-8355-4C444917ABE3}"/>
              </a:ext>
            </a:extLst>
          </p:cNvPr>
          <p:cNvSpPr/>
          <p:nvPr/>
        </p:nvSpPr>
        <p:spPr>
          <a:xfrm>
            <a:off x="4621130" y="4183308"/>
            <a:ext cx="3124789" cy="797819"/>
          </a:xfrm>
          <a:prstGeom prst="round2DiagRect">
            <a:avLst>
              <a:gd name="adj1" fmla="val 33793"/>
              <a:gd name="adj2" fmla="val 267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BB1CDDD2-5A44-4A3B-A370-BF819A5C1B62}"/>
              </a:ext>
            </a:extLst>
          </p:cNvPr>
          <p:cNvSpPr/>
          <p:nvPr/>
        </p:nvSpPr>
        <p:spPr>
          <a:xfrm>
            <a:off x="8779073" y="4176574"/>
            <a:ext cx="3153353" cy="840361"/>
          </a:xfrm>
          <a:prstGeom prst="round2DiagRect">
            <a:avLst>
              <a:gd name="adj1" fmla="val 33793"/>
              <a:gd name="adj2" fmla="val 2679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185B3D60-CA12-4369-839C-0E35F3D1B3D0}"/>
              </a:ext>
            </a:extLst>
          </p:cNvPr>
          <p:cNvSpPr/>
          <p:nvPr/>
        </p:nvSpPr>
        <p:spPr>
          <a:xfrm>
            <a:off x="547017" y="5199820"/>
            <a:ext cx="2804002" cy="945378"/>
          </a:xfrm>
          <a:prstGeom prst="round2DiagRect">
            <a:avLst>
              <a:gd name="adj1" fmla="val 33793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2C3FB480-5DE5-4E0C-8840-A507BA9B1136}"/>
              </a:ext>
            </a:extLst>
          </p:cNvPr>
          <p:cNvSpPr/>
          <p:nvPr/>
        </p:nvSpPr>
        <p:spPr>
          <a:xfrm>
            <a:off x="4641560" y="5199820"/>
            <a:ext cx="2981813" cy="945378"/>
          </a:xfrm>
          <a:prstGeom prst="round2DiagRect">
            <a:avLst>
              <a:gd name="adj1" fmla="val 33793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0353F"/>
              </a:solidFill>
            </a:endParaRPr>
          </a:p>
        </p:txBody>
      </p:sp>
      <p:sp>
        <p:nvSpPr>
          <p:cNvPr id="29" name="Rectangle: Diagonal Corners Rounded 28">
            <a:extLst>
              <a:ext uri="{FF2B5EF4-FFF2-40B4-BE49-F238E27FC236}">
                <a16:creationId xmlns:a16="http://schemas.microsoft.com/office/drawing/2014/main" id="{BF724A71-2A9F-4076-9AC7-13ADB2B5E0C5}"/>
              </a:ext>
            </a:extLst>
          </p:cNvPr>
          <p:cNvSpPr/>
          <p:nvPr/>
        </p:nvSpPr>
        <p:spPr>
          <a:xfrm>
            <a:off x="8779073" y="5196694"/>
            <a:ext cx="3030648" cy="948504"/>
          </a:xfrm>
          <a:prstGeom prst="round2DiagRect">
            <a:avLst>
              <a:gd name="adj1" fmla="val 33793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B95B592-C873-4ADF-A8EA-657738CF3BE4}"/>
              </a:ext>
            </a:extLst>
          </p:cNvPr>
          <p:cNvGrpSpPr/>
          <p:nvPr/>
        </p:nvGrpSpPr>
        <p:grpSpPr>
          <a:xfrm>
            <a:off x="725261" y="694166"/>
            <a:ext cx="2420444" cy="550800"/>
            <a:chOff x="725261" y="640351"/>
            <a:chExt cx="2420444" cy="5508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652D0FF-BE20-4E85-97B8-CCA3AF67C2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725261" y="640351"/>
              <a:ext cx="2420444" cy="550800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54000">
                  <a:srgbClr val="85E0E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78B6CA-AF1F-4EAE-B332-77029890822F}"/>
                </a:ext>
              </a:extLst>
            </p:cNvPr>
            <p:cNvSpPr txBox="1"/>
            <p:nvPr/>
          </p:nvSpPr>
          <p:spPr>
            <a:xfrm>
              <a:off x="1254954" y="726574"/>
              <a:ext cx="1286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latin typeface="+mj-lt"/>
                </a:rPr>
                <a:t>BOX PLOT 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265148E-A1D7-460F-AAFA-71884D7C4F06}"/>
              </a:ext>
            </a:extLst>
          </p:cNvPr>
          <p:cNvGrpSpPr/>
          <p:nvPr/>
        </p:nvGrpSpPr>
        <p:grpSpPr>
          <a:xfrm>
            <a:off x="4874905" y="623635"/>
            <a:ext cx="2419200" cy="552327"/>
            <a:chOff x="4870180" y="610657"/>
            <a:chExt cx="2419200" cy="55232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F5B60BF-EAFF-4273-9260-C34122C3F1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870180" y="610657"/>
              <a:ext cx="2419200" cy="55232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54000">
                  <a:srgbClr val="30353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AED5D3F-476C-4A98-BCAF-6C24E7731829}"/>
                </a:ext>
              </a:extLst>
            </p:cNvPr>
            <p:cNvSpPr txBox="1"/>
            <p:nvPr/>
          </p:nvSpPr>
          <p:spPr>
            <a:xfrm>
              <a:off x="5267704" y="697316"/>
              <a:ext cx="166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  <a:latin typeface="+mj-lt"/>
                </a:rPr>
                <a:t>DENSITY PLOT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D45CF8-75EC-4088-ADE2-148446EDB353}"/>
              </a:ext>
            </a:extLst>
          </p:cNvPr>
          <p:cNvGrpSpPr/>
          <p:nvPr/>
        </p:nvGrpSpPr>
        <p:grpSpPr>
          <a:xfrm>
            <a:off x="9043086" y="625162"/>
            <a:ext cx="2419200" cy="550800"/>
            <a:chOff x="9043086" y="625163"/>
            <a:chExt cx="2419200" cy="5508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7F0F06-B99F-4ACA-AAEF-F12FCB8829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9043086" y="625163"/>
              <a:ext cx="2419200" cy="550800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76000">
                  <a:srgbClr val="DBDBDB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8EE2127-C0E3-4203-8DE0-EE58A96C8DE1}"/>
                </a:ext>
              </a:extLst>
            </p:cNvPr>
            <p:cNvSpPr txBox="1"/>
            <p:nvPr/>
          </p:nvSpPr>
          <p:spPr>
            <a:xfrm>
              <a:off x="9458776" y="715268"/>
              <a:ext cx="166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latin typeface="+mj-lt"/>
                </a:rPr>
                <a:t>LINE GRAPH 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FB367D8-2056-4C40-8484-2F6AE06A40C7}"/>
              </a:ext>
            </a:extLst>
          </p:cNvPr>
          <p:cNvSpPr txBox="1"/>
          <p:nvPr/>
        </p:nvSpPr>
        <p:spPr>
          <a:xfrm>
            <a:off x="624189" y="5347834"/>
            <a:ext cx="2541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ahnschrift SemiBold" panose="020B0502040204020203" pitchFamily="34" charset="0"/>
              </a:rPr>
              <a:t>Observed that the data </a:t>
            </a:r>
            <a:r>
              <a:rPr lang="en-IN" b="1" dirty="0">
                <a:latin typeface="Bahnschrift SemiBold" panose="020B0502040204020203" pitchFamily="34" charset="0"/>
              </a:rPr>
              <a:t>is </a:t>
            </a:r>
            <a:r>
              <a:rPr lang="en-IN" b="1" dirty="0" smtClean="0">
                <a:latin typeface="Bahnschrift SemiBold" panose="020B0502040204020203" pitchFamily="34" charset="0"/>
              </a:rPr>
              <a:t>skewed.</a:t>
            </a:r>
            <a:endParaRPr lang="en-IN" b="1" dirty="0">
              <a:latin typeface="Bahnschrift SemiBold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4A4359-264B-432D-8EBC-AF84515F2330}"/>
              </a:ext>
            </a:extLst>
          </p:cNvPr>
          <p:cNvSpPr txBox="1"/>
          <p:nvPr/>
        </p:nvSpPr>
        <p:spPr>
          <a:xfrm>
            <a:off x="4684784" y="5322510"/>
            <a:ext cx="295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ahnschrift SemiBold" panose="020B0502040204020203" pitchFamily="34" charset="0"/>
              </a:rPr>
              <a:t>Observed that the data </a:t>
            </a:r>
            <a:r>
              <a:rPr lang="en-IN" b="1" dirty="0">
                <a:latin typeface="Bahnschrift SemiBold" panose="020B0502040204020203" pitchFamily="34" charset="0"/>
              </a:rPr>
              <a:t>is tending towards </a:t>
            </a:r>
            <a:r>
              <a:rPr lang="en-IN" b="1" dirty="0" smtClean="0">
                <a:latin typeface="Bahnschrift SemiBold" panose="020B0502040204020203" pitchFamily="34" charset="0"/>
              </a:rPr>
              <a:t>normal.</a:t>
            </a:r>
            <a:endParaRPr lang="en-IN" b="1" dirty="0">
              <a:latin typeface="Bahnschrift SemiBold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82285C-95E4-411D-8E31-BB7C159D6FF8}"/>
              </a:ext>
            </a:extLst>
          </p:cNvPr>
          <p:cNvSpPr txBox="1"/>
          <p:nvPr/>
        </p:nvSpPr>
        <p:spPr>
          <a:xfrm>
            <a:off x="8812940" y="5349296"/>
            <a:ext cx="298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latin typeface="Bahnschrift SemiBold" panose="020B0502040204020203" pitchFamily="34" charset="0"/>
              </a:rPr>
              <a:t>Observed that the data </a:t>
            </a:r>
            <a:r>
              <a:rPr lang="en-IN" b="1" dirty="0">
                <a:latin typeface="Bahnschrift SemiBold" panose="020B0502040204020203" pitchFamily="34" charset="0"/>
              </a:rPr>
              <a:t>is tending towards </a:t>
            </a:r>
            <a:r>
              <a:rPr lang="en-IN" b="1" dirty="0" smtClean="0">
                <a:latin typeface="Bahnschrift SemiBold" panose="020B0502040204020203" pitchFamily="34" charset="0"/>
              </a:rPr>
              <a:t>normal.</a:t>
            </a:r>
            <a:endParaRPr lang="en-IN" b="1" dirty="0">
              <a:latin typeface="Bahnschrift SemiBold" panose="020B0502040204020203" pitchFamily="34" charset="0"/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AF82F6FA-EE40-4F03-A296-5964349269CA}"/>
              </a:ext>
            </a:extLst>
          </p:cNvPr>
          <p:cNvSpPr txBox="1">
            <a:spLocks/>
          </p:cNvSpPr>
          <p:nvPr/>
        </p:nvSpPr>
        <p:spPr>
          <a:xfrm>
            <a:off x="101523" y="6547223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</a:t>
            </a:r>
            <a:r>
              <a:rPr lang="en-US" sz="1400" b="1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| Package </a:t>
            </a:r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used: ggplot2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13" y="1388812"/>
            <a:ext cx="3042843" cy="26217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04264" y="4241022"/>
            <a:ext cx="3141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Bahnschrift SemiBold" panose="020B0502040204020203" pitchFamily="34" charset="0"/>
              </a:rPr>
              <a:t>Density, extremes, gaps, unusual values, distribution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833" y="1352067"/>
            <a:ext cx="3472363" cy="265852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483" y="1374120"/>
            <a:ext cx="3510406" cy="26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D45BDA90-1E59-4210-9324-98A21D5D6206}"/>
              </a:ext>
            </a:extLst>
          </p:cNvPr>
          <p:cNvSpPr/>
          <p:nvPr/>
        </p:nvSpPr>
        <p:spPr>
          <a:xfrm>
            <a:off x="-1329" y="6560528"/>
            <a:ext cx="12192000" cy="304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9827327-2072-4374-9B16-85ED0C91733B}"/>
              </a:ext>
            </a:extLst>
          </p:cNvPr>
          <p:cNvSpPr/>
          <p:nvPr/>
        </p:nvSpPr>
        <p:spPr>
          <a:xfrm>
            <a:off x="-1330" y="-17060"/>
            <a:ext cx="12192000" cy="6047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07240AA2-280D-43C9-A8A6-4FA0CBEBDCCB}"/>
              </a:ext>
            </a:extLst>
          </p:cNvPr>
          <p:cNvGrpSpPr/>
          <p:nvPr/>
        </p:nvGrpSpPr>
        <p:grpSpPr>
          <a:xfrm rot="10800000">
            <a:off x="4140356" y="3132259"/>
            <a:ext cx="795490" cy="2064979"/>
            <a:chOff x="5355771" y="1915886"/>
            <a:chExt cx="540000" cy="169200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27AA1C9A-5445-44E7-B4D4-7B29CE1BEF9B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3ABACA8C-DA3D-44D7-9C97-60DFD2EFF463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rgbClr val="CFCFC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Trapezoid 18">
            <a:extLst>
              <a:ext uri="{FF2B5EF4-FFF2-40B4-BE49-F238E27FC236}">
                <a16:creationId xmlns:a16="http://schemas.microsoft.com/office/drawing/2014/main" id="{CD5CD6B5-3733-426D-9033-876233B465EB}"/>
              </a:ext>
            </a:extLst>
          </p:cNvPr>
          <p:cNvSpPr/>
          <p:nvPr/>
        </p:nvSpPr>
        <p:spPr>
          <a:xfrm rot="10800000">
            <a:off x="4554558" y="2506927"/>
            <a:ext cx="3203999" cy="1631397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B83EDAC6-9273-4970-B62E-89EE2FCC9740}"/>
              </a:ext>
            </a:extLst>
          </p:cNvPr>
          <p:cNvSpPr/>
          <p:nvPr/>
        </p:nvSpPr>
        <p:spPr>
          <a:xfrm>
            <a:off x="7851684" y="1136673"/>
            <a:ext cx="799200" cy="79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5AB7BC39-D346-4530-A87C-0CFF6692B3F7}"/>
              </a:ext>
            </a:extLst>
          </p:cNvPr>
          <p:cNvGrpSpPr/>
          <p:nvPr/>
        </p:nvGrpSpPr>
        <p:grpSpPr>
          <a:xfrm>
            <a:off x="7409282" y="1436910"/>
            <a:ext cx="442401" cy="1855256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003EEE5-C4F8-4F99-81D0-7D2AF7654A97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id="{5A0DFEEA-EC15-42C6-B76D-6997D1BCEE60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rgbClr val="8FA0A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Oval 31">
            <a:extLst>
              <a:ext uri="{FF2B5EF4-FFF2-40B4-BE49-F238E27FC236}">
                <a16:creationId xmlns:a16="http://schemas.microsoft.com/office/drawing/2014/main" id="{7FB9D9D9-C93D-4FEF-9DDB-20110FE3FDB6}"/>
              </a:ext>
            </a:extLst>
          </p:cNvPr>
          <p:cNvSpPr/>
          <p:nvPr/>
        </p:nvSpPr>
        <p:spPr>
          <a:xfrm>
            <a:off x="3376819" y="4537524"/>
            <a:ext cx="799200" cy="7974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id="{E8A16DBE-01D2-4D49-8F46-6BED5147B1F6}"/>
              </a:ext>
            </a:extLst>
          </p:cNvPr>
          <p:cNvSpPr/>
          <p:nvPr/>
        </p:nvSpPr>
        <p:spPr>
          <a:xfrm>
            <a:off x="3312209" y="1142016"/>
            <a:ext cx="792088" cy="797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30CB2B-8538-47E4-8826-47A5F10216F8}"/>
              </a:ext>
            </a:extLst>
          </p:cNvPr>
          <p:cNvSpPr txBox="1"/>
          <p:nvPr/>
        </p:nvSpPr>
        <p:spPr>
          <a:xfrm>
            <a:off x="4865201" y="3055774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CORRELATION 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988413CF-8202-4BC5-9285-E912FD2A966B}"/>
              </a:ext>
            </a:extLst>
          </p:cNvPr>
          <p:cNvSpPr/>
          <p:nvPr/>
        </p:nvSpPr>
        <p:spPr>
          <a:xfrm>
            <a:off x="5162430" y="4164749"/>
            <a:ext cx="2488946" cy="404035"/>
          </a:xfrm>
          <a:custGeom>
            <a:avLst/>
            <a:gdLst>
              <a:gd name="connsiteX0" fmla="*/ 0 w 2438400"/>
              <a:gd name="connsiteY0" fmla="*/ 0 h 402772"/>
              <a:gd name="connsiteX1" fmla="*/ 0 w 2438400"/>
              <a:gd name="connsiteY1" fmla="*/ 185057 h 402772"/>
              <a:gd name="connsiteX2" fmla="*/ 2438400 w 2438400"/>
              <a:gd name="connsiteY2" fmla="*/ 185057 h 402772"/>
              <a:gd name="connsiteX3" fmla="*/ 2438400 w 2438400"/>
              <a:gd name="connsiteY3" fmla="*/ 402772 h 40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" h="402772">
                <a:moveTo>
                  <a:pt x="0" y="0"/>
                </a:moveTo>
                <a:lnTo>
                  <a:pt x="0" y="185057"/>
                </a:lnTo>
                <a:lnTo>
                  <a:pt x="2438400" y="185057"/>
                </a:lnTo>
                <a:lnTo>
                  <a:pt x="2438400" y="402772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Isosceles Triangle 23">
            <a:extLst>
              <a:ext uri="{FF2B5EF4-FFF2-40B4-BE49-F238E27FC236}">
                <a16:creationId xmlns:a16="http://schemas.microsoft.com/office/drawing/2014/main" id="{4549CD6D-B541-4D21-A13B-EAF93356E37F}"/>
              </a:ext>
            </a:extLst>
          </p:cNvPr>
          <p:cNvSpPr/>
          <p:nvPr/>
        </p:nvSpPr>
        <p:spPr>
          <a:xfrm rot="16200000" flipV="1">
            <a:off x="6971137" y="4249442"/>
            <a:ext cx="251988" cy="216952"/>
          </a:xfrm>
          <a:prstGeom prst="triangle">
            <a:avLst/>
          </a:prstGeom>
          <a:solidFill>
            <a:srgbClr val="30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26">
            <a:extLst>
              <a:ext uri="{FF2B5EF4-FFF2-40B4-BE49-F238E27FC236}">
                <a16:creationId xmlns:a16="http://schemas.microsoft.com/office/drawing/2014/main" id="{0EC6C060-DBB8-423B-91A0-E97D340DB5D4}"/>
              </a:ext>
            </a:extLst>
          </p:cNvPr>
          <p:cNvSpPr/>
          <p:nvPr/>
        </p:nvSpPr>
        <p:spPr>
          <a:xfrm>
            <a:off x="7601699" y="4562285"/>
            <a:ext cx="799200" cy="79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4" name="Group 17">
            <a:extLst>
              <a:ext uri="{FF2B5EF4-FFF2-40B4-BE49-F238E27FC236}">
                <a16:creationId xmlns:a16="http://schemas.microsoft.com/office/drawing/2014/main" id="{6200B0FF-285A-4AE8-B66E-98761EAE015C}"/>
              </a:ext>
            </a:extLst>
          </p:cNvPr>
          <p:cNvGrpSpPr/>
          <p:nvPr/>
        </p:nvGrpSpPr>
        <p:grpSpPr>
          <a:xfrm rot="10800000">
            <a:off x="3591014" y="1940980"/>
            <a:ext cx="2520000" cy="576000"/>
            <a:chOff x="4016829" y="4452257"/>
            <a:chExt cx="2520000" cy="576000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974E84FE-CD57-46FC-AA9A-A10BC4208297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:a16="http://schemas.microsoft.com/office/drawing/2014/main" id="{5C2E1455-6506-49A6-996B-15A62E713863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rgbClr val="85E0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D30AB85-C52B-4737-BCC1-494A49C87B53}"/>
              </a:ext>
            </a:extLst>
          </p:cNvPr>
          <p:cNvSpPr txBox="1"/>
          <p:nvPr/>
        </p:nvSpPr>
        <p:spPr>
          <a:xfrm>
            <a:off x="147414" y="762655"/>
            <a:ext cx="18743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altLang="ko-KR" b="1" dirty="0">
                <a:latin typeface="+mj-lt"/>
                <a:cs typeface="Arial" pitchFamily="34" charset="0"/>
              </a:rPr>
              <a:t>WHAT IS IT? 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E68630-B6B0-4309-A2A1-BADF3CEB3A52}"/>
              </a:ext>
            </a:extLst>
          </p:cNvPr>
          <p:cNvSpPr txBox="1"/>
          <p:nvPr/>
        </p:nvSpPr>
        <p:spPr>
          <a:xfrm>
            <a:off x="153297" y="1131987"/>
            <a:ext cx="306571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pc="30" dirty="0">
                <a:latin typeface="Bahnschrift SemiBold" panose="020B0502040204020203" pitchFamily="34" charset="0"/>
              </a:rPr>
              <a:t>It i</a:t>
            </a:r>
            <a:r>
              <a:rPr lang="en-US" b="1" i="0" spc="30" dirty="0">
                <a:effectLst/>
                <a:latin typeface="Bahnschrift SemiBold" panose="020B0502040204020203" pitchFamily="34" charset="0"/>
              </a:rPr>
              <a:t>s a statistic that measures the degree to which two or more variables move in relation to each other</a:t>
            </a:r>
            <a:endParaRPr lang="ko-KR" altLang="en-US" b="1" spc="30" dirty="0">
              <a:latin typeface="Bahnschrift SemiBold" panose="020B0502040204020203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F45B1C-C903-4F1F-884A-400102CFBF07}"/>
              </a:ext>
            </a:extLst>
          </p:cNvPr>
          <p:cNvSpPr txBox="1"/>
          <p:nvPr/>
        </p:nvSpPr>
        <p:spPr>
          <a:xfrm>
            <a:off x="112845" y="4444201"/>
            <a:ext cx="3081874" cy="380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altLang="ko-KR" b="1" dirty="0">
                <a:latin typeface="+mj-lt"/>
                <a:cs typeface="Arial" pitchFamily="34" charset="0"/>
              </a:rPr>
              <a:t>CRITERION FOR SELECTION 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5FCF0D-EA7D-4CFE-97C8-84951F4F58B2}"/>
              </a:ext>
            </a:extLst>
          </p:cNvPr>
          <p:cNvSpPr txBox="1"/>
          <p:nvPr/>
        </p:nvSpPr>
        <p:spPr>
          <a:xfrm>
            <a:off x="101524" y="4843080"/>
            <a:ext cx="3093196" cy="1400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sz="1700" b="1" spc="30" dirty="0">
                <a:latin typeface="Bahnschrift SemiBold" panose="020B0502040204020203" pitchFamily="34" charset="0"/>
                <a:cs typeface="Arial" pitchFamily="34" charset="0"/>
              </a:rPr>
              <a:t>The variables which had a correlation of greater than |0.6| with the ‘portfolio value’ variable were chosen for the model building process</a:t>
            </a:r>
            <a:endParaRPr lang="ko-KR" altLang="en-US" sz="1700" b="1" spc="30" dirty="0">
              <a:latin typeface="Bahnschrift SemiBold" panose="020B0502040204020203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560678-615B-49C8-A0CF-CF5043A858BB}"/>
              </a:ext>
            </a:extLst>
          </p:cNvPr>
          <p:cNvSpPr txBox="1"/>
          <p:nvPr/>
        </p:nvSpPr>
        <p:spPr>
          <a:xfrm>
            <a:off x="8781330" y="777042"/>
            <a:ext cx="3204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altLang="ko-KR" b="1" dirty="0">
                <a:latin typeface="+mj-lt"/>
                <a:cs typeface="Arial" pitchFamily="34" charset="0"/>
              </a:rPr>
              <a:t>USEFULNESS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858D7D-AA3C-4673-85BF-D3E5F4B4C360}"/>
              </a:ext>
            </a:extLst>
          </p:cNvPr>
          <p:cNvSpPr txBox="1"/>
          <p:nvPr/>
        </p:nvSpPr>
        <p:spPr>
          <a:xfrm>
            <a:off x="8781330" y="1164505"/>
            <a:ext cx="3204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altLang="ko-KR" b="1" spc="30" dirty="0">
                <a:latin typeface="Bahnschrift SemiBold" panose="020B0502040204020203" pitchFamily="34" charset="0"/>
                <a:cs typeface="Arial" pitchFamily="34" charset="0"/>
              </a:rPr>
              <a:t>To identify trends between dependent and the independent variables for the model building process.</a:t>
            </a:r>
            <a:endParaRPr lang="ko-KR" altLang="en-US" b="1" spc="30" dirty="0">
              <a:latin typeface="Bahnschrift SemiBold" panose="020B0502040204020203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DDBB92-7EEA-4E9F-BD39-D6799BB4EC47}"/>
              </a:ext>
            </a:extLst>
          </p:cNvPr>
          <p:cNvSpPr txBox="1"/>
          <p:nvPr/>
        </p:nvSpPr>
        <p:spPr>
          <a:xfrm>
            <a:off x="8741380" y="4331274"/>
            <a:ext cx="33113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altLang="ko-KR" b="1" dirty="0">
                <a:latin typeface="+mj-lt"/>
                <a:cs typeface="Arial" pitchFamily="34" charset="0"/>
              </a:rPr>
              <a:t>REASONS FOR CRITERION</a:t>
            </a:r>
            <a:endParaRPr lang="ko-KR" altLang="en-US" b="1" dirty="0">
              <a:latin typeface="+mj-lt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EB7C492-2AB5-4511-B139-2A738255274C}"/>
              </a:ext>
            </a:extLst>
          </p:cNvPr>
          <p:cNvSpPr txBox="1"/>
          <p:nvPr/>
        </p:nvSpPr>
        <p:spPr>
          <a:xfrm>
            <a:off x="8741380" y="4700606"/>
            <a:ext cx="331130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b="1" spc="30" dirty="0">
                <a:latin typeface="Bahnschrift SemiBold" panose="020B0502040204020203" pitchFamily="34" charset="0"/>
                <a:cs typeface="Arial" pitchFamily="34" charset="0"/>
              </a:rPr>
              <a:t>|0.6| </a:t>
            </a:r>
            <a:r>
              <a:rPr lang="en-US" b="1" spc="30" dirty="0">
                <a:latin typeface="Bahnschrift SemiBold" panose="020B0502040204020203" pitchFamily="34" charset="0"/>
                <a:cs typeface="Arial" pitchFamily="34" charset="0"/>
              </a:rPr>
              <a:t>indicates moderate correlation and choosing variables above |0.7| will leave us with a limited number of variables</a:t>
            </a:r>
            <a:endParaRPr lang="ko-KR" altLang="en-US" b="1" spc="30" dirty="0">
              <a:latin typeface="Bahnschrift SemiBold" panose="020B0502040204020203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5F02EB-595C-4736-9E2D-71CA0702AAFC}"/>
              </a:ext>
            </a:extLst>
          </p:cNvPr>
          <p:cNvSpPr txBox="1"/>
          <p:nvPr/>
        </p:nvSpPr>
        <p:spPr>
          <a:xfrm>
            <a:off x="3706747" y="39113"/>
            <a:ext cx="477855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tabLst>
                <a:tab pos="347663" algn="l"/>
              </a:tabLst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CORRELATION ANALYSIS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D9719E3-2E35-4D66-B345-A5E5E9529080}"/>
              </a:ext>
            </a:extLst>
          </p:cNvPr>
          <p:cNvGrpSpPr/>
          <p:nvPr/>
        </p:nvGrpSpPr>
        <p:grpSpPr>
          <a:xfrm>
            <a:off x="11751092" y="6381540"/>
            <a:ext cx="603188" cy="527486"/>
            <a:chOff x="10843620" y="6194504"/>
            <a:chExt cx="603188" cy="527486"/>
          </a:xfrm>
        </p:grpSpPr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9C4694C2-AC4A-4C5F-B5CD-72B8EA3B29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2700000">
              <a:off x="10881471" y="6156653"/>
              <a:ext cx="527486" cy="603188"/>
            </a:xfrm>
            <a:custGeom>
              <a:avLst/>
              <a:gdLst>
                <a:gd name="connsiteX0" fmla="*/ 110516 w 889463"/>
                <a:gd name="connsiteY0" fmla="*/ 95275 h 1017114"/>
                <a:gd name="connsiteX1" fmla="*/ 230452 w 889463"/>
                <a:gd name="connsiteY1" fmla="*/ 14411 h 1017114"/>
                <a:gd name="connsiteX2" fmla="*/ 276877 w 889463"/>
                <a:gd name="connsiteY2" fmla="*/ 0 h 1017114"/>
                <a:gd name="connsiteX3" fmla="*/ 889463 w 889463"/>
                <a:gd name="connsiteY3" fmla="*/ 612585 h 1017114"/>
                <a:gd name="connsiteX4" fmla="*/ 484934 w 889463"/>
                <a:gd name="connsiteY4" fmla="*/ 1017114 h 1017114"/>
                <a:gd name="connsiteX5" fmla="*/ 377324 w 889463"/>
                <a:gd name="connsiteY5" fmla="*/ 1017114 h 1017114"/>
                <a:gd name="connsiteX6" fmla="*/ 0 w 889463"/>
                <a:gd name="connsiteY6" fmla="*/ 639790 h 1017114"/>
                <a:gd name="connsiteX7" fmla="*/ 0 w 889463"/>
                <a:gd name="connsiteY7" fmla="*/ 362083 h 1017114"/>
                <a:gd name="connsiteX8" fmla="*/ 110516 w 889463"/>
                <a:gd name="connsiteY8" fmla="*/ 95275 h 10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463" h="1017114">
                  <a:moveTo>
                    <a:pt x="110516" y="95275"/>
                  </a:moveTo>
                  <a:cubicBezTo>
                    <a:pt x="144657" y="61133"/>
                    <a:pt x="185310" y="33504"/>
                    <a:pt x="230452" y="14411"/>
                  </a:cubicBezTo>
                  <a:lnTo>
                    <a:pt x="276877" y="0"/>
                  </a:lnTo>
                  <a:lnTo>
                    <a:pt x="889463" y="612585"/>
                  </a:lnTo>
                  <a:lnTo>
                    <a:pt x="484934" y="1017114"/>
                  </a:lnTo>
                  <a:lnTo>
                    <a:pt x="377324" y="1017114"/>
                  </a:lnTo>
                  <a:cubicBezTo>
                    <a:pt x="168934" y="1017114"/>
                    <a:pt x="0" y="848180"/>
                    <a:pt x="0" y="639790"/>
                  </a:cubicBezTo>
                  <a:lnTo>
                    <a:pt x="0" y="362083"/>
                  </a:lnTo>
                  <a:cubicBezTo>
                    <a:pt x="0" y="257888"/>
                    <a:pt x="42234" y="163556"/>
                    <a:pt x="110516" y="95275"/>
                  </a:cubicBez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98A3AD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06E92C-349D-443B-94FE-59EF76F6BD0A}"/>
                </a:ext>
              </a:extLst>
            </p:cNvPr>
            <p:cNvSpPr txBox="1"/>
            <p:nvPr/>
          </p:nvSpPr>
          <p:spPr>
            <a:xfrm>
              <a:off x="10944050" y="6314580"/>
              <a:ext cx="2904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9</a:t>
              </a:r>
            </a:p>
          </p:txBody>
        </p:sp>
      </p:grpSp>
      <p:pic>
        <p:nvPicPr>
          <p:cNvPr id="27" name="Graphic 26" descr="Questions">
            <a:extLst>
              <a:ext uri="{FF2B5EF4-FFF2-40B4-BE49-F238E27FC236}">
                <a16:creationId xmlns:a16="http://schemas.microsoft.com/office/drawing/2014/main" id="{756E78F1-6584-4763-83B4-CEBD2A64E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69337" y="1209994"/>
            <a:ext cx="645446" cy="645446"/>
          </a:xfrm>
          <a:prstGeom prst="rect">
            <a:avLst/>
          </a:prstGeom>
        </p:spPr>
      </p:pic>
      <p:pic>
        <p:nvPicPr>
          <p:cNvPr id="32" name="Graphic 31" descr="Puppet">
            <a:extLst>
              <a:ext uri="{FF2B5EF4-FFF2-40B4-BE49-F238E27FC236}">
                <a16:creationId xmlns:a16="http://schemas.microsoft.com/office/drawing/2014/main" id="{B75A03F5-6973-4432-B8CE-8522411BC4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29084" y="1218485"/>
            <a:ext cx="644400" cy="644400"/>
          </a:xfrm>
          <a:prstGeom prst="rect">
            <a:avLst/>
          </a:prstGeom>
        </p:spPr>
      </p:pic>
      <p:pic>
        <p:nvPicPr>
          <p:cNvPr id="40" name="Graphic 39" descr="Checklist">
            <a:extLst>
              <a:ext uri="{FF2B5EF4-FFF2-40B4-BE49-F238E27FC236}">
                <a16:creationId xmlns:a16="http://schemas.microsoft.com/office/drawing/2014/main" id="{A6549F4A-A97E-485E-959A-0534FEDF2A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47630" y="4634280"/>
            <a:ext cx="644400" cy="644400"/>
          </a:xfrm>
          <a:prstGeom prst="rect">
            <a:avLst/>
          </a:prstGeom>
        </p:spPr>
      </p:pic>
      <p:pic>
        <p:nvPicPr>
          <p:cNvPr id="77" name="Graphic 76" descr="Left Brain">
            <a:extLst>
              <a:ext uri="{FF2B5EF4-FFF2-40B4-BE49-F238E27FC236}">
                <a16:creationId xmlns:a16="http://schemas.microsoft.com/office/drawing/2014/main" id="{959F372A-499D-4539-8F2F-E747EC2CF8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679099" y="4627950"/>
            <a:ext cx="644400" cy="644400"/>
          </a:xfrm>
          <a:prstGeom prst="rect">
            <a:avLst/>
          </a:prstGeom>
        </p:spPr>
      </p:pic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FAE1C321-06E1-4027-827F-12CBE0BD198D}"/>
              </a:ext>
            </a:extLst>
          </p:cNvPr>
          <p:cNvSpPr txBox="1">
            <a:spLocks/>
          </p:cNvSpPr>
          <p:nvPr/>
        </p:nvSpPr>
        <p:spPr>
          <a:xfrm>
            <a:off x="101523" y="6662210"/>
            <a:ext cx="11650704" cy="292947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| For Educational Purposes Only |  </a:t>
            </a:r>
            <a:endParaRPr lang="ru-RU" sz="1400" b="1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l"/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Data_Driven_Financial_Corporate.potx" id="{AF0BB5A1-6D8A-4FE6-8E42-5BDD7830AEFF}" vid="{0057B11C-41A7-4209-873B-0AFB0F6811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Data-driven PowerPoint, from 24Slides</Template>
  <TotalTime>10311</TotalTime>
  <Words>1943</Words>
  <Application>Microsoft Office PowerPoint</Application>
  <PresentationFormat>Widescreen</PresentationFormat>
  <Paragraphs>548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Bahnschrift SemiBold</vt:lpstr>
      <vt:lpstr>Calibri</vt:lpstr>
      <vt:lpstr>Calibri Light</vt:lpstr>
      <vt:lpstr>Century Gothic</vt:lpstr>
      <vt:lpstr>Segoe UI Light</vt:lpstr>
      <vt:lpstr>Verdana</vt:lpstr>
      <vt:lpstr>Wingdings</vt:lpstr>
      <vt:lpstr>Office Theme</vt:lpstr>
      <vt:lpstr>PowerPoint Presentation</vt:lpstr>
      <vt:lpstr>PowerPoint Presentation</vt:lpstr>
      <vt:lpstr>Slide 2</vt:lpstr>
      <vt:lpstr>Slide 2</vt:lpstr>
      <vt:lpstr>Slide 2</vt:lpstr>
      <vt:lpstr>Slide 2</vt:lpstr>
      <vt:lpstr>Slide 2</vt:lpstr>
      <vt:lpstr>Slide 2</vt:lpstr>
      <vt:lpstr>PowerPoint Presentation</vt:lpstr>
      <vt:lpstr>Slide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2</vt:lpstr>
      <vt:lpstr>Slide 2</vt:lpstr>
      <vt:lpstr>Slide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Krunal Modi</dc:creator>
  <cp:lastModifiedBy>kuku</cp:lastModifiedBy>
  <cp:revision>432</cp:revision>
  <dcterms:created xsi:type="dcterms:W3CDTF">2020-10-19T17:19:34Z</dcterms:created>
  <dcterms:modified xsi:type="dcterms:W3CDTF">2021-10-12T12:03:00Z</dcterms:modified>
</cp:coreProperties>
</file>