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3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3266" y="1003859"/>
            <a:ext cx="7766936" cy="1646302"/>
          </a:xfrm>
        </p:spPr>
        <p:txBody>
          <a:bodyPr/>
          <a:lstStyle/>
          <a:p>
            <a:pPr algn="ctr"/>
            <a:r>
              <a:rPr lang="en-US" sz="8000" b="1" dirty="0" smtClean="0">
                <a:solidFill>
                  <a:schemeClr val="accent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R Project</a:t>
            </a:r>
            <a:endParaRPr lang="en-US" sz="8000" b="1" dirty="0">
              <a:solidFill>
                <a:schemeClr val="accent2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3266" y="2650161"/>
            <a:ext cx="7766936" cy="1096899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Case Study-1</a:t>
            </a: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Econometric model in Banking Industry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53303" y="6209211"/>
            <a:ext cx="2420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Sahil Minocha</a:t>
            </a:r>
          </a:p>
          <a:p>
            <a:r>
              <a:rPr lang="en-US" dirty="0" smtClean="0"/>
              <a:t>Roll - 5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314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1277" y="127819"/>
            <a:ext cx="3588775" cy="3244646"/>
          </a:xfrm>
          <a:prstGeom prst="rect">
            <a:avLst/>
          </a:prstGeom>
          <a:blipFill>
            <a:blip r:embed="rId2"/>
            <a:stretch>
              <a:fillRect l="221" t="148" r="-714" b="-156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6013" y="3470787"/>
            <a:ext cx="1582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Normality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182643" y="1499981"/>
            <a:ext cx="4111850" cy="3312909"/>
          </a:xfrm>
          <a:prstGeom prst="rect">
            <a:avLst/>
          </a:prstGeom>
          <a:blipFill>
            <a:blip r:embed="rId3">
              <a:alphaModFix amt="78000"/>
            </a:blip>
            <a:stretch>
              <a:fillRect l="221" t="148" r="-714" b="-156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77083" y="2923552"/>
            <a:ext cx="3684287" cy="3116826"/>
          </a:xfrm>
          <a:prstGeom prst="rect">
            <a:avLst/>
          </a:prstGeom>
          <a:blipFill dpi="0" rotWithShape="1">
            <a:blip r:embed="rId4"/>
            <a:srcRect/>
            <a:stretch>
              <a:fillRect l="221" t="148" r="-714" b="-156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946469" y="4812890"/>
            <a:ext cx="2751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Stationarity(ACF)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488130" y="6139543"/>
            <a:ext cx="2163939" cy="4789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Stationarity(PACF)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300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Analysis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567822"/>
              </p:ext>
            </p:extLst>
          </p:nvPr>
        </p:nvGraphicFramePr>
        <p:xfrm>
          <a:off x="677690" y="1725160"/>
          <a:ext cx="859631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1237292483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14445026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RMSE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166.8309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755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27832.54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291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0.06024562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828359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22228" y="1270000"/>
            <a:ext cx="1706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 of sample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08614"/>
              </p:ext>
            </p:extLst>
          </p:nvPr>
        </p:nvGraphicFramePr>
        <p:xfrm>
          <a:off x="677334" y="3953240"/>
          <a:ext cx="859666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334">
                  <a:extLst>
                    <a:ext uri="{9D8B030D-6E8A-4147-A177-3AD203B41FA5}">
                      <a16:colId xmlns:a16="http://schemas.microsoft.com/office/drawing/2014/main" val="955029855"/>
                    </a:ext>
                  </a:extLst>
                </a:gridCol>
                <a:gridCol w="4298334">
                  <a:extLst>
                    <a:ext uri="{9D8B030D-6E8A-4147-A177-3AD203B41FA5}">
                      <a16:colId xmlns:a16="http://schemas.microsoft.com/office/drawing/2014/main" val="2057751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RMSE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14491.13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420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120.3791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406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0.06279515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49498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54286" y="3477506"/>
            <a:ext cx="1750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sample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031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" t="34741" r="76450" b="32710"/>
          <a:stretch/>
        </p:blipFill>
        <p:spPr>
          <a:xfrm>
            <a:off x="654423" y="1445623"/>
            <a:ext cx="6721737" cy="493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636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Baseline loss = 517.3882</a:t>
            </a:r>
          </a:p>
          <a:p>
            <a:r>
              <a:rPr lang="en-US" dirty="0" smtClean="0"/>
              <a:t>Loss Adverse = 877.6204</a:t>
            </a:r>
          </a:p>
          <a:p>
            <a:r>
              <a:rPr lang="en-US" dirty="0" smtClean="0"/>
              <a:t>Severely </a:t>
            </a:r>
            <a:r>
              <a:rPr lang="en-US" dirty="0"/>
              <a:t>Adverse = </a:t>
            </a:r>
            <a:r>
              <a:rPr lang="en-US" dirty="0" smtClean="0"/>
              <a:t>1763.229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Required Capital = 142.2797</a:t>
            </a:r>
          </a:p>
        </p:txBody>
      </p:sp>
    </p:spTree>
    <p:extLst>
      <p:ext uri="{BB962C8B-B14F-4D97-AF65-F5344CB8AC3E}">
        <p14:creationId xmlns:p14="http://schemas.microsoft.com/office/powerpoint/2010/main" val="1514114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Cleaning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was found that data consist of missing values and as well as outliers</a:t>
            </a:r>
          </a:p>
          <a:p>
            <a:r>
              <a:rPr lang="en-US" dirty="0" smtClean="0"/>
              <a:t>Interpolation was used for the missing values </a:t>
            </a:r>
          </a:p>
          <a:p>
            <a:r>
              <a:rPr lang="en-US" dirty="0" smtClean="0"/>
              <a:t>Boxplot helped to spot the outliers and the decimals of the values were shifted like the other values.</a:t>
            </a:r>
          </a:p>
          <a:p>
            <a:endParaRPr lang="en-US" dirty="0" smtClean="0"/>
          </a:p>
        </p:txBody>
      </p:sp>
      <p:sp>
        <p:nvSpPr>
          <p:cNvPr id="4" name="AutoShape 2" descr="http://127.0.0.1:33530/graphics/acd43c4e-3f1f-4b10-b0d5-991481c98418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71715" y="3647768"/>
            <a:ext cx="5309420" cy="3136489"/>
          </a:xfrm>
          <a:prstGeom prst="rect">
            <a:avLst/>
          </a:prstGeom>
          <a:blipFill>
            <a:blip r:embed="rId2">
              <a:alphaModFix amt="78000"/>
            </a:blip>
            <a:srcRect/>
            <a:stretch>
              <a:fillRect l="-11033" t="-19606" r="-10798" b="-25000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05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sz="2400" dirty="0" smtClean="0"/>
              <a:t>correlation test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Correlation of independent and dependent variables are carried out and those which exhibit correlation coefficients greater 0.6 (absolute values) are selected.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352644"/>
              </p:ext>
            </p:extLst>
          </p:nvPr>
        </p:nvGraphicFramePr>
        <p:xfrm>
          <a:off x="911668" y="3445482"/>
          <a:ext cx="812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42504408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7303107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Particular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Correlation coefficient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07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BBB Corporate</a:t>
                      </a:r>
                      <a:r>
                        <a:rPr lang="en-US" baseline="0" dirty="0" smtClean="0"/>
                        <a:t> Yield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0.7249941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005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Commercial Real</a:t>
                      </a:r>
                      <a:r>
                        <a:rPr lang="en-US" baseline="0" dirty="0" smtClean="0"/>
                        <a:t> Estate Price 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0.7827077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44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Money Supply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0.8603835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583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Consumer Confidence 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0.8082417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304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 Confidence Index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0.6348338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222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(USD/euro)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0.6154113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010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399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14633"/>
            <a:ext cx="11278692" cy="5726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/>
              <a:t>Commercial Real estate price index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                                                                                 Money supply</a:t>
            </a: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                                                                                                                                          Consumer confidence index   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250722" y="614514"/>
            <a:ext cx="3612263" cy="3701847"/>
          </a:xfrm>
          <a:prstGeom prst="rect">
            <a:avLst/>
          </a:prstGeom>
          <a:blipFill>
            <a:blip r:embed="rId2">
              <a:alphaModFix amt="78000"/>
            </a:blip>
            <a:srcRect/>
            <a:stretch>
              <a:fillRect l="290" t="-934" r="-222" b="-225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74999" y="1602658"/>
            <a:ext cx="3834582" cy="3805084"/>
          </a:xfrm>
          <a:prstGeom prst="rect">
            <a:avLst/>
          </a:prstGeom>
          <a:blipFill>
            <a:blip r:embed="rId3">
              <a:alphaModFix amt="78000"/>
            </a:blip>
            <a:srcRect/>
            <a:stretch>
              <a:fillRect l="-15" t="-396" r="-299" b="115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21595" y="3342968"/>
            <a:ext cx="3752650" cy="3515032"/>
          </a:xfrm>
          <a:prstGeom prst="rect">
            <a:avLst/>
          </a:prstGeom>
          <a:blipFill dpi="0" rotWithShape="1">
            <a:blip r:embed="rId4"/>
            <a:srcRect/>
            <a:stretch>
              <a:fillRect l="10" t="-559" r="-325" b="-825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29769" y="5545393"/>
            <a:ext cx="5889522" cy="8750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Portfolio values are the X axis values and the Y axis values are there respective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521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14633"/>
            <a:ext cx="11278692" cy="5726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/>
              <a:t>       Business confidence index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                                                                              BBB Corporate Yield</a:t>
            </a: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                                                                                                                                                      (USD/euro)   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93405" y="599768"/>
            <a:ext cx="3893574" cy="3932904"/>
          </a:xfrm>
          <a:prstGeom prst="rect">
            <a:avLst/>
          </a:prstGeom>
          <a:blipFill>
            <a:blip r:embed="rId2">
              <a:alphaModFix amt="78000"/>
            </a:blip>
            <a:srcRect/>
            <a:stretch>
              <a:fillRect l="542" t="-258" r="-222" b="442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986979" y="1639250"/>
            <a:ext cx="4006647" cy="4240440"/>
          </a:xfrm>
          <a:prstGeom prst="rect">
            <a:avLst/>
          </a:prstGeom>
          <a:blipFill>
            <a:blip r:embed="rId3">
              <a:alphaModFix amt="78000"/>
            </a:blip>
            <a:srcRect/>
            <a:stretch>
              <a:fillRect l="222" t="-179" r="-60" b="-103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993626" y="3387212"/>
            <a:ext cx="3755922" cy="3470788"/>
          </a:xfrm>
          <a:prstGeom prst="rect">
            <a:avLst/>
          </a:prstGeom>
          <a:blipFill dpi="0" rotWithShape="1">
            <a:blip r:embed="rId4"/>
            <a:srcRect/>
            <a:stretch>
              <a:fillRect l="454" t="530" r="647" b="-161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4603" y="5920637"/>
            <a:ext cx="5889522" cy="8750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Portfolio values are the X axis values and the Y axis values are there respective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532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35975"/>
            <a:ext cx="8596668" cy="5805388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ctr"/>
            <a:r>
              <a:rPr lang="en-US" dirty="0" smtClean="0"/>
              <a:t>Regress dependent variable with the set of independent variables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051078"/>
              </p:ext>
            </p:extLst>
          </p:nvPr>
        </p:nvGraphicFramePr>
        <p:xfrm>
          <a:off x="677334" y="2096182"/>
          <a:ext cx="10416736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092">
                  <a:extLst>
                    <a:ext uri="{9D8B030D-6E8A-4147-A177-3AD203B41FA5}">
                      <a16:colId xmlns:a16="http://schemas.microsoft.com/office/drawing/2014/main" val="765512149"/>
                    </a:ext>
                  </a:extLst>
                </a:gridCol>
                <a:gridCol w="1302092">
                  <a:extLst>
                    <a:ext uri="{9D8B030D-6E8A-4147-A177-3AD203B41FA5}">
                      <a16:colId xmlns:a16="http://schemas.microsoft.com/office/drawing/2014/main" val="1602589888"/>
                    </a:ext>
                  </a:extLst>
                </a:gridCol>
                <a:gridCol w="1302092">
                  <a:extLst>
                    <a:ext uri="{9D8B030D-6E8A-4147-A177-3AD203B41FA5}">
                      <a16:colId xmlns:a16="http://schemas.microsoft.com/office/drawing/2014/main" val="2153305564"/>
                    </a:ext>
                  </a:extLst>
                </a:gridCol>
                <a:gridCol w="1302092">
                  <a:extLst>
                    <a:ext uri="{9D8B030D-6E8A-4147-A177-3AD203B41FA5}">
                      <a16:colId xmlns:a16="http://schemas.microsoft.com/office/drawing/2014/main" val="1055859436"/>
                    </a:ext>
                  </a:extLst>
                </a:gridCol>
                <a:gridCol w="1302092">
                  <a:extLst>
                    <a:ext uri="{9D8B030D-6E8A-4147-A177-3AD203B41FA5}">
                      <a16:colId xmlns:a16="http://schemas.microsoft.com/office/drawing/2014/main" val="3528234141"/>
                    </a:ext>
                  </a:extLst>
                </a:gridCol>
                <a:gridCol w="1302092">
                  <a:extLst>
                    <a:ext uri="{9D8B030D-6E8A-4147-A177-3AD203B41FA5}">
                      <a16:colId xmlns:a16="http://schemas.microsoft.com/office/drawing/2014/main" val="3060534046"/>
                    </a:ext>
                  </a:extLst>
                </a:gridCol>
                <a:gridCol w="1302092">
                  <a:extLst>
                    <a:ext uri="{9D8B030D-6E8A-4147-A177-3AD203B41FA5}">
                      <a16:colId xmlns:a16="http://schemas.microsoft.com/office/drawing/2014/main" val="3107819617"/>
                    </a:ext>
                  </a:extLst>
                </a:gridCol>
                <a:gridCol w="1302092">
                  <a:extLst>
                    <a:ext uri="{9D8B030D-6E8A-4147-A177-3AD203B41FA5}">
                      <a16:colId xmlns:a16="http://schemas.microsoft.com/office/drawing/2014/main" val="4222356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Portfolio</a:t>
                      </a:r>
                      <a:r>
                        <a:rPr lang="en-US" sz="1000" baseline="0" dirty="0" smtClean="0"/>
                        <a:t> values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BBB Corporate yield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Commercial real estate price index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Money Supply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Consumer confidence index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Business Confidence index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USD/euro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981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Portfolio values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-0.7249941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0.7827077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0.8603835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0.8082417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0.6348338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0.6154113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920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BBB Corporate yield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-0.7249941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-0.24208095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-0.712751484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-0.799259575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-0.389217052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0.556927831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640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Commercial real estate price index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0.7827077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-0.24208095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0.547108537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0.4815388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0.6720982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-0.473500714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454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Money Supply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0.8603835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-0.712751484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0.547108537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0.702080145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0.225853114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-0.580477635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845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Consumer confidence index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0.8082417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-0.799259575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0.4815388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0.702080145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0.46223295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-0.5960609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316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Business confidence index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0.6348338</a:t>
                      </a:r>
                    </a:p>
                    <a:p>
                      <a:endParaRPr lang="en-US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-0.389217052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0.6720982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0.225853114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0.46223295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-0.31397835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4513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USD/euro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-0.6154113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0.556927831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-0.473500714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-0.580477635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-0.5960609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-0.31397835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452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6652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Money supply was removed prior modelling</a:t>
            </a:r>
          </a:p>
          <a:p>
            <a:r>
              <a:rPr lang="en-US" dirty="0" smtClean="0"/>
              <a:t>Iteration 1:- Commercial Real Estate Price Index, BBB Corporate Yield, Consumer confidence Index, Business Confidence Index, (USD/euro)</a:t>
            </a:r>
          </a:p>
          <a:p>
            <a:r>
              <a:rPr lang="en-US" dirty="0" smtClean="0"/>
              <a:t>Iteration 2:- </a:t>
            </a:r>
            <a:r>
              <a:rPr lang="en-US" dirty="0"/>
              <a:t>Commercial Real Estate Price Index, BBB Corporate Yield, Consumer confidence </a:t>
            </a:r>
            <a:r>
              <a:rPr lang="en-US" dirty="0" smtClean="0"/>
              <a:t>Index</a:t>
            </a:r>
            <a:endParaRPr lang="en-US" dirty="0"/>
          </a:p>
          <a:p>
            <a:r>
              <a:rPr lang="en-US" dirty="0" smtClean="0"/>
              <a:t>Iteration 3:- </a:t>
            </a:r>
            <a:r>
              <a:rPr lang="en-US" dirty="0"/>
              <a:t>Commercial Real Estate Price Index, BBB Corporate </a:t>
            </a:r>
            <a:r>
              <a:rPr lang="en-US" dirty="0" smtClean="0"/>
              <a:t>Yield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84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tests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9" t="27400" r="34372" b="30154"/>
          <a:stretch/>
        </p:blipFill>
        <p:spPr>
          <a:xfrm>
            <a:off x="383176" y="1637210"/>
            <a:ext cx="11040945" cy="406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92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97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Qualitative test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5304" y="1351934"/>
            <a:ext cx="3480618" cy="3156155"/>
          </a:xfrm>
          <a:prstGeom prst="rect">
            <a:avLst/>
          </a:prstGeom>
          <a:blipFill>
            <a:blip r:embed="rId2">
              <a:alphaModFix amt="78000"/>
            </a:blip>
            <a:srcRect/>
            <a:stretch>
              <a:fillRect l="221" t="148" r="-714" b="-156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865806" y="3303640"/>
            <a:ext cx="3470788" cy="2930012"/>
          </a:xfrm>
          <a:prstGeom prst="rect">
            <a:avLst/>
          </a:prstGeom>
          <a:blipFill dpi="0" rotWithShape="1">
            <a:blip r:embed="rId3"/>
            <a:srcRect/>
            <a:stretch>
              <a:fillRect l="221" t="148" r="-714" b="-156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70554" y="2231921"/>
            <a:ext cx="3480620" cy="2920182"/>
          </a:xfrm>
          <a:prstGeom prst="rect">
            <a:avLst/>
          </a:prstGeom>
          <a:blipFill>
            <a:blip r:embed="rId4">
              <a:alphaModFix amt="78000"/>
            </a:blip>
            <a:stretch>
              <a:fillRect l="221" t="148" r="-714" b="-156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utoShape 2" descr="http://127.0.0.1:33530/graphics/7ce63f38-c92e-4b25-827d-961822aae6dc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42220" y="4508089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Heteroscedasticity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53781" y="5152103"/>
            <a:ext cx="2054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Outliers Analysis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026012" y="6233652"/>
            <a:ext cx="1809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Linearity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9138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401</TotalTime>
  <Words>396</Words>
  <Application>Microsoft Office PowerPoint</Application>
  <PresentationFormat>Widescreen</PresentationFormat>
  <Paragraphs>146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R Project</vt:lpstr>
      <vt:lpstr>Data Cleaning</vt:lpstr>
      <vt:lpstr>Data Analysis (correlation test)</vt:lpstr>
      <vt:lpstr>PowerPoint Presentation</vt:lpstr>
      <vt:lpstr>PowerPoint Presentation</vt:lpstr>
      <vt:lpstr>PowerPoint Presentation</vt:lpstr>
      <vt:lpstr>Modelling</vt:lpstr>
      <vt:lpstr>Quantitative tests</vt:lpstr>
      <vt:lpstr>Qualitative test</vt:lpstr>
      <vt:lpstr>PowerPoint Presentation</vt:lpstr>
      <vt:lpstr>Sample Analysis</vt:lpstr>
      <vt:lpstr>Forecast</vt:lpstr>
      <vt:lpstr>Required Capital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sahil minocha</dc:creator>
  <cp:lastModifiedBy>sahil minocha</cp:lastModifiedBy>
  <cp:revision>29</cp:revision>
  <dcterms:created xsi:type="dcterms:W3CDTF">2021-10-12T10:49:47Z</dcterms:created>
  <dcterms:modified xsi:type="dcterms:W3CDTF">2021-10-12T17:32:48Z</dcterms:modified>
</cp:coreProperties>
</file>