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8CB9-61E8-05A2-2A58-6BF12C3DE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89AD77A-B593-4F47-F059-81D832D24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3D028F8-E8BC-64DD-3491-94852CABFEA7}"/>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BF74DE94-3932-7DB2-2BA4-0B6C9C4DA0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0472EC5-FA4C-8ABF-9BAC-52F62EF32A52}"/>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277528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261C-87F2-7F01-E727-B34D8389DB0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3F8E9B6-95BF-F046-3BE0-B9D44C9C8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629917D-F93D-2894-8C31-6B1A7B5F2AEF}"/>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6C5B320C-2B53-BF65-31A7-58890460A84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E76C8AA-B5F1-E17E-D521-6393F934E7F2}"/>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49756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0D636E-849C-DBCB-D1ED-59D6064BA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3FAA70F-4442-6A64-BD1C-263A394D75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5C75E7F-D182-604F-BEE4-05BE1E4DAC52}"/>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1EDE67DE-8F69-6539-D93C-638A5DCBA82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A743CC2-C67F-EFAA-61B0-F7A05C347123}"/>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387932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26B-AA82-6DE1-1651-5004F946538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4D6A623-B896-020A-8CA8-55331F120F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770D893-3B69-BE11-93CA-54A8BEFF15CF}"/>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322BF433-C8B8-AE22-DABF-9AC730E6F4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DA507CE-D0CD-3BF2-C254-5A2CCACAA9E8}"/>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111011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59DA-6199-A429-5729-6B3A4783F5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312B2D4-ED07-E77A-82F3-D39E8CA849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13D95-F18A-7DD5-614B-FBC4CED75459}"/>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35771529-2BE7-5D43-D49E-2DBBB023868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C8B0259-E7C1-923F-1B60-66135C8E23BE}"/>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380404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3871-8743-8ED6-629B-A9683965B0B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2F0386B-862C-654C-0EEB-F726DC9A26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6A85031-C076-9567-9324-0981A76697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4DDF57B-F144-F8C0-28D0-C6392B8626E4}"/>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6" name="Footer Placeholder 5">
            <a:extLst>
              <a:ext uri="{FF2B5EF4-FFF2-40B4-BE49-F238E27FC236}">
                <a16:creationId xmlns:a16="http://schemas.microsoft.com/office/drawing/2014/main" id="{99B8BE2D-1C72-5CF9-0542-6ECE1C196EE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BB99448-8566-226A-53E0-FB6568AADBB3}"/>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2688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BCD6-427B-CC33-9385-BE5AEC34377A}"/>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EADA631-299B-F3EA-4086-1461A7AF7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9A4E3-8E3E-3C47-266D-21A794C49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276388B-72E5-F0F8-2591-812436319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57D2C-36D5-B4FD-F442-12505CAEB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BFB415E8-07EC-0C92-6B74-2CE9531F278C}"/>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8" name="Footer Placeholder 7">
            <a:extLst>
              <a:ext uri="{FF2B5EF4-FFF2-40B4-BE49-F238E27FC236}">
                <a16:creationId xmlns:a16="http://schemas.microsoft.com/office/drawing/2014/main" id="{138827E1-A4CB-411B-F8B3-FC1CE45905F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EF9766A-B2A6-9589-E0E4-61D719C293D8}"/>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3400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9079-3150-B820-8363-9A27146B64B3}"/>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EB84854-F408-D997-CD49-6E8EA09F6C4D}"/>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4" name="Footer Placeholder 3">
            <a:extLst>
              <a:ext uri="{FF2B5EF4-FFF2-40B4-BE49-F238E27FC236}">
                <a16:creationId xmlns:a16="http://schemas.microsoft.com/office/drawing/2014/main" id="{482A90A4-9B9C-90F1-1636-AF50A3AC018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FA3047C-C640-2F76-BF70-A69122F13BD3}"/>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78201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2BA9A-5CEC-81DC-70CA-F9563BAFD4F6}"/>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3" name="Footer Placeholder 2">
            <a:extLst>
              <a:ext uri="{FF2B5EF4-FFF2-40B4-BE49-F238E27FC236}">
                <a16:creationId xmlns:a16="http://schemas.microsoft.com/office/drawing/2014/main" id="{C9BB799C-377B-4DAA-1F74-D73AB55E636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3291982-D2C2-E83F-4516-98F13FA2B013}"/>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84935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3735-8FE9-4443-09E6-E1F2B7464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9366A1F-D233-CE39-DA22-79D613DA2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D3497642-6B1C-30CE-87A3-02FF049F2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EAD19-57FF-C177-6FDB-A95F44C995EC}"/>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6" name="Footer Placeholder 5">
            <a:extLst>
              <a:ext uri="{FF2B5EF4-FFF2-40B4-BE49-F238E27FC236}">
                <a16:creationId xmlns:a16="http://schemas.microsoft.com/office/drawing/2014/main" id="{0F2EB5B9-9F80-1406-37C4-1606874BE19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1B0314-4B93-549A-4A6F-B264473C3026}"/>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66985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0E5B-602B-7D27-CDE2-4238488CB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2AC838E-F273-08B1-78A0-C80CF5882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238AB40-B486-A5A1-F689-E1BC547F4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FB832-E976-DE6D-1E08-8F1C5D12CB65}"/>
              </a:ext>
            </a:extLst>
          </p:cNvPr>
          <p:cNvSpPr>
            <a:spLocks noGrp="1"/>
          </p:cNvSpPr>
          <p:nvPr>
            <p:ph type="dt" sz="half" idx="10"/>
          </p:nvPr>
        </p:nvSpPr>
        <p:spPr/>
        <p:txBody>
          <a:bodyPr/>
          <a:lstStyle/>
          <a:p>
            <a:fld id="{CF7AB92E-8B5E-4A47-A2FE-17C8441F0149}" type="datetimeFigureOut">
              <a:rPr lang="en-ID" smtClean="0"/>
              <a:t>04/06/2022</a:t>
            </a:fld>
            <a:endParaRPr lang="en-ID"/>
          </a:p>
        </p:txBody>
      </p:sp>
      <p:sp>
        <p:nvSpPr>
          <p:cNvPr id="6" name="Footer Placeholder 5">
            <a:extLst>
              <a:ext uri="{FF2B5EF4-FFF2-40B4-BE49-F238E27FC236}">
                <a16:creationId xmlns:a16="http://schemas.microsoft.com/office/drawing/2014/main" id="{AF763EE3-2535-FE83-23C6-FEF20694B9B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42A78B8-C693-CA0F-749F-0336B9B4BAB8}"/>
              </a:ext>
            </a:extLst>
          </p:cNvPr>
          <p:cNvSpPr>
            <a:spLocks noGrp="1"/>
          </p:cNvSpPr>
          <p:nvPr>
            <p:ph type="sldNum" sz="quarter" idx="12"/>
          </p:nvPr>
        </p:nvSpPr>
        <p:spPr/>
        <p:txBody>
          <a:bodyPr/>
          <a:lstStyle/>
          <a:p>
            <a:fld id="{FDF8072D-68F7-4445-949A-3351171EBFB3}" type="slidenum">
              <a:rPr lang="en-ID" smtClean="0"/>
              <a:t>‹#›</a:t>
            </a:fld>
            <a:endParaRPr lang="en-ID"/>
          </a:p>
        </p:txBody>
      </p:sp>
    </p:spTree>
    <p:extLst>
      <p:ext uri="{BB962C8B-B14F-4D97-AF65-F5344CB8AC3E}">
        <p14:creationId xmlns:p14="http://schemas.microsoft.com/office/powerpoint/2010/main" val="302203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56E62-78D2-4D23-6934-73D8B2C88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D71B7F0-638B-5158-4CF7-3CA7C9902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9F8CCF2-9561-1696-A6A1-889206302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AB92E-8B5E-4A47-A2FE-17C8441F0149}" type="datetimeFigureOut">
              <a:rPr lang="en-ID" smtClean="0"/>
              <a:t>04/06/2022</a:t>
            </a:fld>
            <a:endParaRPr lang="en-ID"/>
          </a:p>
        </p:txBody>
      </p:sp>
      <p:sp>
        <p:nvSpPr>
          <p:cNvPr id="5" name="Footer Placeholder 4">
            <a:extLst>
              <a:ext uri="{FF2B5EF4-FFF2-40B4-BE49-F238E27FC236}">
                <a16:creationId xmlns:a16="http://schemas.microsoft.com/office/drawing/2014/main" id="{9244CA86-E4F0-6F55-7C18-F1202BBB2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DBC126B9-07FE-F27E-EE65-D829B8D3E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072D-68F7-4445-949A-3351171EBFB3}" type="slidenum">
              <a:rPr lang="en-ID" smtClean="0"/>
              <a:t>‹#›</a:t>
            </a:fld>
            <a:endParaRPr lang="en-ID"/>
          </a:p>
        </p:txBody>
      </p:sp>
    </p:spTree>
    <p:extLst>
      <p:ext uri="{BB962C8B-B14F-4D97-AF65-F5344CB8AC3E}">
        <p14:creationId xmlns:p14="http://schemas.microsoft.com/office/powerpoint/2010/main" val="75603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lo.br/j/rbz/a/Jv7zVNJfnFGwgsqfqj37Fgv/?lang=en"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lo.br/j/rbz/a/Jv7zVNJfnFGwgsqfqj37Fgv/?lang=en"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sabled-world.com/calculators-charts/height-weight-teens.php" TargetMode="External"/><Relationship Id="rId2" Type="http://schemas.openxmlformats.org/officeDocument/2006/relationships/hyperlink" Target="https://www.brainkart.com/article/Exercise-5-2--Interpolation_38964/" TargetMode="External"/><Relationship Id="rId1" Type="http://schemas.openxmlformats.org/officeDocument/2006/relationships/slideLayout" Target="../slideLayouts/slideLayout2.xml"/><Relationship Id="rId4" Type="http://schemas.openxmlformats.org/officeDocument/2006/relationships/hyperlink" Target="https://www.scielo.br/j/rbz/a/Jv7zVNJfnFGwgsqfqj37Fgv/?lang=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EEF1B35-78D3-EFED-34C4-F472E7FC5182}"/>
              </a:ext>
            </a:extLst>
          </p:cNvPr>
          <p:cNvSpPr txBox="1"/>
          <p:nvPr/>
        </p:nvSpPr>
        <p:spPr>
          <a:xfrm>
            <a:off x="95250" y="843677"/>
            <a:ext cx="12001500" cy="2585323"/>
          </a:xfrm>
          <a:prstGeom prst="rect">
            <a:avLst/>
          </a:prstGeom>
          <a:noFill/>
        </p:spPr>
        <p:txBody>
          <a:bodyPr wrap="square">
            <a:spAutoFit/>
          </a:bodyPr>
          <a:lstStyle/>
          <a:p>
            <a:pPr algn="ctr"/>
            <a:r>
              <a:rPr lang="en-ID"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 of interpolation in estimation of live weight of a child or adult based on age : </a:t>
            </a:r>
          </a:p>
        </p:txBody>
      </p:sp>
      <p:graphicFrame>
        <p:nvGraphicFramePr>
          <p:cNvPr id="4" name="Table 3">
            <a:extLst>
              <a:ext uri="{FF2B5EF4-FFF2-40B4-BE49-F238E27FC236}">
                <a16:creationId xmlns:a16="http://schemas.microsoft.com/office/drawing/2014/main" id="{27BD2F9E-5D20-57E1-E556-3DCD84CE8FCA}"/>
              </a:ext>
            </a:extLst>
          </p:cNvPr>
          <p:cNvGraphicFramePr>
            <a:graphicFrameLocks noGrp="1"/>
          </p:cNvGraphicFramePr>
          <p:nvPr>
            <p:extLst>
              <p:ext uri="{D42A27DB-BD31-4B8C-83A1-F6EECF244321}">
                <p14:modId xmlns:p14="http://schemas.microsoft.com/office/powerpoint/2010/main" val="3278470154"/>
              </p:ext>
            </p:extLst>
          </p:nvPr>
        </p:nvGraphicFramePr>
        <p:xfrm>
          <a:off x="7911548" y="3573949"/>
          <a:ext cx="3856382" cy="2476500"/>
        </p:xfrm>
        <a:graphic>
          <a:graphicData uri="http://schemas.openxmlformats.org/drawingml/2006/table">
            <a:tbl>
              <a:tblPr/>
              <a:tblGrid>
                <a:gridCol w="1928191">
                  <a:extLst>
                    <a:ext uri="{9D8B030D-6E8A-4147-A177-3AD203B41FA5}">
                      <a16:colId xmlns:a16="http://schemas.microsoft.com/office/drawing/2014/main" val="3042762578"/>
                    </a:ext>
                  </a:extLst>
                </a:gridCol>
                <a:gridCol w="1928191">
                  <a:extLst>
                    <a:ext uri="{9D8B030D-6E8A-4147-A177-3AD203B41FA5}">
                      <a16:colId xmlns:a16="http://schemas.microsoft.com/office/drawing/2014/main" val="3316993497"/>
                    </a:ext>
                  </a:extLst>
                </a:gridCol>
              </a:tblGrid>
              <a:tr h="319970">
                <a:tc>
                  <a:txBody>
                    <a:bodyPr/>
                    <a:lstStyle/>
                    <a:p>
                      <a:pPr rtl="0" fontAlgn="t">
                        <a:spcBef>
                          <a:spcPts val="0"/>
                        </a:spcBef>
                        <a:spcAft>
                          <a:spcPts val="0"/>
                        </a:spcAft>
                      </a:pPr>
                      <a:r>
                        <a:rPr lang="en-ID" sz="2000" b="0" i="0" u="none" strike="noStrike" dirty="0">
                          <a:solidFill>
                            <a:srgbClr val="000000"/>
                          </a:solidFill>
                          <a:effectLst/>
                          <a:latin typeface="+mn-lt"/>
                        </a:rPr>
                        <a:t>Roll Number</a:t>
                      </a:r>
                      <a:endParaRPr lang="en-ID" sz="2000"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2000" dirty="0">
                          <a:effectLst/>
                          <a:latin typeface="+mn-lt"/>
                        </a:rPr>
                        <a:t>Name</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35480992"/>
                  </a:ext>
                </a:extLst>
              </a:tr>
              <a:tr h="319970">
                <a:tc>
                  <a:txBody>
                    <a:bodyPr/>
                    <a:lstStyle/>
                    <a:p>
                      <a:pPr rtl="0" fontAlgn="t">
                        <a:spcBef>
                          <a:spcPts val="0"/>
                        </a:spcBef>
                        <a:spcAft>
                          <a:spcPts val="0"/>
                        </a:spcAft>
                      </a:pPr>
                      <a:r>
                        <a:rPr lang="en-ID" sz="2000" dirty="0">
                          <a:effectLst/>
                          <a:latin typeface="+mn-lt"/>
                        </a:rPr>
                        <a:t>75</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2000" dirty="0" err="1">
                          <a:effectLst/>
                          <a:latin typeface="+mn-lt"/>
                        </a:rPr>
                        <a:t>Ibhaan</a:t>
                      </a:r>
                      <a:r>
                        <a:rPr lang="en-ID" sz="2000" dirty="0">
                          <a:effectLst/>
                          <a:latin typeface="+mn-lt"/>
                        </a:rPr>
                        <a:t> </a:t>
                      </a:r>
                      <a:r>
                        <a:rPr lang="en-ID" sz="2000" b="0" i="0" u="none" strike="noStrike" dirty="0">
                          <a:effectLst/>
                          <a:latin typeface="+mn-lt"/>
                        </a:rPr>
                        <a:t>Swamy</a:t>
                      </a:r>
                      <a:endParaRPr lang="en-ID" sz="2000"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22120339"/>
                  </a:ext>
                </a:extLst>
              </a:tr>
              <a:tr h="319970">
                <a:tc>
                  <a:txBody>
                    <a:bodyPr/>
                    <a:lstStyle/>
                    <a:p>
                      <a:pPr rtl="0" fontAlgn="t">
                        <a:spcBef>
                          <a:spcPts val="0"/>
                        </a:spcBef>
                        <a:spcAft>
                          <a:spcPts val="0"/>
                        </a:spcAft>
                      </a:pPr>
                      <a:r>
                        <a:rPr lang="en-ID" sz="2000" dirty="0">
                          <a:effectLst/>
                          <a:latin typeface="+mn-lt"/>
                        </a:rPr>
                        <a:t>76</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2000" b="0" i="0" u="none" strike="noStrike" dirty="0" err="1">
                          <a:effectLst/>
                          <a:latin typeface="+mn-lt"/>
                        </a:rPr>
                        <a:t>Saloni</a:t>
                      </a:r>
                      <a:r>
                        <a:rPr lang="en-ID" sz="2000" b="0" i="0" u="none" strike="noStrike" dirty="0">
                          <a:effectLst/>
                          <a:latin typeface="+mn-lt"/>
                        </a:rPr>
                        <a:t> </a:t>
                      </a:r>
                      <a:r>
                        <a:rPr lang="en-ID" sz="2000" b="0" i="0" u="none" strike="noStrike" dirty="0" err="1">
                          <a:effectLst/>
                          <a:latin typeface="+mn-lt"/>
                        </a:rPr>
                        <a:t>Tayshete</a:t>
                      </a:r>
                      <a:r>
                        <a:rPr lang="en-ID" sz="2000" b="0" i="0" u="none" strike="noStrike" dirty="0">
                          <a:effectLst/>
                          <a:latin typeface="+mn-lt"/>
                        </a:rPr>
                        <a:t> </a:t>
                      </a:r>
                      <a:endParaRPr lang="en-ID" sz="2000"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91742796"/>
                  </a:ext>
                </a:extLst>
              </a:tr>
              <a:tr h="319970">
                <a:tc>
                  <a:txBody>
                    <a:bodyPr/>
                    <a:lstStyle/>
                    <a:p>
                      <a:pPr rtl="0" fontAlgn="t">
                        <a:spcBef>
                          <a:spcPts val="0"/>
                        </a:spcBef>
                        <a:spcAft>
                          <a:spcPts val="0"/>
                        </a:spcAft>
                      </a:pPr>
                      <a:r>
                        <a:rPr lang="en-ID" sz="2000" dirty="0">
                          <a:effectLst/>
                          <a:latin typeface="+mn-lt"/>
                        </a:rPr>
                        <a:t>77</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2000" b="0" i="0" u="none" strike="noStrike" dirty="0">
                          <a:effectLst/>
                          <a:latin typeface="+mn-lt"/>
                        </a:rPr>
                        <a:t>Gargi Tendulkar </a:t>
                      </a:r>
                      <a:endParaRPr lang="en-ID" sz="2000"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24987798"/>
                  </a:ext>
                </a:extLst>
              </a:tr>
              <a:tr h="319970">
                <a:tc>
                  <a:txBody>
                    <a:bodyPr/>
                    <a:lstStyle/>
                    <a:p>
                      <a:pPr rtl="0" fontAlgn="t">
                        <a:spcBef>
                          <a:spcPts val="0"/>
                        </a:spcBef>
                        <a:spcAft>
                          <a:spcPts val="0"/>
                        </a:spcAft>
                      </a:pPr>
                      <a:r>
                        <a:rPr lang="en-ID" sz="2000" dirty="0">
                          <a:effectLst/>
                          <a:latin typeface="+mn-lt"/>
                        </a:rPr>
                        <a:t>79</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2000" dirty="0">
                          <a:effectLst/>
                          <a:latin typeface="+mn-lt"/>
                        </a:rPr>
                        <a:t>Prati Thakkar</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62207454"/>
                  </a:ext>
                </a:extLst>
              </a:tr>
            </a:tbl>
          </a:graphicData>
        </a:graphic>
      </p:graphicFrame>
    </p:spTree>
    <p:extLst>
      <p:ext uri="{BB962C8B-B14F-4D97-AF65-F5344CB8AC3E}">
        <p14:creationId xmlns:p14="http://schemas.microsoft.com/office/powerpoint/2010/main" val="289212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4F46A-B6CF-64E8-B90C-1469B4F382BC}"/>
              </a:ext>
            </a:extLst>
          </p:cNvPr>
          <p:cNvSpPr txBox="1"/>
          <p:nvPr/>
        </p:nvSpPr>
        <p:spPr>
          <a:xfrm>
            <a:off x="516834" y="283051"/>
            <a:ext cx="11370366" cy="1569660"/>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Since y values are obtained by assigning various x values in interpolation polynomials, x values of 7 to 49 days were assigned in the devised interpolations to predict live weight values (y).Graphs were plotted for the determined interpolation polynomial.</a:t>
            </a:r>
            <a:endParaRPr lang="en-ID" sz="2000" b="0" dirty="0">
              <a:effectLst/>
            </a:endParaRPr>
          </a:p>
          <a:p>
            <a:br>
              <a:rPr lang="en-ID" dirty="0"/>
            </a:br>
            <a:endParaRPr lang="en-ID" dirty="0"/>
          </a:p>
        </p:txBody>
      </p:sp>
      <p:pic>
        <p:nvPicPr>
          <p:cNvPr id="9220" name="Picture 4">
            <a:extLst>
              <a:ext uri="{FF2B5EF4-FFF2-40B4-BE49-F238E27FC236}">
                <a16:creationId xmlns:a16="http://schemas.microsoft.com/office/drawing/2014/main" id="{BDF8EB8C-557F-D26C-2542-9E25B0265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 y="1468093"/>
            <a:ext cx="540067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EA3CC52-DC6B-E9C3-874A-767CBB157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791" y="1315693"/>
            <a:ext cx="5286375" cy="3067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1FD288-4570-9F65-B1FC-A73895F5C85E}"/>
              </a:ext>
            </a:extLst>
          </p:cNvPr>
          <p:cNvSpPr txBox="1"/>
          <p:nvPr/>
        </p:nvSpPr>
        <p:spPr>
          <a:xfrm>
            <a:off x="318053" y="4266626"/>
            <a:ext cx="5009321" cy="1569660"/>
          </a:xfrm>
          <a:prstGeom prst="rect">
            <a:avLst/>
          </a:prstGeom>
          <a:noFill/>
        </p:spPr>
        <p:txBody>
          <a:bodyPr wrap="square">
            <a:spAutoFit/>
          </a:bodyPr>
          <a:lstStyle/>
          <a:p>
            <a:pPr rtl="0">
              <a:spcBef>
                <a:spcPts val="0"/>
              </a:spcBef>
              <a:spcAft>
                <a:spcPts val="0"/>
              </a:spcAft>
            </a:pPr>
            <a:r>
              <a:rPr lang="en-ID" sz="2000" b="0" i="1" u="none" strike="noStrike" dirty="0">
                <a:solidFill>
                  <a:srgbClr val="000000"/>
                </a:solidFill>
                <a:effectLst/>
              </a:rPr>
              <a:t>Figure 1</a:t>
            </a:r>
            <a:endParaRPr lang="en-ID" sz="2000" b="0" dirty="0">
              <a:effectLst/>
            </a:endParaRPr>
          </a:p>
          <a:p>
            <a:pPr rtl="0">
              <a:spcBef>
                <a:spcPts val="0"/>
              </a:spcBef>
              <a:spcAft>
                <a:spcPts val="0"/>
              </a:spcAft>
            </a:pPr>
            <a:r>
              <a:rPr lang="en-ID" sz="2000" b="0" i="1" u="none" strike="noStrike" dirty="0">
                <a:solidFill>
                  <a:srgbClr val="000000"/>
                </a:solidFill>
                <a:effectLst/>
              </a:rPr>
              <a:t>Newton Interpolation graph for live weight as a function of age in male quails.</a:t>
            </a:r>
            <a:endParaRPr lang="en-ID" sz="2000" b="0" dirty="0">
              <a:effectLst/>
            </a:endParaRPr>
          </a:p>
          <a:p>
            <a:br>
              <a:rPr lang="en-ID" dirty="0"/>
            </a:br>
            <a:endParaRPr lang="en-ID" dirty="0"/>
          </a:p>
        </p:txBody>
      </p:sp>
      <p:sp>
        <p:nvSpPr>
          <p:cNvPr id="11" name="TextBox 10">
            <a:extLst>
              <a:ext uri="{FF2B5EF4-FFF2-40B4-BE49-F238E27FC236}">
                <a16:creationId xmlns:a16="http://schemas.microsoft.com/office/drawing/2014/main" id="{7AB0784F-DBFB-009E-4EA2-4A4933571EAF}"/>
              </a:ext>
            </a:extLst>
          </p:cNvPr>
          <p:cNvSpPr txBox="1"/>
          <p:nvPr/>
        </p:nvSpPr>
        <p:spPr>
          <a:xfrm>
            <a:off x="6388791" y="4392269"/>
            <a:ext cx="5400675" cy="1569660"/>
          </a:xfrm>
          <a:prstGeom prst="rect">
            <a:avLst/>
          </a:prstGeom>
          <a:noFill/>
        </p:spPr>
        <p:txBody>
          <a:bodyPr wrap="square">
            <a:spAutoFit/>
          </a:bodyPr>
          <a:lstStyle/>
          <a:p>
            <a:pPr rtl="0">
              <a:spcBef>
                <a:spcPts val="0"/>
              </a:spcBef>
              <a:spcAft>
                <a:spcPts val="0"/>
              </a:spcAft>
            </a:pPr>
            <a:r>
              <a:rPr lang="en-ID" sz="2000" b="0" i="1" u="none" strike="noStrike" dirty="0">
                <a:solidFill>
                  <a:srgbClr val="000000"/>
                </a:solidFill>
                <a:effectLst/>
              </a:rPr>
              <a:t>Figure 2</a:t>
            </a:r>
            <a:endParaRPr lang="en-ID" sz="2000" b="0" dirty="0">
              <a:effectLst/>
            </a:endParaRPr>
          </a:p>
          <a:p>
            <a:pPr rtl="0">
              <a:spcBef>
                <a:spcPts val="0"/>
              </a:spcBef>
              <a:spcAft>
                <a:spcPts val="0"/>
              </a:spcAft>
            </a:pPr>
            <a:r>
              <a:rPr lang="en-ID" sz="2000" b="0" i="1" u="none" strike="noStrike" dirty="0">
                <a:solidFill>
                  <a:srgbClr val="000000"/>
                </a:solidFill>
                <a:effectLst/>
              </a:rPr>
              <a:t>Newton Interpolation graph for live weight as a function of age in female quails.</a:t>
            </a:r>
            <a:endParaRPr lang="en-ID" sz="2000" b="0" dirty="0">
              <a:effectLst/>
            </a:endParaRPr>
          </a:p>
          <a:p>
            <a:br>
              <a:rPr lang="en-ID" dirty="0"/>
            </a:br>
            <a:endParaRPr lang="en-ID" dirty="0"/>
          </a:p>
        </p:txBody>
      </p:sp>
    </p:spTree>
    <p:extLst>
      <p:ext uri="{BB962C8B-B14F-4D97-AF65-F5344CB8AC3E}">
        <p14:creationId xmlns:p14="http://schemas.microsoft.com/office/powerpoint/2010/main" val="114753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9A4E4D-AD80-1854-7150-D5654E3FD7D6}"/>
              </a:ext>
            </a:extLst>
          </p:cNvPr>
          <p:cNvSpPr txBox="1"/>
          <p:nvPr/>
        </p:nvSpPr>
        <p:spPr>
          <a:xfrm>
            <a:off x="437321" y="208218"/>
            <a:ext cx="11357113" cy="1015663"/>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Daily live weight increase in quail was determined based on the daily live weight predictions</a:t>
            </a:r>
            <a:endParaRPr lang="en-ID" sz="2000" b="0" dirty="0">
              <a:effectLst/>
            </a:endParaRPr>
          </a:p>
          <a:p>
            <a:br>
              <a:rPr lang="en-ID" sz="2000" dirty="0"/>
            </a:br>
            <a:endParaRPr lang="en-ID" sz="2000" dirty="0"/>
          </a:p>
        </p:txBody>
      </p:sp>
      <p:pic>
        <p:nvPicPr>
          <p:cNvPr id="10242" name="Picture 2">
            <a:extLst>
              <a:ext uri="{FF2B5EF4-FFF2-40B4-BE49-F238E27FC236}">
                <a16:creationId xmlns:a16="http://schemas.microsoft.com/office/drawing/2014/main" id="{286A3D23-5F8B-9203-3AA3-D0D1FE091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1" y="831160"/>
            <a:ext cx="5539409" cy="27513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2F82E5-7B7F-BC03-EB6F-B120BB19207F}"/>
              </a:ext>
            </a:extLst>
          </p:cNvPr>
          <p:cNvSpPr txBox="1"/>
          <p:nvPr/>
        </p:nvSpPr>
        <p:spPr>
          <a:xfrm>
            <a:off x="159027" y="3582557"/>
            <a:ext cx="11873945" cy="372409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ID" sz="2000" b="0" i="0" u="none" strike="noStrike" dirty="0">
                <a:solidFill>
                  <a:srgbClr val="000000"/>
                </a:solidFill>
                <a:effectLst/>
              </a:rPr>
              <a:t>&gt;Daily live weight for male quail increased by 4 kg or over after the 14th day and reached 4.01-5.86 g between days 14 and 34 (</a:t>
            </a:r>
            <a:r>
              <a:rPr lang="en-ID" sz="2000" b="0" i="0" u="none" strike="noStrike" dirty="0">
                <a:solidFill>
                  <a:srgbClr val="000000"/>
                </a:solidFill>
                <a:effectLst/>
                <a:hlinkClick r:id="rId3"/>
              </a:rPr>
              <a:t>Table </a:t>
            </a:r>
            <a:r>
              <a:rPr lang="en-ID" sz="2000" b="0" i="0" u="none" strike="noStrike" dirty="0">
                <a:solidFill>
                  <a:srgbClr val="000000"/>
                </a:solidFill>
                <a:effectLst/>
              </a:rPr>
              <a:t>1). From day 35, daily live weight increase was 1.57-3.90 g until day 49. In the 7th week (days 43-49), daily live weight increase was predicted as 1.57 and 1.58 g. The predicted daily live weight increase was 4 g or over after day 17 for female quail and determined as 4.59-6.67 g between days 17 and 42 (</a:t>
            </a:r>
            <a:r>
              <a:rPr lang="en-ID" sz="2000" b="0" i="0" u="none" strike="noStrike" dirty="0">
                <a:solidFill>
                  <a:srgbClr val="000000"/>
                </a:solidFill>
                <a:effectLst/>
                <a:hlinkClick r:id="rId3"/>
              </a:rPr>
              <a:t>Table </a:t>
            </a:r>
            <a:r>
              <a:rPr lang="en-ID" sz="2000" b="0" i="0" u="none" strike="noStrike" dirty="0">
                <a:solidFill>
                  <a:srgbClr val="000000"/>
                </a:solidFill>
                <a:effectLst/>
              </a:rPr>
              <a:t>1). In the 7th week (days 43-49), daily live weight increase was 3.06 and 3.07 g. </a:t>
            </a:r>
            <a:endParaRPr lang="en-ID" sz="2000" b="0" dirty="0">
              <a:effectLst/>
            </a:endParaRPr>
          </a:p>
          <a:p>
            <a:pPr marL="285750" indent="-285750" rtl="0">
              <a:spcBef>
                <a:spcPts val="0"/>
              </a:spcBef>
              <a:spcAft>
                <a:spcPts val="0"/>
              </a:spcAft>
              <a:buFont typeface="Arial" panose="020B0604020202020204" pitchFamily="34" charset="0"/>
              <a:buChar char="•"/>
            </a:pPr>
            <a:br>
              <a:rPr lang="en-ID" sz="2000" b="0" dirty="0">
                <a:effectLst/>
              </a:rPr>
            </a:br>
            <a:r>
              <a:rPr lang="en-ID" sz="2000" b="0" i="0" u="none" strike="noStrike" dirty="0">
                <a:solidFill>
                  <a:srgbClr val="000000"/>
                </a:solidFill>
                <a:effectLst/>
              </a:rPr>
              <a:t>&gt;Between days 11 and 18, live weight increase in male quail was higher than in females; after the 19th day, live weight increase was higher in females. The highest daily live weight increase was on day 22 for males (5.86 g); and on days 23 and 24 for females (6.67 g). Thus, for both for male and female quails, the highest daily weight increase was observed in the fourth week of age. </a:t>
            </a:r>
            <a:endParaRPr lang="en-ID" sz="2000" b="0" dirty="0">
              <a:effectLst/>
            </a:endParaRPr>
          </a:p>
          <a:p>
            <a:br>
              <a:rPr lang="en-ID" dirty="0"/>
            </a:br>
            <a:endParaRPr lang="en-ID" dirty="0"/>
          </a:p>
        </p:txBody>
      </p:sp>
      <p:sp>
        <p:nvSpPr>
          <p:cNvPr id="10" name="TextBox 9">
            <a:extLst>
              <a:ext uri="{FF2B5EF4-FFF2-40B4-BE49-F238E27FC236}">
                <a16:creationId xmlns:a16="http://schemas.microsoft.com/office/drawing/2014/main" id="{0DBED876-E68C-0735-28A8-2A43151A43E0}"/>
              </a:ext>
            </a:extLst>
          </p:cNvPr>
          <p:cNvSpPr txBox="1"/>
          <p:nvPr/>
        </p:nvSpPr>
        <p:spPr>
          <a:xfrm>
            <a:off x="6095999" y="831160"/>
            <a:ext cx="6096000" cy="1477328"/>
          </a:xfrm>
          <a:prstGeom prst="rect">
            <a:avLst/>
          </a:prstGeom>
          <a:noFill/>
        </p:spPr>
        <p:txBody>
          <a:bodyPr wrap="square">
            <a:spAutoFit/>
          </a:bodyPr>
          <a:lstStyle/>
          <a:p>
            <a:pPr rtl="0">
              <a:spcBef>
                <a:spcPts val="0"/>
              </a:spcBef>
              <a:spcAft>
                <a:spcPts val="0"/>
              </a:spcAft>
            </a:pPr>
            <a:r>
              <a:rPr lang="en-ID" sz="1800" b="0" i="1" u="none" strike="noStrike" dirty="0">
                <a:solidFill>
                  <a:srgbClr val="000000"/>
                </a:solidFill>
                <a:effectLst/>
                <a:latin typeface="Arial" panose="020B0604020202020204" pitchFamily="34" charset="0"/>
              </a:rPr>
              <a:t>Table 1</a:t>
            </a:r>
            <a:endParaRPr lang="en-ID" b="0" dirty="0">
              <a:effectLst/>
            </a:endParaRPr>
          </a:p>
          <a:p>
            <a:pPr rtl="0">
              <a:spcBef>
                <a:spcPts val="0"/>
              </a:spcBef>
              <a:spcAft>
                <a:spcPts val="0"/>
              </a:spcAft>
            </a:pPr>
            <a:r>
              <a:rPr lang="en-ID" sz="1800" b="0" i="1" u="none" strike="noStrike" dirty="0">
                <a:solidFill>
                  <a:srgbClr val="000000"/>
                </a:solidFill>
                <a:effectLst/>
                <a:latin typeface="Arial" panose="020B0604020202020204" pitchFamily="34" charset="0"/>
              </a:rPr>
              <a:t>Estimated daily live weight gain of male and female quails between 8 and 49 days of age</a:t>
            </a:r>
            <a:endParaRPr lang="en-ID" b="0" dirty="0">
              <a:effectLst/>
            </a:endParaRPr>
          </a:p>
          <a:p>
            <a:br>
              <a:rPr lang="en-ID" dirty="0"/>
            </a:br>
            <a:endParaRPr lang="en-ID" dirty="0"/>
          </a:p>
        </p:txBody>
      </p:sp>
    </p:spTree>
    <p:extLst>
      <p:ext uri="{BB962C8B-B14F-4D97-AF65-F5344CB8AC3E}">
        <p14:creationId xmlns:p14="http://schemas.microsoft.com/office/powerpoint/2010/main" val="74437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D5F06-5AAF-AA32-3EF0-50B7B551B55B}"/>
              </a:ext>
            </a:extLst>
          </p:cNvPr>
          <p:cNvSpPr txBox="1"/>
          <p:nvPr/>
        </p:nvSpPr>
        <p:spPr>
          <a:xfrm>
            <a:off x="490330" y="300984"/>
            <a:ext cx="10787270" cy="1015663"/>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Here, "X" variable in equation was determined as an age of quails for 6th degree Newton Interpolation</a:t>
            </a:r>
            <a:endParaRPr lang="en-ID" sz="2000" b="0" dirty="0">
              <a:effectLst/>
            </a:endParaRPr>
          </a:p>
          <a:p>
            <a:br>
              <a:rPr lang="en-ID" sz="2000" dirty="0"/>
            </a:br>
            <a:endParaRPr lang="en-ID" sz="2000" dirty="0"/>
          </a:p>
        </p:txBody>
      </p:sp>
      <p:pic>
        <p:nvPicPr>
          <p:cNvPr id="11266" name="Picture 2">
            <a:extLst>
              <a:ext uri="{FF2B5EF4-FFF2-40B4-BE49-F238E27FC236}">
                <a16:creationId xmlns:a16="http://schemas.microsoft.com/office/drawing/2014/main" id="{479571D8-12F3-8233-8D67-8B566F02E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1026008"/>
            <a:ext cx="8817228" cy="21147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8C35E4-7EFF-6522-6F88-45A6E06E02F7}"/>
              </a:ext>
            </a:extLst>
          </p:cNvPr>
          <p:cNvSpPr txBox="1"/>
          <p:nvPr/>
        </p:nvSpPr>
        <p:spPr>
          <a:xfrm>
            <a:off x="9307558" y="1026008"/>
            <a:ext cx="2645903" cy="2308324"/>
          </a:xfrm>
          <a:prstGeom prst="rect">
            <a:avLst/>
          </a:prstGeom>
          <a:noFill/>
        </p:spPr>
        <p:txBody>
          <a:bodyPr wrap="square">
            <a:spAutoFit/>
          </a:bodyPr>
          <a:lstStyle/>
          <a:p>
            <a:pPr rtl="0">
              <a:spcBef>
                <a:spcPts val="0"/>
              </a:spcBef>
              <a:spcAft>
                <a:spcPts val="0"/>
              </a:spcAft>
            </a:pPr>
            <a:r>
              <a:rPr lang="en-ID" sz="1800" b="0" i="1" u="none" strike="noStrike" dirty="0">
                <a:solidFill>
                  <a:srgbClr val="000000"/>
                </a:solidFill>
                <a:effectLst/>
                <a:latin typeface="Arial" panose="020B0604020202020204" pitchFamily="34" charset="0"/>
              </a:rPr>
              <a:t>Table 2</a:t>
            </a:r>
            <a:endParaRPr lang="en-ID" b="0" dirty="0">
              <a:effectLst/>
            </a:endParaRPr>
          </a:p>
          <a:p>
            <a:pPr rtl="0">
              <a:spcBef>
                <a:spcPts val="0"/>
              </a:spcBef>
              <a:spcAft>
                <a:spcPts val="0"/>
              </a:spcAft>
            </a:pPr>
            <a:r>
              <a:rPr lang="en-ID" sz="1800" b="0" i="1" u="none" strike="noStrike" dirty="0">
                <a:solidFill>
                  <a:srgbClr val="403D39"/>
                </a:solidFill>
                <a:effectLst/>
                <a:latin typeface="Arial" panose="020B0604020202020204" pitchFamily="34" charset="0"/>
              </a:rPr>
              <a:t>Calculated and measured body weight of male and female quails between 14 and 49 days of age</a:t>
            </a:r>
            <a:endParaRPr lang="en-ID" b="0" dirty="0">
              <a:effectLst/>
            </a:endParaRPr>
          </a:p>
          <a:p>
            <a:br>
              <a:rPr lang="en-ID" dirty="0"/>
            </a:br>
            <a:endParaRPr lang="en-ID" dirty="0"/>
          </a:p>
        </p:txBody>
      </p:sp>
      <p:sp>
        <p:nvSpPr>
          <p:cNvPr id="8" name="TextBox 7">
            <a:extLst>
              <a:ext uri="{FF2B5EF4-FFF2-40B4-BE49-F238E27FC236}">
                <a16:creationId xmlns:a16="http://schemas.microsoft.com/office/drawing/2014/main" id="{1E66E7AE-186E-DDC0-D2B5-8EB24B367882}"/>
              </a:ext>
            </a:extLst>
          </p:cNvPr>
          <p:cNvSpPr txBox="1"/>
          <p:nvPr/>
        </p:nvSpPr>
        <p:spPr>
          <a:xfrm>
            <a:off x="490330" y="3691381"/>
            <a:ext cx="11463131" cy="286232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ID" dirty="0">
                <a:solidFill>
                  <a:srgbClr val="000000"/>
                </a:solidFill>
                <a:latin typeface="Arial" panose="020B0604020202020204" pitchFamily="34" charset="0"/>
              </a:rPr>
              <a:t>I</a:t>
            </a:r>
            <a:r>
              <a:rPr lang="en-ID" sz="1800" b="0" i="0" u="none" strike="noStrike" dirty="0">
                <a:solidFill>
                  <a:srgbClr val="000000"/>
                </a:solidFill>
                <a:effectLst/>
                <a:latin typeface="Arial" panose="020B0604020202020204" pitchFamily="34" charset="0"/>
              </a:rPr>
              <a:t>n addition to this calculation, the obtained interpolation polynomials for male and female quails at 49 days of age were P1(x) and P2(x) in equations 8 and 10, respectively. </a:t>
            </a:r>
            <a:endParaRPr lang="en-ID" sz="1800" i="0" u="none" strike="noStrike" dirty="0">
              <a:solidFill>
                <a:srgbClr val="000000"/>
              </a:solidFill>
              <a:latin typeface="Arial" panose="020B0604020202020204" pitchFamily="34" charset="0"/>
            </a:endParaRPr>
          </a:p>
          <a:p>
            <a:pPr marL="285750" indent="-285750" rtl="0">
              <a:spcBef>
                <a:spcPts val="0"/>
              </a:spcBef>
              <a:spcAft>
                <a:spcPts val="0"/>
              </a:spcAft>
              <a:buFont typeface="Arial" panose="020B0604020202020204" pitchFamily="34" charset="0"/>
              <a:buChar char="•"/>
            </a:pPr>
            <a:endParaRPr lang="en-ID" b="0" dirty="0">
              <a:solidFill>
                <a:srgbClr val="000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ID" sz="1800" b="0" i="0" u="none" strike="noStrike" dirty="0">
                <a:solidFill>
                  <a:srgbClr val="000000"/>
                </a:solidFill>
                <a:effectLst/>
                <a:latin typeface="Arial" panose="020B0604020202020204" pitchFamily="34" charset="0"/>
              </a:rPr>
              <a:t>From these data, 6th-degree Newton's forward-difference interpolation polynomials were achieved. </a:t>
            </a:r>
            <a:endParaRPr lang="en-ID" b="0" dirty="0">
              <a:effectLst/>
            </a:endParaRPr>
          </a:p>
          <a:p>
            <a:pPr marL="285750" indent="-285750" rtl="0">
              <a:spcBef>
                <a:spcPts val="0"/>
              </a:spcBef>
              <a:spcAft>
                <a:spcPts val="0"/>
              </a:spcAft>
              <a:buFont typeface="Arial" panose="020B0604020202020204" pitchFamily="34" charset="0"/>
              <a:buChar char="•"/>
            </a:pPr>
            <a:endParaRPr lang="en-ID" sz="1800" i="0" u="none" strike="noStrike" dirty="0">
              <a:solidFill>
                <a:srgbClr val="000000"/>
              </a:solidFill>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ID" sz="1800" b="0" i="0" u="none" strike="noStrike" dirty="0">
                <a:solidFill>
                  <a:srgbClr val="000000"/>
                </a:solidFill>
                <a:effectLst/>
                <a:latin typeface="Arial" panose="020B0604020202020204" pitchFamily="34" charset="0"/>
              </a:rPr>
              <a:t>According to this polynomial, real live weight of male and female quails at 14, 21, 28, 35, 42 and 49 days of age, the value of live weight calculated with P1(x) and P2(x) polynomial in equations 8 and 10, and differences (errors) between real measurement and calculated one were given in </a:t>
            </a:r>
            <a:r>
              <a:rPr lang="en-ID" sz="1800" b="0" i="0" u="none" strike="noStrike" dirty="0">
                <a:solidFill>
                  <a:srgbClr val="000000"/>
                </a:solidFill>
                <a:effectLst/>
                <a:latin typeface="Arial" panose="020B0604020202020204" pitchFamily="34" charset="0"/>
                <a:hlinkClick r:id="rId3"/>
              </a:rPr>
              <a:t>Table </a:t>
            </a:r>
            <a:r>
              <a:rPr lang="en-ID" sz="1800" b="0" i="0" u="none" strike="noStrike" dirty="0">
                <a:solidFill>
                  <a:srgbClr val="000000"/>
                </a:solidFill>
                <a:effectLst/>
                <a:latin typeface="Arial" panose="020B0604020202020204" pitchFamily="34" charset="0"/>
              </a:rPr>
              <a:t>2.</a:t>
            </a:r>
            <a:endParaRPr lang="en-ID" b="0" dirty="0">
              <a:effectLst/>
            </a:endParaRPr>
          </a:p>
          <a:p>
            <a:br>
              <a:rPr lang="en-ID" dirty="0"/>
            </a:br>
            <a:endParaRPr lang="en-ID" dirty="0"/>
          </a:p>
        </p:txBody>
      </p:sp>
    </p:spTree>
    <p:extLst>
      <p:ext uri="{BB962C8B-B14F-4D97-AF65-F5344CB8AC3E}">
        <p14:creationId xmlns:p14="http://schemas.microsoft.com/office/powerpoint/2010/main" val="314161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748B15-E145-72BE-E2DC-F354FE8285FF}"/>
              </a:ext>
            </a:extLst>
          </p:cNvPr>
          <p:cNvSpPr txBox="1"/>
          <p:nvPr/>
        </p:nvSpPr>
        <p:spPr>
          <a:xfrm>
            <a:off x="437322" y="346718"/>
            <a:ext cx="6096000" cy="954107"/>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The errors with equation 4 for male quails were found as</a:t>
            </a:r>
            <a:endParaRPr lang="en-ID" sz="2000" b="0" dirty="0">
              <a:effectLst/>
            </a:endParaRPr>
          </a:p>
          <a:p>
            <a:br>
              <a:rPr lang="en-ID" dirty="0"/>
            </a:br>
            <a:endParaRPr lang="en-ID" dirty="0"/>
          </a:p>
        </p:txBody>
      </p:sp>
      <p:pic>
        <p:nvPicPr>
          <p:cNvPr id="12290" name="Picture 2">
            <a:extLst>
              <a:ext uri="{FF2B5EF4-FFF2-40B4-BE49-F238E27FC236}">
                <a16:creationId xmlns:a16="http://schemas.microsoft.com/office/drawing/2014/main" id="{D1203C3D-7995-3137-9BA6-47CC73E02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664132"/>
            <a:ext cx="10337704" cy="1273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401DA9-6BD9-3BEC-47BA-232DD75E5D2D}"/>
              </a:ext>
            </a:extLst>
          </p:cNvPr>
          <p:cNvSpPr txBox="1"/>
          <p:nvPr/>
        </p:nvSpPr>
        <p:spPr>
          <a:xfrm>
            <a:off x="437321" y="2254932"/>
            <a:ext cx="11251095" cy="1200329"/>
          </a:xfrm>
          <a:prstGeom prst="rect">
            <a:avLst/>
          </a:prstGeom>
          <a:noFill/>
        </p:spPr>
        <p:txBody>
          <a:bodyPr wrap="square">
            <a:spAutoFit/>
          </a:bodyPr>
          <a:lstStyle/>
          <a:p>
            <a:pPr rtl="0">
              <a:spcBef>
                <a:spcPts val="0"/>
              </a:spcBef>
              <a:spcAft>
                <a:spcPts val="0"/>
              </a:spcAft>
            </a:pPr>
            <a:r>
              <a:rPr lang="en-ID" sz="1800" b="0" i="0" u="none" strike="noStrike" dirty="0">
                <a:solidFill>
                  <a:srgbClr val="000000"/>
                </a:solidFill>
                <a:effectLst/>
                <a:latin typeface="Arial" panose="020B0604020202020204" pitchFamily="34" charset="0"/>
              </a:rPr>
              <a:t>In here, p1VII(</a:t>
            </a:r>
            <a:r>
              <a:rPr lang="en-ID" sz="1800" b="0" i="1" u="none" strike="noStrike" dirty="0">
                <a:solidFill>
                  <a:srgbClr val="000000"/>
                </a:solidFill>
                <a:effectLst/>
                <a:latin typeface="Arial" panose="020B0604020202020204" pitchFamily="34" charset="0"/>
              </a:rPr>
              <a:t>x</a:t>
            </a:r>
            <a:r>
              <a:rPr lang="en-ID" sz="1800" b="0" i="0" u="none" strike="noStrike" dirty="0">
                <a:solidFill>
                  <a:srgbClr val="000000"/>
                </a:solidFill>
                <a:effectLst/>
                <a:latin typeface="Arial" panose="020B0604020202020204" pitchFamily="34" charset="0"/>
              </a:rPr>
              <a:t>) expression is the (6+1)-</a:t>
            </a:r>
            <a:r>
              <a:rPr lang="en-ID" sz="1800" b="0" i="0" u="none" strike="noStrike" dirty="0" err="1">
                <a:solidFill>
                  <a:srgbClr val="000000"/>
                </a:solidFill>
                <a:effectLst/>
                <a:latin typeface="Arial" panose="020B0604020202020204" pitchFamily="34" charset="0"/>
              </a:rPr>
              <a:t>th</a:t>
            </a:r>
            <a:r>
              <a:rPr lang="en-ID" sz="1800" b="0" i="0" u="none" strike="noStrike" dirty="0">
                <a:solidFill>
                  <a:srgbClr val="000000"/>
                </a:solidFill>
                <a:effectLst/>
                <a:latin typeface="Arial" panose="020B0604020202020204" pitchFamily="34" charset="0"/>
              </a:rPr>
              <a:t> differentiation of the 6th degree of interpolation polynomial. Similarly to this, error calculation for female quails is</a:t>
            </a:r>
            <a:endParaRPr lang="en-ID" b="0" dirty="0">
              <a:effectLst/>
            </a:endParaRPr>
          </a:p>
          <a:p>
            <a:br>
              <a:rPr lang="en-ID" dirty="0"/>
            </a:br>
            <a:endParaRPr lang="en-ID" dirty="0"/>
          </a:p>
        </p:txBody>
      </p:sp>
      <p:pic>
        <p:nvPicPr>
          <p:cNvPr id="12292" name="Picture 4">
            <a:extLst>
              <a:ext uri="{FF2B5EF4-FFF2-40B4-BE49-F238E27FC236}">
                <a16:creationId xmlns:a16="http://schemas.microsoft.com/office/drawing/2014/main" id="{9C4BA576-EF65-E89D-FA87-748F32464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867772"/>
            <a:ext cx="10337704" cy="12049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AE81F6-E281-A519-8550-7712856DA7AA}"/>
              </a:ext>
            </a:extLst>
          </p:cNvPr>
          <p:cNvSpPr txBox="1"/>
          <p:nvPr/>
        </p:nvSpPr>
        <p:spPr>
          <a:xfrm>
            <a:off x="437321" y="3975778"/>
            <a:ext cx="11083165" cy="341632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ID" sz="2000" b="0" i="0" u="none" strike="noStrike" dirty="0">
                <a:solidFill>
                  <a:srgbClr val="000000"/>
                </a:solidFill>
                <a:effectLst/>
              </a:rPr>
              <a:t>Obtaining very low values for the differences between calculated and measured live weight indicates that the generated interpolation polynomials were suitable. </a:t>
            </a:r>
            <a:endParaRPr lang="en-ID" sz="2000" dirty="0"/>
          </a:p>
          <a:p>
            <a:pPr marL="285750" indent="-285750" rtl="0">
              <a:spcBef>
                <a:spcPts val="0"/>
              </a:spcBef>
              <a:spcAft>
                <a:spcPts val="0"/>
              </a:spcAft>
              <a:buFont typeface="Arial" panose="020B0604020202020204" pitchFamily="34" charset="0"/>
              <a:buChar char="•"/>
            </a:pPr>
            <a:endParaRPr lang="en-ID" sz="2000" b="0" i="0" u="none" strike="noStrike" dirty="0">
              <a:solidFill>
                <a:srgbClr val="000000"/>
              </a:solidFill>
              <a:effectLst/>
            </a:endParaRPr>
          </a:p>
          <a:p>
            <a:pPr marL="285750" indent="-285750" rtl="0">
              <a:spcBef>
                <a:spcPts val="0"/>
              </a:spcBef>
              <a:spcAft>
                <a:spcPts val="0"/>
              </a:spcAft>
              <a:buFont typeface="Arial" panose="020B0604020202020204" pitchFamily="34" charset="0"/>
              <a:buChar char="•"/>
            </a:pPr>
            <a:r>
              <a:rPr lang="en-ID" sz="2000" b="0" i="0" u="none" strike="noStrike" dirty="0">
                <a:solidFill>
                  <a:srgbClr val="000000"/>
                </a:solidFill>
                <a:effectLst/>
              </a:rPr>
              <a:t>If very low differences by 7-digit sensitivity and a 6th-degree equation are estimated for quail live weight, it would be understood that the interpolation equation obtained with calculated errors is accurate. </a:t>
            </a:r>
            <a:endParaRPr lang="en-ID" sz="2000" dirty="0"/>
          </a:p>
          <a:p>
            <a:pPr marL="285750" indent="-285750" rtl="0">
              <a:spcBef>
                <a:spcPts val="0"/>
              </a:spcBef>
              <a:spcAft>
                <a:spcPts val="0"/>
              </a:spcAft>
              <a:buFont typeface="Arial" panose="020B0604020202020204" pitchFamily="34" charset="0"/>
              <a:buChar char="•"/>
            </a:pPr>
            <a:endParaRPr lang="en-ID" sz="2000" b="0" i="0" u="none" strike="noStrike" dirty="0">
              <a:solidFill>
                <a:srgbClr val="000000"/>
              </a:solidFill>
              <a:effectLst/>
            </a:endParaRPr>
          </a:p>
          <a:p>
            <a:pPr marL="285750" indent="-285750" rtl="0">
              <a:spcBef>
                <a:spcPts val="0"/>
              </a:spcBef>
              <a:spcAft>
                <a:spcPts val="0"/>
              </a:spcAft>
              <a:buFont typeface="Arial" panose="020B0604020202020204" pitchFamily="34" charset="0"/>
              <a:buChar char="•"/>
            </a:pPr>
            <a:r>
              <a:rPr lang="en-ID" sz="2000" b="0" i="0" u="none" strike="noStrike" dirty="0">
                <a:solidFill>
                  <a:srgbClr val="000000"/>
                </a:solidFill>
                <a:effectLst/>
              </a:rPr>
              <a:t>After obtaining these results, general sum of squares was calculated for the fit of the model, and the F test was performed.</a:t>
            </a:r>
            <a:endParaRPr lang="en-ID" sz="2000" b="0" dirty="0">
              <a:effectLst/>
            </a:endParaRPr>
          </a:p>
          <a:p>
            <a:br>
              <a:rPr lang="en-ID" dirty="0"/>
            </a:br>
            <a:endParaRPr lang="en-ID" dirty="0"/>
          </a:p>
        </p:txBody>
      </p:sp>
    </p:spTree>
    <p:extLst>
      <p:ext uri="{BB962C8B-B14F-4D97-AF65-F5344CB8AC3E}">
        <p14:creationId xmlns:p14="http://schemas.microsoft.com/office/powerpoint/2010/main" val="273288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502DC9-98D7-28FB-42E9-84AB3817E78A}"/>
              </a:ext>
            </a:extLst>
          </p:cNvPr>
          <p:cNvSpPr txBox="1"/>
          <p:nvPr/>
        </p:nvSpPr>
        <p:spPr>
          <a:xfrm>
            <a:off x="715618" y="346717"/>
            <a:ext cx="6096000" cy="1015663"/>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In this study,</a:t>
            </a:r>
            <a:endParaRPr lang="en-ID" sz="2000" b="0" dirty="0">
              <a:effectLst/>
            </a:endParaRPr>
          </a:p>
          <a:p>
            <a:br>
              <a:rPr lang="en-ID" sz="2000" dirty="0"/>
            </a:br>
            <a:endParaRPr lang="en-ID" sz="2000" dirty="0"/>
          </a:p>
        </p:txBody>
      </p:sp>
      <p:graphicFrame>
        <p:nvGraphicFramePr>
          <p:cNvPr id="6" name="Table 5">
            <a:extLst>
              <a:ext uri="{FF2B5EF4-FFF2-40B4-BE49-F238E27FC236}">
                <a16:creationId xmlns:a16="http://schemas.microsoft.com/office/drawing/2014/main" id="{7D949455-D375-3E7F-26C6-BA60971EF3AC}"/>
              </a:ext>
            </a:extLst>
          </p:cNvPr>
          <p:cNvGraphicFramePr>
            <a:graphicFrameLocks noGrp="1"/>
          </p:cNvGraphicFramePr>
          <p:nvPr>
            <p:extLst>
              <p:ext uri="{D42A27DB-BD31-4B8C-83A1-F6EECF244321}">
                <p14:modId xmlns:p14="http://schemas.microsoft.com/office/powerpoint/2010/main" val="4290729345"/>
              </p:ext>
            </p:extLst>
          </p:nvPr>
        </p:nvGraphicFramePr>
        <p:xfrm>
          <a:off x="715617" y="979797"/>
          <a:ext cx="10557434" cy="2851772"/>
        </p:xfrm>
        <a:graphic>
          <a:graphicData uri="http://schemas.openxmlformats.org/drawingml/2006/table">
            <a:tbl>
              <a:tblPr/>
              <a:tblGrid>
                <a:gridCol w="7699143">
                  <a:extLst>
                    <a:ext uri="{9D8B030D-6E8A-4147-A177-3AD203B41FA5}">
                      <a16:colId xmlns:a16="http://schemas.microsoft.com/office/drawing/2014/main" val="1540985766"/>
                    </a:ext>
                  </a:extLst>
                </a:gridCol>
                <a:gridCol w="2858291">
                  <a:extLst>
                    <a:ext uri="{9D8B030D-6E8A-4147-A177-3AD203B41FA5}">
                      <a16:colId xmlns:a16="http://schemas.microsoft.com/office/drawing/2014/main" val="223464044"/>
                    </a:ext>
                  </a:extLst>
                </a:gridCol>
              </a:tblGrid>
              <a:tr h="712943">
                <a:tc>
                  <a:txBody>
                    <a:bodyPr/>
                    <a:lstStyle/>
                    <a:p>
                      <a:pPr rtl="0" fontAlgn="t">
                        <a:spcBef>
                          <a:spcPts val="0"/>
                        </a:spcBef>
                        <a:spcAft>
                          <a:spcPts val="0"/>
                        </a:spcAft>
                      </a:pPr>
                      <a:r>
                        <a:rPr lang="en-ID" sz="1800" b="0" i="0" u="none" strike="noStrike">
                          <a:solidFill>
                            <a:srgbClr val="000000"/>
                          </a:solidFill>
                          <a:effectLst/>
                          <a:latin typeface="+mn-lt"/>
                        </a:rPr>
                        <a:t>Weight of a seven-week-old male quail</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800" b="0" i="0" u="none" strike="noStrike">
                          <a:solidFill>
                            <a:srgbClr val="000000"/>
                          </a:solidFill>
                          <a:effectLst/>
                          <a:latin typeface="+mn-lt"/>
                        </a:rPr>
                        <a:t>178.15 g</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51034474"/>
                  </a:ext>
                </a:extLst>
              </a:tr>
              <a:tr h="712943">
                <a:tc>
                  <a:txBody>
                    <a:bodyPr/>
                    <a:lstStyle/>
                    <a:p>
                      <a:pPr rtl="0" fontAlgn="t">
                        <a:spcBef>
                          <a:spcPts val="0"/>
                        </a:spcBef>
                        <a:spcAft>
                          <a:spcPts val="0"/>
                        </a:spcAft>
                      </a:pPr>
                      <a:r>
                        <a:rPr lang="en-ID" sz="1800" b="0" i="0" u="none" strike="noStrike">
                          <a:solidFill>
                            <a:srgbClr val="000000"/>
                          </a:solidFill>
                          <a:effectLst/>
                          <a:latin typeface="+mn-lt"/>
                        </a:rPr>
                        <a:t>Weight of a seven-week-old female quail</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800" b="0" i="0" u="none" strike="noStrike">
                          <a:solidFill>
                            <a:srgbClr val="000000"/>
                          </a:solidFill>
                          <a:effectLst/>
                          <a:latin typeface="+mn-lt"/>
                        </a:rPr>
                        <a:t>212.22 g</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06150647"/>
                  </a:ext>
                </a:extLst>
              </a:tr>
              <a:tr h="712943">
                <a:tc>
                  <a:txBody>
                    <a:bodyPr/>
                    <a:lstStyle/>
                    <a:p>
                      <a:pPr rtl="0" fontAlgn="t">
                        <a:spcBef>
                          <a:spcPts val="0"/>
                        </a:spcBef>
                        <a:spcAft>
                          <a:spcPts val="0"/>
                        </a:spcAft>
                      </a:pPr>
                      <a:r>
                        <a:rPr lang="en-ID" sz="1800" b="0" i="0" u="none" strike="noStrike">
                          <a:solidFill>
                            <a:srgbClr val="000000"/>
                          </a:solidFill>
                          <a:effectLst/>
                          <a:latin typeface="+mn-lt"/>
                        </a:rPr>
                        <a:t>Average live weight increases for male quail</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800" b="0" i="0" u="none" strike="noStrike">
                          <a:solidFill>
                            <a:srgbClr val="000000"/>
                          </a:solidFill>
                          <a:effectLst/>
                          <a:latin typeface="+mn-lt"/>
                        </a:rPr>
                        <a:t>3.81 g </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94349269"/>
                  </a:ext>
                </a:extLst>
              </a:tr>
              <a:tr h="712943">
                <a:tc>
                  <a:txBody>
                    <a:bodyPr/>
                    <a:lstStyle/>
                    <a:p>
                      <a:pPr rtl="0" fontAlgn="t">
                        <a:spcBef>
                          <a:spcPts val="0"/>
                        </a:spcBef>
                        <a:spcAft>
                          <a:spcPts val="0"/>
                        </a:spcAft>
                      </a:pPr>
                      <a:r>
                        <a:rPr lang="en-ID" sz="1800" b="0" i="0" u="none" strike="noStrike">
                          <a:solidFill>
                            <a:srgbClr val="000000"/>
                          </a:solidFill>
                          <a:effectLst/>
                          <a:latin typeface="+mn-lt"/>
                        </a:rPr>
                        <a:t>Average live weight increases for female quail</a:t>
                      </a:r>
                      <a:endParaRPr lang="en-ID" sz="240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800" b="0" i="0" u="none" strike="noStrike" dirty="0">
                          <a:solidFill>
                            <a:srgbClr val="000000"/>
                          </a:solidFill>
                          <a:effectLst/>
                          <a:latin typeface="+mn-lt"/>
                        </a:rPr>
                        <a:t>4.63 g </a:t>
                      </a:r>
                      <a:endParaRPr lang="en-ID" sz="2400"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46466207"/>
                  </a:ext>
                </a:extLst>
              </a:tr>
            </a:tbl>
          </a:graphicData>
        </a:graphic>
      </p:graphicFrame>
      <p:sp>
        <p:nvSpPr>
          <p:cNvPr id="7" name="Rectangle 1">
            <a:extLst>
              <a:ext uri="{FF2B5EF4-FFF2-40B4-BE49-F238E27FC236}">
                <a16:creationId xmlns:a16="http://schemas.microsoft.com/office/drawing/2014/main" id="{6F9A93B9-B293-EDC0-6DF3-416B06FC95AF}"/>
              </a:ext>
            </a:extLst>
          </p:cNvPr>
          <p:cNvSpPr>
            <a:spLocks noChangeArrowheads="1"/>
          </p:cNvSpPr>
          <p:nvPr/>
        </p:nvSpPr>
        <p:spPr bwMode="auto">
          <a:xfrm>
            <a:off x="715618" y="980591"/>
            <a:ext cx="14832662" cy="61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sp>
        <p:nvSpPr>
          <p:cNvPr id="9" name="TextBox 8">
            <a:extLst>
              <a:ext uri="{FF2B5EF4-FFF2-40B4-BE49-F238E27FC236}">
                <a16:creationId xmlns:a16="http://schemas.microsoft.com/office/drawing/2014/main" id="{933EE6E2-078D-F94B-F43F-96E6BD42A1BF}"/>
              </a:ext>
            </a:extLst>
          </p:cNvPr>
          <p:cNvSpPr txBox="1"/>
          <p:nvPr/>
        </p:nvSpPr>
        <p:spPr>
          <a:xfrm>
            <a:off x="715617" y="4157617"/>
            <a:ext cx="10420956" cy="1015663"/>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Thus the interpolation method is useful in animal data in terms of live weight.</a:t>
            </a:r>
            <a:endParaRPr lang="en-ID" sz="2000" b="0" dirty="0">
              <a:effectLst/>
            </a:endParaRPr>
          </a:p>
          <a:p>
            <a:br>
              <a:rPr lang="en-ID" sz="2000" dirty="0"/>
            </a:br>
            <a:endParaRPr lang="en-ID" sz="2000" dirty="0"/>
          </a:p>
        </p:txBody>
      </p:sp>
    </p:spTree>
    <p:extLst>
      <p:ext uri="{BB962C8B-B14F-4D97-AF65-F5344CB8AC3E}">
        <p14:creationId xmlns:p14="http://schemas.microsoft.com/office/powerpoint/2010/main" val="327466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3C01-5BAC-E774-EB0B-44CE4CC76A14}"/>
              </a:ext>
            </a:extLst>
          </p:cNvPr>
          <p:cNvSpPr>
            <a:spLocks noGrp="1"/>
          </p:cNvSpPr>
          <p:nvPr>
            <p:ph type="title"/>
          </p:nvPr>
        </p:nvSpPr>
        <p:spPr/>
        <p:txBody>
          <a:bodyPr/>
          <a:lstStyle/>
          <a:p>
            <a:r>
              <a:rPr lang="en-ID" sz="4400" b="0" i="0" u="none" strike="noStrike" dirty="0">
                <a:solidFill>
                  <a:srgbClr val="000000"/>
                </a:solidFill>
                <a:effectLst/>
                <a:latin typeface="Comic Sans MS" panose="030F0702030302020204" pitchFamily="66" charset="0"/>
              </a:rPr>
              <a:t>Relevance of interpolation</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46F8E59-66D8-B8F2-7EF3-24EFB3F81DB4}"/>
              </a:ext>
            </a:extLst>
          </p:cNvPr>
          <p:cNvSpPr>
            <a:spLocks noGrp="1"/>
          </p:cNvSpPr>
          <p:nvPr>
            <p:ph idx="1"/>
          </p:nvPr>
        </p:nvSpPr>
        <p:spPr/>
        <p:txBody>
          <a:bodyPr>
            <a:normAutofit/>
          </a:bodyPr>
          <a:lstStyle/>
          <a:p>
            <a:pPr marL="0" indent="0">
              <a:buNone/>
            </a:pPr>
            <a:r>
              <a:rPr lang="en-ID" sz="2000" b="0" i="0" u="none" strike="noStrike" dirty="0">
                <a:solidFill>
                  <a:srgbClr val="000000"/>
                </a:solidFill>
                <a:effectLst/>
              </a:rPr>
              <a:t>Interpolation is extremely relevant as in case of interpolation we need to remove the mid point of something suppose someone might be 77 kilos and someone might be 79 kilos and we want to find if an equipment can hold someone’s weight we can find it out by interpolating.</a:t>
            </a:r>
          </a:p>
          <a:p>
            <a:pPr marL="0" indent="0">
              <a:buNone/>
            </a:pPr>
            <a:endParaRPr lang="en-ID" sz="2000" dirty="0">
              <a:solidFill>
                <a:srgbClr val="000000"/>
              </a:solidFill>
            </a:endParaRPr>
          </a:p>
          <a:p>
            <a:pPr marL="0" indent="0">
              <a:buNone/>
            </a:pPr>
            <a:r>
              <a:rPr lang="en-ID" sz="2000" b="0" i="0" u="none" strike="noStrike" dirty="0">
                <a:solidFill>
                  <a:srgbClr val="000000"/>
                </a:solidFill>
                <a:effectLst/>
              </a:rPr>
              <a:t>Interpolation is extremely in estimating the age of an adult because age is a phenomenon that keeps on changing everyday in terms of days and in terms of months so someone might be between 34 years old but he might be way older than 35 he might be approximately 35 so interpolation helps in estimating the exact date</a:t>
            </a:r>
            <a:endParaRPr lang="en-ID" sz="2000" dirty="0"/>
          </a:p>
        </p:txBody>
      </p:sp>
    </p:spTree>
    <p:extLst>
      <p:ext uri="{BB962C8B-B14F-4D97-AF65-F5344CB8AC3E}">
        <p14:creationId xmlns:p14="http://schemas.microsoft.com/office/powerpoint/2010/main" val="149247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2E7-635A-A880-8633-88F9901D296C}"/>
              </a:ext>
            </a:extLst>
          </p:cNvPr>
          <p:cNvSpPr>
            <a:spLocks noGrp="1"/>
          </p:cNvSpPr>
          <p:nvPr>
            <p:ph type="title"/>
          </p:nvPr>
        </p:nvSpPr>
        <p:spPr/>
        <p:txBody>
          <a:bodyPr/>
          <a:lstStyle/>
          <a:p>
            <a:r>
              <a:rPr lang="en-ID" sz="4400" b="0" i="0" u="none" strike="noStrike" dirty="0">
                <a:solidFill>
                  <a:srgbClr val="000000"/>
                </a:solidFill>
                <a:effectLst/>
                <a:latin typeface="Comic Sans MS" panose="030F0702030302020204" pitchFamily="66" charset="0"/>
              </a:rPr>
              <a:t>Conclusion</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AC225DF-5056-A8FF-8F6B-7D4E49E48D37}"/>
              </a:ext>
            </a:extLst>
          </p:cNvPr>
          <p:cNvSpPr>
            <a:spLocks noGrp="1"/>
          </p:cNvSpPr>
          <p:nvPr>
            <p:ph idx="1"/>
          </p:nvPr>
        </p:nvSpPr>
        <p:spPr/>
        <p:txBody>
          <a:bodyPr/>
          <a:lstStyle/>
          <a:p>
            <a:pPr rtl="0">
              <a:spcBef>
                <a:spcPts val="0"/>
              </a:spcBef>
              <a:spcAft>
                <a:spcPts val="1200"/>
              </a:spcAft>
            </a:pPr>
            <a:r>
              <a:rPr lang="en-ID" sz="2000" b="0" i="0" u="none" strike="noStrike" dirty="0">
                <a:effectLst/>
              </a:rPr>
              <a:t>Interpolation is a very important tool that is developed and it is used in each and every segment if interpolation would not have been there then we would have to be stuck in the number game sometimes also for estimating inputs we use interpolation</a:t>
            </a:r>
          </a:p>
          <a:p>
            <a:r>
              <a:rPr lang="en-ID" sz="2000" b="0" i="0" u="none" strike="noStrike" dirty="0">
                <a:solidFill>
                  <a:srgbClr val="000000"/>
                </a:solidFill>
                <a:effectLst/>
              </a:rPr>
              <a:t>The main aim of this presentation is to present the importance of interpolating ideas in various areas of computer applications for researches that they can use interpolating concepts for the research.</a:t>
            </a:r>
          </a:p>
          <a:p>
            <a:r>
              <a:rPr lang="en-ID" sz="2000" b="0" i="0" u="none" strike="noStrike" dirty="0">
                <a:solidFill>
                  <a:srgbClr val="000000"/>
                </a:solidFill>
                <a:effectLst/>
              </a:rPr>
              <a:t> An overview is presented especially to project the idea of interpolation. So, the interpolating section of each paper is given importance than to the other sections</a:t>
            </a:r>
          </a:p>
          <a:p>
            <a:endParaRPr lang="en-ID" dirty="0"/>
          </a:p>
        </p:txBody>
      </p:sp>
    </p:spTree>
    <p:extLst>
      <p:ext uri="{BB962C8B-B14F-4D97-AF65-F5344CB8AC3E}">
        <p14:creationId xmlns:p14="http://schemas.microsoft.com/office/powerpoint/2010/main" val="24047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B5F6-2CB0-E475-2E02-0BDBB07D4299}"/>
              </a:ext>
            </a:extLst>
          </p:cNvPr>
          <p:cNvSpPr>
            <a:spLocks noGrp="1"/>
          </p:cNvSpPr>
          <p:nvPr>
            <p:ph type="title"/>
          </p:nvPr>
        </p:nvSpPr>
        <p:spPr/>
        <p:txBody>
          <a:bodyPr/>
          <a:lstStyle/>
          <a:p>
            <a:r>
              <a:rPr lang="en-ID" sz="4400" b="0" i="0" u="none" strike="noStrike" dirty="0">
                <a:solidFill>
                  <a:srgbClr val="000000"/>
                </a:solidFill>
                <a:effectLst/>
                <a:latin typeface="Comic Sans MS" panose="030F0702030302020204" pitchFamily="66" charset="0"/>
              </a:rPr>
              <a:t>Members and project assigned to them</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25FD272-9D56-0618-9B8B-CD03FE75B6E5}"/>
              </a:ext>
            </a:extLst>
          </p:cNvPr>
          <p:cNvSpPr>
            <a:spLocks noGrp="1"/>
          </p:cNvSpPr>
          <p:nvPr>
            <p:ph idx="1"/>
          </p:nvPr>
        </p:nvSpPr>
        <p:spPr/>
        <p:txBody>
          <a:bodyPr/>
          <a:lstStyle/>
          <a:p>
            <a:pPr rtl="0">
              <a:spcBef>
                <a:spcPts val="0"/>
              </a:spcBef>
              <a:spcAft>
                <a:spcPts val="1200"/>
              </a:spcAft>
            </a:pPr>
            <a:r>
              <a:rPr lang="en-ID" sz="2000" b="0" i="0" u="none" strike="noStrike" dirty="0">
                <a:effectLst/>
              </a:rPr>
              <a:t>75 </a:t>
            </a:r>
            <a:r>
              <a:rPr lang="en-ID" sz="2000" b="0" i="0" u="none" strike="noStrike" dirty="0" err="1">
                <a:effectLst/>
              </a:rPr>
              <a:t>Ibhaan</a:t>
            </a:r>
            <a:r>
              <a:rPr lang="en-ID" sz="2000" b="0" i="0" u="none" strike="noStrike" dirty="0">
                <a:effectLst/>
              </a:rPr>
              <a:t> Swamy -  Relevance of Interpolation </a:t>
            </a:r>
            <a:endParaRPr lang="en-ID" sz="2000" b="0" dirty="0">
              <a:effectLst/>
            </a:endParaRPr>
          </a:p>
          <a:p>
            <a:pPr rtl="0">
              <a:spcBef>
                <a:spcPts val="0"/>
              </a:spcBef>
              <a:spcAft>
                <a:spcPts val="1200"/>
              </a:spcAft>
            </a:pPr>
            <a:r>
              <a:rPr lang="en-ID" sz="2000" b="0" i="0" u="none" strike="noStrike" dirty="0">
                <a:effectLst/>
              </a:rPr>
              <a:t>76 </a:t>
            </a:r>
            <a:r>
              <a:rPr lang="en-ID" sz="2000" b="0" i="0" u="none" strike="noStrike" dirty="0" err="1">
                <a:effectLst/>
              </a:rPr>
              <a:t>Saloni</a:t>
            </a:r>
            <a:r>
              <a:rPr lang="en-ID" sz="2000" b="0" i="0" u="none" strike="noStrike" dirty="0">
                <a:effectLst/>
              </a:rPr>
              <a:t> </a:t>
            </a:r>
            <a:r>
              <a:rPr lang="en-ID" sz="2000" b="0" i="0" u="none" strike="noStrike" dirty="0" err="1">
                <a:effectLst/>
              </a:rPr>
              <a:t>Tayshete</a:t>
            </a:r>
            <a:r>
              <a:rPr lang="en-ID" sz="2000" b="0" i="0" u="none" strike="noStrike" dirty="0">
                <a:effectLst/>
              </a:rPr>
              <a:t> - Case Study</a:t>
            </a:r>
            <a:endParaRPr lang="en-ID" sz="2000" b="0" dirty="0">
              <a:effectLst/>
            </a:endParaRPr>
          </a:p>
          <a:p>
            <a:pPr rtl="0">
              <a:spcBef>
                <a:spcPts val="0"/>
              </a:spcBef>
              <a:spcAft>
                <a:spcPts val="1200"/>
              </a:spcAft>
            </a:pPr>
            <a:r>
              <a:rPr lang="en-ID" sz="2000" b="0" i="0" u="none" strike="noStrike" dirty="0">
                <a:effectLst/>
              </a:rPr>
              <a:t>77 Gargi Tendulkar - Introduction , Case Study</a:t>
            </a:r>
            <a:endParaRPr lang="en-ID" sz="2000" b="0" dirty="0">
              <a:effectLst/>
            </a:endParaRPr>
          </a:p>
          <a:p>
            <a:pPr rtl="0">
              <a:spcBef>
                <a:spcPts val="0"/>
              </a:spcBef>
              <a:spcAft>
                <a:spcPts val="1200"/>
              </a:spcAft>
            </a:pPr>
            <a:r>
              <a:rPr lang="en-ID" sz="2000" b="0" i="0" u="none" strike="noStrike" dirty="0">
                <a:effectLst/>
              </a:rPr>
              <a:t>79 Prati Thakkar - Methods, Example and Formatting </a:t>
            </a:r>
            <a:endParaRPr lang="en-ID" sz="2000" b="0" dirty="0">
              <a:effectLst/>
            </a:endParaRPr>
          </a:p>
          <a:p>
            <a:pPr marL="0" indent="0">
              <a:buNone/>
            </a:pPr>
            <a:br>
              <a:rPr lang="en-ID" dirty="0"/>
            </a:br>
            <a:endParaRPr lang="en-ID" dirty="0"/>
          </a:p>
        </p:txBody>
      </p:sp>
    </p:spTree>
    <p:extLst>
      <p:ext uri="{BB962C8B-B14F-4D97-AF65-F5344CB8AC3E}">
        <p14:creationId xmlns:p14="http://schemas.microsoft.com/office/powerpoint/2010/main" val="39389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EEED-A62F-23A2-F6FC-E501C1A2CF81}"/>
              </a:ext>
            </a:extLst>
          </p:cNvPr>
          <p:cNvSpPr>
            <a:spLocks noGrp="1"/>
          </p:cNvSpPr>
          <p:nvPr>
            <p:ph type="title"/>
          </p:nvPr>
        </p:nvSpPr>
        <p:spPr/>
        <p:txBody>
          <a:bodyPr/>
          <a:lstStyle/>
          <a:p>
            <a:r>
              <a:rPr lang="en-ID" sz="4400" b="0" i="0" u="none" strike="noStrike" dirty="0">
                <a:solidFill>
                  <a:srgbClr val="000000"/>
                </a:solidFill>
                <a:effectLst/>
                <a:latin typeface="Comic Sans MS" panose="030F0702030302020204" pitchFamily="66" charset="0"/>
              </a:rPr>
              <a:t>References</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E2B2C5D-4B3D-AD7F-56A7-0EB7B11CF097}"/>
              </a:ext>
            </a:extLst>
          </p:cNvPr>
          <p:cNvSpPr>
            <a:spLocks noGrp="1"/>
          </p:cNvSpPr>
          <p:nvPr>
            <p:ph idx="1"/>
          </p:nvPr>
        </p:nvSpPr>
        <p:spPr/>
        <p:txBody>
          <a:bodyPr/>
          <a:lstStyle/>
          <a:p>
            <a:pPr rtl="0" fontAlgn="base">
              <a:spcBef>
                <a:spcPts val="0"/>
              </a:spcBef>
              <a:spcAft>
                <a:spcPts val="1200"/>
              </a:spcAft>
              <a:buFont typeface="Arial" panose="020B0604020202020204" pitchFamily="34" charset="0"/>
              <a:buChar char="•"/>
            </a:pPr>
            <a:r>
              <a:rPr lang="en-ID" sz="2000" b="0" i="0" u="none" strike="noStrike" dirty="0">
                <a:effectLst/>
              </a:rPr>
              <a:t>For methods of interpolation:- </a:t>
            </a:r>
          </a:p>
          <a:p>
            <a:pPr marL="457200" rtl="0">
              <a:spcBef>
                <a:spcPts val="0"/>
              </a:spcBef>
              <a:spcAft>
                <a:spcPts val="1200"/>
              </a:spcAft>
            </a:pPr>
            <a:r>
              <a:rPr lang="en-ID" sz="2000" b="0" i="0" u="sng" strike="noStrike" dirty="0">
                <a:solidFill>
                  <a:srgbClr val="0097A7"/>
                </a:solidFill>
                <a:effectLst/>
                <a:hlinkClick r:id="rId2"/>
              </a:rPr>
              <a:t>https://www.brainkart.com/article/Exercise-5-2--Interpolation_38964/</a:t>
            </a:r>
            <a:endParaRPr lang="en-ID" sz="2000" b="0" dirty="0">
              <a:effectLst/>
            </a:endParaRPr>
          </a:p>
          <a:p>
            <a:pPr rtl="0" fontAlgn="base">
              <a:spcBef>
                <a:spcPts val="0"/>
              </a:spcBef>
              <a:spcAft>
                <a:spcPts val="1200"/>
              </a:spcAft>
              <a:buFont typeface="Arial" panose="020B0604020202020204" pitchFamily="34" charset="0"/>
              <a:buChar char="•"/>
            </a:pPr>
            <a:r>
              <a:rPr lang="en-ID" sz="2000" b="0" i="0" u="none" strike="noStrike" dirty="0">
                <a:effectLst/>
              </a:rPr>
              <a:t>In the example for average weight:-</a:t>
            </a:r>
          </a:p>
          <a:p>
            <a:pPr marL="457200" rtl="0">
              <a:spcBef>
                <a:spcPts val="0"/>
              </a:spcBef>
              <a:spcAft>
                <a:spcPts val="1200"/>
              </a:spcAft>
            </a:pPr>
            <a:r>
              <a:rPr lang="en-ID" sz="2000" b="0" i="0" u="sng" strike="noStrike" dirty="0">
                <a:solidFill>
                  <a:srgbClr val="0097A7"/>
                </a:solidFill>
                <a:effectLst/>
                <a:hlinkClick r:id="rId3"/>
              </a:rPr>
              <a:t>https://www.disabled-world.com/calculators-charts/height-weight-teens.php</a:t>
            </a:r>
            <a:endParaRPr lang="en-ID" sz="2000" b="0" dirty="0">
              <a:effectLst/>
            </a:endParaRPr>
          </a:p>
          <a:p>
            <a:pPr rtl="0" fontAlgn="base">
              <a:spcBef>
                <a:spcPts val="0"/>
              </a:spcBef>
              <a:spcAft>
                <a:spcPts val="1200"/>
              </a:spcAft>
              <a:buFont typeface="Arial" panose="020B0604020202020204" pitchFamily="34" charset="0"/>
              <a:buChar char="•"/>
            </a:pPr>
            <a:r>
              <a:rPr lang="en-ID" sz="2000" b="0" i="0" u="none" strike="noStrike" dirty="0">
                <a:effectLst/>
              </a:rPr>
              <a:t>For case study:- </a:t>
            </a:r>
          </a:p>
          <a:p>
            <a:pPr marL="457200" rtl="0">
              <a:spcBef>
                <a:spcPts val="0"/>
              </a:spcBef>
              <a:spcAft>
                <a:spcPts val="0"/>
              </a:spcAft>
            </a:pPr>
            <a:r>
              <a:rPr lang="en-ID" sz="2000" b="0" i="0" u="sng" strike="noStrike" dirty="0" err="1">
                <a:solidFill>
                  <a:srgbClr val="0097A7"/>
                </a:solidFill>
                <a:effectLst/>
                <a:hlinkClick r:id="rId4"/>
              </a:rPr>
              <a:t>SciELO</a:t>
            </a:r>
            <a:r>
              <a:rPr lang="en-ID" sz="2000" b="0" i="0" u="sng" strike="noStrike" dirty="0">
                <a:solidFill>
                  <a:srgbClr val="0097A7"/>
                </a:solidFill>
                <a:effectLst/>
                <a:hlinkClick r:id="rId4"/>
              </a:rPr>
              <a:t> - Brazil - Interpolation method for live weight estimation based on age in Japanese quails Interpolation method for live weight estimation based on age in Japanese quails</a:t>
            </a:r>
            <a:endParaRPr lang="en-ID" sz="2000" b="0" dirty="0">
              <a:effectLst/>
            </a:endParaRPr>
          </a:p>
          <a:p>
            <a:pPr marL="0" indent="0">
              <a:buNone/>
            </a:pPr>
            <a:br>
              <a:rPr lang="en-ID" dirty="0"/>
            </a:br>
            <a:endParaRPr lang="en-ID" dirty="0"/>
          </a:p>
        </p:txBody>
      </p:sp>
    </p:spTree>
    <p:extLst>
      <p:ext uri="{BB962C8B-B14F-4D97-AF65-F5344CB8AC3E}">
        <p14:creationId xmlns:p14="http://schemas.microsoft.com/office/powerpoint/2010/main" val="25272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9EE912-60AA-A504-C171-5D535CD271F2}"/>
              </a:ext>
            </a:extLst>
          </p:cNvPr>
          <p:cNvSpPr txBox="1"/>
          <p:nvPr/>
        </p:nvSpPr>
        <p:spPr>
          <a:xfrm>
            <a:off x="3181350" y="2246748"/>
            <a:ext cx="6096000" cy="3416320"/>
          </a:xfrm>
          <a:prstGeom prst="rect">
            <a:avLst/>
          </a:prstGeom>
          <a:noFill/>
        </p:spPr>
        <p:txBody>
          <a:bodyPr wrap="square">
            <a:spAutoFit/>
          </a:bodyPr>
          <a:lstStyle/>
          <a:p>
            <a:pPr algn="ctr" rtl="0">
              <a:spcBef>
                <a:spcPts val="0"/>
              </a:spcBef>
              <a:spcAft>
                <a:spcPts val="0"/>
              </a:spcAft>
            </a:pPr>
            <a:r>
              <a:rPr lang="en-ID" sz="7200" b="1" i="0" u="none" strike="noStrike" dirty="0">
                <a:solidFill>
                  <a:srgbClr val="000000"/>
                </a:solidFill>
                <a:effectLst>
                  <a:outerShdw blurRad="38100" dist="38100" dir="2700000" algn="tl">
                    <a:srgbClr val="000000">
                      <a:alpha val="43137"/>
                    </a:srgbClr>
                  </a:outerShdw>
                </a:effectLst>
                <a:latin typeface="Comic Sans MS" panose="030F0702030302020204" pitchFamily="66" charset="0"/>
              </a:rPr>
              <a:t>THANK YOU</a:t>
            </a:r>
            <a:endParaRPr lang="en-ID" sz="7200" b="1" dirty="0">
              <a:effectLst>
                <a:outerShdw blurRad="38100" dist="38100" dir="2700000" algn="tl">
                  <a:srgbClr val="000000">
                    <a:alpha val="43137"/>
                  </a:srgbClr>
                </a:outerShdw>
              </a:effectLst>
              <a:latin typeface="Comic Sans MS" panose="030F0702030302020204" pitchFamily="66" charset="0"/>
            </a:endParaRPr>
          </a:p>
          <a:p>
            <a:br>
              <a:rPr lang="en-ID" sz="7200" dirty="0"/>
            </a:br>
            <a:endParaRPr lang="en-ID" sz="7200" dirty="0"/>
          </a:p>
        </p:txBody>
      </p:sp>
    </p:spTree>
    <p:extLst>
      <p:ext uri="{BB962C8B-B14F-4D97-AF65-F5344CB8AC3E}">
        <p14:creationId xmlns:p14="http://schemas.microsoft.com/office/powerpoint/2010/main" val="140827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92724-1386-C82B-0AF0-B60C8E17DB80}"/>
              </a:ext>
            </a:extLst>
          </p:cNvPr>
          <p:cNvSpPr>
            <a:spLocks noGrp="1"/>
          </p:cNvSpPr>
          <p:nvPr>
            <p:ph type="title"/>
          </p:nvPr>
        </p:nvSpPr>
        <p:spPr/>
        <p:txBody>
          <a:bodyPr/>
          <a:lstStyle/>
          <a:p>
            <a:r>
              <a:rPr lang="en-ID" sz="4400" b="0" i="0" u="none" strike="noStrike" dirty="0">
                <a:solidFill>
                  <a:srgbClr val="000000"/>
                </a:solidFill>
                <a:effectLst/>
                <a:latin typeface="Comic Sans MS" panose="030F0702030302020204" pitchFamily="66" charset="0"/>
              </a:rPr>
              <a:t>Introduction</a:t>
            </a:r>
            <a:endParaRPr lang="en-ID"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DCE8F5D3-90E6-2AEF-4633-22F61D899EA3}"/>
              </a:ext>
            </a:extLst>
          </p:cNvPr>
          <p:cNvSpPr>
            <a:spLocks noGrp="1"/>
          </p:cNvSpPr>
          <p:nvPr>
            <p:ph idx="1"/>
          </p:nvPr>
        </p:nvSpPr>
        <p:spPr>
          <a:xfrm>
            <a:off x="838200" y="1833883"/>
            <a:ext cx="10515600" cy="3456059"/>
          </a:xfrm>
        </p:spPr>
        <p:txBody>
          <a:bodyPr>
            <a:normAutofit lnSpcReduction="10000"/>
          </a:bodyPr>
          <a:lstStyle/>
          <a:p>
            <a:pPr rtl="0">
              <a:spcBef>
                <a:spcPts val="0"/>
              </a:spcBef>
              <a:spcAft>
                <a:spcPts val="1200"/>
              </a:spcAft>
            </a:pPr>
            <a:r>
              <a:rPr lang="en-ID" sz="2000" b="0" i="0" u="none" strike="noStrike" dirty="0">
                <a:effectLst/>
              </a:rPr>
              <a:t>Interpolation is helpful whenever you have to scale things up or down.</a:t>
            </a:r>
            <a:endParaRPr lang="en-ID" sz="2000" b="0" dirty="0">
              <a:effectLst/>
            </a:endParaRPr>
          </a:p>
          <a:p>
            <a:pPr rtl="0">
              <a:spcBef>
                <a:spcPts val="0"/>
              </a:spcBef>
              <a:spcAft>
                <a:spcPts val="1200"/>
              </a:spcAft>
            </a:pPr>
            <a:r>
              <a:rPr lang="en-ID" sz="2000" b="0" i="0" u="none" strike="noStrike" dirty="0">
                <a:effectLst/>
              </a:rPr>
              <a:t>Interpolation, also known as intermediate value, is a scientific term that could be defined as arriving at an unknown intermediate value or values of a function by using known values.</a:t>
            </a:r>
            <a:endParaRPr lang="en-ID" sz="2000" b="0" dirty="0">
              <a:effectLst/>
            </a:endParaRPr>
          </a:p>
          <a:p>
            <a:pPr rtl="0">
              <a:spcBef>
                <a:spcPts val="0"/>
              </a:spcBef>
              <a:spcAft>
                <a:spcPts val="1200"/>
              </a:spcAft>
            </a:pPr>
            <a:r>
              <a:rPr lang="en-ID" sz="2000" b="0" i="0" u="none" strike="noStrike" dirty="0">
                <a:effectLst/>
              </a:rPr>
              <a:t>Different types of interpolation methods are: </a:t>
            </a:r>
            <a:br>
              <a:rPr lang="en-ID" sz="2000" b="0" i="0" u="none" strike="noStrike" dirty="0">
                <a:effectLst/>
              </a:rPr>
            </a:br>
            <a:r>
              <a:rPr lang="en-ID" sz="2000" b="0" i="0" u="none" strike="noStrike" dirty="0">
                <a:effectLst/>
              </a:rPr>
              <a:t>rational interpolation, </a:t>
            </a:r>
            <a:br>
              <a:rPr lang="en-ID" sz="2000" b="0" i="0" u="none" strike="noStrike" dirty="0">
                <a:effectLst/>
              </a:rPr>
            </a:br>
            <a:r>
              <a:rPr lang="en-ID" sz="2000" b="0" i="0" u="none" strike="noStrike" dirty="0">
                <a:effectLst/>
              </a:rPr>
              <a:t>polynomial interpolation, </a:t>
            </a:r>
            <a:br>
              <a:rPr lang="en-ID" sz="2000" b="0" i="0" u="none" strike="noStrike" dirty="0">
                <a:effectLst/>
              </a:rPr>
            </a:br>
            <a:r>
              <a:rPr lang="en-ID" sz="2000" b="0" i="0" u="none" strike="noStrike" dirty="0">
                <a:effectLst/>
              </a:rPr>
              <a:t>spline interpolation, and </a:t>
            </a:r>
            <a:br>
              <a:rPr lang="en-ID" sz="2000" b="0" i="0" u="none" strike="noStrike" dirty="0">
                <a:effectLst/>
              </a:rPr>
            </a:br>
            <a:r>
              <a:rPr lang="en-ID" sz="2000" b="0" i="0" u="none" strike="noStrike" dirty="0">
                <a:effectLst/>
              </a:rPr>
              <a:t>trigonometric interpolation</a:t>
            </a:r>
            <a:br>
              <a:rPr lang="en-ID" sz="2000" b="0" i="0" u="none" strike="noStrike" dirty="0">
                <a:effectLst/>
              </a:rPr>
            </a:br>
            <a:br>
              <a:rPr lang="en-ID" sz="2000" b="0" i="0" u="none" strike="noStrike" dirty="0">
                <a:effectLst/>
              </a:rPr>
            </a:br>
            <a:r>
              <a:rPr lang="en-ID" sz="2000" b="0" i="0" u="none" strike="noStrike" dirty="0">
                <a:effectLst/>
              </a:rPr>
              <a:t>A general approach for interpolation is to approximate with a polynomial of nth degree.</a:t>
            </a:r>
            <a:br>
              <a:rPr lang="en-ID" dirty="0"/>
            </a:br>
            <a:endParaRPr lang="en-ID" dirty="0"/>
          </a:p>
        </p:txBody>
      </p:sp>
      <p:pic>
        <p:nvPicPr>
          <p:cNvPr id="1026" name="Picture 2">
            <a:extLst>
              <a:ext uri="{FF2B5EF4-FFF2-40B4-BE49-F238E27FC236}">
                <a16:creationId xmlns:a16="http://schemas.microsoft.com/office/drawing/2014/main" id="{CE9E02C6-65B4-66F1-73E8-362E0880B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018" y="5065061"/>
            <a:ext cx="5249963" cy="7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1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6E22-A9D9-2FE5-69AA-F65C6A9B4E1C}"/>
              </a:ext>
            </a:extLst>
          </p:cNvPr>
          <p:cNvSpPr>
            <a:spLocks noGrp="1"/>
          </p:cNvSpPr>
          <p:nvPr>
            <p:ph type="title"/>
          </p:nvPr>
        </p:nvSpPr>
        <p:spPr/>
        <p:txBody>
          <a:bodyPr/>
          <a:lstStyle/>
          <a:p>
            <a:r>
              <a:rPr lang="en-ID" sz="4400" i="0" u="none" strike="noStrike" dirty="0">
                <a:solidFill>
                  <a:srgbClr val="000000"/>
                </a:solidFill>
                <a:effectLst/>
                <a:latin typeface="Comic Sans MS" panose="030F0702030302020204" pitchFamily="66" charset="0"/>
              </a:rPr>
              <a:t>Methods of interpolation</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E131372-DB23-A57E-6848-645B86273DD6}"/>
              </a:ext>
            </a:extLst>
          </p:cNvPr>
          <p:cNvSpPr>
            <a:spLocks noGrp="1"/>
          </p:cNvSpPr>
          <p:nvPr>
            <p:ph idx="1"/>
          </p:nvPr>
        </p:nvSpPr>
        <p:spPr>
          <a:xfrm>
            <a:off x="838200" y="1825625"/>
            <a:ext cx="5862851" cy="4667250"/>
          </a:xfrm>
        </p:spPr>
        <p:txBody>
          <a:bodyPr>
            <a:noAutofit/>
          </a:bodyPr>
          <a:lstStyle/>
          <a:p>
            <a:pPr algn="just"/>
            <a:r>
              <a:rPr lang="en-ID" sz="2000" b="1" i="0" u="none" strike="noStrike" dirty="0">
                <a:effectLst/>
              </a:rPr>
              <a:t>Graphical method</a:t>
            </a:r>
            <a:r>
              <a:rPr lang="en-ID" sz="2000" b="0" i="0" u="none" strike="noStrike" dirty="0">
                <a:effectLst/>
              </a:rPr>
              <a:t> </a:t>
            </a:r>
          </a:p>
          <a:p>
            <a:pPr marL="0" indent="0" algn="just" rtl="0">
              <a:spcBef>
                <a:spcPts val="1000"/>
              </a:spcBef>
              <a:spcAft>
                <a:spcPts val="0"/>
              </a:spcAft>
              <a:buNone/>
            </a:pPr>
            <a:r>
              <a:rPr lang="en-ID" sz="2000" b="0" i="0" u="none" strike="noStrike" dirty="0">
                <a:effectLst/>
              </a:rPr>
              <a:t>Step 1- We are given ‘n’ values of </a:t>
            </a:r>
            <a:r>
              <a:rPr lang="en-ID" sz="2000" b="0" i="1" u="none" strike="noStrike" dirty="0">
                <a:effectLst/>
              </a:rPr>
              <a:t>x</a:t>
            </a:r>
            <a:r>
              <a:rPr lang="en-ID" sz="2000" b="0" i="0" u="none" strike="noStrike" dirty="0">
                <a:effectLst/>
              </a:rPr>
              <a:t> and the corresponding values of </a:t>
            </a:r>
            <a:r>
              <a:rPr lang="en-ID" sz="2000" b="0" i="1" u="none" strike="noStrike" dirty="0">
                <a:effectLst/>
              </a:rPr>
              <a:t>y</a:t>
            </a:r>
            <a:r>
              <a:rPr lang="en-ID" sz="2000" b="0" i="0" u="none" strike="noStrike" dirty="0">
                <a:effectLst/>
              </a:rPr>
              <a:t> for given function </a:t>
            </a:r>
            <a:r>
              <a:rPr lang="en-ID" sz="2000" b="0" i="1" u="none" strike="noStrike" dirty="0">
                <a:effectLst/>
              </a:rPr>
              <a:t>y </a:t>
            </a:r>
            <a:r>
              <a:rPr lang="en-ID" sz="2000" b="0" i="0" u="none" strike="noStrike" dirty="0">
                <a:effectLst/>
              </a:rPr>
              <a:t>=</a:t>
            </a:r>
            <a:r>
              <a:rPr lang="en-ID" sz="2000" b="0" i="1" u="none" strike="noStrike" dirty="0">
                <a:effectLst/>
              </a:rPr>
              <a:t> f </a:t>
            </a:r>
            <a:r>
              <a:rPr lang="en-ID" sz="2000" b="0" i="0" u="none" strike="noStrike" dirty="0">
                <a:effectLst/>
              </a:rPr>
              <a:t>(</a:t>
            </a:r>
            <a:r>
              <a:rPr lang="en-ID" sz="2000" b="0" i="1" u="none" strike="noStrike" dirty="0">
                <a:effectLst/>
              </a:rPr>
              <a:t>x</a:t>
            </a:r>
            <a:r>
              <a:rPr lang="en-ID" sz="2000" b="0" i="0" u="none" strike="noStrike" dirty="0">
                <a:effectLst/>
              </a:rPr>
              <a:t>). Step 2- </a:t>
            </a:r>
            <a:r>
              <a:rPr lang="en-ID" sz="2000" b="0" i="1" u="none" strike="noStrike" dirty="0">
                <a:effectLst/>
              </a:rPr>
              <a:t>x</a:t>
            </a:r>
            <a:r>
              <a:rPr lang="en-ID" sz="2000" b="0" i="0" u="none" strike="noStrike" dirty="0">
                <a:effectLst/>
              </a:rPr>
              <a:t> and the corresponding values of </a:t>
            </a:r>
            <a:r>
              <a:rPr lang="en-ID" sz="2000" b="0" i="1" u="none" strike="noStrike" dirty="0">
                <a:effectLst/>
              </a:rPr>
              <a:t>y</a:t>
            </a:r>
            <a:r>
              <a:rPr lang="en-ID" sz="2000" b="0" i="0" u="none" strike="noStrike" dirty="0">
                <a:effectLst/>
              </a:rPr>
              <a:t> for given function </a:t>
            </a:r>
            <a:r>
              <a:rPr lang="en-ID" sz="2000" b="0" i="1" u="none" strike="noStrike" dirty="0">
                <a:effectLst/>
              </a:rPr>
              <a:t>y </a:t>
            </a:r>
            <a:r>
              <a:rPr lang="en-ID" sz="2000" b="0" i="0" u="none" strike="noStrike" dirty="0">
                <a:effectLst/>
              </a:rPr>
              <a:t>=</a:t>
            </a:r>
            <a:r>
              <a:rPr lang="en-ID" sz="2000" b="0" i="1" u="none" strike="noStrike" dirty="0">
                <a:effectLst/>
              </a:rPr>
              <a:t> f </a:t>
            </a:r>
            <a:r>
              <a:rPr lang="en-ID" sz="2000" b="0" i="0" u="none" strike="noStrike" dirty="0">
                <a:effectLst/>
              </a:rPr>
              <a:t>(</a:t>
            </a:r>
            <a:r>
              <a:rPr lang="en-ID" sz="2000" b="0" i="1" u="none" strike="noStrike" dirty="0">
                <a:effectLst/>
              </a:rPr>
              <a:t>x</a:t>
            </a:r>
            <a:r>
              <a:rPr lang="en-ID" sz="2000" b="0" i="0" u="none" strike="noStrike" dirty="0">
                <a:effectLst/>
              </a:rPr>
              <a:t>) . Step 3- draw a</a:t>
            </a:r>
            <a:r>
              <a:rPr lang="en-ID" sz="2000" b="0" i="1" u="none" strike="noStrike" dirty="0">
                <a:effectLst/>
              </a:rPr>
              <a:t> </a:t>
            </a:r>
            <a:r>
              <a:rPr lang="en-ID" sz="2000" b="0" i="0" u="none" strike="noStrike" dirty="0">
                <a:effectLst/>
              </a:rPr>
              <a:t>free</a:t>
            </a:r>
            <a:r>
              <a:rPr lang="en-ID" sz="2000" b="0" i="1" u="none" strike="noStrike" dirty="0">
                <a:effectLst/>
              </a:rPr>
              <a:t> </a:t>
            </a:r>
            <a:r>
              <a:rPr lang="en-ID" sz="2000" b="0" i="0" u="none" strike="noStrike" dirty="0">
                <a:effectLst/>
              </a:rPr>
              <a:t>hand curve passing through these plotted points. Step 4- From this graph we can find the corresponding values of y for x</a:t>
            </a:r>
          </a:p>
          <a:p>
            <a:pPr marL="0" indent="0" algn="just" rtl="0">
              <a:spcBef>
                <a:spcPts val="1000"/>
              </a:spcBef>
              <a:spcAft>
                <a:spcPts val="0"/>
              </a:spcAft>
              <a:buNone/>
            </a:pPr>
            <a:endParaRPr lang="en-ID" sz="2000" b="0" i="0" u="none" strike="noStrike" dirty="0">
              <a:effectLst/>
            </a:endParaRPr>
          </a:p>
          <a:p>
            <a:pPr marL="0" indent="0" algn="just" rtl="0">
              <a:spcBef>
                <a:spcPts val="1000"/>
              </a:spcBef>
              <a:spcAft>
                <a:spcPts val="0"/>
              </a:spcAft>
              <a:buNone/>
            </a:pPr>
            <a:r>
              <a:rPr lang="en-ID" sz="2000" b="0" i="0" u="none" strike="noStrike" dirty="0">
                <a:effectLst/>
              </a:rPr>
              <a:t>(Example of Graphical method given in the graph, If we want to estimate the corresponding value of y when x = 38 we can see from the graph that the value comes up to 35)</a:t>
            </a:r>
            <a:endParaRPr lang="en-ID" sz="2000" b="0" dirty="0">
              <a:effectLst/>
            </a:endParaRPr>
          </a:p>
          <a:p>
            <a:pPr marL="0" indent="0" algn="just" rtl="0">
              <a:spcBef>
                <a:spcPts val="1000"/>
              </a:spcBef>
              <a:spcAft>
                <a:spcPts val="0"/>
              </a:spcAft>
              <a:buNone/>
            </a:pPr>
            <a:br>
              <a:rPr lang="en-ID" sz="2000" b="0" dirty="0">
                <a:effectLst/>
              </a:rPr>
            </a:br>
            <a:r>
              <a:rPr lang="en-ID" sz="2000" b="0" i="0" u="none" strike="noStrike" dirty="0">
                <a:effectLst/>
              </a:rPr>
              <a:t>This way has many drawbacks as when there are many values graphical representation becomes difficult)</a:t>
            </a:r>
          </a:p>
        </p:txBody>
      </p:sp>
      <p:pic>
        <p:nvPicPr>
          <p:cNvPr id="2050" name="Picture 2">
            <a:extLst>
              <a:ext uri="{FF2B5EF4-FFF2-40B4-BE49-F238E27FC236}">
                <a16:creationId xmlns:a16="http://schemas.microsoft.com/office/drawing/2014/main" id="{21197C4B-386B-EC0C-E5FC-BFB66BC91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10"/>
          <a:stretch/>
        </p:blipFill>
        <p:spPr bwMode="auto">
          <a:xfrm>
            <a:off x="6994904" y="1825625"/>
            <a:ext cx="4564750" cy="378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2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003D-B846-4107-4241-B664CC65FF3A}"/>
              </a:ext>
            </a:extLst>
          </p:cNvPr>
          <p:cNvSpPr>
            <a:spLocks noGrp="1"/>
          </p:cNvSpPr>
          <p:nvPr>
            <p:ph type="title"/>
          </p:nvPr>
        </p:nvSpPr>
        <p:spPr/>
        <p:txBody>
          <a:bodyPr/>
          <a:lstStyle/>
          <a:p>
            <a:r>
              <a:rPr lang="en-ID" sz="4400" i="0" u="none" strike="noStrike" dirty="0">
                <a:solidFill>
                  <a:srgbClr val="000000"/>
                </a:solidFill>
                <a:effectLst/>
                <a:latin typeface="Comic Sans MS" panose="030F0702030302020204" pitchFamily="66" charset="0"/>
              </a:rPr>
              <a:t>Methods of interpolation</a:t>
            </a:r>
            <a:endParaRPr lang="en-ID" dirty="0"/>
          </a:p>
        </p:txBody>
      </p:sp>
      <p:sp>
        <p:nvSpPr>
          <p:cNvPr id="3" name="Content Placeholder 2">
            <a:extLst>
              <a:ext uri="{FF2B5EF4-FFF2-40B4-BE49-F238E27FC236}">
                <a16:creationId xmlns:a16="http://schemas.microsoft.com/office/drawing/2014/main" id="{A33B01FA-5668-7667-9468-7EDB18534EFD}"/>
              </a:ext>
            </a:extLst>
          </p:cNvPr>
          <p:cNvSpPr>
            <a:spLocks noGrp="1"/>
          </p:cNvSpPr>
          <p:nvPr>
            <p:ph idx="1"/>
          </p:nvPr>
        </p:nvSpPr>
        <p:spPr>
          <a:xfrm>
            <a:off x="838200" y="1825625"/>
            <a:ext cx="10515600" cy="1490781"/>
          </a:xfrm>
        </p:spPr>
        <p:txBody>
          <a:bodyPr/>
          <a:lstStyle/>
          <a:p>
            <a:pPr algn="just" rtl="0">
              <a:spcBef>
                <a:spcPts val="1500"/>
              </a:spcBef>
              <a:spcAft>
                <a:spcPts val="1200"/>
              </a:spcAft>
            </a:pPr>
            <a:r>
              <a:rPr lang="en-ID" sz="2000" b="1" i="0" u="none" strike="noStrike" dirty="0">
                <a:effectLst/>
              </a:rPr>
              <a:t>Algebraic method :  </a:t>
            </a:r>
            <a:endParaRPr lang="en-ID" sz="2000" b="0" dirty="0">
              <a:effectLst/>
            </a:endParaRPr>
          </a:p>
          <a:p>
            <a:pPr algn="just" rtl="0" fontAlgn="base">
              <a:spcBef>
                <a:spcPts val="1500"/>
              </a:spcBef>
              <a:spcAft>
                <a:spcPts val="1200"/>
              </a:spcAft>
              <a:buFont typeface="+mj-lt"/>
              <a:buAutoNum type="arabicPeriod"/>
            </a:pPr>
            <a:r>
              <a:rPr lang="en-ID" sz="2000" b="0" i="0" u="none" strike="noStrike" dirty="0">
                <a:effectLst/>
              </a:rPr>
              <a:t> Newton’s Gregory forward interpolation formula (or) Newton’s forward interpolation formula (for equal intervals).</a:t>
            </a:r>
          </a:p>
          <a:p>
            <a:pPr marL="0" indent="0">
              <a:buNone/>
            </a:pPr>
            <a:endParaRPr lang="en-ID" dirty="0"/>
          </a:p>
        </p:txBody>
      </p:sp>
      <p:pic>
        <p:nvPicPr>
          <p:cNvPr id="3074" name="Picture 2">
            <a:extLst>
              <a:ext uri="{FF2B5EF4-FFF2-40B4-BE49-F238E27FC236}">
                <a16:creationId xmlns:a16="http://schemas.microsoft.com/office/drawing/2014/main" id="{8D4E4B20-37CC-1557-4F47-9F59EE65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69" y="3001584"/>
            <a:ext cx="9169262" cy="1483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AE352B-35BE-AA32-9C62-51289D3C1088}"/>
              </a:ext>
            </a:extLst>
          </p:cNvPr>
          <p:cNvSpPr txBox="1"/>
          <p:nvPr/>
        </p:nvSpPr>
        <p:spPr>
          <a:xfrm>
            <a:off x="838200" y="4546956"/>
            <a:ext cx="6093724" cy="400110"/>
          </a:xfrm>
          <a:prstGeom prst="rect">
            <a:avLst/>
          </a:prstGeom>
          <a:noFill/>
        </p:spPr>
        <p:txBody>
          <a:bodyPr wrap="square">
            <a:spAutoFit/>
          </a:bodyPr>
          <a:lstStyle/>
          <a:p>
            <a:pPr algn="just" rtl="0" fontAlgn="base">
              <a:spcBef>
                <a:spcPts val="1500"/>
              </a:spcBef>
              <a:spcAft>
                <a:spcPts val="1200"/>
              </a:spcAft>
              <a:buFont typeface="+mj-lt"/>
              <a:buAutoNum type="arabicPeriod" startAt="2"/>
            </a:pPr>
            <a:r>
              <a:rPr lang="en-ID" sz="2000" b="0" i="0" u="none" strike="noStrike" dirty="0">
                <a:solidFill>
                  <a:srgbClr val="000000"/>
                </a:solidFill>
                <a:effectLst/>
              </a:rPr>
              <a:t> Newton’s Gregory backward interpolation Formula</a:t>
            </a:r>
            <a:r>
              <a:rPr lang="en-ID" sz="1800" b="0" i="0" u="none" strike="noStrike" dirty="0">
                <a:solidFill>
                  <a:srgbClr val="000000"/>
                </a:solidFill>
                <a:effectLst/>
                <a:latin typeface="Arial" panose="020B0604020202020204" pitchFamily="34" charset="0"/>
              </a:rPr>
              <a:t>.</a:t>
            </a:r>
          </a:p>
        </p:txBody>
      </p:sp>
      <p:pic>
        <p:nvPicPr>
          <p:cNvPr id="3076" name="Picture 4">
            <a:extLst>
              <a:ext uri="{FF2B5EF4-FFF2-40B4-BE49-F238E27FC236}">
                <a16:creationId xmlns:a16="http://schemas.microsoft.com/office/drawing/2014/main" id="{A68943D2-A5A0-C4E7-55B9-1753FEC1A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70" y="4978400"/>
            <a:ext cx="9966398" cy="188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0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BAD5-E5E5-FD9D-1D13-CAB5AAA6B231}"/>
              </a:ext>
            </a:extLst>
          </p:cNvPr>
          <p:cNvSpPr>
            <a:spLocks noGrp="1"/>
          </p:cNvSpPr>
          <p:nvPr>
            <p:ph type="title"/>
          </p:nvPr>
        </p:nvSpPr>
        <p:spPr/>
        <p:txBody>
          <a:bodyPr/>
          <a:lstStyle/>
          <a:p>
            <a:r>
              <a:rPr lang="en-ID" sz="4400" i="0" u="none" strike="noStrike" dirty="0">
                <a:solidFill>
                  <a:srgbClr val="000000"/>
                </a:solidFill>
                <a:effectLst/>
                <a:latin typeface="Comic Sans MS" panose="030F0702030302020204" pitchFamily="66" charset="0"/>
              </a:rPr>
              <a:t>Methods of interpolation</a:t>
            </a:r>
            <a:endParaRPr lang="en-ID" dirty="0"/>
          </a:p>
        </p:txBody>
      </p:sp>
      <p:sp>
        <p:nvSpPr>
          <p:cNvPr id="3" name="Content Placeholder 2">
            <a:extLst>
              <a:ext uri="{FF2B5EF4-FFF2-40B4-BE49-F238E27FC236}">
                <a16:creationId xmlns:a16="http://schemas.microsoft.com/office/drawing/2014/main" id="{980DA326-6CED-EF6F-2561-8684D45FE33C}"/>
              </a:ext>
            </a:extLst>
          </p:cNvPr>
          <p:cNvSpPr>
            <a:spLocks noGrp="1"/>
          </p:cNvSpPr>
          <p:nvPr>
            <p:ph idx="1"/>
          </p:nvPr>
        </p:nvSpPr>
        <p:spPr/>
        <p:txBody>
          <a:bodyPr>
            <a:normAutofit/>
          </a:bodyPr>
          <a:lstStyle/>
          <a:p>
            <a:pPr marL="0" indent="0">
              <a:buNone/>
            </a:pPr>
            <a:r>
              <a:rPr lang="en-ID" sz="2000" b="0" i="0" u="none" strike="noStrike" dirty="0">
                <a:effectLst/>
              </a:rPr>
              <a:t>3. Lagrange’s interpolation formula</a:t>
            </a:r>
            <a:endParaRPr lang="en-ID" sz="3200" dirty="0"/>
          </a:p>
        </p:txBody>
      </p:sp>
      <p:pic>
        <p:nvPicPr>
          <p:cNvPr id="4098" name="Picture 2">
            <a:extLst>
              <a:ext uri="{FF2B5EF4-FFF2-40B4-BE49-F238E27FC236}">
                <a16:creationId xmlns:a16="http://schemas.microsoft.com/office/drawing/2014/main" id="{7AC758AD-666F-E398-D655-CC3F292FD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2438400"/>
            <a:ext cx="10783957" cy="1765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225C7D-8A4A-D809-AADE-9E146B7E9FDF}"/>
              </a:ext>
            </a:extLst>
          </p:cNvPr>
          <p:cNvSpPr txBox="1"/>
          <p:nvPr/>
        </p:nvSpPr>
        <p:spPr>
          <a:xfrm>
            <a:off x="838199" y="4461550"/>
            <a:ext cx="10783957" cy="1569660"/>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Lagrange’s interpolation is used when the difference between the class (h) is not constant.</a:t>
            </a:r>
            <a:endParaRPr lang="en-ID" sz="2000" b="0" dirty="0">
              <a:effectLst/>
            </a:endParaRPr>
          </a:p>
          <a:p>
            <a:pPr rtl="0">
              <a:spcBef>
                <a:spcPts val="0"/>
              </a:spcBef>
              <a:spcAft>
                <a:spcPts val="0"/>
              </a:spcAft>
            </a:pPr>
            <a:r>
              <a:rPr lang="en-ID" sz="2000" b="0" i="0" u="none" strike="noStrike" dirty="0">
                <a:solidFill>
                  <a:srgbClr val="000000"/>
                </a:solidFill>
                <a:effectLst/>
              </a:rPr>
              <a:t>For the data that we need to use interpolation </a:t>
            </a:r>
            <a:r>
              <a:rPr lang="en-ID" sz="2000" b="0" i="0" u="none" strike="noStrike" dirty="0" err="1">
                <a:solidFill>
                  <a:srgbClr val="000000"/>
                </a:solidFill>
                <a:effectLst/>
              </a:rPr>
              <a:t>i.e</a:t>
            </a:r>
            <a:r>
              <a:rPr lang="en-ID" sz="2000" b="0" i="0" u="none" strike="noStrike" dirty="0">
                <a:solidFill>
                  <a:srgbClr val="000000"/>
                </a:solidFill>
                <a:effectLst/>
              </a:rPr>
              <a:t> estimating live weight for a particular age, can be done by any of the method (but the best method would be Lagrange’s Interpolation)</a:t>
            </a:r>
            <a:endParaRPr lang="en-ID" sz="2000" b="0" dirty="0">
              <a:effectLst/>
            </a:endParaRPr>
          </a:p>
          <a:p>
            <a:br>
              <a:rPr lang="en-ID" dirty="0"/>
            </a:br>
            <a:endParaRPr lang="en-ID" dirty="0"/>
          </a:p>
        </p:txBody>
      </p:sp>
    </p:spTree>
    <p:extLst>
      <p:ext uri="{BB962C8B-B14F-4D97-AF65-F5344CB8AC3E}">
        <p14:creationId xmlns:p14="http://schemas.microsoft.com/office/powerpoint/2010/main" val="72424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3290-A4B4-4E64-6081-4291AD6BBE74}"/>
              </a:ext>
            </a:extLst>
          </p:cNvPr>
          <p:cNvSpPr>
            <a:spLocks noGrp="1"/>
          </p:cNvSpPr>
          <p:nvPr>
            <p:ph type="title"/>
          </p:nvPr>
        </p:nvSpPr>
        <p:spPr/>
        <p:txBody>
          <a:bodyPr/>
          <a:lstStyle/>
          <a:p>
            <a:r>
              <a:rPr lang="en-ID" sz="4400" b="0" i="0" u="none" strike="noStrike" dirty="0">
                <a:effectLst/>
                <a:latin typeface="Comic Sans MS" panose="030F0702030302020204" pitchFamily="66" charset="0"/>
              </a:rPr>
              <a:t>Example</a:t>
            </a:r>
            <a:endParaRPr lang="en-ID"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4FC0DB3-6F75-43B9-B362-E35A43414643}"/>
              </a:ext>
            </a:extLst>
          </p:cNvPr>
          <p:cNvSpPr>
            <a:spLocks noGrp="1"/>
          </p:cNvSpPr>
          <p:nvPr>
            <p:ph idx="1"/>
          </p:nvPr>
        </p:nvSpPr>
        <p:spPr>
          <a:xfrm>
            <a:off x="838200" y="1825625"/>
            <a:ext cx="4873487" cy="2825888"/>
          </a:xfrm>
        </p:spPr>
        <p:txBody>
          <a:bodyPr/>
          <a:lstStyle/>
          <a:p>
            <a:pPr rtl="0">
              <a:spcBef>
                <a:spcPts val="0"/>
              </a:spcBef>
              <a:spcAft>
                <a:spcPts val="1200"/>
              </a:spcAft>
            </a:pPr>
            <a:r>
              <a:rPr lang="en-ID" sz="2000" b="0" i="0" u="none" strike="noStrike" dirty="0">
                <a:effectLst/>
              </a:rPr>
              <a:t>Assumption : - </a:t>
            </a:r>
            <a:endParaRPr lang="en-ID" sz="2000" b="0" dirty="0">
              <a:effectLst/>
            </a:endParaRPr>
          </a:p>
          <a:p>
            <a:pPr rtl="0" fontAlgn="base">
              <a:spcBef>
                <a:spcPts val="0"/>
              </a:spcBef>
              <a:spcAft>
                <a:spcPts val="0"/>
              </a:spcAft>
              <a:buFont typeface="+mj-lt"/>
              <a:buAutoNum type="arabicPeriod"/>
            </a:pPr>
            <a:r>
              <a:rPr lang="en-ID" sz="2000" b="0" i="0" u="none" strike="noStrike" dirty="0">
                <a:effectLst/>
              </a:rPr>
              <a:t>This example is carried on for the weight of the girls</a:t>
            </a:r>
          </a:p>
          <a:p>
            <a:pPr rtl="0" fontAlgn="base">
              <a:spcBef>
                <a:spcPts val="0"/>
              </a:spcBef>
              <a:spcAft>
                <a:spcPts val="0"/>
              </a:spcAft>
              <a:buFont typeface="+mj-lt"/>
              <a:buAutoNum type="arabicPeriod"/>
            </a:pPr>
            <a:r>
              <a:rPr lang="en-ID" sz="2000" b="0" i="0" u="none" strike="noStrike" dirty="0">
                <a:effectLst/>
              </a:rPr>
              <a:t>Average weight of the population is taken into consideration </a:t>
            </a:r>
          </a:p>
          <a:p>
            <a:pPr rtl="0" fontAlgn="base">
              <a:spcBef>
                <a:spcPts val="0"/>
              </a:spcBef>
              <a:spcAft>
                <a:spcPts val="1200"/>
              </a:spcAft>
              <a:buFont typeface="+mj-lt"/>
              <a:buAutoNum type="arabicPeriod"/>
            </a:pPr>
            <a:r>
              <a:rPr lang="en-ID" sz="2000" b="0" i="0" u="none" strike="noStrike" dirty="0">
                <a:effectLst/>
              </a:rPr>
              <a:t>It ignores all other factors (while estimating) like height, eating habits or where the person lives </a:t>
            </a:r>
          </a:p>
          <a:p>
            <a:endParaRPr lang="en-ID" dirty="0"/>
          </a:p>
        </p:txBody>
      </p:sp>
      <p:sp>
        <p:nvSpPr>
          <p:cNvPr id="5" name="TextBox 4">
            <a:extLst>
              <a:ext uri="{FF2B5EF4-FFF2-40B4-BE49-F238E27FC236}">
                <a16:creationId xmlns:a16="http://schemas.microsoft.com/office/drawing/2014/main" id="{903E2981-970D-6C78-A1D5-AFD17BD62F3E}"/>
              </a:ext>
            </a:extLst>
          </p:cNvPr>
          <p:cNvSpPr txBox="1"/>
          <p:nvPr/>
        </p:nvSpPr>
        <p:spPr>
          <a:xfrm>
            <a:off x="838200" y="4786450"/>
            <a:ext cx="3879574" cy="1261884"/>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Question: - Estimate the weight of the women who is 35 years old. </a:t>
            </a:r>
            <a:endParaRPr lang="en-ID" sz="2000" b="0" dirty="0">
              <a:effectLst/>
            </a:endParaRPr>
          </a:p>
          <a:p>
            <a:br>
              <a:rPr lang="en-ID" dirty="0"/>
            </a:br>
            <a:endParaRPr lang="en-ID" dirty="0"/>
          </a:p>
        </p:txBody>
      </p:sp>
      <p:graphicFrame>
        <p:nvGraphicFramePr>
          <p:cNvPr id="10" name="Table 9">
            <a:extLst>
              <a:ext uri="{FF2B5EF4-FFF2-40B4-BE49-F238E27FC236}">
                <a16:creationId xmlns:a16="http://schemas.microsoft.com/office/drawing/2014/main" id="{8A729A4A-624C-40EA-7BF9-4A7F7F5DACB0}"/>
              </a:ext>
            </a:extLst>
          </p:cNvPr>
          <p:cNvGraphicFramePr>
            <a:graphicFrameLocks noGrp="1"/>
          </p:cNvGraphicFramePr>
          <p:nvPr>
            <p:extLst>
              <p:ext uri="{D42A27DB-BD31-4B8C-83A1-F6EECF244321}">
                <p14:modId xmlns:p14="http://schemas.microsoft.com/office/powerpoint/2010/main" val="1012711541"/>
              </p:ext>
            </p:extLst>
          </p:nvPr>
        </p:nvGraphicFramePr>
        <p:xfrm>
          <a:off x="6253088" y="1451104"/>
          <a:ext cx="5524930" cy="3955952"/>
        </p:xfrm>
        <a:graphic>
          <a:graphicData uri="http://schemas.openxmlformats.org/drawingml/2006/table">
            <a:tbl>
              <a:tblPr/>
              <a:tblGrid>
                <a:gridCol w="2762465">
                  <a:extLst>
                    <a:ext uri="{9D8B030D-6E8A-4147-A177-3AD203B41FA5}">
                      <a16:colId xmlns:a16="http://schemas.microsoft.com/office/drawing/2014/main" val="3042762578"/>
                    </a:ext>
                  </a:extLst>
                </a:gridCol>
                <a:gridCol w="2762465">
                  <a:extLst>
                    <a:ext uri="{9D8B030D-6E8A-4147-A177-3AD203B41FA5}">
                      <a16:colId xmlns:a16="http://schemas.microsoft.com/office/drawing/2014/main" val="3316993497"/>
                    </a:ext>
                  </a:extLst>
                </a:gridCol>
              </a:tblGrid>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Age (in years)</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Weight (in pounds)</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35480992"/>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20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128.0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22120339"/>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30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161.9</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99125001"/>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40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169.1</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852983190"/>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50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168.0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89371446"/>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60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170.0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307471736"/>
                  </a:ext>
                </a:extLst>
              </a:tr>
              <a:tr h="565136">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70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170.5</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06072954"/>
                  </a:ext>
                </a:extLst>
              </a:tr>
            </a:tbl>
          </a:graphicData>
        </a:graphic>
      </p:graphicFrame>
      <p:sp>
        <p:nvSpPr>
          <p:cNvPr id="11" name="Rectangle 2">
            <a:extLst>
              <a:ext uri="{FF2B5EF4-FFF2-40B4-BE49-F238E27FC236}">
                <a16:creationId xmlns:a16="http://schemas.microsoft.com/office/drawing/2014/main" id="{3CEE8059-D826-8E84-E93F-B7A39F4E9919}"/>
              </a:ext>
            </a:extLst>
          </p:cNvPr>
          <p:cNvSpPr>
            <a:spLocks noChangeArrowheads="1"/>
          </p:cNvSpPr>
          <p:nvPr/>
        </p:nvSpPr>
        <p:spPr bwMode="auto">
          <a:xfrm>
            <a:off x="6253091" y="1450944"/>
            <a:ext cx="17904660" cy="53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spTree>
    <p:extLst>
      <p:ext uri="{BB962C8B-B14F-4D97-AF65-F5344CB8AC3E}">
        <p14:creationId xmlns:p14="http://schemas.microsoft.com/office/powerpoint/2010/main" val="54105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86201-3992-0158-2CDB-87EF3F4B429E}"/>
              </a:ext>
            </a:extLst>
          </p:cNvPr>
          <p:cNvSpPr txBox="1"/>
          <p:nvPr/>
        </p:nvSpPr>
        <p:spPr>
          <a:xfrm>
            <a:off x="410817" y="315533"/>
            <a:ext cx="11370366" cy="1292662"/>
          </a:xfrm>
          <a:prstGeom prst="rect">
            <a:avLst/>
          </a:prstGeom>
          <a:noFill/>
        </p:spPr>
        <p:txBody>
          <a:bodyPr wrap="square">
            <a:spAutoFit/>
          </a:bodyPr>
          <a:lstStyle/>
          <a:p>
            <a:pPr rtl="0">
              <a:spcBef>
                <a:spcPts val="0"/>
              </a:spcBef>
              <a:spcAft>
                <a:spcPts val="0"/>
              </a:spcAft>
            </a:pPr>
            <a:r>
              <a:rPr lang="en-ID" sz="2000" b="0" i="0" u="none" strike="noStrike" dirty="0">
                <a:solidFill>
                  <a:srgbClr val="595959"/>
                </a:solidFill>
                <a:effectLst/>
              </a:rPr>
              <a:t>We can solve the sum by any method algebraic or graphical.</a:t>
            </a:r>
            <a:endParaRPr lang="en-ID" sz="2000" b="0" dirty="0">
              <a:effectLst/>
            </a:endParaRPr>
          </a:p>
          <a:p>
            <a:pPr rtl="0">
              <a:spcBef>
                <a:spcPts val="0"/>
              </a:spcBef>
              <a:spcAft>
                <a:spcPts val="0"/>
              </a:spcAft>
            </a:pPr>
            <a:r>
              <a:rPr lang="en-ID" sz="2000" b="0" i="0" u="none" strike="noStrike" dirty="0">
                <a:solidFill>
                  <a:srgbClr val="595959"/>
                </a:solidFill>
                <a:effectLst/>
              </a:rPr>
              <a:t>Here </a:t>
            </a:r>
            <a:r>
              <a:rPr lang="en-ID" sz="2000" dirty="0">
                <a:solidFill>
                  <a:srgbClr val="595959"/>
                </a:solidFill>
              </a:rPr>
              <a:t>I</a:t>
            </a:r>
            <a:r>
              <a:rPr lang="en-ID" sz="2000" b="0" i="0" u="none" strike="noStrike" dirty="0">
                <a:solidFill>
                  <a:srgbClr val="595959"/>
                </a:solidFill>
                <a:effectLst/>
              </a:rPr>
              <a:t> have taken algebraic method to solve it (Newton’s Forward Interpolation)</a:t>
            </a:r>
            <a:endParaRPr lang="en-ID" sz="2000" b="0" dirty="0">
              <a:effectLst/>
            </a:endParaRPr>
          </a:p>
          <a:p>
            <a:br>
              <a:rPr lang="en-ID" sz="2000" dirty="0"/>
            </a:br>
            <a:endParaRPr lang="en-ID" dirty="0"/>
          </a:p>
        </p:txBody>
      </p:sp>
      <p:sp>
        <p:nvSpPr>
          <p:cNvPr id="5" name="TextBox 4">
            <a:extLst>
              <a:ext uri="{FF2B5EF4-FFF2-40B4-BE49-F238E27FC236}">
                <a16:creationId xmlns:a16="http://schemas.microsoft.com/office/drawing/2014/main" id="{E7AF9D36-CF55-457E-3F5C-6F246301FFA0}"/>
              </a:ext>
            </a:extLst>
          </p:cNvPr>
          <p:cNvSpPr txBox="1"/>
          <p:nvPr/>
        </p:nvSpPr>
        <p:spPr>
          <a:xfrm>
            <a:off x="9594573" y="245888"/>
            <a:ext cx="1842052" cy="1200329"/>
          </a:xfrm>
          <a:prstGeom prst="rect">
            <a:avLst/>
          </a:prstGeom>
          <a:noFill/>
        </p:spPr>
        <p:txBody>
          <a:bodyPr wrap="square">
            <a:spAutoFit/>
          </a:bodyPr>
          <a:lstStyle/>
          <a:p>
            <a:pPr rtl="0">
              <a:spcBef>
                <a:spcPts val="0"/>
              </a:spcBef>
              <a:spcAft>
                <a:spcPts val="0"/>
              </a:spcAft>
            </a:pPr>
            <a:r>
              <a:rPr lang="en-ID" sz="1800" b="0" i="0" u="none" strike="noStrike" dirty="0">
                <a:solidFill>
                  <a:srgbClr val="000000"/>
                </a:solidFill>
                <a:effectLst/>
                <a:latin typeface="Arial" panose="020B0604020202020204" pitchFamily="34" charset="0"/>
              </a:rPr>
              <a:t>x (age = 35)</a:t>
            </a:r>
            <a:endParaRPr lang="en-ID" b="0" dirty="0">
              <a:effectLst/>
            </a:endParaRPr>
          </a:p>
          <a:p>
            <a:pPr rtl="0">
              <a:spcBef>
                <a:spcPts val="0"/>
              </a:spcBef>
              <a:spcAft>
                <a:spcPts val="0"/>
              </a:spcAft>
            </a:pPr>
            <a:r>
              <a:rPr lang="en-ID" sz="1800" b="0" i="0" u="none" strike="noStrike" dirty="0">
                <a:solidFill>
                  <a:srgbClr val="000000"/>
                </a:solidFill>
                <a:effectLst/>
                <a:latin typeface="Arial" panose="020B0604020202020204" pitchFamily="34" charset="0"/>
              </a:rPr>
              <a:t>y (Weight) = ?</a:t>
            </a:r>
            <a:endParaRPr lang="en-ID" b="0" dirty="0">
              <a:effectLst/>
            </a:endParaRPr>
          </a:p>
          <a:p>
            <a:br>
              <a:rPr lang="en-ID" dirty="0"/>
            </a:br>
            <a:endParaRPr lang="en-ID" dirty="0"/>
          </a:p>
        </p:txBody>
      </p:sp>
      <p:graphicFrame>
        <p:nvGraphicFramePr>
          <p:cNvPr id="6" name="Table 5">
            <a:extLst>
              <a:ext uri="{FF2B5EF4-FFF2-40B4-BE49-F238E27FC236}">
                <a16:creationId xmlns:a16="http://schemas.microsoft.com/office/drawing/2014/main" id="{B06C12E3-B0F3-B4C4-A994-19FFBCDEE799}"/>
              </a:ext>
            </a:extLst>
          </p:cNvPr>
          <p:cNvGraphicFramePr>
            <a:graphicFrameLocks noGrp="1"/>
          </p:cNvGraphicFramePr>
          <p:nvPr>
            <p:extLst>
              <p:ext uri="{D42A27DB-BD31-4B8C-83A1-F6EECF244321}">
                <p14:modId xmlns:p14="http://schemas.microsoft.com/office/powerpoint/2010/main" val="3050661861"/>
              </p:ext>
            </p:extLst>
          </p:nvPr>
        </p:nvGraphicFramePr>
        <p:xfrm>
          <a:off x="682244" y="1516338"/>
          <a:ext cx="2259738" cy="3174932"/>
        </p:xfrm>
        <a:graphic>
          <a:graphicData uri="http://schemas.openxmlformats.org/drawingml/2006/table">
            <a:tbl>
              <a:tblPr/>
              <a:tblGrid>
                <a:gridCol w="1129869">
                  <a:extLst>
                    <a:ext uri="{9D8B030D-6E8A-4147-A177-3AD203B41FA5}">
                      <a16:colId xmlns:a16="http://schemas.microsoft.com/office/drawing/2014/main" val="1175880149"/>
                    </a:ext>
                  </a:extLst>
                </a:gridCol>
                <a:gridCol w="1129869">
                  <a:extLst>
                    <a:ext uri="{9D8B030D-6E8A-4147-A177-3AD203B41FA5}">
                      <a16:colId xmlns:a16="http://schemas.microsoft.com/office/drawing/2014/main" val="3974627199"/>
                    </a:ext>
                  </a:extLst>
                </a:gridCol>
              </a:tblGrid>
              <a:tr h="477194">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x</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y</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95146646"/>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20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128.0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50107683"/>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30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161.9</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79666417"/>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40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169.1</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65951593"/>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50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168.0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93781583"/>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60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170.0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76931418"/>
                  </a:ext>
                </a:extLst>
              </a:tr>
              <a:tr h="44962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70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170.5</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98038831"/>
                  </a:ext>
                </a:extLst>
              </a:tr>
            </a:tbl>
          </a:graphicData>
        </a:graphic>
      </p:graphicFrame>
      <p:sp>
        <p:nvSpPr>
          <p:cNvPr id="7" name="Rectangle 1">
            <a:extLst>
              <a:ext uri="{FF2B5EF4-FFF2-40B4-BE49-F238E27FC236}">
                <a16:creationId xmlns:a16="http://schemas.microsoft.com/office/drawing/2014/main" id="{701BC254-21B9-8871-C0D9-5ACC0332866C}"/>
              </a:ext>
            </a:extLst>
          </p:cNvPr>
          <p:cNvSpPr>
            <a:spLocks noChangeArrowheads="1"/>
          </p:cNvSpPr>
          <p:nvPr/>
        </p:nvSpPr>
        <p:spPr bwMode="auto">
          <a:xfrm>
            <a:off x="682246" y="1515861"/>
            <a:ext cx="13516184" cy="50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8" name="Table 7">
            <a:extLst>
              <a:ext uri="{FF2B5EF4-FFF2-40B4-BE49-F238E27FC236}">
                <a16:creationId xmlns:a16="http://schemas.microsoft.com/office/drawing/2014/main" id="{CBFE0AA4-C91C-867B-A8F0-8FC5156BA9B8}"/>
              </a:ext>
            </a:extLst>
          </p:cNvPr>
          <p:cNvGraphicFramePr>
            <a:graphicFrameLocks noGrp="1"/>
          </p:cNvGraphicFramePr>
          <p:nvPr>
            <p:extLst>
              <p:ext uri="{D42A27DB-BD31-4B8C-83A1-F6EECF244321}">
                <p14:modId xmlns:p14="http://schemas.microsoft.com/office/powerpoint/2010/main" val="64058668"/>
              </p:ext>
            </p:extLst>
          </p:nvPr>
        </p:nvGraphicFramePr>
        <p:xfrm>
          <a:off x="3117874" y="1515892"/>
          <a:ext cx="1099283" cy="3011075"/>
        </p:xfrm>
        <a:graphic>
          <a:graphicData uri="http://schemas.openxmlformats.org/drawingml/2006/table">
            <a:tbl>
              <a:tblPr/>
              <a:tblGrid>
                <a:gridCol w="1099283">
                  <a:extLst>
                    <a:ext uri="{9D8B030D-6E8A-4147-A177-3AD203B41FA5}">
                      <a16:colId xmlns:a16="http://schemas.microsoft.com/office/drawing/2014/main" val="1344064221"/>
                    </a:ext>
                  </a:extLst>
                </a:gridCol>
              </a:tblGrid>
              <a:tr h="476681">
                <a:tc>
                  <a:txBody>
                    <a:bodyPr/>
                    <a:lstStyle/>
                    <a:p>
                      <a:pPr rtl="0" fontAlgn="t">
                        <a:spcBef>
                          <a:spcPts val="0"/>
                        </a:spcBef>
                        <a:spcAft>
                          <a:spcPts val="0"/>
                        </a:spcAft>
                      </a:pPr>
                      <a:r>
                        <a:rPr lang="el-GR" sz="1350" b="0" i="0" u="none" strike="noStrike" dirty="0">
                          <a:solidFill>
                            <a:srgbClr val="000000"/>
                          </a:solidFill>
                          <a:effectLst/>
                          <a:latin typeface="Arial" panose="020B0604020202020204" pitchFamily="34" charset="0"/>
                        </a:rPr>
                        <a:t>   Δ </a:t>
                      </a:r>
                      <a:r>
                        <a:rPr lang="en-ID" sz="1350" b="0" i="0" u="none" strike="noStrike" dirty="0">
                          <a:solidFill>
                            <a:srgbClr val="000000"/>
                          </a:solidFill>
                          <a:effectLst/>
                          <a:latin typeface="Arial" panose="020B0604020202020204" pitchFamily="34" charset="0"/>
                        </a:rPr>
                        <a:t>y </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53041009"/>
                  </a:ext>
                </a:extLst>
              </a:tr>
              <a:tr h="544457">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33.9</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5029671"/>
                  </a:ext>
                </a:extLst>
              </a:tr>
              <a:tr h="512430">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7.2</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38294019"/>
                  </a:ext>
                </a:extLst>
              </a:tr>
              <a:tr h="512430">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-1.1</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180774420"/>
                  </a:ext>
                </a:extLst>
              </a:tr>
              <a:tr h="452647">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2.0</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0118710"/>
                  </a:ext>
                </a:extLst>
              </a:tr>
              <a:tr h="512430">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0.5</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63080227"/>
                  </a:ext>
                </a:extLst>
              </a:tr>
            </a:tbl>
          </a:graphicData>
        </a:graphic>
      </p:graphicFrame>
      <p:sp>
        <p:nvSpPr>
          <p:cNvPr id="9" name="Rectangle 2">
            <a:extLst>
              <a:ext uri="{FF2B5EF4-FFF2-40B4-BE49-F238E27FC236}">
                <a16:creationId xmlns:a16="http://schemas.microsoft.com/office/drawing/2014/main" id="{9B560872-A53A-B941-0CD5-9FC32C53778E}"/>
              </a:ext>
            </a:extLst>
          </p:cNvPr>
          <p:cNvSpPr>
            <a:spLocks noChangeArrowheads="1"/>
          </p:cNvSpPr>
          <p:nvPr/>
        </p:nvSpPr>
        <p:spPr bwMode="auto">
          <a:xfrm>
            <a:off x="3117874" y="1511516"/>
            <a:ext cx="13274361" cy="5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10" name="Table 9">
            <a:extLst>
              <a:ext uri="{FF2B5EF4-FFF2-40B4-BE49-F238E27FC236}">
                <a16:creationId xmlns:a16="http://schemas.microsoft.com/office/drawing/2014/main" id="{6C5022A4-DC6F-3AE4-00EF-B6EABC18B51D}"/>
              </a:ext>
            </a:extLst>
          </p:cNvPr>
          <p:cNvGraphicFramePr>
            <a:graphicFrameLocks noGrp="1"/>
          </p:cNvGraphicFramePr>
          <p:nvPr>
            <p:extLst>
              <p:ext uri="{D42A27DB-BD31-4B8C-83A1-F6EECF244321}">
                <p14:modId xmlns:p14="http://schemas.microsoft.com/office/powerpoint/2010/main" val="3996661931"/>
              </p:ext>
            </p:extLst>
          </p:nvPr>
        </p:nvGraphicFramePr>
        <p:xfrm>
          <a:off x="4367960" y="1511516"/>
          <a:ext cx="1009650" cy="2869414"/>
        </p:xfrm>
        <a:graphic>
          <a:graphicData uri="http://schemas.openxmlformats.org/drawingml/2006/table">
            <a:tbl>
              <a:tblPr/>
              <a:tblGrid>
                <a:gridCol w="1009650">
                  <a:extLst>
                    <a:ext uri="{9D8B030D-6E8A-4147-A177-3AD203B41FA5}">
                      <a16:colId xmlns:a16="http://schemas.microsoft.com/office/drawing/2014/main" val="3628617770"/>
                    </a:ext>
                  </a:extLst>
                </a:gridCol>
              </a:tblGrid>
              <a:tr h="534395">
                <a:tc>
                  <a:txBody>
                    <a:bodyPr/>
                    <a:lstStyle/>
                    <a:p>
                      <a:pPr rtl="0" fontAlgn="t">
                        <a:spcBef>
                          <a:spcPts val="0"/>
                        </a:spcBef>
                        <a:spcAft>
                          <a:spcPts val="0"/>
                        </a:spcAft>
                      </a:pPr>
                      <a:r>
                        <a:rPr lang="el-GR" sz="1350" b="0" i="0" u="none" strike="noStrike">
                          <a:solidFill>
                            <a:srgbClr val="000000"/>
                          </a:solidFill>
                          <a:effectLst/>
                          <a:latin typeface="Arial" panose="020B0604020202020204" pitchFamily="34" charset="0"/>
                        </a:rPr>
                        <a:t>   Δ² </a:t>
                      </a:r>
                      <a:r>
                        <a:rPr lang="en-ID" sz="1350" b="0" i="0" u="none" strike="noStrike">
                          <a:solidFill>
                            <a:srgbClr val="000000"/>
                          </a:solidFill>
                          <a:effectLst/>
                          <a:latin typeface="Arial" panose="020B0604020202020204" pitchFamily="34" charset="0"/>
                        </a:rPr>
                        <a:t>y </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277503194"/>
                  </a:ext>
                </a:extLst>
              </a:tr>
              <a:tr h="712922">
                <a:tc>
                  <a:txBody>
                    <a:bodyPr/>
                    <a:lstStyle/>
                    <a:p>
                      <a:pPr rtl="0" fontAlgn="t">
                        <a:spcBef>
                          <a:spcPts val="0"/>
                        </a:spcBef>
                        <a:spcAft>
                          <a:spcPts val="0"/>
                        </a:spcAft>
                      </a:pPr>
                      <a:br>
                        <a:rPr lang="en-ID">
                          <a:effectLst/>
                        </a:rPr>
                      </a:br>
                      <a:r>
                        <a:rPr lang="en-ID" sz="1400" b="0" i="0" u="none" strike="noStrike">
                          <a:solidFill>
                            <a:srgbClr val="000000"/>
                          </a:solidFill>
                          <a:effectLst/>
                          <a:latin typeface="Arial" panose="020B0604020202020204" pitchFamily="34" charset="0"/>
                        </a:rPr>
                        <a:t>-26.7</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066600102"/>
                  </a:ext>
                </a:extLst>
              </a:tr>
              <a:tr h="550712">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-8.3</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778964298"/>
                  </a:ext>
                </a:extLst>
              </a:tr>
              <a:tr h="520673">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3.1</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5796911"/>
                  </a:ext>
                </a:extLst>
              </a:tr>
              <a:tr h="550712">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-1.5</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1655332"/>
                  </a:ext>
                </a:extLst>
              </a:tr>
            </a:tbl>
          </a:graphicData>
        </a:graphic>
      </p:graphicFrame>
      <p:sp>
        <p:nvSpPr>
          <p:cNvPr id="11" name="Rectangle 3">
            <a:extLst>
              <a:ext uri="{FF2B5EF4-FFF2-40B4-BE49-F238E27FC236}">
                <a16:creationId xmlns:a16="http://schemas.microsoft.com/office/drawing/2014/main" id="{A162B877-8B92-AA05-32C3-AE67134491BA}"/>
              </a:ext>
            </a:extLst>
          </p:cNvPr>
          <p:cNvSpPr>
            <a:spLocks noChangeArrowheads="1"/>
          </p:cNvSpPr>
          <p:nvPr/>
        </p:nvSpPr>
        <p:spPr bwMode="auto">
          <a:xfrm>
            <a:off x="4367960" y="151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12" name="Table 11">
            <a:extLst>
              <a:ext uri="{FF2B5EF4-FFF2-40B4-BE49-F238E27FC236}">
                <a16:creationId xmlns:a16="http://schemas.microsoft.com/office/drawing/2014/main" id="{E744FD8B-AD63-070B-BBB0-6580F06BB1D6}"/>
              </a:ext>
            </a:extLst>
          </p:cNvPr>
          <p:cNvGraphicFramePr>
            <a:graphicFrameLocks noGrp="1"/>
          </p:cNvGraphicFramePr>
          <p:nvPr>
            <p:extLst>
              <p:ext uri="{D42A27DB-BD31-4B8C-83A1-F6EECF244321}">
                <p14:modId xmlns:p14="http://schemas.microsoft.com/office/powerpoint/2010/main" val="3544244908"/>
              </p:ext>
            </p:extLst>
          </p:nvPr>
        </p:nvGraphicFramePr>
        <p:xfrm>
          <a:off x="5649039" y="1535270"/>
          <a:ext cx="1009650" cy="2536596"/>
        </p:xfrm>
        <a:graphic>
          <a:graphicData uri="http://schemas.openxmlformats.org/drawingml/2006/table">
            <a:tbl>
              <a:tblPr/>
              <a:tblGrid>
                <a:gridCol w="1009650">
                  <a:extLst>
                    <a:ext uri="{9D8B030D-6E8A-4147-A177-3AD203B41FA5}">
                      <a16:colId xmlns:a16="http://schemas.microsoft.com/office/drawing/2014/main" val="517139396"/>
                    </a:ext>
                  </a:extLst>
                </a:gridCol>
              </a:tblGrid>
              <a:tr h="498246">
                <a:tc>
                  <a:txBody>
                    <a:bodyPr/>
                    <a:lstStyle/>
                    <a:p>
                      <a:pPr rtl="0" fontAlgn="t">
                        <a:spcBef>
                          <a:spcPts val="0"/>
                        </a:spcBef>
                        <a:spcAft>
                          <a:spcPts val="0"/>
                        </a:spcAft>
                      </a:pPr>
                      <a:r>
                        <a:rPr lang="el-GR" sz="1350" b="0" i="0" u="none" strike="noStrike">
                          <a:solidFill>
                            <a:srgbClr val="000000"/>
                          </a:solidFill>
                          <a:effectLst/>
                          <a:latin typeface="Arial" panose="020B0604020202020204" pitchFamily="34" charset="0"/>
                        </a:rPr>
                        <a:t> Δ ³ </a:t>
                      </a:r>
                      <a:r>
                        <a:rPr lang="en-ID" sz="1350" b="0" i="0" u="none" strike="noStrike">
                          <a:solidFill>
                            <a:srgbClr val="000000"/>
                          </a:solidFill>
                          <a:effectLst/>
                          <a:latin typeface="Arial" panose="020B0604020202020204" pitchFamily="34" charset="0"/>
                        </a:rPr>
                        <a:t>y </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16325913"/>
                  </a:ext>
                </a:extLst>
              </a:tr>
              <a:tr h="762000">
                <a:tc>
                  <a:txBody>
                    <a:bodyPr/>
                    <a:lstStyle/>
                    <a:p>
                      <a:pPr rtl="0" fontAlgn="t">
                        <a:spcBef>
                          <a:spcPts val="0"/>
                        </a:spcBef>
                        <a:spcAft>
                          <a:spcPts val="0"/>
                        </a:spcAft>
                      </a:pPr>
                      <a:br>
                        <a:rPr lang="en-ID">
                          <a:effectLst/>
                        </a:rPr>
                      </a:br>
                      <a:r>
                        <a:rPr lang="en-ID" sz="1400" b="0" i="0" u="none" strike="noStrike">
                          <a:solidFill>
                            <a:srgbClr val="000000"/>
                          </a:solidFill>
                          <a:effectLst/>
                          <a:latin typeface="Arial" panose="020B0604020202020204" pitchFamily="34" charset="0"/>
                        </a:rPr>
                        <a:t>18.4</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809849852"/>
                  </a:ext>
                </a:extLst>
              </a:tr>
              <a:tr h="590550">
                <a:tc>
                  <a:txBody>
                    <a:bodyPr/>
                    <a:lstStyle/>
                    <a:p>
                      <a:pPr rtl="0" fontAlgn="t">
                        <a:spcBef>
                          <a:spcPts val="0"/>
                        </a:spcBef>
                        <a:spcAft>
                          <a:spcPts val="0"/>
                        </a:spcAft>
                      </a:pPr>
                      <a:r>
                        <a:rPr lang="en-ID" sz="1400" b="0" i="0" u="none" strike="noStrike">
                          <a:solidFill>
                            <a:srgbClr val="000000"/>
                          </a:solidFill>
                          <a:effectLst/>
                          <a:latin typeface="Arial" panose="020B0604020202020204" pitchFamily="34" charset="0"/>
                        </a:rPr>
                        <a:t>11.4</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533524035"/>
                  </a:ext>
                </a:extLst>
              </a:tr>
              <a:tr h="685800">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-4.6</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59887353"/>
                  </a:ext>
                </a:extLst>
              </a:tr>
            </a:tbl>
          </a:graphicData>
        </a:graphic>
      </p:graphicFrame>
      <p:sp>
        <p:nvSpPr>
          <p:cNvPr id="13" name="Rectangle 4">
            <a:extLst>
              <a:ext uri="{FF2B5EF4-FFF2-40B4-BE49-F238E27FC236}">
                <a16:creationId xmlns:a16="http://schemas.microsoft.com/office/drawing/2014/main" id="{FEAE44AD-C71E-8DE5-1CD3-49F11749B1F6}"/>
              </a:ext>
            </a:extLst>
          </p:cNvPr>
          <p:cNvSpPr>
            <a:spLocks noChangeArrowheads="1"/>
          </p:cNvSpPr>
          <p:nvPr/>
        </p:nvSpPr>
        <p:spPr bwMode="auto">
          <a:xfrm>
            <a:off x="5605750" y="15391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14" name="Table 13">
            <a:extLst>
              <a:ext uri="{FF2B5EF4-FFF2-40B4-BE49-F238E27FC236}">
                <a16:creationId xmlns:a16="http://schemas.microsoft.com/office/drawing/2014/main" id="{0287823B-8F52-5C7D-6A0A-919483E07A10}"/>
              </a:ext>
            </a:extLst>
          </p:cNvPr>
          <p:cNvGraphicFramePr>
            <a:graphicFrameLocks noGrp="1"/>
          </p:cNvGraphicFramePr>
          <p:nvPr>
            <p:extLst>
              <p:ext uri="{D42A27DB-BD31-4B8C-83A1-F6EECF244321}">
                <p14:modId xmlns:p14="http://schemas.microsoft.com/office/powerpoint/2010/main" val="3475186040"/>
              </p:ext>
            </p:extLst>
          </p:nvPr>
        </p:nvGraphicFramePr>
        <p:xfrm>
          <a:off x="6924214" y="1539131"/>
          <a:ext cx="1009650" cy="2119545"/>
        </p:xfrm>
        <a:graphic>
          <a:graphicData uri="http://schemas.openxmlformats.org/drawingml/2006/table">
            <a:tbl>
              <a:tblPr/>
              <a:tblGrid>
                <a:gridCol w="1009650">
                  <a:extLst>
                    <a:ext uri="{9D8B030D-6E8A-4147-A177-3AD203B41FA5}">
                      <a16:colId xmlns:a16="http://schemas.microsoft.com/office/drawing/2014/main" val="3569190242"/>
                    </a:ext>
                  </a:extLst>
                </a:gridCol>
              </a:tblGrid>
              <a:tr h="467090">
                <a:tc>
                  <a:txBody>
                    <a:bodyPr/>
                    <a:lstStyle/>
                    <a:p>
                      <a:pPr rtl="0" fontAlgn="t">
                        <a:spcBef>
                          <a:spcPts val="0"/>
                        </a:spcBef>
                        <a:spcAft>
                          <a:spcPts val="0"/>
                        </a:spcAft>
                      </a:pPr>
                      <a:r>
                        <a:rPr lang="el-GR" sz="1350" b="0" i="0" u="none" strike="noStrike">
                          <a:solidFill>
                            <a:srgbClr val="000000"/>
                          </a:solidFill>
                          <a:effectLst/>
                          <a:latin typeface="Arial" panose="020B0604020202020204" pitchFamily="34" charset="0"/>
                        </a:rPr>
                        <a:t>Δ ⁴ </a:t>
                      </a:r>
                      <a:r>
                        <a:rPr lang="en-ID" sz="1350" b="0" i="0" u="none" strike="noStrike">
                          <a:solidFill>
                            <a:srgbClr val="000000"/>
                          </a:solidFill>
                          <a:effectLst/>
                          <a:latin typeface="Arial" panose="020B0604020202020204" pitchFamily="34" charset="0"/>
                        </a:rPr>
                        <a:t>y</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815426991"/>
                  </a:ext>
                </a:extLst>
              </a:tr>
              <a:tr h="569278">
                <a:tc>
                  <a:txBody>
                    <a:bodyPr/>
                    <a:lstStyle/>
                    <a:p>
                      <a:pPr rtl="0" fontAlgn="t">
                        <a:spcBef>
                          <a:spcPts val="0"/>
                        </a:spcBef>
                        <a:spcAft>
                          <a:spcPts val="0"/>
                        </a:spcAft>
                      </a:pPr>
                      <a:br>
                        <a:rPr lang="en-ID" dirty="0">
                          <a:effectLst/>
                        </a:rPr>
                      </a:br>
                      <a:r>
                        <a:rPr lang="en-ID" sz="1400" b="0" i="0" u="none" strike="noStrike" dirty="0">
                          <a:solidFill>
                            <a:srgbClr val="000000"/>
                          </a:solidFill>
                          <a:effectLst/>
                          <a:latin typeface="Arial" panose="020B0604020202020204" pitchFamily="34" charset="0"/>
                        </a:rPr>
                        <a:t>-7</a:t>
                      </a:r>
                      <a:endParaRPr lang="en-ID" dirty="0">
                        <a:effectLst/>
                      </a:endParaRPr>
                    </a:p>
                    <a:p>
                      <a:pPr fontAlgn="t"/>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087741801"/>
                  </a:ext>
                </a:extLst>
              </a:tr>
              <a:tr h="699955">
                <a:tc>
                  <a:txBody>
                    <a:bodyPr/>
                    <a:lstStyle/>
                    <a:p>
                      <a:pPr rtl="0" fontAlgn="t">
                        <a:spcBef>
                          <a:spcPts val="0"/>
                        </a:spcBef>
                        <a:spcAft>
                          <a:spcPts val="0"/>
                        </a:spcAft>
                      </a:pPr>
                      <a:r>
                        <a:rPr lang="en-ID" sz="1400" b="0" i="0" u="none" strike="noStrike" dirty="0">
                          <a:solidFill>
                            <a:srgbClr val="000000"/>
                          </a:solidFill>
                          <a:effectLst/>
                          <a:latin typeface="Arial" panose="020B0604020202020204" pitchFamily="34" charset="0"/>
                        </a:rPr>
                        <a:t>-16</a:t>
                      </a: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77676972"/>
                  </a:ext>
                </a:extLst>
              </a:tr>
            </a:tbl>
          </a:graphicData>
        </a:graphic>
      </p:graphicFrame>
      <p:sp>
        <p:nvSpPr>
          <p:cNvPr id="15" name="Rectangle 5">
            <a:extLst>
              <a:ext uri="{FF2B5EF4-FFF2-40B4-BE49-F238E27FC236}">
                <a16:creationId xmlns:a16="http://schemas.microsoft.com/office/drawing/2014/main" id="{1DBF7597-8677-FA45-56AB-B9390FE2C925}"/>
              </a:ext>
            </a:extLst>
          </p:cNvPr>
          <p:cNvSpPr>
            <a:spLocks noChangeArrowheads="1"/>
          </p:cNvSpPr>
          <p:nvPr/>
        </p:nvSpPr>
        <p:spPr bwMode="auto">
          <a:xfrm>
            <a:off x="6924214" y="15389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16" name="Rectangle 5">
            <a:extLst>
              <a:ext uri="{FF2B5EF4-FFF2-40B4-BE49-F238E27FC236}">
                <a16:creationId xmlns:a16="http://schemas.microsoft.com/office/drawing/2014/main" id="{491BF9AE-E0C8-2174-B413-404D9BA1EB95}"/>
              </a:ext>
            </a:extLst>
          </p:cNvPr>
          <p:cNvSpPr>
            <a:spLocks noChangeArrowheads="1"/>
          </p:cNvSpPr>
          <p:nvPr/>
        </p:nvSpPr>
        <p:spPr bwMode="auto">
          <a:xfrm>
            <a:off x="6924214" y="15388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19" name="Table 18">
            <a:extLst>
              <a:ext uri="{FF2B5EF4-FFF2-40B4-BE49-F238E27FC236}">
                <a16:creationId xmlns:a16="http://schemas.microsoft.com/office/drawing/2014/main" id="{6174A5C7-F0EC-9E4D-D345-AFE16D7BAF07}"/>
              </a:ext>
            </a:extLst>
          </p:cNvPr>
          <p:cNvGraphicFramePr>
            <a:graphicFrameLocks noGrp="1"/>
          </p:cNvGraphicFramePr>
          <p:nvPr>
            <p:extLst>
              <p:ext uri="{D42A27DB-BD31-4B8C-83A1-F6EECF244321}">
                <p14:modId xmlns:p14="http://schemas.microsoft.com/office/powerpoint/2010/main" val="3439306289"/>
              </p:ext>
            </p:extLst>
          </p:nvPr>
        </p:nvGraphicFramePr>
        <p:xfrm>
          <a:off x="8246430" y="1535270"/>
          <a:ext cx="847725" cy="1944795"/>
        </p:xfrm>
        <a:graphic>
          <a:graphicData uri="http://schemas.openxmlformats.org/drawingml/2006/table">
            <a:tbl>
              <a:tblPr/>
              <a:tblGrid>
                <a:gridCol w="847725">
                  <a:extLst>
                    <a:ext uri="{9D8B030D-6E8A-4147-A177-3AD203B41FA5}">
                      <a16:colId xmlns:a16="http://schemas.microsoft.com/office/drawing/2014/main" val="3269542379"/>
                    </a:ext>
                  </a:extLst>
                </a:gridCol>
              </a:tblGrid>
              <a:tr h="443655">
                <a:tc>
                  <a:txBody>
                    <a:bodyPr/>
                    <a:lstStyle/>
                    <a:p>
                      <a:pPr rtl="0" fontAlgn="t">
                        <a:spcBef>
                          <a:spcPts val="0"/>
                        </a:spcBef>
                        <a:spcAft>
                          <a:spcPts val="0"/>
                        </a:spcAft>
                      </a:pPr>
                      <a:r>
                        <a:rPr lang="el-GR" sz="1350" b="0" i="0" u="none" strike="noStrike">
                          <a:solidFill>
                            <a:srgbClr val="000000"/>
                          </a:solidFill>
                          <a:effectLst/>
                          <a:latin typeface="Arial" panose="020B0604020202020204" pitchFamily="34" charset="0"/>
                        </a:rPr>
                        <a:t>Δ⁵ </a:t>
                      </a:r>
                      <a:r>
                        <a:rPr lang="en-ID" sz="1350" b="0" i="0" u="none" strike="noStrike">
                          <a:solidFill>
                            <a:srgbClr val="000000"/>
                          </a:solidFill>
                          <a:effectLst/>
                          <a:latin typeface="Arial" panose="020B0604020202020204" pitchFamily="34" charset="0"/>
                        </a:rPr>
                        <a:t>y </a:t>
                      </a:r>
                      <a:endParaRPr lang="en-ID">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634195998"/>
                  </a:ext>
                </a:extLst>
              </a:tr>
              <a:tr h="1495425">
                <a:tc>
                  <a:txBody>
                    <a:bodyPr/>
                    <a:lstStyle/>
                    <a:p>
                      <a:pPr rtl="0" fontAlgn="t">
                        <a:spcBef>
                          <a:spcPts val="0"/>
                        </a:spcBef>
                        <a:spcAft>
                          <a:spcPts val="0"/>
                        </a:spcAft>
                      </a:pPr>
                      <a:br>
                        <a:rPr lang="en-ID" dirty="0">
                          <a:effectLst/>
                        </a:rPr>
                      </a:br>
                      <a:r>
                        <a:rPr lang="en-ID" sz="1400" b="0" i="0" u="none" strike="noStrike" dirty="0">
                          <a:solidFill>
                            <a:srgbClr val="000000"/>
                          </a:solidFill>
                          <a:effectLst/>
                          <a:latin typeface="Arial" panose="020B0604020202020204" pitchFamily="34" charset="0"/>
                        </a:rPr>
                        <a:t>-9</a:t>
                      </a:r>
                      <a:endParaRPr lang="en-ID" dirty="0">
                        <a:effectLst/>
                      </a:endParaRPr>
                    </a:p>
                    <a:p>
                      <a:pPr fontAlgn="t"/>
                      <a:br>
                        <a:rPr lang="en-ID" dirty="0">
                          <a:effectLst/>
                        </a:rPr>
                      </a:br>
                      <a:br>
                        <a:rPr lang="en-ID" dirty="0">
                          <a:effectLst/>
                        </a:rPr>
                      </a:br>
                      <a:endParaRPr lang="en-ID"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63148734"/>
                  </a:ext>
                </a:extLst>
              </a:tr>
            </a:tbl>
          </a:graphicData>
        </a:graphic>
      </p:graphicFrame>
      <p:sp>
        <p:nvSpPr>
          <p:cNvPr id="20" name="Rectangle 7">
            <a:extLst>
              <a:ext uri="{FF2B5EF4-FFF2-40B4-BE49-F238E27FC236}">
                <a16:creationId xmlns:a16="http://schemas.microsoft.com/office/drawing/2014/main" id="{FA3319A5-C22E-76A3-1552-494F76B8FBE6}"/>
              </a:ext>
            </a:extLst>
          </p:cNvPr>
          <p:cNvSpPr>
            <a:spLocks noChangeArrowheads="1"/>
          </p:cNvSpPr>
          <p:nvPr/>
        </p:nvSpPr>
        <p:spPr bwMode="auto">
          <a:xfrm>
            <a:off x="8246431" y="15357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22" name="TextBox 21">
            <a:extLst>
              <a:ext uri="{FF2B5EF4-FFF2-40B4-BE49-F238E27FC236}">
                <a16:creationId xmlns:a16="http://schemas.microsoft.com/office/drawing/2014/main" id="{3B5EA393-09E2-CCC6-02BB-50937E0DB51E}"/>
              </a:ext>
            </a:extLst>
          </p:cNvPr>
          <p:cNvSpPr txBox="1"/>
          <p:nvPr/>
        </p:nvSpPr>
        <p:spPr>
          <a:xfrm>
            <a:off x="812042" y="5153411"/>
            <a:ext cx="10222172" cy="1477328"/>
          </a:xfrm>
          <a:prstGeom prst="rect">
            <a:avLst/>
          </a:prstGeom>
          <a:noFill/>
        </p:spPr>
        <p:txBody>
          <a:bodyPr wrap="square">
            <a:spAutoFit/>
          </a:bodyPr>
          <a:lstStyle/>
          <a:p>
            <a:pPr rtl="0">
              <a:spcBef>
                <a:spcPts val="0"/>
              </a:spcBef>
              <a:spcAft>
                <a:spcPts val="0"/>
              </a:spcAft>
            </a:pPr>
            <a:r>
              <a:rPr lang="en-ID" sz="1800" b="0" i="0" u="none" strike="noStrike" dirty="0">
                <a:solidFill>
                  <a:srgbClr val="000000"/>
                </a:solidFill>
                <a:effectLst/>
                <a:latin typeface="Arial" panose="020B0604020202020204" pitchFamily="34" charset="0"/>
              </a:rPr>
              <a:t>f(35) =  128 + 50.85 - 10.0125 - 1.15 - 0.1640625 + 0.10546875</a:t>
            </a:r>
            <a:endParaRPr lang="en-ID" b="0" dirty="0">
              <a:effectLst/>
            </a:endParaRPr>
          </a:p>
          <a:p>
            <a:pPr rtl="0">
              <a:spcBef>
                <a:spcPts val="0"/>
              </a:spcBef>
              <a:spcAft>
                <a:spcPts val="0"/>
              </a:spcAft>
            </a:pPr>
            <a:r>
              <a:rPr lang="en-ID" sz="1800" b="0" i="0" u="none" strike="noStrike" dirty="0">
                <a:solidFill>
                  <a:srgbClr val="000000"/>
                </a:solidFill>
                <a:effectLst/>
                <a:latin typeface="Arial" panose="020B0604020202020204" pitchFamily="34" charset="0"/>
              </a:rPr>
              <a:t>        =   167.6289063</a:t>
            </a:r>
            <a:endParaRPr lang="en-ID" b="0" dirty="0">
              <a:effectLst/>
            </a:endParaRPr>
          </a:p>
          <a:p>
            <a:pPr rtl="0">
              <a:spcBef>
                <a:spcPts val="0"/>
              </a:spcBef>
              <a:spcAft>
                <a:spcPts val="0"/>
              </a:spcAft>
            </a:pPr>
            <a:r>
              <a:rPr lang="en-ID" sz="1800" b="0" i="0" u="none" strike="noStrike" dirty="0">
                <a:solidFill>
                  <a:srgbClr val="000000"/>
                </a:solidFill>
                <a:effectLst/>
                <a:latin typeface="Arial" panose="020B0604020202020204" pitchFamily="34" charset="0"/>
              </a:rPr>
              <a:t>Therefore at the age of 35 the average weight is 168 (approximately)</a:t>
            </a:r>
            <a:endParaRPr lang="en-ID" b="0" dirty="0">
              <a:effectLst/>
            </a:endParaRPr>
          </a:p>
          <a:p>
            <a:br>
              <a:rPr lang="en-ID" dirty="0"/>
            </a:br>
            <a:endParaRPr lang="en-ID" dirty="0"/>
          </a:p>
        </p:txBody>
      </p:sp>
    </p:spTree>
    <p:extLst>
      <p:ext uri="{BB962C8B-B14F-4D97-AF65-F5344CB8AC3E}">
        <p14:creationId xmlns:p14="http://schemas.microsoft.com/office/powerpoint/2010/main" val="133849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2A60-AF76-4C2E-E927-CE99B260D85A}"/>
              </a:ext>
            </a:extLst>
          </p:cNvPr>
          <p:cNvSpPr>
            <a:spLocks noGrp="1"/>
          </p:cNvSpPr>
          <p:nvPr>
            <p:ph type="title"/>
          </p:nvPr>
        </p:nvSpPr>
        <p:spPr/>
        <p:txBody>
          <a:bodyPr>
            <a:normAutofit fontScale="90000"/>
          </a:bodyPr>
          <a:lstStyle/>
          <a:p>
            <a:pPr rtl="0">
              <a:spcBef>
                <a:spcPts val="0"/>
              </a:spcBef>
              <a:spcAft>
                <a:spcPts val="0"/>
              </a:spcAft>
            </a:pPr>
            <a:br>
              <a:rPr lang="en-ID" b="1" i="0" u="none" strike="noStrike" dirty="0">
                <a:solidFill>
                  <a:srgbClr val="000000"/>
                </a:solidFill>
                <a:effectLst/>
                <a:latin typeface="Arial" panose="020B0604020202020204" pitchFamily="34" charset="0"/>
              </a:rPr>
            </a:br>
            <a:br>
              <a:rPr lang="en-ID" sz="4900" b="1" i="0" u="none" strike="noStrike" dirty="0">
                <a:solidFill>
                  <a:srgbClr val="000000"/>
                </a:solidFill>
                <a:effectLst/>
                <a:latin typeface="Comic Sans MS" panose="030F0702030302020204" pitchFamily="66" charset="0"/>
              </a:rPr>
            </a:br>
            <a:r>
              <a:rPr lang="en-ID" sz="4900" b="1" i="0" u="none" strike="noStrike" dirty="0">
                <a:solidFill>
                  <a:srgbClr val="000000"/>
                </a:solidFill>
                <a:effectLst/>
                <a:latin typeface="Comic Sans MS" panose="030F0702030302020204" pitchFamily="66" charset="0"/>
              </a:rPr>
              <a:t>Case Study- </a:t>
            </a:r>
            <a:r>
              <a:rPr lang="en-ID" sz="3600" b="1" i="0" u="none" strike="noStrike" dirty="0">
                <a:solidFill>
                  <a:srgbClr val="000000"/>
                </a:solidFill>
                <a:effectLst/>
                <a:latin typeface="Comic Sans MS" panose="030F0702030302020204" pitchFamily="66" charset="0"/>
              </a:rPr>
              <a:t>Interpolation method for live weight estimation based on age in Japanese quails</a:t>
            </a:r>
            <a:br>
              <a:rPr lang="en-ID" b="0" dirty="0">
                <a:effectLst/>
              </a:rPr>
            </a:br>
            <a:br>
              <a:rPr lang="en-ID" dirty="0"/>
            </a:br>
            <a:endParaRPr lang="en-ID" dirty="0"/>
          </a:p>
        </p:txBody>
      </p:sp>
      <p:sp>
        <p:nvSpPr>
          <p:cNvPr id="3" name="Content Placeholder 2">
            <a:extLst>
              <a:ext uri="{FF2B5EF4-FFF2-40B4-BE49-F238E27FC236}">
                <a16:creationId xmlns:a16="http://schemas.microsoft.com/office/drawing/2014/main" id="{6F080DC8-37DA-95F9-DC01-73075B476A2F}"/>
              </a:ext>
            </a:extLst>
          </p:cNvPr>
          <p:cNvSpPr>
            <a:spLocks noGrp="1"/>
          </p:cNvSpPr>
          <p:nvPr>
            <p:ph idx="1"/>
          </p:nvPr>
        </p:nvSpPr>
        <p:spPr>
          <a:xfrm>
            <a:off x="838200" y="1825625"/>
            <a:ext cx="10563013" cy="4667250"/>
          </a:xfrm>
        </p:spPr>
        <p:txBody>
          <a:bodyPr>
            <a:normAutofit/>
          </a:bodyPr>
          <a:lstStyle/>
          <a:p>
            <a:pPr rtl="0">
              <a:spcBef>
                <a:spcPts val="0"/>
              </a:spcBef>
              <a:spcAft>
                <a:spcPts val="1200"/>
              </a:spcAft>
            </a:pPr>
            <a:r>
              <a:rPr lang="en-ID" sz="2000" b="0" i="1" u="none" strike="noStrike" dirty="0">
                <a:solidFill>
                  <a:srgbClr val="595959"/>
                </a:solidFill>
                <a:effectLst/>
              </a:rPr>
              <a:t>The objective of this study was to demonstrate live weight estimation based on age by using Newton Interpolation method for male and female quails for seven weeks of fattening.</a:t>
            </a:r>
            <a:endParaRPr lang="en-ID" sz="2000" b="0" dirty="0">
              <a:effectLst/>
            </a:endParaRPr>
          </a:p>
          <a:p>
            <a:pPr rtl="0">
              <a:spcBef>
                <a:spcPts val="0"/>
              </a:spcBef>
              <a:spcAft>
                <a:spcPts val="1200"/>
              </a:spcAft>
            </a:pPr>
            <a:r>
              <a:rPr lang="en-ID" sz="2000" b="0" i="0" u="none" strike="noStrike" dirty="0">
                <a:solidFill>
                  <a:srgbClr val="595959"/>
                </a:solidFill>
                <a:effectLst/>
              </a:rPr>
              <a:t>The animal material used in this study was 138 (53 males and 85 females) Japanese quail. Birds were divided into three groups randomly, with three replicates each. Quail were identified for sex on the third week of age. During the experimental period, quail were kept in the brooder for the first week and then transferred to the multi-deck cages. The study lasted seven weeks.</a:t>
            </a:r>
            <a:endParaRPr lang="en-ID" sz="2000" b="0" dirty="0">
              <a:effectLst/>
            </a:endParaRPr>
          </a:p>
          <a:p>
            <a:pPr rtl="0">
              <a:spcBef>
                <a:spcPts val="0"/>
              </a:spcBef>
              <a:spcAft>
                <a:spcPts val="1200"/>
              </a:spcAft>
            </a:pPr>
            <a:r>
              <a:rPr lang="en-ID" sz="2000" b="0" i="0" u="none" strike="noStrike" dirty="0">
                <a:solidFill>
                  <a:srgbClr val="595959"/>
                </a:solidFill>
                <a:effectLst/>
              </a:rPr>
              <a:t>Diets were designed to meet approximate needs of </a:t>
            </a:r>
            <a:br>
              <a:rPr lang="en-ID" sz="2000" b="0" i="0" u="none" strike="noStrike" dirty="0">
                <a:solidFill>
                  <a:srgbClr val="595959"/>
                </a:solidFill>
                <a:effectLst/>
              </a:rPr>
            </a:br>
            <a:r>
              <a:rPr lang="en-ID" sz="2000" b="0" i="0" u="none" strike="noStrike" dirty="0">
                <a:solidFill>
                  <a:srgbClr val="595959"/>
                </a:solidFill>
                <a:effectLst/>
              </a:rPr>
              <a:t>the quail, consisting of dry matter, energy, and other </a:t>
            </a:r>
            <a:br>
              <a:rPr lang="en-ID" sz="2000" b="0" i="0" u="none" strike="noStrike" dirty="0">
                <a:solidFill>
                  <a:srgbClr val="595959"/>
                </a:solidFill>
                <a:effectLst/>
              </a:rPr>
            </a:br>
            <a:r>
              <a:rPr lang="en-ID" sz="2000" b="0" i="0" u="none" strike="noStrike" dirty="0">
                <a:solidFill>
                  <a:srgbClr val="595959"/>
                </a:solidFill>
                <a:effectLst/>
              </a:rPr>
              <a:t>nutrients.</a:t>
            </a:r>
            <a:endParaRPr lang="en-ID" sz="2000" b="0" dirty="0">
              <a:effectLst/>
            </a:endParaRPr>
          </a:p>
          <a:p>
            <a:pPr rtl="0">
              <a:spcBef>
                <a:spcPts val="0"/>
              </a:spcBef>
              <a:spcAft>
                <a:spcPts val="1200"/>
              </a:spcAft>
            </a:pPr>
            <a:r>
              <a:rPr lang="en-ID" sz="2000" b="0" i="0" u="none" strike="noStrike" dirty="0">
                <a:solidFill>
                  <a:srgbClr val="595959"/>
                </a:solidFill>
                <a:effectLst/>
              </a:rPr>
              <a:t>From the 7th to 49th days, quail age is the variable X </a:t>
            </a:r>
            <a:br>
              <a:rPr lang="en-ID" sz="2000" b="0" i="0" u="none" strike="noStrike" dirty="0">
                <a:solidFill>
                  <a:srgbClr val="595959"/>
                </a:solidFill>
                <a:effectLst/>
              </a:rPr>
            </a:br>
            <a:r>
              <a:rPr lang="en-ID" sz="2000" b="0" i="0" u="none" strike="noStrike" dirty="0">
                <a:solidFill>
                  <a:srgbClr val="595959"/>
                </a:solidFill>
                <a:effectLst/>
              </a:rPr>
              <a:t>in equal intervals. Corresponding live weight averages </a:t>
            </a:r>
            <a:br>
              <a:rPr lang="en-ID" sz="2000" b="0" i="0" u="none" strike="noStrike" dirty="0">
                <a:solidFill>
                  <a:srgbClr val="595959"/>
                </a:solidFill>
                <a:effectLst/>
              </a:rPr>
            </a:br>
            <a:r>
              <a:rPr lang="en-ID" sz="2000" b="0" i="0" u="none" strike="noStrike" dirty="0">
                <a:solidFill>
                  <a:srgbClr val="595959"/>
                </a:solidFill>
                <a:effectLst/>
              </a:rPr>
              <a:t>to age is the variable Y. </a:t>
            </a:r>
            <a:br>
              <a:rPr lang="en-ID" sz="2000" b="0" i="0" u="none" strike="noStrike" dirty="0">
                <a:solidFill>
                  <a:srgbClr val="595959"/>
                </a:solidFill>
                <a:effectLst/>
              </a:rPr>
            </a:br>
            <a:r>
              <a:rPr lang="en-ID" sz="2000" b="0" i="0" u="none" strike="noStrike" dirty="0">
                <a:solidFill>
                  <a:srgbClr val="595959"/>
                </a:solidFill>
                <a:effectLst/>
              </a:rPr>
              <a:t>Points have equal intervals of 7.</a:t>
            </a:r>
            <a:endParaRPr lang="en-ID" sz="2000" b="0" dirty="0">
              <a:effectLst/>
            </a:endParaRPr>
          </a:p>
          <a:p>
            <a:endParaRPr lang="en-ID" dirty="0"/>
          </a:p>
        </p:txBody>
      </p:sp>
      <p:pic>
        <p:nvPicPr>
          <p:cNvPr id="7174" name="Picture 6">
            <a:extLst>
              <a:ext uri="{FF2B5EF4-FFF2-40B4-BE49-F238E27FC236}">
                <a16:creationId xmlns:a16="http://schemas.microsoft.com/office/drawing/2014/main" id="{F0A3FCDA-E6AA-2E20-4696-F76C29BF2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854" y="3715440"/>
            <a:ext cx="4682360" cy="25704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BD7329-63B7-D30C-0015-1696EE00E3D4}"/>
              </a:ext>
            </a:extLst>
          </p:cNvPr>
          <p:cNvSpPr txBox="1"/>
          <p:nvPr/>
        </p:nvSpPr>
        <p:spPr>
          <a:xfrm>
            <a:off x="4359965" y="6492875"/>
            <a:ext cx="9144000" cy="646331"/>
          </a:xfrm>
          <a:prstGeom prst="rect">
            <a:avLst/>
          </a:prstGeom>
          <a:noFill/>
        </p:spPr>
        <p:txBody>
          <a:bodyPr wrap="square">
            <a:spAutoFit/>
          </a:bodyPr>
          <a:lstStyle/>
          <a:p>
            <a:pPr algn="ctr" rtl="0">
              <a:spcBef>
                <a:spcPts val="0"/>
              </a:spcBef>
              <a:spcAft>
                <a:spcPts val="0"/>
              </a:spcAft>
            </a:pPr>
            <a:r>
              <a:rPr lang="en-ID" sz="1200" b="1" i="1" u="none" strike="noStrike" dirty="0">
                <a:solidFill>
                  <a:srgbClr val="000000"/>
                </a:solidFill>
                <a:effectLst/>
                <a:latin typeface="Arial" panose="020B0604020202020204" pitchFamily="34" charset="0"/>
              </a:rPr>
              <a:t>Estimated live weight of male and female quails between 7 and 49 days of age</a:t>
            </a:r>
            <a:endParaRPr lang="en-ID" sz="1200" b="0" dirty="0">
              <a:effectLst/>
            </a:endParaRPr>
          </a:p>
          <a:p>
            <a:br>
              <a:rPr lang="en-ID" sz="1200" dirty="0"/>
            </a:br>
            <a:endParaRPr lang="en-ID" sz="1200" dirty="0"/>
          </a:p>
        </p:txBody>
      </p:sp>
    </p:spTree>
    <p:extLst>
      <p:ext uri="{BB962C8B-B14F-4D97-AF65-F5344CB8AC3E}">
        <p14:creationId xmlns:p14="http://schemas.microsoft.com/office/powerpoint/2010/main" val="341033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79934-2677-951D-354A-9310DEF32BBE}"/>
              </a:ext>
            </a:extLst>
          </p:cNvPr>
          <p:cNvSpPr>
            <a:spLocks noGrp="1"/>
          </p:cNvSpPr>
          <p:nvPr>
            <p:ph idx="1"/>
          </p:nvPr>
        </p:nvSpPr>
        <p:spPr>
          <a:xfrm>
            <a:off x="352839" y="183040"/>
            <a:ext cx="7802217" cy="357808"/>
          </a:xfrm>
        </p:spPr>
        <p:txBody>
          <a:bodyPr>
            <a:normAutofit lnSpcReduction="10000"/>
          </a:bodyPr>
          <a:lstStyle/>
          <a:p>
            <a:pPr marL="0" indent="0">
              <a:buNone/>
            </a:pPr>
            <a:r>
              <a:rPr lang="en-ID" sz="2000" b="0" i="0" u="none" strike="noStrike" dirty="0">
                <a:solidFill>
                  <a:srgbClr val="000000"/>
                </a:solidFill>
                <a:effectLst/>
              </a:rPr>
              <a:t>Newton Interpolation constructed to predict live weight of male quail :</a:t>
            </a:r>
            <a:endParaRPr lang="en-ID" sz="3200" dirty="0"/>
          </a:p>
        </p:txBody>
      </p:sp>
      <p:pic>
        <p:nvPicPr>
          <p:cNvPr id="8196" name="Picture 4">
            <a:extLst>
              <a:ext uri="{FF2B5EF4-FFF2-40B4-BE49-F238E27FC236}">
                <a16:creationId xmlns:a16="http://schemas.microsoft.com/office/drawing/2014/main" id="{8BA04C72-E868-459B-7B3D-5DFD4E593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53" y="509680"/>
            <a:ext cx="5986670" cy="176078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9A0FBCC-3900-50C2-D4F3-4F1B8B64F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04" y="2349057"/>
            <a:ext cx="5828217" cy="8181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3715EE-31D1-7B5C-06C5-3C126300F3B7}"/>
              </a:ext>
            </a:extLst>
          </p:cNvPr>
          <p:cNvSpPr txBox="1"/>
          <p:nvPr/>
        </p:nvSpPr>
        <p:spPr>
          <a:xfrm>
            <a:off x="352839" y="3245763"/>
            <a:ext cx="11486322" cy="1323439"/>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Similarly, the following Newton Interpolation was constructed to predict live weight of female quail based on age</a:t>
            </a:r>
            <a:endParaRPr lang="en-ID" sz="2000" b="0" dirty="0">
              <a:effectLst/>
            </a:endParaRPr>
          </a:p>
          <a:p>
            <a:br>
              <a:rPr lang="en-ID" sz="2000" dirty="0"/>
            </a:br>
            <a:endParaRPr lang="en-ID" sz="2000" dirty="0"/>
          </a:p>
        </p:txBody>
      </p:sp>
      <p:pic>
        <p:nvPicPr>
          <p:cNvPr id="8202" name="Picture 10">
            <a:extLst>
              <a:ext uri="{FF2B5EF4-FFF2-40B4-BE49-F238E27FC236}">
                <a16:creationId xmlns:a16="http://schemas.microsoft.com/office/drawing/2014/main" id="{EAB1A055-E840-133E-A902-E851FFE59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39" y="3678703"/>
            <a:ext cx="6782215" cy="12430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9505F7-E7F1-0ED1-D0D5-FCD7EE8B1278}"/>
              </a:ext>
            </a:extLst>
          </p:cNvPr>
          <p:cNvSpPr txBox="1"/>
          <p:nvPr/>
        </p:nvSpPr>
        <p:spPr>
          <a:xfrm>
            <a:off x="352839" y="5695110"/>
            <a:ext cx="6096000" cy="369332"/>
          </a:xfrm>
          <a:prstGeom prst="rect">
            <a:avLst/>
          </a:prstGeom>
          <a:noFill/>
        </p:spPr>
        <p:txBody>
          <a:bodyPr wrap="square">
            <a:spAutoFit/>
          </a:bodyPr>
          <a:lstStyle/>
          <a:p>
            <a:r>
              <a:rPr lang="en-ID" b="0">
                <a:effectLst/>
              </a:rPr>
              <a:t> </a:t>
            </a:r>
            <a:endParaRPr lang="en-ID" dirty="0"/>
          </a:p>
        </p:txBody>
      </p:sp>
      <p:sp>
        <p:nvSpPr>
          <p:cNvPr id="20" name="TextBox 19">
            <a:extLst>
              <a:ext uri="{FF2B5EF4-FFF2-40B4-BE49-F238E27FC236}">
                <a16:creationId xmlns:a16="http://schemas.microsoft.com/office/drawing/2014/main" id="{9BDC6A61-0ACC-3AC1-8877-B2AE7C1BD57A}"/>
              </a:ext>
            </a:extLst>
          </p:cNvPr>
          <p:cNvSpPr txBox="1"/>
          <p:nvPr/>
        </p:nvSpPr>
        <p:spPr>
          <a:xfrm>
            <a:off x="352839" y="4893021"/>
            <a:ext cx="11612114" cy="954107"/>
          </a:xfrm>
          <a:prstGeom prst="rect">
            <a:avLst/>
          </a:prstGeom>
          <a:noFill/>
        </p:spPr>
        <p:txBody>
          <a:bodyPr wrap="square">
            <a:spAutoFit/>
          </a:bodyPr>
          <a:lstStyle/>
          <a:p>
            <a:pPr rtl="0">
              <a:spcBef>
                <a:spcPts val="0"/>
              </a:spcBef>
              <a:spcAft>
                <a:spcPts val="0"/>
              </a:spcAft>
            </a:pPr>
            <a:r>
              <a:rPr lang="en-ID" sz="2000" b="0" i="0" u="none" strike="noStrike" dirty="0">
                <a:solidFill>
                  <a:srgbClr val="000000"/>
                </a:solidFill>
                <a:effectLst/>
              </a:rPr>
              <a:t>And when it was regularized, the following 6-th degree polynomial was achieved</a:t>
            </a:r>
            <a:endParaRPr lang="en-ID" sz="2000" b="0" dirty="0">
              <a:effectLst/>
            </a:endParaRPr>
          </a:p>
          <a:p>
            <a:br>
              <a:rPr lang="en-ID" dirty="0"/>
            </a:br>
            <a:endParaRPr lang="en-ID" dirty="0"/>
          </a:p>
        </p:txBody>
      </p:sp>
      <p:sp>
        <p:nvSpPr>
          <p:cNvPr id="21" name="TextBox 20">
            <a:extLst>
              <a:ext uri="{FF2B5EF4-FFF2-40B4-BE49-F238E27FC236}">
                <a16:creationId xmlns:a16="http://schemas.microsoft.com/office/drawing/2014/main" id="{8C12D066-F6ED-164E-EF06-EB1BD0173E46}"/>
              </a:ext>
            </a:extLst>
          </p:cNvPr>
          <p:cNvSpPr txBox="1"/>
          <p:nvPr/>
        </p:nvSpPr>
        <p:spPr>
          <a:xfrm>
            <a:off x="-336274" y="8264882"/>
            <a:ext cx="4987171" cy="369332"/>
          </a:xfrm>
          <a:prstGeom prst="rect">
            <a:avLst/>
          </a:prstGeom>
          <a:noFill/>
        </p:spPr>
        <p:txBody>
          <a:bodyPr wrap="square">
            <a:spAutoFit/>
          </a:bodyPr>
          <a:lstStyle/>
          <a:p>
            <a:r>
              <a:rPr lang="en-ID" b="0">
                <a:effectLst/>
              </a:rPr>
              <a:t> </a:t>
            </a:r>
            <a:endParaRPr lang="en-ID" dirty="0"/>
          </a:p>
        </p:txBody>
      </p:sp>
      <p:pic>
        <p:nvPicPr>
          <p:cNvPr id="8204" name="Picture 12">
            <a:extLst>
              <a:ext uri="{FF2B5EF4-FFF2-40B4-BE49-F238E27FC236}">
                <a16:creationId xmlns:a16="http://schemas.microsoft.com/office/drawing/2014/main" id="{D8636987-B1AA-8D96-4C80-D6C62BA15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300" y="5544501"/>
            <a:ext cx="6096001" cy="6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7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1799</Words>
  <Application>Microsoft Office PowerPoint</Application>
  <PresentationFormat>Widescreen</PresentationFormat>
  <Paragraphs>183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Times New Roman</vt:lpstr>
      <vt:lpstr>Office Theme</vt:lpstr>
      <vt:lpstr>PowerPoint Presentation</vt:lpstr>
      <vt:lpstr>Introduction</vt:lpstr>
      <vt:lpstr>Methods of interpolation</vt:lpstr>
      <vt:lpstr>Methods of interpolation</vt:lpstr>
      <vt:lpstr>Methods of interpolation</vt:lpstr>
      <vt:lpstr>Example</vt:lpstr>
      <vt:lpstr>PowerPoint Presentation</vt:lpstr>
      <vt:lpstr>  Case Study- Interpolation method for live weight estimation based on age in Japanese quails  </vt:lpstr>
      <vt:lpstr>PowerPoint Presentation</vt:lpstr>
      <vt:lpstr>PowerPoint Presentation</vt:lpstr>
      <vt:lpstr>PowerPoint Presentation</vt:lpstr>
      <vt:lpstr>PowerPoint Presentation</vt:lpstr>
      <vt:lpstr>PowerPoint Presentation</vt:lpstr>
      <vt:lpstr>PowerPoint Presentation</vt:lpstr>
      <vt:lpstr>Relevance of interpolation</vt:lpstr>
      <vt:lpstr>Conclusion</vt:lpstr>
      <vt:lpstr>Members and project assigned to them</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 Thakkar</dc:creator>
  <cp:lastModifiedBy>Prati Thakkar</cp:lastModifiedBy>
  <cp:revision>2</cp:revision>
  <dcterms:created xsi:type="dcterms:W3CDTF">2022-06-03T19:18:12Z</dcterms:created>
  <dcterms:modified xsi:type="dcterms:W3CDTF">2022-06-03T19:34:45Z</dcterms:modified>
</cp:coreProperties>
</file>