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7.jpg" ContentType="image/jpeg"/>
  <Override PartName="/ppt/media/image31.jpg" ContentType="image/jpeg"/>
  <Override PartName="/ppt/notesSlides/notesSlide1.xml" ContentType="application/vnd.openxmlformats-officedocument.presentationml.notesSlide+xml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6" r:id="rId4"/>
    <p:sldId id="259" r:id="rId5"/>
    <p:sldId id="267" r:id="rId6"/>
    <p:sldId id="257" r:id="rId7"/>
    <p:sldId id="265" r:id="rId8"/>
    <p:sldId id="260" r:id="rId9"/>
    <p:sldId id="261" r:id="rId10"/>
    <p:sldId id="263" r:id="rId11"/>
    <p:sldId id="264" r:id="rId12"/>
    <p:sldId id="278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CBD41-B5BF-42E7-A2AA-D1B84FF59B60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138B9-AB89-41A7-AC29-A289DE2DDD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4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138B9-AB89-41A7-AC29-A289DE2DDD1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20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138B9-AB89-41A7-AC29-A289DE2DDD1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60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9552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9883" y="2698521"/>
            <a:ext cx="9588233" cy="328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65657" y="8108955"/>
            <a:ext cx="3022600" cy="2178050"/>
          </a:xfrm>
          <a:custGeom>
            <a:avLst/>
            <a:gdLst/>
            <a:ahLst/>
            <a:cxnLst/>
            <a:rect l="l" t="t" r="r" b="b"/>
            <a:pathLst>
              <a:path w="3022600" h="2178050">
                <a:moveTo>
                  <a:pt x="3022341" y="2178044"/>
                </a:moveTo>
                <a:lnTo>
                  <a:pt x="0" y="2178044"/>
                </a:lnTo>
                <a:lnTo>
                  <a:pt x="0" y="0"/>
                </a:lnTo>
                <a:lnTo>
                  <a:pt x="3022341" y="0"/>
                </a:lnTo>
                <a:lnTo>
                  <a:pt x="3022341" y="2178044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289740" y="9194712"/>
            <a:ext cx="971550" cy="190500"/>
          </a:xfrm>
          <a:custGeom>
            <a:avLst/>
            <a:gdLst/>
            <a:ahLst/>
            <a:cxnLst/>
            <a:rect l="l" t="t" r="r" b="b"/>
            <a:pathLst>
              <a:path w="971550" h="190500">
                <a:moveTo>
                  <a:pt x="841417" y="190288"/>
                </a:moveTo>
                <a:lnTo>
                  <a:pt x="832442" y="190288"/>
                </a:lnTo>
                <a:lnTo>
                  <a:pt x="827394" y="188034"/>
                </a:lnTo>
                <a:lnTo>
                  <a:pt x="824028" y="182961"/>
                </a:lnTo>
                <a:lnTo>
                  <a:pt x="821496" y="176647"/>
                </a:lnTo>
                <a:lnTo>
                  <a:pt x="821434" y="170069"/>
                </a:lnTo>
                <a:lnTo>
                  <a:pt x="823792" y="164019"/>
                </a:lnTo>
                <a:lnTo>
                  <a:pt x="828516" y="159290"/>
                </a:lnTo>
                <a:lnTo>
                  <a:pt x="898631" y="111946"/>
                </a:lnTo>
                <a:lnTo>
                  <a:pt x="0" y="111946"/>
                </a:lnTo>
                <a:lnTo>
                  <a:pt x="0" y="78130"/>
                </a:lnTo>
                <a:lnTo>
                  <a:pt x="898631" y="78130"/>
                </a:lnTo>
                <a:lnTo>
                  <a:pt x="828516" y="30787"/>
                </a:lnTo>
                <a:lnTo>
                  <a:pt x="823792" y="25820"/>
                </a:lnTo>
                <a:lnTo>
                  <a:pt x="821434" y="19796"/>
                </a:lnTo>
                <a:lnTo>
                  <a:pt x="821496" y="13350"/>
                </a:lnTo>
                <a:lnTo>
                  <a:pt x="824028" y="7115"/>
                </a:lnTo>
                <a:lnTo>
                  <a:pt x="828972" y="2368"/>
                </a:lnTo>
                <a:lnTo>
                  <a:pt x="834966" y="0"/>
                </a:lnTo>
                <a:lnTo>
                  <a:pt x="841382" y="61"/>
                </a:lnTo>
                <a:lnTo>
                  <a:pt x="847587" y="2606"/>
                </a:lnTo>
                <a:lnTo>
                  <a:pt x="963138" y="80948"/>
                </a:lnTo>
                <a:lnTo>
                  <a:pt x="968186" y="84330"/>
                </a:lnTo>
                <a:lnTo>
                  <a:pt x="970991" y="89402"/>
                </a:lnTo>
                <a:lnTo>
                  <a:pt x="970991" y="100674"/>
                </a:lnTo>
                <a:lnTo>
                  <a:pt x="968186" y="105747"/>
                </a:lnTo>
                <a:lnTo>
                  <a:pt x="963699" y="109128"/>
                </a:lnTo>
                <a:lnTo>
                  <a:pt x="847587" y="187470"/>
                </a:lnTo>
                <a:lnTo>
                  <a:pt x="844783" y="189161"/>
                </a:lnTo>
                <a:lnTo>
                  <a:pt x="841417" y="19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82881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6162" y="1052792"/>
            <a:ext cx="9035674" cy="87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3583161"/>
            <a:ext cx="16241394" cy="516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7" Type="http://schemas.openxmlformats.org/officeDocument/2006/relationships/image" Target="../media/image42.pn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1.png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 /><Relationship Id="rId2" Type="http://schemas.openxmlformats.org/officeDocument/2006/relationships/hyperlink" Target="https://docs.google.com/spreadsheets/d/1DUF2isFWsqVSYhbaACYtbgcLi_YjDqpE3GLQIVgkKQg/edit#gid%3D69851113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jpg" /><Relationship Id="rId7" Type="http://schemas.openxmlformats.org/officeDocument/2006/relationships/image" Target="../media/image17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g" /><Relationship Id="rId5" Type="http://schemas.openxmlformats.org/officeDocument/2006/relationships/image" Target="../media/image15.jpg" /><Relationship Id="rId4" Type="http://schemas.openxmlformats.org/officeDocument/2006/relationships/image" Target="../media/image14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jpg" /><Relationship Id="rId4" Type="http://schemas.openxmlformats.org/officeDocument/2006/relationships/image" Target="../media/image22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jpg" /><Relationship Id="rId4" Type="http://schemas.openxmlformats.org/officeDocument/2006/relationships/image" Target="../media/image2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oteinspector.com/15-of-our-best-free-auto-insurance-images/" TargetMode="External" /><Relationship Id="rId3" Type="http://schemas.openxmlformats.org/officeDocument/2006/relationships/image" Target="../media/image29.png" /><Relationship Id="rId7" Type="http://schemas.openxmlformats.org/officeDocument/2006/relationships/image" Target="../media/image31.jp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pngimg.com/download/43657" TargetMode="External" /><Relationship Id="rId5" Type="http://schemas.openxmlformats.org/officeDocument/2006/relationships/image" Target="../media/image30.png" /><Relationship Id="rId10" Type="http://schemas.openxmlformats.org/officeDocument/2006/relationships/hyperlink" Target="https://freesvg.org/toll-road-sign" TargetMode="External" /><Relationship Id="rId4" Type="http://schemas.openxmlformats.org/officeDocument/2006/relationships/hyperlink" Target="https://en.wikipedia.org/wiki/Cash_App" TargetMode="External" /><Relationship Id="rId9" Type="http://schemas.openxmlformats.org/officeDocument/2006/relationships/image" Target="../media/image3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jpg" /><Relationship Id="rId5" Type="http://schemas.openxmlformats.org/officeDocument/2006/relationships/image" Target="../media/image35.jpg" /><Relationship Id="rId4" Type="http://schemas.openxmlformats.org/officeDocument/2006/relationships/image" Target="../media/image3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9025870"/>
            <a:ext cx="59626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0" dirty="0">
                <a:latin typeface="Lucida Sans Unicode"/>
                <a:cs typeface="Lucida Sans Unicode"/>
              </a:rPr>
              <a:t>Staying</a:t>
            </a:r>
            <a:r>
              <a:rPr sz="2750" spc="-105" dirty="0">
                <a:latin typeface="Lucida Sans Unicode"/>
                <a:cs typeface="Lucida Sans Unicode"/>
              </a:rPr>
              <a:t> </a:t>
            </a:r>
            <a:r>
              <a:rPr sz="2750" spc="70" dirty="0">
                <a:latin typeface="Lucida Sans Unicode"/>
                <a:cs typeface="Lucida Sans Unicode"/>
              </a:rPr>
              <a:t>ahead</a:t>
            </a:r>
            <a:r>
              <a:rPr sz="2750" spc="-105" dirty="0">
                <a:latin typeface="Lucida Sans Unicode"/>
                <a:cs typeface="Lucida Sans Unicode"/>
              </a:rPr>
              <a:t> </a:t>
            </a:r>
            <a:r>
              <a:rPr sz="2750" spc="35" dirty="0">
                <a:latin typeface="Lucida Sans Unicode"/>
                <a:cs typeface="Lucida Sans Unicode"/>
              </a:rPr>
              <a:t>of</a:t>
            </a:r>
            <a:r>
              <a:rPr sz="2750" spc="-100" dirty="0">
                <a:latin typeface="Lucida Sans Unicode"/>
                <a:cs typeface="Lucida Sans Unicode"/>
              </a:rPr>
              <a:t> </a:t>
            </a:r>
            <a:r>
              <a:rPr sz="2750" spc="-25" dirty="0">
                <a:latin typeface="Lucida Sans Unicode"/>
                <a:cs typeface="Lucida Sans Unicode"/>
              </a:rPr>
              <a:t>industry</a:t>
            </a:r>
            <a:r>
              <a:rPr sz="2750" spc="-105" dirty="0">
                <a:latin typeface="Lucida Sans Unicode"/>
                <a:cs typeface="Lucida Sans Unicode"/>
              </a:rPr>
              <a:t> </a:t>
            </a:r>
            <a:r>
              <a:rPr sz="2750" spc="85" dirty="0">
                <a:latin typeface="Lucida Sans Unicode"/>
                <a:cs typeface="Lucida Sans Unicode"/>
              </a:rPr>
              <a:t>changes</a:t>
            </a:r>
            <a:endParaRPr sz="27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562100"/>
            <a:ext cx="12547600" cy="111889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lang="en-US" sz="7200" dirty="0">
                <a:solidFill>
                  <a:schemeClr val="bg1"/>
                </a:solidFill>
                <a:latin typeface="Lucida Sans Unicode"/>
                <a:cs typeface="Lucida Sans Unicode"/>
              </a:rPr>
              <a:t>Communicate &amp; Integrate </a:t>
            </a:r>
            <a:endParaRPr sz="7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DBF49-F0C4-491E-8099-468D9B41E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0792"/>
            <a:ext cx="8339345" cy="3645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554" y="5171"/>
            <a:ext cx="18288000" cy="2819400"/>
          </a:xfrm>
          <a:custGeom>
            <a:avLst/>
            <a:gdLst/>
            <a:ahLst/>
            <a:cxnLst/>
            <a:rect l="l" t="t" r="r" b="b"/>
            <a:pathLst>
              <a:path w="18288000" h="2819400">
                <a:moveTo>
                  <a:pt x="18287998" y="2819399"/>
                </a:moveTo>
                <a:lnTo>
                  <a:pt x="0" y="28193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819399"/>
                </a:lnTo>
                <a:close/>
              </a:path>
            </a:pathLst>
          </a:custGeom>
          <a:solidFill>
            <a:srgbClr val="000000">
              <a:alpha val="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431" y="604580"/>
            <a:ext cx="1211851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b="1" spc="75" dirty="0">
                <a:latin typeface="Lucida Sans Unicode"/>
                <a:cs typeface="Lucida Sans Unicode"/>
              </a:rPr>
              <a:t>Digital Freight Solution</a:t>
            </a:r>
            <a:endParaRPr sz="8000" b="1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17267" y="4274912"/>
            <a:ext cx="475964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00" b="1" i="1" spc="-165" dirty="0">
                <a:latin typeface="Lucida Sans Unicode"/>
                <a:cs typeface="Lucida Sans Unicode"/>
              </a:rPr>
              <a:t>Challenges To Tackle</a:t>
            </a:r>
            <a:endParaRPr sz="3600" b="1" i="1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0996" y="3712834"/>
            <a:ext cx="3929294" cy="790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3790" marR="5080" indent="-1101725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System  Driven  Allocation and Assignment</a:t>
            </a:r>
            <a:endParaRPr sz="2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0566" y="6935967"/>
            <a:ext cx="3202894" cy="393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5490" marR="5080" indent="-733425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Real Time Tracking </a:t>
            </a:r>
            <a:endParaRPr sz="2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0915" y="9604145"/>
            <a:ext cx="3477343" cy="393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9595" marR="5080" indent="-557530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Transport Digitization</a:t>
            </a:r>
            <a:endParaRPr sz="2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7571222"/>
            <a:ext cx="3526004" cy="802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0565" marR="5080" indent="-698500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Dynamic Route</a:t>
            </a:r>
          </a:p>
          <a:p>
            <a:pPr marL="710565" marR="5080" indent="-698500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Optimization</a:t>
            </a:r>
            <a:endParaRPr sz="2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048" y="3407986"/>
            <a:ext cx="4240589" cy="790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1230" marR="5080" indent="-939165" algn="ctr">
              <a:lnSpc>
                <a:spcPct val="116799"/>
              </a:lnSpc>
              <a:spcBef>
                <a:spcPts val="95"/>
              </a:spcBef>
            </a:pP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 Electronic Booking of Transport order</a:t>
            </a:r>
            <a:endParaRPr sz="2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87302" y="3928156"/>
            <a:ext cx="5818498" cy="5389533"/>
            <a:chOff x="3130557" y="3928157"/>
            <a:chExt cx="4654550" cy="4654550"/>
          </a:xfrm>
        </p:grpSpPr>
        <p:sp>
          <p:nvSpPr>
            <p:cNvPr id="11" name="object 11"/>
            <p:cNvSpPr/>
            <p:nvPr/>
          </p:nvSpPr>
          <p:spPr>
            <a:xfrm>
              <a:off x="5457581" y="3928157"/>
              <a:ext cx="2246630" cy="2023745"/>
            </a:xfrm>
            <a:custGeom>
              <a:avLst/>
              <a:gdLst/>
              <a:ahLst/>
              <a:cxnLst/>
              <a:rect l="l" t="t" r="r" b="b"/>
              <a:pathLst>
                <a:path w="2246629" h="2023745">
                  <a:moveTo>
                    <a:pt x="1123158" y="2023244"/>
                  </a:moveTo>
                  <a:lnTo>
                    <a:pt x="1109821" y="1977649"/>
                  </a:lnTo>
                  <a:lnTo>
                    <a:pt x="1094633" y="1932636"/>
                  </a:lnTo>
                  <a:lnTo>
                    <a:pt x="1077621" y="1888280"/>
                  </a:lnTo>
                  <a:lnTo>
                    <a:pt x="1058812" y="1844657"/>
                  </a:lnTo>
                  <a:lnTo>
                    <a:pt x="1038239" y="1801837"/>
                  </a:lnTo>
                  <a:lnTo>
                    <a:pt x="1015934" y="1759892"/>
                  </a:lnTo>
                  <a:lnTo>
                    <a:pt x="991936" y="1718893"/>
                  </a:lnTo>
                  <a:lnTo>
                    <a:pt x="966284" y="1678909"/>
                  </a:lnTo>
                  <a:lnTo>
                    <a:pt x="939021" y="1640004"/>
                  </a:lnTo>
                  <a:lnTo>
                    <a:pt x="910193" y="1602245"/>
                  </a:lnTo>
                  <a:lnTo>
                    <a:pt x="879848" y="1565694"/>
                  </a:lnTo>
                  <a:lnTo>
                    <a:pt x="848036" y="1530412"/>
                  </a:lnTo>
                  <a:lnTo>
                    <a:pt x="814810" y="1496458"/>
                  </a:lnTo>
                  <a:lnTo>
                    <a:pt x="780225" y="1463889"/>
                  </a:lnTo>
                  <a:lnTo>
                    <a:pt x="744341" y="1432759"/>
                  </a:lnTo>
                  <a:lnTo>
                    <a:pt x="707215" y="1403120"/>
                  </a:lnTo>
                  <a:lnTo>
                    <a:pt x="668910" y="1375020"/>
                  </a:lnTo>
                  <a:lnTo>
                    <a:pt x="629490" y="1348508"/>
                  </a:lnTo>
                  <a:lnTo>
                    <a:pt x="589021" y="1323627"/>
                  </a:lnTo>
                  <a:lnTo>
                    <a:pt x="547570" y="1300419"/>
                  </a:lnTo>
                  <a:lnTo>
                    <a:pt x="505206" y="1278922"/>
                  </a:lnTo>
                  <a:lnTo>
                    <a:pt x="462000" y="1259173"/>
                  </a:lnTo>
                  <a:lnTo>
                    <a:pt x="418024" y="1241204"/>
                  </a:lnTo>
                  <a:lnTo>
                    <a:pt x="373350" y="1225045"/>
                  </a:lnTo>
                  <a:lnTo>
                    <a:pt x="328055" y="1210723"/>
                  </a:lnTo>
                  <a:lnTo>
                    <a:pt x="282212" y="1198262"/>
                  </a:lnTo>
                  <a:lnTo>
                    <a:pt x="235899" y="1187682"/>
                  </a:lnTo>
                  <a:lnTo>
                    <a:pt x="189193" y="1179003"/>
                  </a:lnTo>
                  <a:lnTo>
                    <a:pt x="142171" y="1172236"/>
                  </a:lnTo>
                  <a:lnTo>
                    <a:pt x="94913" y="1167395"/>
                  </a:lnTo>
                  <a:lnTo>
                    <a:pt x="47496" y="1164487"/>
                  </a:lnTo>
                  <a:lnTo>
                    <a:pt x="0" y="1163518"/>
                  </a:lnTo>
                  <a:lnTo>
                    <a:pt x="0" y="0"/>
                  </a:lnTo>
                  <a:lnTo>
                    <a:pt x="47505" y="484"/>
                  </a:lnTo>
                  <a:lnTo>
                    <a:pt x="94991" y="1939"/>
                  </a:lnTo>
                  <a:lnTo>
                    <a:pt x="142438" y="4363"/>
                  </a:lnTo>
                  <a:lnTo>
                    <a:pt x="189825" y="7755"/>
                  </a:lnTo>
                  <a:lnTo>
                    <a:pt x="237133" y="12113"/>
                  </a:lnTo>
                  <a:lnTo>
                    <a:pt x="284342" y="17437"/>
                  </a:lnTo>
                  <a:lnTo>
                    <a:pt x="331433" y="23723"/>
                  </a:lnTo>
                  <a:lnTo>
                    <a:pt x="378386" y="30969"/>
                  </a:lnTo>
                  <a:lnTo>
                    <a:pt x="425180" y="39172"/>
                  </a:lnTo>
                  <a:lnTo>
                    <a:pt x="471798" y="48329"/>
                  </a:lnTo>
                  <a:lnTo>
                    <a:pt x="518219" y="58436"/>
                  </a:lnTo>
                  <a:lnTo>
                    <a:pt x="564424" y="69488"/>
                  </a:lnTo>
                  <a:lnTo>
                    <a:pt x="610394" y="81481"/>
                  </a:lnTo>
                  <a:lnTo>
                    <a:pt x="656109" y="94410"/>
                  </a:lnTo>
                  <a:lnTo>
                    <a:pt x="701551" y="108270"/>
                  </a:lnTo>
                  <a:lnTo>
                    <a:pt x="746700" y="123054"/>
                  </a:lnTo>
                  <a:lnTo>
                    <a:pt x="791538" y="138757"/>
                  </a:lnTo>
                  <a:lnTo>
                    <a:pt x="836046" y="155372"/>
                  </a:lnTo>
                  <a:lnTo>
                    <a:pt x="880206" y="172893"/>
                  </a:lnTo>
                  <a:lnTo>
                    <a:pt x="923999" y="191311"/>
                  </a:lnTo>
                  <a:lnTo>
                    <a:pt x="967407" y="210619"/>
                  </a:lnTo>
                  <a:lnTo>
                    <a:pt x="1010412" y="230810"/>
                  </a:lnTo>
                  <a:lnTo>
                    <a:pt x="1052996" y="251874"/>
                  </a:lnTo>
                  <a:lnTo>
                    <a:pt x="1095140" y="273803"/>
                  </a:lnTo>
                  <a:lnTo>
                    <a:pt x="1136828" y="296588"/>
                  </a:lnTo>
                  <a:lnTo>
                    <a:pt x="1178042" y="320219"/>
                  </a:lnTo>
                  <a:lnTo>
                    <a:pt x="1218766" y="344687"/>
                  </a:lnTo>
                  <a:lnTo>
                    <a:pt x="1258981" y="369981"/>
                  </a:lnTo>
                  <a:lnTo>
                    <a:pt x="1298671" y="396091"/>
                  </a:lnTo>
                  <a:lnTo>
                    <a:pt x="1337820" y="423005"/>
                  </a:lnTo>
                  <a:lnTo>
                    <a:pt x="1376412" y="450713"/>
                  </a:lnTo>
                  <a:lnTo>
                    <a:pt x="1414430" y="479204"/>
                  </a:lnTo>
                  <a:lnTo>
                    <a:pt x="1451858" y="508464"/>
                  </a:lnTo>
                  <a:lnTo>
                    <a:pt x="1488681" y="538482"/>
                  </a:lnTo>
                  <a:lnTo>
                    <a:pt x="1524884" y="569246"/>
                  </a:lnTo>
                  <a:lnTo>
                    <a:pt x="1560452" y="600743"/>
                  </a:lnTo>
                  <a:lnTo>
                    <a:pt x="1595368" y="632959"/>
                  </a:lnTo>
                  <a:lnTo>
                    <a:pt x="1629620" y="665881"/>
                  </a:lnTo>
                  <a:lnTo>
                    <a:pt x="1663192" y="699495"/>
                  </a:lnTo>
                  <a:lnTo>
                    <a:pt x="1696072" y="733788"/>
                  </a:lnTo>
                  <a:lnTo>
                    <a:pt x="1728244" y="768745"/>
                  </a:lnTo>
                  <a:lnTo>
                    <a:pt x="1759695" y="804352"/>
                  </a:lnTo>
                  <a:lnTo>
                    <a:pt x="1790414" y="840593"/>
                  </a:lnTo>
                  <a:lnTo>
                    <a:pt x="1820387" y="877454"/>
                  </a:lnTo>
                  <a:lnTo>
                    <a:pt x="1849600" y="914919"/>
                  </a:lnTo>
                  <a:lnTo>
                    <a:pt x="1878043" y="952972"/>
                  </a:lnTo>
                  <a:lnTo>
                    <a:pt x="1905703" y="991598"/>
                  </a:lnTo>
                  <a:lnTo>
                    <a:pt x="1932569" y="1030781"/>
                  </a:lnTo>
                  <a:lnTo>
                    <a:pt x="1958628" y="1070504"/>
                  </a:lnTo>
                  <a:lnTo>
                    <a:pt x="1983872" y="1110751"/>
                  </a:lnTo>
                  <a:lnTo>
                    <a:pt x="2008289" y="1151505"/>
                  </a:lnTo>
                  <a:lnTo>
                    <a:pt x="2031868" y="1192749"/>
                  </a:lnTo>
                  <a:lnTo>
                    <a:pt x="2054601" y="1234465"/>
                  </a:lnTo>
                  <a:lnTo>
                    <a:pt x="2076478" y="1276637"/>
                  </a:lnTo>
                  <a:lnTo>
                    <a:pt x="2097488" y="1319247"/>
                  </a:lnTo>
                  <a:lnTo>
                    <a:pt x="2117625" y="1362277"/>
                  </a:lnTo>
                  <a:lnTo>
                    <a:pt x="2136879" y="1405709"/>
                  </a:lnTo>
                  <a:lnTo>
                    <a:pt x="2155242" y="1449525"/>
                  </a:lnTo>
                  <a:lnTo>
                    <a:pt x="2172707" y="1493706"/>
                  </a:lnTo>
                  <a:lnTo>
                    <a:pt x="2189267" y="1538236"/>
                  </a:lnTo>
                  <a:lnTo>
                    <a:pt x="2204914" y="1583093"/>
                  </a:lnTo>
                  <a:lnTo>
                    <a:pt x="2219642" y="1628261"/>
                  </a:lnTo>
                  <a:lnTo>
                    <a:pt x="2233445" y="1673720"/>
                  </a:lnTo>
                  <a:lnTo>
                    <a:pt x="2246316" y="1719452"/>
                  </a:lnTo>
                  <a:lnTo>
                    <a:pt x="1123158" y="2023244"/>
                  </a:lnTo>
                  <a:close/>
                </a:path>
              </a:pathLst>
            </a:custGeom>
            <a:solidFill>
              <a:srgbClr val="0D34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3579" y="5536100"/>
              <a:ext cx="1691005" cy="2668270"/>
            </a:xfrm>
            <a:custGeom>
              <a:avLst/>
              <a:gdLst/>
              <a:ahLst/>
              <a:cxnLst/>
              <a:rect l="l" t="t" r="r" b="b"/>
              <a:pathLst>
                <a:path w="1691004" h="2668270">
                  <a:moveTo>
                    <a:pt x="635998" y="2667714"/>
                  </a:moveTo>
                  <a:lnTo>
                    <a:pt x="0" y="1693404"/>
                  </a:lnTo>
                  <a:lnTo>
                    <a:pt x="19761" y="1680214"/>
                  </a:lnTo>
                  <a:lnTo>
                    <a:pt x="39242" y="1666629"/>
                  </a:lnTo>
                  <a:lnTo>
                    <a:pt x="77359" y="1638275"/>
                  </a:lnTo>
                  <a:lnTo>
                    <a:pt x="114286" y="1608389"/>
                  </a:lnTo>
                  <a:lnTo>
                    <a:pt x="149962" y="1577021"/>
                  </a:lnTo>
                  <a:lnTo>
                    <a:pt x="184329" y="1544222"/>
                  </a:lnTo>
                  <a:lnTo>
                    <a:pt x="217328" y="1510048"/>
                  </a:lnTo>
                  <a:lnTo>
                    <a:pt x="248904" y="1474555"/>
                  </a:lnTo>
                  <a:lnTo>
                    <a:pt x="279005" y="1437802"/>
                  </a:lnTo>
                  <a:lnTo>
                    <a:pt x="307581" y="1399852"/>
                  </a:lnTo>
                  <a:lnTo>
                    <a:pt x="334583" y="1360766"/>
                  </a:lnTo>
                  <a:lnTo>
                    <a:pt x="359969" y="1320611"/>
                  </a:lnTo>
                  <a:lnTo>
                    <a:pt x="383693" y="1279453"/>
                  </a:lnTo>
                  <a:lnTo>
                    <a:pt x="405718" y="1237361"/>
                  </a:lnTo>
                  <a:lnTo>
                    <a:pt x="426005" y="1194405"/>
                  </a:lnTo>
                  <a:lnTo>
                    <a:pt x="444523" y="1150657"/>
                  </a:lnTo>
                  <a:lnTo>
                    <a:pt x="461239" y="1106189"/>
                  </a:lnTo>
                  <a:lnTo>
                    <a:pt x="476126" y="1061076"/>
                  </a:lnTo>
                  <a:lnTo>
                    <a:pt x="489159" y="1015393"/>
                  </a:lnTo>
                  <a:lnTo>
                    <a:pt x="500317" y="969216"/>
                  </a:lnTo>
                  <a:lnTo>
                    <a:pt x="509579" y="922621"/>
                  </a:lnTo>
                  <a:lnTo>
                    <a:pt x="516933" y="875688"/>
                  </a:lnTo>
                  <a:lnTo>
                    <a:pt x="522364" y="828494"/>
                  </a:lnTo>
                  <a:lnTo>
                    <a:pt x="525865" y="781117"/>
                  </a:lnTo>
                  <a:lnTo>
                    <a:pt x="527428" y="733637"/>
                  </a:lnTo>
                  <a:lnTo>
                    <a:pt x="527483" y="709878"/>
                  </a:lnTo>
                  <a:lnTo>
                    <a:pt x="527053" y="686132"/>
                  </a:lnTo>
                  <a:lnTo>
                    <a:pt x="524737" y="638683"/>
                  </a:lnTo>
                  <a:lnTo>
                    <a:pt x="520488" y="591367"/>
                  </a:lnTo>
                  <a:lnTo>
                    <a:pt x="514309" y="544265"/>
                  </a:lnTo>
                  <a:lnTo>
                    <a:pt x="506214" y="497453"/>
                  </a:lnTo>
                  <a:lnTo>
                    <a:pt x="496214" y="451012"/>
                  </a:lnTo>
                  <a:lnTo>
                    <a:pt x="484328" y="405017"/>
                  </a:lnTo>
                  <a:lnTo>
                    <a:pt x="470573" y="359546"/>
                  </a:lnTo>
                  <a:lnTo>
                    <a:pt x="1577144" y="0"/>
                  </a:lnTo>
                  <a:lnTo>
                    <a:pt x="1591363" y="45330"/>
                  </a:lnTo>
                  <a:lnTo>
                    <a:pt x="1604653" y="90942"/>
                  </a:lnTo>
                  <a:lnTo>
                    <a:pt x="1617010" y="136815"/>
                  </a:lnTo>
                  <a:lnTo>
                    <a:pt x="1628428" y="182931"/>
                  </a:lnTo>
                  <a:lnTo>
                    <a:pt x="1638902" y="229270"/>
                  </a:lnTo>
                  <a:lnTo>
                    <a:pt x="1648427" y="275814"/>
                  </a:lnTo>
                  <a:lnTo>
                    <a:pt x="1657000" y="322543"/>
                  </a:lnTo>
                  <a:lnTo>
                    <a:pt x="1664618" y="369436"/>
                  </a:lnTo>
                  <a:lnTo>
                    <a:pt x="1671277" y="416476"/>
                  </a:lnTo>
                  <a:lnTo>
                    <a:pt x="1676974" y="463641"/>
                  </a:lnTo>
                  <a:lnTo>
                    <a:pt x="1681707" y="510913"/>
                  </a:lnTo>
                  <a:lnTo>
                    <a:pt x="1685474" y="558272"/>
                  </a:lnTo>
                  <a:lnTo>
                    <a:pt x="1688273" y="605698"/>
                  </a:lnTo>
                  <a:lnTo>
                    <a:pt x="1690103" y="653171"/>
                  </a:lnTo>
                  <a:lnTo>
                    <a:pt x="1690964" y="700672"/>
                  </a:lnTo>
                  <a:lnTo>
                    <a:pt x="1690855" y="748180"/>
                  </a:lnTo>
                  <a:lnTo>
                    <a:pt x="1689776" y="795677"/>
                  </a:lnTo>
                  <a:lnTo>
                    <a:pt x="1687728" y="843141"/>
                  </a:lnTo>
                  <a:lnTo>
                    <a:pt x="1684712" y="890553"/>
                  </a:lnTo>
                  <a:lnTo>
                    <a:pt x="1680728" y="937894"/>
                  </a:lnTo>
                  <a:lnTo>
                    <a:pt x="1675778" y="985144"/>
                  </a:lnTo>
                  <a:lnTo>
                    <a:pt x="1669865" y="1032283"/>
                  </a:lnTo>
                  <a:lnTo>
                    <a:pt x="1662991" y="1079292"/>
                  </a:lnTo>
                  <a:lnTo>
                    <a:pt x="1655158" y="1126150"/>
                  </a:lnTo>
                  <a:lnTo>
                    <a:pt x="1646371" y="1172839"/>
                  </a:lnTo>
                  <a:lnTo>
                    <a:pt x="1636632" y="1219338"/>
                  </a:lnTo>
                  <a:lnTo>
                    <a:pt x="1625946" y="1265629"/>
                  </a:lnTo>
                  <a:lnTo>
                    <a:pt x="1614318" y="1311693"/>
                  </a:lnTo>
                  <a:lnTo>
                    <a:pt x="1601751" y="1357509"/>
                  </a:lnTo>
                  <a:lnTo>
                    <a:pt x="1588251" y="1403059"/>
                  </a:lnTo>
                  <a:lnTo>
                    <a:pt x="1573825" y="1448324"/>
                  </a:lnTo>
                  <a:lnTo>
                    <a:pt x="1558478" y="1493285"/>
                  </a:lnTo>
                  <a:lnTo>
                    <a:pt x="1542215" y="1537923"/>
                  </a:lnTo>
                  <a:lnTo>
                    <a:pt x="1525045" y="1582221"/>
                  </a:lnTo>
                  <a:lnTo>
                    <a:pt x="1506974" y="1626158"/>
                  </a:lnTo>
                  <a:lnTo>
                    <a:pt x="1488010" y="1669717"/>
                  </a:lnTo>
                  <a:lnTo>
                    <a:pt x="1468161" y="1712880"/>
                  </a:lnTo>
                  <a:lnTo>
                    <a:pt x="1447434" y="1755628"/>
                  </a:lnTo>
                  <a:lnTo>
                    <a:pt x="1425839" y="1797945"/>
                  </a:lnTo>
                  <a:lnTo>
                    <a:pt x="1403385" y="1839813"/>
                  </a:lnTo>
                  <a:lnTo>
                    <a:pt x="1380081" y="1881213"/>
                  </a:lnTo>
                  <a:lnTo>
                    <a:pt x="1355936" y="1922129"/>
                  </a:lnTo>
                  <a:lnTo>
                    <a:pt x="1330962" y="1962543"/>
                  </a:lnTo>
                  <a:lnTo>
                    <a:pt x="1305167" y="2002439"/>
                  </a:lnTo>
                  <a:lnTo>
                    <a:pt x="1278563" y="2041800"/>
                  </a:lnTo>
                  <a:lnTo>
                    <a:pt x="1251161" y="2080610"/>
                  </a:lnTo>
                  <a:lnTo>
                    <a:pt x="1222973" y="2118852"/>
                  </a:lnTo>
                  <a:lnTo>
                    <a:pt x="1194010" y="2156511"/>
                  </a:lnTo>
                  <a:lnTo>
                    <a:pt x="1164283" y="2193570"/>
                  </a:lnTo>
                  <a:lnTo>
                    <a:pt x="1133807" y="2230015"/>
                  </a:lnTo>
                  <a:lnTo>
                    <a:pt x="1102593" y="2265831"/>
                  </a:lnTo>
                  <a:lnTo>
                    <a:pt x="1070655" y="2301001"/>
                  </a:lnTo>
                  <a:lnTo>
                    <a:pt x="1038004" y="2335512"/>
                  </a:lnTo>
                  <a:lnTo>
                    <a:pt x="1004656" y="2369350"/>
                  </a:lnTo>
                  <a:lnTo>
                    <a:pt x="970625" y="2402500"/>
                  </a:lnTo>
                  <a:lnTo>
                    <a:pt x="935924" y="2434948"/>
                  </a:lnTo>
                  <a:lnTo>
                    <a:pt x="900567" y="2466681"/>
                  </a:lnTo>
                  <a:lnTo>
                    <a:pt x="864570" y="2497685"/>
                  </a:lnTo>
                  <a:lnTo>
                    <a:pt x="827948" y="2527948"/>
                  </a:lnTo>
                  <a:lnTo>
                    <a:pt x="790716" y="2557458"/>
                  </a:lnTo>
                  <a:lnTo>
                    <a:pt x="752888" y="2586201"/>
                  </a:lnTo>
                  <a:lnTo>
                    <a:pt x="714483" y="2614165"/>
                  </a:lnTo>
                  <a:lnTo>
                    <a:pt x="675514" y="2641340"/>
                  </a:lnTo>
                  <a:lnTo>
                    <a:pt x="635998" y="2667714"/>
                  </a:lnTo>
                  <a:close/>
                </a:path>
              </a:pathLst>
            </a:custGeom>
            <a:solidFill>
              <a:srgbClr val="525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7401" y="7161142"/>
              <a:ext cx="2828290" cy="1421130"/>
            </a:xfrm>
            <a:custGeom>
              <a:avLst/>
              <a:gdLst/>
              <a:ahLst/>
              <a:cxnLst/>
              <a:rect l="l" t="t" r="r" b="b"/>
              <a:pathLst>
                <a:path w="2828290" h="1421129">
                  <a:moveTo>
                    <a:pt x="1449512" y="1421062"/>
                  </a:moveTo>
                  <a:lnTo>
                    <a:pt x="1402009" y="1420359"/>
                  </a:lnTo>
                  <a:lnTo>
                    <a:pt x="1354530" y="1418687"/>
                  </a:lnTo>
                  <a:lnTo>
                    <a:pt x="1307095" y="1416045"/>
                  </a:lnTo>
                  <a:lnTo>
                    <a:pt x="1259724" y="1412437"/>
                  </a:lnTo>
                  <a:lnTo>
                    <a:pt x="1212436" y="1407862"/>
                  </a:lnTo>
                  <a:lnTo>
                    <a:pt x="1165252" y="1402322"/>
                  </a:lnTo>
                  <a:lnTo>
                    <a:pt x="1118190" y="1395819"/>
                  </a:lnTo>
                  <a:lnTo>
                    <a:pt x="1071272" y="1388358"/>
                  </a:lnTo>
                  <a:lnTo>
                    <a:pt x="1024515" y="1379941"/>
                  </a:lnTo>
                  <a:lnTo>
                    <a:pt x="977940" y="1370570"/>
                  </a:lnTo>
                  <a:lnTo>
                    <a:pt x="931565" y="1360251"/>
                  </a:lnTo>
                  <a:lnTo>
                    <a:pt x="885412" y="1348987"/>
                  </a:lnTo>
                  <a:lnTo>
                    <a:pt x="839498" y="1336784"/>
                  </a:lnTo>
                  <a:lnTo>
                    <a:pt x="793842" y="1323645"/>
                  </a:lnTo>
                  <a:lnTo>
                    <a:pt x="748464" y="1309577"/>
                  </a:lnTo>
                  <a:lnTo>
                    <a:pt x="703383" y="1294586"/>
                  </a:lnTo>
                  <a:lnTo>
                    <a:pt x="658617" y="1278678"/>
                  </a:lnTo>
                  <a:lnTo>
                    <a:pt x="614186" y="1261859"/>
                  </a:lnTo>
                  <a:lnTo>
                    <a:pt x="570107" y="1244136"/>
                  </a:lnTo>
                  <a:lnTo>
                    <a:pt x="526399" y="1225518"/>
                  </a:lnTo>
                  <a:lnTo>
                    <a:pt x="483080" y="1206010"/>
                  </a:lnTo>
                  <a:lnTo>
                    <a:pt x="440168" y="1185623"/>
                  </a:lnTo>
                  <a:lnTo>
                    <a:pt x="397682" y="1164364"/>
                  </a:lnTo>
                  <a:lnTo>
                    <a:pt x="355638" y="1142242"/>
                  </a:lnTo>
                  <a:lnTo>
                    <a:pt x="314055" y="1119266"/>
                  </a:lnTo>
                  <a:lnTo>
                    <a:pt x="272950" y="1095446"/>
                  </a:lnTo>
                  <a:lnTo>
                    <a:pt x="232339" y="1070792"/>
                  </a:lnTo>
                  <a:lnTo>
                    <a:pt x="192240" y="1045314"/>
                  </a:lnTo>
                  <a:lnTo>
                    <a:pt x="152670" y="1019022"/>
                  </a:lnTo>
                  <a:lnTo>
                    <a:pt x="113644" y="991929"/>
                  </a:lnTo>
                  <a:lnTo>
                    <a:pt x="75180" y="964044"/>
                  </a:lnTo>
                  <a:lnTo>
                    <a:pt x="37293" y="935380"/>
                  </a:lnTo>
                  <a:lnTo>
                    <a:pt x="0" y="905948"/>
                  </a:lnTo>
                  <a:lnTo>
                    <a:pt x="730089" y="0"/>
                  </a:lnTo>
                  <a:lnTo>
                    <a:pt x="748740" y="14718"/>
                  </a:lnTo>
                  <a:lnTo>
                    <a:pt x="767679" y="29048"/>
                  </a:lnTo>
                  <a:lnTo>
                    <a:pt x="806424" y="56537"/>
                  </a:lnTo>
                  <a:lnTo>
                    <a:pt x="846259" y="82422"/>
                  </a:lnTo>
                  <a:lnTo>
                    <a:pt x="887117" y="106658"/>
                  </a:lnTo>
                  <a:lnTo>
                    <a:pt x="928930" y="129207"/>
                  </a:lnTo>
                  <a:lnTo>
                    <a:pt x="971629" y="150030"/>
                  </a:lnTo>
                  <a:lnTo>
                    <a:pt x="1015143" y="169094"/>
                  </a:lnTo>
                  <a:lnTo>
                    <a:pt x="1059398" y="186364"/>
                  </a:lnTo>
                  <a:lnTo>
                    <a:pt x="1104322" y="201814"/>
                  </a:lnTo>
                  <a:lnTo>
                    <a:pt x="1149838" y="215417"/>
                  </a:lnTo>
                  <a:lnTo>
                    <a:pt x="1195872" y="227151"/>
                  </a:lnTo>
                  <a:lnTo>
                    <a:pt x="1242347" y="236996"/>
                  </a:lnTo>
                  <a:lnTo>
                    <a:pt x="1289185" y="244936"/>
                  </a:lnTo>
                  <a:lnTo>
                    <a:pt x="1336308" y="250956"/>
                  </a:lnTo>
                  <a:lnTo>
                    <a:pt x="1383637" y="255049"/>
                  </a:lnTo>
                  <a:lnTo>
                    <a:pt x="1431094" y="257205"/>
                  </a:lnTo>
                  <a:lnTo>
                    <a:pt x="1454851" y="257556"/>
                  </a:lnTo>
                  <a:lnTo>
                    <a:pt x="1478600" y="257423"/>
                  </a:lnTo>
                  <a:lnTo>
                    <a:pt x="1526074" y="255700"/>
                  </a:lnTo>
                  <a:lnTo>
                    <a:pt x="1573439" y="252043"/>
                  </a:lnTo>
                  <a:lnTo>
                    <a:pt x="1620615" y="246454"/>
                  </a:lnTo>
                  <a:lnTo>
                    <a:pt x="1667524" y="238945"/>
                  </a:lnTo>
                  <a:lnTo>
                    <a:pt x="1714087" y="229526"/>
                  </a:lnTo>
                  <a:lnTo>
                    <a:pt x="1760227" y="218215"/>
                  </a:lnTo>
                  <a:lnTo>
                    <a:pt x="1805866" y="205030"/>
                  </a:lnTo>
                  <a:lnTo>
                    <a:pt x="1850930" y="189993"/>
                  </a:lnTo>
                  <a:lnTo>
                    <a:pt x="1895341" y="173128"/>
                  </a:lnTo>
                  <a:lnTo>
                    <a:pt x="1939028" y="154465"/>
                  </a:lnTo>
                  <a:lnTo>
                    <a:pt x="1981916" y="134034"/>
                  </a:lnTo>
                  <a:lnTo>
                    <a:pt x="2023934" y="111869"/>
                  </a:lnTo>
                  <a:lnTo>
                    <a:pt x="2065013" y="88008"/>
                  </a:lnTo>
                  <a:lnTo>
                    <a:pt x="2105083" y="62490"/>
                  </a:lnTo>
                  <a:lnTo>
                    <a:pt x="2144078" y="35357"/>
                  </a:lnTo>
                  <a:lnTo>
                    <a:pt x="2827977" y="976663"/>
                  </a:lnTo>
                  <a:lnTo>
                    <a:pt x="2789259" y="1004194"/>
                  </a:lnTo>
                  <a:lnTo>
                    <a:pt x="2749987" y="1030928"/>
                  </a:lnTo>
                  <a:lnTo>
                    <a:pt x="2710177" y="1056856"/>
                  </a:lnTo>
                  <a:lnTo>
                    <a:pt x="2669846" y="1081965"/>
                  </a:lnTo>
                  <a:lnTo>
                    <a:pt x="2629011" y="1106246"/>
                  </a:lnTo>
                  <a:lnTo>
                    <a:pt x="2587689" y="1129688"/>
                  </a:lnTo>
                  <a:lnTo>
                    <a:pt x="2545897" y="1152282"/>
                  </a:lnTo>
                  <a:lnTo>
                    <a:pt x="2503652" y="1174017"/>
                  </a:lnTo>
                  <a:lnTo>
                    <a:pt x="2460973" y="1194886"/>
                  </a:lnTo>
                  <a:lnTo>
                    <a:pt x="2417876" y="1214879"/>
                  </a:lnTo>
                  <a:lnTo>
                    <a:pt x="2374380" y="1233988"/>
                  </a:lnTo>
                  <a:lnTo>
                    <a:pt x="2330503" y="1252206"/>
                  </a:lnTo>
                  <a:lnTo>
                    <a:pt x="2286263" y="1269523"/>
                  </a:lnTo>
                  <a:lnTo>
                    <a:pt x="2241679" y="1285934"/>
                  </a:lnTo>
                  <a:lnTo>
                    <a:pt x="2196769" y="1301432"/>
                  </a:lnTo>
                  <a:lnTo>
                    <a:pt x="2151553" y="1316009"/>
                  </a:lnTo>
                  <a:lnTo>
                    <a:pt x="2106048" y="1329660"/>
                  </a:lnTo>
                  <a:lnTo>
                    <a:pt x="2060274" y="1342379"/>
                  </a:lnTo>
                  <a:lnTo>
                    <a:pt x="2014250" y="1354161"/>
                  </a:lnTo>
                  <a:lnTo>
                    <a:pt x="1967995" y="1365002"/>
                  </a:lnTo>
                  <a:lnTo>
                    <a:pt x="1921528" y="1374895"/>
                  </a:lnTo>
                  <a:lnTo>
                    <a:pt x="1874868" y="1383838"/>
                  </a:lnTo>
                  <a:lnTo>
                    <a:pt x="1828036" y="1391827"/>
                  </a:lnTo>
                  <a:lnTo>
                    <a:pt x="1781051" y="1398858"/>
                  </a:lnTo>
                  <a:lnTo>
                    <a:pt x="1733932" y="1404928"/>
                  </a:lnTo>
                  <a:lnTo>
                    <a:pt x="1686699" y="1410035"/>
                  </a:lnTo>
                  <a:lnTo>
                    <a:pt x="1639372" y="1414176"/>
                  </a:lnTo>
                  <a:lnTo>
                    <a:pt x="1591969" y="1417351"/>
                  </a:lnTo>
                  <a:lnTo>
                    <a:pt x="1544512" y="1419557"/>
                  </a:lnTo>
                  <a:lnTo>
                    <a:pt x="1497020" y="1420794"/>
                  </a:lnTo>
                  <a:lnTo>
                    <a:pt x="1449512" y="1421062"/>
                  </a:lnTo>
                  <a:close/>
                </a:path>
              </a:pathLst>
            </a:custGeom>
            <a:solidFill>
              <a:srgbClr val="8E6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30557" y="5426387"/>
              <a:ext cx="1643380" cy="2711450"/>
            </a:xfrm>
            <a:custGeom>
              <a:avLst/>
              <a:gdLst/>
              <a:ahLst/>
              <a:cxnLst/>
              <a:rect l="l" t="t" r="r" b="b"/>
              <a:pathLst>
                <a:path w="1643379" h="2711450">
                  <a:moveTo>
                    <a:pt x="959225" y="2711418"/>
                  </a:moveTo>
                  <a:lnTo>
                    <a:pt x="921077" y="2683102"/>
                  </a:lnTo>
                  <a:lnTo>
                    <a:pt x="883515" y="2654013"/>
                  </a:lnTo>
                  <a:lnTo>
                    <a:pt x="846555" y="2624164"/>
                  </a:lnTo>
                  <a:lnTo>
                    <a:pt x="810212" y="2593567"/>
                  </a:lnTo>
                  <a:lnTo>
                    <a:pt x="774500" y="2562233"/>
                  </a:lnTo>
                  <a:lnTo>
                    <a:pt x="739436" y="2530177"/>
                  </a:lnTo>
                  <a:lnTo>
                    <a:pt x="705034" y="2497413"/>
                  </a:lnTo>
                  <a:lnTo>
                    <a:pt x="671308" y="2463953"/>
                  </a:lnTo>
                  <a:lnTo>
                    <a:pt x="638272" y="2429811"/>
                  </a:lnTo>
                  <a:lnTo>
                    <a:pt x="605939" y="2395001"/>
                  </a:lnTo>
                  <a:lnTo>
                    <a:pt x="574325" y="2359540"/>
                  </a:lnTo>
                  <a:lnTo>
                    <a:pt x="543440" y="2323440"/>
                  </a:lnTo>
                  <a:lnTo>
                    <a:pt x="513299" y="2286717"/>
                  </a:lnTo>
                  <a:lnTo>
                    <a:pt x="483914" y="2249386"/>
                  </a:lnTo>
                  <a:lnTo>
                    <a:pt x="455298" y="2211464"/>
                  </a:lnTo>
                  <a:lnTo>
                    <a:pt x="427461" y="2172965"/>
                  </a:lnTo>
                  <a:lnTo>
                    <a:pt x="400416" y="2133905"/>
                  </a:lnTo>
                  <a:lnTo>
                    <a:pt x="374174" y="2094302"/>
                  </a:lnTo>
                  <a:lnTo>
                    <a:pt x="348747" y="2054171"/>
                  </a:lnTo>
                  <a:lnTo>
                    <a:pt x="324143" y="2013530"/>
                  </a:lnTo>
                  <a:lnTo>
                    <a:pt x="300375" y="1972395"/>
                  </a:lnTo>
                  <a:lnTo>
                    <a:pt x="277451" y="1930783"/>
                  </a:lnTo>
                  <a:lnTo>
                    <a:pt x="255381" y="1888711"/>
                  </a:lnTo>
                  <a:lnTo>
                    <a:pt x="234175" y="1846198"/>
                  </a:lnTo>
                  <a:lnTo>
                    <a:pt x="213842" y="1803261"/>
                  </a:lnTo>
                  <a:lnTo>
                    <a:pt x="194389" y="1759918"/>
                  </a:lnTo>
                  <a:lnTo>
                    <a:pt x="175825" y="1716186"/>
                  </a:lnTo>
                  <a:lnTo>
                    <a:pt x="158158" y="1672085"/>
                  </a:lnTo>
                  <a:lnTo>
                    <a:pt x="141394" y="1627633"/>
                  </a:lnTo>
                  <a:lnTo>
                    <a:pt x="125542" y="1582847"/>
                  </a:lnTo>
                  <a:lnTo>
                    <a:pt x="110607" y="1537747"/>
                  </a:lnTo>
                  <a:lnTo>
                    <a:pt x="96596" y="1492352"/>
                  </a:lnTo>
                  <a:lnTo>
                    <a:pt x="83515" y="1446680"/>
                  </a:lnTo>
                  <a:lnTo>
                    <a:pt x="71368" y="1400750"/>
                  </a:lnTo>
                  <a:lnTo>
                    <a:pt x="60162" y="1354582"/>
                  </a:lnTo>
                  <a:lnTo>
                    <a:pt x="49901" y="1308195"/>
                  </a:lnTo>
                  <a:lnTo>
                    <a:pt x="40589" y="1261608"/>
                  </a:lnTo>
                  <a:lnTo>
                    <a:pt x="32230" y="1214841"/>
                  </a:lnTo>
                  <a:lnTo>
                    <a:pt x="24827" y="1167913"/>
                  </a:lnTo>
                  <a:lnTo>
                    <a:pt x="18384" y="1120843"/>
                  </a:lnTo>
                  <a:lnTo>
                    <a:pt x="12904" y="1073652"/>
                  </a:lnTo>
                  <a:lnTo>
                    <a:pt x="8387" y="1026359"/>
                  </a:lnTo>
                  <a:lnTo>
                    <a:pt x="4838" y="978983"/>
                  </a:lnTo>
                  <a:lnTo>
                    <a:pt x="2256" y="931545"/>
                  </a:lnTo>
                  <a:lnTo>
                    <a:pt x="643" y="884064"/>
                  </a:lnTo>
                  <a:lnTo>
                    <a:pt x="0" y="836560"/>
                  </a:lnTo>
                  <a:lnTo>
                    <a:pt x="326" y="789053"/>
                  </a:lnTo>
                  <a:lnTo>
                    <a:pt x="1623" y="741562"/>
                  </a:lnTo>
                  <a:lnTo>
                    <a:pt x="3888" y="694108"/>
                  </a:lnTo>
                  <a:lnTo>
                    <a:pt x="7122" y="646709"/>
                  </a:lnTo>
                  <a:lnTo>
                    <a:pt x="11323" y="599387"/>
                  </a:lnTo>
                  <a:lnTo>
                    <a:pt x="16489" y="552160"/>
                  </a:lnTo>
                  <a:lnTo>
                    <a:pt x="22618" y="505049"/>
                  </a:lnTo>
                  <a:lnTo>
                    <a:pt x="29708" y="458072"/>
                  </a:lnTo>
                  <a:lnTo>
                    <a:pt x="37755" y="411251"/>
                  </a:lnTo>
                  <a:lnTo>
                    <a:pt x="46757" y="364603"/>
                  </a:lnTo>
                  <a:lnTo>
                    <a:pt x="56709" y="318148"/>
                  </a:lnTo>
                  <a:lnTo>
                    <a:pt x="67607" y="271907"/>
                  </a:lnTo>
                  <a:lnTo>
                    <a:pt x="79446" y="225897"/>
                  </a:lnTo>
                  <a:lnTo>
                    <a:pt x="92223" y="180139"/>
                  </a:lnTo>
                  <a:lnTo>
                    <a:pt x="105931" y="134652"/>
                  </a:lnTo>
                  <a:lnTo>
                    <a:pt x="120565" y="89453"/>
                  </a:lnTo>
                  <a:lnTo>
                    <a:pt x="136119" y="44563"/>
                  </a:lnTo>
                  <a:lnTo>
                    <a:pt x="152585" y="0"/>
                  </a:lnTo>
                  <a:lnTo>
                    <a:pt x="1239804" y="414403"/>
                  </a:lnTo>
                  <a:lnTo>
                    <a:pt x="1231569" y="436689"/>
                  </a:lnTo>
                  <a:lnTo>
                    <a:pt x="1223794" y="459129"/>
                  </a:lnTo>
                  <a:lnTo>
                    <a:pt x="1209623" y="504472"/>
                  </a:lnTo>
                  <a:lnTo>
                    <a:pt x="1197315" y="550356"/>
                  </a:lnTo>
                  <a:lnTo>
                    <a:pt x="1186890" y="596704"/>
                  </a:lnTo>
                  <a:lnTo>
                    <a:pt x="1178365" y="643439"/>
                  </a:lnTo>
                  <a:lnTo>
                    <a:pt x="1171756" y="690483"/>
                  </a:lnTo>
                  <a:lnTo>
                    <a:pt x="1167072" y="737757"/>
                  </a:lnTo>
                  <a:lnTo>
                    <a:pt x="1164323" y="785184"/>
                  </a:lnTo>
                  <a:lnTo>
                    <a:pt x="1163511" y="832683"/>
                  </a:lnTo>
                  <a:lnTo>
                    <a:pt x="1163833" y="856430"/>
                  </a:lnTo>
                  <a:lnTo>
                    <a:pt x="1165930" y="903900"/>
                  </a:lnTo>
                  <a:lnTo>
                    <a:pt x="1169963" y="951224"/>
                  </a:lnTo>
                  <a:lnTo>
                    <a:pt x="1175926" y="998364"/>
                  </a:lnTo>
                  <a:lnTo>
                    <a:pt x="1183805" y="1045202"/>
                  </a:lnTo>
                  <a:lnTo>
                    <a:pt x="1193594" y="1091699"/>
                  </a:lnTo>
                  <a:lnTo>
                    <a:pt x="1205267" y="1137738"/>
                  </a:lnTo>
                  <a:lnTo>
                    <a:pt x="1218816" y="1183281"/>
                  </a:lnTo>
                  <a:lnTo>
                    <a:pt x="1234207" y="1228214"/>
                  </a:lnTo>
                  <a:lnTo>
                    <a:pt x="1251426" y="1272501"/>
                  </a:lnTo>
                  <a:lnTo>
                    <a:pt x="1270430" y="1316029"/>
                  </a:lnTo>
                  <a:lnTo>
                    <a:pt x="1291204" y="1358763"/>
                  </a:lnTo>
                  <a:lnTo>
                    <a:pt x="1313696" y="1400596"/>
                  </a:lnTo>
                  <a:lnTo>
                    <a:pt x="1337887" y="1441493"/>
                  </a:lnTo>
                  <a:lnTo>
                    <a:pt x="1363717" y="1481351"/>
                  </a:lnTo>
                  <a:lnTo>
                    <a:pt x="1391163" y="1520139"/>
                  </a:lnTo>
                  <a:lnTo>
                    <a:pt x="1420158" y="1557758"/>
                  </a:lnTo>
                  <a:lnTo>
                    <a:pt x="1450677" y="1594177"/>
                  </a:lnTo>
                  <a:lnTo>
                    <a:pt x="1482644" y="1629305"/>
                  </a:lnTo>
                  <a:lnTo>
                    <a:pt x="1516032" y="1663113"/>
                  </a:lnTo>
                  <a:lnTo>
                    <a:pt x="1550758" y="1695516"/>
                  </a:lnTo>
                  <a:lnTo>
                    <a:pt x="1586793" y="1726488"/>
                  </a:lnTo>
                  <a:lnTo>
                    <a:pt x="1624046" y="1755951"/>
                  </a:lnTo>
                  <a:lnTo>
                    <a:pt x="1643124" y="1770112"/>
                  </a:lnTo>
                  <a:lnTo>
                    <a:pt x="959225" y="2711418"/>
                  </a:lnTo>
                  <a:close/>
                </a:path>
              </a:pathLst>
            </a:custGeom>
            <a:solidFill>
              <a:srgbClr val="C78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4437" y="3928157"/>
              <a:ext cx="2213610" cy="1967864"/>
            </a:xfrm>
            <a:custGeom>
              <a:avLst/>
              <a:gdLst/>
              <a:ahLst/>
              <a:cxnLst/>
              <a:rect l="l" t="t" r="r" b="b"/>
              <a:pathLst>
                <a:path w="2213610" h="1967864">
                  <a:moveTo>
                    <a:pt x="1106571" y="1967489"/>
                  </a:moveTo>
                  <a:lnTo>
                    <a:pt x="0" y="1607942"/>
                  </a:lnTo>
                  <a:lnTo>
                    <a:pt x="22142" y="1543080"/>
                  </a:lnTo>
                  <a:lnTo>
                    <a:pt x="46186" y="1478897"/>
                  </a:lnTo>
                  <a:lnTo>
                    <a:pt x="72108" y="1415449"/>
                  </a:lnTo>
                  <a:lnTo>
                    <a:pt x="99886" y="1352794"/>
                  </a:lnTo>
                  <a:lnTo>
                    <a:pt x="129496" y="1290984"/>
                  </a:lnTo>
                  <a:lnTo>
                    <a:pt x="160914" y="1230071"/>
                  </a:lnTo>
                  <a:lnTo>
                    <a:pt x="194111" y="1170110"/>
                  </a:lnTo>
                  <a:lnTo>
                    <a:pt x="229058" y="1111155"/>
                  </a:lnTo>
                  <a:lnTo>
                    <a:pt x="265725" y="1053253"/>
                  </a:lnTo>
                  <a:lnTo>
                    <a:pt x="304081" y="996456"/>
                  </a:lnTo>
                  <a:lnTo>
                    <a:pt x="344093" y="940812"/>
                  </a:lnTo>
                  <a:lnTo>
                    <a:pt x="385725" y="886372"/>
                  </a:lnTo>
                  <a:lnTo>
                    <a:pt x="428940" y="833183"/>
                  </a:lnTo>
                  <a:lnTo>
                    <a:pt x="473704" y="781287"/>
                  </a:lnTo>
                  <a:lnTo>
                    <a:pt x="519976" y="730732"/>
                  </a:lnTo>
                  <a:lnTo>
                    <a:pt x="567715" y="681564"/>
                  </a:lnTo>
                  <a:lnTo>
                    <a:pt x="616880" y="633822"/>
                  </a:lnTo>
                  <a:lnTo>
                    <a:pt x="667431" y="587548"/>
                  </a:lnTo>
                  <a:lnTo>
                    <a:pt x="719322" y="542783"/>
                  </a:lnTo>
                  <a:lnTo>
                    <a:pt x="772506" y="499567"/>
                  </a:lnTo>
                  <a:lnTo>
                    <a:pt x="826940" y="457936"/>
                  </a:lnTo>
                  <a:lnTo>
                    <a:pt x="882577" y="417925"/>
                  </a:lnTo>
                  <a:lnTo>
                    <a:pt x="939367" y="379570"/>
                  </a:lnTo>
                  <a:lnTo>
                    <a:pt x="997260" y="342905"/>
                  </a:lnTo>
                  <a:lnTo>
                    <a:pt x="1056207" y="307961"/>
                  </a:lnTo>
                  <a:lnTo>
                    <a:pt x="1116159" y="274768"/>
                  </a:lnTo>
                  <a:lnTo>
                    <a:pt x="1177062" y="243355"/>
                  </a:lnTo>
                  <a:lnTo>
                    <a:pt x="1238861" y="213750"/>
                  </a:lnTo>
                  <a:lnTo>
                    <a:pt x="1301505" y="185978"/>
                  </a:lnTo>
                  <a:lnTo>
                    <a:pt x="1364941" y="160062"/>
                  </a:lnTo>
                  <a:lnTo>
                    <a:pt x="1429112" y="136025"/>
                  </a:lnTo>
                  <a:lnTo>
                    <a:pt x="1493960" y="113890"/>
                  </a:lnTo>
                  <a:lnTo>
                    <a:pt x="1559432" y="93675"/>
                  </a:lnTo>
                  <a:lnTo>
                    <a:pt x="1625473" y="75396"/>
                  </a:lnTo>
                  <a:lnTo>
                    <a:pt x="1692022" y="59070"/>
                  </a:lnTo>
                  <a:lnTo>
                    <a:pt x="1759022" y="44712"/>
                  </a:lnTo>
                  <a:lnTo>
                    <a:pt x="1826415" y="32333"/>
                  </a:lnTo>
                  <a:lnTo>
                    <a:pt x="1894144" y="21944"/>
                  </a:lnTo>
                  <a:lnTo>
                    <a:pt x="1962151" y="13555"/>
                  </a:lnTo>
                  <a:lnTo>
                    <a:pt x="2030372" y="7173"/>
                  </a:lnTo>
                  <a:lnTo>
                    <a:pt x="2098751" y="2802"/>
                  </a:lnTo>
                  <a:lnTo>
                    <a:pt x="2167232" y="448"/>
                  </a:lnTo>
                  <a:lnTo>
                    <a:pt x="2212910" y="0"/>
                  </a:lnTo>
                  <a:lnTo>
                    <a:pt x="2213026" y="1163518"/>
                  </a:lnTo>
                  <a:lnTo>
                    <a:pt x="2167351" y="1164419"/>
                  </a:lnTo>
                  <a:lnTo>
                    <a:pt x="2121746" y="1167113"/>
                  </a:lnTo>
                  <a:lnTo>
                    <a:pt x="2076281" y="1171595"/>
                  </a:lnTo>
                  <a:lnTo>
                    <a:pt x="2031028" y="1177859"/>
                  </a:lnTo>
                  <a:lnTo>
                    <a:pt x="1986055" y="1185893"/>
                  </a:lnTo>
                  <a:lnTo>
                    <a:pt x="1941433" y="1195688"/>
                  </a:lnTo>
                  <a:lnTo>
                    <a:pt x="1897229" y="1207226"/>
                  </a:lnTo>
                  <a:lnTo>
                    <a:pt x="1853513" y="1220491"/>
                  </a:lnTo>
                  <a:lnTo>
                    <a:pt x="1810351" y="1235462"/>
                  </a:lnTo>
                  <a:lnTo>
                    <a:pt x="1767810" y="1252116"/>
                  </a:lnTo>
                  <a:lnTo>
                    <a:pt x="1725955" y="1270427"/>
                  </a:lnTo>
                  <a:lnTo>
                    <a:pt x="1684852" y="1290367"/>
                  </a:lnTo>
                  <a:lnTo>
                    <a:pt x="1644563" y="1311904"/>
                  </a:lnTo>
                  <a:lnTo>
                    <a:pt x="1605151" y="1335008"/>
                  </a:lnTo>
                  <a:lnTo>
                    <a:pt x="1566675" y="1359640"/>
                  </a:lnTo>
                  <a:lnTo>
                    <a:pt x="1529197" y="1385764"/>
                  </a:lnTo>
                  <a:lnTo>
                    <a:pt x="1492773" y="1413339"/>
                  </a:lnTo>
                  <a:lnTo>
                    <a:pt x="1457460" y="1442323"/>
                  </a:lnTo>
                  <a:lnTo>
                    <a:pt x="1423311" y="1472670"/>
                  </a:lnTo>
                  <a:lnTo>
                    <a:pt x="1390381" y="1504335"/>
                  </a:lnTo>
                  <a:lnTo>
                    <a:pt x="1358718" y="1537268"/>
                  </a:lnTo>
                  <a:lnTo>
                    <a:pt x="1328373" y="1571419"/>
                  </a:lnTo>
                  <a:lnTo>
                    <a:pt x="1299392" y="1606734"/>
                  </a:lnTo>
                  <a:lnTo>
                    <a:pt x="1271820" y="1643161"/>
                  </a:lnTo>
                  <a:lnTo>
                    <a:pt x="1245698" y="1680641"/>
                  </a:lnTo>
                  <a:lnTo>
                    <a:pt x="1221069" y="1719118"/>
                  </a:lnTo>
                  <a:lnTo>
                    <a:pt x="1197969" y="1758532"/>
                  </a:lnTo>
                  <a:lnTo>
                    <a:pt x="1176434" y="1798823"/>
                  </a:lnTo>
                  <a:lnTo>
                    <a:pt x="1156497" y="1839928"/>
                  </a:lnTo>
                  <a:lnTo>
                    <a:pt x="1138189" y="1881784"/>
                  </a:lnTo>
                  <a:lnTo>
                    <a:pt x="1121539" y="1924326"/>
                  </a:lnTo>
                  <a:lnTo>
                    <a:pt x="1106571" y="1967489"/>
                  </a:lnTo>
                  <a:close/>
                </a:path>
              </a:pathLst>
            </a:custGeom>
            <a:solidFill>
              <a:srgbClr val="FB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C91969-6B30-458E-A72E-CBDD31992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264" y="5419031"/>
            <a:ext cx="4759642" cy="3814142"/>
          </a:xfrm>
          <a:prstGeom prst="rect">
            <a:avLst/>
          </a:prstGeom>
        </p:spPr>
      </p:pic>
      <p:pic>
        <p:nvPicPr>
          <p:cNvPr id="23" name="image179.png" descr="Icon  Description automatically generated">
            <a:extLst>
              <a:ext uri="{FF2B5EF4-FFF2-40B4-BE49-F238E27FC236}">
                <a16:creationId xmlns:a16="http://schemas.microsoft.com/office/drawing/2014/main" id="{48EF7922-CDE2-464F-9D93-46316B505D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4969" y="4557707"/>
            <a:ext cx="1008000" cy="864000"/>
          </a:xfrm>
          <a:prstGeom prst="rect">
            <a:avLst/>
          </a:prstGeom>
        </p:spPr>
      </p:pic>
      <p:grpSp>
        <p:nvGrpSpPr>
          <p:cNvPr id="22" name="docshapegroup454">
            <a:extLst>
              <a:ext uri="{FF2B5EF4-FFF2-40B4-BE49-F238E27FC236}">
                <a16:creationId xmlns:a16="http://schemas.microsoft.com/office/drawing/2014/main" id="{336B002C-63FC-489F-9049-9BAB6133BE21}"/>
              </a:ext>
            </a:extLst>
          </p:cNvPr>
          <p:cNvGrpSpPr>
            <a:grpSpLocks/>
          </p:cNvGrpSpPr>
          <p:nvPr/>
        </p:nvGrpSpPr>
        <p:grpSpPr bwMode="auto">
          <a:xfrm>
            <a:off x="2744171" y="6767313"/>
            <a:ext cx="1008000" cy="864000"/>
            <a:chOff x="1039" y="228"/>
            <a:chExt cx="677" cy="716"/>
          </a:xfrm>
        </p:grpSpPr>
        <p:sp>
          <p:nvSpPr>
            <p:cNvPr id="25" name="docshape455">
              <a:extLst>
                <a:ext uri="{FF2B5EF4-FFF2-40B4-BE49-F238E27FC236}">
                  <a16:creationId xmlns:a16="http://schemas.microsoft.com/office/drawing/2014/main" id="{EAC522B0-C108-47DA-80F4-931404C0E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28"/>
              <a:ext cx="677" cy="716"/>
            </a:xfrm>
            <a:custGeom>
              <a:avLst/>
              <a:gdLst>
                <a:gd name="T0" fmla="+- 0 1378 1039"/>
                <a:gd name="T1" fmla="*/ T0 w 677"/>
                <a:gd name="T2" fmla="+- 0 228 228"/>
                <a:gd name="T3" fmla="*/ 228 h 716"/>
                <a:gd name="T4" fmla="+- 0 1309 1039"/>
                <a:gd name="T5" fmla="*/ T4 w 677"/>
                <a:gd name="T6" fmla="+- 0 236 228"/>
                <a:gd name="T7" fmla="*/ 236 h 716"/>
                <a:gd name="T8" fmla="+- 0 1246 1039"/>
                <a:gd name="T9" fmla="*/ T8 w 677"/>
                <a:gd name="T10" fmla="+- 0 257 228"/>
                <a:gd name="T11" fmla="*/ 257 h 716"/>
                <a:gd name="T12" fmla="+- 0 1188 1039"/>
                <a:gd name="T13" fmla="*/ T12 w 677"/>
                <a:gd name="T14" fmla="+- 0 290 228"/>
                <a:gd name="T15" fmla="*/ 290 h 716"/>
                <a:gd name="T16" fmla="+- 0 1138 1039"/>
                <a:gd name="T17" fmla="*/ T16 w 677"/>
                <a:gd name="T18" fmla="+- 0 333 228"/>
                <a:gd name="T19" fmla="*/ 333 h 716"/>
                <a:gd name="T20" fmla="+- 0 1097 1039"/>
                <a:gd name="T21" fmla="*/ T20 w 677"/>
                <a:gd name="T22" fmla="+- 0 386 228"/>
                <a:gd name="T23" fmla="*/ 386 h 716"/>
                <a:gd name="T24" fmla="+- 0 1066 1039"/>
                <a:gd name="T25" fmla="*/ T24 w 677"/>
                <a:gd name="T26" fmla="+- 0 447 228"/>
                <a:gd name="T27" fmla="*/ 447 h 716"/>
                <a:gd name="T28" fmla="+- 0 1046 1039"/>
                <a:gd name="T29" fmla="*/ T28 w 677"/>
                <a:gd name="T30" fmla="+- 0 514 228"/>
                <a:gd name="T31" fmla="*/ 514 h 716"/>
                <a:gd name="T32" fmla="+- 0 1039 1039"/>
                <a:gd name="T33" fmla="*/ T32 w 677"/>
                <a:gd name="T34" fmla="+- 0 586 228"/>
                <a:gd name="T35" fmla="*/ 586 h 716"/>
                <a:gd name="T36" fmla="+- 0 1046 1039"/>
                <a:gd name="T37" fmla="*/ T36 w 677"/>
                <a:gd name="T38" fmla="+- 0 658 228"/>
                <a:gd name="T39" fmla="*/ 658 h 716"/>
                <a:gd name="T40" fmla="+- 0 1066 1039"/>
                <a:gd name="T41" fmla="*/ T40 w 677"/>
                <a:gd name="T42" fmla="+- 0 725 228"/>
                <a:gd name="T43" fmla="*/ 725 h 716"/>
                <a:gd name="T44" fmla="+- 0 1097 1039"/>
                <a:gd name="T45" fmla="*/ T44 w 677"/>
                <a:gd name="T46" fmla="+- 0 786 228"/>
                <a:gd name="T47" fmla="*/ 786 h 716"/>
                <a:gd name="T48" fmla="+- 0 1138 1039"/>
                <a:gd name="T49" fmla="*/ T48 w 677"/>
                <a:gd name="T50" fmla="+- 0 839 228"/>
                <a:gd name="T51" fmla="*/ 839 h 716"/>
                <a:gd name="T52" fmla="+- 0 1188 1039"/>
                <a:gd name="T53" fmla="*/ T52 w 677"/>
                <a:gd name="T54" fmla="+- 0 883 228"/>
                <a:gd name="T55" fmla="*/ 883 h 716"/>
                <a:gd name="T56" fmla="+- 0 1246 1039"/>
                <a:gd name="T57" fmla="*/ T56 w 677"/>
                <a:gd name="T58" fmla="+- 0 916 228"/>
                <a:gd name="T59" fmla="*/ 916 h 716"/>
                <a:gd name="T60" fmla="+- 0 1309 1039"/>
                <a:gd name="T61" fmla="*/ T60 w 677"/>
                <a:gd name="T62" fmla="+- 0 936 228"/>
                <a:gd name="T63" fmla="*/ 936 h 716"/>
                <a:gd name="T64" fmla="+- 0 1378 1039"/>
                <a:gd name="T65" fmla="*/ T64 w 677"/>
                <a:gd name="T66" fmla="+- 0 944 228"/>
                <a:gd name="T67" fmla="*/ 944 h 716"/>
                <a:gd name="T68" fmla="+- 0 1446 1039"/>
                <a:gd name="T69" fmla="*/ T68 w 677"/>
                <a:gd name="T70" fmla="+- 0 936 228"/>
                <a:gd name="T71" fmla="*/ 936 h 716"/>
                <a:gd name="T72" fmla="+- 0 1509 1039"/>
                <a:gd name="T73" fmla="*/ T72 w 677"/>
                <a:gd name="T74" fmla="+- 0 916 228"/>
                <a:gd name="T75" fmla="*/ 916 h 716"/>
                <a:gd name="T76" fmla="+- 0 1567 1039"/>
                <a:gd name="T77" fmla="*/ T76 w 677"/>
                <a:gd name="T78" fmla="+- 0 883 228"/>
                <a:gd name="T79" fmla="*/ 883 h 716"/>
                <a:gd name="T80" fmla="+- 0 1617 1039"/>
                <a:gd name="T81" fmla="*/ T80 w 677"/>
                <a:gd name="T82" fmla="+- 0 839 228"/>
                <a:gd name="T83" fmla="*/ 839 h 716"/>
                <a:gd name="T84" fmla="+- 0 1658 1039"/>
                <a:gd name="T85" fmla="*/ T84 w 677"/>
                <a:gd name="T86" fmla="+- 0 786 228"/>
                <a:gd name="T87" fmla="*/ 786 h 716"/>
                <a:gd name="T88" fmla="+- 0 1689 1039"/>
                <a:gd name="T89" fmla="*/ T88 w 677"/>
                <a:gd name="T90" fmla="+- 0 725 228"/>
                <a:gd name="T91" fmla="*/ 725 h 716"/>
                <a:gd name="T92" fmla="+- 0 1709 1039"/>
                <a:gd name="T93" fmla="*/ T92 w 677"/>
                <a:gd name="T94" fmla="+- 0 658 228"/>
                <a:gd name="T95" fmla="*/ 658 h 716"/>
                <a:gd name="T96" fmla="+- 0 1716 1039"/>
                <a:gd name="T97" fmla="*/ T96 w 677"/>
                <a:gd name="T98" fmla="+- 0 586 228"/>
                <a:gd name="T99" fmla="*/ 586 h 716"/>
                <a:gd name="T100" fmla="+- 0 1709 1039"/>
                <a:gd name="T101" fmla="*/ T100 w 677"/>
                <a:gd name="T102" fmla="+- 0 514 228"/>
                <a:gd name="T103" fmla="*/ 514 h 716"/>
                <a:gd name="T104" fmla="+- 0 1689 1039"/>
                <a:gd name="T105" fmla="*/ T104 w 677"/>
                <a:gd name="T106" fmla="+- 0 447 228"/>
                <a:gd name="T107" fmla="*/ 447 h 716"/>
                <a:gd name="T108" fmla="+- 0 1658 1039"/>
                <a:gd name="T109" fmla="*/ T108 w 677"/>
                <a:gd name="T110" fmla="+- 0 386 228"/>
                <a:gd name="T111" fmla="*/ 386 h 716"/>
                <a:gd name="T112" fmla="+- 0 1617 1039"/>
                <a:gd name="T113" fmla="*/ T112 w 677"/>
                <a:gd name="T114" fmla="+- 0 333 228"/>
                <a:gd name="T115" fmla="*/ 333 h 716"/>
                <a:gd name="T116" fmla="+- 0 1567 1039"/>
                <a:gd name="T117" fmla="*/ T116 w 677"/>
                <a:gd name="T118" fmla="+- 0 290 228"/>
                <a:gd name="T119" fmla="*/ 290 h 716"/>
                <a:gd name="T120" fmla="+- 0 1509 1039"/>
                <a:gd name="T121" fmla="*/ T120 w 677"/>
                <a:gd name="T122" fmla="+- 0 257 228"/>
                <a:gd name="T123" fmla="*/ 257 h 716"/>
                <a:gd name="T124" fmla="+- 0 1446 1039"/>
                <a:gd name="T125" fmla="*/ T124 w 677"/>
                <a:gd name="T126" fmla="+- 0 236 228"/>
                <a:gd name="T127" fmla="*/ 236 h 716"/>
                <a:gd name="T128" fmla="+- 0 1378 1039"/>
                <a:gd name="T129" fmla="*/ T128 w 677"/>
                <a:gd name="T130" fmla="+- 0 228 228"/>
                <a:gd name="T131" fmla="*/ 228 h 7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677" h="716">
                  <a:moveTo>
                    <a:pt x="339" y="0"/>
                  </a:moveTo>
                  <a:lnTo>
                    <a:pt x="270" y="8"/>
                  </a:lnTo>
                  <a:lnTo>
                    <a:pt x="207" y="29"/>
                  </a:lnTo>
                  <a:lnTo>
                    <a:pt x="149" y="62"/>
                  </a:lnTo>
                  <a:lnTo>
                    <a:pt x="99" y="105"/>
                  </a:lnTo>
                  <a:lnTo>
                    <a:pt x="58" y="158"/>
                  </a:lnTo>
                  <a:lnTo>
                    <a:pt x="27" y="219"/>
                  </a:lnTo>
                  <a:lnTo>
                    <a:pt x="7" y="286"/>
                  </a:lnTo>
                  <a:lnTo>
                    <a:pt x="0" y="358"/>
                  </a:lnTo>
                  <a:lnTo>
                    <a:pt x="7" y="430"/>
                  </a:lnTo>
                  <a:lnTo>
                    <a:pt x="27" y="497"/>
                  </a:lnTo>
                  <a:lnTo>
                    <a:pt x="58" y="558"/>
                  </a:lnTo>
                  <a:lnTo>
                    <a:pt x="99" y="611"/>
                  </a:lnTo>
                  <a:lnTo>
                    <a:pt x="149" y="655"/>
                  </a:lnTo>
                  <a:lnTo>
                    <a:pt x="207" y="688"/>
                  </a:lnTo>
                  <a:lnTo>
                    <a:pt x="270" y="708"/>
                  </a:lnTo>
                  <a:lnTo>
                    <a:pt x="339" y="716"/>
                  </a:lnTo>
                  <a:lnTo>
                    <a:pt x="407" y="708"/>
                  </a:lnTo>
                  <a:lnTo>
                    <a:pt x="470" y="688"/>
                  </a:lnTo>
                  <a:lnTo>
                    <a:pt x="528" y="655"/>
                  </a:lnTo>
                  <a:lnTo>
                    <a:pt x="578" y="611"/>
                  </a:lnTo>
                  <a:lnTo>
                    <a:pt x="619" y="558"/>
                  </a:lnTo>
                  <a:lnTo>
                    <a:pt x="650" y="497"/>
                  </a:lnTo>
                  <a:lnTo>
                    <a:pt x="670" y="430"/>
                  </a:lnTo>
                  <a:lnTo>
                    <a:pt x="677" y="358"/>
                  </a:lnTo>
                  <a:lnTo>
                    <a:pt x="670" y="286"/>
                  </a:lnTo>
                  <a:lnTo>
                    <a:pt x="650" y="219"/>
                  </a:lnTo>
                  <a:lnTo>
                    <a:pt x="619" y="158"/>
                  </a:lnTo>
                  <a:lnTo>
                    <a:pt x="578" y="105"/>
                  </a:lnTo>
                  <a:lnTo>
                    <a:pt x="528" y="62"/>
                  </a:lnTo>
                  <a:lnTo>
                    <a:pt x="470" y="29"/>
                  </a:lnTo>
                  <a:lnTo>
                    <a:pt x="407" y="8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B88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pic>
          <p:nvPicPr>
            <p:cNvPr id="3078" name="docshape456" descr="Icon  Description automatically generated">
              <a:extLst>
                <a:ext uri="{FF2B5EF4-FFF2-40B4-BE49-F238E27FC236}">
                  <a16:creationId xmlns:a16="http://schemas.microsoft.com/office/drawing/2014/main" id="{450C3909-9F8C-4A71-BAD2-AD4805F1B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98"/>
              <a:ext cx="48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docshapegroup457">
            <a:extLst>
              <a:ext uri="{FF2B5EF4-FFF2-40B4-BE49-F238E27FC236}">
                <a16:creationId xmlns:a16="http://schemas.microsoft.com/office/drawing/2014/main" id="{4E8B234D-C5C1-499D-9E93-59B2A27B05B9}"/>
              </a:ext>
            </a:extLst>
          </p:cNvPr>
          <p:cNvGrpSpPr>
            <a:grpSpLocks/>
          </p:cNvGrpSpPr>
          <p:nvPr/>
        </p:nvGrpSpPr>
        <p:grpSpPr bwMode="auto">
          <a:xfrm>
            <a:off x="6938078" y="6581566"/>
            <a:ext cx="1008000" cy="864000"/>
            <a:chOff x="1039" y="15"/>
            <a:chExt cx="677" cy="716"/>
          </a:xfrm>
        </p:grpSpPr>
        <p:sp>
          <p:nvSpPr>
            <p:cNvPr id="27" name="docshape458">
              <a:extLst>
                <a:ext uri="{FF2B5EF4-FFF2-40B4-BE49-F238E27FC236}">
                  <a16:creationId xmlns:a16="http://schemas.microsoft.com/office/drawing/2014/main" id="{827594A1-65E6-49CD-943E-D0F4554E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5"/>
              <a:ext cx="677" cy="716"/>
            </a:xfrm>
            <a:custGeom>
              <a:avLst/>
              <a:gdLst>
                <a:gd name="T0" fmla="+- 0 1378 1039"/>
                <a:gd name="T1" fmla="*/ T0 w 677"/>
                <a:gd name="T2" fmla="+- 0 15 15"/>
                <a:gd name="T3" fmla="*/ 15 h 716"/>
                <a:gd name="T4" fmla="+- 0 1309 1039"/>
                <a:gd name="T5" fmla="*/ T4 w 677"/>
                <a:gd name="T6" fmla="+- 0 22 15"/>
                <a:gd name="T7" fmla="*/ 22 h 716"/>
                <a:gd name="T8" fmla="+- 0 1246 1039"/>
                <a:gd name="T9" fmla="*/ T8 w 677"/>
                <a:gd name="T10" fmla="+- 0 43 15"/>
                <a:gd name="T11" fmla="*/ 43 h 716"/>
                <a:gd name="T12" fmla="+- 0 1188 1039"/>
                <a:gd name="T13" fmla="*/ T12 w 677"/>
                <a:gd name="T14" fmla="+- 0 76 15"/>
                <a:gd name="T15" fmla="*/ 76 h 716"/>
                <a:gd name="T16" fmla="+- 0 1138 1039"/>
                <a:gd name="T17" fmla="*/ T16 w 677"/>
                <a:gd name="T18" fmla="+- 0 120 15"/>
                <a:gd name="T19" fmla="*/ 120 h 716"/>
                <a:gd name="T20" fmla="+- 0 1097 1039"/>
                <a:gd name="T21" fmla="*/ T20 w 677"/>
                <a:gd name="T22" fmla="+- 0 173 15"/>
                <a:gd name="T23" fmla="*/ 173 h 716"/>
                <a:gd name="T24" fmla="+- 0 1066 1039"/>
                <a:gd name="T25" fmla="*/ T24 w 677"/>
                <a:gd name="T26" fmla="+- 0 234 15"/>
                <a:gd name="T27" fmla="*/ 234 h 716"/>
                <a:gd name="T28" fmla="+- 0 1046 1039"/>
                <a:gd name="T29" fmla="*/ T28 w 677"/>
                <a:gd name="T30" fmla="+- 0 301 15"/>
                <a:gd name="T31" fmla="*/ 301 h 716"/>
                <a:gd name="T32" fmla="+- 0 1039 1039"/>
                <a:gd name="T33" fmla="*/ T32 w 677"/>
                <a:gd name="T34" fmla="+- 0 373 15"/>
                <a:gd name="T35" fmla="*/ 373 h 716"/>
                <a:gd name="T36" fmla="+- 0 1046 1039"/>
                <a:gd name="T37" fmla="*/ T36 w 677"/>
                <a:gd name="T38" fmla="+- 0 445 15"/>
                <a:gd name="T39" fmla="*/ 445 h 716"/>
                <a:gd name="T40" fmla="+- 0 1066 1039"/>
                <a:gd name="T41" fmla="*/ T40 w 677"/>
                <a:gd name="T42" fmla="+- 0 512 15"/>
                <a:gd name="T43" fmla="*/ 512 h 716"/>
                <a:gd name="T44" fmla="+- 0 1097 1039"/>
                <a:gd name="T45" fmla="*/ T44 w 677"/>
                <a:gd name="T46" fmla="+- 0 573 15"/>
                <a:gd name="T47" fmla="*/ 573 h 716"/>
                <a:gd name="T48" fmla="+- 0 1138 1039"/>
                <a:gd name="T49" fmla="*/ T48 w 677"/>
                <a:gd name="T50" fmla="+- 0 626 15"/>
                <a:gd name="T51" fmla="*/ 626 h 716"/>
                <a:gd name="T52" fmla="+- 0 1188 1039"/>
                <a:gd name="T53" fmla="*/ T52 w 677"/>
                <a:gd name="T54" fmla="+- 0 669 15"/>
                <a:gd name="T55" fmla="*/ 669 h 716"/>
                <a:gd name="T56" fmla="+- 0 1246 1039"/>
                <a:gd name="T57" fmla="*/ T56 w 677"/>
                <a:gd name="T58" fmla="+- 0 702 15"/>
                <a:gd name="T59" fmla="*/ 702 h 716"/>
                <a:gd name="T60" fmla="+- 0 1309 1039"/>
                <a:gd name="T61" fmla="*/ T60 w 677"/>
                <a:gd name="T62" fmla="+- 0 723 15"/>
                <a:gd name="T63" fmla="*/ 723 h 716"/>
                <a:gd name="T64" fmla="+- 0 1378 1039"/>
                <a:gd name="T65" fmla="*/ T64 w 677"/>
                <a:gd name="T66" fmla="+- 0 730 15"/>
                <a:gd name="T67" fmla="*/ 730 h 716"/>
                <a:gd name="T68" fmla="+- 0 1446 1039"/>
                <a:gd name="T69" fmla="*/ T68 w 677"/>
                <a:gd name="T70" fmla="+- 0 723 15"/>
                <a:gd name="T71" fmla="*/ 723 h 716"/>
                <a:gd name="T72" fmla="+- 0 1509 1039"/>
                <a:gd name="T73" fmla="*/ T72 w 677"/>
                <a:gd name="T74" fmla="+- 0 702 15"/>
                <a:gd name="T75" fmla="*/ 702 h 716"/>
                <a:gd name="T76" fmla="+- 0 1567 1039"/>
                <a:gd name="T77" fmla="*/ T76 w 677"/>
                <a:gd name="T78" fmla="+- 0 669 15"/>
                <a:gd name="T79" fmla="*/ 669 h 716"/>
                <a:gd name="T80" fmla="+- 0 1617 1039"/>
                <a:gd name="T81" fmla="*/ T80 w 677"/>
                <a:gd name="T82" fmla="+- 0 626 15"/>
                <a:gd name="T83" fmla="*/ 626 h 716"/>
                <a:gd name="T84" fmla="+- 0 1658 1039"/>
                <a:gd name="T85" fmla="*/ T84 w 677"/>
                <a:gd name="T86" fmla="+- 0 573 15"/>
                <a:gd name="T87" fmla="*/ 573 h 716"/>
                <a:gd name="T88" fmla="+- 0 1689 1039"/>
                <a:gd name="T89" fmla="*/ T88 w 677"/>
                <a:gd name="T90" fmla="+- 0 512 15"/>
                <a:gd name="T91" fmla="*/ 512 h 716"/>
                <a:gd name="T92" fmla="+- 0 1709 1039"/>
                <a:gd name="T93" fmla="*/ T92 w 677"/>
                <a:gd name="T94" fmla="+- 0 445 15"/>
                <a:gd name="T95" fmla="*/ 445 h 716"/>
                <a:gd name="T96" fmla="+- 0 1716 1039"/>
                <a:gd name="T97" fmla="*/ T96 w 677"/>
                <a:gd name="T98" fmla="+- 0 373 15"/>
                <a:gd name="T99" fmla="*/ 373 h 716"/>
                <a:gd name="T100" fmla="+- 0 1709 1039"/>
                <a:gd name="T101" fmla="*/ T100 w 677"/>
                <a:gd name="T102" fmla="+- 0 301 15"/>
                <a:gd name="T103" fmla="*/ 301 h 716"/>
                <a:gd name="T104" fmla="+- 0 1689 1039"/>
                <a:gd name="T105" fmla="*/ T104 w 677"/>
                <a:gd name="T106" fmla="+- 0 234 15"/>
                <a:gd name="T107" fmla="*/ 234 h 716"/>
                <a:gd name="T108" fmla="+- 0 1658 1039"/>
                <a:gd name="T109" fmla="*/ T108 w 677"/>
                <a:gd name="T110" fmla="+- 0 173 15"/>
                <a:gd name="T111" fmla="*/ 173 h 716"/>
                <a:gd name="T112" fmla="+- 0 1617 1039"/>
                <a:gd name="T113" fmla="*/ T112 w 677"/>
                <a:gd name="T114" fmla="+- 0 120 15"/>
                <a:gd name="T115" fmla="*/ 120 h 716"/>
                <a:gd name="T116" fmla="+- 0 1567 1039"/>
                <a:gd name="T117" fmla="*/ T116 w 677"/>
                <a:gd name="T118" fmla="+- 0 76 15"/>
                <a:gd name="T119" fmla="*/ 76 h 716"/>
                <a:gd name="T120" fmla="+- 0 1509 1039"/>
                <a:gd name="T121" fmla="*/ T120 w 677"/>
                <a:gd name="T122" fmla="+- 0 43 15"/>
                <a:gd name="T123" fmla="*/ 43 h 716"/>
                <a:gd name="T124" fmla="+- 0 1446 1039"/>
                <a:gd name="T125" fmla="*/ T124 w 677"/>
                <a:gd name="T126" fmla="+- 0 22 15"/>
                <a:gd name="T127" fmla="*/ 22 h 716"/>
                <a:gd name="T128" fmla="+- 0 1378 1039"/>
                <a:gd name="T129" fmla="*/ T128 w 677"/>
                <a:gd name="T130" fmla="+- 0 15 15"/>
                <a:gd name="T131" fmla="*/ 15 h 7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677" h="716">
                  <a:moveTo>
                    <a:pt x="339" y="0"/>
                  </a:moveTo>
                  <a:lnTo>
                    <a:pt x="270" y="7"/>
                  </a:lnTo>
                  <a:lnTo>
                    <a:pt x="207" y="28"/>
                  </a:lnTo>
                  <a:lnTo>
                    <a:pt x="149" y="61"/>
                  </a:lnTo>
                  <a:lnTo>
                    <a:pt x="99" y="105"/>
                  </a:lnTo>
                  <a:lnTo>
                    <a:pt x="58" y="158"/>
                  </a:lnTo>
                  <a:lnTo>
                    <a:pt x="27" y="219"/>
                  </a:lnTo>
                  <a:lnTo>
                    <a:pt x="7" y="286"/>
                  </a:lnTo>
                  <a:lnTo>
                    <a:pt x="0" y="358"/>
                  </a:lnTo>
                  <a:lnTo>
                    <a:pt x="7" y="430"/>
                  </a:lnTo>
                  <a:lnTo>
                    <a:pt x="27" y="497"/>
                  </a:lnTo>
                  <a:lnTo>
                    <a:pt x="58" y="558"/>
                  </a:lnTo>
                  <a:lnTo>
                    <a:pt x="99" y="611"/>
                  </a:lnTo>
                  <a:lnTo>
                    <a:pt x="149" y="654"/>
                  </a:lnTo>
                  <a:lnTo>
                    <a:pt x="207" y="687"/>
                  </a:lnTo>
                  <a:lnTo>
                    <a:pt x="270" y="708"/>
                  </a:lnTo>
                  <a:lnTo>
                    <a:pt x="339" y="715"/>
                  </a:lnTo>
                  <a:lnTo>
                    <a:pt x="407" y="708"/>
                  </a:lnTo>
                  <a:lnTo>
                    <a:pt x="470" y="687"/>
                  </a:lnTo>
                  <a:lnTo>
                    <a:pt x="528" y="654"/>
                  </a:lnTo>
                  <a:lnTo>
                    <a:pt x="578" y="611"/>
                  </a:lnTo>
                  <a:lnTo>
                    <a:pt x="619" y="558"/>
                  </a:lnTo>
                  <a:lnTo>
                    <a:pt x="650" y="497"/>
                  </a:lnTo>
                  <a:lnTo>
                    <a:pt x="670" y="430"/>
                  </a:lnTo>
                  <a:lnTo>
                    <a:pt x="677" y="358"/>
                  </a:lnTo>
                  <a:lnTo>
                    <a:pt x="670" y="286"/>
                  </a:lnTo>
                  <a:lnTo>
                    <a:pt x="650" y="219"/>
                  </a:lnTo>
                  <a:lnTo>
                    <a:pt x="619" y="158"/>
                  </a:lnTo>
                  <a:lnTo>
                    <a:pt x="578" y="105"/>
                  </a:lnTo>
                  <a:lnTo>
                    <a:pt x="528" y="61"/>
                  </a:lnTo>
                  <a:lnTo>
                    <a:pt x="470" y="28"/>
                  </a:lnTo>
                  <a:lnTo>
                    <a:pt x="407" y="7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B88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pic>
          <p:nvPicPr>
            <p:cNvPr id="3081" name="docshape459">
              <a:extLst>
                <a:ext uri="{FF2B5EF4-FFF2-40B4-BE49-F238E27FC236}">
                  <a16:creationId xmlns:a16="http://schemas.microsoft.com/office/drawing/2014/main" id="{1A8FE931-64AE-48A8-A7CD-C632E9AF4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108"/>
              <a:ext cx="52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image193.png">
            <a:extLst>
              <a:ext uri="{FF2B5EF4-FFF2-40B4-BE49-F238E27FC236}">
                <a16:creationId xmlns:a16="http://schemas.microsoft.com/office/drawing/2014/main" id="{90AE8AF7-6079-4AEF-8610-81505772EDE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0164" y="8313758"/>
            <a:ext cx="1008000" cy="864000"/>
          </a:xfrm>
          <a:prstGeom prst="rect">
            <a:avLst/>
          </a:prstGeom>
        </p:spPr>
      </p:pic>
      <p:pic>
        <p:nvPicPr>
          <p:cNvPr id="32" name="image180.png">
            <a:extLst>
              <a:ext uri="{FF2B5EF4-FFF2-40B4-BE49-F238E27FC236}">
                <a16:creationId xmlns:a16="http://schemas.microsoft.com/office/drawing/2014/main" id="{EF2AC778-B179-4E4D-BCB0-C0CAD063625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5264" y="4473835"/>
            <a:ext cx="1008000" cy="864000"/>
          </a:xfrm>
          <a:prstGeom prst="rect">
            <a:avLst/>
          </a:prstGeom>
        </p:spPr>
      </p:pic>
      <p:grpSp>
        <p:nvGrpSpPr>
          <p:cNvPr id="28" name="object 3">
            <a:extLst>
              <a:ext uri="{FF2B5EF4-FFF2-40B4-BE49-F238E27FC236}">
                <a16:creationId xmlns:a16="http://schemas.microsoft.com/office/drawing/2014/main" id="{6A063765-A755-4B1A-AF4C-CC69891EDD2B}"/>
              </a:ext>
            </a:extLst>
          </p:cNvPr>
          <p:cNvGrpSpPr/>
          <p:nvPr/>
        </p:nvGrpSpPr>
        <p:grpSpPr>
          <a:xfrm>
            <a:off x="16083171" y="0"/>
            <a:ext cx="2200275" cy="1790700"/>
            <a:chOff x="16083171" y="0"/>
            <a:chExt cx="2200275" cy="1790700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86F295F9-14D0-45EF-9C13-DE0224471D6A}"/>
                </a:ext>
              </a:extLst>
            </p:cNvPr>
            <p:cNvSpPr/>
            <p:nvPr/>
          </p:nvSpPr>
          <p:spPr>
            <a:xfrm>
              <a:off x="16083171" y="0"/>
              <a:ext cx="2200275" cy="1790700"/>
            </a:xfrm>
            <a:custGeom>
              <a:avLst/>
              <a:gdLst/>
              <a:ahLst/>
              <a:cxnLst/>
              <a:rect l="l" t="t" r="r" b="b"/>
              <a:pathLst>
                <a:path w="2200275" h="1790700">
                  <a:moveTo>
                    <a:pt x="2200274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790699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16B7DBB0-7F54-4E5D-B0E3-99A02D5B5E61}"/>
                </a:ext>
              </a:extLst>
            </p:cNvPr>
            <p:cNvSpPr/>
            <p:nvPr/>
          </p:nvSpPr>
          <p:spPr>
            <a:xfrm>
              <a:off x="16698498" y="802484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4349" y="5"/>
            <a:ext cx="10153650" cy="10287000"/>
          </a:xfrm>
          <a:custGeom>
            <a:avLst/>
            <a:gdLst/>
            <a:ahLst/>
            <a:cxnLst/>
            <a:rect l="l" t="t" r="r" b="b"/>
            <a:pathLst>
              <a:path w="10153650" h="10287000">
                <a:moveTo>
                  <a:pt x="0" y="10286999"/>
                </a:moveTo>
                <a:lnTo>
                  <a:pt x="10153649" y="10286999"/>
                </a:lnTo>
                <a:lnTo>
                  <a:pt x="1015364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1084760"/>
            <a:ext cx="8115299" cy="81174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"/>
            <a:ext cx="8134350" cy="10287000"/>
            <a:chOff x="0" y="5"/>
            <a:chExt cx="813435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5"/>
              <a:ext cx="8134350" cy="10287000"/>
            </a:xfrm>
            <a:custGeom>
              <a:avLst/>
              <a:gdLst/>
              <a:ahLst/>
              <a:cxnLst/>
              <a:rect l="l" t="t" r="r" b="b"/>
              <a:pathLst>
                <a:path w="8134350" h="10287000">
                  <a:moveTo>
                    <a:pt x="813434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8134349" y="0"/>
                  </a:lnTo>
                  <a:lnTo>
                    <a:pt x="8134349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2484" y="7736526"/>
              <a:ext cx="5496560" cy="0"/>
            </a:xfrm>
            <a:custGeom>
              <a:avLst/>
              <a:gdLst/>
              <a:ahLst/>
              <a:cxnLst/>
              <a:rect l="l" t="t" r="r" b="b"/>
              <a:pathLst>
                <a:path w="5496559">
                  <a:moveTo>
                    <a:pt x="0" y="0"/>
                  </a:moveTo>
                  <a:lnTo>
                    <a:pt x="5496014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2484" y="6321045"/>
              <a:ext cx="5496560" cy="0"/>
            </a:xfrm>
            <a:custGeom>
              <a:avLst/>
              <a:gdLst/>
              <a:ahLst/>
              <a:cxnLst/>
              <a:rect l="l" t="t" r="r" b="b"/>
              <a:pathLst>
                <a:path w="5496559">
                  <a:moveTo>
                    <a:pt x="0" y="0"/>
                  </a:moveTo>
                  <a:lnTo>
                    <a:pt x="5496014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2484" y="9152012"/>
              <a:ext cx="5496560" cy="0"/>
            </a:xfrm>
            <a:custGeom>
              <a:avLst/>
              <a:gdLst/>
              <a:ahLst/>
              <a:cxnLst/>
              <a:rect l="l" t="t" r="r" b="b"/>
              <a:pathLst>
                <a:path w="5496559">
                  <a:moveTo>
                    <a:pt x="0" y="0"/>
                  </a:moveTo>
                  <a:lnTo>
                    <a:pt x="5496014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2484" y="4905559"/>
              <a:ext cx="5496560" cy="0"/>
            </a:xfrm>
            <a:custGeom>
              <a:avLst/>
              <a:gdLst/>
              <a:ahLst/>
              <a:cxnLst/>
              <a:rect l="l" t="t" r="r" b="b"/>
              <a:pathLst>
                <a:path w="5496559">
                  <a:moveTo>
                    <a:pt x="0" y="0"/>
                  </a:moveTo>
                  <a:lnTo>
                    <a:pt x="5496014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41100" y="1936285"/>
            <a:ext cx="2946500" cy="500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150" spc="-615" dirty="0">
                <a:solidFill>
                  <a:srgbClr val="FFFFFF"/>
                </a:solidFill>
                <a:latin typeface="Lucida Sans Unicode"/>
                <a:cs typeface="Lucida Sans Unicode"/>
              </a:rPr>
              <a:t>215</a:t>
            </a:r>
            <a:r>
              <a:rPr sz="315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150" spc="39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31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150" dirty="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sz="31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15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31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315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75194" y="7011366"/>
            <a:ext cx="2431406" cy="500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150" spc="-610" dirty="0">
                <a:solidFill>
                  <a:srgbClr val="FFFFFF"/>
                </a:solidFill>
                <a:latin typeface="Lucida Sans Unicode"/>
                <a:cs typeface="Lucida Sans Unicode"/>
              </a:rPr>
              <a:t>3 0  </a:t>
            </a:r>
            <a:r>
              <a:rPr sz="3150" spc="39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31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150" dirty="0">
                <a:solidFill>
                  <a:srgbClr val="FFFFFF"/>
                </a:solidFill>
                <a:latin typeface="Lucida Sans Unicode"/>
                <a:cs typeface="Lucida Sans Unicode"/>
              </a:rPr>
              <a:t>LL</a:t>
            </a:r>
            <a:r>
              <a:rPr sz="31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15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31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315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30694" y="4199271"/>
            <a:ext cx="2856905" cy="500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15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32.5</a:t>
            </a:r>
            <a:r>
              <a:rPr sz="315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1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BILLION</a:t>
            </a:r>
            <a:endParaRPr sz="315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838200" y="1472883"/>
            <a:ext cx="8426047" cy="1609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ctr">
              <a:lnSpc>
                <a:spcPct val="108400"/>
              </a:lnSpc>
              <a:spcBef>
                <a:spcPts val="105"/>
              </a:spcBef>
            </a:pPr>
            <a:r>
              <a:rPr lang="en-US" sz="4800" dirty="0">
                <a:latin typeface="Lucida Sans Unicode"/>
                <a:cs typeface="Lucida Sans Unicode"/>
              </a:rPr>
              <a:t>MARKET OPPORTUNITY OVERVIEW</a:t>
            </a:r>
            <a:endParaRPr sz="48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1771" y="5365144"/>
            <a:ext cx="2472928" cy="4706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2950" spc="-5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 $  215</a:t>
            </a:r>
            <a:r>
              <a:rPr sz="2950" spc="-9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37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r>
              <a:rPr sz="2950" spc="-17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295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ll</a:t>
            </a:r>
            <a:r>
              <a:rPr sz="2950" spc="-17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2950" spc="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1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endParaRPr sz="29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1771" y="6780631"/>
            <a:ext cx="2936076" cy="4706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950" spc="85" dirty="0">
                <a:latin typeface="Lucida Sans Unicode"/>
                <a:cs typeface="Lucida Sans Unicode"/>
              </a:rPr>
              <a:t>US$30</a:t>
            </a:r>
            <a:r>
              <a:rPr sz="2950" spc="-165" dirty="0">
                <a:latin typeface="Lucida Sans Unicode"/>
                <a:cs typeface="Lucida Sans Unicode"/>
              </a:rPr>
              <a:t> </a:t>
            </a:r>
            <a:r>
              <a:rPr sz="2950" spc="-5" dirty="0">
                <a:latin typeface="Lucida Sans Unicode"/>
                <a:cs typeface="Lucida Sans Unicode"/>
              </a:rPr>
              <a:t>Billion</a:t>
            </a:r>
            <a:endParaRPr sz="2950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1771" y="8196111"/>
            <a:ext cx="2167273" cy="4706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950" spc="-570" dirty="0">
                <a:latin typeface="Lucida Sans Unicode"/>
                <a:cs typeface="Lucida Sans Unicode"/>
              </a:rPr>
              <a:t>3 2 .  5</a:t>
            </a:r>
            <a:r>
              <a:rPr lang="en-IN" sz="2950" spc="-95" dirty="0">
                <a:latin typeface="Lucida Sans Unicode"/>
                <a:cs typeface="Lucida Sans Unicode"/>
              </a:rPr>
              <a:t> </a:t>
            </a:r>
            <a:r>
              <a:rPr sz="2950" spc="370" dirty="0">
                <a:latin typeface="Lucida Sans Unicode"/>
                <a:cs typeface="Lucida Sans Unicode"/>
              </a:rPr>
              <a:t>B</a:t>
            </a:r>
            <a:r>
              <a:rPr sz="2950" spc="-175" dirty="0">
                <a:latin typeface="Lucida Sans Unicode"/>
                <a:cs typeface="Lucida Sans Unicode"/>
              </a:rPr>
              <a:t>i</a:t>
            </a:r>
            <a:r>
              <a:rPr sz="2950" spc="-25" dirty="0">
                <a:latin typeface="Lucida Sans Unicode"/>
                <a:cs typeface="Lucida Sans Unicode"/>
              </a:rPr>
              <a:t>ll</a:t>
            </a:r>
            <a:r>
              <a:rPr sz="2950" spc="-175" dirty="0">
                <a:latin typeface="Lucida Sans Unicode"/>
                <a:cs typeface="Lucida Sans Unicode"/>
              </a:rPr>
              <a:t>i</a:t>
            </a:r>
            <a:r>
              <a:rPr sz="2950" spc="100" dirty="0">
                <a:latin typeface="Lucida Sans Unicode"/>
                <a:cs typeface="Lucida Sans Unicode"/>
              </a:rPr>
              <a:t>o</a:t>
            </a:r>
            <a:r>
              <a:rPr sz="2950" spc="-105" dirty="0">
                <a:latin typeface="Lucida Sans Unicode"/>
                <a:cs typeface="Lucida Sans Unicode"/>
              </a:rPr>
              <a:t>n</a:t>
            </a:r>
            <a:endParaRPr sz="295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5020" y="8091488"/>
            <a:ext cx="2904490" cy="3386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0"/>
              </a:spcBef>
            </a:pPr>
            <a:r>
              <a:rPr lang="en-US" sz="19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ESTABLISHED PLAYER</a:t>
            </a:r>
            <a:endParaRPr sz="19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2E7C4D35-6FB9-4440-AF73-C3E8AB20211E}"/>
              </a:ext>
            </a:extLst>
          </p:cNvPr>
          <p:cNvSpPr txBox="1"/>
          <p:nvPr/>
        </p:nvSpPr>
        <p:spPr>
          <a:xfrm>
            <a:off x="1322484" y="6801593"/>
            <a:ext cx="2904490" cy="3386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0"/>
              </a:spcBef>
            </a:pPr>
            <a:r>
              <a:rPr lang="en-US" sz="19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ONLINE MARKET </a:t>
            </a:r>
            <a:endParaRPr sz="19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3A808FEC-0B61-4F09-8BFC-B41B1593AB2F}"/>
              </a:ext>
            </a:extLst>
          </p:cNvPr>
          <p:cNvSpPr txBox="1"/>
          <p:nvPr/>
        </p:nvSpPr>
        <p:spPr>
          <a:xfrm>
            <a:off x="1337724" y="5333753"/>
            <a:ext cx="2904490" cy="665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0"/>
              </a:spcBef>
            </a:pPr>
            <a:r>
              <a:rPr lang="en-US" sz="19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MARKET TO ADDRESS(TMA)</a:t>
            </a:r>
            <a:endParaRPr sz="19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A99F0-9D36-4FE6-9AD4-93EE1351042D}"/>
              </a:ext>
            </a:extLst>
          </p:cNvPr>
          <p:cNvSpPr txBox="1"/>
          <p:nvPr/>
        </p:nvSpPr>
        <p:spPr>
          <a:xfrm>
            <a:off x="4935857" y="2169337"/>
            <a:ext cx="215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(US $)</a:t>
            </a:r>
            <a:endParaRPr lang="en-IN" sz="5400" b="1" dirty="0"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3F058462-A333-48AB-BAB1-98E9A300FC6A}"/>
              </a:ext>
            </a:extLst>
          </p:cNvPr>
          <p:cNvSpPr/>
          <p:nvPr/>
        </p:nvSpPr>
        <p:spPr>
          <a:xfrm>
            <a:off x="16170023" y="8936705"/>
            <a:ext cx="2117976" cy="1350290"/>
          </a:xfrm>
          <a:custGeom>
            <a:avLst/>
            <a:gdLst/>
            <a:ahLst/>
            <a:cxnLst/>
            <a:rect l="l" t="t" r="r" b="b"/>
            <a:pathLst>
              <a:path w="2200275" h="1390650">
                <a:moveTo>
                  <a:pt x="2200274" y="1390649"/>
                </a:moveTo>
                <a:lnTo>
                  <a:pt x="0" y="1390649"/>
                </a:lnTo>
                <a:lnTo>
                  <a:pt x="0" y="0"/>
                </a:lnTo>
                <a:lnTo>
                  <a:pt x="2200274" y="0"/>
                </a:lnTo>
                <a:lnTo>
                  <a:pt x="2200274" y="1390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0593EB-3FEB-4F78-AA3D-CFA366A6C1C7}"/>
              </a:ext>
            </a:extLst>
          </p:cNvPr>
          <p:cNvCxnSpPr/>
          <p:nvPr/>
        </p:nvCxnSpPr>
        <p:spPr>
          <a:xfrm>
            <a:off x="16755299" y="9639300"/>
            <a:ext cx="10080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3895725"/>
          </a:xfrm>
          <a:custGeom>
            <a:avLst/>
            <a:gdLst/>
            <a:ahLst/>
            <a:cxnLst/>
            <a:rect l="l" t="t" r="r" b="b"/>
            <a:pathLst>
              <a:path w="18288000" h="3895725">
                <a:moveTo>
                  <a:pt x="18287998" y="3895724"/>
                </a:moveTo>
                <a:lnTo>
                  <a:pt x="0" y="38957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895724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0" y="773824"/>
            <a:ext cx="6486510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550" spc="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THANK YOU</a:t>
            </a:r>
            <a:endParaRPr sz="75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82" y="3436820"/>
            <a:ext cx="7832725" cy="479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spc="-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sz="2950" spc="-4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sz="2950" spc="2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sz="2950" spc="-1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1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sz="2950" spc="-8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-8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-1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sz="2950" spc="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2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1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-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2950" spc="-1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sz="2950" spc="6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</a:t>
            </a:r>
            <a:r>
              <a:rPr sz="2950" spc="-13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sz="2950" spc="-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2950" spc="-1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2950" spc="-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sz="2950" spc="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17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2950" spc="-2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950" spc="26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950" spc="-17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mm</a:t>
            </a:r>
            <a:r>
              <a:rPr sz="2950" spc="125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sz="2950" spc="-14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sz="2950" spc="-8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2950" spc="13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endParaRPr sz="29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890" y="5054372"/>
            <a:ext cx="5572110" cy="43977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200" spc="-25" dirty="0">
                <a:latin typeface="Lucida Sans Unicode"/>
                <a:cs typeface="Lucida Sans Unicode"/>
              </a:rPr>
              <a:t>+91 9865325611</a:t>
            </a:r>
            <a:endParaRPr sz="3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400" spc="380" dirty="0">
                <a:solidFill>
                  <a:srgbClr val="A7A7A7"/>
                </a:solidFill>
                <a:latin typeface="Microsoft Sans Serif"/>
                <a:cs typeface="Microsoft Sans Serif"/>
              </a:rPr>
              <a:t>PHONE</a:t>
            </a:r>
            <a:r>
              <a:rPr sz="2400" spc="105" dirty="0">
                <a:solidFill>
                  <a:srgbClr val="A7A7A7"/>
                </a:solidFill>
                <a:latin typeface="Microsoft Sans Serif"/>
                <a:cs typeface="Microsoft Sans Serif"/>
              </a:rPr>
              <a:t> </a:t>
            </a:r>
            <a:r>
              <a:rPr sz="2400" spc="395" dirty="0">
                <a:solidFill>
                  <a:srgbClr val="A7A7A7"/>
                </a:solidFill>
                <a:latin typeface="Microsoft Sans Serif"/>
                <a:cs typeface="Microsoft Sans Serif"/>
              </a:rPr>
              <a:t>NUMBER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53900"/>
              </a:lnSpc>
            </a:pPr>
            <a:r>
              <a:rPr lang="en-IN" sz="3200" spc="-150" dirty="0">
                <a:latin typeface="Lucida Sans Unicode"/>
                <a:cs typeface="Lucida Sans Unicode"/>
              </a:rPr>
              <a:t>fastit@gmail.ocm</a:t>
            </a:r>
            <a:r>
              <a:rPr sz="3200" spc="-40" dirty="0">
                <a:latin typeface="Lucida Sans Unicode"/>
                <a:cs typeface="Lucida Sans Unicode"/>
              </a:rPr>
              <a:t> </a:t>
            </a:r>
            <a:endParaRPr lang="en-IN" sz="3200" spc="-4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53900"/>
              </a:lnSpc>
            </a:pPr>
            <a:r>
              <a:rPr sz="2400" spc="340" dirty="0">
                <a:solidFill>
                  <a:srgbClr val="A7A7A7"/>
                </a:solidFill>
                <a:latin typeface="Microsoft Sans Serif"/>
                <a:cs typeface="Microsoft Sans Serif"/>
              </a:rPr>
              <a:t>EMAIL</a:t>
            </a:r>
            <a:r>
              <a:rPr sz="2400" spc="130" dirty="0">
                <a:solidFill>
                  <a:srgbClr val="A7A7A7"/>
                </a:solidFill>
                <a:latin typeface="Microsoft Sans Serif"/>
                <a:cs typeface="Microsoft Sans Serif"/>
              </a:rPr>
              <a:t> </a:t>
            </a:r>
            <a:r>
              <a:rPr sz="2400" spc="355" dirty="0">
                <a:solidFill>
                  <a:srgbClr val="A7A7A7"/>
                </a:solidFill>
                <a:latin typeface="Microsoft Sans Serif"/>
                <a:cs typeface="Microsoft Sans Serif"/>
              </a:rPr>
              <a:t>ADDRESS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Microsoft Sans Serif"/>
              <a:cs typeface="Microsoft Sans Serif"/>
            </a:endParaRPr>
          </a:p>
          <a:p>
            <a:pPr marL="12700" marR="213995">
              <a:lnSpc>
                <a:spcPct val="153900"/>
              </a:lnSpc>
            </a:pPr>
            <a:r>
              <a:rPr sz="3200" spc="80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sz="3200" spc="-90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200" spc="-155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fastit</a:t>
            </a:r>
            <a:r>
              <a:rPr sz="3200" spc="-90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3200" spc="185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3200" spc="25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3200" spc="-75" dirty="0">
                <a:solidFill>
                  <a:srgbClr val="0070C0"/>
                </a:solid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</a:t>
            </a:r>
            <a:r>
              <a:rPr sz="32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endParaRPr lang="en-IN" sz="3200" spc="-4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L="12700" marR="213995">
              <a:lnSpc>
                <a:spcPct val="153900"/>
              </a:lnSpc>
            </a:pPr>
            <a:r>
              <a:rPr sz="2400" spc="375" dirty="0">
                <a:solidFill>
                  <a:srgbClr val="A7A7A7"/>
                </a:solidFill>
                <a:latin typeface="Microsoft Sans Serif"/>
                <a:cs typeface="Microsoft Sans Serif"/>
              </a:rPr>
              <a:t>WEBSITE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4699" y="3896494"/>
            <a:ext cx="9279688" cy="6390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9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942" y="5684401"/>
            <a:ext cx="7810798" cy="2559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lack of visibility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lack of control on transport operation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manual process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billing inaccuracies/hidden cost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en-US" sz="295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8454" y="3928930"/>
            <a:ext cx="5571152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CLEINT DEMAND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28855" y="1043587"/>
            <a:ext cx="1038923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50" spc="68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75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7550" spc="-459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7550" spc="-31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755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US" sz="75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Po</a:t>
            </a:r>
            <a:r>
              <a:rPr sz="7550" spc="-459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7550" spc="-31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75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7550" spc="38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755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550" spc="-459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7550" spc="-31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755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US" sz="75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Logistic</a:t>
            </a:r>
            <a:endParaRPr sz="755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4772" y="5430150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1403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7173" y="8486571"/>
            <a:ext cx="7220584" cy="0"/>
          </a:xfrm>
          <a:custGeom>
            <a:avLst/>
            <a:gdLst/>
            <a:ahLst/>
            <a:cxnLst/>
            <a:rect l="l" t="t" r="r" b="b"/>
            <a:pathLst>
              <a:path w="7220584">
                <a:moveTo>
                  <a:pt x="0" y="0"/>
                </a:moveTo>
                <a:lnTo>
                  <a:pt x="7220044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1506" y="5430150"/>
            <a:ext cx="7192009" cy="0"/>
          </a:xfrm>
          <a:custGeom>
            <a:avLst/>
            <a:gdLst/>
            <a:ahLst/>
            <a:cxnLst/>
            <a:rect l="l" t="t" r="r" b="b"/>
            <a:pathLst>
              <a:path w="7192009">
                <a:moveTo>
                  <a:pt x="0" y="0"/>
                </a:moveTo>
                <a:lnTo>
                  <a:pt x="7191403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43907" y="8496096"/>
            <a:ext cx="7220584" cy="0"/>
          </a:xfrm>
          <a:custGeom>
            <a:avLst/>
            <a:gdLst/>
            <a:ahLst/>
            <a:cxnLst/>
            <a:rect l="l" t="t" r="r" b="b"/>
            <a:pathLst>
              <a:path w="7220584">
                <a:moveTo>
                  <a:pt x="0" y="0"/>
                </a:moveTo>
                <a:lnTo>
                  <a:pt x="7220044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223382" y="5162229"/>
            <a:ext cx="6935788" cy="115583"/>
            <a:chOff x="11822090" y="4738298"/>
            <a:chExt cx="5143500" cy="102870"/>
          </a:xfrm>
        </p:grpSpPr>
        <p:sp>
          <p:nvSpPr>
            <p:cNvPr id="17" name="object 17"/>
            <p:cNvSpPr/>
            <p:nvPr/>
          </p:nvSpPr>
          <p:spPr>
            <a:xfrm>
              <a:off x="11822090" y="4738298"/>
              <a:ext cx="5143500" cy="102870"/>
            </a:xfrm>
            <a:custGeom>
              <a:avLst/>
              <a:gdLst/>
              <a:ahLst/>
              <a:cxnLst/>
              <a:rect l="l" t="t" r="r" b="b"/>
              <a:pathLst>
                <a:path w="5143500" h="102870">
                  <a:moveTo>
                    <a:pt x="5095441" y="102869"/>
                  </a:moveTo>
                  <a:lnTo>
                    <a:pt x="44712" y="102540"/>
                  </a:lnTo>
                  <a:lnTo>
                    <a:pt x="6792" y="77202"/>
                  </a:lnTo>
                  <a:lnTo>
                    <a:pt x="0" y="48057"/>
                  </a:lnTo>
                  <a:lnTo>
                    <a:pt x="2622" y="34871"/>
                  </a:lnTo>
                  <a:lnTo>
                    <a:pt x="10544" y="20051"/>
                  </a:lnTo>
                  <a:lnTo>
                    <a:pt x="20051" y="10544"/>
                  </a:lnTo>
                  <a:lnTo>
                    <a:pt x="34871" y="2622"/>
                  </a:lnTo>
                  <a:lnTo>
                    <a:pt x="48057" y="0"/>
                  </a:lnTo>
                  <a:lnTo>
                    <a:pt x="51434" y="0"/>
                  </a:lnTo>
                  <a:lnTo>
                    <a:pt x="5098786" y="329"/>
                  </a:lnTo>
                  <a:lnTo>
                    <a:pt x="5136706" y="25667"/>
                  </a:lnTo>
                  <a:lnTo>
                    <a:pt x="5143499" y="54812"/>
                  </a:lnTo>
                  <a:lnTo>
                    <a:pt x="5140875" y="67998"/>
                  </a:lnTo>
                  <a:lnTo>
                    <a:pt x="5132954" y="82818"/>
                  </a:lnTo>
                  <a:lnTo>
                    <a:pt x="5123448" y="92325"/>
                  </a:lnTo>
                  <a:lnTo>
                    <a:pt x="5108627" y="100247"/>
                  </a:lnTo>
                  <a:lnTo>
                    <a:pt x="5095441" y="102869"/>
                  </a:lnTo>
                  <a:close/>
                </a:path>
              </a:pathLst>
            </a:custGeom>
            <a:solidFill>
              <a:srgbClr val="0D34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22090" y="4738298"/>
              <a:ext cx="4886325" cy="102870"/>
            </a:xfrm>
            <a:custGeom>
              <a:avLst/>
              <a:gdLst/>
              <a:ahLst/>
              <a:cxnLst/>
              <a:rect l="l" t="t" r="r" b="b"/>
              <a:pathLst>
                <a:path w="4886325" h="102870">
                  <a:moveTo>
                    <a:pt x="4838266" y="102869"/>
                  </a:moveTo>
                  <a:lnTo>
                    <a:pt x="44712" y="102540"/>
                  </a:lnTo>
                  <a:lnTo>
                    <a:pt x="6792" y="77202"/>
                  </a:lnTo>
                  <a:lnTo>
                    <a:pt x="0" y="48057"/>
                  </a:lnTo>
                  <a:lnTo>
                    <a:pt x="2622" y="34871"/>
                  </a:lnTo>
                  <a:lnTo>
                    <a:pt x="10544" y="20051"/>
                  </a:lnTo>
                  <a:lnTo>
                    <a:pt x="20051" y="10544"/>
                  </a:lnTo>
                  <a:lnTo>
                    <a:pt x="34871" y="2622"/>
                  </a:lnTo>
                  <a:lnTo>
                    <a:pt x="48057" y="0"/>
                  </a:lnTo>
                  <a:lnTo>
                    <a:pt x="51434" y="0"/>
                  </a:lnTo>
                  <a:lnTo>
                    <a:pt x="4841611" y="329"/>
                  </a:lnTo>
                  <a:lnTo>
                    <a:pt x="4879531" y="25667"/>
                  </a:lnTo>
                  <a:lnTo>
                    <a:pt x="4886324" y="54812"/>
                  </a:lnTo>
                  <a:lnTo>
                    <a:pt x="4883701" y="67998"/>
                  </a:lnTo>
                  <a:lnTo>
                    <a:pt x="4875779" y="82818"/>
                  </a:lnTo>
                  <a:lnTo>
                    <a:pt x="4866272" y="92325"/>
                  </a:lnTo>
                  <a:lnTo>
                    <a:pt x="4851452" y="100247"/>
                  </a:lnTo>
                  <a:lnTo>
                    <a:pt x="4838266" y="102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394AA30-0636-4D00-B191-5455288F204E}"/>
              </a:ext>
            </a:extLst>
          </p:cNvPr>
          <p:cNvSpPr txBox="1">
            <a:spLocks/>
          </p:cNvSpPr>
          <p:nvPr/>
        </p:nvSpPr>
        <p:spPr>
          <a:xfrm>
            <a:off x="1306238" y="5601212"/>
            <a:ext cx="6999562" cy="271429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E8F052ED-D159-47A5-BE48-ED5FF969DE89}"/>
              </a:ext>
            </a:extLst>
          </p:cNvPr>
          <p:cNvSpPr txBox="1"/>
          <p:nvPr/>
        </p:nvSpPr>
        <p:spPr>
          <a:xfrm>
            <a:off x="9612039" y="5684399"/>
            <a:ext cx="6694762" cy="1535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long cash to cash cycle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difficulty getting new business</a:t>
            </a:r>
          </a:p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chemeClr val="bg1"/>
                </a:solidFill>
                <a:latin typeface="Lucida Sans Unicode"/>
                <a:cs typeface="Lucida Sans Unicode"/>
              </a:rPr>
              <a:t>low tech adaption</a:t>
            </a:r>
          </a:p>
        </p:txBody>
      </p:sp>
      <p:grpSp>
        <p:nvGrpSpPr>
          <p:cNvPr id="21" name="object 16">
            <a:extLst>
              <a:ext uri="{FF2B5EF4-FFF2-40B4-BE49-F238E27FC236}">
                <a16:creationId xmlns:a16="http://schemas.microsoft.com/office/drawing/2014/main" id="{61947DA5-62D4-4E49-AD77-EFDA3F4F53BB}"/>
              </a:ext>
            </a:extLst>
          </p:cNvPr>
          <p:cNvGrpSpPr/>
          <p:nvPr/>
        </p:nvGrpSpPr>
        <p:grpSpPr>
          <a:xfrm>
            <a:off x="9771506" y="5186440"/>
            <a:ext cx="7146482" cy="100642"/>
            <a:chOff x="11822090" y="4738298"/>
            <a:chExt cx="5143500" cy="102870"/>
          </a:xfrm>
        </p:grpSpPr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AA64FCD-8F88-4B56-8EBD-BA4DF95D5A8E}"/>
                </a:ext>
              </a:extLst>
            </p:cNvPr>
            <p:cNvSpPr/>
            <p:nvPr/>
          </p:nvSpPr>
          <p:spPr>
            <a:xfrm>
              <a:off x="11822090" y="4738298"/>
              <a:ext cx="5143500" cy="102870"/>
            </a:xfrm>
            <a:custGeom>
              <a:avLst/>
              <a:gdLst/>
              <a:ahLst/>
              <a:cxnLst/>
              <a:rect l="l" t="t" r="r" b="b"/>
              <a:pathLst>
                <a:path w="5143500" h="102870">
                  <a:moveTo>
                    <a:pt x="5095441" y="102869"/>
                  </a:moveTo>
                  <a:lnTo>
                    <a:pt x="44712" y="102540"/>
                  </a:lnTo>
                  <a:lnTo>
                    <a:pt x="6792" y="77202"/>
                  </a:lnTo>
                  <a:lnTo>
                    <a:pt x="0" y="48057"/>
                  </a:lnTo>
                  <a:lnTo>
                    <a:pt x="2622" y="34871"/>
                  </a:lnTo>
                  <a:lnTo>
                    <a:pt x="10544" y="20051"/>
                  </a:lnTo>
                  <a:lnTo>
                    <a:pt x="20051" y="10544"/>
                  </a:lnTo>
                  <a:lnTo>
                    <a:pt x="34871" y="2622"/>
                  </a:lnTo>
                  <a:lnTo>
                    <a:pt x="48057" y="0"/>
                  </a:lnTo>
                  <a:lnTo>
                    <a:pt x="51434" y="0"/>
                  </a:lnTo>
                  <a:lnTo>
                    <a:pt x="5098786" y="329"/>
                  </a:lnTo>
                  <a:lnTo>
                    <a:pt x="5136706" y="25667"/>
                  </a:lnTo>
                  <a:lnTo>
                    <a:pt x="5143499" y="54812"/>
                  </a:lnTo>
                  <a:lnTo>
                    <a:pt x="5140875" y="67998"/>
                  </a:lnTo>
                  <a:lnTo>
                    <a:pt x="5132954" y="82818"/>
                  </a:lnTo>
                  <a:lnTo>
                    <a:pt x="5123448" y="92325"/>
                  </a:lnTo>
                  <a:lnTo>
                    <a:pt x="5108627" y="100247"/>
                  </a:lnTo>
                  <a:lnTo>
                    <a:pt x="5095441" y="102869"/>
                  </a:lnTo>
                  <a:close/>
                </a:path>
              </a:pathLst>
            </a:custGeom>
            <a:solidFill>
              <a:srgbClr val="0D34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75333BD8-3C43-4516-A538-2B5006C6274F}"/>
                </a:ext>
              </a:extLst>
            </p:cNvPr>
            <p:cNvSpPr/>
            <p:nvPr/>
          </p:nvSpPr>
          <p:spPr>
            <a:xfrm>
              <a:off x="11822090" y="4738298"/>
              <a:ext cx="4886325" cy="102870"/>
            </a:xfrm>
            <a:custGeom>
              <a:avLst/>
              <a:gdLst/>
              <a:ahLst/>
              <a:cxnLst/>
              <a:rect l="l" t="t" r="r" b="b"/>
              <a:pathLst>
                <a:path w="4886325" h="102870">
                  <a:moveTo>
                    <a:pt x="4838266" y="102869"/>
                  </a:moveTo>
                  <a:lnTo>
                    <a:pt x="44712" y="102540"/>
                  </a:lnTo>
                  <a:lnTo>
                    <a:pt x="6792" y="77202"/>
                  </a:lnTo>
                  <a:lnTo>
                    <a:pt x="0" y="48057"/>
                  </a:lnTo>
                  <a:lnTo>
                    <a:pt x="2622" y="34871"/>
                  </a:lnTo>
                  <a:lnTo>
                    <a:pt x="10544" y="20051"/>
                  </a:lnTo>
                  <a:lnTo>
                    <a:pt x="20051" y="10544"/>
                  </a:lnTo>
                  <a:lnTo>
                    <a:pt x="34871" y="2622"/>
                  </a:lnTo>
                  <a:lnTo>
                    <a:pt x="48057" y="0"/>
                  </a:lnTo>
                  <a:lnTo>
                    <a:pt x="51434" y="0"/>
                  </a:lnTo>
                  <a:lnTo>
                    <a:pt x="4841611" y="329"/>
                  </a:lnTo>
                  <a:lnTo>
                    <a:pt x="4879531" y="25667"/>
                  </a:lnTo>
                  <a:lnTo>
                    <a:pt x="4886324" y="54812"/>
                  </a:lnTo>
                  <a:lnTo>
                    <a:pt x="4883701" y="67998"/>
                  </a:lnTo>
                  <a:lnTo>
                    <a:pt x="4875779" y="82818"/>
                  </a:lnTo>
                  <a:lnTo>
                    <a:pt x="4866272" y="92325"/>
                  </a:lnTo>
                  <a:lnTo>
                    <a:pt x="4851452" y="100247"/>
                  </a:lnTo>
                  <a:lnTo>
                    <a:pt x="4838266" y="102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5">
            <a:extLst>
              <a:ext uri="{FF2B5EF4-FFF2-40B4-BE49-F238E27FC236}">
                <a16:creationId xmlns:a16="http://schemas.microsoft.com/office/drawing/2014/main" id="{24DE5BB7-6871-4D66-AA16-F6E0E5FF69B2}"/>
              </a:ext>
            </a:extLst>
          </p:cNvPr>
          <p:cNvSpPr txBox="1"/>
          <p:nvPr/>
        </p:nvSpPr>
        <p:spPr>
          <a:xfrm>
            <a:off x="12901486" y="3863712"/>
            <a:ext cx="5571152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SUPPLY ISSUE</a:t>
            </a:r>
            <a:endParaRPr sz="2800" dirty="0">
              <a:latin typeface="Microsoft Sans Serif"/>
              <a:cs typeface="Microsoft Sans Serif"/>
            </a:endParaRPr>
          </a:p>
        </p:txBody>
      </p:sp>
      <p:grpSp>
        <p:nvGrpSpPr>
          <p:cNvPr id="27" name="docshapegroup13">
            <a:extLst>
              <a:ext uri="{FF2B5EF4-FFF2-40B4-BE49-F238E27FC236}">
                <a16:creationId xmlns:a16="http://schemas.microsoft.com/office/drawing/2014/main" id="{795E2DA4-B0C0-477B-B3FD-88B68057C7A5}"/>
              </a:ext>
            </a:extLst>
          </p:cNvPr>
          <p:cNvGrpSpPr>
            <a:grpSpLocks/>
          </p:cNvGrpSpPr>
          <p:nvPr/>
        </p:nvGrpSpPr>
        <p:grpSpPr bwMode="auto">
          <a:xfrm>
            <a:off x="1290342" y="3365695"/>
            <a:ext cx="2922764" cy="1711001"/>
            <a:chOff x="648" y="408"/>
            <a:chExt cx="4467" cy="3699"/>
          </a:xfrm>
        </p:grpSpPr>
        <p:pic>
          <p:nvPicPr>
            <p:cNvPr id="1027" name="docshape14" descr="A person standing in front of a window  Description automatically generated">
              <a:extLst>
                <a:ext uri="{FF2B5EF4-FFF2-40B4-BE49-F238E27FC236}">
                  <a16:creationId xmlns:a16="http://schemas.microsoft.com/office/drawing/2014/main" id="{C99DD4E4-1FB9-44D1-A58A-530374BF1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408"/>
              <a:ext cx="4467" cy="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docshape15" descr="A person standing in front of a window  Description automatically generated">
              <a:extLst>
                <a:ext uri="{FF2B5EF4-FFF2-40B4-BE49-F238E27FC236}">
                  <a16:creationId xmlns:a16="http://schemas.microsoft.com/office/drawing/2014/main" id="{080E56F9-A857-4ECE-BD54-BD8C30102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420"/>
              <a:ext cx="4364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docshapegroup22">
            <a:extLst>
              <a:ext uri="{FF2B5EF4-FFF2-40B4-BE49-F238E27FC236}">
                <a16:creationId xmlns:a16="http://schemas.microsoft.com/office/drawing/2014/main" id="{7279ED63-B593-4E6F-902C-C2B815D6EA63}"/>
              </a:ext>
            </a:extLst>
          </p:cNvPr>
          <p:cNvGrpSpPr>
            <a:grpSpLocks/>
          </p:cNvGrpSpPr>
          <p:nvPr/>
        </p:nvGrpSpPr>
        <p:grpSpPr bwMode="auto">
          <a:xfrm>
            <a:off x="9809606" y="3339070"/>
            <a:ext cx="2955600" cy="1710000"/>
            <a:chOff x="0" y="0"/>
            <a:chExt cx="4501" cy="3702"/>
          </a:xfrm>
        </p:grpSpPr>
        <p:pic>
          <p:nvPicPr>
            <p:cNvPr id="1034" name="docshape23" descr="Diagram  Description automatically generated">
              <a:extLst>
                <a:ext uri="{FF2B5EF4-FFF2-40B4-BE49-F238E27FC236}">
                  <a16:creationId xmlns:a16="http://schemas.microsoft.com/office/drawing/2014/main" id="{DE528436-E9B8-4D91-BCAA-26162A8EE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01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docshape24" descr="Diagram  Description automatically generated">
              <a:extLst>
                <a:ext uri="{FF2B5EF4-FFF2-40B4-BE49-F238E27FC236}">
                  <a16:creationId xmlns:a16="http://schemas.microsoft.com/office/drawing/2014/main" id="{85A4FDB0-47CC-4244-BF62-AFECC0CC1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12"/>
              <a:ext cx="4397" cy="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0" y="-21990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7970" y="1715096"/>
            <a:ext cx="16750030" cy="8352155"/>
            <a:chOff x="1533863" y="1935296"/>
            <a:chExt cx="16750030" cy="8352155"/>
          </a:xfrm>
        </p:grpSpPr>
        <p:sp>
          <p:nvSpPr>
            <p:cNvPr id="4" name="object 4"/>
            <p:cNvSpPr/>
            <p:nvPr/>
          </p:nvSpPr>
          <p:spPr>
            <a:xfrm>
              <a:off x="1533863" y="5138737"/>
              <a:ext cx="15221585" cy="0"/>
            </a:xfrm>
            <a:custGeom>
              <a:avLst/>
              <a:gdLst/>
              <a:ahLst/>
              <a:cxnLst/>
              <a:rect l="l" t="t" r="r" b="b"/>
              <a:pathLst>
                <a:path w="15221585">
                  <a:moveTo>
                    <a:pt x="0" y="0"/>
                  </a:moveTo>
                  <a:lnTo>
                    <a:pt x="15221017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39234" y="1935296"/>
              <a:ext cx="0" cy="7153275"/>
            </a:xfrm>
            <a:custGeom>
              <a:avLst/>
              <a:gdLst/>
              <a:ahLst/>
              <a:cxnLst/>
              <a:rect l="l" t="t" r="r" b="b"/>
              <a:pathLst>
                <a:path h="7153275">
                  <a:moveTo>
                    <a:pt x="0" y="715328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83172" y="8896647"/>
              <a:ext cx="2200275" cy="1390650"/>
            </a:xfrm>
            <a:custGeom>
              <a:avLst/>
              <a:gdLst/>
              <a:ahLst/>
              <a:cxnLst/>
              <a:rect l="l" t="t" r="r" b="b"/>
              <a:pathLst>
                <a:path w="2200275" h="1390650">
                  <a:moveTo>
                    <a:pt x="2200274" y="1390649"/>
                  </a:moveTo>
                  <a:lnTo>
                    <a:pt x="0" y="139064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390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98498" y="9496874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43744" y="1594622"/>
            <a:ext cx="4855401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200" b="1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MARKET DYANAMICS</a:t>
            </a:r>
            <a:endParaRPr sz="3200" b="1" u="sng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80940" y="1458519"/>
            <a:ext cx="221996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200" b="1" u="sng" spc="5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ISSUES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77182" y="5655206"/>
            <a:ext cx="3810411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200" b="1" u="sng" spc="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GAME CHANGER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1320" y="5686852"/>
            <a:ext cx="409363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u="sng" spc="2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3200" b="1" u="sng" spc="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PP</a:t>
            </a:r>
            <a:r>
              <a:rPr sz="3200" b="1" u="sng" spc="2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3200" b="1" u="sng" spc="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3200" b="1" u="sng" spc="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3200" b="1" u="sng" spc="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sz="3200" b="1" u="sng" spc="1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sz="3200" b="1" u="sng" spc="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3200" b="1" u="sng" spc="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3200" b="1" u="sng" spc="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sz="3200" b="1" u="sng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sz="3200" b="1" u="sng" spc="1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60BE652-4AAB-44E2-BBFD-9056D830D30F}"/>
              </a:ext>
            </a:extLst>
          </p:cNvPr>
          <p:cNvSpPr txBox="1">
            <a:spLocks/>
          </p:cNvSpPr>
          <p:nvPr/>
        </p:nvSpPr>
        <p:spPr>
          <a:xfrm>
            <a:off x="3382088" y="2338272"/>
            <a:ext cx="4814997" cy="191239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 Fragmentation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Layers of </a:t>
            </a:r>
            <a:r>
              <a:rPr lang="en-US" sz="28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Intermediaries</a:t>
            </a: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Low Level of Digitization.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Infrastructure Gap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High Cost </a:t>
            </a:r>
          </a:p>
          <a:p>
            <a:endParaRPr lang="en-IN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FBAB566-EF7A-4ECC-87F0-A031B65CC87C}"/>
              </a:ext>
            </a:extLst>
          </p:cNvPr>
          <p:cNvSpPr txBox="1">
            <a:spLocks/>
          </p:cNvSpPr>
          <p:nvPr/>
        </p:nvSpPr>
        <p:spPr>
          <a:xfrm>
            <a:off x="11117299" y="6411690"/>
            <a:ext cx="4130176" cy="22048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Big Data Analytic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Cloud Computing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Artificial Intelligence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A661D5E3-718A-448B-BF70-08C9CD6CDA72}"/>
              </a:ext>
            </a:extLst>
          </p:cNvPr>
          <p:cNvSpPr txBox="1">
            <a:spLocks/>
          </p:cNvSpPr>
          <p:nvPr/>
        </p:nvSpPr>
        <p:spPr>
          <a:xfrm>
            <a:off x="11014810" y="2134452"/>
            <a:ext cx="5444387" cy="20474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Manual</a:t>
            </a:r>
            <a:r>
              <a:rPr lang="en-US" sz="2400" kern="0" spc="-1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Processes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Lack</a:t>
            </a:r>
            <a:r>
              <a:rPr lang="en-US" sz="2400" kern="0" spc="-1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of</a:t>
            </a:r>
            <a:r>
              <a:rPr lang="en-US" sz="2400" kern="0" spc="-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Real-time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Visibility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Pricing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Opacity</a:t>
            </a:r>
          </a:p>
          <a:p>
            <a:pPr marL="367030" marR="5080" indent="-342900" algn="l">
              <a:spcBef>
                <a:spcPts val="610"/>
              </a:spcBef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Arial" panose="020B0604020202020204" pitchFamily="34" charset="0"/>
                <a:cs typeface="Lucida Sans Unicode" panose="020B0602030504020204" pitchFamily="34" charset="0"/>
              </a:rPr>
              <a:t>Limited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Arial" panose="020B0604020202020204" pitchFamily="34" charset="0"/>
                <a:cs typeface="Lucida Sans Unicode" panose="020B0602030504020204" pitchFamily="34" charset="0"/>
              </a:rPr>
              <a:t>Economies</a:t>
            </a:r>
            <a:r>
              <a:rPr lang="en-US" sz="2400" kern="0" spc="-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Arial" panose="020B0604020202020204" pitchFamily="34" charset="0"/>
                <a:cs typeface="Lucida Sans Unicode" panose="020B0602030504020204" pitchFamily="34" charset="0"/>
              </a:rPr>
              <a:t>of Scale</a:t>
            </a: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Limited</a:t>
            </a:r>
            <a:r>
              <a:rPr lang="en-US" sz="2400" kern="0" spc="-4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Optimization.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685043D9-A99D-451F-90C9-8818A3991E04}"/>
              </a:ext>
            </a:extLst>
          </p:cNvPr>
          <p:cNvSpPr txBox="1">
            <a:spLocks/>
          </p:cNvSpPr>
          <p:nvPr/>
        </p:nvSpPr>
        <p:spPr>
          <a:xfrm>
            <a:off x="3347745" y="6254270"/>
            <a:ext cx="4849343" cy="20474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Digitize 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Processes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Real-time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Reporting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Aggregation</a:t>
            </a:r>
            <a:r>
              <a:rPr lang="en-US" sz="2400" kern="0" spc="1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of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Market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Future</a:t>
            </a:r>
            <a:r>
              <a:rPr lang="en-US" sz="2400" kern="0" spc="-5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of</a:t>
            </a:r>
            <a:r>
              <a:rPr lang="en-US" sz="2400" kern="0" spc="-4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Automation</a:t>
            </a:r>
            <a:r>
              <a:rPr lang="en-US" sz="2400" kern="0" spc="-29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and</a:t>
            </a:r>
            <a:r>
              <a:rPr lang="en-US" sz="2400" kern="0" spc="-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Mobility</a:t>
            </a: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4" name="Picture Placeholder 27">
            <a:extLst>
              <a:ext uri="{FF2B5EF4-FFF2-40B4-BE49-F238E27FC236}">
                <a16:creationId xmlns:a16="http://schemas.microsoft.com/office/drawing/2014/main" id="{884D2DDD-B691-47F2-8F4D-A083AFFD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99" b="2299"/>
          <a:stretch>
            <a:fillRect/>
          </a:stretch>
        </p:blipFill>
        <p:spPr>
          <a:xfrm>
            <a:off x="1591987" y="5515037"/>
            <a:ext cx="1299420" cy="1296000"/>
          </a:xfrm>
          <a:prstGeom prst="rect">
            <a:avLst/>
          </a:prstGeom>
        </p:spPr>
      </p:pic>
      <p:pic>
        <p:nvPicPr>
          <p:cNvPr id="35" name="Picture Placeholder 23">
            <a:extLst>
              <a:ext uri="{FF2B5EF4-FFF2-40B4-BE49-F238E27FC236}">
                <a16:creationId xmlns:a16="http://schemas.microsoft.com/office/drawing/2014/main" id="{702FCC74-7CD6-4D30-AF10-4A96315A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48" b="3648"/>
          <a:stretch>
            <a:fillRect/>
          </a:stretch>
        </p:blipFill>
        <p:spPr>
          <a:xfrm>
            <a:off x="1629751" y="1473759"/>
            <a:ext cx="1296000" cy="1296000"/>
          </a:xfrm>
          <a:prstGeom prst="rect">
            <a:avLst/>
          </a:prstGeom>
        </p:spPr>
      </p:pic>
      <p:pic>
        <p:nvPicPr>
          <p:cNvPr id="36" name="Picture Placeholder 25">
            <a:extLst>
              <a:ext uri="{FF2B5EF4-FFF2-40B4-BE49-F238E27FC236}">
                <a16:creationId xmlns:a16="http://schemas.microsoft.com/office/drawing/2014/main" id="{C7E26134-B8FC-4A62-84EC-A3C9914D0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56" b="3356"/>
          <a:stretch>
            <a:fillRect/>
          </a:stretch>
        </p:blipFill>
        <p:spPr>
          <a:xfrm>
            <a:off x="9450919" y="1517358"/>
            <a:ext cx="1299420" cy="1296000"/>
          </a:xfrm>
          <a:prstGeom prst="rect">
            <a:avLst/>
          </a:prstGeom>
        </p:spPr>
      </p:pic>
      <p:pic>
        <p:nvPicPr>
          <p:cNvPr id="37" name="Picture Placeholder 29">
            <a:extLst>
              <a:ext uri="{FF2B5EF4-FFF2-40B4-BE49-F238E27FC236}">
                <a16:creationId xmlns:a16="http://schemas.microsoft.com/office/drawing/2014/main" id="{B24B9F6C-98A8-4339-8838-EDB7CC8898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41" r="9341"/>
          <a:stretch>
            <a:fillRect/>
          </a:stretch>
        </p:blipFill>
        <p:spPr>
          <a:xfrm>
            <a:off x="9461162" y="5427650"/>
            <a:ext cx="1296000" cy="1296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3CC8A6A-8EDB-499F-85D1-412F05F58AA3}"/>
              </a:ext>
            </a:extLst>
          </p:cNvPr>
          <p:cNvSpPr txBox="1"/>
          <p:nvPr/>
        </p:nvSpPr>
        <p:spPr>
          <a:xfrm>
            <a:off x="4365430" y="289743"/>
            <a:ext cx="955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Transformation in freight industry</a:t>
            </a:r>
            <a:endParaRPr lang="en-IN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rrow: Down 122">
            <a:extLst>
              <a:ext uri="{FF2B5EF4-FFF2-40B4-BE49-F238E27FC236}">
                <a16:creationId xmlns:a16="http://schemas.microsoft.com/office/drawing/2014/main" id="{89873FDE-D66C-434F-B248-343946E0D243}"/>
              </a:ext>
            </a:extLst>
          </p:cNvPr>
          <p:cNvSpPr/>
          <p:nvPr/>
        </p:nvSpPr>
        <p:spPr>
          <a:xfrm>
            <a:off x="9143999" y="1701570"/>
            <a:ext cx="603076" cy="33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object 3"/>
          <p:cNvGrpSpPr/>
          <p:nvPr/>
        </p:nvGrpSpPr>
        <p:grpSpPr>
          <a:xfrm>
            <a:off x="16083171" y="0"/>
            <a:ext cx="2200275" cy="1790700"/>
            <a:chOff x="16083171" y="0"/>
            <a:chExt cx="2200275" cy="1790700"/>
          </a:xfrm>
        </p:grpSpPr>
        <p:sp>
          <p:nvSpPr>
            <p:cNvPr id="4" name="object 4"/>
            <p:cNvSpPr/>
            <p:nvPr/>
          </p:nvSpPr>
          <p:spPr>
            <a:xfrm>
              <a:off x="16083171" y="0"/>
              <a:ext cx="2200275" cy="1790700"/>
            </a:xfrm>
            <a:custGeom>
              <a:avLst/>
              <a:gdLst/>
              <a:ahLst/>
              <a:cxnLst/>
              <a:rect l="l" t="t" r="r" b="b"/>
              <a:pathLst>
                <a:path w="2200275" h="1790700">
                  <a:moveTo>
                    <a:pt x="2200274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790699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16698498" y="802484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7A074-A522-45F6-A629-238F7C62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534" y="4506824"/>
            <a:ext cx="3582000" cy="2689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D822D8-77F4-4265-A4A3-B10A9CBF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90" y="4776969"/>
            <a:ext cx="3581161" cy="23815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B3BC8E-FDF9-494E-9CC4-DDB18334E49D}"/>
              </a:ext>
            </a:extLst>
          </p:cNvPr>
          <p:cNvSpPr txBox="1"/>
          <p:nvPr/>
        </p:nvSpPr>
        <p:spPr>
          <a:xfrm>
            <a:off x="3539617" y="8955829"/>
            <a:ext cx="4927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Digital Platform to Connect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F865B4-59DF-4D96-A955-DC9DDA4C32E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930271" y="3710793"/>
            <a:ext cx="2510506" cy="10661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0DDCD1-E345-471D-9B68-31113DC02703}"/>
              </a:ext>
            </a:extLst>
          </p:cNvPr>
          <p:cNvCxnSpPr>
            <a:cxnSpLocks/>
            <a:stCxn id="21" idx="3"/>
            <a:endCxn id="14" idx="0"/>
          </p:cNvCxnSpPr>
          <p:nvPr/>
        </p:nvCxnSpPr>
        <p:spPr>
          <a:xfrm>
            <a:off x="10007464" y="3018166"/>
            <a:ext cx="5672070" cy="14886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D1D9681-C6A7-4A0D-9D74-2F05F1A4E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892" y="2586230"/>
            <a:ext cx="1224572" cy="86387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7633A3-B826-41BA-AE95-F11F60D53B2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209291" y="2208253"/>
            <a:ext cx="720980" cy="2568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A4D018-7FE6-48D5-A7B6-DFC6CEDAB16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4960097" y="2044736"/>
            <a:ext cx="719437" cy="246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27F5F20-AE0F-474B-9618-DBC71F064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34" y="755687"/>
            <a:ext cx="714375" cy="10477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037505A-6861-4759-AEA6-3D9C766F0E61}"/>
              </a:ext>
            </a:extLst>
          </p:cNvPr>
          <p:cNvSpPr txBox="1"/>
          <p:nvPr/>
        </p:nvSpPr>
        <p:spPr>
          <a:xfrm>
            <a:off x="223021" y="392452"/>
            <a:ext cx="8530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OUR REVENUE MODEL</a:t>
            </a:r>
            <a:endParaRPr lang="en-IN" sz="48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CDDC43E5-3721-47EB-80B8-B6A34170FF04}"/>
              </a:ext>
            </a:extLst>
          </p:cNvPr>
          <p:cNvSpPr/>
          <p:nvPr/>
        </p:nvSpPr>
        <p:spPr>
          <a:xfrm>
            <a:off x="11566542" y="4998216"/>
            <a:ext cx="209697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B20B3175-C668-46E2-8825-2C94B9D36335}"/>
              </a:ext>
            </a:extLst>
          </p:cNvPr>
          <p:cNvSpPr/>
          <p:nvPr/>
        </p:nvSpPr>
        <p:spPr>
          <a:xfrm rot="10800000">
            <a:off x="11655313" y="5938214"/>
            <a:ext cx="209697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Arrow: Left 45">
            <a:extLst>
              <a:ext uri="{FF2B5EF4-FFF2-40B4-BE49-F238E27FC236}">
                <a16:creationId xmlns:a16="http://schemas.microsoft.com/office/drawing/2014/main" id="{FDE1F048-86E6-4B9E-841E-7EE16906946E}"/>
              </a:ext>
            </a:extLst>
          </p:cNvPr>
          <p:cNvSpPr/>
          <p:nvPr/>
        </p:nvSpPr>
        <p:spPr>
          <a:xfrm>
            <a:off x="5040986" y="6033998"/>
            <a:ext cx="209697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72A15F2B-8299-48C3-844E-4E73FD66486B}"/>
              </a:ext>
            </a:extLst>
          </p:cNvPr>
          <p:cNvSpPr/>
          <p:nvPr/>
        </p:nvSpPr>
        <p:spPr>
          <a:xfrm rot="10800000">
            <a:off x="5081958" y="5047671"/>
            <a:ext cx="209697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4C59CF-62D7-4510-A759-9BDE0C0304D7}"/>
              </a:ext>
            </a:extLst>
          </p:cNvPr>
          <p:cNvCxnSpPr>
            <a:cxnSpLocks/>
            <a:stCxn id="15" idx="0"/>
            <a:endCxn id="21" idx="1"/>
          </p:cNvCxnSpPr>
          <p:nvPr/>
        </p:nvCxnSpPr>
        <p:spPr>
          <a:xfrm flipV="1">
            <a:off x="2930271" y="3018166"/>
            <a:ext cx="5852621" cy="1758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FD409B-BED2-4B90-906C-5B982EEBD37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930271" y="7158538"/>
            <a:ext cx="28034" cy="2747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0852A7-0D29-403B-B8EB-1A91FF11CFB1}"/>
              </a:ext>
            </a:extLst>
          </p:cNvPr>
          <p:cNvCxnSpPr>
            <a:cxnSpLocks/>
          </p:cNvCxnSpPr>
          <p:nvPr/>
        </p:nvCxnSpPr>
        <p:spPr>
          <a:xfrm flipV="1">
            <a:off x="2936668" y="1232064"/>
            <a:ext cx="6124066" cy="69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212FA6-8A35-463C-A43C-8DE882DCB254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9775109" y="1279562"/>
            <a:ext cx="590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06ABEC-D129-49B7-8066-7A121E656AFB}"/>
              </a:ext>
            </a:extLst>
          </p:cNvPr>
          <p:cNvCxnSpPr>
            <a:cxnSpLocks/>
          </p:cNvCxnSpPr>
          <p:nvPr/>
        </p:nvCxnSpPr>
        <p:spPr>
          <a:xfrm>
            <a:off x="15781471" y="7158538"/>
            <a:ext cx="69122" cy="2710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E737B78-8047-40A8-9C18-A5D5C0272E6B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930271" y="1301728"/>
            <a:ext cx="28034" cy="3475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A5B30A6-5187-4531-B79F-7FBE4E242DF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5679534" y="1279562"/>
            <a:ext cx="0" cy="3227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474F9EB8-BC81-490E-BA45-D542F556D383}"/>
              </a:ext>
            </a:extLst>
          </p:cNvPr>
          <p:cNvSpPr/>
          <p:nvPr/>
        </p:nvSpPr>
        <p:spPr>
          <a:xfrm rot="10800000">
            <a:off x="9114701" y="6369449"/>
            <a:ext cx="603076" cy="3138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B50BDA-407D-468E-A1B6-CCC853A7B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24" y="6814760"/>
            <a:ext cx="2431151" cy="71524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638E974-6D96-4E1F-B6D9-DA7FA826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185" y="8030902"/>
            <a:ext cx="1224572" cy="863871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A1CFFDF-5C02-4E88-A574-01C4766E3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700" y="9287931"/>
            <a:ext cx="714375" cy="1047750"/>
          </a:xfrm>
          <a:prstGeom prst="rect">
            <a:avLst/>
          </a:pr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6087B48-EAD8-451E-ACDD-2EB9172F852B}"/>
              </a:ext>
            </a:extLst>
          </p:cNvPr>
          <p:cNvCxnSpPr>
            <a:cxnSpLocks/>
            <a:endCxn id="151" idx="1"/>
          </p:cNvCxnSpPr>
          <p:nvPr/>
        </p:nvCxnSpPr>
        <p:spPr>
          <a:xfrm flipV="1">
            <a:off x="2930271" y="9811806"/>
            <a:ext cx="6102429" cy="7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FEC9C96-E50E-4E6C-A334-D7F53C2A9893}"/>
              </a:ext>
            </a:extLst>
          </p:cNvPr>
          <p:cNvCxnSpPr>
            <a:cxnSpLocks/>
            <a:stCxn id="151" idx="3"/>
          </p:cNvCxnSpPr>
          <p:nvPr/>
        </p:nvCxnSpPr>
        <p:spPr>
          <a:xfrm>
            <a:off x="9747075" y="9811806"/>
            <a:ext cx="6072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4" name="Picture 163">
            <a:extLst>
              <a:ext uri="{FF2B5EF4-FFF2-40B4-BE49-F238E27FC236}">
                <a16:creationId xmlns:a16="http://schemas.microsoft.com/office/drawing/2014/main" id="{6396176C-065C-4048-9463-CCB84F616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24" y="3827393"/>
            <a:ext cx="2528307" cy="39600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43E680-F4F0-4C61-BF2C-4BEE18FBD7AA}"/>
              </a:ext>
            </a:extLst>
          </p:cNvPr>
          <p:cNvCxnSpPr>
            <a:cxnSpLocks/>
            <a:stCxn id="146" idx="3"/>
            <a:endCxn id="14" idx="2"/>
          </p:cNvCxnSpPr>
          <p:nvPr/>
        </p:nvCxnSpPr>
        <p:spPr>
          <a:xfrm flipV="1">
            <a:off x="9985757" y="7196366"/>
            <a:ext cx="5693777" cy="1266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982460-CFF4-4CE5-9F72-408B7BBC4C22}"/>
              </a:ext>
            </a:extLst>
          </p:cNvPr>
          <p:cNvCxnSpPr>
            <a:cxnSpLocks/>
            <a:stCxn id="21" idx="3"/>
            <a:endCxn id="14" idx="0"/>
          </p:cNvCxnSpPr>
          <p:nvPr/>
        </p:nvCxnSpPr>
        <p:spPr>
          <a:xfrm>
            <a:off x="10007464" y="3018166"/>
            <a:ext cx="5672070" cy="1488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480159-0C19-4F5C-B1C3-3283ACC009B4}"/>
              </a:ext>
            </a:extLst>
          </p:cNvPr>
          <p:cNvCxnSpPr>
            <a:cxnSpLocks/>
            <a:stCxn id="15" idx="2"/>
            <a:endCxn id="146" idx="1"/>
          </p:cNvCxnSpPr>
          <p:nvPr/>
        </p:nvCxnSpPr>
        <p:spPr>
          <a:xfrm>
            <a:off x="2930271" y="7158538"/>
            <a:ext cx="5830914" cy="130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BC19AE0-F025-4B43-AD67-6DE8A08F85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34" y="5116985"/>
            <a:ext cx="2249681" cy="98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86"/>
            <a:ext cx="18288000" cy="2175951"/>
          </a:xfrm>
          <a:custGeom>
            <a:avLst/>
            <a:gdLst/>
            <a:ahLst/>
            <a:cxnLst/>
            <a:rect l="l" t="t" r="r" b="b"/>
            <a:pathLst>
              <a:path w="18288000" h="3200400">
                <a:moveTo>
                  <a:pt x="18287998" y="3200399"/>
                </a:moveTo>
                <a:lnTo>
                  <a:pt x="0" y="32003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200399"/>
                </a:lnTo>
                <a:close/>
              </a:path>
            </a:pathLst>
          </a:custGeom>
          <a:solidFill>
            <a:srgbClr val="000000">
              <a:alpha val="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2565" y="416630"/>
            <a:ext cx="8950325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7550" b="1" spc="-20" dirty="0">
                <a:latin typeface="Lucida Sans Unicode"/>
                <a:cs typeface="Lucida Sans Unicode"/>
              </a:rPr>
              <a:t>KEY</a:t>
            </a:r>
            <a:r>
              <a:rPr lang="en-US" sz="755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 </a:t>
            </a:r>
            <a:r>
              <a:rPr lang="en-US" sz="7550" b="1" spc="-20" dirty="0">
                <a:latin typeface="Lucida Sans Unicode"/>
                <a:cs typeface="Lucida Sans Unicode"/>
              </a:rPr>
              <a:t>FACTORS</a:t>
            </a:r>
            <a:endParaRPr sz="7550" b="1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0366" y="3577757"/>
            <a:ext cx="6953249" cy="5172074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5115730-B8F1-4077-B4BE-0D88ED2788A7}"/>
              </a:ext>
            </a:extLst>
          </p:cNvPr>
          <p:cNvSpPr txBox="1">
            <a:spLocks/>
          </p:cNvSpPr>
          <p:nvPr/>
        </p:nvSpPr>
        <p:spPr>
          <a:xfrm>
            <a:off x="431993" y="4667834"/>
            <a:ext cx="3892658" cy="107234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38785">
              <a:lnSpc>
                <a:spcPts val="2015"/>
              </a:lnSpc>
              <a:spcBef>
                <a:spcPts val="135"/>
              </a:spcBef>
            </a:pPr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Scale</a:t>
            </a:r>
            <a:r>
              <a:rPr lang="en-US" sz="2400" b="1" kern="0" spc="-25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&amp;  </a:t>
            </a:r>
            <a:r>
              <a:rPr lang="en-US" sz="28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Network</a:t>
            </a:r>
            <a:endParaRPr lang="en-US" sz="2400" b="1" kern="0" dirty="0"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2A4EB07-598D-47F6-A075-03E10D5304C8}"/>
              </a:ext>
            </a:extLst>
          </p:cNvPr>
          <p:cNvSpPr txBox="1">
            <a:spLocks/>
          </p:cNvSpPr>
          <p:nvPr/>
        </p:nvSpPr>
        <p:spPr>
          <a:xfrm>
            <a:off x="4290591" y="4265208"/>
            <a:ext cx="5755777" cy="8552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Broad Regional Coverage to enable carriers to fulfil loads.</a:t>
            </a:r>
          </a:p>
        </p:txBody>
      </p:sp>
      <p:sp>
        <p:nvSpPr>
          <p:cNvPr id="11" name="Text Placeholder 124">
            <a:extLst>
              <a:ext uri="{FF2B5EF4-FFF2-40B4-BE49-F238E27FC236}">
                <a16:creationId xmlns:a16="http://schemas.microsoft.com/office/drawing/2014/main" id="{6B7D117F-C5B9-4832-9ABE-98F7BD310936}"/>
              </a:ext>
            </a:extLst>
          </p:cNvPr>
          <p:cNvSpPr txBox="1">
            <a:spLocks/>
          </p:cNvSpPr>
          <p:nvPr/>
        </p:nvSpPr>
        <p:spPr>
          <a:xfrm>
            <a:off x="1066800" y="6113424"/>
            <a:ext cx="2612617" cy="47386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Digital Services</a:t>
            </a:r>
          </a:p>
          <a:p>
            <a:endParaRPr lang="en-US" sz="2400" b="1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 Placeholder 158">
            <a:extLst>
              <a:ext uri="{FF2B5EF4-FFF2-40B4-BE49-F238E27FC236}">
                <a16:creationId xmlns:a16="http://schemas.microsoft.com/office/drawing/2014/main" id="{3FA5B5E8-50FB-4C85-853D-FDDDA5EE9D87}"/>
              </a:ext>
            </a:extLst>
          </p:cNvPr>
          <p:cNvSpPr txBox="1">
            <a:spLocks/>
          </p:cNvSpPr>
          <p:nvPr/>
        </p:nvSpPr>
        <p:spPr>
          <a:xfrm>
            <a:off x="4258730" y="5927839"/>
            <a:ext cx="5550794" cy="8552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Convenient customer service with efficient,</a:t>
            </a:r>
            <a:r>
              <a:rPr lang="en-US" sz="2000" b="1" kern="0" spc="5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0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digital</a:t>
            </a:r>
            <a:r>
              <a:rPr lang="en-US" sz="2000" b="1" kern="0" spc="-25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0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processes</a:t>
            </a:r>
            <a:r>
              <a:rPr lang="en-US" sz="2000" b="1" kern="0" spc="-35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.</a:t>
            </a:r>
            <a:endParaRPr lang="en-US" sz="2000" b="1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Text Placeholder 193">
            <a:extLst>
              <a:ext uri="{FF2B5EF4-FFF2-40B4-BE49-F238E27FC236}">
                <a16:creationId xmlns:a16="http://schemas.microsoft.com/office/drawing/2014/main" id="{FFEF78F1-DB8D-4070-92BF-8F3615C96BDF}"/>
              </a:ext>
            </a:extLst>
          </p:cNvPr>
          <p:cNvSpPr txBox="1">
            <a:spLocks/>
          </p:cNvSpPr>
          <p:nvPr/>
        </p:nvSpPr>
        <p:spPr>
          <a:xfrm>
            <a:off x="1255296" y="7958749"/>
            <a:ext cx="2162877" cy="4738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Smart</a:t>
            </a:r>
            <a:r>
              <a:rPr lang="en-US" sz="2400" b="1" kern="0" spc="5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Pricing</a:t>
            </a:r>
          </a:p>
          <a:p>
            <a:pPr algn="ctr"/>
            <a:endParaRPr lang="en-US" sz="2400" b="1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Text Placeholder 208">
            <a:extLst>
              <a:ext uri="{FF2B5EF4-FFF2-40B4-BE49-F238E27FC236}">
                <a16:creationId xmlns:a16="http://schemas.microsoft.com/office/drawing/2014/main" id="{84E2A513-5570-4583-B289-944F579B7025}"/>
              </a:ext>
            </a:extLst>
          </p:cNvPr>
          <p:cNvSpPr txBox="1">
            <a:spLocks/>
          </p:cNvSpPr>
          <p:nvPr/>
        </p:nvSpPr>
        <p:spPr>
          <a:xfrm>
            <a:off x="4290591" y="7667827"/>
            <a:ext cx="5544778" cy="107234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Smart Pricing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Reduce Overall Transportation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High Load Matching Transportation.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516F71-4399-417E-BE1D-653952C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90033" y="2721020"/>
            <a:ext cx="6016" cy="11082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4F9AA-8CEB-491C-9AE5-DD064B68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90033" y="4323468"/>
            <a:ext cx="6016" cy="11082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3D379F-C070-4B96-A609-7F9CDA9C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81009" y="5951425"/>
            <a:ext cx="6016" cy="11082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88049A-8B9A-4A84-A336-30DE493A9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90033" y="7641533"/>
            <a:ext cx="6016" cy="11082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524E1754-3F20-4F25-9ABB-6494483B2911}"/>
              </a:ext>
            </a:extLst>
          </p:cNvPr>
          <p:cNvSpPr txBox="1">
            <a:spLocks/>
          </p:cNvSpPr>
          <p:nvPr/>
        </p:nvSpPr>
        <p:spPr>
          <a:xfrm>
            <a:off x="1066800" y="3059445"/>
            <a:ext cx="2351373" cy="3034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38785">
              <a:lnSpc>
                <a:spcPts val="2015"/>
              </a:lnSpc>
              <a:spcBef>
                <a:spcPts val="135"/>
              </a:spcBef>
            </a:pPr>
            <a:r>
              <a:rPr lang="en-US" sz="2400" b="1" kern="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Reliability</a:t>
            </a:r>
          </a:p>
          <a:p>
            <a:pPr marL="438785">
              <a:lnSpc>
                <a:spcPts val="2015"/>
              </a:lnSpc>
              <a:spcBef>
                <a:spcPts val="135"/>
              </a:spcBef>
            </a:pPr>
            <a:endParaRPr lang="en-US" sz="2400" b="1" kern="0" dirty="0"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272780A2-7D53-4A8C-A54C-5383093E401D}"/>
              </a:ext>
            </a:extLst>
          </p:cNvPr>
          <p:cNvSpPr txBox="1">
            <a:spLocks/>
          </p:cNvSpPr>
          <p:nvPr/>
        </p:nvSpPr>
        <p:spPr>
          <a:xfrm>
            <a:off x="4290590" y="2757533"/>
            <a:ext cx="5755777" cy="85521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Flawless and reliable execution of shipping order with little human interaction.</a:t>
            </a:r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302D8F4C-1A93-42A9-A27F-4EF83BCC59EA}"/>
              </a:ext>
            </a:extLst>
          </p:cNvPr>
          <p:cNvGrpSpPr/>
          <p:nvPr/>
        </p:nvGrpSpPr>
        <p:grpSpPr>
          <a:xfrm>
            <a:off x="16083171" y="0"/>
            <a:ext cx="2200275" cy="1790700"/>
            <a:chOff x="16083171" y="0"/>
            <a:chExt cx="2200275" cy="1790700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938CC2E7-F61E-4CB4-8E67-9EA19D8070E9}"/>
                </a:ext>
              </a:extLst>
            </p:cNvPr>
            <p:cNvSpPr/>
            <p:nvPr/>
          </p:nvSpPr>
          <p:spPr>
            <a:xfrm>
              <a:off x="16083171" y="0"/>
              <a:ext cx="2200275" cy="1790700"/>
            </a:xfrm>
            <a:custGeom>
              <a:avLst/>
              <a:gdLst/>
              <a:ahLst/>
              <a:cxnLst/>
              <a:rect l="l" t="t" r="r" b="b"/>
              <a:pathLst>
                <a:path w="2200275" h="1790700">
                  <a:moveTo>
                    <a:pt x="2200274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790699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0E0CA72D-ADFD-4F80-BB45-A9749481518B}"/>
                </a:ext>
              </a:extLst>
            </p:cNvPr>
            <p:cNvSpPr/>
            <p:nvPr/>
          </p:nvSpPr>
          <p:spPr>
            <a:xfrm>
              <a:off x="16698498" y="802484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00" y="0"/>
            <a:ext cx="8229730" cy="10287000"/>
            <a:chOff x="8766305" y="0"/>
            <a:chExt cx="95218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61609" y="0"/>
              <a:ext cx="732639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66305" y="8501660"/>
              <a:ext cx="2200275" cy="1785620"/>
            </a:xfrm>
            <a:custGeom>
              <a:avLst/>
              <a:gdLst/>
              <a:ahLst/>
              <a:cxnLst/>
              <a:rect l="l" t="t" r="r" b="b"/>
              <a:pathLst>
                <a:path w="2200275" h="1785620">
                  <a:moveTo>
                    <a:pt x="0" y="0"/>
                  </a:moveTo>
                  <a:lnTo>
                    <a:pt x="2200274" y="0"/>
                  </a:lnTo>
                  <a:lnTo>
                    <a:pt x="2200274" y="1785338"/>
                  </a:lnTo>
                  <a:lnTo>
                    <a:pt x="0" y="1785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72109" y="929461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5942" y="86543"/>
            <a:ext cx="10405667" cy="7447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105"/>
              </a:spcBef>
            </a:pPr>
            <a:r>
              <a:rPr lang="en-US" sz="4400" dirty="0">
                <a:latin typeface="Lucida Sans Unicode"/>
                <a:cs typeface="Lucida Sans Unicode"/>
              </a:rPr>
              <a:t>POTENTIAL FOR TRANSFORMATION</a:t>
            </a:r>
            <a:endParaRPr sz="44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8700" y="1650852"/>
            <a:ext cx="7383805" cy="1094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Lucida Sans Unicode"/>
                <a:cs typeface="Lucida Sans Unicode"/>
              </a:rPr>
              <a:t>Route , Load and Price Optimization</a:t>
            </a:r>
            <a:endParaRPr sz="3200" dirty="0">
              <a:latin typeface="Lucida Sans Unicode"/>
              <a:cs typeface="Lucida Sans Unicode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3CC190-A622-4AE0-A395-ED74EC96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0" y="925306"/>
            <a:ext cx="3825252" cy="2115288"/>
          </a:xfrm>
          <a:prstGeom prst="rect">
            <a:avLst/>
          </a:prstGeom>
        </p:spPr>
      </p:pic>
      <p:sp>
        <p:nvSpPr>
          <p:cNvPr id="34" name="object 7">
            <a:extLst>
              <a:ext uri="{FF2B5EF4-FFF2-40B4-BE49-F238E27FC236}">
                <a16:creationId xmlns:a16="http://schemas.microsoft.com/office/drawing/2014/main" id="{C83B6694-FEEE-431B-9688-2816F75D8EAF}"/>
              </a:ext>
            </a:extLst>
          </p:cNvPr>
          <p:cNvSpPr txBox="1"/>
          <p:nvPr/>
        </p:nvSpPr>
        <p:spPr>
          <a:xfrm>
            <a:off x="4838700" y="4590271"/>
            <a:ext cx="7383805" cy="5532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Lucida Sans Unicode"/>
                <a:cs typeface="Lucida Sans Unicode"/>
              </a:rPr>
              <a:t>Cloud Based Management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63199242-4867-42A4-9922-1BD63C708B16}"/>
              </a:ext>
            </a:extLst>
          </p:cNvPr>
          <p:cNvSpPr txBox="1"/>
          <p:nvPr/>
        </p:nvSpPr>
        <p:spPr>
          <a:xfrm>
            <a:off x="5021359" y="7646083"/>
            <a:ext cx="7383805" cy="5532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10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Lucida Sans Unicode"/>
                <a:cs typeface="Lucida Sans Unicode"/>
              </a:rPr>
              <a:t>Integrating IOT Device</a:t>
            </a:r>
            <a:endParaRPr sz="3200" dirty="0">
              <a:latin typeface="Lucida Sans Unicode"/>
              <a:cs typeface="Lucida Sans Unicode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4729EF-F5B9-4529-8918-D349EE9B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8" y="6913506"/>
            <a:ext cx="3770981" cy="2116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4536D4-9868-4A10-92B7-F3BE756C2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0" y="3808485"/>
            <a:ext cx="3770981" cy="211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620000" cy="10287005"/>
          </a:xfrm>
          <a:custGeom>
            <a:avLst/>
            <a:gdLst/>
            <a:ahLst/>
            <a:cxnLst/>
            <a:rect l="l" t="t" r="r" b="b"/>
            <a:pathLst>
              <a:path w="10325100" h="10287000">
                <a:moveTo>
                  <a:pt x="10325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325099" y="0"/>
                </a:lnTo>
                <a:lnTo>
                  <a:pt x="10325099" y="10286999"/>
                </a:lnTo>
                <a:close/>
              </a:path>
            </a:pathLst>
          </a:custGeom>
          <a:solidFill>
            <a:srgbClr val="000000">
              <a:alpha val="27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23A33ED-C6CB-42DD-9F68-BF2FE1B7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4" y="1025606"/>
            <a:ext cx="7138586" cy="1869743"/>
          </a:xfrm>
        </p:spPr>
        <p:txBody>
          <a:bodyPr/>
          <a:lstStyle/>
          <a:p>
            <a:r>
              <a:rPr lang="en-US" sz="6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Benefits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 Customer</a:t>
            </a:r>
            <a:endParaRPr lang="en-IN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EE52A3BA-0B97-4F5E-9150-9EAF6D33EA35}"/>
              </a:ext>
            </a:extLst>
          </p:cNvPr>
          <p:cNvSpPr>
            <a:spLocks/>
          </p:cNvSpPr>
          <p:nvPr/>
        </p:nvSpPr>
        <p:spPr bwMode="auto">
          <a:xfrm>
            <a:off x="8315412" y="172446"/>
            <a:ext cx="2718000" cy="2192400"/>
          </a:xfrm>
          <a:custGeom>
            <a:avLst/>
            <a:gdLst>
              <a:gd name="T0" fmla="+- 0 16298 16032"/>
              <a:gd name="T1" fmla="*/ T0 w 1077"/>
              <a:gd name="T2" fmla="+- 0 391 317"/>
              <a:gd name="T3" fmla="*/ 391 h 1076"/>
              <a:gd name="T4" fmla="+- 0 16074 16032"/>
              <a:gd name="T5" fmla="*/ T4 w 1077"/>
              <a:gd name="T6" fmla="+- 0 647 317"/>
              <a:gd name="T7" fmla="*/ 647 h 1076"/>
              <a:gd name="T8" fmla="+- 0 16051 16032"/>
              <a:gd name="T9" fmla="*/ T8 w 1077"/>
              <a:gd name="T10" fmla="+- 0 999 317"/>
              <a:gd name="T11" fmla="*/ 999 h 1076"/>
              <a:gd name="T12" fmla="+- 0 16241 16032"/>
              <a:gd name="T13" fmla="*/ T12 w 1077"/>
              <a:gd name="T14" fmla="+- 0 1281 317"/>
              <a:gd name="T15" fmla="*/ 1281 h 1076"/>
              <a:gd name="T16" fmla="+- 0 16570 16032"/>
              <a:gd name="T17" fmla="*/ T16 w 1077"/>
              <a:gd name="T18" fmla="+- 0 1393 317"/>
              <a:gd name="T19" fmla="*/ 1393 h 1076"/>
              <a:gd name="T20" fmla="+- 0 16570 16032"/>
              <a:gd name="T21" fmla="*/ T20 w 1077"/>
              <a:gd name="T22" fmla="+- 0 1345 317"/>
              <a:gd name="T23" fmla="*/ 1345 h 1076"/>
              <a:gd name="T24" fmla="+- 0 16249 16032"/>
              <a:gd name="T25" fmla="*/ T24 w 1077"/>
              <a:gd name="T26" fmla="+- 0 1225 317"/>
              <a:gd name="T27" fmla="*/ 1225 h 1076"/>
              <a:gd name="T28" fmla="+- 0 16086 16032"/>
              <a:gd name="T29" fmla="*/ T28 w 1077"/>
              <a:gd name="T30" fmla="+- 0 929 317"/>
              <a:gd name="T31" fmla="*/ 929 h 1076"/>
              <a:gd name="T32" fmla="+- 0 16160 16032"/>
              <a:gd name="T33" fmla="*/ T32 w 1077"/>
              <a:gd name="T34" fmla="+- 0 589 317"/>
              <a:gd name="T35" fmla="*/ 589 h 1076"/>
              <a:gd name="T36" fmla="+- 0 16429 16032"/>
              <a:gd name="T37" fmla="*/ T36 w 1077"/>
              <a:gd name="T38" fmla="+- 0 387 317"/>
              <a:gd name="T39" fmla="*/ 387 h 1076"/>
              <a:gd name="T40" fmla="+- 0 16713 16032"/>
              <a:gd name="T41" fmla="*/ T40 w 1077"/>
              <a:gd name="T42" fmla="+- 0 337 317"/>
              <a:gd name="T43" fmla="*/ 337 h 1076"/>
              <a:gd name="T44" fmla="+- 0 16642 16032"/>
              <a:gd name="T45" fmla="*/ T44 w 1077"/>
              <a:gd name="T46" fmla="+- 0 371 317"/>
              <a:gd name="T47" fmla="*/ 371 h 1076"/>
              <a:gd name="T48" fmla="+- 0 16939 16032"/>
              <a:gd name="T49" fmla="*/ T48 w 1077"/>
              <a:gd name="T50" fmla="+- 0 535 317"/>
              <a:gd name="T51" fmla="*/ 535 h 1076"/>
              <a:gd name="T52" fmla="+- 0 17059 16032"/>
              <a:gd name="T53" fmla="*/ T52 w 1077"/>
              <a:gd name="T54" fmla="+- 0 857 317"/>
              <a:gd name="T55" fmla="*/ 857 h 1076"/>
              <a:gd name="T56" fmla="+- 0 16939 16032"/>
              <a:gd name="T57" fmla="*/ T56 w 1077"/>
              <a:gd name="T58" fmla="+- 0 1177 317"/>
              <a:gd name="T59" fmla="*/ 1177 h 1076"/>
              <a:gd name="T60" fmla="+- 0 16642 16032"/>
              <a:gd name="T61" fmla="*/ T60 w 1077"/>
              <a:gd name="T62" fmla="+- 0 1339 317"/>
              <a:gd name="T63" fmla="*/ 1339 h 1076"/>
              <a:gd name="T64" fmla="+- 0 16951 16032"/>
              <a:gd name="T65" fmla="*/ T64 w 1077"/>
              <a:gd name="T66" fmla="+- 0 1237 317"/>
              <a:gd name="T67" fmla="*/ 1237 h 1076"/>
              <a:gd name="T68" fmla="+- 0 17103 16032"/>
              <a:gd name="T69" fmla="*/ T68 w 1077"/>
              <a:gd name="T70" fmla="+- 0 929 317"/>
              <a:gd name="T71" fmla="*/ 929 h 1076"/>
              <a:gd name="T72" fmla="+- 0 17035 16032"/>
              <a:gd name="T73" fmla="*/ T72 w 1077"/>
              <a:gd name="T74" fmla="+- 0 585 317"/>
              <a:gd name="T75" fmla="*/ 585 h 1076"/>
              <a:gd name="T76" fmla="+- 0 16795 16032"/>
              <a:gd name="T77" fmla="*/ T76 w 1077"/>
              <a:gd name="T78" fmla="+- 0 367 317"/>
              <a:gd name="T79" fmla="*/ 367 h 1076"/>
              <a:gd name="T80" fmla="+- 0 16557 16032"/>
              <a:gd name="T81" fmla="*/ T80 w 1077"/>
              <a:gd name="T82" fmla="+- 0 1247 317"/>
              <a:gd name="T83" fmla="*/ 1247 h 1076"/>
              <a:gd name="T84" fmla="+- 0 16388 16032"/>
              <a:gd name="T85" fmla="*/ T84 w 1077"/>
              <a:gd name="T86" fmla="+- 0 1145 317"/>
              <a:gd name="T87" fmla="*/ 1145 h 1076"/>
              <a:gd name="T88" fmla="+- 0 16374 16032"/>
              <a:gd name="T89" fmla="*/ T88 w 1077"/>
              <a:gd name="T90" fmla="+- 0 1195 317"/>
              <a:gd name="T91" fmla="*/ 1195 h 1076"/>
              <a:gd name="T92" fmla="+- 0 16410 16032"/>
              <a:gd name="T93" fmla="*/ T92 w 1077"/>
              <a:gd name="T94" fmla="+- 0 1167 317"/>
              <a:gd name="T95" fmla="*/ 1167 h 1076"/>
              <a:gd name="T96" fmla="+- 0 16742 16032"/>
              <a:gd name="T97" fmla="*/ T96 w 1077"/>
              <a:gd name="T98" fmla="+- 0 1151 317"/>
              <a:gd name="T99" fmla="*/ 1151 h 1076"/>
              <a:gd name="T100" fmla="+- 0 16739 16032"/>
              <a:gd name="T101" fmla="*/ T100 w 1077"/>
              <a:gd name="T102" fmla="+- 0 1197 317"/>
              <a:gd name="T103" fmla="*/ 1197 h 1076"/>
              <a:gd name="T104" fmla="+- 0 16778 16032"/>
              <a:gd name="T105" fmla="*/ T104 w 1077"/>
              <a:gd name="T106" fmla="+- 0 1171 317"/>
              <a:gd name="T107" fmla="*/ 1171 h 1076"/>
              <a:gd name="T108" fmla="+- 0 16250 16032"/>
              <a:gd name="T109" fmla="*/ T108 w 1077"/>
              <a:gd name="T110" fmla="+- 0 1015 317"/>
              <a:gd name="T111" fmla="*/ 1015 h 1076"/>
              <a:gd name="T112" fmla="+- 0 16232 16032"/>
              <a:gd name="T113" fmla="*/ T112 w 1077"/>
              <a:gd name="T114" fmla="+- 0 1051 317"/>
              <a:gd name="T115" fmla="*/ 1051 h 1076"/>
              <a:gd name="T116" fmla="+- 0 16272 16032"/>
              <a:gd name="T117" fmla="*/ T116 w 1077"/>
              <a:gd name="T118" fmla="+- 0 1055 317"/>
              <a:gd name="T119" fmla="*/ 1055 h 1076"/>
              <a:gd name="T120" fmla="+- 0 16259 16032"/>
              <a:gd name="T121" fmla="*/ T120 w 1077"/>
              <a:gd name="T122" fmla="+- 0 1015 317"/>
              <a:gd name="T123" fmla="*/ 1015 h 1076"/>
              <a:gd name="T124" fmla="+- 0 16863 16032"/>
              <a:gd name="T125" fmla="*/ T124 w 1077"/>
              <a:gd name="T126" fmla="+- 0 1037 317"/>
              <a:gd name="T127" fmla="*/ 1037 h 1076"/>
              <a:gd name="T128" fmla="+- 0 16894 16032"/>
              <a:gd name="T129" fmla="*/ T128 w 1077"/>
              <a:gd name="T130" fmla="+- 0 1063 317"/>
              <a:gd name="T131" fmla="*/ 1063 h 1076"/>
              <a:gd name="T132" fmla="+- 0 16901 16032"/>
              <a:gd name="T133" fmla="*/ T132 w 1077"/>
              <a:gd name="T134" fmla="+- 0 1019 317"/>
              <a:gd name="T135" fmla="*/ 1019 h 1076"/>
              <a:gd name="T136" fmla="+- 0 16546 16032"/>
              <a:gd name="T137" fmla="*/ T136 w 1077"/>
              <a:gd name="T138" fmla="+- 0 761 317"/>
              <a:gd name="T139" fmla="*/ 761 h 1076"/>
              <a:gd name="T140" fmla="+- 0 16480 16032"/>
              <a:gd name="T141" fmla="*/ T140 w 1077"/>
              <a:gd name="T142" fmla="+- 0 895 317"/>
              <a:gd name="T143" fmla="*/ 895 h 1076"/>
              <a:gd name="T144" fmla="+- 0 16631 16032"/>
              <a:gd name="T145" fmla="*/ T144 w 1077"/>
              <a:gd name="T146" fmla="+- 0 933 317"/>
              <a:gd name="T147" fmla="*/ 933 h 1076"/>
              <a:gd name="T148" fmla="+- 0 16536 16032"/>
              <a:gd name="T149" fmla="*/ T148 w 1077"/>
              <a:gd name="T150" fmla="+- 0 891 317"/>
              <a:gd name="T151" fmla="*/ 891 h 1076"/>
              <a:gd name="T152" fmla="+- 0 16551 16032"/>
              <a:gd name="T153" fmla="*/ T152 w 1077"/>
              <a:gd name="T154" fmla="+- 0 811 317"/>
              <a:gd name="T155" fmla="*/ 811 h 1076"/>
              <a:gd name="T156" fmla="+- 0 16595 16032"/>
              <a:gd name="T157" fmla="*/ T156 w 1077"/>
              <a:gd name="T158" fmla="+- 0 761 317"/>
              <a:gd name="T159" fmla="*/ 761 h 1076"/>
              <a:gd name="T160" fmla="+- 0 16589 16032"/>
              <a:gd name="T161" fmla="*/ T160 w 1077"/>
              <a:gd name="T162" fmla="+- 0 811 317"/>
              <a:gd name="T163" fmla="*/ 811 h 1076"/>
              <a:gd name="T164" fmla="+- 0 16605 16032"/>
              <a:gd name="T165" fmla="*/ T164 w 1077"/>
              <a:gd name="T166" fmla="+- 0 891 317"/>
              <a:gd name="T167" fmla="*/ 891 h 1076"/>
              <a:gd name="T168" fmla="+- 0 16804 16032"/>
              <a:gd name="T169" fmla="*/ T168 w 1077"/>
              <a:gd name="T170" fmla="+- 0 881 317"/>
              <a:gd name="T171" fmla="*/ 881 h 1076"/>
              <a:gd name="T172" fmla="+- 0 16655 16032"/>
              <a:gd name="T173" fmla="*/ T172 w 1077"/>
              <a:gd name="T174" fmla="+- 0 809 317"/>
              <a:gd name="T175" fmla="*/ 809 h 1076"/>
              <a:gd name="T176" fmla="+- 0 16179 16032"/>
              <a:gd name="T177" fmla="*/ T176 w 1077"/>
              <a:gd name="T178" fmla="+- 0 871 317"/>
              <a:gd name="T179" fmla="*/ 871 h 1076"/>
              <a:gd name="T180" fmla="+- 0 16217 16032"/>
              <a:gd name="T181" fmla="*/ T180 w 1077"/>
              <a:gd name="T182" fmla="+- 0 833 317"/>
              <a:gd name="T183" fmla="*/ 833 h 1076"/>
              <a:gd name="T184" fmla="+- 0 16924 16032"/>
              <a:gd name="T185" fmla="*/ T184 w 1077"/>
              <a:gd name="T186" fmla="+- 0 881 317"/>
              <a:gd name="T187" fmla="*/ 881 h 1076"/>
              <a:gd name="T188" fmla="+- 0 16256 16032"/>
              <a:gd name="T189" fmla="*/ T188 w 1077"/>
              <a:gd name="T190" fmla="+- 0 649 317"/>
              <a:gd name="T191" fmla="*/ 649 h 1076"/>
              <a:gd name="T192" fmla="+- 0 16228 16032"/>
              <a:gd name="T193" fmla="*/ T192 w 1077"/>
              <a:gd name="T194" fmla="+- 0 687 317"/>
              <a:gd name="T195" fmla="*/ 687 h 1076"/>
              <a:gd name="T196" fmla="+- 0 16274 16032"/>
              <a:gd name="T197" fmla="*/ T196 w 1077"/>
              <a:gd name="T198" fmla="+- 0 685 317"/>
              <a:gd name="T199" fmla="*/ 685 h 1076"/>
              <a:gd name="T200" fmla="+- 0 16256 16032"/>
              <a:gd name="T201" fmla="*/ T200 w 1077"/>
              <a:gd name="T202" fmla="+- 0 649 317"/>
              <a:gd name="T203" fmla="*/ 649 h 1076"/>
              <a:gd name="T204" fmla="+- 0 16864 16032"/>
              <a:gd name="T205" fmla="*/ T204 w 1077"/>
              <a:gd name="T206" fmla="+- 0 667 317"/>
              <a:gd name="T207" fmla="*/ 667 h 1076"/>
              <a:gd name="T208" fmla="+- 0 16891 16032"/>
              <a:gd name="T209" fmla="*/ T208 w 1077"/>
              <a:gd name="T210" fmla="+- 0 697 317"/>
              <a:gd name="T211" fmla="*/ 697 h 1076"/>
              <a:gd name="T212" fmla="+- 0 16903 16032"/>
              <a:gd name="T213" fmla="*/ T212 w 1077"/>
              <a:gd name="T214" fmla="+- 0 653 317"/>
              <a:gd name="T215" fmla="*/ 653 h 1076"/>
              <a:gd name="T216" fmla="+- 0 16360 16032"/>
              <a:gd name="T217" fmla="*/ T216 w 1077"/>
              <a:gd name="T218" fmla="+- 0 539 317"/>
              <a:gd name="T219" fmla="*/ 539 h 1076"/>
              <a:gd name="T220" fmla="+- 0 16410 16032"/>
              <a:gd name="T221" fmla="*/ T220 w 1077"/>
              <a:gd name="T222" fmla="+- 0 545 317"/>
              <a:gd name="T223" fmla="*/ 545 h 1076"/>
              <a:gd name="T224" fmla="+- 0 16755 16032"/>
              <a:gd name="T225" fmla="*/ T224 w 1077"/>
              <a:gd name="T226" fmla="+- 0 511 317"/>
              <a:gd name="T227" fmla="*/ 511 h 1076"/>
              <a:gd name="T228" fmla="+- 0 16734 16032"/>
              <a:gd name="T229" fmla="*/ T228 w 1077"/>
              <a:gd name="T230" fmla="+- 0 553 317"/>
              <a:gd name="T231" fmla="*/ 553 h 1076"/>
              <a:gd name="T232" fmla="+- 0 16778 16032"/>
              <a:gd name="T233" fmla="*/ T232 w 1077"/>
              <a:gd name="T234" fmla="+- 0 541 317"/>
              <a:gd name="T235" fmla="*/ 541 h 10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077" h="1076">
                <a:moveTo>
                  <a:pt x="538" y="0"/>
                </a:moveTo>
                <a:lnTo>
                  <a:pt x="465" y="6"/>
                </a:lnTo>
                <a:lnTo>
                  <a:pt x="395" y="20"/>
                </a:lnTo>
                <a:lnTo>
                  <a:pt x="328" y="42"/>
                </a:lnTo>
                <a:lnTo>
                  <a:pt x="266" y="74"/>
                </a:lnTo>
                <a:lnTo>
                  <a:pt x="209" y="112"/>
                </a:lnTo>
                <a:lnTo>
                  <a:pt x="157" y="158"/>
                </a:lnTo>
                <a:lnTo>
                  <a:pt x="112" y="210"/>
                </a:lnTo>
                <a:lnTo>
                  <a:pt x="73" y="268"/>
                </a:lnTo>
                <a:lnTo>
                  <a:pt x="42" y="330"/>
                </a:lnTo>
                <a:lnTo>
                  <a:pt x="19" y="396"/>
                </a:lnTo>
                <a:lnTo>
                  <a:pt x="5" y="466"/>
                </a:lnTo>
                <a:lnTo>
                  <a:pt x="0" y="540"/>
                </a:lnTo>
                <a:lnTo>
                  <a:pt x="5" y="612"/>
                </a:lnTo>
                <a:lnTo>
                  <a:pt x="19" y="682"/>
                </a:lnTo>
                <a:lnTo>
                  <a:pt x="42" y="748"/>
                </a:lnTo>
                <a:lnTo>
                  <a:pt x="73" y="810"/>
                </a:lnTo>
                <a:lnTo>
                  <a:pt x="112" y="868"/>
                </a:lnTo>
                <a:lnTo>
                  <a:pt x="157" y="920"/>
                </a:lnTo>
                <a:lnTo>
                  <a:pt x="209" y="964"/>
                </a:lnTo>
                <a:lnTo>
                  <a:pt x="266" y="1004"/>
                </a:lnTo>
                <a:lnTo>
                  <a:pt x="328" y="1034"/>
                </a:lnTo>
                <a:lnTo>
                  <a:pt x="395" y="1058"/>
                </a:lnTo>
                <a:lnTo>
                  <a:pt x="465" y="1072"/>
                </a:lnTo>
                <a:lnTo>
                  <a:pt x="538" y="1076"/>
                </a:lnTo>
                <a:lnTo>
                  <a:pt x="611" y="1072"/>
                </a:lnTo>
                <a:lnTo>
                  <a:pt x="681" y="1058"/>
                </a:lnTo>
                <a:lnTo>
                  <a:pt x="748" y="1034"/>
                </a:lnTo>
                <a:lnTo>
                  <a:pt x="760" y="1028"/>
                </a:lnTo>
                <a:lnTo>
                  <a:pt x="538" y="1028"/>
                </a:lnTo>
                <a:lnTo>
                  <a:pt x="465" y="1022"/>
                </a:lnTo>
                <a:lnTo>
                  <a:pt x="397" y="1008"/>
                </a:lnTo>
                <a:lnTo>
                  <a:pt x="332" y="982"/>
                </a:lnTo>
                <a:lnTo>
                  <a:pt x="272" y="950"/>
                </a:lnTo>
                <a:lnTo>
                  <a:pt x="217" y="908"/>
                </a:lnTo>
                <a:lnTo>
                  <a:pt x="169" y="860"/>
                </a:lnTo>
                <a:lnTo>
                  <a:pt x="128" y="806"/>
                </a:lnTo>
                <a:lnTo>
                  <a:pt x="94" y="746"/>
                </a:lnTo>
                <a:lnTo>
                  <a:pt x="70" y="680"/>
                </a:lnTo>
                <a:lnTo>
                  <a:pt x="54" y="612"/>
                </a:lnTo>
                <a:lnTo>
                  <a:pt x="49" y="540"/>
                </a:lnTo>
                <a:lnTo>
                  <a:pt x="54" y="468"/>
                </a:lnTo>
                <a:lnTo>
                  <a:pt x="70" y="398"/>
                </a:lnTo>
                <a:lnTo>
                  <a:pt x="94" y="332"/>
                </a:lnTo>
                <a:lnTo>
                  <a:pt x="128" y="272"/>
                </a:lnTo>
                <a:lnTo>
                  <a:pt x="169" y="218"/>
                </a:lnTo>
                <a:lnTo>
                  <a:pt x="217" y="170"/>
                </a:lnTo>
                <a:lnTo>
                  <a:pt x="272" y="128"/>
                </a:lnTo>
                <a:lnTo>
                  <a:pt x="332" y="96"/>
                </a:lnTo>
                <a:lnTo>
                  <a:pt x="397" y="70"/>
                </a:lnTo>
                <a:lnTo>
                  <a:pt x="465" y="54"/>
                </a:lnTo>
                <a:lnTo>
                  <a:pt x="538" y="50"/>
                </a:lnTo>
                <a:lnTo>
                  <a:pt x="763" y="50"/>
                </a:lnTo>
                <a:lnTo>
                  <a:pt x="748" y="42"/>
                </a:lnTo>
                <a:lnTo>
                  <a:pt x="681" y="20"/>
                </a:lnTo>
                <a:lnTo>
                  <a:pt x="611" y="6"/>
                </a:lnTo>
                <a:lnTo>
                  <a:pt x="538" y="0"/>
                </a:lnTo>
                <a:close/>
                <a:moveTo>
                  <a:pt x="763" y="50"/>
                </a:moveTo>
                <a:lnTo>
                  <a:pt x="538" y="50"/>
                </a:lnTo>
                <a:lnTo>
                  <a:pt x="610" y="54"/>
                </a:lnTo>
                <a:lnTo>
                  <a:pt x="679" y="70"/>
                </a:lnTo>
                <a:lnTo>
                  <a:pt x="744" y="96"/>
                </a:lnTo>
                <a:lnTo>
                  <a:pt x="804" y="128"/>
                </a:lnTo>
                <a:lnTo>
                  <a:pt x="859" y="170"/>
                </a:lnTo>
                <a:lnTo>
                  <a:pt x="907" y="218"/>
                </a:lnTo>
                <a:lnTo>
                  <a:pt x="949" y="272"/>
                </a:lnTo>
                <a:lnTo>
                  <a:pt x="982" y="332"/>
                </a:lnTo>
                <a:lnTo>
                  <a:pt x="1007" y="398"/>
                </a:lnTo>
                <a:lnTo>
                  <a:pt x="1022" y="468"/>
                </a:lnTo>
                <a:lnTo>
                  <a:pt x="1027" y="540"/>
                </a:lnTo>
                <a:lnTo>
                  <a:pt x="1022" y="612"/>
                </a:lnTo>
                <a:lnTo>
                  <a:pt x="1007" y="680"/>
                </a:lnTo>
                <a:lnTo>
                  <a:pt x="982" y="746"/>
                </a:lnTo>
                <a:lnTo>
                  <a:pt x="949" y="806"/>
                </a:lnTo>
                <a:lnTo>
                  <a:pt x="907" y="860"/>
                </a:lnTo>
                <a:lnTo>
                  <a:pt x="859" y="908"/>
                </a:lnTo>
                <a:lnTo>
                  <a:pt x="804" y="950"/>
                </a:lnTo>
                <a:lnTo>
                  <a:pt x="744" y="982"/>
                </a:lnTo>
                <a:lnTo>
                  <a:pt x="679" y="1008"/>
                </a:lnTo>
                <a:lnTo>
                  <a:pt x="610" y="1022"/>
                </a:lnTo>
                <a:lnTo>
                  <a:pt x="538" y="1028"/>
                </a:lnTo>
                <a:lnTo>
                  <a:pt x="760" y="1028"/>
                </a:lnTo>
                <a:lnTo>
                  <a:pt x="810" y="1004"/>
                </a:lnTo>
                <a:lnTo>
                  <a:pt x="867" y="964"/>
                </a:lnTo>
                <a:lnTo>
                  <a:pt x="919" y="920"/>
                </a:lnTo>
                <a:lnTo>
                  <a:pt x="964" y="868"/>
                </a:lnTo>
                <a:lnTo>
                  <a:pt x="1003" y="810"/>
                </a:lnTo>
                <a:lnTo>
                  <a:pt x="1034" y="748"/>
                </a:lnTo>
                <a:lnTo>
                  <a:pt x="1057" y="682"/>
                </a:lnTo>
                <a:lnTo>
                  <a:pt x="1071" y="612"/>
                </a:lnTo>
                <a:lnTo>
                  <a:pt x="1076" y="540"/>
                </a:lnTo>
                <a:lnTo>
                  <a:pt x="1071" y="466"/>
                </a:lnTo>
                <a:lnTo>
                  <a:pt x="1057" y="396"/>
                </a:lnTo>
                <a:lnTo>
                  <a:pt x="1034" y="330"/>
                </a:lnTo>
                <a:lnTo>
                  <a:pt x="1003" y="268"/>
                </a:lnTo>
                <a:lnTo>
                  <a:pt x="964" y="210"/>
                </a:lnTo>
                <a:lnTo>
                  <a:pt x="919" y="158"/>
                </a:lnTo>
                <a:lnTo>
                  <a:pt x="867" y="112"/>
                </a:lnTo>
                <a:lnTo>
                  <a:pt x="810" y="74"/>
                </a:lnTo>
                <a:lnTo>
                  <a:pt x="763" y="50"/>
                </a:lnTo>
                <a:close/>
                <a:moveTo>
                  <a:pt x="551" y="882"/>
                </a:moveTo>
                <a:lnTo>
                  <a:pt x="525" y="882"/>
                </a:lnTo>
                <a:lnTo>
                  <a:pt x="514" y="892"/>
                </a:lnTo>
                <a:lnTo>
                  <a:pt x="514" y="920"/>
                </a:lnTo>
                <a:lnTo>
                  <a:pt x="525" y="930"/>
                </a:lnTo>
                <a:lnTo>
                  <a:pt x="551" y="930"/>
                </a:lnTo>
                <a:lnTo>
                  <a:pt x="563" y="920"/>
                </a:lnTo>
                <a:lnTo>
                  <a:pt x="563" y="892"/>
                </a:lnTo>
                <a:lnTo>
                  <a:pt x="551" y="882"/>
                </a:lnTo>
                <a:close/>
                <a:moveTo>
                  <a:pt x="356" y="828"/>
                </a:moveTo>
                <a:lnTo>
                  <a:pt x="340" y="832"/>
                </a:lnTo>
                <a:lnTo>
                  <a:pt x="334" y="844"/>
                </a:lnTo>
                <a:lnTo>
                  <a:pt x="328" y="856"/>
                </a:lnTo>
                <a:lnTo>
                  <a:pt x="331" y="870"/>
                </a:lnTo>
                <a:lnTo>
                  <a:pt x="342" y="878"/>
                </a:lnTo>
                <a:lnTo>
                  <a:pt x="354" y="884"/>
                </a:lnTo>
                <a:lnTo>
                  <a:pt x="370" y="880"/>
                </a:lnTo>
                <a:lnTo>
                  <a:pt x="376" y="870"/>
                </a:lnTo>
                <a:lnTo>
                  <a:pt x="379" y="860"/>
                </a:lnTo>
                <a:lnTo>
                  <a:pt x="378" y="850"/>
                </a:lnTo>
                <a:lnTo>
                  <a:pt x="374" y="842"/>
                </a:lnTo>
                <a:lnTo>
                  <a:pt x="366" y="834"/>
                </a:lnTo>
                <a:lnTo>
                  <a:pt x="356" y="828"/>
                </a:lnTo>
                <a:close/>
                <a:moveTo>
                  <a:pt x="721" y="828"/>
                </a:moveTo>
                <a:lnTo>
                  <a:pt x="710" y="834"/>
                </a:lnTo>
                <a:lnTo>
                  <a:pt x="702" y="842"/>
                </a:lnTo>
                <a:lnTo>
                  <a:pt x="698" y="850"/>
                </a:lnTo>
                <a:lnTo>
                  <a:pt x="698" y="860"/>
                </a:lnTo>
                <a:lnTo>
                  <a:pt x="701" y="870"/>
                </a:lnTo>
                <a:lnTo>
                  <a:pt x="707" y="880"/>
                </a:lnTo>
                <a:lnTo>
                  <a:pt x="723" y="884"/>
                </a:lnTo>
                <a:lnTo>
                  <a:pt x="734" y="878"/>
                </a:lnTo>
                <a:lnTo>
                  <a:pt x="741" y="870"/>
                </a:lnTo>
                <a:lnTo>
                  <a:pt x="745" y="862"/>
                </a:lnTo>
                <a:lnTo>
                  <a:pt x="746" y="854"/>
                </a:lnTo>
                <a:lnTo>
                  <a:pt x="742" y="844"/>
                </a:lnTo>
                <a:lnTo>
                  <a:pt x="736" y="832"/>
                </a:lnTo>
                <a:lnTo>
                  <a:pt x="721" y="828"/>
                </a:lnTo>
                <a:close/>
                <a:moveTo>
                  <a:pt x="227" y="698"/>
                </a:moveTo>
                <a:lnTo>
                  <a:pt x="218" y="698"/>
                </a:lnTo>
                <a:lnTo>
                  <a:pt x="209" y="702"/>
                </a:lnTo>
                <a:lnTo>
                  <a:pt x="201" y="708"/>
                </a:lnTo>
                <a:lnTo>
                  <a:pt x="197" y="716"/>
                </a:lnTo>
                <a:lnTo>
                  <a:pt x="197" y="726"/>
                </a:lnTo>
                <a:lnTo>
                  <a:pt x="200" y="734"/>
                </a:lnTo>
                <a:lnTo>
                  <a:pt x="206" y="742"/>
                </a:lnTo>
                <a:lnTo>
                  <a:pt x="215" y="746"/>
                </a:lnTo>
                <a:lnTo>
                  <a:pt x="224" y="746"/>
                </a:lnTo>
                <a:lnTo>
                  <a:pt x="233" y="744"/>
                </a:lnTo>
                <a:lnTo>
                  <a:pt x="240" y="738"/>
                </a:lnTo>
                <a:lnTo>
                  <a:pt x="244" y="728"/>
                </a:lnTo>
                <a:lnTo>
                  <a:pt x="245" y="720"/>
                </a:lnTo>
                <a:lnTo>
                  <a:pt x="242" y="710"/>
                </a:lnTo>
                <a:lnTo>
                  <a:pt x="236" y="702"/>
                </a:lnTo>
                <a:lnTo>
                  <a:pt x="227" y="698"/>
                </a:lnTo>
                <a:close/>
                <a:moveTo>
                  <a:pt x="859" y="698"/>
                </a:moveTo>
                <a:lnTo>
                  <a:pt x="849" y="698"/>
                </a:lnTo>
                <a:lnTo>
                  <a:pt x="841" y="702"/>
                </a:lnTo>
                <a:lnTo>
                  <a:pt x="834" y="710"/>
                </a:lnTo>
                <a:lnTo>
                  <a:pt x="831" y="720"/>
                </a:lnTo>
                <a:lnTo>
                  <a:pt x="832" y="728"/>
                </a:lnTo>
                <a:lnTo>
                  <a:pt x="836" y="738"/>
                </a:lnTo>
                <a:lnTo>
                  <a:pt x="844" y="744"/>
                </a:lnTo>
                <a:lnTo>
                  <a:pt x="853" y="746"/>
                </a:lnTo>
                <a:lnTo>
                  <a:pt x="862" y="746"/>
                </a:lnTo>
                <a:lnTo>
                  <a:pt x="871" y="742"/>
                </a:lnTo>
                <a:lnTo>
                  <a:pt x="878" y="734"/>
                </a:lnTo>
                <a:lnTo>
                  <a:pt x="884" y="724"/>
                </a:lnTo>
                <a:lnTo>
                  <a:pt x="880" y="708"/>
                </a:lnTo>
                <a:lnTo>
                  <a:pt x="869" y="702"/>
                </a:lnTo>
                <a:lnTo>
                  <a:pt x="859" y="698"/>
                </a:lnTo>
                <a:close/>
                <a:moveTo>
                  <a:pt x="551" y="148"/>
                </a:moveTo>
                <a:lnTo>
                  <a:pt x="525" y="148"/>
                </a:lnTo>
                <a:lnTo>
                  <a:pt x="514" y="160"/>
                </a:lnTo>
                <a:lnTo>
                  <a:pt x="514" y="444"/>
                </a:lnTo>
                <a:lnTo>
                  <a:pt x="484" y="458"/>
                </a:lnTo>
                <a:lnTo>
                  <a:pt x="461" y="480"/>
                </a:lnTo>
                <a:lnTo>
                  <a:pt x="446" y="506"/>
                </a:lnTo>
                <a:lnTo>
                  <a:pt x="441" y="540"/>
                </a:lnTo>
                <a:lnTo>
                  <a:pt x="448" y="578"/>
                </a:lnTo>
                <a:lnTo>
                  <a:pt x="469" y="608"/>
                </a:lnTo>
                <a:lnTo>
                  <a:pt x="500" y="630"/>
                </a:lnTo>
                <a:lnTo>
                  <a:pt x="538" y="638"/>
                </a:lnTo>
                <a:lnTo>
                  <a:pt x="571" y="632"/>
                </a:lnTo>
                <a:lnTo>
                  <a:pt x="599" y="616"/>
                </a:lnTo>
                <a:lnTo>
                  <a:pt x="620" y="592"/>
                </a:lnTo>
                <a:lnTo>
                  <a:pt x="622" y="588"/>
                </a:lnTo>
                <a:lnTo>
                  <a:pt x="538" y="588"/>
                </a:lnTo>
                <a:lnTo>
                  <a:pt x="519" y="584"/>
                </a:lnTo>
                <a:lnTo>
                  <a:pt x="504" y="574"/>
                </a:lnTo>
                <a:lnTo>
                  <a:pt x="494" y="558"/>
                </a:lnTo>
                <a:lnTo>
                  <a:pt x="490" y="540"/>
                </a:lnTo>
                <a:lnTo>
                  <a:pt x="494" y="520"/>
                </a:lnTo>
                <a:lnTo>
                  <a:pt x="504" y="504"/>
                </a:lnTo>
                <a:lnTo>
                  <a:pt x="519" y="494"/>
                </a:lnTo>
                <a:lnTo>
                  <a:pt x="538" y="490"/>
                </a:lnTo>
                <a:lnTo>
                  <a:pt x="622" y="490"/>
                </a:lnTo>
                <a:lnTo>
                  <a:pt x="607" y="470"/>
                </a:lnTo>
                <a:lnTo>
                  <a:pt x="587" y="454"/>
                </a:lnTo>
                <a:lnTo>
                  <a:pt x="563" y="444"/>
                </a:lnTo>
                <a:lnTo>
                  <a:pt x="563" y="160"/>
                </a:lnTo>
                <a:lnTo>
                  <a:pt x="551" y="148"/>
                </a:lnTo>
                <a:close/>
                <a:moveTo>
                  <a:pt x="622" y="490"/>
                </a:moveTo>
                <a:lnTo>
                  <a:pt x="538" y="490"/>
                </a:lnTo>
                <a:lnTo>
                  <a:pt x="557" y="494"/>
                </a:lnTo>
                <a:lnTo>
                  <a:pt x="573" y="504"/>
                </a:lnTo>
                <a:lnTo>
                  <a:pt x="584" y="520"/>
                </a:lnTo>
                <a:lnTo>
                  <a:pt x="588" y="540"/>
                </a:lnTo>
                <a:lnTo>
                  <a:pt x="584" y="558"/>
                </a:lnTo>
                <a:lnTo>
                  <a:pt x="573" y="574"/>
                </a:lnTo>
                <a:lnTo>
                  <a:pt x="557" y="584"/>
                </a:lnTo>
                <a:lnTo>
                  <a:pt x="538" y="588"/>
                </a:lnTo>
                <a:lnTo>
                  <a:pt x="622" y="588"/>
                </a:lnTo>
                <a:lnTo>
                  <a:pt x="634" y="564"/>
                </a:lnTo>
                <a:lnTo>
                  <a:pt x="772" y="564"/>
                </a:lnTo>
                <a:lnTo>
                  <a:pt x="783" y="554"/>
                </a:lnTo>
                <a:lnTo>
                  <a:pt x="783" y="526"/>
                </a:lnTo>
                <a:lnTo>
                  <a:pt x="772" y="516"/>
                </a:lnTo>
                <a:lnTo>
                  <a:pt x="634" y="516"/>
                </a:lnTo>
                <a:lnTo>
                  <a:pt x="623" y="492"/>
                </a:lnTo>
                <a:lnTo>
                  <a:pt x="622" y="490"/>
                </a:lnTo>
                <a:close/>
                <a:moveTo>
                  <a:pt x="185" y="516"/>
                </a:moveTo>
                <a:lnTo>
                  <a:pt x="159" y="516"/>
                </a:lnTo>
                <a:lnTo>
                  <a:pt x="147" y="526"/>
                </a:lnTo>
                <a:lnTo>
                  <a:pt x="147" y="554"/>
                </a:lnTo>
                <a:lnTo>
                  <a:pt x="159" y="564"/>
                </a:lnTo>
                <a:lnTo>
                  <a:pt x="185" y="564"/>
                </a:lnTo>
                <a:lnTo>
                  <a:pt x="196" y="554"/>
                </a:lnTo>
                <a:lnTo>
                  <a:pt x="196" y="526"/>
                </a:lnTo>
                <a:lnTo>
                  <a:pt x="185" y="516"/>
                </a:lnTo>
                <a:close/>
                <a:moveTo>
                  <a:pt x="919" y="516"/>
                </a:moveTo>
                <a:lnTo>
                  <a:pt x="892" y="516"/>
                </a:lnTo>
                <a:lnTo>
                  <a:pt x="881" y="526"/>
                </a:lnTo>
                <a:lnTo>
                  <a:pt x="881" y="554"/>
                </a:lnTo>
                <a:lnTo>
                  <a:pt x="892" y="564"/>
                </a:lnTo>
                <a:lnTo>
                  <a:pt x="919" y="564"/>
                </a:lnTo>
                <a:lnTo>
                  <a:pt x="929" y="554"/>
                </a:lnTo>
                <a:lnTo>
                  <a:pt x="929" y="526"/>
                </a:lnTo>
                <a:lnTo>
                  <a:pt x="919" y="516"/>
                </a:lnTo>
                <a:close/>
                <a:moveTo>
                  <a:pt x="224" y="332"/>
                </a:moveTo>
                <a:lnTo>
                  <a:pt x="215" y="332"/>
                </a:lnTo>
                <a:lnTo>
                  <a:pt x="206" y="336"/>
                </a:lnTo>
                <a:lnTo>
                  <a:pt x="200" y="344"/>
                </a:lnTo>
                <a:lnTo>
                  <a:pt x="193" y="354"/>
                </a:lnTo>
                <a:lnTo>
                  <a:pt x="196" y="370"/>
                </a:lnTo>
                <a:lnTo>
                  <a:pt x="209" y="376"/>
                </a:lnTo>
                <a:lnTo>
                  <a:pt x="218" y="380"/>
                </a:lnTo>
                <a:lnTo>
                  <a:pt x="227" y="380"/>
                </a:lnTo>
                <a:lnTo>
                  <a:pt x="236" y="376"/>
                </a:lnTo>
                <a:lnTo>
                  <a:pt x="242" y="368"/>
                </a:lnTo>
                <a:lnTo>
                  <a:pt x="245" y="360"/>
                </a:lnTo>
                <a:lnTo>
                  <a:pt x="244" y="350"/>
                </a:lnTo>
                <a:lnTo>
                  <a:pt x="240" y="342"/>
                </a:lnTo>
                <a:lnTo>
                  <a:pt x="233" y="334"/>
                </a:lnTo>
                <a:lnTo>
                  <a:pt x="224" y="332"/>
                </a:lnTo>
                <a:close/>
                <a:moveTo>
                  <a:pt x="862" y="332"/>
                </a:moveTo>
                <a:lnTo>
                  <a:pt x="853" y="332"/>
                </a:lnTo>
                <a:lnTo>
                  <a:pt x="844" y="334"/>
                </a:lnTo>
                <a:lnTo>
                  <a:pt x="836" y="342"/>
                </a:lnTo>
                <a:lnTo>
                  <a:pt x="832" y="350"/>
                </a:lnTo>
                <a:lnTo>
                  <a:pt x="831" y="360"/>
                </a:lnTo>
                <a:lnTo>
                  <a:pt x="834" y="368"/>
                </a:lnTo>
                <a:lnTo>
                  <a:pt x="841" y="376"/>
                </a:lnTo>
                <a:lnTo>
                  <a:pt x="849" y="380"/>
                </a:lnTo>
                <a:lnTo>
                  <a:pt x="859" y="380"/>
                </a:lnTo>
                <a:lnTo>
                  <a:pt x="869" y="376"/>
                </a:lnTo>
                <a:lnTo>
                  <a:pt x="880" y="370"/>
                </a:lnTo>
                <a:lnTo>
                  <a:pt x="884" y="354"/>
                </a:lnTo>
                <a:lnTo>
                  <a:pt x="878" y="344"/>
                </a:lnTo>
                <a:lnTo>
                  <a:pt x="871" y="336"/>
                </a:lnTo>
                <a:lnTo>
                  <a:pt x="862" y="332"/>
                </a:lnTo>
                <a:close/>
                <a:moveTo>
                  <a:pt x="354" y="194"/>
                </a:moveTo>
                <a:lnTo>
                  <a:pt x="342" y="200"/>
                </a:lnTo>
                <a:lnTo>
                  <a:pt x="331" y="208"/>
                </a:lnTo>
                <a:lnTo>
                  <a:pt x="328" y="222"/>
                </a:lnTo>
                <a:lnTo>
                  <a:pt x="334" y="234"/>
                </a:lnTo>
                <a:lnTo>
                  <a:pt x="340" y="246"/>
                </a:lnTo>
                <a:lnTo>
                  <a:pt x="356" y="250"/>
                </a:lnTo>
                <a:lnTo>
                  <a:pt x="374" y="236"/>
                </a:lnTo>
                <a:lnTo>
                  <a:pt x="378" y="228"/>
                </a:lnTo>
                <a:lnTo>
                  <a:pt x="379" y="218"/>
                </a:lnTo>
                <a:lnTo>
                  <a:pt x="376" y="208"/>
                </a:lnTo>
                <a:lnTo>
                  <a:pt x="370" y="198"/>
                </a:lnTo>
                <a:lnTo>
                  <a:pt x="354" y="194"/>
                </a:lnTo>
                <a:close/>
                <a:moveTo>
                  <a:pt x="723" y="194"/>
                </a:moveTo>
                <a:lnTo>
                  <a:pt x="707" y="198"/>
                </a:lnTo>
                <a:lnTo>
                  <a:pt x="701" y="208"/>
                </a:lnTo>
                <a:lnTo>
                  <a:pt x="698" y="218"/>
                </a:lnTo>
                <a:lnTo>
                  <a:pt x="698" y="228"/>
                </a:lnTo>
                <a:lnTo>
                  <a:pt x="702" y="236"/>
                </a:lnTo>
                <a:lnTo>
                  <a:pt x="710" y="242"/>
                </a:lnTo>
                <a:lnTo>
                  <a:pt x="721" y="250"/>
                </a:lnTo>
                <a:lnTo>
                  <a:pt x="736" y="246"/>
                </a:lnTo>
                <a:lnTo>
                  <a:pt x="742" y="234"/>
                </a:lnTo>
                <a:lnTo>
                  <a:pt x="746" y="224"/>
                </a:lnTo>
                <a:lnTo>
                  <a:pt x="745" y="216"/>
                </a:lnTo>
                <a:lnTo>
                  <a:pt x="741" y="206"/>
                </a:lnTo>
                <a:lnTo>
                  <a:pt x="734" y="200"/>
                </a:lnTo>
                <a:lnTo>
                  <a:pt x="723" y="194"/>
                </a:lnTo>
                <a:close/>
              </a:path>
            </a:pathLst>
          </a:custGeom>
          <a:solidFill>
            <a:srgbClr val="FC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pic>
        <p:nvPicPr>
          <p:cNvPr id="26" name="image165.png">
            <a:extLst>
              <a:ext uri="{FF2B5EF4-FFF2-40B4-BE49-F238E27FC236}">
                <a16:creationId xmlns:a16="http://schemas.microsoft.com/office/drawing/2014/main" id="{B955E0E1-7D9B-4B67-9CB1-E4B6EED797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6950" y="193983"/>
            <a:ext cx="2718000" cy="2192400"/>
          </a:xfrm>
          <a:prstGeom prst="rect">
            <a:avLst/>
          </a:prstGeom>
        </p:spPr>
      </p:pic>
      <p:pic>
        <p:nvPicPr>
          <p:cNvPr id="27" name="image166.png">
            <a:extLst>
              <a:ext uri="{FF2B5EF4-FFF2-40B4-BE49-F238E27FC236}">
                <a16:creationId xmlns:a16="http://schemas.microsoft.com/office/drawing/2014/main" id="{CCD65BED-89A5-4C9A-B373-216857B92F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412" y="5023518"/>
            <a:ext cx="2718289" cy="2191035"/>
          </a:xfrm>
          <a:prstGeom prst="rect">
            <a:avLst/>
          </a:prstGeom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5A8481EA-884B-4DD9-8A56-8AF4E20D9FF2}"/>
              </a:ext>
            </a:extLst>
          </p:cNvPr>
          <p:cNvGrpSpPr>
            <a:grpSpLocks/>
          </p:cNvGrpSpPr>
          <p:nvPr/>
        </p:nvGrpSpPr>
        <p:grpSpPr bwMode="auto">
          <a:xfrm>
            <a:off x="13976948" y="4938100"/>
            <a:ext cx="2718000" cy="2192400"/>
            <a:chOff x="16087" y="333"/>
            <a:chExt cx="1157" cy="1155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39EB0940-FB1C-4431-9463-C1BBC358B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3" y="476"/>
              <a:ext cx="660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96FDA29-7450-4B93-8F02-797825C5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2" y="378"/>
              <a:ext cx="1066" cy="1064"/>
            </a:xfrm>
            <a:custGeom>
              <a:avLst/>
              <a:gdLst>
                <a:gd name="T0" fmla="+- 0 16133 16133"/>
                <a:gd name="T1" fmla="*/ T0 w 1066"/>
                <a:gd name="T2" fmla="+- 0 910 378"/>
                <a:gd name="T3" fmla="*/ 910 h 1064"/>
                <a:gd name="T4" fmla="+- 0 16138 16133"/>
                <a:gd name="T5" fmla="*/ T4 w 1066"/>
                <a:gd name="T6" fmla="+- 0 838 378"/>
                <a:gd name="T7" fmla="*/ 838 h 1064"/>
                <a:gd name="T8" fmla="+- 0 16152 16133"/>
                <a:gd name="T9" fmla="*/ T8 w 1066"/>
                <a:gd name="T10" fmla="+- 0 769 378"/>
                <a:gd name="T11" fmla="*/ 769 h 1064"/>
                <a:gd name="T12" fmla="+- 0 16175 16133"/>
                <a:gd name="T13" fmla="*/ T12 w 1066"/>
                <a:gd name="T14" fmla="+- 0 703 378"/>
                <a:gd name="T15" fmla="*/ 703 h 1064"/>
                <a:gd name="T16" fmla="+- 0 16206 16133"/>
                <a:gd name="T17" fmla="*/ T16 w 1066"/>
                <a:gd name="T18" fmla="+- 0 642 378"/>
                <a:gd name="T19" fmla="*/ 642 h 1064"/>
                <a:gd name="T20" fmla="+- 0 16244 16133"/>
                <a:gd name="T21" fmla="*/ T20 w 1066"/>
                <a:gd name="T22" fmla="+- 0 585 378"/>
                <a:gd name="T23" fmla="*/ 585 h 1064"/>
                <a:gd name="T24" fmla="+- 0 16289 16133"/>
                <a:gd name="T25" fmla="*/ T24 w 1066"/>
                <a:gd name="T26" fmla="+- 0 534 378"/>
                <a:gd name="T27" fmla="*/ 534 h 1064"/>
                <a:gd name="T28" fmla="+- 0 16340 16133"/>
                <a:gd name="T29" fmla="*/ T28 w 1066"/>
                <a:gd name="T30" fmla="+- 0 489 378"/>
                <a:gd name="T31" fmla="*/ 489 h 1064"/>
                <a:gd name="T32" fmla="+- 0 16397 16133"/>
                <a:gd name="T33" fmla="*/ T32 w 1066"/>
                <a:gd name="T34" fmla="+- 0 451 378"/>
                <a:gd name="T35" fmla="*/ 451 h 1064"/>
                <a:gd name="T36" fmla="+- 0 16458 16133"/>
                <a:gd name="T37" fmla="*/ T36 w 1066"/>
                <a:gd name="T38" fmla="+- 0 420 378"/>
                <a:gd name="T39" fmla="*/ 420 h 1064"/>
                <a:gd name="T40" fmla="+- 0 16524 16133"/>
                <a:gd name="T41" fmla="*/ T40 w 1066"/>
                <a:gd name="T42" fmla="+- 0 397 378"/>
                <a:gd name="T43" fmla="*/ 397 h 1064"/>
                <a:gd name="T44" fmla="+- 0 16593 16133"/>
                <a:gd name="T45" fmla="*/ T44 w 1066"/>
                <a:gd name="T46" fmla="+- 0 383 378"/>
                <a:gd name="T47" fmla="*/ 383 h 1064"/>
                <a:gd name="T48" fmla="+- 0 16666 16133"/>
                <a:gd name="T49" fmla="*/ T48 w 1066"/>
                <a:gd name="T50" fmla="+- 0 378 378"/>
                <a:gd name="T51" fmla="*/ 378 h 1064"/>
                <a:gd name="T52" fmla="+- 0 16738 16133"/>
                <a:gd name="T53" fmla="*/ T52 w 1066"/>
                <a:gd name="T54" fmla="+- 0 383 378"/>
                <a:gd name="T55" fmla="*/ 383 h 1064"/>
                <a:gd name="T56" fmla="+- 0 16807 16133"/>
                <a:gd name="T57" fmla="*/ T56 w 1066"/>
                <a:gd name="T58" fmla="+- 0 397 378"/>
                <a:gd name="T59" fmla="*/ 397 h 1064"/>
                <a:gd name="T60" fmla="+- 0 16873 16133"/>
                <a:gd name="T61" fmla="*/ T60 w 1066"/>
                <a:gd name="T62" fmla="+- 0 420 378"/>
                <a:gd name="T63" fmla="*/ 420 h 1064"/>
                <a:gd name="T64" fmla="+- 0 16934 16133"/>
                <a:gd name="T65" fmla="*/ T64 w 1066"/>
                <a:gd name="T66" fmla="+- 0 451 378"/>
                <a:gd name="T67" fmla="*/ 451 h 1064"/>
                <a:gd name="T68" fmla="+- 0 16991 16133"/>
                <a:gd name="T69" fmla="*/ T68 w 1066"/>
                <a:gd name="T70" fmla="+- 0 489 378"/>
                <a:gd name="T71" fmla="*/ 489 h 1064"/>
                <a:gd name="T72" fmla="+- 0 17042 16133"/>
                <a:gd name="T73" fmla="*/ T72 w 1066"/>
                <a:gd name="T74" fmla="+- 0 534 378"/>
                <a:gd name="T75" fmla="*/ 534 h 1064"/>
                <a:gd name="T76" fmla="+- 0 17087 16133"/>
                <a:gd name="T77" fmla="*/ T76 w 1066"/>
                <a:gd name="T78" fmla="+- 0 585 378"/>
                <a:gd name="T79" fmla="*/ 585 h 1064"/>
                <a:gd name="T80" fmla="+- 0 17126 16133"/>
                <a:gd name="T81" fmla="*/ T80 w 1066"/>
                <a:gd name="T82" fmla="+- 0 642 378"/>
                <a:gd name="T83" fmla="*/ 642 h 1064"/>
                <a:gd name="T84" fmla="+- 0 17157 16133"/>
                <a:gd name="T85" fmla="*/ T84 w 1066"/>
                <a:gd name="T86" fmla="+- 0 703 378"/>
                <a:gd name="T87" fmla="*/ 703 h 1064"/>
                <a:gd name="T88" fmla="+- 0 17179 16133"/>
                <a:gd name="T89" fmla="*/ T88 w 1066"/>
                <a:gd name="T90" fmla="+- 0 769 378"/>
                <a:gd name="T91" fmla="*/ 769 h 1064"/>
                <a:gd name="T92" fmla="+- 0 17194 16133"/>
                <a:gd name="T93" fmla="*/ T92 w 1066"/>
                <a:gd name="T94" fmla="+- 0 838 378"/>
                <a:gd name="T95" fmla="*/ 838 h 1064"/>
                <a:gd name="T96" fmla="+- 0 17198 16133"/>
                <a:gd name="T97" fmla="*/ T96 w 1066"/>
                <a:gd name="T98" fmla="+- 0 910 378"/>
                <a:gd name="T99" fmla="*/ 910 h 1064"/>
                <a:gd name="T100" fmla="+- 0 17194 16133"/>
                <a:gd name="T101" fmla="*/ T100 w 1066"/>
                <a:gd name="T102" fmla="+- 0 982 378"/>
                <a:gd name="T103" fmla="*/ 982 h 1064"/>
                <a:gd name="T104" fmla="+- 0 17179 16133"/>
                <a:gd name="T105" fmla="*/ T104 w 1066"/>
                <a:gd name="T106" fmla="+- 0 1051 378"/>
                <a:gd name="T107" fmla="*/ 1051 h 1064"/>
                <a:gd name="T108" fmla="+- 0 17157 16133"/>
                <a:gd name="T109" fmla="*/ T108 w 1066"/>
                <a:gd name="T110" fmla="+- 0 1117 378"/>
                <a:gd name="T111" fmla="*/ 1117 h 1064"/>
                <a:gd name="T112" fmla="+- 0 17126 16133"/>
                <a:gd name="T113" fmla="*/ T112 w 1066"/>
                <a:gd name="T114" fmla="+- 0 1178 378"/>
                <a:gd name="T115" fmla="*/ 1178 h 1064"/>
                <a:gd name="T116" fmla="+- 0 17087 16133"/>
                <a:gd name="T117" fmla="*/ T116 w 1066"/>
                <a:gd name="T118" fmla="+- 0 1235 378"/>
                <a:gd name="T119" fmla="*/ 1235 h 1064"/>
                <a:gd name="T120" fmla="+- 0 17042 16133"/>
                <a:gd name="T121" fmla="*/ T120 w 1066"/>
                <a:gd name="T122" fmla="+- 0 1286 378"/>
                <a:gd name="T123" fmla="*/ 1286 h 1064"/>
                <a:gd name="T124" fmla="+- 0 16991 16133"/>
                <a:gd name="T125" fmla="*/ T124 w 1066"/>
                <a:gd name="T126" fmla="+- 0 1331 378"/>
                <a:gd name="T127" fmla="*/ 1331 h 1064"/>
                <a:gd name="T128" fmla="+- 0 16934 16133"/>
                <a:gd name="T129" fmla="*/ T128 w 1066"/>
                <a:gd name="T130" fmla="+- 0 1369 378"/>
                <a:gd name="T131" fmla="*/ 1369 h 1064"/>
                <a:gd name="T132" fmla="+- 0 16873 16133"/>
                <a:gd name="T133" fmla="*/ T132 w 1066"/>
                <a:gd name="T134" fmla="+- 0 1400 378"/>
                <a:gd name="T135" fmla="*/ 1400 h 1064"/>
                <a:gd name="T136" fmla="+- 0 16807 16133"/>
                <a:gd name="T137" fmla="*/ T136 w 1066"/>
                <a:gd name="T138" fmla="+- 0 1423 378"/>
                <a:gd name="T139" fmla="*/ 1423 h 1064"/>
                <a:gd name="T140" fmla="+- 0 16738 16133"/>
                <a:gd name="T141" fmla="*/ T140 w 1066"/>
                <a:gd name="T142" fmla="+- 0 1437 378"/>
                <a:gd name="T143" fmla="*/ 1437 h 1064"/>
                <a:gd name="T144" fmla="+- 0 16666 16133"/>
                <a:gd name="T145" fmla="*/ T144 w 1066"/>
                <a:gd name="T146" fmla="+- 0 1442 378"/>
                <a:gd name="T147" fmla="*/ 1442 h 1064"/>
                <a:gd name="T148" fmla="+- 0 16593 16133"/>
                <a:gd name="T149" fmla="*/ T148 w 1066"/>
                <a:gd name="T150" fmla="+- 0 1437 378"/>
                <a:gd name="T151" fmla="*/ 1437 h 1064"/>
                <a:gd name="T152" fmla="+- 0 16524 16133"/>
                <a:gd name="T153" fmla="*/ T152 w 1066"/>
                <a:gd name="T154" fmla="+- 0 1423 378"/>
                <a:gd name="T155" fmla="*/ 1423 h 1064"/>
                <a:gd name="T156" fmla="+- 0 16458 16133"/>
                <a:gd name="T157" fmla="*/ T156 w 1066"/>
                <a:gd name="T158" fmla="+- 0 1400 378"/>
                <a:gd name="T159" fmla="*/ 1400 h 1064"/>
                <a:gd name="T160" fmla="+- 0 16397 16133"/>
                <a:gd name="T161" fmla="*/ T160 w 1066"/>
                <a:gd name="T162" fmla="+- 0 1369 378"/>
                <a:gd name="T163" fmla="*/ 1369 h 1064"/>
                <a:gd name="T164" fmla="+- 0 16340 16133"/>
                <a:gd name="T165" fmla="*/ T164 w 1066"/>
                <a:gd name="T166" fmla="+- 0 1331 378"/>
                <a:gd name="T167" fmla="*/ 1331 h 1064"/>
                <a:gd name="T168" fmla="+- 0 16289 16133"/>
                <a:gd name="T169" fmla="*/ T168 w 1066"/>
                <a:gd name="T170" fmla="+- 0 1286 378"/>
                <a:gd name="T171" fmla="*/ 1286 h 1064"/>
                <a:gd name="T172" fmla="+- 0 16244 16133"/>
                <a:gd name="T173" fmla="*/ T172 w 1066"/>
                <a:gd name="T174" fmla="+- 0 1235 378"/>
                <a:gd name="T175" fmla="*/ 1235 h 1064"/>
                <a:gd name="T176" fmla="+- 0 16206 16133"/>
                <a:gd name="T177" fmla="*/ T176 w 1066"/>
                <a:gd name="T178" fmla="+- 0 1178 378"/>
                <a:gd name="T179" fmla="*/ 1178 h 1064"/>
                <a:gd name="T180" fmla="+- 0 16175 16133"/>
                <a:gd name="T181" fmla="*/ T180 w 1066"/>
                <a:gd name="T182" fmla="+- 0 1117 378"/>
                <a:gd name="T183" fmla="*/ 1117 h 1064"/>
                <a:gd name="T184" fmla="+- 0 16152 16133"/>
                <a:gd name="T185" fmla="*/ T184 w 1066"/>
                <a:gd name="T186" fmla="+- 0 1051 378"/>
                <a:gd name="T187" fmla="*/ 1051 h 1064"/>
                <a:gd name="T188" fmla="+- 0 16138 16133"/>
                <a:gd name="T189" fmla="*/ T188 w 1066"/>
                <a:gd name="T190" fmla="+- 0 982 378"/>
                <a:gd name="T191" fmla="*/ 982 h 1064"/>
                <a:gd name="T192" fmla="+- 0 16133 16133"/>
                <a:gd name="T193" fmla="*/ T192 w 1066"/>
                <a:gd name="T194" fmla="+- 0 910 378"/>
                <a:gd name="T195" fmla="*/ 910 h 10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066" h="1064">
                  <a:moveTo>
                    <a:pt x="0" y="532"/>
                  </a:moveTo>
                  <a:lnTo>
                    <a:pt x="5" y="460"/>
                  </a:lnTo>
                  <a:lnTo>
                    <a:pt x="19" y="391"/>
                  </a:lnTo>
                  <a:lnTo>
                    <a:pt x="42" y="325"/>
                  </a:lnTo>
                  <a:lnTo>
                    <a:pt x="73" y="264"/>
                  </a:lnTo>
                  <a:lnTo>
                    <a:pt x="111" y="207"/>
                  </a:lnTo>
                  <a:lnTo>
                    <a:pt x="156" y="156"/>
                  </a:lnTo>
                  <a:lnTo>
                    <a:pt x="207" y="111"/>
                  </a:lnTo>
                  <a:lnTo>
                    <a:pt x="264" y="73"/>
                  </a:lnTo>
                  <a:lnTo>
                    <a:pt x="325" y="42"/>
                  </a:lnTo>
                  <a:lnTo>
                    <a:pt x="391" y="19"/>
                  </a:lnTo>
                  <a:lnTo>
                    <a:pt x="460" y="5"/>
                  </a:lnTo>
                  <a:lnTo>
                    <a:pt x="533" y="0"/>
                  </a:lnTo>
                  <a:lnTo>
                    <a:pt x="605" y="5"/>
                  </a:lnTo>
                  <a:lnTo>
                    <a:pt x="674" y="19"/>
                  </a:lnTo>
                  <a:lnTo>
                    <a:pt x="740" y="42"/>
                  </a:lnTo>
                  <a:lnTo>
                    <a:pt x="801" y="73"/>
                  </a:lnTo>
                  <a:lnTo>
                    <a:pt x="858" y="111"/>
                  </a:lnTo>
                  <a:lnTo>
                    <a:pt x="909" y="156"/>
                  </a:lnTo>
                  <a:lnTo>
                    <a:pt x="954" y="207"/>
                  </a:lnTo>
                  <a:lnTo>
                    <a:pt x="993" y="264"/>
                  </a:lnTo>
                  <a:lnTo>
                    <a:pt x="1024" y="325"/>
                  </a:lnTo>
                  <a:lnTo>
                    <a:pt x="1046" y="391"/>
                  </a:lnTo>
                  <a:lnTo>
                    <a:pt x="1061" y="460"/>
                  </a:lnTo>
                  <a:lnTo>
                    <a:pt x="1065" y="532"/>
                  </a:lnTo>
                  <a:lnTo>
                    <a:pt x="1061" y="604"/>
                  </a:lnTo>
                  <a:lnTo>
                    <a:pt x="1046" y="673"/>
                  </a:lnTo>
                  <a:lnTo>
                    <a:pt x="1024" y="739"/>
                  </a:lnTo>
                  <a:lnTo>
                    <a:pt x="993" y="800"/>
                  </a:lnTo>
                  <a:lnTo>
                    <a:pt x="954" y="857"/>
                  </a:lnTo>
                  <a:lnTo>
                    <a:pt x="909" y="908"/>
                  </a:lnTo>
                  <a:lnTo>
                    <a:pt x="858" y="953"/>
                  </a:lnTo>
                  <a:lnTo>
                    <a:pt x="801" y="991"/>
                  </a:lnTo>
                  <a:lnTo>
                    <a:pt x="740" y="1022"/>
                  </a:lnTo>
                  <a:lnTo>
                    <a:pt x="674" y="1045"/>
                  </a:lnTo>
                  <a:lnTo>
                    <a:pt x="605" y="1059"/>
                  </a:lnTo>
                  <a:lnTo>
                    <a:pt x="533" y="1064"/>
                  </a:lnTo>
                  <a:lnTo>
                    <a:pt x="460" y="1059"/>
                  </a:lnTo>
                  <a:lnTo>
                    <a:pt x="391" y="1045"/>
                  </a:lnTo>
                  <a:lnTo>
                    <a:pt x="325" y="1022"/>
                  </a:lnTo>
                  <a:lnTo>
                    <a:pt x="264" y="991"/>
                  </a:lnTo>
                  <a:lnTo>
                    <a:pt x="207" y="953"/>
                  </a:lnTo>
                  <a:lnTo>
                    <a:pt x="156" y="908"/>
                  </a:lnTo>
                  <a:lnTo>
                    <a:pt x="111" y="857"/>
                  </a:lnTo>
                  <a:lnTo>
                    <a:pt x="73" y="800"/>
                  </a:lnTo>
                  <a:lnTo>
                    <a:pt x="42" y="739"/>
                  </a:lnTo>
                  <a:lnTo>
                    <a:pt x="19" y="673"/>
                  </a:lnTo>
                  <a:lnTo>
                    <a:pt x="5" y="604"/>
                  </a:lnTo>
                  <a:lnTo>
                    <a:pt x="0" y="532"/>
                  </a:lnTo>
                  <a:close/>
                </a:path>
              </a:pathLst>
            </a:custGeom>
            <a:noFill/>
            <a:ln w="57912">
              <a:solidFill>
                <a:srgbClr val="EE7C2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26D4BE3-C152-4204-8D80-05C3FE472E16}"/>
              </a:ext>
            </a:extLst>
          </p:cNvPr>
          <p:cNvSpPr txBox="1"/>
          <p:nvPr/>
        </p:nvSpPr>
        <p:spPr>
          <a:xfrm>
            <a:off x="8654895" y="2602961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Save Time</a:t>
            </a:r>
            <a:endParaRPr lang="en-I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F44B1-33C5-4813-9891-CD8F1AB87429}"/>
              </a:ext>
            </a:extLst>
          </p:cNvPr>
          <p:cNvSpPr txBox="1"/>
          <p:nvPr/>
        </p:nvSpPr>
        <p:spPr>
          <a:xfrm>
            <a:off x="7974834" y="7367819"/>
            <a:ext cx="3143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Optimize </a:t>
            </a:r>
          </a:p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Transportation</a:t>
            </a:r>
            <a:endParaRPr lang="en-I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F40C24-0B40-447A-825D-020456D8FC88}"/>
              </a:ext>
            </a:extLst>
          </p:cNvPr>
          <p:cNvSpPr txBox="1"/>
          <p:nvPr/>
        </p:nvSpPr>
        <p:spPr>
          <a:xfrm>
            <a:off x="13633355" y="2602960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Control</a:t>
            </a:r>
            <a:endParaRPr lang="en-I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9569E7-363B-41A7-B57D-22B6789A3B47}"/>
              </a:ext>
            </a:extLst>
          </p:cNvPr>
          <p:cNvSpPr txBox="1"/>
          <p:nvPr/>
        </p:nvSpPr>
        <p:spPr>
          <a:xfrm>
            <a:off x="13762676" y="7447852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Optimize Cost</a:t>
            </a:r>
            <a:endParaRPr lang="en-I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8F82C3-51DB-4CCC-B8DD-F286E43E2E3D}"/>
              </a:ext>
            </a:extLst>
          </p:cNvPr>
          <p:cNvSpPr txBox="1"/>
          <p:nvPr/>
        </p:nvSpPr>
        <p:spPr>
          <a:xfrm>
            <a:off x="7749222" y="3475262"/>
            <a:ext cx="3850380" cy="56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>
                <a:srgbClr val="E35F55"/>
              </a:buClr>
              <a:buSzPts val="1050"/>
              <a:buFont typeface="Arial" panose="020B0604020202020204" pitchFamily="34" charset="0"/>
              <a:buChar char="•"/>
              <a:tabLst>
                <a:tab pos="6765925" algn="l"/>
                <a:tab pos="6766560" algn="l"/>
              </a:tabLst>
            </a:pPr>
            <a:r>
              <a:rPr lang="en-US" sz="2400" b="1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Quick</a:t>
            </a:r>
            <a:r>
              <a:rPr lang="en-US" sz="2400" b="1" spc="-2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online</a:t>
            </a:r>
            <a:r>
              <a:rPr lang="en-US" sz="2400" b="1" spc="-1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booking</a:t>
            </a:r>
            <a:r>
              <a:rPr lang="en-US" sz="2400" b="1" spc="-2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of</a:t>
            </a:r>
            <a:r>
              <a:rPr lang="en-US" sz="2400" b="1" spc="-2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trucks</a:t>
            </a:r>
          </a:p>
        </p:txBody>
      </p:sp>
      <p:sp>
        <p:nvSpPr>
          <p:cNvPr id="38" name="Text Placeholder 95">
            <a:extLst>
              <a:ext uri="{FF2B5EF4-FFF2-40B4-BE49-F238E27FC236}">
                <a16:creationId xmlns:a16="http://schemas.microsoft.com/office/drawing/2014/main" id="{CF75D17D-75A1-4E51-B47E-E76095287E7B}"/>
              </a:ext>
            </a:extLst>
          </p:cNvPr>
          <p:cNvSpPr txBox="1">
            <a:spLocks/>
          </p:cNvSpPr>
          <p:nvPr/>
        </p:nvSpPr>
        <p:spPr>
          <a:xfrm>
            <a:off x="13633355" y="3475262"/>
            <a:ext cx="3794561" cy="68557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ts val="1680"/>
              </a:lnSpc>
              <a:buClr>
                <a:srgbClr val="E35F55"/>
              </a:buClr>
              <a:buSzPts val="1050"/>
              <a:buFont typeface="Arial" panose="020B0604020202020204" pitchFamily="34" charset="0"/>
              <a:buChar char="•"/>
              <a:tabLst>
                <a:tab pos="6765925" algn="l"/>
                <a:tab pos="6766560" algn="l"/>
              </a:tabLst>
            </a:pPr>
            <a:r>
              <a:rPr lang="en-US" sz="28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Real-time</a:t>
            </a:r>
            <a:r>
              <a:rPr lang="en-US" sz="2800" b="1" kern="0" spc="-1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visibility</a:t>
            </a:r>
            <a:endParaRPr lang="en-US" sz="2800" b="1" kern="0" dirty="0">
              <a:latin typeface="Lucida Sans Unicode" panose="020B0602030504020204" pitchFamily="34" charset="0"/>
              <a:ea typeface="Wingdings" panose="05000000000000000000" pitchFamily="2" charset="2"/>
              <a:cs typeface="Lucida Sans Unicode" panose="020B0602030504020204" pitchFamily="34" charset="0"/>
            </a:endParaRPr>
          </a:p>
        </p:txBody>
      </p:sp>
      <p:sp>
        <p:nvSpPr>
          <p:cNvPr id="39" name="Text Placeholder 97">
            <a:extLst>
              <a:ext uri="{FF2B5EF4-FFF2-40B4-BE49-F238E27FC236}">
                <a16:creationId xmlns:a16="http://schemas.microsoft.com/office/drawing/2014/main" id="{F782F73C-B006-43D0-AD69-4B62CD45A55D}"/>
              </a:ext>
            </a:extLst>
          </p:cNvPr>
          <p:cNvSpPr txBox="1">
            <a:spLocks/>
          </p:cNvSpPr>
          <p:nvPr/>
        </p:nvSpPr>
        <p:spPr>
          <a:xfrm>
            <a:off x="7398731" y="8656374"/>
            <a:ext cx="3850379" cy="6366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ts val="1695"/>
              </a:lnSpc>
              <a:buClr>
                <a:srgbClr val="E35F55"/>
              </a:buClr>
              <a:buSzPts val="1050"/>
              <a:buFont typeface="Arial" panose="020B0604020202020204" pitchFamily="34" charset="0"/>
              <a:buChar char="•"/>
              <a:tabLst>
                <a:tab pos="6765925" algn="l"/>
                <a:tab pos="6766560" algn="l"/>
              </a:tabLst>
            </a:pP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Reduce</a:t>
            </a:r>
            <a:r>
              <a:rPr lang="en-US" sz="2400" b="1" kern="0" spc="-3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Truck</a:t>
            </a:r>
            <a:r>
              <a:rPr lang="en-US" sz="2400" b="1" kern="0" spc="-3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Miles</a:t>
            </a:r>
            <a:r>
              <a:rPr lang="en-US" sz="2400" b="1" kern="0" spc="-2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and</a:t>
            </a:r>
            <a:r>
              <a:rPr lang="en-US" sz="2400" b="1" kern="0" spc="-2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Movements</a:t>
            </a:r>
          </a:p>
        </p:txBody>
      </p:sp>
      <p:sp>
        <p:nvSpPr>
          <p:cNvPr id="40" name="Text Placeholder 99">
            <a:extLst>
              <a:ext uri="{FF2B5EF4-FFF2-40B4-BE49-F238E27FC236}">
                <a16:creationId xmlns:a16="http://schemas.microsoft.com/office/drawing/2014/main" id="{CC3403DF-143C-4A3B-9FB3-91515DC202C0}"/>
              </a:ext>
            </a:extLst>
          </p:cNvPr>
          <p:cNvSpPr txBox="1">
            <a:spLocks/>
          </p:cNvSpPr>
          <p:nvPr/>
        </p:nvSpPr>
        <p:spPr>
          <a:xfrm>
            <a:off x="13591918" y="8445037"/>
            <a:ext cx="3485710" cy="63668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ts val="1680"/>
              </a:lnSpc>
              <a:buClr>
                <a:srgbClr val="E35F55"/>
              </a:buClr>
              <a:buSzPts val="1050"/>
              <a:buFont typeface="Arial" panose="020B0604020202020204" pitchFamily="34" charset="0"/>
              <a:buChar char="•"/>
              <a:tabLst>
                <a:tab pos="6765925" algn="l"/>
                <a:tab pos="6766560" algn="l"/>
              </a:tabLst>
            </a:pP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Reduce</a:t>
            </a:r>
            <a:r>
              <a:rPr lang="en-US" sz="2400" b="1" kern="0" spc="-3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overall</a:t>
            </a:r>
            <a:r>
              <a:rPr lang="en-US" sz="2400" b="1" kern="0" spc="-45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transportation</a:t>
            </a:r>
            <a:r>
              <a:rPr lang="en-US" sz="2400" b="1" kern="0" spc="-3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 </a:t>
            </a:r>
            <a:r>
              <a:rPr lang="en-US" sz="2400" b="1" kern="0" dirty="0">
                <a:latin typeface="Lucida Sans Unicode" panose="020B0602030504020204" pitchFamily="34" charset="0"/>
                <a:ea typeface="Wingdings" panose="05000000000000000000" pitchFamily="2" charset="2"/>
                <a:cs typeface="Lucida Sans Unicode" panose="020B0602030504020204" pitchFamily="34" charset="0"/>
              </a:rPr>
              <a:t>costs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9331A5C-5075-480A-9CCE-9DF711069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8" y="4257354"/>
            <a:ext cx="7352842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15702"/>
            <a:ext cx="18287999" cy="30670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083171" y="3"/>
            <a:ext cx="2200275" cy="1790700"/>
            <a:chOff x="16083171" y="3"/>
            <a:chExt cx="2200275" cy="1790700"/>
          </a:xfrm>
        </p:grpSpPr>
        <p:sp>
          <p:nvSpPr>
            <p:cNvPr id="6" name="object 6"/>
            <p:cNvSpPr/>
            <p:nvPr/>
          </p:nvSpPr>
          <p:spPr>
            <a:xfrm>
              <a:off x="16083171" y="3"/>
              <a:ext cx="2200275" cy="1790700"/>
            </a:xfrm>
            <a:custGeom>
              <a:avLst/>
              <a:gdLst/>
              <a:ahLst/>
              <a:cxnLst/>
              <a:rect l="l" t="t" r="r" b="b"/>
              <a:pathLst>
                <a:path w="2200275" h="1790700">
                  <a:moveTo>
                    <a:pt x="2200274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790699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98498" y="802487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9BAAEEB-6312-450E-897E-517362B63902}"/>
              </a:ext>
            </a:extLst>
          </p:cNvPr>
          <p:cNvSpPr txBox="1">
            <a:spLocks/>
          </p:cNvSpPr>
          <p:nvPr/>
        </p:nvSpPr>
        <p:spPr>
          <a:xfrm>
            <a:off x="4471942" y="463933"/>
            <a:ext cx="995371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4400" b="1" kern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Benefits To Transporter</a:t>
            </a:r>
            <a:endParaRPr lang="en-US" sz="7200" b="1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1ADFAE-7F7C-4C9D-8CA2-30E323E7E6AB}"/>
              </a:ext>
            </a:extLst>
          </p:cNvPr>
          <p:cNvSpPr txBox="1">
            <a:spLocks/>
          </p:cNvSpPr>
          <p:nvPr/>
        </p:nvSpPr>
        <p:spPr>
          <a:xfrm>
            <a:off x="1542572" y="3685197"/>
            <a:ext cx="2640803" cy="3651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Fuel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97BBDD3-C174-43F1-8AE9-717DBCDC15F1}"/>
              </a:ext>
            </a:extLst>
          </p:cNvPr>
          <p:cNvSpPr txBox="1">
            <a:spLocks/>
          </p:cNvSpPr>
          <p:nvPr/>
        </p:nvSpPr>
        <p:spPr>
          <a:xfrm>
            <a:off x="234640" y="4898493"/>
            <a:ext cx="3948735" cy="161641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Fuel</a:t>
            </a:r>
            <a:r>
              <a:rPr lang="en-US" sz="2400" kern="0" spc="-3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discounts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and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favorable</a:t>
            </a:r>
            <a:r>
              <a:rPr lang="en-US" sz="2400" kern="0" spc="-3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credit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2DEEA7-9312-4642-8579-6CE68227B61A}"/>
              </a:ext>
            </a:extLst>
          </p:cNvPr>
          <p:cNvSpPr txBox="1">
            <a:spLocks/>
          </p:cNvSpPr>
          <p:nvPr/>
        </p:nvSpPr>
        <p:spPr>
          <a:xfrm>
            <a:off x="5591547" y="3685197"/>
            <a:ext cx="2640803" cy="3651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017D5E1-845D-453D-9DE5-653B455E0CCB}"/>
              </a:ext>
            </a:extLst>
          </p:cNvPr>
          <p:cNvSpPr txBox="1">
            <a:spLocks/>
          </p:cNvSpPr>
          <p:nvPr/>
        </p:nvSpPr>
        <p:spPr>
          <a:xfrm>
            <a:off x="4800601" y="4776225"/>
            <a:ext cx="4302346" cy="161641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Vendor</a:t>
            </a:r>
            <a:r>
              <a:rPr lang="en-US" sz="2400" kern="0" spc="-4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invoice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financing</a:t>
            </a:r>
            <a:r>
              <a:rPr lang="en-US" sz="2400" kern="0" spc="-4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(early</a:t>
            </a:r>
            <a:r>
              <a:rPr lang="en-US" sz="2400" kern="0" spc="-4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payment)</a:t>
            </a:r>
            <a:r>
              <a:rPr lang="en-US" sz="2400" kern="0" spc="-30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Truck and trailer lease / loan / rental</a:t>
            </a:r>
            <a:r>
              <a:rPr lang="en-US" sz="2400" kern="0" spc="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F841A2-73C2-4617-9C64-1E9087F54CBF}"/>
              </a:ext>
            </a:extLst>
          </p:cNvPr>
          <p:cNvSpPr txBox="1">
            <a:spLocks/>
          </p:cNvSpPr>
          <p:nvPr/>
        </p:nvSpPr>
        <p:spPr>
          <a:xfrm>
            <a:off x="9448800" y="3685197"/>
            <a:ext cx="2640803" cy="3651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Insurance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328D6E2-58DA-47A0-A6BA-2346B479904A}"/>
              </a:ext>
            </a:extLst>
          </p:cNvPr>
          <p:cNvSpPr txBox="1">
            <a:spLocks/>
          </p:cNvSpPr>
          <p:nvPr/>
        </p:nvSpPr>
        <p:spPr>
          <a:xfrm>
            <a:off x="9102947" y="4898493"/>
            <a:ext cx="3948735" cy="161641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Better</a:t>
            </a:r>
            <a:r>
              <a:rPr lang="en-US" sz="2400" kern="0" spc="-1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deals</a:t>
            </a:r>
            <a:r>
              <a:rPr lang="en-US" sz="2400" kern="0" spc="-1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on</a:t>
            </a:r>
            <a:r>
              <a:rPr lang="en-US" sz="2400" kern="0" spc="-3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liability</a:t>
            </a:r>
            <a:r>
              <a:rPr lang="en-US" sz="2400" kern="0" spc="-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and</a:t>
            </a:r>
            <a:r>
              <a:rPr lang="en-US" sz="2400" kern="0" spc="-1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cargo-in-</a:t>
            </a:r>
            <a:r>
              <a:rPr lang="en-US" sz="2400" kern="0" spc="-30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transit insurances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5BC2298-2F79-4C5F-BBF3-E41B4108D480}"/>
              </a:ext>
            </a:extLst>
          </p:cNvPr>
          <p:cNvSpPr txBox="1">
            <a:spLocks/>
          </p:cNvSpPr>
          <p:nvPr/>
        </p:nvSpPr>
        <p:spPr>
          <a:xfrm>
            <a:off x="13868400" y="3685197"/>
            <a:ext cx="2640803" cy="3651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Toll</a:t>
            </a:r>
            <a:r>
              <a:rPr lang="en-US" sz="3600" b="1" i="1" u="sng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02F0B08-862A-4040-9AFC-344D40BAC39A}"/>
              </a:ext>
            </a:extLst>
          </p:cNvPr>
          <p:cNvSpPr txBox="1">
            <a:spLocks/>
          </p:cNvSpPr>
          <p:nvPr/>
        </p:nvSpPr>
        <p:spPr>
          <a:xfrm>
            <a:off x="13321336" y="4799344"/>
            <a:ext cx="4348712" cy="161641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Use</a:t>
            </a:r>
            <a:r>
              <a:rPr lang="en-US" sz="2400" kern="0" spc="-3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of</a:t>
            </a:r>
            <a:r>
              <a:rPr lang="en-US" sz="2400" kern="0" spc="-3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toll</a:t>
            </a:r>
            <a:r>
              <a:rPr lang="en-US" sz="2400" kern="0" spc="-2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cards</a:t>
            </a:r>
            <a:r>
              <a:rPr lang="en-US" sz="2400" kern="0" spc="-15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with</a:t>
            </a:r>
            <a:r>
              <a:rPr lang="en-US" sz="2400" kern="0" spc="-3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payments</a:t>
            </a:r>
            <a:endParaRPr lang="en-US" sz="2400" kern="0" dirty="0"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C760FA-2774-4FE0-8268-1BB11898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6797" y="2081265"/>
            <a:ext cx="1628480" cy="147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53C17F-D850-4B25-9AB4-A2F0C4C76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10578" y="2077007"/>
            <a:ext cx="1997442" cy="147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7F5DBB-BA4F-4336-81A3-26F73FD37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49651" y="2081265"/>
            <a:ext cx="1628480" cy="14010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CF04125-15F8-43F0-8B2C-E00071B37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690441" y="2043725"/>
            <a:ext cx="1628480" cy="1509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880912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538F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grpSp>
        <p:nvGrpSpPr>
          <p:cNvPr id="5" name="object 5"/>
          <p:cNvGrpSpPr/>
          <p:nvPr/>
        </p:nvGrpSpPr>
        <p:grpSpPr>
          <a:xfrm>
            <a:off x="0" y="8965282"/>
            <a:ext cx="18880912" cy="1354916"/>
            <a:chOff x="-2559090" y="6649293"/>
            <a:chExt cx="18880912" cy="1395414"/>
          </a:xfrm>
        </p:grpSpPr>
        <p:sp>
          <p:nvSpPr>
            <p:cNvPr id="6" name="object 6"/>
            <p:cNvSpPr/>
            <p:nvPr/>
          </p:nvSpPr>
          <p:spPr>
            <a:xfrm flipV="1">
              <a:off x="-2462470" y="6649293"/>
              <a:ext cx="18784292" cy="45719"/>
            </a:xfrm>
            <a:custGeom>
              <a:avLst/>
              <a:gdLst/>
              <a:ahLst/>
              <a:cxnLst/>
              <a:rect l="l" t="t" r="r" b="b"/>
              <a:pathLst>
                <a:path w="14354810">
                  <a:moveTo>
                    <a:pt x="0" y="0"/>
                  </a:moveTo>
                  <a:lnTo>
                    <a:pt x="14354271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2559090" y="7993934"/>
              <a:ext cx="18880912" cy="45719"/>
            </a:xfrm>
            <a:custGeom>
              <a:avLst/>
              <a:gdLst/>
              <a:ahLst/>
              <a:cxnLst/>
              <a:rect l="l" t="t" r="r" b="b"/>
              <a:pathLst>
                <a:path w="14354810">
                  <a:moveTo>
                    <a:pt x="0" y="0"/>
                  </a:moveTo>
                  <a:lnTo>
                    <a:pt x="14354271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20920" y="6654057"/>
              <a:ext cx="2200275" cy="1390650"/>
            </a:xfrm>
            <a:custGeom>
              <a:avLst/>
              <a:gdLst/>
              <a:ahLst/>
              <a:cxnLst/>
              <a:rect l="l" t="t" r="r" b="b"/>
              <a:pathLst>
                <a:path w="2200275" h="1390650">
                  <a:moveTo>
                    <a:pt x="2200274" y="1390649"/>
                  </a:moveTo>
                  <a:lnTo>
                    <a:pt x="0" y="1390649"/>
                  </a:lnTo>
                  <a:lnTo>
                    <a:pt x="0" y="0"/>
                  </a:lnTo>
                  <a:lnTo>
                    <a:pt x="2200274" y="0"/>
                  </a:lnTo>
                  <a:lnTo>
                    <a:pt x="2200274" y="1390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736248" y="7254290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841417" y="190288"/>
                  </a:moveTo>
                  <a:lnTo>
                    <a:pt x="832442" y="190288"/>
                  </a:lnTo>
                  <a:lnTo>
                    <a:pt x="827394" y="188034"/>
                  </a:lnTo>
                  <a:lnTo>
                    <a:pt x="824028" y="182961"/>
                  </a:lnTo>
                  <a:lnTo>
                    <a:pt x="821496" y="176647"/>
                  </a:lnTo>
                  <a:lnTo>
                    <a:pt x="821434" y="170069"/>
                  </a:lnTo>
                  <a:lnTo>
                    <a:pt x="823792" y="164019"/>
                  </a:lnTo>
                  <a:lnTo>
                    <a:pt x="828516" y="159290"/>
                  </a:lnTo>
                  <a:lnTo>
                    <a:pt x="898631" y="111946"/>
                  </a:lnTo>
                  <a:lnTo>
                    <a:pt x="0" y="111946"/>
                  </a:lnTo>
                  <a:lnTo>
                    <a:pt x="0" y="78130"/>
                  </a:lnTo>
                  <a:lnTo>
                    <a:pt x="898631" y="78130"/>
                  </a:lnTo>
                  <a:lnTo>
                    <a:pt x="828516" y="30787"/>
                  </a:lnTo>
                  <a:lnTo>
                    <a:pt x="823792" y="25820"/>
                  </a:lnTo>
                  <a:lnTo>
                    <a:pt x="821434" y="19796"/>
                  </a:lnTo>
                  <a:lnTo>
                    <a:pt x="821496" y="13350"/>
                  </a:lnTo>
                  <a:lnTo>
                    <a:pt x="824028" y="7115"/>
                  </a:lnTo>
                  <a:lnTo>
                    <a:pt x="828972" y="2368"/>
                  </a:lnTo>
                  <a:lnTo>
                    <a:pt x="834966" y="0"/>
                  </a:lnTo>
                  <a:lnTo>
                    <a:pt x="841382" y="61"/>
                  </a:lnTo>
                  <a:lnTo>
                    <a:pt x="847587" y="2606"/>
                  </a:lnTo>
                  <a:lnTo>
                    <a:pt x="963138" y="80948"/>
                  </a:lnTo>
                  <a:lnTo>
                    <a:pt x="968186" y="84330"/>
                  </a:lnTo>
                  <a:lnTo>
                    <a:pt x="970991" y="89402"/>
                  </a:lnTo>
                  <a:lnTo>
                    <a:pt x="970991" y="100674"/>
                  </a:lnTo>
                  <a:lnTo>
                    <a:pt x="968186" y="105747"/>
                  </a:lnTo>
                  <a:lnTo>
                    <a:pt x="963699" y="109128"/>
                  </a:lnTo>
                  <a:lnTo>
                    <a:pt x="847587" y="187470"/>
                  </a:lnTo>
                  <a:lnTo>
                    <a:pt x="844783" y="189161"/>
                  </a:lnTo>
                  <a:lnTo>
                    <a:pt x="841417" y="190288"/>
                  </a:lnTo>
                  <a:close/>
                </a:path>
              </a:pathLst>
            </a:custGeom>
            <a:solidFill>
              <a:srgbClr val="1A5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7527425-5A27-4FF2-A744-E6B5A8FE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759504"/>
            <a:ext cx="13765118" cy="830997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WORKING OF THE SYSTEM</a:t>
            </a:r>
            <a:endParaRPr lang="en-IN" sz="54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DA8F47-39C9-4241-A640-E636BE63C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31758" y="3448672"/>
            <a:ext cx="11200407" cy="1114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4FA1B8F-4EA7-461F-A680-BBB9B8317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2927" y="2211489"/>
            <a:ext cx="3680404" cy="2332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42AF82-F8A8-4F7C-8686-EEEAC5E4C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1511" y="2176457"/>
            <a:ext cx="3680404" cy="2332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1A9973B-D4F5-4D73-AA02-3665A4E4D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3140" y="2111304"/>
            <a:ext cx="3680404" cy="2332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4D905-34E3-4313-ABA6-DD45BEAF7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9368"/>
            <a:ext cx="3231758" cy="233266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E7909CE-8D98-48DF-8503-9A13A33AD897}"/>
              </a:ext>
            </a:extLst>
          </p:cNvPr>
          <p:cNvSpPr txBox="1">
            <a:spLocks/>
          </p:cNvSpPr>
          <p:nvPr/>
        </p:nvSpPr>
        <p:spPr>
          <a:xfrm>
            <a:off x="590955" y="4731537"/>
            <a:ext cx="2640803" cy="3651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kern="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VISIBILITY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80F04E57-8B06-4160-A5A8-D650F8C09A6E}"/>
              </a:ext>
            </a:extLst>
          </p:cNvPr>
          <p:cNvSpPr txBox="1">
            <a:spLocks/>
          </p:cNvSpPr>
          <p:nvPr/>
        </p:nvSpPr>
        <p:spPr>
          <a:xfrm>
            <a:off x="263101" y="5399206"/>
            <a:ext cx="3858795" cy="27915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Access</a:t>
            </a:r>
            <a:r>
              <a:rPr lang="de-DE" sz="2400" kern="0" spc="-4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to all</a:t>
            </a:r>
            <a:r>
              <a:rPr lang="de-DE" sz="2400" kern="0" spc="-2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transport</a:t>
            </a:r>
            <a:r>
              <a:rPr lang="de-DE" sz="2400" kern="0" spc="-25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orders,</a:t>
            </a:r>
            <a:r>
              <a:rPr lang="de-DE" sz="2400" kern="0" spc="-475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shipments</a:t>
            </a:r>
            <a:r>
              <a:rPr lang="de-DE" sz="2400" kern="0" spc="-4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and</a:t>
            </a:r>
            <a:r>
              <a:rPr lang="de-DE" sz="2400" kern="0" spc="-1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de-DE" sz="2400" kern="0" dirty="0">
                <a:solidFill>
                  <a:schemeClr val="bg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bookings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Real time tracking of Shipment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Details of Assigned carriers</a:t>
            </a:r>
          </a:p>
          <a:p>
            <a:pPr algn="l"/>
            <a:endParaRPr lang="en-US" sz="2400" kern="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69EFC24C-3F7F-4F3A-B63F-56460006EAF3}"/>
              </a:ext>
            </a:extLst>
          </p:cNvPr>
          <p:cNvSpPr txBox="1">
            <a:spLocks/>
          </p:cNvSpPr>
          <p:nvPr/>
        </p:nvSpPr>
        <p:spPr>
          <a:xfrm>
            <a:off x="5102094" y="4673379"/>
            <a:ext cx="3441103" cy="3798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kern="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OPTIMISATION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A08CBFD3-2345-4BC2-AD0D-0F87712537A7}"/>
              </a:ext>
            </a:extLst>
          </p:cNvPr>
          <p:cNvSpPr txBox="1">
            <a:spLocks/>
          </p:cNvSpPr>
          <p:nvPr/>
        </p:nvSpPr>
        <p:spPr>
          <a:xfrm>
            <a:off x="6430528" y="5197551"/>
            <a:ext cx="2640803" cy="20311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3200" b="1" kern="0">
              <a:solidFill>
                <a:sysClr val="windowText" lastClr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b="1" kern="0" dirty="0">
              <a:solidFill>
                <a:sysClr val="windowText" lastClr="000000"/>
              </a:solidFill>
              <a:ea typeface="Calibri" panose="020F0502020204030204" pitchFamily="34" charset="0"/>
            </a:endParaRP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E9045336-6490-4FF4-B908-4B5E38386CA4}"/>
              </a:ext>
            </a:extLst>
          </p:cNvPr>
          <p:cNvSpPr txBox="1">
            <a:spLocks/>
          </p:cNvSpPr>
          <p:nvPr/>
        </p:nvSpPr>
        <p:spPr>
          <a:xfrm>
            <a:off x="9958484" y="4602591"/>
            <a:ext cx="3097531" cy="4066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kern="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DIGITIZATION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5EABB884-70EF-41A1-9477-6983E8AC785B}"/>
              </a:ext>
            </a:extLst>
          </p:cNvPr>
          <p:cNvSpPr txBox="1">
            <a:spLocks/>
          </p:cNvSpPr>
          <p:nvPr/>
        </p:nvSpPr>
        <p:spPr>
          <a:xfrm>
            <a:off x="5102094" y="5534373"/>
            <a:ext cx="4114577" cy="241894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Route Planning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Easy access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Scheduling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7C2B118E-5668-474C-971F-2BAB58C71B73}"/>
              </a:ext>
            </a:extLst>
          </p:cNvPr>
          <p:cNvSpPr txBox="1">
            <a:spLocks/>
          </p:cNvSpPr>
          <p:nvPr/>
        </p:nvSpPr>
        <p:spPr>
          <a:xfrm>
            <a:off x="14471303" y="4629073"/>
            <a:ext cx="3906062" cy="36745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kern="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DATA ANALYTICS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A554E40B-75DF-4216-A2F3-FDB0EF511E90}"/>
              </a:ext>
            </a:extLst>
          </p:cNvPr>
          <p:cNvSpPr txBox="1">
            <a:spLocks/>
          </p:cNvSpPr>
          <p:nvPr/>
        </p:nvSpPr>
        <p:spPr>
          <a:xfrm>
            <a:off x="9829800" y="5483826"/>
            <a:ext cx="3451206" cy="249926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Images of Pickup and drop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Scan Sign Documents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2B1E28-3AC3-446D-8D9B-40456670E964}"/>
              </a:ext>
            </a:extLst>
          </p:cNvPr>
          <p:cNvSpPr txBox="1"/>
          <p:nvPr/>
        </p:nvSpPr>
        <p:spPr>
          <a:xfrm>
            <a:off x="14524305" y="5531948"/>
            <a:ext cx="4249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Trend of App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Truck usage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Waiting time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" name="Picture Placeholder 33">
            <a:extLst>
              <a:ext uri="{FF2B5EF4-FFF2-40B4-BE49-F238E27FC236}">
                <a16:creationId xmlns:a16="http://schemas.microsoft.com/office/drawing/2014/main" id="{4F7042F5-CAB6-4A89-A2B6-6A560C8FB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24" r="22424"/>
          <a:stretch>
            <a:fillRect/>
          </a:stretch>
        </p:blipFill>
        <p:spPr>
          <a:xfrm>
            <a:off x="14912940" y="2480001"/>
            <a:ext cx="2679829" cy="1596830"/>
          </a:xfrm>
          <a:prstGeom prst="rect">
            <a:avLst/>
          </a:prstGeom>
        </p:spPr>
      </p:pic>
      <p:pic>
        <p:nvPicPr>
          <p:cNvPr id="45" name="Picture Placeholder 41">
            <a:extLst>
              <a:ext uri="{FF2B5EF4-FFF2-40B4-BE49-F238E27FC236}">
                <a16:creationId xmlns:a16="http://schemas.microsoft.com/office/drawing/2014/main" id="{7B74EEA0-CB78-4614-AC0C-0C6D511FB0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48" r="17148"/>
          <a:stretch>
            <a:fillRect/>
          </a:stretch>
        </p:blipFill>
        <p:spPr>
          <a:xfrm>
            <a:off x="10084384" y="2510396"/>
            <a:ext cx="2565392" cy="1664922"/>
          </a:xfrm>
          <a:prstGeom prst="rect">
            <a:avLst/>
          </a:prstGeom>
        </p:spPr>
      </p:pic>
      <p:pic>
        <p:nvPicPr>
          <p:cNvPr id="46" name="Picture Placeholder 5">
            <a:extLst>
              <a:ext uri="{FF2B5EF4-FFF2-40B4-BE49-F238E27FC236}">
                <a16:creationId xmlns:a16="http://schemas.microsoft.com/office/drawing/2014/main" id="{E91824BF-368E-401A-A020-FA65C64207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000" r="25000"/>
          <a:stretch>
            <a:fillRect/>
          </a:stretch>
        </p:blipFill>
        <p:spPr>
          <a:xfrm>
            <a:off x="5327438" y="2571778"/>
            <a:ext cx="2510650" cy="162522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033818-8ED7-4298-8E3D-0BA391AE5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0" y="2655083"/>
            <a:ext cx="2379059" cy="1543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401</Words>
  <Application>Microsoft Office PowerPoint</Application>
  <PresentationFormat>Custom</PresentationFormat>
  <Paragraphs>118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Communicate &amp; Integrate </vt:lpstr>
      <vt:lpstr>Pain Points in Logistic</vt:lpstr>
      <vt:lpstr>MARKET DYANAMICS</vt:lpstr>
      <vt:lpstr>PowerPoint Presentation</vt:lpstr>
      <vt:lpstr>KEY FACTORS</vt:lpstr>
      <vt:lpstr>POTENTIAL FOR TRANSFORMATION</vt:lpstr>
      <vt:lpstr>Benefits To Customer</vt:lpstr>
      <vt:lpstr>PowerPoint Presentation</vt:lpstr>
      <vt:lpstr>WORKING OF THE SYSTEM</vt:lpstr>
      <vt:lpstr>Digital Freight Solution</vt:lpstr>
      <vt:lpstr>MARKET OPPORTUNITY OVERVIEW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Light Simple and Straightforward Trucking Business Plan Visual Charts Presentation</dc:title>
  <dc:creator>Keshav Sultania</dc:creator>
  <cp:keywords>DAEodiR4oFk,BAEefJzZYl4</cp:keywords>
  <cp:lastModifiedBy>KESHAV SULTANIA</cp:lastModifiedBy>
  <cp:revision>7</cp:revision>
  <dcterms:created xsi:type="dcterms:W3CDTF">2021-08-29T06:52:03Z</dcterms:created>
  <dcterms:modified xsi:type="dcterms:W3CDTF">2021-08-31T13:20:07Z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2021-08-29T00:00:00Z</vt:filetime>
  </property>
  <property fmtid="{D5CDD505-2E9C-101B-9397-08002B2CF9AE}" pid="3" name="Creator">
    <vt:lpwstr>Canva</vt:lpwstr>
  </property>
  <property fmtid="{D5CDD505-2E9C-101B-9397-08002B2CF9AE}" pid="4" name="LastSaved">
    <vt:filetime>2021-08-29T00:00:00Z</vt:filetime>
  </property>
</Properties>
</file>